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9"/>
  </p:notes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3" r:id="rId16"/>
    <p:sldId id="274" r:id="rId17"/>
    <p:sldId id="280" r:id="rId18"/>
    <p:sldId id="282" r:id="rId19"/>
    <p:sldId id="283" r:id="rId20"/>
    <p:sldId id="284" r:id="rId21"/>
    <p:sldId id="285" r:id="rId22"/>
    <p:sldId id="286" r:id="rId23"/>
    <p:sldId id="281" r:id="rId24"/>
    <p:sldId id="287" r:id="rId25"/>
    <p:sldId id="278" r:id="rId26"/>
    <p:sldId id="279" r:id="rId27"/>
    <p:sldId id="272"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180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D18EF7-E5A5-4D30-958E-B8FFCA3E675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98C8595-560B-4582-AEA9-71DA74286C50}">
      <dgm:prSet custT="1"/>
      <dgm:spPr/>
      <dgm:t>
        <a:bodyPr/>
        <a:lstStyle/>
        <a:p>
          <a:pPr>
            <a:lnSpc>
              <a:spcPct val="100000"/>
            </a:lnSpc>
          </a:pPr>
          <a:r>
            <a:rPr lang="en-IN" sz="1800" b="1" dirty="0">
              <a:latin typeface="Calibri" panose="020F0502020204030204" pitchFamily="34" charset="0"/>
              <a:ea typeface="Calibri" panose="020F0502020204030204" pitchFamily="34" charset="0"/>
              <a:cs typeface="Calibri" panose="020F0502020204030204" pitchFamily="34" charset="0"/>
            </a:rPr>
            <a:t>Charitable Purpose:</a:t>
          </a:r>
          <a:r>
            <a:rPr lang="en-IN" sz="1800" dirty="0">
              <a:latin typeface="Calibri" panose="020F0502020204030204" pitchFamily="34" charset="0"/>
              <a:ea typeface="Calibri" panose="020F0502020204030204" pitchFamily="34" charset="0"/>
              <a:cs typeface="Calibri" panose="020F0502020204030204" pitchFamily="34" charset="0"/>
            </a:rPr>
            <a:t> The main object must be the promotion of commerce, art, science, education, research, social welfare, religion, charity, environment protection, or any similar objective.</a:t>
          </a:r>
          <a:endParaRPr lang="en-US" sz="1800" dirty="0">
            <a:latin typeface="Calibri" panose="020F0502020204030204" pitchFamily="34" charset="0"/>
            <a:ea typeface="Calibri" panose="020F0502020204030204" pitchFamily="34" charset="0"/>
            <a:cs typeface="Calibri" panose="020F0502020204030204" pitchFamily="34" charset="0"/>
          </a:endParaRPr>
        </a:p>
      </dgm:t>
    </dgm:pt>
    <dgm:pt modelId="{EFB54432-A156-4B45-9384-1FFD2117B49C}" type="parTrans" cxnId="{C3DD7358-9E71-42D1-A06E-76AFEDA73268}">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8B0306BB-D7D2-4A69-8076-2344B625772A}" type="sibTrans" cxnId="{C3DD7358-9E71-42D1-A06E-76AFEDA73268}">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260C0464-F636-45BE-891D-CFD12F14B525}">
      <dgm:prSet custT="1"/>
      <dgm:spPr/>
      <dgm:t>
        <a:bodyPr/>
        <a:lstStyle/>
        <a:p>
          <a:pPr>
            <a:lnSpc>
              <a:spcPct val="100000"/>
            </a:lnSpc>
          </a:pPr>
          <a:r>
            <a:rPr lang="en-IN" sz="1800" b="1" dirty="0">
              <a:latin typeface="Calibri" panose="020F0502020204030204" pitchFamily="34" charset="0"/>
              <a:ea typeface="Calibri" panose="020F0502020204030204" pitchFamily="34" charset="0"/>
              <a:cs typeface="Calibri" panose="020F0502020204030204" pitchFamily="34" charset="0"/>
            </a:rPr>
            <a:t>Non-Profit Clause (Mandatory):</a:t>
          </a:r>
          <a:r>
            <a:rPr lang="en-IN" sz="1800" dirty="0">
              <a:latin typeface="Calibri" panose="020F0502020204030204" pitchFamily="34" charset="0"/>
              <a:ea typeface="Calibri" panose="020F0502020204030204" pitchFamily="34" charset="0"/>
              <a:cs typeface="Calibri" panose="020F0502020204030204" pitchFamily="34" charset="0"/>
            </a:rPr>
            <a:t> The MOA/Trust Deed/Rules must clearly state that any profits earned will be applied </a:t>
          </a:r>
          <a:r>
            <a:rPr lang="en-IN" sz="1800" b="1" dirty="0">
              <a:latin typeface="Calibri" panose="020F0502020204030204" pitchFamily="34" charset="0"/>
              <a:ea typeface="Calibri" panose="020F0502020204030204" pitchFamily="34" charset="0"/>
              <a:cs typeface="Calibri" panose="020F0502020204030204" pitchFamily="34" charset="0"/>
            </a:rPr>
            <a:t>only</a:t>
          </a:r>
          <a:r>
            <a:rPr lang="en-IN" sz="1800" dirty="0">
              <a:latin typeface="Calibri" panose="020F0502020204030204" pitchFamily="34" charset="0"/>
              <a:ea typeface="Calibri" panose="020F0502020204030204" pitchFamily="34" charset="0"/>
              <a:cs typeface="Calibri" panose="020F0502020204030204" pitchFamily="34" charset="0"/>
            </a:rPr>
            <a:t> toward promoting the objectives of the NPO and will </a:t>
          </a:r>
          <a:r>
            <a:rPr lang="en-IN" sz="1800" b="1" dirty="0">
              <a:latin typeface="Calibri" panose="020F0502020204030204" pitchFamily="34" charset="0"/>
              <a:ea typeface="Calibri" panose="020F0502020204030204" pitchFamily="34" charset="0"/>
              <a:cs typeface="Calibri" panose="020F0502020204030204" pitchFamily="34" charset="0"/>
            </a:rPr>
            <a:t>not</a:t>
          </a:r>
          <a:r>
            <a:rPr lang="en-IN" sz="1800" dirty="0">
              <a:latin typeface="Calibri" panose="020F0502020204030204" pitchFamily="34" charset="0"/>
              <a:ea typeface="Calibri" panose="020F0502020204030204" pitchFamily="34" charset="0"/>
              <a:cs typeface="Calibri" panose="020F0502020204030204" pitchFamily="34" charset="0"/>
            </a:rPr>
            <a:t> be distributed as dividends or profits to its members.</a:t>
          </a:r>
          <a:endParaRPr lang="en-US" sz="1800" dirty="0">
            <a:latin typeface="Calibri" panose="020F0502020204030204" pitchFamily="34" charset="0"/>
            <a:ea typeface="Calibri" panose="020F0502020204030204" pitchFamily="34" charset="0"/>
            <a:cs typeface="Calibri" panose="020F0502020204030204" pitchFamily="34" charset="0"/>
          </a:endParaRPr>
        </a:p>
      </dgm:t>
    </dgm:pt>
    <dgm:pt modelId="{486960E5-56C8-460C-9FE3-2FB6B5F71034}" type="parTrans" cxnId="{B4C0B4C2-6B3C-400D-ACB3-016C7EAE4F44}">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E71ED824-926C-49C2-B541-B22A79E2114B}" type="sibTrans" cxnId="{B4C0B4C2-6B3C-400D-ACB3-016C7EAE4F44}">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6D448BA5-57AE-43AA-9B5D-B1F894366E9A}">
      <dgm:prSet custT="1"/>
      <dgm:spPr/>
      <dgm:t>
        <a:bodyPr/>
        <a:lstStyle/>
        <a:p>
          <a:pPr>
            <a:lnSpc>
              <a:spcPct val="100000"/>
            </a:lnSpc>
          </a:pPr>
          <a:r>
            <a:rPr lang="en-IN" sz="1800" b="1">
              <a:latin typeface="Calibri" panose="020F0502020204030204" pitchFamily="34" charset="0"/>
              <a:ea typeface="Calibri" panose="020F0502020204030204" pitchFamily="34" charset="0"/>
              <a:cs typeface="Calibri" panose="020F0502020204030204" pitchFamily="34" charset="0"/>
            </a:rPr>
            <a:t>Office Address:</a:t>
          </a:r>
          <a:r>
            <a:rPr lang="en-IN" sz="1800">
              <a:latin typeface="Calibri" panose="020F0502020204030204" pitchFamily="34" charset="0"/>
              <a:ea typeface="Calibri" panose="020F0502020204030204" pitchFamily="34" charset="0"/>
              <a:cs typeface="Calibri" panose="020F0502020204030204" pitchFamily="34" charset="0"/>
            </a:rPr>
            <a:t> A registered office address is mandatory for all NPOs.</a:t>
          </a:r>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327C6A7C-F39B-4F26-985A-960F9AD9577C}" type="parTrans" cxnId="{1837B6DB-86B1-45B7-A92A-6325285C9FA9}">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4627988C-8D80-4A3A-9E09-8CEE4D2A375F}" type="sibTrans" cxnId="{1837B6DB-86B1-45B7-A92A-6325285C9FA9}">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84F17078-C5BF-4F83-B9E7-96BDB924E33D}">
      <dgm:prSet custT="1"/>
      <dgm:spPr/>
      <dgm:t>
        <a:bodyPr/>
        <a:lstStyle/>
        <a:p>
          <a:pPr>
            <a:lnSpc>
              <a:spcPct val="100000"/>
            </a:lnSpc>
          </a:pPr>
          <a:r>
            <a:rPr lang="en-IN" sz="1800" b="1">
              <a:latin typeface="Calibri" panose="020F0502020204030204" pitchFamily="34" charset="0"/>
              <a:ea typeface="Calibri" panose="020F0502020204030204" pitchFamily="34" charset="0"/>
              <a:cs typeface="Calibri" panose="020F0502020204030204" pitchFamily="34" charset="0"/>
            </a:rPr>
            <a:t>Digital Filing (Section 8 Company):</a:t>
          </a:r>
          <a:r>
            <a:rPr lang="en-IN" sz="1800">
              <a:latin typeface="Calibri" panose="020F0502020204030204" pitchFamily="34" charset="0"/>
              <a:ea typeface="Calibri" panose="020F0502020204030204" pitchFamily="34" charset="0"/>
              <a:cs typeface="Calibri" panose="020F0502020204030204" pitchFamily="34" charset="0"/>
            </a:rPr>
            <a:t> Registration is done entirely online through the Ministry of Corporate Affairs (MCA) portal using forms like SPICe+ (Simplified Proforma for Incorporating Company Electronically Plus).</a:t>
          </a:r>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D7552698-85D8-4FF7-A1EF-61724E2E788B}" type="parTrans" cxnId="{D5F883C0-7CE3-4216-84C6-E6686FC45C25}">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62C140DA-44C1-4DA6-82AF-8F35A28C5137}" type="sibTrans" cxnId="{D5F883C0-7CE3-4216-84C6-E6686FC45C25}">
      <dgm:prSet/>
      <dgm:spPr/>
      <dgm:t>
        <a:bodyPr/>
        <a:lstStyle/>
        <a:p>
          <a:endParaRPr lang="en-US" sz="1800">
            <a:latin typeface="Calibri" panose="020F0502020204030204" pitchFamily="34" charset="0"/>
            <a:ea typeface="Calibri" panose="020F0502020204030204" pitchFamily="34" charset="0"/>
            <a:cs typeface="Calibri" panose="020F0502020204030204" pitchFamily="34" charset="0"/>
          </a:endParaRPr>
        </a:p>
      </dgm:t>
    </dgm:pt>
    <dgm:pt modelId="{671E6021-3D5D-4473-AB70-F293FED55354}" type="pres">
      <dgm:prSet presAssocID="{B1D18EF7-E5A5-4D30-958E-B8FFCA3E6752}" presName="root" presStyleCnt="0">
        <dgm:presLayoutVars>
          <dgm:dir/>
          <dgm:resizeHandles val="exact"/>
        </dgm:presLayoutVars>
      </dgm:prSet>
      <dgm:spPr/>
    </dgm:pt>
    <dgm:pt modelId="{227AEB83-6188-4DD6-8C15-CE4DC8988AC4}" type="pres">
      <dgm:prSet presAssocID="{698C8595-560B-4582-AEA9-71DA74286C50}" presName="compNode" presStyleCnt="0"/>
      <dgm:spPr/>
    </dgm:pt>
    <dgm:pt modelId="{EB2AE83B-0FA9-4D7C-B0BB-0E02621BF669}" type="pres">
      <dgm:prSet presAssocID="{698C8595-560B-4582-AEA9-71DA74286C50}" presName="bgRect" presStyleLbl="bgShp" presStyleIdx="0" presStyleCnt="4"/>
      <dgm:spPr/>
    </dgm:pt>
    <dgm:pt modelId="{8EF94029-0665-40BD-979E-7C97C205F519}" type="pres">
      <dgm:prSet presAssocID="{698C8595-560B-4582-AEA9-71DA74286C5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ins"/>
        </a:ext>
      </dgm:extLst>
    </dgm:pt>
    <dgm:pt modelId="{BA7EAA0E-E5EA-442E-BAEA-81C55DD69C41}" type="pres">
      <dgm:prSet presAssocID="{698C8595-560B-4582-AEA9-71DA74286C50}" presName="spaceRect" presStyleCnt="0"/>
      <dgm:spPr/>
    </dgm:pt>
    <dgm:pt modelId="{DD5C3D3A-6E51-45E9-BDF4-4688B28C1BDD}" type="pres">
      <dgm:prSet presAssocID="{698C8595-560B-4582-AEA9-71DA74286C50}" presName="parTx" presStyleLbl="revTx" presStyleIdx="0" presStyleCnt="4">
        <dgm:presLayoutVars>
          <dgm:chMax val="0"/>
          <dgm:chPref val="0"/>
        </dgm:presLayoutVars>
      </dgm:prSet>
      <dgm:spPr/>
    </dgm:pt>
    <dgm:pt modelId="{37119CBA-5708-45D0-B3DE-729AB67A6AAD}" type="pres">
      <dgm:prSet presAssocID="{8B0306BB-D7D2-4A69-8076-2344B625772A}" presName="sibTrans" presStyleCnt="0"/>
      <dgm:spPr/>
    </dgm:pt>
    <dgm:pt modelId="{E9227D19-B1E0-4DE8-9938-25198E440072}" type="pres">
      <dgm:prSet presAssocID="{260C0464-F636-45BE-891D-CFD12F14B525}" presName="compNode" presStyleCnt="0"/>
      <dgm:spPr/>
    </dgm:pt>
    <dgm:pt modelId="{8B8B96EA-CB6D-4376-ABCA-C0F06508C798}" type="pres">
      <dgm:prSet presAssocID="{260C0464-F636-45BE-891D-CFD12F14B525}" presName="bgRect" presStyleLbl="bgShp" presStyleIdx="1" presStyleCnt="4"/>
      <dgm:spPr/>
    </dgm:pt>
    <dgm:pt modelId="{82742BB2-666F-4AC5-9D91-F59B6657B8D0}" type="pres">
      <dgm:prSet presAssocID="{260C0464-F636-45BE-891D-CFD12F14B52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tract"/>
        </a:ext>
      </dgm:extLst>
    </dgm:pt>
    <dgm:pt modelId="{9AE3B239-851A-4A55-9E28-1CDC9D49E7E0}" type="pres">
      <dgm:prSet presAssocID="{260C0464-F636-45BE-891D-CFD12F14B525}" presName="spaceRect" presStyleCnt="0"/>
      <dgm:spPr/>
    </dgm:pt>
    <dgm:pt modelId="{DF8CA22A-C060-40B2-8160-F46845127D70}" type="pres">
      <dgm:prSet presAssocID="{260C0464-F636-45BE-891D-CFD12F14B525}" presName="parTx" presStyleLbl="revTx" presStyleIdx="1" presStyleCnt="4">
        <dgm:presLayoutVars>
          <dgm:chMax val="0"/>
          <dgm:chPref val="0"/>
        </dgm:presLayoutVars>
      </dgm:prSet>
      <dgm:spPr/>
    </dgm:pt>
    <dgm:pt modelId="{0B97AC9E-50BC-4B44-9806-30575B5D8396}" type="pres">
      <dgm:prSet presAssocID="{E71ED824-926C-49C2-B541-B22A79E2114B}" presName="sibTrans" presStyleCnt="0"/>
      <dgm:spPr/>
    </dgm:pt>
    <dgm:pt modelId="{164B2EA9-F5A2-42D8-95AF-9CCC76464BA6}" type="pres">
      <dgm:prSet presAssocID="{6D448BA5-57AE-43AA-9B5D-B1F894366E9A}" presName="compNode" presStyleCnt="0"/>
      <dgm:spPr/>
    </dgm:pt>
    <dgm:pt modelId="{E57721A0-9FCE-4D5A-9CE8-138E850E9A25}" type="pres">
      <dgm:prSet presAssocID="{6D448BA5-57AE-43AA-9B5D-B1F894366E9A}" presName="bgRect" presStyleLbl="bgShp" presStyleIdx="2" presStyleCnt="4"/>
      <dgm:spPr/>
    </dgm:pt>
    <dgm:pt modelId="{8C4B1F78-4C55-4343-BC54-361D8A9B7319}" type="pres">
      <dgm:prSet presAssocID="{6D448BA5-57AE-43AA-9B5D-B1F894366E9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use"/>
        </a:ext>
      </dgm:extLst>
    </dgm:pt>
    <dgm:pt modelId="{7B44A891-8857-4227-82C4-6A6750791BDB}" type="pres">
      <dgm:prSet presAssocID="{6D448BA5-57AE-43AA-9B5D-B1F894366E9A}" presName="spaceRect" presStyleCnt="0"/>
      <dgm:spPr/>
    </dgm:pt>
    <dgm:pt modelId="{9398B715-6431-4264-AB7C-1D2D49A8F6D1}" type="pres">
      <dgm:prSet presAssocID="{6D448BA5-57AE-43AA-9B5D-B1F894366E9A}" presName="parTx" presStyleLbl="revTx" presStyleIdx="2" presStyleCnt="4">
        <dgm:presLayoutVars>
          <dgm:chMax val="0"/>
          <dgm:chPref val="0"/>
        </dgm:presLayoutVars>
      </dgm:prSet>
      <dgm:spPr/>
    </dgm:pt>
    <dgm:pt modelId="{26264BD0-C619-427B-8B8B-537176063CEC}" type="pres">
      <dgm:prSet presAssocID="{4627988C-8D80-4A3A-9E09-8CEE4D2A375F}" presName="sibTrans" presStyleCnt="0"/>
      <dgm:spPr/>
    </dgm:pt>
    <dgm:pt modelId="{6C9B58A8-0A25-4BD1-8C9E-A1EBB5C0F666}" type="pres">
      <dgm:prSet presAssocID="{84F17078-C5BF-4F83-B9E7-96BDB924E33D}" presName="compNode" presStyleCnt="0"/>
      <dgm:spPr/>
    </dgm:pt>
    <dgm:pt modelId="{B1453D0F-C4FD-4B8E-81D2-7910EA9ED8EB}" type="pres">
      <dgm:prSet presAssocID="{84F17078-C5BF-4F83-B9E7-96BDB924E33D}" presName="bgRect" presStyleLbl="bgShp" presStyleIdx="3" presStyleCnt="4"/>
      <dgm:spPr/>
    </dgm:pt>
    <dgm:pt modelId="{797AAEE1-95CA-4AA9-BC0A-ADB3F58C453A}" type="pres">
      <dgm:prSet presAssocID="{84F17078-C5BF-4F83-B9E7-96BDB924E33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nk"/>
        </a:ext>
      </dgm:extLst>
    </dgm:pt>
    <dgm:pt modelId="{9A94FE3E-003F-42F0-85E2-82115E5B8607}" type="pres">
      <dgm:prSet presAssocID="{84F17078-C5BF-4F83-B9E7-96BDB924E33D}" presName="spaceRect" presStyleCnt="0"/>
      <dgm:spPr/>
    </dgm:pt>
    <dgm:pt modelId="{33C19859-4775-4E12-BCB4-113F3D86FB74}" type="pres">
      <dgm:prSet presAssocID="{84F17078-C5BF-4F83-B9E7-96BDB924E33D}" presName="parTx" presStyleLbl="revTx" presStyleIdx="3" presStyleCnt="4">
        <dgm:presLayoutVars>
          <dgm:chMax val="0"/>
          <dgm:chPref val="0"/>
        </dgm:presLayoutVars>
      </dgm:prSet>
      <dgm:spPr/>
    </dgm:pt>
  </dgm:ptLst>
  <dgm:cxnLst>
    <dgm:cxn modelId="{12772F30-7E05-4B74-B734-A3C8335AAB45}" type="presOf" srcId="{260C0464-F636-45BE-891D-CFD12F14B525}" destId="{DF8CA22A-C060-40B2-8160-F46845127D70}" srcOrd="0" destOrd="0" presId="urn:microsoft.com/office/officeart/2018/2/layout/IconVerticalSolidList"/>
    <dgm:cxn modelId="{60ABAF36-3F84-4381-A96D-733E0AD3EEAD}" type="presOf" srcId="{6D448BA5-57AE-43AA-9B5D-B1F894366E9A}" destId="{9398B715-6431-4264-AB7C-1D2D49A8F6D1}" srcOrd="0" destOrd="0" presId="urn:microsoft.com/office/officeart/2018/2/layout/IconVerticalSolidList"/>
    <dgm:cxn modelId="{283EEC77-1A6E-433D-9D27-87FB976C29A2}" type="presOf" srcId="{698C8595-560B-4582-AEA9-71DA74286C50}" destId="{DD5C3D3A-6E51-45E9-BDF4-4688B28C1BDD}" srcOrd="0" destOrd="0" presId="urn:microsoft.com/office/officeart/2018/2/layout/IconVerticalSolidList"/>
    <dgm:cxn modelId="{C3DD7358-9E71-42D1-A06E-76AFEDA73268}" srcId="{B1D18EF7-E5A5-4D30-958E-B8FFCA3E6752}" destId="{698C8595-560B-4582-AEA9-71DA74286C50}" srcOrd="0" destOrd="0" parTransId="{EFB54432-A156-4B45-9384-1FFD2117B49C}" sibTransId="{8B0306BB-D7D2-4A69-8076-2344B625772A}"/>
    <dgm:cxn modelId="{D5F883C0-7CE3-4216-84C6-E6686FC45C25}" srcId="{B1D18EF7-E5A5-4D30-958E-B8FFCA3E6752}" destId="{84F17078-C5BF-4F83-B9E7-96BDB924E33D}" srcOrd="3" destOrd="0" parTransId="{D7552698-85D8-4FF7-A1EF-61724E2E788B}" sibTransId="{62C140DA-44C1-4DA6-82AF-8F35A28C5137}"/>
    <dgm:cxn modelId="{B4C0B4C2-6B3C-400D-ACB3-016C7EAE4F44}" srcId="{B1D18EF7-E5A5-4D30-958E-B8FFCA3E6752}" destId="{260C0464-F636-45BE-891D-CFD12F14B525}" srcOrd="1" destOrd="0" parTransId="{486960E5-56C8-460C-9FE3-2FB6B5F71034}" sibTransId="{E71ED824-926C-49C2-B541-B22A79E2114B}"/>
    <dgm:cxn modelId="{5B1066C9-1FB4-4F49-83EE-45B404726E8E}" type="presOf" srcId="{84F17078-C5BF-4F83-B9E7-96BDB924E33D}" destId="{33C19859-4775-4E12-BCB4-113F3D86FB74}" srcOrd="0" destOrd="0" presId="urn:microsoft.com/office/officeart/2018/2/layout/IconVerticalSolidList"/>
    <dgm:cxn modelId="{1837B6DB-86B1-45B7-A92A-6325285C9FA9}" srcId="{B1D18EF7-E5A5-4D30-958E-B8FFCA3E6752}" destId="{6D448BA5-57AE-43AA-9B5D-B1F894366E9A}" srcOrd="2" destOrd="0" parTransId="{327C6A7C-F39B-4F26-985A-960F9AD9577C}" sibTransId="{4627988C-8D80-4A3A-9E09-8CEE4D2A375F}"/>
    <dgm:cxn modelId="{634732EF-8E98-41DA-BFC7-A9F33D9E05EE}" type="presOf" srcId="{B1D18EF7-E5A5-4D30-958E-B8FFCA3E6752}" destId="{671E6021-3D5D-4473-AB70-F293FED55354}" srcOrd="0" destOrd="0" presId="urn:microsoft.com/office/officeart/2018/2/layout/IconVerticalSolidList"/>
    <dgm:cxn modelId="{47670A84-AAB5-4E69-86C3-C4C969BC107E}" type="presParOf" srcId="{671E6021-3D5D-4473-AB70-F293FED55354}" destId="{227AEB83-6188-4DD6-8C15-CE4DC8988AC4}" srcOrd="0" destOrd="0" presId="urn:microsoft.com/office/officeart/2018/2/layout/IconVerticalSolidList"/>
    <dgm:cxn modelId="{1BE4D6C8-BAB1-4E84-B17D-A88B1B39434E}" type="presParOf" srcId="{227AEB83-6188-4DD6-8C15-CE4DC8988AC4}" destId="{EB2AE83B-0FA9-4D7C-B0BB-0E02621BF669}" srcOrd="0" destOrd="0" presId="urn:microsoft.com/office/officeart/2018/2/layout/IconVerticalSolidList"/>
    <dgm:cxn modelId="{F08EE0F6-F03D-41DF-BAA5-DAA499EC098E}" type="presParOf" srcId="{227AEB83-6188-4DD6-8C15-CE4DC8988AC4}" destId="{8EF94029-0665-40BD-979E-7C97C205F519}" srcOrd="1" destOrd="0" presId="urn:microsoft.com/office/officeart/2018/2/layout/IconVerticalSolidList"/>
    <dgm:cxn modelId="{44597B60-65B0-47AD-A6F3-9065F17EAEB1}" type="presParOf" srcId="{227AEB83-6188-4DD6-8C15-CE4DC8988AC4}" destId="{BA7EAA0E-E5EA-442E-BAEA-81C55DD69C41}" srcOrd="2" destOrd="0" presId="urn:microsoft.com/office/officeart/2018/2/layout/IconVerticalSolidList"/>
    <dgm:cxn modelId="{C1C9819A-B407-44F5-A1B9-7FFA73A4EF55}" type="presParOf" srcId="{227AEB83-6188-4DD6-8C15-CE4DC8988AC4}" destId="{DD5C3D3A-6E51-45E9-BDF4-4688B28C1BDD}" srcOrd="3" destOrd="0" presId="urn:microsoft.com/office/officeart/2018/2/layout/IconVerticalSolidList"/>
    <dgm:cxn modelId="{C456E3C0-703E-4772-AC7F-8098F9E8DFF4}" type="presParOf" srcId="{671E6021-3D5D-4473-AB70-F293FED55354}" destId="{37119CBA-5708-45D0-B3DE-729AB67A6AAD}" srcOrd="1" destOrd="0" presId="urn:microsoft.com/office/officeart/2018/2/layout/IconVerticalSolidList"/>
    <dgm:cxn modelId="{B7E3765C-6044-4B6C-B8B1-F31566130C9E}" type="presParOf" srcId="{671E6021-3D5D-4473-AB70-F293FED55354}" destId="{E9227D19-B1E0-4DE8-9938-25198E440072}" srcOrd="2" destOrd="0" presId="urn:microsoft.com/office/officeart/2018/2/layout/IconVerticalSolidList"/>
    <dgm:cxn modelId="{159FEB32-2900-4E0A-9AD9-7DF99637FEF2}" type="presParOf" srcId="{E9227D19-B1E0-4DE8-9938-25198E440072}" destId="{8B8B96EA-CB6D-4376-ABCA-C0F06508C798}" srcOrd="0" destOrd="0" presId="urn:microsoft.com/office/officeart/2018/2/layout/IconVerticalSolidList"/>
    <dgm:cxn modelId="{F31F6852-558B-49E1-9C86-3977670D645A}" type="presParOf" srcId="{E9227D19-B1E0-4DE8-9938-25198E440072}" destId="{82742BB2-666F-4AC5-9D91-F59B6657B8D0}" srcOrd="1" destOrd="0" presId="urn:microsoft.com/office/officeart/2018/2/layout/IconVerticalSolidList"/>
    <dgm:cxn modelId="{C03E3B7F-525D-467E-8D55-CBBDA421511D}" type="presParOf" srcId="{E9227D19-B1E0-4DE8-9938-25198E440072}" destId="{9AE3B239-851A-4A55-9E28-1CDC9D49E7E0}" srcOrd="2" destOrd="0" presId="urn:microsoft.com/office/officeart/2018/2/layout/IconVerticalSolidList"/>
    <dgm:cxn modelId="{914C3406-7BE3-43EB-B968-B679743956A1}" type="presParOf" srcId="{E9227D19-B1E0-4DE8-9938-25198E440072}" destId="{DF8CA22A-C060-40B2-8160-F46845127D70}" srcOrd="3" destOrd="0" presId="urn:microsoft.com/office/officeart/2018/2/layout/IconVerticalSolidList"/>
    <dgm:cxn modelId="{547310EC-41E1-49F1-AC5C-2D30ECCA2A8B}" type="presParOf" srcId="{671E6021-3D5D-4473-AB70-F293FED55354}" destId="{0B97AC9E-50BC-4B44-9806-30575B5D8396}" srcOrd="3" destOrd="0" presId="urn:microsoft.com/office/officeart/2018/2/layout/IconVerticalSolidList"/>
    <dgm:cxn modelId="{429BC3B6-AFF2-4908-9752-67D08F19EE71}" type="presParOf" srcId="{671E6021-3D5D-4473-AB70-F293FED55354}" destId="{164B2EA9-F5A2-42D8-95AF-9CCC76464BA6}" srcOrd="4" destOrd="0" presId="urn:microsoft.com/office/officeart/2018/2/layout/IconVerticalSolidList"/>
    <dgm:cxn modelId="{DB6DF756-D6CB-4634-9400-6FAAF3F69529}" type="presParOf" srcId="{164B2EA9-F5A2-42D8-95AF-9CCC76464BA6}" destId="{E57721A0-9FCE-4D5A-9CE8-138E850E9A25}" srcOrd="0" destOrd="0" presId="urn:microsoft.com/office/officeart/2018/2/layout/IconVerticalSolidList"/>
    <dgm:cxn modelId="{37DB3472-A95C-4DD6-BBC6-16A23D3BA347}" type="presParOf" srcId="{164B2EA9-F5A2-42D8-95AF-9CCC76464BA6}" destId="{8C4B1F78-4C55-4343-BC54-361D8A9B7319}" srcOrd="1" destOrd="0" presId="urn:microsoft.com/office/officeart/2018/2/layout/IconVerticalSolidList"/>
    <dgm:cxn modelId="{BD8D4C8D-7454-418E-AC03-4AA701665B78}" type="presParOf" srcId="{164B2EA9-F5A2-42D8-95AF-9CCC76464BA6}" destId="{7B44A891-8857-4227-82C4-6A6750791BDB}" srcOrd="2" destOrd="0" presId="urn:microsoft.com/office/officeart/2018/2/layout/IconVerticalSolidList"/>
    <dgm:cxn modelId="{D6854CE0-7A27-4115-AB57-83C55C695ED2}" type="presParOf" srcId="{164B2EA9-F5A2-42D8-95AF-9CCC76464BA6}" destId="{9398B715-6431-4264-AB7C-1D2D49A8F6D1}" srcOrd="3" destOrd="0" presId="urn:microsoft.com/office/officeart/2018/2/layout/IconVerticalSolidList"/>
    <dgm:cxn modelId="{3B5C6394-A515-4708-BC4A-91B3A9012F45}" type="presParOf" srcId="{671E6021-3D5D-4473-AB70-F293FED55354}" destId="{26264BD0-C619-427B-8B8B-537176063CEC}" srcOrd="5" destOrd="0" presId="urn:microsoft.com/office/officeart/2018/2/layout/IconVerticalSolidList"/>
    <dgm:cxn modelId="{6E53D642-B026-4851-B1E5-F5F06B65BA84}" type="presParOf" srcId="{671E6021-3D5D-4473-AB70-F293FED55354}" destId="{6C9B58A8-0A25-4BD1-8C9E-A1EBB5C0F666}" srcOrd="6" destOrd="0" presId="urn:microsoft.com/office/officeart/2018/2/layout/IconVerticalSolidList"/>
    <dgm:cxn modelId="{41A985ED-5CD1-46DF-9B22-F60002882550}" type="presParOf" srcId="{6C9B58A8-0A25-4BD1-8C9E-A1EBB5C0F666}" destId="{B1453D0F-C4FD-4B8E-81D2-7910EA9ED8EB}" srcOrd="0" destOrd="0" presId="urn:microsoft.com/office/officeart/2018/2/layout/IconVerticalSolidList"/>
    <dgm:cxn modelId="{0C1FA9B6-ACCF-46AF-9F18-1CF7D21776B1}" type="presParOf" srcId="{6C9B58A8-0A25-4BD1-8C9E-A1EBB5C0F666}" destId="{797AAEE1-95CA-4AA9-BC0A-ADB3F58C453A}" srcOrd="1" destOrd="0" presId="urn:microsoft.com/office/officeart/2018/2/layout/IconVerticalSolidList"/>
    <dgm:cxn modelId="{516FCD7B-7EBF-4457-8375-B486924F6FB6}" type="presParOf" srcId="{6C9B58A8-0A25-4BD1-8C9E-A1EBB5C0F666}" destId="{9A94FE3E-003F-42F0-85E2-82115E5B8607}" srcOrd="2" destOrd="0" presId="urn:microsoft.com/office/officeart/2018/2/layout/IconVerticalSolidList"/>
    <dgm:cxn modelId="{B02B0E1C-DFC0-4200-874B-8226FC098E48}" type="presParOf" srcId="{6C9B58A8-0A25-4BD1-8C9E-A1EBB5C0F666}" destId="{33C19859-4775-4E12-BCB4-113F3D86FB7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2D5197-D0F9-49C9-91DA-6CE27AA55731}"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6167B3FF-8E1A-4A24-A1D1-CFFD0E4B174E}">
      <dgm:prSet/>
      <dgm:spPr/>
      <dgm:t>
        <a:bodyPr/>
        <a:lstStyle/>
        <a:p>
          <a:r>
            <a:rPr lang="en-IN" dirty="0">
              <a:latin typeface="Calibri" panose="020F0502020204030204" pitchFamily="34" charset="0"/>
              <a:ea typeface="Calibri" panose="020F0502020204030204" pitchFamily="34" charset="0"/>
              <a:cs typeface="Calibri" panose="020F0502020204030204" pitchFamily="34" charset="0"/>
            </a:rPr>
            <a:t>The Ministry of Finance has strengthened the Prevention of Money Laundering Act (PMLA) rules for NPOs to prevent misuse.</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8951087A-B971-428B-80EC-E615C40F9054}" type="parTrans" cxnId="{8BE341FE-6B11-490D-8DC8-D1C30365557D}">
      <dgm:prSet/>
      <dgm:spPr/>
      <dgm:t>
        <a:bodyPr/>
        <a:lstStyle/>
        <a:p>
          <a:endParaRPr lang="en-US"/>
        </a:p>
      </dgm:t>
    </dgm:pt>
    <dgm:pt modelId="{C1096A93-20F1-47DC-B28F-F1023BCBD992}" type="sibTrans" cxnId="{8BE341FE-6B11-490D-8DC8-D1C30365557D}">
      <dgm:prSet/>
      <dgm:spPr/>
      <dgm:t>
        <a:bodyPr/>
        <a:lstStyle/>
        <a:p>
          <a:endParaRPr lang="en-US"/>
        </a:p>
      </dgm:t>
    </dgm:pt>
    <dgm:pt modelId="{3E30B0D5-0FA0-48A1-BBE9-AFE1C41D0097}">
      <dgm:prSet/>
      <dgm:spPr/>
      <dgm:t>
        <a:bodyPr/>
        <a:lstStyle/>
        <a:p>
          <a:r>
            <a:rPr lang="en-IN" b="1" dirty="0">
              <a:latin typeface="Calibri" panose="020F0502020204030204" pitchFamily="34" charset="0"/>
              <a:ea typeface="Calibri" panose="020F0502020204030204" pitchFamily="34" charset="0"/>
              <a:cs typeface="Calibri" panose="020F0502020204030204" pitchFamily="34" charset="0"/>
            </a:rPr>
            <a:t>Mandatory DARPAN Registration:</a:t>
          </a:r>
          <a:r>
            <a:rPr lang="en-IN" dirty="0">
              <a:latin typeface="Calibri" panose="020F0502020204030204" pitchFamily="34" charset="0"/>
              <a:ea typeface="Calibri" panose="020F0502020204030204" pitchFamily="34" charset="0"/>
              <a:cs typeface="Calibri" panose="020F0502020204030204" pitchFamily="34" charset="0"/>
            </a:rPr>
            <a:t> NPOs, if dealing with </a:t>
          </a:r>
          <a:r>
            <a:rPr lang="en-IN" b="1" dirty="0">
              <a:latin typeface="Calibri" panose="020F0502020204030204" pitchFamily="34" charset="0"/>
              <a:ea typeface="Calibri" panose="020F0502020204030204" pitchFamily="34" charset="0"/>
              <a:cs typeface="Calibri" panose="020F0502020204030204" pitchFamily="34" charset="0"/>
            </a:rPr>
            <a:t>foreign funding</a:t>
          </a:r>
          <a:r>
            <a:rPr lang="en-IN" dirty="0">
              <a:latin typeface="Calibri" panose="020F0502020204030204" pitchFamily="34" charset="0"/>
              <a:ea typeface="Calibri" panose="020F0502020204030204" pitchFamily="34" charset="0"/>
              <a:cs typeface="Calibri" panose="020F0502020204030204" pitchFamily="34" charset="0"/>
            </a:rPr>
            <a:t> or other regulated transactions, are increasingly required to register on the </a:t>
          </a:r>
          <a:r>
            <a:rPr lang="en-IN" b="1" dirty="0">
              <a:latin typeface="Calibri" panose="020F0502020204030204" pitchFamily="34" charset="0"/>
              <a:ea typeface="Calibri" panose="020F0502020204030204" pitchFamily="34" charset="0"/>
              <a:cs typeface="Calibri" panose="020F0502020204030204" pitchFamily="34" charset="0"/>
            </a:rPr>
            <a:t>NITI Aayog Darpan Portal</a:t>
          </a:r>
          <a:r>
            <a:rPr lang="en-IN" dirty="0">
              <a:latin typeface="Calibri" panose="020F0502020204030204" pitchFamily="34" charset="0"/>
              <a:ea typeface="Calibri" panose="020F0502020204030204" pitchFamily="34" charset="0"/>
              <a:cs typeface="Calibri" panose="020F0502020204030204" pitchFamily="34" charset="0"/>
            </a:rPr>
            <a:t>.</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33752F31-CDDE-423C-AEE6-9C80365FAC8A}" type="parTrans" cxnId="{CA251355-A1B6-4245-99AB-835339783B1A}">
      <dgm:prSet/>
      <dgm:spPr/>
      <dgm:t>
        <a:bodyPr/>
        <a:lstStyle/>
        <a:p>
          <a:endParaRPr lang="en-US"/>
        </a:p>
      </dgm:t>
    </dgm:pt>
    <dgm:pt modelId="{D9BA0FAC-6B3B-4D9C-9777-E7B14F42EB5F}" type="sibTrans" cxnId="{CA251355-A1B6-4245-99AB-835339783B1A}">
      <dgm:prSet/>
      <dgm:spPr/>
      <dgm:t>
        <a:bodyPr/>
        <a:lstStyle/>
        <a:p>
          <a:endParaRPr lang="en-US"/>
        </a:p>
      </dgm:t>
    </dgm:pt>
    <dgm:pt modelId="{98A25B2E-2067-48D6-ADF6-49A0AD258B20}">
      <dgm:prSet/>
      <dgm:spPr/>
      <dgm:t>
        <a:bodyPr/>
        <a:lstStyle/>
        <a:p>
          <a:r>
            <a:rPr lang="en-IN" b="1" dirty="0">
              <a:latin typeface="Calibri" panose="020F0502020204030204" pitchFamily="34" charset="0"/>
              <a:ea typeface="Calibri" panose="020F0502020204030204" pitchFamily="34" charset="0"/>
              <a:cs typeface="Calibri" panose="020F0502020204030204" pitchFamily="34" charset="0"/>
            </a:rPr>
            <a:t>Reduced Threshold for Beneficial Ownership:</a:t>
          </a:r>
          <a:r>
            <a:rPr lang="en-IN" dirty="0">
              <a:latin typeface="Calibri" panose="020F0502020204030204" pitchFamily="34" charset="0"/>
              <a:ea typeface="Calibri" panose="020F0502020204030204" pitchFamily="34" charset="0"/>
              <a:cs typeface="Calibri" panose="020F0502020204030204" pitchFamily="34" charset="0"/>
            </a:rPr>
            <a:t> The threshold for identifying a </a:t>
          </a:r>
          <a:r>
            <a:rPr lang="en-IN" b="1" dirty="0">
              <a:latin typeface="Calibri" panose="020F0502020204030204" pitchFamily="34" charset="0"/>
              <a:ea typeface="Calibri" panose="020F0502020204030204" pitchFamily="34" charset="0"/>
              <a:cs typeface="Calibri" panose="020F0502020204030204" pitchFamily="34" charset="0"/>
            </a:rPr>
            <a:t>Beneficial Owner (BO)</a:t>
          </a:r>
          <a:r>
            <a:rPr lang="en-IN" dirty="0">
              <a:latin typeface="Calibri" panose="020F0502020204030204" pitchFamily="34" charset="0"/>
              <a:ea typeface="Calibri" panose="020F0502020204030204" pitchFamily="34" charset="0"/>
              <a:cs typeface="Calibri" panose="020F0502020204030204" pitchFamily="34" charset="0"/>
            </a:rPr>
            <a:t> in a trust or unincorporated association remains at </a:t>
          </a:r>
          <a:r>
            <a:rPr lang="en-IN" b="1" dirty="0">
              <a:latin typeface="Calibri" panose="020F0502020204030204" pitchFamily="34" charset="0"/>
              <a:ea typeface="Calibri" panose="020F0502020204030204" pitchFamily="34" charset="0"/>
              <a:cs typeface="Calibri" panose="020F0502020204030204" pitchFamily="34" charset="0"/>
            </a:rPr>
            <a:t>15%</a:t>
          </a:r>
          <a:r>
            <a:rPr lang="en-IN" dirty="0">
              <a:latin typeface="Calibri" panose="020F0502020204030204" pitchFamily="34" charset="0"/>
              <a:ea typeface="Calibri" panose="020F0502020204030204" pitchFamily="34" charset="0"/>
              <a:cs typeface="Calibri" panose="020F0502020204030204" pitchFamily="34" charset="0"/>
            </a:rPr>
            <a:t> of the property/capital/profits. Entities (like banks, where NPOs hold accounts) now have stricter obligations to identify and verify the BOs of NPO clients.</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B9039BAF-3F21-4F00-A3A6-4D40189F7EA0}" type="parTrans" cxnId="{4C86EAFC-51D8-4950-8A86-C856C16AA3E0}">
      <dgm:prSet/>
      <dgm:spPr/>
      <dgm:t>
        <a:bodyPr/>
        <a:lstStyle/>
        <a:p>
          <a:endParaRPr lang="en-US"/>
        </a:p>
      </dgm:t>
    </dgm:pt>
    <dgm:pt modelId="{0BFCA8A2-B43F-43D0-AF59-13E9872B684D}" type="sibTrans" cxnId="{4C86EAFC-51D8-4950-8A86-C856C16AA3E0}">
      <dgm:prSet/>
      <dgm:spPr/>
      <dgm:t>
        <a:bodyPr/>
        <a:lstStyle/>
        <a:p>
          <a:endParaRPr lang="en-US"/>
        </a:p>
      </dgm:t>
    </dgm:pt>
    <dgm:pt modelId="{095A4E55-E2B9-42A1-B44B-74724B98EAC6}">
      <dgm:prSet/>
      <dgm:spPr/>
      <dgm:t>
        <a:bodyPr/>
        <a:lstStyle/>
        <a:p>
          <a:r>
            <a:rPr lang="en-IN" b="1" dirty="0">
              <a:latin typeface="Calibri" panose="020F0502020204030204" pitchFamily="34" charset="0"/>
              <a:ea typeface="Calibri" panose="020F0502020204030204" pitchFamily="34" charset="0"/>
              <a:cs typeface="Calibri" panose="020F0502020204030204" pitchFamily="34" charset="0"/>
            </a:rPr>
            <a:t>Enhanced Disclosure:</a:t>
          </a:r>
          <a:r>
            <a:rPr lang="en-IN" dirty="0">
              <a:latin typeface="Calibri" panose="020F0502020204030204" pitchFamily="34" charset="0"/>
              <a:ea typeface="Calibri" panose="020F0502020204030204" pitchFamily="34" charset="0"/>
              <a:cs typeface="Calibri" panose="020F0502020204030204" pitchFamily="34" charset="0"/>
            </a:rPr>
            <a:t> NPOs must provide additional details, including the names of all trustees and certified copies of documents to reporting entities (like banks) for verification</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88860137-F2A7-4119-8636-D937C891C7ED}" type="parTrans" cxnId="{ED286FB5-DFAF-4FB7-83C9-F26F9BFBCD19}">
      <dgm:prSet/>
      <dgm:spPr/>
      <dgm:t>
        <a:bodyPr/>
        <a:lstStyle/>
        <a:p>
          <a:endParaRPr lang="en-US"/>
        </a:p>
      </dgm:t>
    </dgm:pt>
    <dgm:pt modelId="{05799B16-7AE7-4A0D-AF74-13BA41AD903E}" type="sibTrans" cxnId="{ED286FB5-DFAF-4FB7-83C9-F26F9BFBCD19}">
      <dgm:prSet/>
      <dgm:spPr/>
      <dgm:t>
        <a:bodyPr/>
        <a:lstStyle/>
        <a:p>
          <a:endParaRPr lang="en-US"/>
        </a:p>
      </dgm:t>
    </dgm:pt>
    <dgm:pt modelId="{8C884E24-BEC9-48AA-AAD4-6EE077F8C460}" type="pres">
      <dgm:prSet presAssocID="{432D5197-D0F9-49C9-91DA-6CE27AA55731}" presName="diagram" presStyleCnt="0">
        <dgm:presLayoutVars>
          <dgm:dir/>
          <dgm:resizeHandles val="exact"/>
        </dgm:presLayoutVars>
      </dgm:prSet>
      <dgm:spPr/>
    </dgm:pt>
    <dgm:pt modelId="{49E13E1E-F027-4209-8A23-26CDF906AC38}" type="pres">
      <dgm:prSet presAssocID="{6167B3FF-8E1A-4A24-A1D1-CFFD0E4B174E}" presName="node" presStyleLbl="node1" presStyleIdx="0" presStyleCnt="4">
        <dgm:presLayoutVars>
          <dgm:bulletEnabled val="1"/>
        </dgm:presLayoutVars>
      </dgm:prSet>
      <dgm:spPr/>
    </dgm:pt>
    <dgm:pt modelId="{453059E4-6285-473A-9AAA-C61AF2F5968F}" type="pres">
      <dgm:prSet presAssocID="{C1096A93-20F1-47DC-B28F-F1023BCBD992}" presName="sibTrans" presStyleCnt="0"/>
      <dgm:spPr/>
    </dgm:pt>
    <dgm:pt modelId="{4EE7CB70-B0DA-4696-B685-CBBF1A76960B}" type="pres">
      <dgm:prSet presAssocID="{3E30B0D5-0FA0-48A1-BBE9-AFE1C41D0097}" presName="node" presStyleLbl="node1" presStyleIdx="1" presStyleCnt="4">
        <dgm:presLayoutVars>
          <dgm:bulletEnabled val="1"/>
        </dgm:presLayoutVars>
      </dgm:prSet>
      <dgm:spPr/>
    </dgm:pt>
    <dgm:pt modelId="{FA148317-57C2-45D5-8EA7-475D8CA7CB89}" type="pres">
      <dgm:prSet presAssocID="{D9BA0FAC-6B3B-4D9C-9777-E7B14F42EB5F}" presName="sibTrans" presStyleCnt="0"/>
      <dgm:spPr/>
    </dgm:pt>
    <dgm:pt modelId="{06DD2AD8-92FB-44BC-810A-21305BECB67C}" type="pres">
      <dgm:prSet presAssocID="{98A25B2E-2067-48D6-ADF6-49A0AD258B20}" presName="node" presStyleLbl="node1" presStyleIdx="2" presStyleCnt="4">
        <dgm:presLayoutVars>
          <dgm:bulletEnabled val="1"/>
        </dgm:presLayoutVars>
      </dgm:prSet>
      <dgm:spPr/>
    </dgm:pt>
    <dgm:pt modelId="{8F8D4AFB-EA93-47BC-9EC5-08FE62A754D8}" type="pres">
      <dgm:prSet presAssocID="{0BFCA8A2-B43F-43D0-AF59-13E9872B684D}" presName="sibTrans" presStyleCnt="0"/>
      <dgm:spPr/>
    </dgm:pt>
    <dgm:pt modelId="{941EF589-3150-4465-8479-F7810D242D46}" type="pres">
      <dgm:prSet presAssocID="{095A4E55-E2B9-42A1-B44B-74724B98EAC6}" presName="node" presStyleLbl="node1" presStyleIdx="3" presStyleCnt="4">
        <dgm:presLayoutVars>
          <dgm:bulletEnabled val="1"/>
        </dgm:presLayoutVars>
      </dgm:prSet>
      <dgm:spPr/>
    </dgm:pt>
  </dgm:ptLst>
  <dgm:cxnLst>
    <dgm:cxn modelId="{D03C2431-36BD-400D-873B-9A9A6AF96AE7}" type="presOf" srcId="{6167B3FF-8E1A-4A24-A1D1-CFFD0E4B174E}" destId="{49E13E1E-F027-4209-8A23-26CDF906AC38}" srcOrd="0" destOrd="0" presId="urn:microsoft.com/office/officeart/2005/8/layout/default"/>
    <dgm:cxn modelId="{27550761-55B4-4BBB-AD7B-384AFAC1112E}" type="presOf" srcId="{432D5197-D0F9-49C9-91DA-6CE27AA55731}" destId="{8C884E24-BEC9-48AA-AAD4-6EE077F8C460}" srcOrd="0" destOrd="0" presId="urn:microsoft.com/office/officeart/2005/8/layout/default"/>
    <dgm:cxn modelId="{E793ED53-5933-4E25-B1EE-AAF8460D6EDB}" type="presOf" srcId="{095A4E55-E2B9-42A1-B44B-74724B98EAC6}" destId="{941EF589-3150-4465-8479-F7810D242D46}" srcOrd="0" destOrd="0" presId="urn:microsoft.com/office/officeart/2005/8/layout/default"/>
    <dgm:cxn modelId="{CA251355-A1B6-4245-99AB-835339783B1A}" srcId="{432D5197-D0F9-49C9-91DA-6CE27AA55731}" destId="{3E30B0D5-0FA0-48A1-BBE9-AFE1C41D0097}" srcOrd="1" destOrd="0" parTransId="{33752F31-CDDE-423C-AEE6-9C80365FAC8A}" sibTransId="{D9BA0FAC-6B3B-4D9C-9777-E7B14F42EB5F}"/>
    <dgm:cxn modelId="{76B6E4B3-B363-408C-83D2-B70108EB906C}" type="presOf" srcId="{3E30B0D5-0FA0-48A1-BBE9-AFE1C41D0097}" destId="{4EE7CB70-B0DA-4696-B685-CBBF1A76960B}" srcOrd="0" destOrd="0" presId="urn:microsoft.com/office/officeart/2005/8/layout/default"/>
    <dgm:cxn modelId="{ED286FB5-DFAF-4FB7-83C9-F26F9BFBCD19}" srcId="{432D5197-D0F9-49C9-91DA-6CE27AA55731}" destId="{095A4E55-E2B9-42A1-B44B-74724B98EAC6}" srcOrd="3" destOrd="0" parTransId="{88860137-F2A7-4119-8636-D937C891C7ED}" sibTransId="{05799B16-7AE7-4A0D-AF74-13BA41AD903E}"/>
    <dgm:cxn modelId="{4F6CE6E7-553C-453B-938B-652168AF676D}" type="presOf" srcId="{98A25B2E-2067-48D6-ADF6-49A0AD258B20}" destId="{06DD2AD8-92FB-44BC-810A-21305BECB67C}" srcOrd="0" destOrd="0" presId="urn:microsoft.com/office/officeart/2005/8/layout/default"/>
    <dgm:cxn modelId="{4C86EAFC-51D8-4950-8A86-C856C16AA3E0}" srcId="{432D5197-D0F9-49C9-91DA-6CE27AA55731}" destId="{98A25B2E-2067-48D6-ADF6-49A0AD258B20}" srcOrd="2" destOrd="0" parTransId="{B9039BAF-3F21-4F00-A3A6-4D40189F7EA0}" sibTransId="{0BFCA8A2-B43F-43D0-AF59-13E9872B684D}"/>
    <dgm:cxn modelId="{8BE341FE-6B11-490D-8DC8-D1C30365557D}" srcId="{432D5197-D0F9-49C9-91DA-6CE27AA55731}" destId="{6167B3FF-8E1A-4A24-A1D1-CFFD0E4B174E}" srcOrd="0" destOrd="0" parTransId="{8951087A-B971-428B-80EC-E615C40F9054}" sibTransId="{C1096A93-20F1-47DC-B28F-F1023BCBD992}"/>
    <dgm:cxn modelId="{59C6E1A7-5B26-476E-8BD7-20DD9140CFF8}" type="presParOf" srcId="{8C884E24-BEC9-48AA-AAD4-6EE077F8C460}" destId="{49E13E1E-F027-4209-8A23-26CDF906AC38}" srcOrd="0" destOrd="0" presId="urn:microsoft.com/office/officeart/2005/8/layout/default"/>
    <dgm:cxn modelId="{C38DE403-B2B1-42A1-894E-A2BF329E801D}" type="presParOf" srcId="{8C884E24-BEC9-48AA-AAD4-6EE077F8C460}" destId="{453059E4-6285-473A-9AAA-C61AF2F5968F}" srcOrd="1" destOrd="0" presId="urn:microsoft.com/office/officeart/2005/8/layout/default"/>
    <dgm:cxn modelId="{4BE0DCEC-7EA1-458A-A6B5-53ECA74D81C0}" type="presParOf" srcId="{8C884E24-BEC9-48AA-AAD4-6EE077F8C460}" destId="{4EE7CB70-B0DA-4696-B685-CBBF1A76960B}" srcOrd="2" destOrd="0" presId="urn:microsoft.com/office/officeart/2005/8/layout/default"/>
    <dgm:cxn modelId="{5CC94577-F7EF-420C-873B-6E815406BF12}" type="presParOf" srcId="{8C884E24-BEC9-48AA-AAD4-6EE077F8C460}" destId="{FA148317-57C2-45D5-8EA7-475D8CA7CB89}" srcOrd="3" destOrd="0" presId="urn:microsoft.com/office/officeart/2005/8/layout/default"/>
    <dgm:cxn modelId="{2204F310-14CE-45C9-9783-1CC519EC4424}" type="presParOf" srcId="{8C884E24-BEC9-48AA-AAD4-6EE077F8C460}" destId="{06DD2AD8-92FB-44BC-810A-21305BECB67C}" srcOrd="4" destOrd="0" presId="urn:microsoft.com/office/officeart/2005/8/layout/default"/>
    <dgm:cxn modelId="{C6C15672-0713-4160-8ABE-CEDCA184E791}" type="presParOf" srcId="{8C884E24-BEC9-48AA-AAD4-6EE077F8C460}" destId="{8F8D4AFB-EA93-47BC-9EC5-08FE62A754D8}" srcOrd="5" destOrd="0" presId="urn:microsoft.com/office/officeart/2005/8/layout/default"/>
    <dgm:cxn modelId="{19CE40FE-874A-4311-BB31-A01C9AE659C0}" type="presParOf" srcId="{8C884E24-BEC9-48AA-AAD4-6EE077F8C460}" destId="{941EF589-3150-4465-8479-F7810D242D4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7187BB-F0B5-4A50-A030-30FC8FA8EC99}" type="doc">
      <dgm:prSet loTypeId="urn:microsoft.com/office/officeart/2005/8/layout/matrix2" loCatId="matrix" qsTypeId="urn:microsoft.com/office/officeart/2005/8/quickstyle/simple1" qsCatId="simple" csTypeId="urn:microsoft.com/office/officeart/2005/8/colors/colorful5" csCatId="colorful" phldr="1"/>
      <dgm:spPr/>
      <dgm:t>
        <a:bodyPr/>
        <a:lstStyle/>
        <a:p>
          <a:endParaRPr lang="en-US"/>
        </a:p>
      </dgm:t>
    </dgm:pt>
    <dgm:pt modelId="{B606FEAF-1FB3-42CB-89A0-60B4DA9ABD1D}">
      <dgm:prSet/>
      <dgm:spPr/>
      <dgm:t>
        <a:bodyPr/>
        <a:lstStyle/>
        <a:p>
          <a:r>
            <a:rPr lang="en-IN" b="1"/>
            <a:t>Financial Limitations</a:t>
          </a:r>
          <a:endParaRPr lang="en-US"/>
        </a:p>
      </dgm:t>
    </dgm:pt>
    <dgm:pt modelId="{ACE79D44-B969-4786-9A2B-77B6E0971ED8}" type="parTrans" cxnId="{1FD0BE6B-D539-45B1-89DB-6E1003F228F3}">
      <dgm:prSet/>
      <dgm:spPr/>
      <dgm:t>
        <a:bodyPr/>
        <a:lstStyle/>
        <a:p>
          <a:endParaRPr lang="en-US"/>
        </a:p>
      </dgm:t>
    </dgm:pt>
    <dgm:pt modelId="{BEF85794-9221-46DC-9B01-7212358F8188}" type="sibTrans" cxnId="{1FD0BE6B-D539-45B1-89DB-6E1003F228F3}">
      <dgm:prSet/>
      <dgm:spPr/>
      <dgm:t>
        <a:bodyPr/>
        <a:lstStyle/>
        <a:p>
          <a:endParaRPr lang="en-US"/>
        </a:p>
      </dgm:t>
    </dgm:pt>
    <dgm:pt modelId="{D7DAE3D1-5991-441C-B69B-0AFE559A94DA}">
      <dgm:prSet/>
      <dgm:spPr/>
      <dgm:t>
        <a:bodyPr/>
        <a:lstStyle/>
        <a:p>
          <a:r>
            <a:rPr lang="en-IN" b="1"/>
            <a:t>No Distribution of Profits:</a:t>
          </a:r>
          <a:r>
            <a:rPr lang="en-IN"/>
            <a:t> Profits cannot be distributed to members, directors, or trustees. Any surplus must be reinvested to achieve the NPO’s objectives.</a:t>
          </a:r>
          <a:endParaRPr lang="en-US"/>
        </a:p>
      </dgm:t>
    </dgm:pt>
    <dgm:pt modelId="{D59E50C0-1A33-4B08-B52B-CDBF7B7574BF}" type="parTrans" cxnId="{823BDD9D-CE55-4E5D-A7EE-4C424D3694CD}">
      <dgm:prSet/>
      <dgm:spPr/>
      <dgm:t>
        <a:bodyPr/>
        <a:lstStyle/>
        <a:p>
          <a:endParaRPr lang="en-US"/>
        </a:p>
      </dgm:t>
    </dgm:pt>
    <dgm:pt modelId="{9012BD5A-44D3-4D99-99BF-A28794DBB378}" type="sibTrans" cxnId="{823BDD9D-CE55-4E5D-A7EE-4C424D3694CD}">
      <dgm:prSet/>
      <dgm:spPr/>
      <dgm:t>
        <a:bodyPr/>
        <a:lstStyle/>
        <a:p>
          <a:endParaRPr lang="en-US"/>
        </a:p>
      </dgm:t>
    </dgm:pt>
    <dgm:pt modelId="{6874318F-3026-4504-97BE-D365D80E11E8}">
      <dgm:prSet/>
      <dgm:spPr/>
      <dgm:t>
        <a:bodyPr/>
        <a:lstStyle/>
        <a:p>
          <a:r>
            <a:rPr lang="en-IN" b="1" dirty="0"/>
            <a:t>Commercial Activity Limit (IT Act):</a:t>
          </a:r>
          <a:r>
            <a:rPr lang="en-IN" dirty="0"/>
            <a:t> If an NPO engages in activities in the nature of </a:t>
          </a:r>
          <a:r>
            <a:rPr lang="en-IN" b="1" dirty="0"/>
            <a:t>trade, commerce, or business</a:t>
          </a:r>
          <a:r>
            <a:rPr lang="en-IN" dirty="0"/>
            <a:t>, the income from such activities must generally </a:t>
          </a:r>
          <a:r>
            <a:rPr lang="en-IN" b="1" dirty="0"/>
            <a:t>not to exceed 20%</a:t>
          </a:r>
          <a:r>
            <a:rPr lang="en-IN" dirty="0"/>
            <a:t> of the NPO's total income for the year. Exceeding this limit can result in the loss of tax exemption(This limit applicable only to 7</a:t>
          </a:r>
          <a:r>
            <a:rPr lang="en-IN" baseline="30000" dirty="0"/>
            <a:t>th</a:t>
          </a:r>
          <a:r>
            <a:rPr lang="en-IN" dirty="0"/>
            <a:t> Limb)</a:t>
          </a:r>
          <a:endParaRPr lang="en-US" dirty="0"/>
        </a:p>
      </dgm:t>
    </dgm:pt>
    <dgm:pt modelId="{7C3E0FF8-B7DC-45BF-A8E4-569DC2C98C26}" type="parTrans" cxnId="{6EE7DCDA-312F-43B9-B629-9ADC4FF12CE7}">
      <dgm:prSet/>
      <dgm:spPr/>
      <dgm:t>
        <a:bodyPr/>
        <a:lstStyle/>
        <a:p>
          <a:endParaRPr lang="en-US"/>
        </a:p>
      </dgm:t>
    </dgm:pt>
    <dgm:pt modelId="{9B24E7B6-06B4-40BF-AC3E-F268318C6A21}" type="sibTrans" cxnId="{6EE7DCDA-312F-43B9-B629-9ADC4FF12CE7}">
      <dgm:prSet/>
      <dgm:spPr/>
      <dgm:t>
        <a:bodyPr/>
        <a:lstStyle/>
        <a:p>
          <a:endParaRPr lang="en-US"/>
        </a:p>
      </dgm:t>
    </dgm:pt>
    <dgm:pt modelId="{2B6CC7E7-CD58-47D8-92A8-C14A87F9A303}">
      <dgm:prSet/>
      <dgm:spPr/>
      <dgm:t>
        <a:bodyPr/>
        <a:lstStyle/>
        <a:p>
          <a:r>
            <a:rPr lang="en-IN" b="1"/>
            <a:t>Mandatory Application of Income:</a:t>
          </a:r>
          <a:r>
            <a:rPr lang="en-IN"/>
            <a:t> An NPO must spend at least </a:t>
          </a:r>
          <a:r>
            <a:rPr lang="en-IN" b="1"/>
            <a:t>85%</a:t>
          </a:r>
          <a:r>
            <a:rPr lang="en-IN"/>
            <a:t> of its income in the year it is earned (or the following year after official accumulation) on its charitable objects. Income not spent or not accumulated as per IT rules is taxed at the maximum marginal rate (30%).</a:t>
          </a:r>
          <a:endParaRPr lang="en-US"/>
        </a:p>
      </dgm:t>
    </dgm:pt>
    <dgm:pt modelId="{317EC1FB-C1C7-4261-847D-5F339871D579}" type="parTrans" cxnId="{01E1C9D9-5ED0-4321-A2EA-D17FD5E3B0BD}">
      <dgm:prSet/>
      <dgm:spPr/>
      <dgm:t>
        <a:bodyPr/>
        <a:lstStyle/>
        <a:p>
          <a:endParaRPr lang="en-US"/>
        </a:p>
      </dgm:t>
    </dgm:pt>
    <dgm:pt modelId="{716AEC91-494C-4002-9A1A-ABC0AF481740}" type="sibTrans" cxnId="{01E1C9D9-5ED0-4321-A2EA-D17FD5E3B0BD}">
      <dgm:prSet/>
      <dgm:spPr/>
      <dgm:t>
        <a:bodyPr/>
        <a:lstStyle/>
        <a:p>
          <a:endParaRPr lang="en-US"/>
        </a:p>
      </dgm:t>
    </dgm:pt>
    <dgm:pt modelId="{4A6C0283-2228-4D94-B55A-8150224C46E2}" type="pres">
      <dgm:prSet presAssocID="{0C7187BB-F0B5-4A50-A030-30FC8FA8EC99}" presName="matrix" presStyleCnt="0">
        <dgm:presLayoutVars>
          <dgm:chMax val="1"/>
          <dgm:dir/>
          <dgm:resizeHandles val="exact"/>
        </dgm:presLayoutVars>
      </dgm:prSet>
      <dgm:spPr/>
    </dgm:pt>
    <dgm:pt modelId="{1CEE4930-0000-4656-BB48-361AFEC663BD}" type="pres">
      <dgm:prSet presAssocID="{0C7187BB-F0B5-4A50-A030-30FC8FA8EC99}" presName="axisShape" presStyleLbl="bgShp" presStyleIdx="0" presStyleCnt="1" custScaleX="135823" custLinFactNeighborX="-1043" custLinFactNeighborY="0"/>
      <dgm:spPr/>
    </dgm:pt>
    <dgm:pt modelId="{4EDC39E2-C2E8-45C8-81C2-D481127D8069}" type="pres">
      <dgm:prSet presAssocID="{0C7187BB-F0B5-4A50-A030-30FC8FA8EC99}" presName="rect1" presStyleLbl="node1" presStyleIdx="0" presStyleCnt="4">
        <dgm:presLayoutVars>
          <dgm:chMax val="0"/>
          <dgm:chPref val="0"/>
          <dgm:bulletEnabled val="1"/>
        </dgm:presLayoutVars>
      </dgm:prSet>
      <dgm:spPr/>
    </dgm:pt>
    <dgm:pt modelId="{D8A409E5-28CD-4341-822F-2D07C5BE52A5}" type="pres">
      <dgm:prSet presAssocID="{0C7187BB-F0B5-4A50-A030-30FC8FA8EC99}" presName="rect2" presStyleLbl="node1" presStyleIdx="1" presStyleCnt="4">
        <dgm:presLayoutVars>
          <dgm:chMax val="0"/>
          <dgm:chPref val="0"/>
          <dgm:bulletEnabled val="1"/>
        </dgm:presLayoutVars>
      </dgm:prSet>
      <dgm:spPr/>
    </dgm:pt>
    <dgm:pt modelId="{2F9670AF-2B2F-4E46-8AE8-07FAB0070BE9}" type="pres">
      <dgm:prSet presAssocID="{0C7187BB-F0B5-4A50-A030-30FC8FA8EC99}" presName="rect3" presStyleLbl="node1" presStyleIdx="2" presStyleCnt="4">
        <dgm:presLayoutVars>
          <dgm:chMax val="0"/>
          <dgm:chPref val="0"/>
          <dgm:bulletEnabled val="1"/>
        </dgm:presLayoutVars>
      </dgm:prSet>
      <dgm:spPr/>
    </dgm:pt>
    <dgm:pt modelId="{64B7797C-2EAC-4BA2-9454-57E71030A3FF}" type="pres">
      <dgm:prSet presAssocID="{0C7187BB-F0B5-4A50-A030-30FC8FA8EC99}" presName="rect4" presStyleLbl="node1" presStyleIdx="3" presStyleCnt="4">
        <dgm:presLayoutVars>
          <dgm:chMax val="0"/>
          <dgm:chPref val="0"/>
          <dgm:bulletEnabled val="1"/>
        </dgm:presLayoutVars>
      </dgm:prSet>
      <dgm:spPr/>
    </dgm:pt>
  </dgm:ptLst>
  <dgm:cxnLst>
    <dgm:cxn modelId="{43CF3500-E2F8-430C-8CF6-24A3A00C2EF9}" type="presOf" srcId="{B606FEAF-1FB3-42CB-89A0-60B4DA9ABD1D}" destId="{4EDC39E2-C2E8-45C8-81C2-D481127D8069}" srcOrd="0" destOrd="0" presId="urn:microsoft.com/office/officeart/2005/8/layout/matrix2"/>
    <dgm:cxn modelId="{27AC4247-90C0-4633-BA78-6840388DAB6D}" type="presOf" srcId="{D7DAE3D1-5991-441C-B69B-0AFE559A94DA}" destId="{D8A409E5-28CD-4341-822F-2D07C5BE52A5}" srcOrd="0" destOrd="0" presId="urn:microsoft.com/office/officeart/2005/8/layout/matrix2"/>
    <dgm:cxn modelId="{1FD0BE6B-D539-45B1-89DB-6E1003F228F3}" srcId="{0C7187BB-F0B5-4A50-A030-30FC8FA8EC99}" destId="{B606FEAF-1FB3-42CB-89A0-60B4DA9ABD1D}" srcOrd="0" destOrd="0" parTransId="{ACE79D44-B969-4786-9A2B-77B6E0971ED8}" sibTransId="{BEF85794-9221-46DC-9B01-7212358F8188}"/>
    <dgm:cxn modelId="{B12F7F77-4CCF-4D87-BCE8-37E84D0BE9F7}" type="presOf" srcId="{0C7187BB-F0B5-4A50-A030-30FC8FA8EC99}" destId="{4A6C0283-2228-4D94-B55A-8150224C46E2}" srcOrd="0" destOrd="0" presId="urn:microsoft.com/office/officeart/2005/8/layout/matrix2"/>
    <dgm:cxn modelId="{0B7FB97A-4882-4E55-B68B-E0F20AACBC01}" type="presOf" srcId="{6874318F-3026-4504-97BE-D365D80E11E8}" destId="{2F9670AF-2B2F-4E46-8AE8-07FAB0070BE9}" srcOrd="0" destOrd="0" presId="urn:microsoft.com/office/officeart/2005/8/layout/matrix2"/>
    <dgm:cxn modelId="{823BDD9D-CE55-4E5D-A7EE-4C424D3694CD}" srcId="{0C7187BB-F0B5-4A50-A030-30FC8FA8EC99}" destId="{D7DAE3D1-5991-441C-B69B-0AFE559A94DA}" srcOrd="1" destOrd="0" parTransId="{D59E50C0-1A33-4B08-B52B-CDBF7B7574BF}" sibTransId="{9012BD5A-44D3-4D99-99BF-A28794DBB378}"/>
    <dgm:cxn modelId="{60B740CC-2718-475C-AE63-98549F9FDD09}" type="presOf" srcId="{2B6CC7E7-CD58-47D8-92A8-C14A87F9A303}" destId="{64B7797C-2EAC-4BA2-9454-57E71030A3FF}" srcOrd="0" destOrd="0" presId="urn:microsoft.com/office/officeart/2005/8/layout/matrix2"/>
    <dgm:cxn modelId="{01E1C9D9-5ED0-4321-A2EA-D17FD5E3B0BD}" srcId="{0C7187BB-F0B5-4A50-A030-30FC8FA8EC99}" destId="{2B6CC7E7-CD58-47D8-92A8-C14A87F9A303}" srcOrd="3" destOrd="0" parTransId="{317EC1FB-C1C7-4261-847D-5F339871D579}" sibTransId="{716AEC91-494C-4002-9A1A-ABC0AF481740}"/>
    <dgm:cxn modelId="{6EE7DCDA-312F-43B9-B629-9ADC4FF12CE7}" srcId="{0C7187BB-F0B5-4A50-A030-30FC8FA8EC99}" destId="{6874318F-3026-4504-97BE-D365D80E11E8}" srcOrd="2" destOrd="0" parTransId="{7C3E0FF8-B7DC-45BF-A8E4-569DC2C98C26}" sibTransId="{9B24E7B6-06B4-40BF-AC3E-F268318C6A21}"/>
    <dgm:cxn modelId="{82BBB711-238D-47F7-AAF6-B6DD0D2D5324}" type="presParOf" srcId="{4A6C0283-2228-4D94-B55A-8150224C46E2}" destId="{1CEE4930-0000-4656-BB48-361AFEC663BD}" srcOrd="0" destOrd="0" presId="urn:microsoft.com/office/officeart/2005/8/layout/matrix2"/>
    <dgm:cxn modelId="{29B46538-E5AE-4956-AFD2-47B5BFCA86F5}" type="presParOf" srcId="{4A6C0283-2228-4D94-B55A-8150224C46E2}" destId="{4EDC39E2-C2E8-45C8-81C2-D481127D8069}" srcOrd="1" destOrd="0" presId="urn:microsoft.com/office/officeart/2005/8/layout/matrix2"/>
    <dgm:cxn modelId="{F2C70879-4FA9-4446-998C-0DDA7B876E83}" type="presParOf" srcId="{4A6C0283-2228-4D94-B55A-8150224C46E2}" destId="{D8A409E5-28CD-4341-822F-2D07C5BE52A5}" srcOrd="2" destOrd="0" presId="urn:microsoft.com/office/officeart/2005/8/layout/matrix2"/>
    <dgm:cxn modelId="{93A459C9-2FEA-4D3D-813F-91DF226B1142}" type="presParOf" srcId="{4A6C0283-2228-4D94-B55A-8150224C46E2}" destId="{2F9670AF-2B2F-4E46-8AE8-07FAB0070BE9}" srcOrd="3" destOrd="0" presId="urn:microsoft.com/office/officeart/2005/8/layout/matrix2"/>
    <dgm:cxn modelId="{BD3AAB56-A393-4B6E-93E7-FE0AA59C753A}" type="presParOf" srcId="{4A6C0283-2228-4D94-B55A-8150224C46E2}" destId="{64B7797C-2EAC-4BA2-9454-57E71030A3FF}"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32B7D5-A27C-4901-AB02-76AEC29661D8}"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0E3C1BCF-DEA6-4314-98A4-FFCE44A4F437}">
      <dgm:prSet/>
      <dgm:spPr/>
      <dgm:t>
        <a:bodyPr/>
        <a:lstStyle/>
        <a:p>
          <a:pPr>
            <a:lnSpc>
              <a:spcPct val="100000"/>
            </a:lnSpc>
            <a:defRPr b="1"/>
          </a:pPr>
          <a:r>
            <a:rPr lang="en-IN" b="1"/>
            <a:t>Prohibition on Political Activity:</a:t>
          </a:r>
          <a:r>
            <a:rPr lang="en-IN"/>
            <a:t> NPOs are generally </a:t>
          </a:r>
          <a:r>
            <a:rPr lang="en-IN" b="1"/>
            <a:t>prohibited</a:t>
          </a:r>
          <a:r>
            <a:rPr lang="en-IN"/>
            <a:t> from engaging in direct political campaigning or political advocacy, especially those with tax-exempt status. Their purpose must be genuinely "charitable," not political.</a:t>
          </a:r>
          <a:endParaRPr lang="en-US" dirty="0"/>
        </a:p>
      </dgm:t>
    </dgm:pt>
    <dgm:pt modelId="{598B2270-E992-49B9-B01C-0FCF04B1C4B0}" type="parTrans" cxnId="{BCB080E0-9D98-4A6E-BB4D-CB3820318081}">
      <dgm:prSet/>
      <dgm:spPr/>
      <dgm:t>
        <a:bodyPr/>
        <a:lstStyle/>
        <a:p>
          <a:endParaRPr lang="en-US"/>
        </a:p>
      </dgm:t>
    </dgm:pt>
    <dgm:pt modelId="{0D40D14B-A6FC-46CB-97C7-F294740E5676}" type="sibTrans" cxnId="{BCB080E0-9D98-4A6E-BB4D-CB3820318081}">
      <dgm:prSet/>
      <dgm:spPr/>
      <dgm:t>
        <a:bodyPr/>
        <a:lstStyle/>
        <a:p>
          <a:endParaRPr lang="en-US"/>
        </a:p>
      </dgm:t>
    </dgm:pt>
    <dgm:pt modelId="{851DBB0C-75EC-4555-AE1E-AB9C81D574F3}">
      <dgm:prSet/>
      <dgm:spPr/>
      <dgm:t>
        <a:bodyPr/>
        <a:lstStyle/>
        <a:p>
          <a:pPr>
            <a:lnSpc>
              <a:spcPct val="100000"/>
            </a:lnSpc>
            <a:defRPr b="1"/>
          </a:pPr>
          <a:r>
            <a:rPr lang="en-IN" b="1" dirty="0"/>
            <a:t>FCRA Limitations (If Receiving Foreign Funds):</a:t>
          </a:r>
          <a:endParaRPr lang="en-US" dirty="0"/>
        </a:p>
      </dgm:t>
    </dgm:pt>
    <dgm:pt modelId="{60F4C594-C5EA-4F32-88B4-676562699510}" type="parTrans" cxnId="{FB80574E-CF53-4BD2-A149-C3F0834DF45B}">
      <dgm:prSet/>
      <dgm:spPr/>
      <dgm:t>
        <a:bodyPr/>
        <a:lstStyle/>
        <a:p>
          <a:endParaRPr lang="en-US"/>
        </a:p>
      </dgm:t>
    </dgm:pt>
    <dgm:pt modelId="{CC39252C-A3C0-4BF8-82F1-DAE3C40BDEDE}" type="sibTrans" cxnId="{FB80574E-CF53-4BD2-A149-C3F0834DF45B}">
      <dgm:prSet/>
      <dgm:spPr/>
      <dgm:t>
        <a:bodyPr/>
        <a:lstStyle/>
        <a:p>
          <a:endParaRPr lang="en-US"/>
        </a:p>
      </dgm:t>
    </dgm:pt>
    <dgm:pt modelId="{8768404E-61F8-4AE8-B69C-10B1A0F6C857}">
      <dgm:prSet/>
      <dgm:spPr/>
      <dgm:t>
        <a:bodyPr/>
        <a:lstStyle/>
        <a:p>
          <a:pPr>
            <a:lnSpc>
              <a:spcPct val="100000"/>
            </a:lnSpc>
          </a:pPr>
          <a:r>
            <a:rPr lang="en-IN" b="1"/>
            <a:t>Transfer Ban:</a:t>
          </a:r>
          <a:r>
            <a:rPr lang="en-IN"/>
            <a:t> The NPO is prohibited from transferring foreign contribution (FC) to any other entity, even another FCRA-registered NPO.</a:t>
          </a:r>
          <a:endParaRPr lang="en-US" dirty="0"/>
        </a:p>
      </dgm:t>
    </dgm:pt>
    <dgm:pt modelId="{03B44B71-FC69-4678-A464-74CAEB0111B1}" type="parTrans" cxnId="{921433A5-373D-482C-BD80-037A4698375A}">
      <dgm:prSet/>
      <dgm:spPr/>
      <dgm:t>
        <a:bodyPr/>
        <a:lstStyle/>
        <a:p>
          <a:endParaRPr lang="en-US"/>
        </a:p>
      </dgm:t>
    </dgm:pt>
    <dgm:pt modelId="{005F1E6D-7198-4732-9B36-320C273F6ADC}" type="sibTrans" cxnId="{921433A5-373D-482C-BD80-037A4698375A}">
      <dgm:prSet/>
      <dgm:spPr/>
      <dgm:t>
        <a:bodyPr/>
        <a:lstStyle/>
        <a:p>
          <a:endParaRPr lang="en-US"/>
        </a:p>
      </dgm:t>
    </dgm:pt>
    <dgm:pt modelId="{26231C27-130F-4248-B3B0-79DDCC4970C5}">
      <dgm:prSet/>
      <dgm:spPr/>
      <dgm:t>
        <a:bodyPr/>
        <a:lstStyle/>
        <a:p>
          <a:pPr>
            <a:lnSpc>
              <a:spcPct val="100000"/>
            </a:lnSpc>
          </a:pPr>
          <a:r>
            <a:rPr lang="en-IN" b="1"/>
            <a:t>Administrative Cap:</a:t>
          </a:r>
          <a:r>
            <a:rPr lang="en-IN"/>
            <a:t> Only a maximum of </a:t>
          </a:r>
          <a:r>
            <a:rPr lang="en-IN" b="1"/>
            <a:t>20%</a:t>
          </a:r>
          <a:r>
            <a:rPr lang="en-IN"/>
            <a:t> of the FC received can be used for administrative expenses (salaries of board members, office rent, etc.).</a:t>
          </a:r>
          <a:endParaRPr lang="en-US" dirty="0"/>
        </a:p>
      </dgm:t>
    </dgm:pt>
    <dgm:pt modelId="{A35F7BE5-3641-4640-9911-086097D7BF2D}" type="parTrans" cxnId="{FBC6F5B0-92EE-423F-947D-481959FE456E}">
      <dgm:prSet/>
      <dgm:spPr/>
      <dgm:t>
        <a:bodyPr/>
        <a:lstStyle/>
        <a:p>
          <a:endParaRPr lang="en-US"/>
        </a:p>
      </dgm:t>
    </dgm:pt>
    <dgm:pt modelId="{DBD6D42D-D7EB-4382-80AF-CC571721D076}" type="sibTrans" cxnId="{FBC6F5B0-92EE-423F-947D-481959FE456E}">
      <dgm:prSet/>
      <dgm:spPr/>
      <dgm:t>
        <a:bodyPr/>
        <a:lstStyle/>
        <a:p>
          <a:endParaRPr lang="en-US"/>
        </a:p>
      </dgm:t>
    </dgm:pt>
    <dgm:pt modelId="{3255C81F-256F-403E-BA2F-7716C0D20EA4}">
      <dgm:prSet/>
      <dgm:spPr/>
      <dgm:t>
        <a:bodyPr/>
        <a:lstStyle/>
        <a:p>
          <a:pPr>
            <a:lnSpc>
              <a:spcPct val="100000"/>
            </a:lnSpc>
            <a:defRPr b="1"/>
          </a:pPr>
          <a:r>
            <a:rPr lang="en-IN" b="1"/>
            <a:t>Irrevocable Clause:</a:t>
          </a:r>
          <a:r>
            <a:rPr lang="en-IN"/>
            <a:t> Trusts must generally be </a:t>
          </a:r>
          <a:r>
            <a:rPr lang="en-IN" b="1"/>
            <a:t>irrevocable</a:t>
          </a:r>
          <a:r>
            <a:rPr lang="en-IN"/>
            <a:t> (cannot be undone or revoked by the founder).</a:t>
          </a:r>
          <a:endParaRPr lang="en-US"/>
        </a:p>
      </dgm:t>
    </dgm:pt>
    <dgm:pt modelId="{F02ABC98-2B6E-47D7-A8E8-BFF39DD45823}" type="parTrans" cxnId="{AA0CF0D6-1CB0-4F87-9C7A-49B3A78C058B}">
      <dgm:prSet/>
      <dgm:spPr/>
      <dgm:t>
        <a:bodyPr/>
        <a:lstStyle/>
        <a:p>
          <a:endParaRPr lang="en-US"/>
        </a:p>
      </dgm:t>
    </dgm:pt>
    <dgm:pt modelId="{8ED1EED7-47DB-44D6-9850-4CBC4705BCAD}" type="sibTrans" cxnId="{AA0CF0D6-1CB0-4F87-9C7A-49B3A78C058B}">
      <dgm:prSet/>
      <dgm:spPr/>
      <dgm:t>
        <a:bodyPr/>
        <a:lstStyle/>
        <a:p>
          <a:endParaRPr lang="en-US"/>
        </a:p>
      </dgm:t>
    </dgm:pt>
    <dgm:pt modelId="{C1CC9784-66C9-4256-976F-61448B0EAFBC}">
      <dgm:prSet/>
      <dgm:spPr/>
      <dgm:t>
        <a:bodyPr/>
        <a:lstStyle/>
        <a:p>
          <a:pPr>
            <a:lnSpc>
              <a:spcPct val="100000"/>
            </a:lnSpc>
            <a:defRPr b="1"/>
          </a:pPr>
          <a:r>
            <a:rPr lang="en-IN" b="1"/>
            <a:t>Statutory Compliance:</a:t>
          </a:r>
          <a:r>
            <a:rPr lang="en-IN"/>
            <a:t> Failure to adhere to annual filing requirements (e.g., Annual Return with ROC/Registrar, Income Tax Return, Audit Reports) can lead to penalties, cancellation of registration, and loss of tax exemption.</a:t>
          </a:r>
          <a:endParaRPr lang="en-US"/>
        </a:p>
      </dgm:t>
    </dgm:pt>
    <dgm:pt modelId="{009980F4-C19F-4E9C-B0FB-1A85CBC08017}" type="parTrans" cxnId="{C1914B27-117B-49C6-9999-ECD8D176D615}">
      <dgm:prSet/>
      <dgm:spPr/>
      <dgm:t>
        <a:bodyPr/>
        <a:lstStyle/>
        <a:p>
          <a:endParaRPr lang="en-US"/>
        </a:p>
      </dgm:t>
    </dgm:pt>
    <dgm:pt modelId="{5DDFA2AA-0CAF-4D9E-9FEC-87B87124C4D3}" type="sibTrans" cxnId="{C1914B27-117B-49C6-9999-ECD8D176D615}">
      <dgm:prSet/>
      <dgm:spPr/>
      <dgm:t>
        <a:bodyPr/>
        <a:lstStyle/>
        <a:p>
          <a:endParaRPr lang="en-US"/>
        </a:p>
      </dgm:t>
    </dgm:pt>
    <dgm:pt modelId="{25639267-0998-4511-94BC-D4EF489AA5E5}" type="pres">
      <dgm:prSet presAssocID="{3E32B7D5-A27C-4901-AB02-76AEC29661D8}" presName="Name0" presStyleCnt="0">
        <dgm:presLayoutVars>
          <dgm:dir/>
          <dgm:animLvl val="lvl"/>
          <dgm:resizeHandles val="exact"/>
        </dgm:presLayoutVars>
      </dgm:prSet>
      <dgm:spPr/>
    </dgm:pt>
    <dgm:pt modelId="{479CE3AD-1F8B-4A76-9251-2A3912597B83}" type="pres">
      <dgm:prSet presAssocID="{C1CC9784-66C9-4256-976F-61448B0EAFBC}" presName="boxAndChildren" presStyleCnt="0"/>
      <dgm:spPr/>
    </dgm:pt>
    <dgm:pt modelId="{42B196AE-50A4-4E6C-BFCB-0851DA7C813A}" type="pres">
      <dgm:prSet presAssocID="{C1CC9784-66C9-4256-976F-61448B0EAFBC}" presName="parentTextBox" presStyleLbl="node1" presStyleIdx="0" presStyleCnt="4"/>
      <dgm:spPr/>
    </dgm:pt>
    <dgm:pt modelId="{9195D74D-A405-4210-A1FB-59F33285ECC2}" type="pres">
      <dgm:prSet presAssocID="{8ED1EED7-47DB-44D6-9850-4CBC4705BCAD}" presName="sp" presStyleCnt="0"/>
      <dgm:spPr/>
    </dgm:pt>
    <dgm:pt modelId="{361ED670-9440-4EAA-B2AB-72A064279F1A}" type="pres">
      <dgm:prSet presAssocID="{3255C81F-256F-403E-BA2F-7716C0D20EA4}" presName="arrowAndChildren" presStyleCnt="0"/>
      <dgm:spPr/>
    </dgm:pt>
    <dgm:pt modelId="{225EAC5D-77A5-423A-B035-C60D871D097D}" type="pres">
      <dgm:prSet presAssocID="{3255C81F-256F-403E-BA2F-7716C0D20EA4}" presName="parentTextArrow" presStyleLbl="node1" presStyleIdx="1" presStyleCnt="4"/>
      <dgm:spPr/>
    </dgm:pt>
    <dgm:pt modelId="{3565D7CB-2422-4D13-A582-75F47B70304F}" type="pres">
      <dgm:prSet presAssocID="{CC39252C-A3C0-4BF8-82F1-DAE3C40BDEDE}" presName="sp" presStyleCnt="0"/>
      <dgm:spPr/>
    </dgm:pt>
    <dgm:pt modelId="{F6FD6F5C-0DC5-4E34-9AF1-B6B92DC03247}" type="pres">
      <dgm:prSet presAssocID="{851DBB0C-75EC-4555-AE1E-AB9C81D574F3}" presName="arrowAndChildren" presStyleCnt="0"/>
      <dgm:spPr/>
    </dgm:pt>
    <dgm:pt modelId="{F69D0843-02F8-4693-99BD-294B8A9B0E2F}" type="pres">
      <dgm:prSet presAssocID="{851DBB0C-75EC-4555-AE1E-AB9C81D574F3}" presName="parentTextArrow" presStyleLbl="node1" presStyleIdx="1" presStyleCnt="4"/>
      <dgm:spPr/>
    </dgm:pt>
    <dgm:pt modelId="{D404F07E-612F-42F5-A184-8521FEE85FB9}" type="pres">
      <dgm:prSet presAssocID="{851DBB0C-75EC-4555-AE1E-AB9C81D574F3}" presName="arrow" presStyleLbl="node1" presStyleIdx="2" presStyleCnt="4"/>
      <dgm:spPr/>
    </dgm:pt>
    <dgm:pt modelId="{E834F890-D0D0-4385-8139-927650BE2207}" type="pres">
      <dgm:prSet presAssocID="{851DBB0C-75EC-4555-AE1E-AB9C81D574F3}" presName="descendantArrow" presStyleCnt="0"/>
      <dgm:spPr/>
    </dgm:pt>
    <dgm:pt modelId="{B1B03A96-8240-4894-B092-4434F5D344B0}" type="pres">
      <dgm:prSet presAssocID="{8768404E-61F8-4AE8-B69C-10B1A0F6C857}" presName="childTextArrow" presStyleLbl="fgAccFollowNode1" presStyleIdx="0" presStyleCnt="2" custScaleY="160059">
        <dgm:presLayoutVars>
          <dgm:bulletEnabled val="1"/>
        </dgm:presLayoutVars>
      </dgm:prSet>
      <dgm:spPr/>
    </dgm:pt>
    <dgm:pt modelId="{F96779A1-E72A-411C-902E-72792786C827}" type="pres">
      <dgm:prSet presAssocID="{26231C27-130F-4248-B3B0-79DDCC4970C5}" presName="childTextArrow" presStyleLbl="fgAccFollowNode1" presStyleIdx="1" presStyleCnt="2" custScaleY="165183">
        <dgm:presLayoutVars>
          <dgm:bulletEnabled val="1"/>
        </dgm:presLayoutVars>
      </dgm:prSet>
      <dgm:spPr/>
    </dgm:pt>
    <dgm:pt modelId="{7D735C70-BBF9-40DA-88C3-F92772D200F7}" type="pres">
      <dgm:prSet presAssocID="{0D40D14B-A6FC-46CB-97C7-F294740E5676}" presName="sp" presStyleCnt="0"/>
      <dgm:spPr/>
    </dgm:pt>
    <dgm:pt modelId="{5EB1C1AE-BD6F-4FEE-943A-D34612DCC80C}" type="pres">
      <dgm:prSet presAssocID="{0E3C1BCF-DEA6-4314-98A4-FFCE44A4F437}" presName="arrowAndChildren" presStyleCnt="0"/>
      <dgm:spPr/>
    </dgm:pt>
    <dgm:pt modelId="{95B84D63-E90C-4F11-92BC-3BBA84A0D066}" type="pres">
      <dgm:prSet presAssocID="{0E3C1BCF-DEA6-4314-98A4-FFCE44A4F437}" presName="parentTextArrow" presStyleLbl="node1" presStyleIdx="3" presStyleCnt="4"/>
      <dgm:spPr/>
    </dgm:pt>
  </dgm:ptLst>
  <dgm:cxnLst>
    <dgm:cxn modelId="{C1914B27-117B-49C6-9999-ECD8D176D615}" srcId="{3E32B7D5-A27C-4901-AB02-76AEC29661D8}" destId="{C1CC9784-66C9-4256-976F-61448B0EAFBC}" srcOrd="3" destOrd="0" parTransId="{009980F4-C19F-4E9C-B0FB-1A85CBC08017}" sibTransId="{5DDFA2AA-0CAF-4D9E-9FEC-87B87124C4D3}"/>
    <dgm:cxn modelId="{93898A32-F371-43AC-8344-BB1C142AF284}" type="presOf" srcId="{851DBB0C-75EC-4555-AE1E-AB9C81D574F3}" destId="{D404F07E-612F-42F5-A184-8521FEE85FB9}" srcOrd="1" destOrd="0" presId="urn:microsoft.com/office/officeart/2005/8/layout/process4"/>
    <dgm:cxn modelId="{FB80574E-CF53-4BD2-A149-C3F0834DF45B}" srcId="{3E32B7D5-A27C-4901-AB02-76AEC29661D8}" destId="{851DBB0C-75EC-4555-AE1E-AB9C81D574F3}" srcOrd="1" destOrd="0" parTransId="{60F4C594-C5EA-4F32-88B4-676562699510}" sibTransId="{CC39252C-A3C0-4BF8-82F1-DAE3C40BDEDE}"/>
    <dgm:cxn modelId="{33894A78-1052-4AA7-A980-9B1546630527}" type="presOf" srcId="{C1CC9784-66C9-4256-976F-61448B0EAFBC}" destId="{42B196AE-50A4-4E6C-BFCB-0851DA7C813A}" srcOrd="0" destOrd="0" presId="urn:microsoft.com/office/officeart/2005/8/layout/process4"/>
    <dgm:cxn modelId="{61452E80-30AF-4F8E-93F5-25C7E2ED7EF2}" type="presOf" srcId="{26231C27-130F-4248-B3B0-79DDCC4970C5}" destId="{F96779A1-E72A-411C-902E-72792786C827}" srcOrd="0" destOrd="0" presId="urn:microsoft.com/office/officeart/2005/8/layout/process4"/>
    <dgm:cxn modelId="{2B8DF183-74ED-4026-AFFB-867C47E41C4F}" type="presOf" srcId="{0E3C1BCF-DEA6-4314-98A4-FFCE44A4F437}" destId="{95B84D63-E90C-4F11-92BC-3BBA84A0D066}" srcOrd="0" destOrd="0" presId="urn:microsoft.com/office/officeart/2005/8/layout/process4"/>
    <dgm:cxn modelId="{431D618E-DD10-4CE8-89CD-7793BC3FF868}" type="presOf" srcId="{851DBB0C-75EC-4555-AE1E-AB9C81D574F3}" destId="{F69D0843-02F8-4693-99BD-294B8A9B0E2F}" srcOrd="0" destOrd="0" presId="urn:microsoft.com/office/officeart/2005/8/layout/process4"/>
    <dgm:cxn modelId="{DCC4FC90-5CE8-4E85-8798-33F337E1D56B}" type="presOf" srcId="{3E32B7D5-A27C-4901-AB02-76AEC29661D8}" destId="{25639267-0998-4511-94BC-D4EF489AA5E5}" srcOrd="0" destOrd="0" presId="urn:microsoft.com/office/officeart/2005/8/layout/process4"/>
    <dgm:cxn modelId="{921433A5-373D-482C-BD80-037A4698375A}" srcId="{851DBB0C-75EC-4555-AE1E-AB9C81D574F3}" destId="{8768404E-61F8-4AE8-B69C-10B1A0F6C857}" srcOrd="0" destOrd="0" parTransId="{03B44B71-FC69-4678-A464-74CAEB0111B1}" sibTransId="{005F1E6D-7198-4732-9B36-320C273F6ADC}"/>
    <dgm:cxn modelId="{FBC6F5B0-92EE-423F-947D-481959FE456E}" srcId="{851DBB0C-75EC-4555-AE1E-AB9C81D574F3}" destId="{26231C27-130F-4248-B3B0-79DDCC4970C5}" srcOrd="1" destOrd="0" parTransId="{A35F7BE5-3641-4640-9911-086097D7BF2D}" sibTransId="{DBD6D42D-D7EB-4382-80AF-CC571721D076}"/>
    <dgm:cxn modelId="{D6335BCA-DB7E-4FF1-9AA2-B975228CA719}" type="presOf" srcId="{3255C81F-256F-403E-BA2F-7716C0D20EA4}" destId="{225EAC5D-77A5-423A-B035-C60D871D097D}" srcOrd="0" destOrd="0" presId="urn:microsoft.com/office/officeart/2005/8/layout/process4"/>
    <dgm:cxn modelId="{BEE4F4CA-A4A6-434C-91BF-29F9E9F0F9F5}" type="presOf" srcId="{8768404E-61F8-4AE8-B69C-10B1A0F6C857}" destId="{B1B03A96-8240-4894-B092-4434F5D344B0}" srcOrd="0" destOrd="0" presId="urn:microsoft.com/office/officeart/2005/8/layout/process4"/>
    <dgm:cxn modelId="{AA0CF0D6-1CB0-4F87-9C7A-49B3A78C058B}" srcId="{3E32B7D5-A27C-4901-AB02-76AEC29661D8}" destId="{3255C81F-256F-403E-BA2F-7716C0D20EA4}" srcOrd="2" destOrd="0" parTransId="{F02ABC98-2B6E-47D7-A8E8-BFF39DD45823}" sibTransId="{8ED1EED7-47DB-44D6-9850-4CBC4705BCAD}"/>
    <dgm:cxn modelId="{BCB080E0-9D98-4A6E-BB4D-CB3820318081}" srcId="{3E32B7D5-A27C-4901-AB02-76AEC29661D8}" destId="{0E3C1BCF-DEA6-4314-98A4-FFCE44A4F437}" srcOrd="0" destOrd="0" parTransId="{598B2270-E992-49B9-B01C-0FCF04B1C4B0}" sibTransId="{0D40D14B-A6FC-46CB-97C7-F294740E5676}"/>
    <dgm:cxn modelId="{53CBF229-D65C-40D8-BE09-4600C792F0F6}" type="presParOf" srcId="{25639267-0998-4511-94BC-D4EF489AA5E5}" destId="{479CE3AD-1F8B-4A76-9251-2A3912597B83}" srcOrd="0" destOrd="0" presId="urn:microsoft.com/office/officeart/2005/8/layout/process4"/>
    <dgm:cxn modelId="{99668376-7693-487B-A228-2F5A0899615E}" type="presParOf" srcId="{479CE3AD-1F8B-4A76-9251-2A3912597B83}" destId="{42B196AE-50A4-4E6C-BFCB-0851DA7C813A}" srcOrd="0" destOrd="0" presId="urn:microsoft.com/office/officeart/2005/8/layout/process4"/>
    <dgm:cxn modelId="{35C4835B-4CFA-40DE-B2A1-4AE3F3891F89}" type="presParOf" srcId="{25639267-0998-4511-94BC-D4EF489AA5E5}" destId="{9195D74D-A405-4210-A1FB-59F33285ECC2}" srcOrd="1" destOrd="0" presId="urn:microsoft.com/office/officeart/2005/8/layout/process4"/>
    <dgm:cxn modelId="{82355D69-AA1C-46B7-8801-322A8133FFA1}" type="presParOf" srcId="{25639267-0998-4511-94BC-D4EF489AA5E5}" destId="{361ED670-9440-4EAA-B2AB-72A064279F1A}" srcOrd="2" destOrd="0" presId="urn:microsoft.com/office/officeart/2005/8/layout/process4"/>
    <dgm:cxn modelId="{ACF2603D-B3EC-47B8-9FED-2E1DAE4E17C3}" type="presParOf" srcId="{361ED670-9440-4EAA-B2AB-72A064279F1A}" destId="{225EAC5D-77A5-423A-B035-C60D871D097D}" srcOrd="0" destOrd="0" presId="urn:microsoft.com/office/officeart/2005/8/layout/process4"/>
    <dgm:cxn modelId="{D8D056B5-F9E1-4583-8E2E-92807185DD5E}" type="presParOf" srcId="{25639267-0998-4511-94BC-D4EF489AA5E5}" destId="{3565D7CB-2422-4D13-A582-75F47B70304F}" srcOrd="3" destOrd="0" presId="urn:microsoft.com/office/officeart/2005/8/layout/process4"/>
    <dgm:cxn modelId="{2D83CEF5-F1D9-4BA4-AE5E-DD4E19181DBF}" type="presParOf" srcId="{25639267-0998-4511-94BC-D4EF489AA5E5}" destId="{F6FD6F5C-0DC5-4E34-9AF1-B6B92DC03247}" srcOrd="4" destOrd="0" presId="urn:microsoft.com/office/officeart/2005/8/layout/process4"/>
    <dgm:cxn modelId="{6EFAAC49-04BB-4F4E-9AE0-D24BD2BDFB74}" type="presParOf" srcId="{F6FD6F5C-0DC5-4E34-9AF1-B6B92DC03247}" destId="{F69D0843-02F8-4693-99BD-294B8A9B0E2F}" srcOrd="0" destOrd="0" presId="urn:microsoft.com/office/officeart/2005/8/layout/process4"/>
    <dgm:cxn modelId="{139587A2-A60D-47CA-8155-61A7E0E958E8}" type="presParOf" srcId="{F6FD6F5C-0DC5-4E34-9AF1-B6B92DC03247}" destId="{D404F07E-612F-42F5-A184-8521FEE85FB9}" srcOrd="1" destOrd="0" presId="urn:microsoft.com/office/officeart/2005/8/layout/process4"/>
    <dgm:cxn modelId="{377D95A7-4DCF-4157-9B08-CF8C75B3195E}" type="presParOf" srcId="{F6FD6F5C-0DC5-4E34-9AF1-B6B92DC03247}" destId="{E834F890-D0D0-4385-8139-927650BE2207}" srcOrd="2" destOrd="0" presId="urn:microsoft.com/office/officeart/2005/8/layout/process4"/>
    <dgm:cxn modelId="{5041FC59-B010-41FD-AC6B-DF8595F58044}" type="presParOf" srcId="{E834F890-D0D0-4385-8139-927650BE2207}" destId="{B1B03A96-8240-4894-B092-4434F5D344B0}" srcOrd="0" destOrd="0" presId="urn:microsoft.com/office/officeart/2005/8/layout/process4"/>
    <dgm:cxn modelId="{C0E501A2-F389-4448-938F-318EEFEF26A4}" type="presParOf" srcId="{E834F890-D0D0-4385-8139-927650BE2207}" destId="{F96779A1-E72A-411C-902E-72792786C827}" srcOrd="1" destOrd="0" presId="urn:microsoft.com/office/officeart/2005/8/layout/process4"/>
    <dgm:cxn modelId="{F5762DFF-A39B-413A-A01F-F9CE420387D2}" type="presParOf" srcId="{25639267-0998-4511-94BC-D4EF489AA5E5}" destId="{7D735C70-BBF9-40DA-88C3-F92772D200F7}" srcOrd="5" destOrd="0" presId="urn:microsoft.com/office/officeart/2005/8/layout/process4"/>
    <dgm:cxn modelId="{BC0C5B69-5711-4A2F-B8A5-F6A6FC57980B}" type="presParOf" srcId="{25639267-0998-4511-94BC-D4EF489AA5E5}" destId="{5EB1C1AE-BD6F-4FEE-943A-D34612DCC80C}" srcOrd="6" destOrd="0" presId="urn:microsoft.com/office/officeart/2005/8/layout/process4"/>
    <dgm:cxn modelId="{424948C9-6588-4DAA-96D7-3369F149C391}" type="presParOf" srcId="{5EB1C1AE-BD6F-4FEE-943A-D34612DCC80C}" destId="{95B84D63-E90C-4F11-92BC-3BBA84A0D066}"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FD2377B-FD86-4108-AE08-C0B696C7B9AF}"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E1D1876D-046A-4ABE-9DD8-D1B2C71400C6}">
      <dgm:prSet/>
      <dgm:spPr/>
      <dgm:t>
        <a:bodyPr/>
        <a:lstStyle/>
        <a:p>
          <a:r>
            <a:rPr lang="en-IN" b="1" dirty="0"/>
            <a:t>Organisation Proof:</a:t>
          </a:r>
          <a:endParaRPr lang="en-US" dirty="0"/>
        </a:p>
      </dgm:t>
    </dgm:pt>
    <dgm:pt modelId="{65B10A43-F418-4062-B6F8-836534D1D4BE}" type="parTrans" cxnId="{5283D0D1-B4D4-4C95-8F65-D87835F9720E}">
      <dgm:prSet/>
      <dgm:spPr/>
      <dgm:t>
        <a:bodyPr/>
        <a:lstStyle/>
        <a:p>
          <a:endParaRPr lang="en-US"/>
        </a:p>
      </dgm:t>
    </dgm:pt>
    <dgm:pt modelId="{99DCA9A6-D626-4048-97BE-C92C63FAB475}" type="sibTrans" cxnId="{5283D0D1-B4D4-4C95-8F65-D87835F9720E}">
      <dgm:prSet/>
      <dgm:spPr/>
      <dgm:t>
        <a:bodyPr/>
        <a:lstStyle/>
        <a:p>
          <a:endParaRPr lang="en-US"/>
        </a:p>
      </dgm:t>
    </dgm:pt>
    <dgm:pt modelId="{5F8479CE-8F65-4185-8EBE-E34740132E91}">
      <dgm:prSet/>
      <dgm:spPr/>
      <dgm:t>
        <a:bodyPr/>
        <a:lstStyle/>
        <a:p>
          <a:r>
            <a:rPr lang="en-IN" dirty="0"/>
            <a:t>Self-certified copy of the Certificate of Registration (e.g., Society registration, Trust Deed, or Section 8 license).</a:t>
          </a:r>
          <a:endParaRPr lang="en-US" dirty="0"/>
        </a:p>
      </dgm:t>
    </dgm:pt>
    <dgm:pt modelId="{72B8C52A-BF65-408E-88E7-917568B45EAA}" type="parTrans" cxnId="{19EB06D4-4553-44A4-B3ED-86DA26424D9B}">
      <dgm:prSet/>
      <dgm:spPr/>
      <dgm:t>
        <a:bodyPr/>
        <a:lstStyle/>
        <a:p>
          <a:endParaRPr lang="en-US"/>
        </a:p>
      </dgm:t>
    </dgm:pt>
    <dgm:pt modelId="{00E8A2C9-42A0-478F-9FED-FC7C350E3C34}" type="sibTrans" cxnId="{19EB06D4-4553-44A4-B3ED-86DA26424D9B}">
      <dgm:prSet/>
      <dgm:spPr/>
      <dgm:t>
        <a:bodyPr/>
        <a:lstStyle/>
        <a:p>
          <a:endParaRPr lang="en-US"/>
        </a:p>
      </dgm:t>
    </dgm:pt>
    <dgm:pt modelId="{84F9AF4D-549B-44B9-AA98-760AF99CE79E}">
      <dgm:prSet/>
      <dgm:spPr/>
      <dgm:t>
        <a:bodyPr/>
        <a:lstStyle/>
        <a:p>
          <a:r>
            <a:rPr lang="en-IN"/>
            <a:t>Self-certified copy of the Memorandum of Association (MoA)/Trust Deed (relevant pages showing aims/objects).</a:t>
          </a:r>
          <a:endParaRPr lang="en-US"/>
        </a:p>
      </dgm:t>
    </dgm:pt>
    <dgm:pt modelId="{27F43CBA-DD45-43EF-915C-2DF251224240}" type="parTrans" cxnId="{50A27E37-1551-421F-A345-A93D2FF68B29}">
      <dgm:prSet/>
      <dgm:spPr/>
      <dgm:t>
        <a:bodyPr/>
        <a:lstStyle/>
        <a:p>
          <a:endParaRPr lang="en-US"/>
        </a:p>
      </dgm:t>
    </dgm:pt>
    <dgm:pt modelId="{81290A0D-2F40-4753-8934-9F771349B982}" type="sibTrans" cxnId="{50A27E37-1551-421F-A345-A93D2FF68B29}">
      <dgm:prSet/>
      <dgm:spPr/>
      <dgm:t>
        <a:bodyPr/>
        <a:lstStyle/>
        <a:p>
          <a:endParaRPr lang="en-US"/>
        </a:p>
      </dgm:t>
    </dgm:pt>
    <dgm:pt modelId="{B66D2425-BFE2-43C7-A82F-B95DBC5BEA82}">
      <dgm:prSet/>
      <dgm:spPr/>
      <dgm:t>
        <a:bodyPr/>
        <a:lstStyle/>
        <a:p>
          <a:r>
            <a:rPr lang="en-IN" b="1"/>
            <a:t>Financial &amp; Activity Proof:</a:t>
          </a:r>
          <a:endParaRPr lang="en-US"/>
        </a:p>
      </dgm:t>
    </dgm:pt>
    <dgm:pt modelId="{2BFB3B98-5A80-4A6A-BF7A-D7ED7CB6EA0B}" type="parTrans" cxnId="{CABA5AFB-86C2-433B-9BA8-3D190FC4DD00}">
      <dgm:prSet/>
      <dgm:spPr/>
      <dgm:t>
        <a:bodyPr/>
        <a:lstStyle/>
        <a:p>
          <a:endParaRPr lang="en-US"/>
        </a:p>
      </dgm:t>
    </dgm:pt>
    <dgm:pt modelId="{3BD753C1-1452-4673-8F38-48C1423D4387}" type="sibTrans" cxnId="{CABA5AFB-86C2-433B-9BA8-3D190FC4DD00}">
      <dgm:prSet/>
      <dgm:spPr/>
      <dgm:t>
        <a:bodyPr/>
        <a:lstStyle/>
        <a:p>
          <a:endParaRPr lang="en-US"/>
        </a:p>
      </dgm:t>
    </dgm:pt>
    <dgm:pt modelId="{33F7DE95-6403-4380-97F7-08BC28191B92}">
      <dgm:prSet/>
      <dgm:spPr/>
      <dgm:t>
        <a:bodyPr/>
        <a:lstStyle/>
        <a:p>
          <a:r>
            <a:rPr lang="en-IN"/>
            <a:t>Copies of </a:t>
          </a:r>
          <a:r>
            <a:rPr lang="en-IN" b="1"/>
            <a:t>Audited Statement of Accounts</a:t>
          </a:r>
          <a:r>
            <a:rPr lang="en-IN"/>
            <a:t> for the last </a:t>
          </a:r>
          <a:r>
            <a:rPr lang="en-IN" b="1"/>
            <a:t>3 financial years</a:t>
          </a:r>
          <a:r>
            <a:rPr lang="en-IN"/>
            <a:t> (must clearly show the qualifying expenditure of ₹15 Lakhs).</a:t>
          </a:r>
          <a:endParaRPr lang="en-US"/>
        </a:p>
      </dgm:t>
    </dgm:pt>
    <dgm:pt modelId="{6799357B-E407-421F-9E92-1714C6432ABC}" type="parTrans" cxnId="{FCB8499F-76E9-4965-B610-A9A95DDEEA21}">
      <dgm:prSet/>
      <dgm:spPr/>
      <dgm:t>
        <a:bodyPr/>
        <a:lstStyle/>
        <a:p>
          <a:endParaRPr lang="en-US"/>
        </a:p>
      </dgm:t>
    </dgm:pt>
    <dgm:pt modelId="{12B747E7-39F9-4422-A668-E70BC1A1F2C5}" type="sibTrans" cxnId="{FCB8499F-76E9-4965-B610-A9A95DDEEA21}">
      <dgm:prSet/>
      <dgm:spPr/>
      <dgm:t>
        <a:bodyPr/>
        <a:lstStyle/>
        <a:p>
          <a:endParaRPr lang="en-US"/>
        </a:p>
      </dgm:t>
    </dgm:pt>
    <dgm:pt modelId="{DB82651C-5279-4CF5-8B1E-9B1DD69E79FF}">
      <dgm:prSet/>
      <dgm:spPr/>
      <dgm:t>
        <a:bodyPr/>
        <a:lstStyle/>
        <a:p>
          <a:r>
            <a:rPr lang="en-IN" b="1"/>
            <a:t>Activity Report</a:t>
          </a:r>
          <a:r>
            <a:rPr lang="en-IN"/>
            <a:t> detailing work done during the last 3 years.</a:t>
          </a:r>
          <a:endParaRPr lang="en-US"/>
        </a:p>
      </dgm:t>
    </dgm:pt>
    <dgm:pt modelId="{FC7A8159-70E9-4012-A200-4BF27021AC55}" type="parTrans" cxnId="{8CB3977C-D216-4DD7-AEB4-38CBF8374EEE}">
      <dgm:prSet/>
      <dgm:spPr/>
      <dgm:t>
        <a:bodyPr/>
        <a:lstStyle/>
        <a:p>
          <a:endParaRPr lang="en-US"/>
        </a:p>
      </dgm:t>
    </dgm:pt>
    <dgm:pt modelId="{1D8DBEEC-7BFC-4A6C-91B1-F331F46D108F}" type="sibTrans" cxnId="{8CB3977C-D216-4DD7-AEB4-38CBF8374EEE}">
      <dgm:prSet/>
      <dgm:spPr/>
      <dgm:t>
        <a:bodyPr/>
        <a:lstStyle/>
        <a:p>
          <a:endParaRPr lang="en-US"/>
        </a:p>
      </dgm:t>
    </dgm:pt>
    <dgm:pt modelId="{886A3537-C283-49A0-8B68-E5313CD35006}" type="pres">
      <dgm:prSet presAssocID="{2FD2377B-FD86-4108-AE08-C0B696C7B9AF}" presName="linear" presStyleCnt="0">
        <dgm:presLayoutVars>
          <dgm:dir/>
          <dgm:animLvl val="lvl"/>
          <dgm:resizeHandles val="exact"/>
        </dgm:presLayoutVars>
      </dgm:prSet>
      <dgm:spPr/>
    </dgm:pt>
    <dgm:pt modelId="{AEC02181-B7B0-4BDB-B197-C9D0B2EA953C}" type="pres">
      <dgm:prSet presAssocID="{E1D1876D-046A-4ABE-9DD8-D1B2C71400C6}" presName="parentLin" presStyleCnt="0"/>
      <dgm:spPr/>
    </dgm:pt>
    <dgm:pt modelId="{3D8BCE59-0FF5-4C66-AA64-C3394DB9EBB7}" type="pres">
      <dgm:prSet presAssocID="{E1D1876D-046A-4ABE-9DD8-D1B2C71400C6}" presName="parentLeftMargin" presStyleLbl="node1" presStyleIdx="0" presStyleCnt="2"/>
      <dgm:spPr/>
    </dgm:pt>
    <dgm:pt modelId="{22D843B0-5E3C-4709-B805-67F6E9E57F56}" type="pres">
      <dgm:prSet presAssocID="{E1D1876D-046A-4ABE-9DD8-D1B2C71400C6}" presName="parentText" presStyleLbl="node1" presStyleIdx="0" presStyleCnt="2">
        <dgm:presLayoutVars>
          <dgm:chMax val="0"/>
          <dgm:bulletEnabled val="1"/>
        </dgm:presLayoutVars>
      </dgm:prSet>
      <dgm:spPr/>
    </dgm:pt>
    <dgm:pt modelId="{3C8F8432-7EED-4CCB-913D-C83D3B355E9F}" type="pres">
      <dgm:prSet presAssocID="{E1D1876D-046A-4ABE-9DD8-D1B2C71400C6}" presName="negativeSpace" presStyleCnt="0"/>
      <dgm:spPr/>
    </dgm:pt>
    <dgm:pt modelId="{2137A3B2-7EC9-4199-99FD-2CED40DA341B}" type="pres">
      <dgm:prSet presAssocID="{E1D1876D-046A-4ABE-9DD8-D1B2C71400C6}" presName="childText" presStyleLbl="conFgAcc1" presStyleIdx="0" presStyleCnt="2">
        <dgm:presLayoutVars>
          <dgm:bulletEnabled val="1"/>
        </dgm:presLayoutVars>
      </dgm:prSet>
      <dgm:spPr/>
    </dgm:pt>
    <dgm:pt modelId="{90E6B7ED-0C0C-41D0-8804-003B90A36AF5}" type="pres">
      <dgm:prSet presAssocID="{99DCA9A6-D626-4048-97BE-C92C63FAB475}" presName="spaceBetweenRectangles" presStyleCnt="0"/>
      <dgm:spPr/>
    </dgm:pt>
    <dgm:pt modelId="{B0E0A038-DF29-4149-AA18-F23D948FFDD9}" type="pres">
      <dgm:prSet presAssocID="{B66D2425-BFE2-43C7-A82F-B95DBC5BEA82}" presName="parentLin" presStyleCnt="0"/>
      <dgm:spPr/>
    </dgm:pt>
    <dgm:pt modelId="{B24AA8EA-D6EF-476F-B354-11EAF6458B5C}" type="pres">
      <dgm:prSet presAssocID="{B66D2425-BFE2-43C7-A82F-B95DBC5BEA82}" presName="parentLeftMargin" presStyleLbl="node1" presStyleIdx="0" presStyleCnt="2"/>
      <dgm:spPr/>
    </dgm:pt>
    <dgm:pt modelId="{96C142C9-F8D6-43F5-8105-8259B25DF0D6}" type="pres">
      <dgm:prSet presAssocID="{B66D2425-BFE2-43C7-A82F-B95DBC5BEA82}" presName="parentText" presStyleLbl="node1" presStyleIdx="1" presStyleCnt="2">
        <dgm:presLayoutVars>
          <dgm:chMax val="0"/>
          <dgm:bulletEnabled val="1"/>
        </dgm:presLayoutVars>
      </dgm:prSet>
      <dgm:spPr/>
    </dgm:pt>
    <dgm:pt modelId="{284E100D-D8CB-4978-93A4-5CFC056E20B9}" type="pres">
      <dgm:prSet presAssocID="{B66D2425-BFE2-43C7-A82F-B95DBC5BEA82}" presName="negativeSpace" presStyleCnt="0"/>
      <dgm:spPr/>
    </dgm:pt>
    <dgm:pt modelId="{0E629A21-653F-4C66-9154-BFCE73535DDD}" type="pres">
      <dgm:prSet presAssocID="{B66D2425-BFE2-43C7-A82F-B95DBC5BEA82}" presName="childText" presStyleLbl="conFgAcc1" presStyleIdx="1" presStyleCnt="2">
        <dgm:presLayoutVars>
          <dgm:bulletEnabled val="1"/>
        </dgm:presLayoutVars>
      </dgm:prSet>
      <dgm:spPr/>
    </dgm:pt>
  </dgm:ptLst>
  <dgm:cxnLst>
    <dgm:cxn modelId="{9BE5991E-CA1F-4854-A038-1B1F8790571D}" type="presOf" srcId="{DB82651C-5279-4CF5-8B1E-9B1DD69E79FF}" destId="{0E629A21-653F-4C66-9154-BFCE73535DDD}" srcOrd="0" destOrd="1" presId="urn:microsoft.com/office/officeart/2005/8/layout/list1"/>
    <dgm:cxn modelId="{50A27E37-1551-421F-A345-A93D2FF68B29}" srcId="{E1D1876D-046A-4ABE-9DD8-D1B2C71400C6}" destId="{84F9AF4D-549B-44B9-AA98-760AF99CE79E}" srcOrd="1" destOrd="0" parTransId="{27F43CBA-DD45-43EF-915C-2DF251224240}" sibTransId="{81290A0D-2F40-4753-8934-9F771349B982}"/>
    <dgm:cxn modelId="{BC32A55B-C781-4D1D-9DB1-CD552C46986F}" type="presOf" srcId="{33F7DE95-6403-4380-97F7-08BC28191B92}" destId="{0E629A21-653F-4C66-9154-BFCE73535DDD}" srcOrd="0" destOrd="0" presId="urn:microsoft.com/office/officeart/2005/8/layout/list1"/>
    <dgm:cxn modelId="{9A618B57-2CE4-4BE2-AFD9-4D5A0F7A2ED6}" type="presOf" srcId="{B66D2425-BFE2-43C7-A82F-B95DBC5BEA82}" destId="{96C142C9-F8D6-43F5-8105-8259B25DF0D6}" srcOrd="1" destOrd="0" presId="urn:microsoft.com/office/officeart/2005/8/layout/list1"/>
    <dgm:cxn modelId="{8CB3977C-D216-4DD7-AEB4-38CBF8374EEE}" srcId="{B66D2425-BFE2-43C7-A82F-B95DBC5BEA82}" destId="{DB82651C-5279-4CF5-8B1E-9B1DD69E79FF}" srcOrd="1" destOrd="0" parTransId="{FC7A8159-70E9-4012-A200-4BF27021AC55}" sibTransId="{1D8DBEEC-7BFC-4A6C-91B1-F331F46D108F}"/>
    <dgm:cxn modelId="{E4548F90-5D9F-46D7-BA49-384EFECA712E}" type="presOf" srcId="{E1D1876D-046A-4ABE-9DD8-D1B2C71400C6}" destId="{22D843B0-5E3C-4709-B805-67F6E9E57F56}" srcOrd="1" destOrd="0" presId="urn:microsoft.com/office/officeart/2005/8/layout/list1"/>
    <dgm:cxn modelId="{FCB8499F-76E9-4965-B610-A9A95DDEEA21}" srcId="{B66D2425-BFE2-43C7-A82F-B95DBC5BEA82}" destId="{33F7DE95-6403-4380-97F7-08BC28191B92}" srcOrd="0" destOrd="0" parTransId="{6799357B-E407-421F-9E92-1714C6432ABC}" sibTransId="{12B747E7-39F9-4422-A668-E70BC1A1F2C5}"/>
    <dgm:cxn modelId="{75C8E3C2-04C8-4B15-A59F-A2810246F63C}" type="presOf" srcId="{E1D1876D-046A-4ABE-9DD8-D1B2C71400C6}" destId="{3D8BCE59-0FF5-4C66-AA64-C3394DB9EBB7}" srcOrd="0" destOrd="0" presId="urn:microsoft.com/office/officeart/2005/8/layout/list1"/>
    <dgm:cxn modelId="{5283D0D1-B4D4-4C95-8F65-D87835F9720E}" srcId="{2FD2377B-FD86-4108-AE08-C0B696C7B9AF}" destId="{E1D1876D-046A-4ABE-9DD8-D1B2C71400C6}" srcOrd="0" destOrd="0" parTransId="{65B10A43-F418-4062-B6F8-836534D1D4BE}" sibTransId="{99DCA9A6-D626-4048-97BE-C92C63FAB475}"/>
    <dgm:cxn modelId="{19EB06D4-4553-44A4-B3ED-86DA26424D9B}" srcId="{E1D1876D-046A-4ABE-9DD8-D1B2C71400C6}" destId="{5F8479CE-8F65-4185-8EBE-E34740132E91}" srcOrd="0" destOrd="0" parTransId="{72B8C52A-BF65-408E-88E7-917568B45EAA}" sibTransId="{00E8A2C9-42A0-478F-9FED-FC7C350E3C34}"/>
    <dgm:cxn modelId="{D8D829D9-FEB0-40CC-83F7-2F4A64FA52B0}" type="presOf" srcId="{84F9AF4D-549B-44B9-AA98-760AF99CE79E}" destId="{2137A3B2-7EC9-4199-99FD-2CED40DA341B}" srcOrd="0" destOrd="1" presId="urn:microsoft.com/office/officeart/2005/8/layout/list1"/>
    <dgm:cxn modelId="{33891BDB-BD6E-47E6-AE8B-8CCE5F0D02D1}" type="presOf" srcId="{B66D2425-BFE2-43C7-A82F-B95DBC5BEA82}" destId="{B24AA8EA-D6EF-476F-B354-11EAF6458B5C}" srcOrd="0" destOrd="0" presId="urn:microsoft.com/office/officeart/2005/8/layout/list1"/>
    <dgm:cxn modelId="{5AAD17DC-8F65-49BE-BB74-755BDCDBA569}" type="presOf" srcId="{2FD2377B-FD86-4108-AE08-C0B696C7B9AF}" destId="{886A3537-C283-49A0-8B68-E5313CD35006}" srcOrd="0" destOrd="0" presId="urn:microsoft.com/office/officeart/2005/8/layout/list1"/>
    <dgm:cxn modelId="{CABA5AFB-86C2-433B-9BA8-3D190FC4DD00}" srcId="{2FD2377B-FD86-4108-AE08-C0B696C7B9AF}" destId="{B66D2425-BFE2-43C7-A82F-B95DBC5BEA82}" srcOrd="1" destOrd="0" parTransId="{2BFB3B98-5A80-4A6A-BF7A-D7ED7CB6EA0B}" sibTransId="{3BD753C1-1452-4673-8F38-48C1423D4387}"/>
    <dgm:cxn modelId="{AE4DF1FE-6E90-48D7-BEF2-3BB9683BEFFE}" type="presOf" srcId="{5F8479CE-8F65-4185-8EBE-E34740132E91}" destId="{2137A3B2-7EC9-4199-99FD-2CED40DA341B}" srcOrd="0" destOrd="0" presId="urn:microsoft.com/office/officeart/2005/8/layout/list1"/>
    <dgm:cxn modelId="{22B3E6AF-3A32-4A59-B375-3CE57E55EAC2}" type="presParOf" srcId="{886A3537-C283-49A0-8B68-E5313CD35006}" destId="{AEC02181-B7B0-4BDB-B197-C9D0B2EA953C}" srcOrd="0" destOrd="0" presId="urn:microsoft.com/office/officeart/2005/8/layout/list1"/>
    <dgm:cxn modelId="{7A59E61E-2DDD-473B-B952-05C4F55BBEB3}" type="presParOf" srcId="{AEC02181-B7B0-4BDB-B197-C9D0B2EA953C}" destId="{3D8BCE59-0FF5-4C66-AA64-C3394DB9EBB7}" srcOrd="0" destOrd="0" presId="urn:microsoft.com/office/officeart/2005/8/layout/list1"/>
    <dgm:cxn modelId="{C5CB7EE5-4C37-4EE7-AF60-399299FBC2BA}" type="presParOf" srcId="{AEC02181-B7B0-4BDB-B197-C9D0B2EA953C}" destId="{22D843B0-5E3C-4709-B805-67F6E9E57F56}" srcOrd="1" destOrd="0" presId="urn:microsoft.com/office/officeart/2005/8/layout/list1"/>
    <dgm:cxn modelId="{0E896BC7-7F71-49C2-A0BE-483A170B9E3E}" type="presParOf" srcId="{886A3537-C283-49A0-8B68-E5313CD35006}" destId="{3C8F8432-7EED-4CCB-913D-C83D3B355E9F}" srcOrd="1" destOrd="0" presId="urn:microsoft.com/office/officeart/2005/8/layout/list1"/>
    <dgm:cxn modelId="{89C9450A-576D-4BFA-93DC-FBE24CDA70E6}" type="presParOf" srcId="{886A3537-C283-49A0-8B68-E5313CD35006}" destId="{2137A3B2-7EC9-4199-99FD-2CED40DA341B}" srcOrd="2" destOrd="0" presId="urn:microsoft.com/office/officeart/2005/8/layout/list1"/>
    <dgm:cxn modelId="{C6F9CAC8-A7E5-42C6-85B2-AEFCFCD19558}" type="presParOf" srcId="{886A3537-C283-49A0-8B68-E5313CD35006}" destId="{90E6B7ED-0C0C-41D0-8804-003B90A36AF5}" srcOrd="3" destOrd="0" presId="urn:microsoft.com/office/officeart/2005/8/layout/list1"/>
    <dgm:cxn modelId="{8F5FE39B-790C-43B7-B374-188794933A11}" type="presParOf" srcId="{886A3537-C283-49A0-8B68-E5313CD35006}" destId="{B0E0A038-DF29-4149-AA18-F23D948FFDD9}" srcOrd="4" destOrd="0" presId="urn:microsoft.com/office/officeart/2005/8/layout/list1"/>
    <dgm:cxn modelId="{72C43419-1406-4657-AD1C-FC3BBA26DF01}" type="presParOf" srcId="{B0E0A038-DF29-4149-AA18-F23D948FFDD9}" destId="{B24AA8EA-D6EF-476F-B354-11EAF6458B5C}" srcOrd="0" destOrd="0" presId="urn:microsoft.com/office/officeart/2005/8/layout/list1"/>
    <dgm:cxn modelId="{EE8E0A6F-B6D4-4BAF-B22D-6823ECA49539}" type="presParOf" srcId="{B0E0A038-DF29-4149-AA18-F23D948FFDD9}" destId="{96C142C9-F8D6-43F5-8105-8259B25DF0D6}" srcOrd="1" destOrd="0" presId="urn:microsoft.com/office/officeart/2005/8/layout/list1"/>
    <dgm:cxn modelId="{020F8C21-CDA6-4E4A-97C9-7517DE248722}" type="presParOf" srcId="{886A3537-C283-49A0-8B68-E5313CD35006}" destId="{284E100D-D8CB-4978-93A4-5CFC056E20B9}" srcOrd="5" destOrd="0" presId="urn:microsoft.com/office/officeart/2005/8/layout/list1"/>
    <dgm:cxn modelId="{0D214903-8B78-4DD4-AECE-6FCA741684C9}" type="presParOf" srcId="{886A3537-C283-49A0-8B68-E5313CD35006}" destId="{0E629A21-653F-4C66-9154-BFCE73535DD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D8879E6-B201-43DC-8B7D-EAE8BD0B65A3}"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23044694-80DA-416E-853D-48D2E885CFC2}">
      <dgm:prSet/>
      <dgm:spPr/>
      <dgm:t>
        <a:bodyPr/>
        <a:lstStyle/>
        <a:p>
          <a:r>
            <a:rPr lang="en-IN" b="1"/>
            <a:t>Statutory &amp; Personnel Details:</a:t>
          </a:r>
          <a:endParaRPr lang="en-US"/>
        </a:p>
      </dgm:t>
    </dgm:pt>
    <dgm:pt modelId="{8BFA8ABF-B6E8-41DB-8BEC-983902D50B8A}" type="parTrans" cxnId="{419D7650-DAAD-4415-89D2-FE5A3B4D370E}">
      <dgm:prSet/>
      <dgm:spPr/>
      <dgm:t>
        <a:bodyPr/>
        <a:lstStyle/>
        <a:p>
          <a:endParaRPr lang="en-US"/>
        </a:p>
      </dgm:t>
    </dgm:pt>
    <dgm:pt modelId="{53A25FA9-762E-4BB0-AB97-D70DB05730FD}" type="sibTrans" cxnId="{419D7650-DAAD-4415-89D2-FE5A3B4D370E}">
      <dgm:prSet/>
      <dgm:spPr/>
      <dgm:t>
        <a:bodyPr/>
        <a:lstStyle/>
        <a:p>
          <a:endParaRPr lang="en-US"/>
        </a:p>
      </dgm:t>
    </dgm:pt>
    <dgm:pt modelId="{88CF6848-818C-49B8-A62E-E60821256689}">
      <dgm:prSet/>
      <dgm:spPr/>
      <dgm:t>
        <a:bodyPr/>
        <a:lstStyle/>
        <a:p>
          <a:r>
            <a:rPr lang="en-IN"/>
            <a:t>Self-certified copy of the </a:t>
          </a:r>
          <a:r>
            <a:rPr lang="en-IN" b="1"/>
            <a:t>12A and 80G</a:t>
          </a:r>
          <a:r>
            <a:rPr lang="en-IN"/>
            <a:t> registration (if applicable).</a:t>
          </a:r>
          <a:endParaRPr lang="en-US"/>
        </a:p>
      </dgm:t>
    </dgm:pt>
    <dgm:pt modelId="{2DB06184-FAC8-45EB-BF74-7D4108C3EE20}" type="parTrans" cxnId="{558F93EA-BB8B-4C26-A8CE-FF91AE0F40F7}">
      <dgm:prSet/>
      <dgm:spPr/>
      <dgm:t>
        <a:bodyPr/>
        <a:lstStyle/>
        <a:p>
          <a:endParaRPr lang="en-US"/>
        </a:p>
      </dgm:t>
    </dgm:pt>
    <dgm:pt modelId="{7DCA05D0-34F4-47F0-BA92-EDAD27E9C6BE}" type="sibTrans" cxnId="{558F93EA-BB8B-4C26-A8CE-FF91AE0F40F7}">
      <dgm:prSet/>
      <dgm:spPr/>
      <dgm:t>
        <a:bodyPr/>
        <a:lstStyle/>
        <a:p>
          <a:endParaRPr lang="en-US"/>
        </a:p>
      </dgm:t>
    </dgm:pt>
    <dgm:pt modelId="{1100C1A8-D99C-42D5-B9C6-4A656AD07252}">
      <dgm:prSet/>
      <dgm:spPr/>
      <dgm:t>
        <a:bodyPr/>
        <a:lstStyle/>
        <a:p>
          <a:r>
            <a:rPr lang="en-IN" dirty="0"/>
            <a:t>Affidavit from each </a:t>
          </a:r>
          <a:r>
            <a:rPr lang="en-IN" b="1" dirty="0"/>
            <a:t>Key Functionary/Office Bearer</a:t>
          </a:r>
          <a:r>
            <a:rPr lang="en-IN" dirty="0"/>
            <a:t> (Chief Functionary, President, etc.) on non-involvement in prohibited activities.</a:t>
          </a:r>
          <a:endParaRPr lang="en-US" dirty="0"/>
        </a:p>
      </dgm:t>
    </dgm:pt>
    <dgm:pt modelId="{FF465F8C-2CBD-4E62-B6C8-B12C41AE5C6F}" type="parTrans" cxnId="{04CBF3BE-9BF3-4DDF-AE2E-9B2CC97D3603}">
      <dgm:prSet/>
      <dgm:spPr/>
      <dgm:t>
        <a:bodyPr/>
        <a:lstStyle/>
        <a:p>
          <a:endParaRPr lang="en-US"/>
        </a:p>
      </dgm:t>
    </dgm:pt>
    <dgm:pt modelId="{44FEB545-74E7-405D-99C5-9A7AD891F0B6}" type="sibTrans" cxnId="{04CBF3BE-9BF3-4DDF-AE2E-9B2CC97D3603}">
      <dgm:prSet/>
      <dgm:spPr/>
      <dgm:t>
        <a:bodyPr/>
        <a:lstStyle/>
        <a:p>
          <a:endParaRPr lang="en-US"/>
        </a:p>
      </dgm:t>
    </dgm:pt>
    <dgm:pt modelId="{FA3BAF2C-42B0-4AF5-AF0C-FE9180711A66}">
      <dgm:prSet/>
      <dgm:spPr/>
      <dgm:t>
        <a:bodyPr/>
        <a:lstStyle/>
        <a:p>
          <a:r>
            <a:rPr lang="en-IN" b="1"/>
            <a:t>Aadhaar Number</a:t>
          </a:r>
          <a:r>
            <a:rPr lang="en-IN"/>
            <a:t> is </a:t>
          </a:r>
          <a:r>
            <a:rPr lang="en-IN" b="1"/>
            <a:t>mandatory</a:t>
          </a:r>
          <a:r>
            <a:rPr lang="en-IN"/>
            <a:t> for all Office Bearers/Key Functionaries.</a:t>
          </a:r>
          <a:endParaRPr lang="en-US"/>
        </a:p>
      </dgm:t>
    </dgm:pt>
    <dgm:pt modelId="{80916203-CBC7-423B-B32C-FEFE6CCE1F60}" type="parTrans" cxnId="{A2FA45B7-9798-4FE1-A13F-C0EAAEEBE171}">
      <dgm:prSet/>
      <dgm:spPr/>
      <dgm:t>
        <a:bodyPr/>
        <a:lstStyle/>
        <a:p>
          <a:endParaRPr lang="en-US"/>
        </a:p>
      </dgm:t>
    </dgm:pt>
    <dgm:pt modelId="{1DDB5841-CD28-4EC5-8771-2F31348999A4}" type="sibTrans" cxnId="{A2FA45B7-9798-4FE1-A13F-C0EAAEEBE171}">
      <dgm:prSet/>
      <dgm:spPr/>
      <dgm:t>
        <a:bodyPr/>
        <a:lstStyle/>
        <a:p>
          <a:endParaRPr lang="en-US"/>
        </a:p>
      </dgm:t>
    </dgm:pt>
    <dgm:pt modelId="{53AED8CE-9E94-4570-98F7-6BA2055BB139}">
      <dgm:prSet/>
      <dgm:spPr/>
      <dgm:t>
        <a:bodyPr/>
        <a:lstStyle/>
        <a:p>
          <a:r>
            <a:rPr lang="en-IN"/>
            <a:t>High-resolution scanned image of the Chief Functionary’s signature and the NPO’s seal.</a:t>
          </a:r>
          <a:endParaRPr lang="en-US"/>
        </a:p>
      </dgm:t>
    </dgm:pt>
    <dgm:pt modelId="{503AC718-C8CD-4B92-9E72-1B545058CCCD}" type="parTrans" cxnId="{1FEBFC84-84CF-4A14-9919-29DF89C2C3E1}">
      <dgm:prSet/>
      <dgm:spPr/>
      <dgm:t>
        <a:bodyPr/>
        <a:lstStyle/>
        <a:p>
          <a:endParaRPr lang="en-US"/>
        </a:p>
      </dgm:t>
    </dgm:pt>
    <dgm:pt modelId="{B9ACA23B-9EA6-4721-A0A2-9AD7ED9A3CE0}" type="sibTrans" cxnId="{1FEBFC84-84CF-4A14-9919-29DF89C2C3E1}">
      <dgm:prSet/>
      <dgm:spPr/>
      <dgm:t>
        <a:bodyPr/>
        <a:lstStyle/>
        <a:p>
          <a:endParaRPr lang="en-US"/>
        </a:p>
      </dgm:t>
    </dgm:pt>
    <dgm:pt modelId="{C93903D8-4E9D-4082-97E3-62107DB9078B}">
      <dgm:prSet/>
      <dgm:spPr/>
      <dgm:t>
        <a:bodyPr/>
        <a:lstStyle/>
        <a:p>
          <a:r>
            <a:rPr lang="en-IN" b="1"/>
            <a:t>Bank Account Proof:</a:t>
          </a:r>
          <a:endParaRPr lang="en-US"/>
        </a:p>
      </dgm:t>
    </dgm:pt>
    <dgm:pt modelId="{4FD8FCDC-D7BF-423C-ABF3-FDE0C1A74008}" type="parTrans" cxnId="{EF8097BA-3A8F-430A-9183-493A8891322E}">
      <dgm:prSet/>
      <dgm:spPr/>
      <dgm:t>
        <a:bodyPr/>
        <a:lstStyle/>
        <a:p>
          <a:endParaRPr lang="en-US"/>
        </a:p>
      </dgm:t>
    </dgm:pt>
    <dgm:pt modelId="{19590CEA-2424-480B-9915-0318F585EE72}" type="sibTrans" cxnId="{EF8097BA-3A8F-430A-9183-493A8891322E}">
      <dgm:prSet/>
      <dgm:spPr/>
      <dgm:t>
        <a:bodyPr/>
        <a:lstStyle/>
        <a:p>
          <a:endParaRPr lang="en-US"/>
        </a:p>
      </dgm:t>
    </dgm:pt>
    <dgm:pt modelId="{FC18ABE8-1781-4A8C-BC42-68BBEDB5793A}">
      <dgm:prSet/>
      <dgm:spPr/>
      <dgm:t>
        <a:bodyPr/>
        <a:lstStyle/>
        <a:p>
          <a:r>
            <a:rPr lang="en-IN" dirty="0"/>
            <a:t>Details of the mandatory </a:t>
          </a:r>
          <a:r>
            <a:rPr lang="en-IN" b="1" dirty="0"/>
            <a:t>FCRA Designated Account</a:t>
          </a:r>
          <a:r>
            <a:rPr lang="en-IN" dirty="0"/>
            <a:t> (SBI, Sansad Marg, New Delhi).</a:t>
          </a:r>
          <a:endParaRPr lang="en-US" dirty="0"/>
        </a:p>
      </dgm:t>
    </dgm:pt>
    <dgm:pt modelId="{32E0AEA7-3BAD-4D5D-9F1A-AB5EE63D38C8}" type="parTrans" cxnId="{E891A871-D6AF-42D2-ABAD-1E430BD7FB34}">
      <dgm:prSet/>
      <dgm:spPr/>
      <dgm:t>
        <a:bodyPr/>
        <a:lstStyle/>
        <a:p>
          <a:endParaRPr lang="en-US"/>
        </a:p>
      </dgm:t>
    </dgm:pt>
    <dgm:pt modelId="{67729132-71A0-4D9B-A5E4-0D11DDA3206C}" type="sibTrans" cxnId="{E891A871-D6AF-42D2-ABAD-1E430BD7FB34}">
      <dgm:prSet/>
      <dgm:spPr/>
      <dgm:t>
        <a:bodyPr/>
        <a:lstStyle/>
        <a:p>
          <a:endParaRPr lang="en-US"/>
        </a:p>
      </dgm:t>
    </dgm:pt>
    <dgm:pt modelId="{B2A55B7C-255C-4133-BBAA-36CA13A1E6CD}" type="pres">
      <dgm:prSet presAssocID="{DD8879E6-B201-43DC-8B7D-EAE8BD0B65A3}" presName="linear" presStyleCnt="0">
        <dgm:presLayoutVars>
          <dgm:dir/>
          <dgm:animLvl val="lvl"/>
          <dgm:resizeHandles val="exact"/>
        </dgm:presLayoutVars>
      </dgm:prSet>
      <dgm:spPr/>
    </dgm:pt>
    <dgm:pt modelId="{F78B2A77-9CB7-4597-A29B-9E4CFC79FA5A}" type="pres">
      <dgm:prSet presAssocID="{23044694-80DA-416E-853D-48D2E885CFC2}" presName="parentLin" presStyleCnt="0"/>
      <dgm:spPr/>
    </dgm:pt>
    <dgm:pt modelId="{9D4B7431-41A1-4A49-94B8-CED47F2D5624}" type="pres">
      <dgm:prSet presAssocID="{23044694-80DA-416E-853D-48D2E885CFC2}" presName="parentLeftMargin" presStyleLbl="node1" presStyleIdx="0" presStyleCnt="2"/>
      <dgm:spPr/>
    </dgm:pt>
    <dgm:pt modelId="{5B4FFABC-91F4-49E4-93C5-48FF0F485CC6}" type="pres">
      <dgm:prSet presAssocID="{23044694-80DA-416E-853D-48D2E885CFC2}" presName="parentText" presStyleLbl="node1" presStyleIdx="0" presStyleCnt="2">
        <dgm:presLayoutVars>
          <dgm:chMax val="0"/>
          <dgm:bulletEnabled val="1"/>
        </dgm:presLayoutVars>
      </dgm:prSet>
      <dgm:spPr/>
    </dgm:pt>
    <dgm:pt modelId="{38D9848A-4908-45B7-BBF5-9C501DC39466}" type="pres">
      <dgm:prSet presAssocID="{23044694-80DA-416E-853D-48D2E885CFC2}" presName="negativeSpace" presStyleCnt="0"/>
      <dgm:spPr/>
    </dgm:pt>
    <dgm:pt modelId="{23B13C43-D79A-4CE1-9461-FD09F633F917}" type="pres">
      <dgm:prSet presAssocID="{23044694-80DA-416E-853D-48D2E885CFC2}" presName="childText" presStyleLbl="conFgAcc1" presStyleIdx="0" presStyleCnt="2">
        <dgm:presLayoutVars>
          <dgm:bulletEnabled val="1"/>
        </dgm:presLayoutVars>
      </dgm:prSet>
      <dgm:spPr/>
    </dgm:pt>
    <dgm:pt modelId="{9E765054-4FBA-4B00-A35A-A4B5E1F84794}" type="pres">
      <dgm:prSet presAssocID="{53A25FA9-762E-4BB0-AB97-D70DB05730FD}" presName="spaceBetweenRectangles" presStyleCnt="0"/>
      <dgm:spPr/>
    </dgm:pt>
    <dgm:pt modelId="{C3B3AEF2-7917-4ECF-945C-1CBF2260AF16}" type="pres">
      <dgm:prSet presAssocID="{C93903D8-4E9D-4082-97E3-62107DB9078B}" presName="parentLin" presStyleCnt="0"/>
      <dgm:spPr/>
    </dgm:pt>
    <dgm:pt modelId="{D99DC3D2-A474-4B2A-AADF-5B328AD53639}" type="pres">
      <dgm:prSet presAssocID="{C93903D8-4E9D-4082-97E3-62107DB9078B}" presName="parentLeftMargin" presStyleLbl="node1" presStyleIdx="0" presStyleCnt="2"/>
      <dgm:spPr/>
    </dgm:pt>
    <dgm:pt modelId="{7042B521-83E9-43C3-8CDA-6B1DC881E550}" type="pres">
      <dgm:prSet presAssocID="{C93903D8-4E9D-4082-97E3-62107DB9078B}" presName="parentText" presStyleLbl="node1" presStyleIdx="1" presStyleCnt="2">
        <dgm:presLayoutVars>
          <dgm:chMax val="0"/>
          <dgm:bulletEnabled val="1"/>
        </dgm:presLayoutVars>
      </dgm:prSet>
      <dgm:spPr/>
    </dgm:pt>
    <dgm:pt modelId="{33322256-D7B4-4830-8D12-F519AF1669EE}" type="pres">
      <dgm:prSet presAssocID="{C93903D8-4E9D-4082-97E3-62107DB9078B}" presName="negativeSpace" presStyleCnt="0"/>
      <dgm:spPr/>
    </dgm:pt>
    <dgm:pt modelId="{4D0215FB-866E-495C-ABDD-2CFA213FC14C}" type="pres">
      <dgm:prSet presAssocID="{C93903D8-4E9D-4082-97E3-62107DB9078B}" presName="childText" presStyleLbl="conFgAcc1" presStyleIdx="1" presStyleCnt="2">
        <dgm:presLayoutVars>
          <dgm:bulletEnabled val="1"/>
        </dgm:presLayoutVars>
      </dgm:prSet>
      <dgm:spPr/>
    </dgm:pt>
  </dgm:ptLst>
  <dgm:cxnLst>
    <dgm:cxn modelId="{D47DB70D-6AD3-4286-AA2B-879157A9B10D}" type="presOf" srcId="{88CF6848-818C-49B8-A62E-E60821256689}" destId="{23B13C43-D79A-4CE1-9461-FD09F633F917}" srcOrd="0" destOrd="0" presId="urn:microsoft.com/office/officeart/2005/8/layout/list1"/>
    <dgm:cxn modelId="{97DF4F5D-D90E-4A1C-A9FF-B685288E8A50}" type="presOf" srcId="{C93903D8-4E9D-4082-97E3-62107DB9078B}" destId="{7042B521-83E9-43C3-8CDA-6B1DC881E550}" srcOrd="1" destOrd="0" presId="urn:microsoft.com/office/officeart/2005/8/layout/list1"/>
    <dgm:cxn modelId="{E65AF068-3DD9-4CEE-B64D-609E2CF12BE2}" type="presOf" srcId="{DD8879E6-B201-43DC-8B7D-EAE8BD0B65A3}" destId="{B2A55B7C-255C-4133-BBAA-36CA13A1E6CD}" srcOrd="0" destOrd="0" presId="urn:microsoft.com/office/officeart/2005/8/layout/list1"/>
    <dgm:cxn modelId="{419D7650-DAAD-4415-89D2-FE5A3B4D370E}" srcId="{DD8879E6-B201-43DC-8B7D-EAE8BD0B65A3}" destId="{23044694-80DA-416E-853D-48D2E885CFC2}" srcOrd="0" destOrd="0" parTransId="{8BFA8ABF-B6E8-41DB-8BEC-983902D50B8A}" sibTransId="{53A25FA9-762E-4BB0-AB97-D70DB05730FD}"/>
    <dgm:cxn modelId="{E891A871-D6AF-42D2-ABAD-1E430BD7FB34}" srcId="{C93903D8-4E9D-4082-97E3-62107DB9078B}" destId="{FC18ABE8-1781-4A8C-BC42-68BBEDB5793A}" srcOrd="0" destOrd="0" parTransId="{32E0AEA7-3BAD-4D5D-9F1A-AB5EE63D38C8}" sibTransId="{67729132-71A0-4D9B-A5E4-0D11DDA3206C}"/>
    <dgm:cxn modelId="{D3F5C478-21A9-4F51-AFCD-C6BA8094B289}" type="presOf" srcId="{FC18ABE8-1781-4A8C-BC42-68BBEDB5793A}" destId="{4D0215FB-866E-495C-ABDD-2CFA213FC14C}" srcOrd="0" destOrd="0" presId="urn:microsoft.com/office/officeart/2005/8/layout/list1"/>
    <dgm:cxn modelId="{F6836282-67D8-4A1C-A5A7-0F5A0A2F4DFA}" type="presOf" srcId="{23044694-80DA-416E-853D-48D2E885CFC2}" destId="{5B4FFABC-91F4-49E4-93C5-48FF0F485CC6}" srcOrd="1" destOrd="0" presId="urn:microsoft.com/office/officeart/2005/8/layout/list1"/>
    <dgm:cxn modelId="{1FEBFC84-84CF-4A14-9919-29DF89C2C3E1}" srcId="{23044694-80DA-416E-853D-48D2E885CFC2}" destId="{53AED8CE-9E94-4570-98F7-6BA2055BB139}" srcOrd="3" destOrd="0" parTransId="{503AC718-C8CD-4B92-9E72-1B545058CCCD}" sibTransId="{B9ACA23B-9EA6-4721-A0A2-9AD7ED9A3CE0}"/>
    <dgm:cxn modelId="{733F6E95-AB09-497C-A234-77F81B1DC926}" type="presOf" srcId="{FA3BAF2C-42B0-4AF5-AF0C-FE9180711A66}" destId="{23B13C43-D79A-4CE1-9461-FD09F633F917}" srcOrd="0" destOrd="2" presId="urn:microsoft.com/office/officeart/2005/8/layout/list1"/>
    <dgm:cxn modelId="{1084B89C-DAEC-4349-A9EF-14A2D71A94E1}" type="presOf" srcId="{53AED8CE-9E94-4570-98F7-6BA2055BB139}" destId="{23B13C43-D79A-4CE1-9461-FD09F633F917}" srcOrd="0" destOrd="3" presId="urn:microsoft.com/office/officeart/2005/8/layout/list1"/>
    <dgm:cxn modelId="{A2FA45B7-9798-4FE1-A13F-C0EAAEEBE171}" srcId="{23044694-80DA-416E-853D-48D2E885CFC2}" destId="{FA3BAF2C-42B0-4AF5-AF0C-FE9180711A66}" srcOrd="2" destOrd="0" parTransId="{80916203-CBC7-423B-B32C-FEFE6CCE1F60}" sibTransId="{1DDB5841-CD28-4EC5-8771-2F31348999A4}"/>
    <dgm:cxn modelId="{EF8097BA-3A8F-430A-9183-493A8891322E}" srcId="{DD8879E6-B201-43DC-8B7D-EAE8BD0B65A3}" destId="{C93903D8-4E9D-4082-97E3-62107DB9078B}" srcOrd="1" destOrd="0" parTransId="{4FD8FCDC-D7BF-423C-ABF3-FDE0C1A74008}" sibTransId="{19590CEA-2424-480B-9915-0318F585EE72}"/>
    <dgm:cxn modelId="{04CBF3BE-9BF3-4DDF-AE2E-9B2CC97D3603}" srcId="{23044694-80DA-416E-853D-48D2E885CFC2}" destId="{1100C1A8-D99C-42D5-B9C6-4A656AD07252}" srcOrd="1" destOrd="0" parTransId="{FF465F8C-2CBD-4E62-B6C8-B12C41AE5C6F}" sibTransId="{44FEB545-74E7-405D-99C5-9A7AD891F0B6}"/>
    <dgm:cxn modelId="{8AF438E7-314D-4F8C-909C-6F49931901E9}" type="presOf" srcId="{1100C1A8-D99C-42D5-B9C6-4A656AD07252}" destId="{23B13C43-D79A-4CE1-9461-FD09F633F917}" srcOrd="0" destOrd="1" presId="urn:microsoft.com/office/officeart/2005/8/layout/list1"/>
    <dgm:cxn modelId="{558F93EA-BB8B-4C26-A8CE-FF91AE0F40F7}" srcId="{23044694-80DA-416E-853D-48D2E885CFC2}" destId="{88CF6848-818C-49B8-A62E-E60821256689}" srcOrd="0" destOrd="0" parTransId="{2DB06184-FAC8-45EB-BF74-7D4108C3EE20}" sibTransId="{7DCA05D0-34F4-47F0-BA92-EDAD27E9C6BE}"/>
    <dgm:cxn modelId="{E5FA87F2-CD79-4807-BE7F-41C8E4895D44}" type="presOf" srcId="{23044694-80DA-416E-853D-48D2E885CFC2}" destId="{9D4B7431-41A1-4A49-94B8-CED47F2D5624}" srcOrd="0" destOrd="0" presId="urn:microsoft.com/office/officeart/2005/8/layout/list1"/>
    <dgm:cxn modelId="{15C18AF9-13F8-4EF6-A66A-41BFBDDFBB22}" type="presOf" srcId="{C93903D8-4E9D-4082-97E3-62107DB9078B}" destId="{D99DC3D2-A474-4B2A-AADF-5B328AD53639}" srcOrd="0" destOrd="0" presId="urn:microsoft.com/office/officeart/2005/8/layout/list1"/>
    <dgm:cxn modelId="{2487D5B6-E8A0-4B8A-94A1-B2C0D697C0EC}" type="presParOf" srcId="{B2A55B7C-255C-4133-BBAA-36CA13A1E6CD}" destId="{F78B2A77-9CB7-4597-A29B-9E4CFC79FA5A}" srcOrd="0" destOrd="0" presId="urn:microsoft.com/office/officeart/2005/8/layout/list1"/>
    <dgm:cxn modelId="{009E52BD-9E74-4A7F-A4A0-A7FCF0513376}" type="presParOf" srcId="{F78B2A77-9CB7-4597-A29B-9E4CFC79FA5A}" destId="{9D4B7431-41A1-4A49-94B8-CED47F2D5624}" srcOrd="0" destOrd="0" presId="urn:microsoft.com/office/officeart/2005/8/layout/list1"/>
    <dgm:cxn modelId="{77BB660F-D8E4-4983-BF98-3BF00B520E04}" type="presParOf" srcId="{F78B2A77-9CB7-4597-A29B-9E4CFC79FA5A}" destId="{5B4FFABC-91F4-49E4-93C5-48FF0F485CC6}" srcOrd="1" destOrd="0" presId="urn:microsoft.com/office/officeart/2005/8/layout/list1"/>
    <dgm:cxn modelId="{F563378B-9049-4E0A-8315-AC23755EC2A4}" type="presParOf" srcId="{B2A55B7C-255C-4133-BBAA-36CA13A1E6CD}" destId="{38D9848A-4908-45B7-BBF5-9C501DC39466}" srcOrd="1" destOrd="0" presId="urn:microsoft.com/office/officeart/2005/8/layout/list1"/>
    <dgm:cxn modelId="{F38B75A3-08B1-476F-9FFA-BBC4B69BC7BA}" type="presParOf" srcId="{B2A55B7C-255C-4133-BBAA-36CA13A1E6CD}" destId="{23B13C43-D79A-4CE1-9461-FD09F633F917}" srcOrd="2" destOrd="0" presId="urn:microsoft.com/office/officeart/2005/8/layout/list1"/>
    <dgm:cxn modelId="{7F6AFF51-08B8-47A3-8835-719013F66F91}" type="presParOf" srcId="{B2A55B7C-255C-4133-BBAA-36CA13A1E6CD}" destId="{9E765054-4FBA-4B00-A35A-A4B5E1F84794}" srcOrd="3" destOrd="0" presId="urn:microsoft.com/office/officeart/2005/8/layout/list1"/>
    <dgm:cxn modelId="{D0FFE061-22F7-4929-BAF6-C7CAFD366E8A}" type="presParOf" srcId="{B2A55B7C-255C-4133-BBAA-36CA13A1E6CD}" destId="{C3B3AEF2-7917-4ECF-945C-1CBF2260AF16}" srcOrd="4" destOrd="0" presId="urn:microsoft.com/office/officeart/2005/8/layout/list1"/>
    <dgm:cxn modelId="{0A333EB0-7AE2-4A7A-9140-B7F6D903554A}" type="presParOf" srcId="{C3B3AEF2-7917-4ECF-945C-1CBF2260AF16}" destId="{D99DC3D2-A474-4B2A-AADF-5B328AD53639}" srcOrd="0" destOrd="0" presId="urn:microsoft.com/office/officeart/2005/8/layout/list1"/>
    <dgm:cxn modelId="{76AF4495-0739-472A-A887-733D4E9BAC48}" type="presParOf" srcId="{C3B3AEF2-7917-4ECF-945C-1CBF2260AF16}" destId="{7042B521-83E9-43C3-8CDA-6B1DC881E550}" srcOrd="1" destOrd="0" presId="urn:microsoft.com/office/officeart/2005/8/layout/list1"/>
    <dgm:cxn modelId="{96F57F1F-4169-458E-8215-893BE785C186}" type="presParOf" srcId="{B2A55B7C-255C-4133-BBAA-36CA13A1E6CD}" destId="{33322256-D7B4-4830-8D12-F519AF1669EE}" srcOrd="5" destOrd="0" presId="urn:microsoft.com/office/officeart/2005/8/layout/list1"/>
    <dgm:cxn modelId="{982012F4-724C-4BB8-8796-B7074AD3353D}" type="presParOf" srcId="{B2A55B7C-255C-4133-BBAA-36CA13A1E6CD}" destId="{4D0215FB-866E-495C-ABDD-2CFA213FC14C}"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7F143E8-5860-4566-89FF-F204969EA7D5}"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4E7009A2-E62B-4771-B1C4-3C954836007B}">
      <dgm:prSet/>
      <dgm:spPr/>
      <dgm:t>
        <a:bodyPr/>
        <a:lstStyle/>
        <a:p>
          <a:r>
            <a:rPr lang="en-IN" b="1"/>
            <a:t>Validity:</a:t>
          </a:r>
          <a:r>
            <a:rPr lang="en-IN"/>
            <a:t> Registration is valid for </a:t>
          </a:r>
          <a:r>
            <a:rPr lang="en-IN" b="1"/>
            <a:t>5 years</a:t>
          </a:r>
          <a:r>
            <a:rPr lang="en-IN"/>
            <a:t>.</a:t>
          </a:r>
          <a:endParaRPr lang="en-US"/>
        </a:p>
      </dgm:t>
    </dgm:pt>
    <dgm:pt modelId="{38A972CE-8747-488A-B1CC-E2C76C64A61C}" type="parTrans" cxnId="{3C6837F6-4ABF-4026-B2E2-F31974E2348E}">
      <dgm:prSet/>
      <dgm:spPr/>
      <dgm:t>
        <a:bodyPr/>
        <a:lstStyle/>
        <a:p>
          <a:endParaRPr lang="en-US"/>
        </a:p>
      </dgm:t>
    </dgm:pt>
    <dgm:pt modelId="{95839890-D62E-47F6-92F4-E1F1297273CE}" type="sibTrans" cxnId="{3C6837F6-4ABF-4026-B2E2-F31974E2348E}">
      <dgm:prSet/>
      <dgm:spPr/>
      <dgm:t>
        <a:bodyPr/>
        <a:lstStyle/>
        <a:p>
          <a:endParaRPr lang="en-US"/>
        </a:p>
      </dgm:t>
    </dgm:pt>
    <dgm:pt modelId="{BEA91E4E-4107-406A-AE99-530F471C5F61}">
      <dgm:prSet/>
      <dgm:spPr/>
      <dgm:t>
        <a:bodyPr/>
        <a:lstStyle/>
        <a:p>
          <a:r>
            <a:rPr lang="en-IN" b="1" dirty="0"/>
            <a:t>Renewal:</a:t>
          </a:r>
          <a:r>
            <a:rPr lang="en-IN" dirty="0"/>
            <a:t> Application for renewal (</a:t>
          </a:r>
          <a:r>
            <a:rPr lang="en-IN" b="1" dirty="0"/>
            <a:t>Form FC-3C</a:t>
          </a:r>
          <a:r>
            <a:rPr lang="en-IN" dirty="0"/>
            <a:t>) must be made </a:t>
          </a:r>
          <a:r>
            <a:rPr lang="en-IN" b="1" dirty="0"/>
            <a:t>6 months</a:t>
          </a:r>
          <a:r>
            <a:rPr lang="en-IN" dirty="0"/>
            <a:t> before the date of expiry.</a:t>
          </a:r>
          <a:endParaRPr lang="en-US" dirty="0"/>
        </a:p>
      </dgm:t>
    </dgm:pt>
    <dgm:pt modelId="{3BDA6AC9-DC6A-426C-9DBC-ACD2FF6A3BB0}" type="parTrans" cxnId="{9FE1B510-E0B3-4714-9FD6-225579BD3044}">
      <dgm:prSet/>
      <dgm:spPr/>
      <dgm:t>
        <a:bodyPr/>
        <a:lstStyle/>
        <a:p>
          <a:endParaRPr lang="en-US"/>
        </a:p>
      </dgm:t>
    </dgm:pt>
    <dgm:pt modelId="{B69D1442-EC5D-4F69-90DC-37478E8AE872}" type="sibTrans" cxnId="{9FE1B510-E0B3-4714-9FD6-225579BD3044}">
      <dgm:prSet/>
      <dgm:spPr/>
      <dgm:t>
        <a:bodyPr/>
        <a:lstStyle/>
        <a:p>
          <a:endParaRPr lang="en-US"/>
        </a:p>
      </dgm:t>
    </dgm:pt>
    <dgm:pt modelId="{C117F961-FE1B-4DE6-8A19-0C42D3B074D1}">
      <dgm:prSet/>
      <dgm:spPr/>
      <dgm:t>
        <a:bodyPr/>
        <a:lstStyle/>
        <a:p>
          <a:r>
            <a:rPr lang="en-IN" b="1" dirty="0"/>
            <a:t>Annual Return:</a:t>
          </a:r>
          <a:r>
            <a:rPr lang="en-IN" dirty="0"/>
            <a:t> Mandatory filing of the Annual Return (</a:t>
          </a:r>
          <a:r>
            <a:rPr lang="en-IN" b="1" dirty="0"/>
            <a:t>Form FC-4</a:t>
          </a:r>
          <a:r>
            <a:rPr lang="en-IN" dirty="0"/>
            <a:t>) by </a:t>
          </a:r>
          <a:r>
            <a:rPr lang="en-IN" b="1" dirty="0"/>
            <a:t>December 31st</a:t>
          </a:r>
          <a:r>
            <a:rPr lang="en-IN" dirty="0"/>
            <a:t> for the preceding financial year.</a:t>
          </a:r>
          <a:endParaRPr lang="en-US" dirty="0"/>
        </a:p>
      </dgm:t>
    </dgm:pt>
    <dgm:pt modelId="{25352C75-1930-4D90-BB66-B8C16CDAE771}" type="parTrans" cxnId="{0DF0B1F1-6053-4D3E-A3A5-EB5A745522E2}">
      <dgm:prSet/>
      <dgm:spPr/>
      <dgm:t>
        <a:bodyPr/>
        <a:lstStyle/>
        <a:p>
          <a:endParaRPr lang="en-US"/>
        </a:p>
      </dgm:t>
    </dgm:pt>
    <dgm:pt modelId="{EE6F1C4E-98AE-4FFD-BBB0-9D6D4D35C693}" type="sibTrans" cxnId="{0DF0B1F1-6053-4D3E-A3A5-EB5A745522E2}">
      <dgm:prSet/>
      <dgm:spPr/>
      <dgm:t>
        <a:bodyPr/>
        <a:lstStyle/>
        <a:p>
          <a:endParaRPr lang="en-US"/>
        </a:p>
      </dgm:t>
    </dgm:pt>
    <dgm:pt modelId="{885583F9-1279-44BC-93D5-A1C9CC0169A3}">
      <dgm:prSet/>
      <dgm:spPr/>
      <dgm:t>
        <a:bodyPr/>
        <a:lstStyle/>
        <a:p>
          <a:r>
            <a:rPr lang="en-IN" b="1"/>
            <a:t>FC Utilization:</a:t>
          </a:r>
          <a:r>
            <a:rPr lang="en-IN"/>
            <a:t> Foreign Contribution must be used only for the purpose for which it was received.</a:t>
          </a:r>
          <a:endParaRPr lang="en-US"/>
        </a:p>
      </dgm:t>
    </dgm:pt>
    <dgm:pt modelId="{64047741-78EF-4216-9D97-F7737A87BDEA}" type="parTrans" cxnId="{757D9F84-B2C2-4C8D-9BE0-9D9F3B505BBE}">
      <dgm:prSet/>
      <dgm:spPr/>
      <dgm:t>
        <a:bodyPr/>
        <a:lstStyle/>
        <a:p>
          <a:endParaRPr lang="en-US"/>
        </a:p>
      </dgm:t>
    </dgm:pt>
    <dgm:pt modelId="{F972BF3B-2927-4B05-9B63-D32C01C285E6}" type="sibTrans" cxnId="{757D9F84-B2C2-4C8D-9BE0-9D9F3B505BBE}">
      <dgm:prSet/>
      <dgm:spPr/>
      <dgm:t>
        <a:bodyPr/>
        <a:lstStyle/>
        <a:p>
          <a:endParaRPr lang="en-US"/>
        </a:p>
      </dgm:t>
    </dgm:pt>
    <dgm:pt modelId="{C4376D02-73B3-40CC-884D-99EBC90338EE}">
      <dgm:prSet/>
      <dgm:spPr/>
      <dgm:t>
        <a:bodyPr/>
        <a:lstStyle/>
        <a:p>
          <a:r>
            <a:rPr lang="en-IN" b="1"/>
            <a:t>Separate Accounts:</a:t>
          </a:r>
          <a:r>
            <a:rPr lang="en-IN"/>
            <a:t> Maintain separate and exclusive accounts and records for all foreign contributions.</a:t>
          </a:r>
          <a:endParaRPr lang="en-US"/>
        </a:p>
      </dgm:t>
    </dgm:pt>
    <dgm:pt modelId="{5FFC8F74-3C8E-43F1-9FE9-2E62654F4379}" type="parTrans" cxnId="{4D026C92-5DF1-4FF5-843A-730C9F6449A1}">
      <dgm:prSet/>
      <dgm:spPr/>
      <dgm:t>
        <a:bodyPr/>
        <a:lstStyle/>
        <a:p>
          <a:endParaRPr lang="en-US"/>
        </a:p>
      </dgm:t>
    </dgm:pt>
    <dgm:pt modelId="{BBD0747E-A4E1-4337-B883-501BC3F4F466}" type="sibTrans" cxnId="{4D026C92-5DF1-4FF5-843A-730C9F6449A1}">
      <dgm:prSet/>
      <dgm:spPr/>
      <dgm:t>
        <a:bodyPr/>
        <a:lstStyle/>
        <a:p>
          <a:endParaRPr lang="en-US"/>
        </a:p>
      </dgm:t>
    </dgm:pt>
    <dgm:pt modelId="{9A917A23-B9D5-4082-9742-BC8E2D97C786}">
      <dgm:prSet/>
      <dgm:spPr/>
      <dgm:t>
        <a:bodyPr/>
        <a:lstStyle/>
        <a:p>
          <a:r>
            <a:rPr lang="en-IN" b="1" dirty="0"/>
            <a:t>Asset Title:</a:t>
          </a:r>
          <a:r>
            <a:rPr lang="en-IN" dirty="0"/>
            <a:t> Any asset purchased with FC must be held in the name of the NPO, not the individual office bearer.</a:t>
          </a:r>
          <a:endParaRPr lang="en-US" dirty="0"/>
        </a:p>
      </dgm:t>
    </dgm:pt>
    <dgm:pt modelId="{4085B91B-DCB3-4982-9BE8-4C50540CCF34}" type="parTrans" cxnId="{78CE9821-5F90-44D0-B587-2D2263A553EB}">
      <dgm:prSet/>
      <dgm:spPr/>
      <dgm:t>
        <a:bodyPr/>
        <a:lstStyle/>
        <a:p>
          <a:endParaRPr lang="en-US"/>
        </a:p>
      </dgm:t>
    </dgm:pt>
    <dgm:pt modelId="{C5C1C11E-16E5-4573-BDBA-4CC64F7185AE}" type="sibTrans" cxnId="{78CE9821-5F90-44D0-B587-2D2263A553EB}">
      <dgm:prSet/>
      <dgm:spPr/>
      <dgm:t>
        <a:bodyPr/>
        <a:lstStyle/>
        <a:p>
          <a:endParaRPr lang="en-US"/>
        </a:p>
      </dgm:t>
    </dgm:pt>
    <dgm:pt modelId="{5D983E70-09BA-463E-AE50-EC2A68D7F2C5}">
      <dgm:prSet/>
      <dgm:spPr/>
      <dgm:t>
        <a:bodyPr/>
        <a:lstStyle/>
        <a:p>
          <a:r>
            <a:rPr lang="en-IN" b="1" dirty="0"/>
            <a:t>Intimation of Change:</a:t>
          </a:r>
          <a:r>
            <a:rPr lang="en-IN" dirty="0"/>
            <a:t> Any change in the name, address, bank accounts, or Governing Body members must be intimated to the MHA within </a:t>
          </a:r>
          <a:r>
            <a:rPr lang="en-IN" b="1" dirty="0"/>
            <a:t>45 days</a:t>
          </a:r>
          <a:r>
            <a:rPr lang="en-IN" dirty="0"/>
            <a:t> using the prescribed online forms </a:t>
          </a:r>
        </a:p>
        <a:p>
          <a:r>
            <a:rPr lang="en-IN" dirty="0"/>
            <a:t>(FC-6A to FC-6E).</a:t>
          </a:r>
          <a:endParaRPr lang="en-US" dirty="0"/>
        </a:p>
      </dgm:t>
    </dgm:pt>
    <dgm:pt modelId="{4332641E-E672-4B29-A93A-F55869028519}" type="parTrans" cxnId="{B6744DF4-FAF1-42FC-8F54-E43BC68F5159}">
      <dgm:prSet/>
      <dgm:spPr/>
      <dgm:t>
        <a:bodyPr/>
        <a:lstStyle/>
        <a:p>
          <a:endParaRPr lang="en-US"/>
        </a:p>
      </dgm:t>
    </dgm:pt>
    <dgm:pt modelId="{1E2A2618-68DF-4810-A8C4-D88DCE8293C9}" type="sibTrans" cxnId="{B6744DF4-FAF1-42FC-8F54-E43BC68F5159}">
      <dgm:prSet/>
      <dgm:spPr/>
      <dgm:t>
        <a:bodyPr/>
        <a:lstStyle/>
        <a:p>
          <a:endParaRPr lang="en-US"/>
        </a:p>
      </dgm:t>
    </dgm:pt>
    <dgm:pt modelId="{894EA9D7-0664-4289-9A14-348E23554C09}" type="pres">
      <dgm:prSet presAssocID="{C7F143E8-5860-4566-89FF-F204969EA7D5}" presName="Name0" presStyleCnt="0">
        <dgm:presLayoutVars>
          <dgm:dir/>
          <dgm:resizeHandles val="exact"/>
        </dgm:presLayoutVars>
      </dgm:prSet>
      <dgm:spPr/>
    </dgm:pt>
    <dgm:pt modelId="{76B3F1A4-A2BF-4DC6-BF59-D4D8EE52DFFC}" type="pres">
      <dgm:prSet presAssocID="{4E7009A2-E62B-4771-B1C4-3C954836007B}" presName="node" presStyleLbl="node1" presStyleIdx="0" presStyleCnt="7">
        <dgm:presLayoutVars>
          <dgm:bulletEnabled val="1"/>
        </dgm:presLayoutVars>
      </dgm:prSet>
      <dgm:spPr/>
    </dgm:pt>
    <dgm:pt modelId="{C8197E73-B33F-45EF-ADA4-B43FD98D545F}" type="pres">
      <dgm:prSet presAssocID="{95839890-D62E-47F6-92F4-E1F1297273CE}" presName="sibTrans" presStyleLbl="sibTrans1D1" presStyleIdx="0" presStyleCnt="6"/>
      <dgm:spPr/>
    </dgm:pt>
    <dgm:pt modelId="{60CA9E9E-A242-4E43-BFCA-04DC41BCF8D2}" type="pres">
      <dgm:prSet presAssocID="{95839890-D62E-47F6-92F4-E1F1297273CE}" presName="connectorText" presStyleLbl="sibTrans1D1" presStyleIdx="0" presStyleCnt="6"/>
      <dgm:spPr/>
    </dgm:pt>
    <dgm:pt modelId="{74C76233-A25A-4E12-A82F-752DB2460EF0}" type="pres">
      <dgm:prSet presAssocID="{BEA91E4E-4107-406A-AE99-530F471C5F61}" presName="node" presStyleLbl="node1" presStyleIdx="1" presStyleCnt="7">
        <dgm:presLayoutVars>
          <dgm:bulletEnabled val="1"/>
        </dgm:presLayoutVars>
      </dgm:prSet>
      <dgm:spPr/>
    </dgm:pt>
    <dgm:pt modelId="{239F8484-97DB-4053-98F0-DBC60C7FB7AD}" type="pres">
      <dgm:prSet presAssocID="{B69D1442-EC5D-4F69-90DC-37478E8AE872}" presName="sibTrans" presStyleLbl="sibTrans1D1" presStyleIdx="1" presStyleCnt="6"/>
      <dgm:spPr/>
    </dgm:pt>
    <dgm:pt modelId="{04D495F1-AC9E-43DE-A661-E7364DE569E1}" type="pres">
      <dgm:prSet presAssocID="{B69D1442-EC5D-4F69-90DC-37478E8AE872}" presName="connectorText" presStyleLbl="sibTrans1D1" presStyleIdx="1" presStyleCnt="6"/>
      <dgm:spPr/>
    </dgm:pt>
    <dgm:pt modelId="{81A2BDF9-49CB-488D-9D2A-7D52267CAB74}" type="pres">
      <dgm:prSet presAssocID="{C117F961-FE1B-4DE6-8A19-0C42D3B074D1}" presName="node" presStyleLbl="node1" presStyleIdx="2" presStyleCnt="7">
        <dgm:presLayoutVars>
          <dgm:bulletEnabled val="1"/>
        </dgm:presLayoutVars>
      </dgm:prSet>
      <dgm:spPr/>
    </dgm:pt>
    <dgm:pt modelId="{79C5AF99-3134-4BF2-B239-C15C1C06F9DB}" type="pres">
      <dgm:prSet presAssocID="{EE6F1C4E-98AE-4FFD-BBB0-9D6D4D35C693}" presName="sibTrans" presStyleLbl="sibTrans1D1" presStyleIdx="2" presStyleCnt="6"/>
      <dgm:spPr/>
    </dgm:pt>
    <dgm:pt modelId="{7EBAFAA3-C8B0-487C-AC5C-D31D0BB1FF57}" type="pres">
      <dgm:prSet presAssocID="{EE6F1C4E-98AE-4FFD-BBB0-9D6D4D35C693}" presName="connectorText" presStyleLbl="sibTrans1D1" presStyleIdx="2" presStyleCnt="6"/>
      <dgm:spPr/>
    </dgm:pt>
    <dgm:pt modelId="{EB7A3298-FC78-4E28-9FE2-9C86DC831050}" type="pres">
      <dgm:prSet presAssocID="{885583F9-1279-44BC-93D5-A1C9CC0169A3}" presName="node" presStyleLbl="node1" presStyleIdx="3" presStyleCnt="7">
        <dgm:presLayoutVars>
          <dgm:bulletEnabled val="1"/>
        </dgm:presLayoutVars>
      </dgm:prSet>
      <dgm:spPr/>
    </dgm:pt>
    <dgm:pt modelId="{C9D467B9-52FF-416D-A02F-8F3DA8ED7FAF}" type="pres">
      <dgm:prSet presAssocID="{F972BF3B-2927-4B05-9B63-D32C01C285E6}" presName="sibTrans" presStyleLbl="sibTrans1D1" presStyleIdx="3" presStyleCnt="6"/>
      <dgm:spPr/>
    </dgm:pt>
    <dgm:pt modelId="{789F0D57-EA2E-4EE7-A87B-B4C51EF8F52D}" type="pres">
      <dgm:prSet presAssocID="{F972BF3B-2927-4B05-9B63-D32C01C285E6}" presName="connectorText" presStyleLbl="sibTrans1D1" presStyleIdx="3" presStyleCnt="6"/>
      <dgm:spPr/>
    </dgm:pt>
    <dgm:pt modelId="{44B4610A-0642-4736-A535-18554A8BBD54}" type="pres">
      <dgm:prSet presAssocID="{C4376D02-73B3-40CC-884D-99EBC90338EE}" presName="node" presStyleLbl="node1" presStyleIdx="4" presStyleCnt="7">
        <dgm:presLayoutVars>
          <dgm:bulletEnabled val="1"/>
        </dgm:presLayoutVars>
      </dgm:prSet>
      <dgm:spPr/>
    </dgm:pt>
    <dgm:pt modelId="{A7CF27CE-AE18-40E6-8360-76E1BC1A6B4F}" type="pres">
      <dgm:prSet presAssocID="{BBD0747E-A4E1-4337-B883-501BC3F4F466}" presName="sibTrans" presStyleLbl="sibTrans1D1" presStyleIdx="4" presStyleCnt="6"/>
      <dgm:spPr/>
    </dgm:pt>
    <dgm:pt modelId="{84CED95A-AB6E-4D91-BF85-CDCC3EE09286}" type="pres">
      <dgm:prSet presAssocID="{BBD0747E-A4E1-4337-B883-501BC3F4F466}" presName="connectorText" presStyleLbl="sibTrans1D1" presStyleIdx="4" presStyleCnt="6"/>
      <dgm:spPr/>
    </dgm:pt>
    <dgm:pt modelId="{6132B296-830E-4C1E-A11B-6FB5D7A345A7}" type="pres">
      <dgm:prSet presAssocID="{9A917A23-B9D5-4082-9742-BC8E2D97C786}" presName="node" presStyleLbl="node1" presStyleIdx="5" presStyleCnt="7">
        <dgm:presLayoutVars>
          <dgm:bulletEnabled val="1"/>
        </dgm:presLayoutVars>
      </dgm:prSet>
      <dgm:spPr/>
    </dgm:pt>
    <dgm:pt modelId="{5F527192-CC85-47A4-B7E3-CB31820A1C00}" type="pres">
      <dgm:prSet presAssocID="{C5C1C11E-16E5-4573-BDBA-4CC64F7185AE}" presName="sibTrans" presStyleLbl="sibTrans1D1" presStyleIdx="5" presStyleCnt="6"/>
      <dgm:spPr/>
    </dgm:pt>
    <dgm:pt modelId="{40790761-A258-430B-ACC2-44A817F0CC12}" type="pres">
      <dgm:prSet presAssocID="{C5C1C11E-16E5-4573-BDBA-4CC64F7185AE}" presName="connectorText" presStyleLbl="sibTrans1D1" presStyleIdx="5" presStyleCnt="6"/>
      <dgm:spPr/>
    </dgm:pt>
    <dgm:pt modelId="{10763AC5-402A-4E65-8EA4-48AA23CC9834}" type="pres">
      <dgm:prSet presAssocID="{5D983E70-09BA-463E-AE50-EC2A68D7F2C5}" presName="node" presStyleLbl="node1" presStyleIdx="6" presStyleCnt="7" custScaleX="146234" custLinFactNeighborX="499">
        <dgm:presLayoutVars>
          <dgm:bulletEnabled val="1"/>
        </dgm:presLayoutVars>
      </dgm:prSet>
      <dgm:spPr/>
    </dgm:pt>
  </dgm:ptLst>
  <dgm:cxnLst>
    <dgm:cxn modelId="{9FE1B510-E0B3-4714-9FD6-225579BD3044}" srcId="{C7F143E8-5860-4566-89FF-F204969EA7D5}" destId="{BEA91E4E-4107-406A-AE99-530F471C5F61}" srcOrd="1" destOrd="0" parTransId="{3BDA6AC9-DC6A-426C-9DBC-ACD2FF6A3BB0}" sibTransId="{B69D1442-EC5D-4F69-90DC-37478E8AE872}"/>
    <dgm:cxn modelId="{4CC7551E-D88C-4B3F-9EE8-B8ADA16FC2B8}" type="presOf" srcId="{9A917A23-B9D5-4082-9742-BC8E2D97C786}" destId="{6132B296-830E-4C1E-A11B-6FB5D7A345A7}" srcOrd="0" destOrd="0" presId="urn:microsoft.com/office/officeart/2016/7/layout/RepeatingBendingProcessNew"/>
    <dgm:cxn modelId="{78CE9821-5F90-44D0-B587-2D2263A553EB}" srcId="{C7F143E8-5860-4566-89FF-F204969EA7D5}" destId="{9A917A23-B9D5-4082-9742-BC8E2D97C786}" srcOrd="5" destOrd="0" parTransId="{4085B91B-DCB3-4982-9BE8-4C50540CCF34}" sibTransId="{C5C1C11E-16E5-4573-BDBA-4CC64F7185AE}"/>
    <dgm:cxn modelId="{F6346927-F93B-4905-A9BF-C0C1AA3B17DD}" type="presOf" srcId="{EE6F1C4E-98AE-4FFD-BBB0-9D6D4D35C693}" destId="{79C5AF99-3134-4BF2-B239-C15C1C06F9DB}" srcOrd="0" destOrd="0" presId="urn:microsoft.com/office/officeart/2016/7/layout/RepeatingBendingProcessNew"/>
    <dgm:cxn modelId="{1327073D-C196-47A5-ACD2-F2E2B42A5AA0}" type="presOf" srcId="{95839890-D62E-47F6-92F4-E1F1297273CE}" destId="{C8197E73-B33F-45EF-ADA4-B43FD98D545F}" srcOrd="0" destOrd="0" presId="urn:microsoft.com/office/officeart/2016/7/layout/RepeatingBendingProcessNew"/>
    <dgm:cxn modelId="{EAA0EC41-122A-40E0-A239-FD8522EA3457}" type="presOf" srcId="{5D983E70-09BA-463E-AE50-EC2A68D7F2C5}" destId="{10763AC5-402A-4E65-8EA4-48AA23CC9834}" srcOrd="0" destOrd="0" presId="urn:microsoft.com/office/officeart/2016/7/layout/RepeatingBendingProcessNew"/>
    <dgm:cxn modelId="{99BAF944-0000-485E-8856-45FBE4EF7994}" type="presOf" srcId="{4E7009A2-E62B-4771-B1C4-3C954836007B}" destId="{76B3F1A4-A2BF-4DC6-BF59-D4D8EE52DFFC}" srcOrd="0" destOrd="0" presId="urn:microsoft.com/office/officeart/2016/7/layout/RepeatingBendingProcessNew"/>
    <dgm:cxn modelId="{6B713865-76BA-479E-813C-7B1E1019E2A0}" type="presOf" srcId="{C5C1C11E-16E5-4573-BDBA-4CC64F7185AE}" destId="{40790761-A258-430B-ACC2-44A817F0CC12}" srcOrd="1" destOrd="0" presId="urn:microsoft.com/office/officeart/2016/7/layout/RepeatingBendingProcessNew"/>
    <dgm:cxn modelId="{F282D04B-4F94-49AB-8E44-A5A18570088A}" type="presOf" srcId="{F972BF3B-2927-4B05-9B63-D32C01C285E6}" destId="{789F0D57-EA2E-4EE7-A87B-B4C51EF8F52D}" srcOrd="1" destOrd="0" presId="urn:microsoft.com/office/officeart/2016/7/layout/RepeatingBendingProcessNew"/>
    <dgm:cxn modelId="{8087A553-6B30-4E9C-AF49-E0443C9B4BC5}" type="presOf" srcId="{BBD0747E-A4E1-4337-B883-501BC3F4F466}" destId="{A7CF27CE-AE18-40E6-8360-76E1BC1A6B4F}" srcOrd="0" destOrd="0" presId="urn:microsoft.com/office/officeart/2016/7/layout/RepeatingBendingProcessNew"/>
    <dgm:cxn modelId="{757D9F84-B2C2-4C8D-9BE0-9D9F3B505BBE}" srcId="{C7F143E8-5860-4566-89FF-F204969EA7D5}" destId="{885583F9-1279-44BC-93D5-A1C9CC0169A3}" srcOrd="3" destOrd="0" parTransId="{64047741-78EF-4216-9D97-F7737A87BDEA}" sibTransId="{F972BF3B-2927-4B05-9B63-D32C01C285E6}"/>
    <dgm:cxn modelId="{BA48A887-C74E-43A7-941B-C013A4709FAB}" type="presOf" srcId="{C117F961-FE1B-4DE6-8A19-0C42D3B074D1}" destId="{81A2BDF9-49CB-488D-9D2A-7D52267CAB74}" srcOrd="0" destOrd="0" presId="urn:microsoft.com/office/officeart/2016/7/layout/RepeatingBendingProcessNew"/>
    <dgm:cxn modelId="{7B17198A-240A-4A64-8167-2C3448AC5B62}" type="presOf" srcId="{C5C1C11E-16E5-4573-BDBA-4CC64F7185AE}" destId="{5F527192-CC85-47A4-B7E3-CB31820A1C00}" srcOrd="0" destOrd="0" presId="urn:microsoft.com/office/officeart/2016/7/layout/RepeatingBendingProcessNew"/>
    <dgm:cxn modelId="{4D026C92-5DF1-4FF5-843A-730C9F6449A1}" srcId="{C7F143E8-5860-4566-89FF-F204969EA7D5}" destId="{C4376D02-73B3-40CC-884D-99EBC90338EE}" srcOrd="4" destOrd="0" parTransId="{5FFC8F74-3C8E-43F1-9FE9-2E62654F4379}" sibTransId="{BBD0747E-A4E1-4337-B883-501BC3F4F466}"/>
    <dgm:cxn modelId="{D4EB9893-0030-4BFD-9C31-271A0D576703}" type="presOf" srcId="{B69D1442-EC5D-4F69-90DC-37478E8AE872}" destId="{239F8484-97DB-4053-98F0-DBC60C7FB7AD}" srcOrd="0" destOrd="0" presId="urn:microsoft.com/office/officeart/2016/7/layout/RepeatingBendingProcessNew"/>
    <dgm:cxn modelId="{7E8162A6-94AE-4067-8DBC-6652E8F71FE3}" type="presOf" srcId="{C7F143E8-5860-4566-89FF-F204969EA7D5}" destId="{894EA9D7-0664-4289-9A14-348E23554C09}" srcOrd="0" destOrd="0" presId="urn:microsoft.com/office/officeart/2016/7/layout/RepeatingBendingProcessNew"/>
    <dgm:cxn modelId="{7E2147A9-F890-4D61-AF11-56556FB45178}" type="presOf" srcId="{BEA91E4E-4107-406A-AE99-530F471C5F61}" destId="{74C76233-A25A-4E12-A82F-752DB2460EF0}" srcOrd="0" destOrd="0" presId="urn:microsoft.com/office/officeart/2016/7/layout/RepeatingBendingProcessNew"/>
    <dgm:cxn modelId="{1E128DAE-59D6-44D3-9C0E-43626138020F}" type="presOf" srcId="{95839890-D62E-47F6-92F4-E1F1297273CE}" destId="{60CA9E9E-A242-4E43-BFCA-04DC41BCF8D2}" srcOrd="1" destOrd="0" presId="urn:microsoft.com/office/officeart/2016/7/layout/RepeatingBendingProcessNew"/>
    <dgm:cxn modelId="{E8057EB7-BDD6-4FAC-8F01-D02830E711BB}" type="presOf" srcId="{B69D1442-EC5D-4F69-90DC-37478E8AE872}" destId="{04D495F1-AC9E-43DE-A661-E7364DE569E1}" srcOrd="1" destOrd="0" presId="urn:microsoft.com/office/officeart/2016/7/layout/RepeatingBendingProcessNew"/>
    <dgm:cxn modelId="{E2FA54C8-14E1-4D39-BCC8-0C1B18CF9785}" type="presOf" srcId="{C4376D02-73B3-40CC-884D-99EBC90338EE}" destId="{44B4610A-0642-4736-A535-18554A8BBD54}" srcOrd="0" destOrd="0" presId="urn:microsoft.com/office/officeart/2016/7/layout/RepeatingBendingProcessNew"/>
    <dgm:cxn modelId="{1A7F9FD4-2DBF-4A88-92BD-71962191ACB5}" type="presOf" srcId="{EE6F1C4E-98AE-4FFD-BBB0-9D6D4D35C693}" destId="{7EBAFAA3-C8B0-487C-AC5C-D31D0BB1FF57}" srcOrd="1" destOrd="0" presId="urn:microsoft.com/office/officeart/2016/7/layout/RepeatingBendingProcessNew"/>
    <dgm:cxn modelId="{FC7290DA-9BF6-40FE-ACAE-8597CC77B363}" type="presOf" srcId="{BBD0747E-A4E1-4337-B883-501BC3F4F466}" destId="{84CED95A-AB6E-4D91-BF85-CDCC3EE09286}" srcOrd="1" destOrd="0" presId="urn:microsoft.com/office/officeart/2016/7/layout/RepeatingBendingProcessNew"/>
    <dgm:cxn modelId="{0DF0B1F1-6053-4D3E-A3A5-EB5A745522E2}" srcId="{C7F143E8-5860-4566-89FF-F204969EA7D5}" destId="{C117F961-FE1B-4DE6-8A19-0C42D3B074D1}" srcOrd="2" destOrd="0" parTransId="{25352C75-1930-4D90-BB66-B8C16CDAE771}" sibTransId="{EE6F1C4E-98AE-4FFD-BBB0-9D6D4D35C693}"/>
    <dgm:cxn modelId="{302D06F3-2979-4191-8E22-11F8138778B5}" type="presOf" srcId="{F972BF3B-2927-4B05-9B63-D32C01C285E6}" destId="{C9D467B9-52FF-416D-A02F-8F3DA8ED7FAF}" srcOrd="0" destOrd="0" presId="urn:microsoft.com/office/officeart/2016/7/layout/RepeatingBendingProcessNew"/>
    <dgm:cxn modelId="{B6744DF4-FAF1-42FC-8F54-E43BC68F5159}" srcId="{C7F143E8-5860-4566-89FF-F204969EA7D5}" destId="{5D983E70-09BA-463E-AE50-EC2A68D7F2C5}" srcOrd="6" destOrd="0" parTransId="{4332641E-E672-4B29-A93A-F55869028519}" sibTransId="{1E2A2618-68DF-4810-A8C4-D88DCE8293C9}"/>
    <dgm:cxn modelId="{3C6837F6-4ABF-4026-B2E2-F31974E2348E}" srcId="{C7F143E8-5860-4566-89FF-F204969EA7D5}" destId="{4E7009A2-E62B-4771-B1C4-3C954836007B}" srcOrd="0" destOrd="0" parTransId="{38A972CE-8747-488A-B1CC-E2C76C64A61C}" sibTransId="{95839890-D62E-47F6-92F4-E1F1297273CE}"/>
    <dgm:cxn modelId="{1F1BE7FC-22BB-4274-A244-840CD14F361B}" type="presOf" srcId="{885583F9-1279-44BC-93D5-A1C9CC0169A3}" destId="{EB7A3298-FC78-4E28-9FE2-9C86DC831050}" srcOrd="0" destOrd="0" presId="urn:microsoft.com/office/officeart/2016/7/layout/RepeatingBendingProcessNew"/>
    <dgm:cxn modelId="{E4D140E9-1D69-44DC-9579-749F703A4FF7}" type="presParOf" srcId="{894EA9D7-0664-4289-9A14-348E23554C09}" destId="{76B3F1A4-A2BF-4DC6-BF59-D4D8EE52DFFC}" srcOrd="0" destOrd="0" presId="urn:microsoft.com/office/officeart/2016/7/layout/RepeatingBendingProcessNew"/>
    <dgm:cxn modelId="{2FFAACC3-D36A-48B1-B5B6-67A35AC73987}" type="presParOf" srcId="{894EA9D7-0664-4289-9A14-348E23554C09}" destId="{C8197E73-B33F-45EF-ADA4-B43FD98D545F}" srcOrd="1" destOrd="0" presId="urn:microsoft.com/office/officeart/2016/7/layout/RepeatingBendingProcessNew"/>
    <dgm:cxn modelId="{047BBBB3-17FE-42CD-B82F-550093D4CC8F}" type="presParOf" srcId="{C8197E73-B33F-45EF-ADA4-B43FD98D545F}" destId="{60CA9E9E-A242-4E43-BFCA-04DC41BCF8D2}" srcOrd="0" destOrd="0" presId="urn:microsoft.com/office/officeart/2016/7/layout/RepeatingBendingProcessNew"/>
    <dgm:cxn modelId="{FF7C38D5-3FB7-40CF-8686-76CF247BC271}" type="presParOf" srcId="{894EA9D7-0664-4289-9A14-348E23554C09}" destId="{74C76233-A25A-4E12-A82F-752DB2460EF0}" srcOrd="2" destOrd="0" presId="urn:microsoft.com/office/officeart/2016/7/layout/RepeatingBendingProcessNew"/>
    <dgm:cxn modelId="{97E11BDD-3D36-4B4D-B242-27480850DF25}" type="presParOf" srcId="{894EA9D7-0664-4289-9A14-348E23554C09}" destId="{239F8484-97DB-4053-98F0-DBC60C7FB7AD}" srcOrd="3" destOrd="0" presId="urn:microsoft.com/office/officeart/2016/7/layout/RepeatingBendingProcessNew"/>
    <dgm:cxn modelId="{5B96A85A-F608-411E-BF56-75326B56B7AF}" type="presParOf" srcId="{239F8484-97DB-4053-98F0-DBC60C7FB7AD}" destId="{04D495F1-AC9E-43DE-A661-E7364DE569E1}" srcOrd="0" destOrd="0" presId="urn:microsoft.com/office/officeart/2016/7/layout/RepeatingBendingProcessNew"/>
    <dgm:cxn modelId="{E7D393AD-D4C7-4DCB-AB9A-353FF8324447}" type="presParOf" srcId="{894EA9D7-0664-4289-9A14-348E23554C09}" destId="{81A2BDF9-49CB-488D-9D2A-7D52267CAB74}" srcOrd="4" destOrd="0" presId="urn:microsoft.com/office/officeart/2016/7/layout/RepeatingBendingProcessNew"/>
    <dgm:cxn modelId="{C33AB78C-668A-41F6-9327-F31DC5196BD7}" type="presParOf" srcId="{894EA9D7-0664-4289-9A14-348E23554C09}" destId="{79C5AF99-3134-4BF2-B239-C15C1C06F9DB}" srcOrd="5" destOrd="0" presId="urn:microsoft.com/office/officeart/2016/7/layout/RepeatingBendingProcessNew"/>
    <dgm:cxn modelId="{E898ED3E-3B33-464C-A34A-04FE45F447C9}" type="presParOf" srcId="{79C5AF99-3134-4BF2-B239-C15C1C06F9DB}" destId="{7EBAFAA3-C8B0-487C-AC5C-D31D0BB1FF57}" srcOrd="0" destOrd="0" presId="urn:microsoft.com/office/officeart/2016/7/layout/RepeatingBendingProcessNew"/>
    <dgm:cxn modelId="{37763CD5-FEB3-498A-81B3-F1295A1B5D2C}" type="presParOf" srcId="{894EA9D7-0664-4289-9A14-348E23554C09}" destId="{EB7A3298-FC78-4E28-9FE2-9C86DC831050}" srcOrd="6" destOrd="0" presId="urn:microsoft.com/office/officeart/2016/7/layout/RepeatingBendingProcessNew"/>
    <dgm:cxn modelId="{F0771CC0-E3C4-4D1D-8438-217DAED76A6A}" type="presParOf" srcId="{894EA9D7-0664-4289-9A14-348E23554C09}" destId="{C9D467B9-52FF-416D-A02F-8F3DA8ED7FAF}" srcOrd="7" destOrd="0" presId="urn:microsoft.com/office/officeart/2016/7/layout/RepeatingBendingProcessNew"/>
    <dgm:cxn modelId="{B8B1D7BD-B688-4647-84CE-E208ECEDC726}" type="presParOf" srcId="{C9D467B9-52FF-416D-A02F-8F3DA8ED7FAF}" destId="{789F0D57-EA2E-4EE7-A87B-B4C51EF8F52D}" srcOrd="0" destOrd="0" presId="urn:microsoft.com/office/officeart/2016/7/layout/RepeatingBendingProcessNew"/>
    <dgm:cxn modelId="{B06903FB-561F-4370-AA01-3EA02B48FECA}" type="presParOf" srcId="{894EA9D7-0664-4289-9A14-348E23554C09}" destId="{44B4610A-0642-4736-A535-18554A8BBD54}" srcOrd="8" destOrd="0" presId="urn:microsoft.com/office/officeart/2016/7/layout/RepeatingBendingProcessNew"/>
    <dgm:cxn modelId="{578C2CA1-7C84-4FF1-B4BB-55D03EB46F62}" type="presParOf" srcId="{894EA9D7-0664-4289-9A14-348E23554C09}" destId="{A7CF27CE-AE18-40E6-8360-76E1BC1A6B4F}" srcOrd="9" destOrd="0" presId="urn:microsoft.com/office/officeart/2016/7/layout/RepeatingBendingProcessNew"/>
    <dgm:cxn modelId="{8F5D0BD7-F377-4519-9E10-C648B96B5C5C}" type="presParOf" srcId="{A7CF27CE-AE18-40E6-8360-76E1BC1A6B4F}" destId="{84CED95A-AB6E-4D91-BF85-CDCC3EE09286}" srcOrd="0" destOrd="0" presId="urn:microsoft.com/office/officeart/2016/7/layout/RepeatingBendingProcessNew"/>
    <dgm:cxn modelId="{3631D250-3191-455E-995F-0CA4123CEA58}" type="presParOf" srcId="{894EA9D7-0664-4289-9A14-348E23554C09}" destId="{6132B296-830E-4C1E-A11B-6FB5D7A345A7}" srcOrd="10" destOrd="0" presId="urn:microsoft.com/office/officeart/2016/7/layout/RepeatingBendingProcessNew"/>
    <dgm:cxn modelId="{512FA5F3-B495-4C95-9CE9-9D07C9ECF1BE}" type="presParOf" srcId="{894EA9D7-0664-4289-9A14-348E23554C09}" destId="{5F527192-CC85-47A4-B7E3-CB31820A1C00}" srcOrd="11" destOrd="0" presId="urn:microsoft.com/office/officeart/2016/7/layout/RepeatingBendingProcessNew"/>
    <dgm:cxn modelId="{73EB504E-2A71-4408-B036-442D7542730A}" type="presParOf" srcId="{5F527192-CC85-47A4-B7E3-CB31820A1C00}" destId="{40790761-A258-430B-ACC2-44A817F0CC12}" srcOrd="0" destOrd="0" presId="urn:microsoft.com/office/officeart/2016/7/layout/RepeatingBendingProcessNew"/>
    <dgm:cxn modelId="{EC1CDE5B-1A1F-4614-806C-424668456880}" type="presParOf" srcId="{894EA9D7-0664-4289-9A14-348E23554C09}" destId="{10763AC5-402A-4E65-8EA4-48AA23CC9834}" srcOrd="1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C22E11-D267-4263-9FEC-6E98198B8342}"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B4E60AA9-956E-43DD-BF37-5B8B6DC24397}">
      <dgm:prSet custT="1"/>
      <dgm:spPr/>
      <dgm:t>
        <a:bodyPr/>
        <a:lstStyle/>
        <a:p>
          <a:pPr>
            <a:lnSpc>
              <a:spcPct val="100000"/>
            </a:lnSpc>
          </a:pPr>
          <a:r>
            <a:rPr lang="en-IN" sz="1300" b="1" dirty="0">
              <a:latin typeface="Calibri" panose="020F0502020204030204" pitchFamily="34" charset="0"/>
              <a:ea typeface="Calibri" panose="020F0502020204030204" pitchFamily="34" charset="0"/>
              <a:cs typeface="Calibri" panose="020F0502020204030204" pitchFamily="34" charset="0"/>
            </a:rPr>
            <a:t>FCRA Exemption (No Limit)</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04C681E4-D9BF-4BF6-9048-3F8B2D00CE68}" type="parTrans" cxnId="{5DDE24E9-6243-4E32-A8A2-611E0A3EE727}">
      <dgm:prSet/>
      <dgm:spPr/>
      <dgm:t>
        <a:bodyPr/>
        <a:lstStyle/>
        <a:p>
          <a:endParaRPr lang="en-US"/>
        </a:p>
      </dgm:t>
    </dgm:pt>
    <dgm:pt modelId="{273AA32E-3668-4354-AEF5-2A858D4A5BF9}" type="sibTrans" cxnId="{5DDE24E9-6243-4E32-A8A2-611E0A3EE727}">
      <dgm:prSet/>
      <dgm:spPr/>
      <dgm:t>
        <a:bodyPr/>
        <a:lstStyle/>
        <a:p>
          <a:endParaRPr lang="en-US"/>
        </a:p>
      </dgm:t>
    </dgm:pt>
    <dgm:pt modelId="{13C3B6CE-BB7C-47F9-85EF-286A56FE9DC0}">
      <dgm:prSet custT="1"/>
      <dgm:spPr/>
      <dgm:t>
        <a:bodyPr/>
        <a:lstStyle/>
        <a:p>
          <a:pPr>
            <a:lnSpc>
              <a:spcPct val="100000"/>
            </a:lnSpc>
          </a:pPr>
          <a:r>
            <a:rPr lang="en-IN" sz="1300" dirty="0">
              <a:latin typeface="Calibri" panose="020F0502020204030204" pitchFamily="34" charset="0"/>
              <a:ea typeface="Calibri" panose="020F0502020204030204" pitchFamily="34" charset="0"/>
              <a:cs typeface="Calibri" panose="020F0502020204030204" pitchFamily="34" charset="0"/>
            </a:rPr>
            <a:t>The FCRA, 2010, explicitly </a:t>
          </a:r>
          <a:r>
            <a:rPr lang="en-IN" sz="1300" i="1" dirty="0">
              <a:latin typeface="Calibri" panose="020F0502020204030204" pitchFamily="34" charset="0"/>
              <a:ea typeface="Calibri" panose="020F0502020204030204" pitchFamily="34" charset="0"/>
              <a:cs typeface="Calibri" panose="020F0502020204030204" pitchFamily="34" charset="0"/>
            </a:rPr>
            <a:t>excludes</a:t>
          </a:r>
          <a:r>
            <a:rPr lang="en-IN" sz="1300" dirty="0">
              <a:latin typeface="Calibri" panose="020F0502020204030204" pitchFamily="34" charset="0"/>
              <a:ea typeface="Calibri" panose="020F0502020204030204" pitchFamily="34" charset="0"/>
              <a:cs typeface="Calibri" panose="020F0502020204030204" pitchFamily="34" charset="0"/>
            </a:rPr>
            <a:t> certain types of commercial receipts from the definition of "Foreign Contribution." This is detailed in the Act itself under </a:t>
          </a:r>
          <a:r>
            <a:rPr lang="en-IN" sz="1300" b="1" dirty="0">
              <a:latin typeface="Calibri" panose="020F0502020204030204" pitchFamily="34" charset="0"/>
              <a:ea typeface="Calibri" panose="020F0502020204030204" pitchFamily="34" charset="0"/>
              <a:cs typeface="Calibri" panose="020F0502020204030204" pitchFamily="34" charset="0"/>
            </a:rPr>
            <a:t>Explanation 3 to Section 2(1)(h)</a:t>
          </a:r>
          <a:r>
            <a:rPr lang="en-IN" sz="1300" dirty="0">
              <a:latin typeface="Calibri" panose="020F0502020204030204" pitchFamily="34" charset="0"/>
              <a:ea typeface="Calibri" panose="020F0502020204030204" pitchFamily="34" charset="0"/>
              <a:cs typeface="Calibri" panose="020F0502020204030204" pitchFamily="34" charset="0"/>
            </a:rPr>
            <a:t>, which states:</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881170E1-D654-4E55-B993-37CB3F2FBB4F}" type="parTrans" cxnId="{4E0AEB17-281C-436C-A0CF-AC96C1EF928B}">
      <dgm:prSet/>
      <dgm:spPr/>
      <dgm:t>
        <a:bodyPr/>
        <a:lstStyle/>
        <a:p>
          <a:endParaRPr lang="en-US"/>
        </a:p>
      </dgm:t>
    </dgm:pt>
    <dgm:pt modelId="{5840858C-3B26-4E2D-8EA2-5AE62C2CD442}" type="sibTrans" cxnId="{4E0AEB17-281C-436C-A0CF-AC96C1EF928B}">
      <dgm:prSet/>
      <dgm:spPr/>
      <dgm:t>
        <a:bodyPr/>
        <a:lstStyle/>
        <a:p>
          <a:endParaRPr lang="en-US"/>
        </a:p>
      </dgm:t>
    </dgm:pt>
    <dgm:pt modelId="{1855D107-97BB-4190-B499-99A2D7F1883E}">
      <dgm:prSet custT="1"/>
      <dgm:spPr/>
      <dgm:t>
        <a:bodyPr/>
        <a:lstStyle/>
        <a:p>
          <a:pPr>
            <a:lnSpc>
              <a:spcPct val="100000"/>
            </a:lnSpc>
          </a:pPr>
          <a:r>
            <a:rPr lang="en-IN" sz="1300" dirty="0">
              <a:latin typeface="Calibri" panose="020F0502020204030204" pitchFamily="34" charset="0"/>
              <a:ea typeface="Calibri" panose="020F0502020204030204" pitchFamily="34" charset="0"/>
              <a:cs typeface="Calibri" panose="020F0502020204030204" pitchFamily="34" charset="0"/>
            </a:rPr>
            <a:t>Any amount received, by any person from any foreign source in India, by way of </a:t>
          </a:r>
          <a:r>
            <a:rPr lang="en-IN" sz="1300" b="1" dirty="0">
              <a:latin typeface="Calibri" panose="020F0502020204030204" pitchFamily="34" charset="0"/>
              <a:ea typeface="Calibri" panose="020F0502020204030204" pitchFamily="34" charset="0"/>
              <a:cs typeface="Calibri" panose="020F0502020204030204" pitchFamily="34" charset="0"/>
            </a:rPr>
            <a:t>fee</a:t>
          </a:r>
          <a:r>
            <a:rPr lang="en-IN" sz="1300" dirty="0">
              <a:latin typeface="Calibri" panose="020F0502020204030204" pitchFamily="34" charset="0"/>
              <a:ea typeface="Calibri" panose="020F0502020204030204" pitchFamily="34" charset="0"/>
              <a:cs typeface="Calibri" panose="020F0502020204030204" pitchFamily="34" charset="0"/>
            </a:rPr>
            <a:t> (including </a:t>
          </a:r>
          <a:r>
            <a:rPr lang="en-IN" sz="1300" b="1" dirty="0">
              <a:latin typeface="Calibri" panose="020F0502020204030204" pitchFamily="34" charset="0"/>
              <a:ea typeface="Calibri" panose="020F0502020204030204" pitchFamily="34" charset="0"/>
              <a:cs typeface="Calibri" panose="020F0502020204030204" pitchFamily="34" charset="0"/>
            </a:rPr>
            <a:t>fees charged by an educational institution in India from foreign student</a:t>
          </a:r>
          <a:r>
            <a:rPr lang="en-IN" sz="1300" dirty="0">
              <a:latin typeface="Calibri" panose="020F0502020204030204" pitchFamily="34" charset="0"/>
              <a:ea typeface="Calibri" panose="020F0502020204030204" pitchFamily="34" charset="0"/>
              <a:cs typeface="Calibri" panose="020F0502020204030204" pitchFamily="34" charset="0"/>
            </a:rPr>
            <a:t>) or towards cost in lieu of goods or services rendered by such person in the ordinary course of his business, trade or commerce... shall be </a:t>
          </a:r>
          <a:r>
            <a:rPr lang="en-IN" sz="1300" b="1" dirty="0">
              <a:latin typeface="Calibri" panose="020F0502020204030204" pitchFamily="34" charset="0"/>
              <a:ea typeface="Calibri" panose="020F0502020204030204" pitchFamily="34" charset="0"/>
              <a:cs typeface="Calibri" panose="020F0502020204030204" pitchFamily="34" charset="0"/>
            </a:rPr>
            <a:t>excluded</a:t>
          </a:r>
          <a:r>
            <a:rPr lang="en-IN" sz="1300" dirty="0">
              <a:latin typeface="Calibri" panose="020F0502020204030204" pitchFamily="34" charset="0"/>
              <a:ea typeface="Calibri" panose="020F0502020204030204" pitchFamily="34" charset="0"/>
              <a:cs typeface="Calibri" panose="020F0502020204030204" pitchFamily="34" charset="0"/>
            </a:rPr>
            <a:t> from the definition of FC.</a:t>
          </a:r>
        </a:p>
        <a:p>
          <a:pPr>
            <a:lnSpc>
              <a:spcPct val="100000"/>
            </a:lnSpc>
          </a:pPr>
          <a:r>
            <a:rPr lang="en-IN" sz="1300" dirty="0">
              <a:latin typeface="Calibri" panose="020F0502020204030204" pitchFamily="34" charset="0"/>
              <a:ea typeface="Calibri" panose="020F0502020204030204" pitchFamily="34" charset="0"/>
              <a:cs typeface="Calibri" panose="020F0502020204030204" pitchFamily="34" charset="0"/>
            </a:rPr>
            <a:t> contribution.</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5C7925D9-FB18-4409-AF99-9C0EE8A1B06F}" type="parTrans" cxnId="{F12BB681-A405-4248-9360-636C420B5420}">
      <dgm:prSet/>
      <dgm:spPr/>
      <dgm:t>
        <a:bodyPr/>
        <a:lstStyle/>
        <a:p>
          <a:endParaRPr lang="en-US"/>
        </a:p>
      </dgm:t>
    </dgm:pt>
    <dgm:pt modelId="{A54A3FA9-24ED-45B8-AF46-1EC1C514F327}" type="sibTrans" cxnId="{F12BB681-A405-4248-9360-636C420B5420}">
      <dgm:prSet/>
      <dgm:spPr/>
      <dgm:t>
        <a:bodyPr/>
        <a:lstStyle/>
        <a:p>
          <a:endParaRPr lang="en-US"/>
        </a:p>
      </dgm:t>
    </dgm:pt>
    <dgm:pt modelId="{EFCA4B2E-44C4-4E11-9636-4960019790E5}">
      <dgm:prSet custT="1"/>
      <dgm:spPr/>
      <dgm:t>
        <a:bodyPr/>
        <a:lstStyle/>
        <a:p>
          <a:pPr>
            <a:lnSpc>
              <a:spcPct val="100000"/>
            </a:lnSpc>
          </a:pPr>
          <a:r>
            <a:rPr lang="en-IN" sz="1300" b="1">
              <a:latin typeface="Calibri" panose="020F0502020204030204" pitchFamily="34" charset="0"/>
              <a:ea typeface="Calibri" panose="020F0502020204030204" pitchFamily="34" charset="0"/>
              <a:cs typeface="Calibri" panose="020F0502020204030204" pitchFamily="34" charset="0"/>
            </a:rPr>
            <a:t>Limit:</a:t>
          </a:r>
          <a:r>
            <a:rPr lang="en-IN" sz="1300">
              <a:latin typeface="Calibri" panose="020F0502020204030204" pitchFamily="34" charset="0"/>
              <a:ea typeface="Calibri" panose="020F0502020204030204" pitchFamily="34" charset="0"/>
              <a:cs typeface="Calibri" panose="020F0502020204030204" pitchFamily="34" charset="0"/>
            </a:rPr>
            <a:t> There is </a:t>
          </a:r>
          <a:r>
            <a:rPr lang="en-IN" sz="1300" b="1">
              <a:latin typeface="Calibri" panose="020F0502020204030204" pitchFamily="34" charset="0"/>
              <a:ea typeface="Calibri" panose="020F0502020204030204" pitchFamily="34" charset="0"/>
              <a:cs typeface="Calibri" panose="020F0502020204030204" pitchFamily="34" charset="0"/>
            </a:rPr>
            <a:t>no limit</a:t>
          </a:r>
          <a:r>
            <a:rPr lang="en-IN" sz="1300">
              <a:latin typeface="Calibri" panose="020F0502020204030204" pitchFamily="34" charset="0"/>
              <a:ea typeface="Calibri" panose="020F0502020204030204" pitchFamily="34" charset="0"/>
              <a:cs typeface="Calibri" panose="020F0502020204030204" pitchFamily="34" charset="0"/>
            </a:rPr>
            <a:t> imposed by FCRA on the amount of genuine tuition and related fees that an educational institution can receive from non-resident students.</a:t>
          </a:r>
          <a:endParaRPr lang="en-US" sz="1300">
            <a:latin typeface="Calibri" panose="020F0502020204030204" pitchFamily="34" charset="0"/>
            <a:ea typeface="Calibri" panose="020F0502020204030204" pitchFamily="34" charset="0"/>
            <a:cs typeface="Calibri" panose="020F0502020204030204" pitchFamily="34" charset="0"/>
          </a:endParaRPr>
        </a:p>
      </dgm:t>
    </dgm:pt>
    <dgm:pt modelId="{2D085EF6-5F7B-47CA-BB73-5C5BE82E0398}" type="parTrans" cxnId="{9E60CFA1-EE4C-4B8B-8703-CCAAEFE31730}">
      <dgm:prSet/>
      <dgm:spPr/>
      <dgm:t>
        <a:bodyPr/>
        <a:lstStyle/>
        <a:p>
          <a:endParaRPr lang="en-US"/>
        </a:p>
      </dgm:t>
    </dgm:pt>
    <dgm:pt modelId="{569AD5B8-937F-42BA-BE49-1E57DEF86D16}" type="sibTrans" cxnId="{9E60CFA1-EE4C-4B8B-8703-CCAAEFE31730}">
      <dgm:prSet/>
      <dgm:spPr/>
      <dgm:t>
        <a:bodyPr/>
        <a:lstStyle/>
        <a:p>
          <a:endParaRPr lang="en-US"/>
        </a:p>
      </dgm:t>
    </dgm:pt>
    <dgm:pt modelId="{3713B084-53F2-47D0-AE10-568B0E876A54}">
      <dgm:prSet custT="1"/>
      <dgm:spPr/>
      <dgm:t>
        <a:bodyPr/>
        <a:lstStyle/>
        <a:p>
          <a:pPr>
            <a:lnSpc>
              <a:spcPct val="100000"/>
            </a:lnSpc>
          </a:pPr>
          <a:r>
            <a:rPr lang="en-IN" sz="1300" b="1">
              <a:latin typeface="Calibri" panose="020F0502020204030204" pitchFamily="34" charset="0"/>
              <a:ea typeface="Calibri" panose="020F0502020204030204" pitchFamily="34" charset="0"/>
              <a:cs typeface="Calibri" panose="020F0502020204030204" pitchFamily="34" charset="0"/>
            </a:rPr>
            <a:t>Compliance:</a:t>
          </a:r>
          <a:r>
            <a:rPr lang="en-IN" sz="1300">
              <a:latin typeface="Calibri" panose="020F0502020204030204" pitchFamily="34" charset="0"/>
              <a:ea typeface="Calibri" panose="020F0502020204030204" pitchFamily="34" charset="0"/>
              <a:cs typeface="Calibri" panose="020F0502020204030204" pitchFamily="34" charset="0"/>
            </a:rPr>
            <a:t> This receipt is </a:t>
          </a:r>
          <a:r>
            <a:rPr lang="en-IN" sz="1300" b="1">
              <a:latin typeface="Calibri" panose="020F0502020204030204" pitchFamily="34" charset="0"/>
              <a:ea typeface="Calibri" panose="020F0502020204030204" pitchFamily="34" charset="0"/>
              <a:cs typeface="Calibri" panose="020F0502020204030204" pitchFamily="34" charset="0"/>
            </a:rPr>
            <a:t>not considered "Foreign Contribution"</a:t>
          </a:r>
          <a:r>
            <a:rPr lang="en-IN" sz="1300">
              <a:latin typeface="Calibri" panose="020F0502020204030204" pitchFamily="34" charset="0"/>
              <a:ea typeface="Calibri" panose="020F0502020204030204" pitchFamily="34" charset="0"/>
              <a:cs typeface="Calibri" panose="020F0502020204030204" pitchFamily="34" charset="0"/>
            </a:rPr>
            <a:t> under FCRA and therefore does not require FCRA registration or prior permission. It should be treated as normal business/commercial income.</a:t>
          </a:r>
          <a:endParaRPr lang="en-US" sz="1300">
            <a:latin typeface="Calibri" panose="020F0502020204030204" pitchFamily="34" charset="0"/>
            <a:ea typeface="Calibri" panose="020F0502020204030204" pitchFamily="34" charset="0"/>
            <a:cs typeface="Calibri" panose="020F0502020204030204" pitchFamily="34" charset="0"/>
          </a:endParaRPr>
        </a:p>
      </dgm:t>
    </dgm:pt>
    <dgm:pt modelId="{D5B3DFD4-D8CA-49E6-9185-55F5582A07B4}" type="parTrans" cxnId="{B8D2A931-EAEE-4DC8-8396-D968A33B4489}">
      <dgm:prSet/>
      <dgm:spPr/>
      <dgm:t>
        <a:bodyPr/>
        <a:lstStyle/>
        <a:p>
          <a:endParaRPr lang="en-US"/>
        </a:p>
      </dgm:t>
    </dgm:pt>
    <dgm:pt modelId="{57BCBD7F-1F0F-4DCA-80FB-34C2210F2A16}" type="sibTrans" cxnId="{B8D2A931-EAEE-4DC8-8396-D968A33B4489}">
      <dgm:prSet/>
      <dgm:spPr/>
      <dgm:t>
        <a:bodyPr/>
        <a:lstStyle/>
        <a:p>
          <a:endParaRPr lang="en-US"/>
        </a:p>
      </dgm:t>
    </dgm:pt>
    <dgm:pt modelId="{3A396757-41CA-4759-BC4B-92662F15539C}" type="pres">
      <dgm:prSet presAssocID="{17C22E11-D267-4263-9FEC-6E98198B8342}" presName="diagram" presStyleCnt="0">
        <dgm:presLayoutVars>
          <dgm:dir/>
          <dgm:resizeHandles val="exact"/>
        </dgm:presLayoutVars>
      </dgm:prSet>
      <dgm:spPr/>
    </dgm:pt>
    <dgm:pt modelId="{42919FBE-60F5-4D34-A45C-91E598A606FA}" type="pres">
      <dgm:prSet presAssocID="{B4E60AA9-956E-43DD-BF37-5B8B6DC24397}" presName="node" presStyleLbl="node1" presStyleIdx="0" presStyleCnt="5">
        <dgm:presLayoutVars>
          <dgm:bulletEnabled val="1"/>
        </dgm:presLayoutVars>
      </dgm:prSet>
      <dgm:spPr/>
    </dgm:pt>
    <dgm:pt modelId="{9E592689-1870-4DBE-B48A-548FD13532E8}" type="pres">
      <dgm:prSet presAssocID="{273AA32E-3668-4354-AEF5-2A858D4A5BF9}" presName="sibTrans" presStyleCnt="0"/>
      <dgm:spPr/>
    </dgm:pt>
    <dgm:pt modelId="{A4702BB2-88B0-4C3C-8CE4-CA65EF4ED92F}" type="pres">
      <dgm:prSet presAssocID="{13C3B6CE-BB7C-47F9-85EF-286A56FE9DC0}" presName="node" presStyleLbl="node1" presStyleIdx="1" presStyleCnt="5">
        <dgm:presLayoutVars>
          <dgm:bulletEnabled val="1"/>
        </dgm:presLayoutVars>
      </dgm:prSet>
      <dgm:spPr/>
    </dgm:pt>
    <dgm:pt modelId="{6F3C9FD8-E091-4615-943E-E16033FE08C2}" type="pres">
      <dgm:prSet presAssocID="{5840858C-3B26-4E2D-8EA2-5AE62C2CD442}" presName="sibTrans" presStyleCnt="0"/>
      <dgm:spPr/>
    </dgm:pt>
    <dgm:pt modelId="{8CADA769-823E-4A28-BEE8-2D613B9AF97A}" type="pres">
      <dgm:prSet presAssocID="{1855D107-97BB-4190-B499-99A2D7F1883E}" presName="node" presStyleLbl="node1" presStyleIdx="2" presStyleCnt="5">
        <dgm:presLayoutVars>
          <dgm:bulletEnabled val="1"/>
        </dgm:presLayoutVars>
      </dgm:prSet>
      <dgm:spPr/>
    </dgm:pt>
    <dgm:pt modelId="{BF2081F4-258C-4DE6-9376-E600DB65C18E}" type="pres">
      <dgm:prSet presAssocID="{A54A3FA9-24ED-45B8-AF46-1EC1C514F327}" presName="sibTrans" presStyleCnt="0"/>
      <dgm:spPr/>
    </dgm:pt>
    <dgm:pt modelId="{0B037025-D997-4127-903F-27271BC0BE35}" type="pres">
      <dgm:prSet presAssocID="{EFCA4B2E-44C4-4E11-9636-4960019790E5}" presName="node" presStyleLbl="node1" presStyleIdx="3" presStyleCnt="5">
        <dgm:presLayoutVars>
          <dgm:bulletEnabled val="1"/>
        </dgm:presLayoutVars>
      </dgm:prSet>
      <dgm:spPr/>
    </dgm:pt>
    <dgm:pt modelId="{A39860ED-54D7-4A81-A31A-F86DF0E1AE97}" type="pres">
      <dgm:prSet presAssocID="{569AD5B8-937F-42BA-BE49-1E57DEF86D16}" presName="sibTrans" presStyleCnt="0"/>
      <dgm:spPr/>
    </dgm:pt>
    <dgm:pt modelId="{9FAEE206-0853-46C5-8FD3-9E54AE7E5973}" type="pres">
      <dgm:prSet presAssocID="{3713B084-53F2-47D0-AE10-568B0E876A54}" presName="node" presStyleLbl="node1" presStyleIdx="4" presStyleCnt="5">
        <dgm:presLayoutVars>
          <dgm:bulletEnabled val="1"/>
        </dgm:presLayoutVars>
      </dgm:prSet>
      <dgm:spPr/>
    </dgm:pt>
  </dgm:ptLst>
  <dgm:cxnLst>
    <dgm:cxn modelId="{CD6BC100-601A-46DB-9869-BAF0C07ED609}" type="presOf" srcId="{13C3B6CE-BB7C-47F9-85EF-286A56FE9DC0}" destId="{A4702BB2-88B0-4C3C-8CE4-CA65EF4ED92F}" srcOrd="0" destOrd="0" presId="urn:microsoft.com/office/officeart/2005/8/layout/default"/>
    <dgm:cxn modelId="{4E0AEB17-281C-436C-A0CF-AC96C1EF928B}" srcId="{17C22E11-D267-4263-9FEC-6E98198B8342}" destId="{13C3B6CE-BB7C-47F9-85EF-286A56FE9DC0}" srcOrd="1" destOrd="0" parTransId="{881170E1-D654-4E55-B993-37CB3F2FBB4F}" sibTransId="{5840858C-3B26-4E2D-8EA2-5AE62C2CD442}"/>
    <dgm:cxn modelId="{B8D2A931-EAEE-4DC8-8396-D968A33B4489}" srcId="{17C22E11-D267-4263-9FEC-6E98198B8342}" destId="{3713B084-53F2-47D0-AE10-568B0E876A54}" srcOrd="4" destOrd="0" parTransId="{D5B3DFD4-D8CA-49E6-9185-55F5582A07B4}" sibTransId="{57BCBD7F-1F0F-4DCA-80FB-34C2210F2A16}"/>
    <dgm:cxn modelId="{788AAA43-DDC6-42E1-B0DC-7CD2ACCCEA23}" type="presOf" srcId="{17C22E11-D267-4263-9FEC-6E98198B8342}" destId="{3A396757-41CA-4759-BC4B-92662F15539C}" srcOrd="0" destOrd="0" presId="urn:microsoft.com/office/officeart/2005/8/layout/default"/>
    <dgm:cxn modelId="{F1FDFE6B-7CA9-4D8B-AC77-237590DD983A}" type="presOf" srcId="{B4E60AA9-956E-43DD-BF37-5B8B6DC24397}" destId="{42919FBE-60F5-4D34-A45C-91E598A606FA}" srcOrd="0" destOrd="0" presId="urn:microsoft.com/office/officeart/2005/8/layout/default"/>
    <dgm:cxn modelId="{F12BB681-A405-4248-9360-636C420B5420}" srcId="{17C22E11-D267-4263-9FEC-6E98198B8342}" destId="{1855D107-97BB-4190-B499-99A2D7F1883E}" srcOrd="2" destOrd="0" parTransId="{5C7925D9-FB18-4409-AF99-9C0EE8A1B06F}" sibTransId="{A54A3FA9-24ED-45B8-AF46-1EC1C514F327}"/>
    <dgm:cxn modelId="{9E60CFA1-EE4C-4B8B-8703-CCAAEFE31730}" srcId="{17C22E11-D267-4263-9FEC-6E98198B8342}" destId="{EFCA4B2E-44C4-4E11-9636-4960019790E5}" srcOrd="3" destOrd="0" parTransId="{2D085EF6-5F7B-47CA-BB73-5C5BE82E0398}" sibTransId="{569AD5B8-937F-42BA-BE49-1E57DEF86D16}"/>
    <dgm:cxn modelId="{D1A635CA-A768-4A33-924E-F7D067D5F73E}" type="presOf" srcId="{1855D107-97BB-4190-B499-99A2D7F1883E}" destId="{8CADA769-823E-4A28-BEE8-2D613B9AF97A}" srcOrd="0" destOrd="0" presId="urn:microsoft.com/office/officeart/2005/8/layout/default"/>
    <dgm:cxn modelId="{6DFF39CF-9FB0-4E11-95B2-5B60A819F03E}" type="presOf" srcId="{EFCA4B2E-44C4-4E11-9636-4960019790E5}" destId="{0B037025-D997-4127-903F-27271BC0BE35}" srcOrd="0" destOrd="0" presId="urn:microsoft.com/office/officeart/2005/8/layout/default"/>
    <dgm:cxn modelId="{5DDE24E9-6243-4E32-A8A2-611E0A3EE727}" srcId="{17C22E11-D267-4263-9FEC-6E98198B8342}" destId="{B4E60AA9-956E-43DD-BF37-5B8B6DC24397}" srcOrd="0" destOrd="0" parTransId="{04C681E4-D9BF-4BF6-9048-3F8B2D00CE68}" sibTransId="{273AA32E-3668-4354-AEF5-2A858D4A5BF9}"/>
    <dgm:cxn modelId="{E37CF3F9-C030-4076-BED0-7D309E78DFF1}" type="presOf" srcId="{3713B084-53F2-47D0-AE10-568B0E876A54}" destId="{9FAEE206-0853-46C5-8FD3-9E54AE7E5973}" srcOrd="0" destOrd="0" presId="urn:microsoft.com/office/officeart/2005/8/layout/default"/>
    <dgm:cxn modelId="{44009881-9BA6-4724-B6B0-53131F47AAFB}" type="presParOf" srcId="{3A396757-41CA-4759-BC4B-92662F15539C}" destId="{42919FBE-60F5-4D34-A45C-91E598A606FA}" srcOrd="0" destOrd="0" presId="urn:microsoft.com/office/officeart/2005/8/layout/default"/>
    <dgm:cxn modelId="{087E2563-5DFF-4E32-BCC5-5628BD6665ED}" type="presParOf" srcId="{3A396757-41CA-4759-BC4B-92662F15539C}" destId="{9E592689-1870-4DBE-B48A-548FD13532E8}" srcOrd="1" destOrd="0" presId="urn:microsoft.com/office/officeart/2005/8/layout/default"/>
    <dgm:cxn modelId="{F62E0AD5-9239-4E44-9A5E-C2F005F47F4C}" type="presParOf" srcId="{3A396757-41CA-4759-BC4B-92662F15539C}" destId="{A4702BB2-88B0-4C3C-8CE4-CA65EF4ED92F}" srcOrd="2" destOrd="0" presId="urn:microsoft.com/office/officeart/2005/8/layout/default"/>
    <dgm:cxn modelId="{8EAF6B88-114B-49AA-896F-2DF014352B18}" type="presParOf" srcId="{3A396757-41CA-4759-BC4B-92662F15539C}" destId="{6F3C9FD8-E091-4615-943E-E16033FE08C2}" srcOrd="3" destOrd="0" presId="urn:microsoft.com/office/officeart/2005/8/layout/default"/>
    <dgm:cxn modelId="{15EB718D-5C67-43D5-8257-75AB18F7E418}" type="presParOf" srcId="{3A396757-41CA-4759-BC4B-92662F15539C}" destId="{8CADA769-823E-4A28-BEE8-2D613B9AF97A}" srcOrd="4" destOrd="0" presId="urn:microsoft.com/office/officeart/2005/8/layout/default"/>
    <dgm:cxn modelId="{3E5818A3-5E62-4E08-8227-4A958C58774C}" type="presParOf" srcId="{3A396757-41CA-4759-BC4B-92662F15539C}" destId="{BF2081F4-258C-4DE6-9376-E600DB65C18E}" srcOrd="5" destOrd="0" presId="urn:microsoft.com/office/officeart/2005/8/layout/default"/>
    <dgm:cxn modelId="{4D22BCED-7BC6-42DE-AB15-806DDA25C34C}" type="presParOf" srcId="{3A396757-41CA-4759-BC4B-92662F15539C}" destId="{0B037025-D997-4127-903F-27271BC0BE35}" srcOrd="6" destOrd="0" presId="urn:microsoft.com/office/officeart/2005/8/layout/default"/>
    <dgm:cxn modelId="{62C6C864-CD99-4D40-A661-6CFD191A228A}" type="presParOf" srcId="{3A396757-41CA-4759-BC4B-92662F15539C}" destId="{A39860ED-54D7-4A81-A31A-F86DF0E1AE97}" srcOrd="7" destOrd="0" presId="urn:microsoft.com/office/officeart/2005/8/layout/default"/>
    <dgm:cxn modelId="{CBDDD3AF-1112-4513-855A-F48DB5480B05}" type="presParOf" srcId="{3A396757-41CA-4759-BC4B-92662F15539C}" destId="{9FAEE206-0853-46C5-8FD3-9E54AE7E597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6D7F441-76C8-4FBE-9550-8B47B032B11E}"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2F7F33DC-D219-4145-AFAA-24A6F1188A14}">
      <dgm:prSet custT="1"/>
      <dgm:spPr/>
      <dgm:t>
        <a:bodyPr/>
        <a:lstStyle/>
        <a:p>
          <a:r>
            <a:rPr lang="en-IN" sz="1300" dirty="0">
              <a:latin typeface="Calibri" panose="020F0502020204030204" pitchFamily="34" charset="0"/>
              <a:ea typeface="Calibri" panose="020F0502020204030204" pitchFamily="34" charset="0"/>
              <a:cs typeface="Calibri" panose="020F0502020204030204" pitchFamily="34" charset="0"/>
            </a:rPr>
            <a:t>To ensure that the receipt is seen as a genuine fee and not a disguised contribution, the educational institution should maintain proper commercial documentation:</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A815ECC4-CB0C-42F5-9E1A-85F6761B106F}" type="parTrans" cxnId="{AABD5C52-371F-47DD-BF11-16250551B5F8}">
      <dgm:prSet/>
      <dgm:spPr/>
      <dgm:t>
        <a:bodyPr/>
        <a:lstStyle/>
        <a:p>
          <a:endParaRPr lang="en-US"/>
        </a:p>
      </dgm:t>
    </dgm:pt>
    <dgm:pt modelId="{8C5A8C23-A22D-4079-9B37-2E9E2EEFB557}" type="sibTrans" cxnId="{AABD5C52-371F-47DD-BF11-16250551B5F8}">
      <dgm:prSet/>
      <dgm:spPr/>
      <dgm:t>
        <a:bodyPr/>
        <a:lstStyle/>
        <a:p>
          <a:endParaRPr lang="en-US"/>
        </a:p>
      </dgm:t>
    </dgm:pt>
    <dgm:pt modelId="{39A6A16E-2FA0-4431-AC2C-63FAE841594F}">
      <dgm:prSet custT="1"/>
      <dgm:spPr/>
      <dgm:t>
        <a:bodyPr/>
        <a:lstStyle/>
        <a:p>
          <a:r>
            <a:rPr lang="en-IN" sz="1300" b="1" dirty="0">
              <a:latin typeface="Calibri" panose="020F0502020204030204" pitchFamily="34" charset="0"/>
              <a:ea typeface="Calibri" panose="020F0502020204030204" pitchFamily="34" charset="0"/>
              <a:cs typeface="Calibri" panose="020F0502020204030204" pitchFamily="34" charset="0"/>
            </a:rPr>
            <a:t>Invoice/Bill:</a:t>
          </a:r>
          <a:r>
            <a:rPr lang="en-IN" sz="1300" dirty="0">
              <a:latin typeface="Calibri" panose="020F0502020204030204" pitchFamily="34" charset="0"/>
              <a:ea typeface="Calibri" panose="020F0502020204030204" pitchFamily="34" charset="0"/>
              <a:cs typeface="Calibri" panose="020F0502020204030204" pitchFamily="34" charset="0"/>
            </a:rPr>
            <a:t> The institution must issue a proper commercial invoice or bill of supply specifically detailing the fees (tuition, hostel, lab, etc.) to the student or the student's foreign sponsor/parent.</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6A3045EA-CF19-4E0B-AFB7-117F561A2CD6}" type="parTrans" cxnId="{94A2F82A-7384-4F41-895D-8F140D4E67C9}">
      <dgm:prSet/>
      <dgm:spPr/>
      <dgm:t>
        <a:bodyPr/>
        <a:lstStyle/>
        <a:p>
          <a:endParaRPr lang="en-US"/>
        </a:p>
      </dgm:t>
    </dgm:pt>
    <dgm:pt modelId="{78516403-A955-4970-831C-9CE15F58FC61}" type="sibTrans" cxnId="{94A2F82A-7384-4F41-895D-8F140D4E67C9}">
      <dgm:prSet/>
      <dgm:spPr/>
      <dgm:t>
        <a:bodyPr/>
        <a:lstStyle/>
        <a:p>
          <a:endParaRPr lang="en-US"/>
        </a:p>
      </dgm:t>
    </dgm:pt>
    <dgm:pt modelId="{CF3BFD0B-62F3-494A-821F-9CE57E987547}">
      <dgm:prSet custT="1"/>
      <dgm:spPr/>
      <dgm:t>
        <a:bodyPr/>
        <a:lstStyle/>
        <a:p>
          <a:r>
            <a:rPr lang="en-IN" sz="1300" b="1">
              <a:latin typeface="Calibri" panose="020F0502020204030204" pitchFamily="34" charset="0"/>
              <a:ea typeface="Calibri" panose="020F0502020204030204" pitchFamily="34" charset="0"/>
              <a:cs typeface="Calibri" panose="020F0502020204030204" pitchFamily="34" charset="0"/>
            </a:rPr>
            <a:t>Non-Donation Receipt:</a:t>
          </a:r>
          <a:r>
            <a:rPr lang="en-IN" sz="1300">
              <a:latin typeface="Calibri" panose="020F0502020204030204" pitchFamily="34" charset="0"/>
              <a:ea typeface="Calibri" panose="020F0502020204030204" pitchFamily="34" charset="0"/>
              <a:cs typeface="Calibri" panose="020F0502020204030204" pitchFamily="34" charset="0"/>
            </a:rPr>
            <a:t> The receipt should clearly be marked as a receipt for </a:t>
          </a:r>
          <a:r>
            <a:rPr lang="en-IN" sz="1300" b="1">
              <a:latin typeface="Calibri" panose="020F0502020204030204" pitchFamily="34" charset="0"/>
              <a:ea typeface="Calibri" panose="020F0502020204030204" pitchFamily="34" charset="0"/>
              <a:cs typeface="Calibri" panose="020F0502020204030204" pitchFamily="34" charset="0"/>
            </a:rPr>
            <a:t>fees/commercial payment</a:t>
          </a:r>
          <a:r>
            <a:rPr lang="en-IN" sz="1300">
              <a:latin typeface="Calibri" panose="020F0502020204030204" pitchFamily="34" charset="0"/>
              <a:ea typeface="Calibri" panose="020F0502020204030204" pitchFamily="34" charset="0"/>
              <a:cs typeface="Calibri" panose="020F0502020204030204" pitchFamily="34" charset="0"/>
            </a:rPr>
            <a:t>, not a "donation receipt."</a:t>
          </a:r>
          <a:endParaRPr lang="en-US" sz="1300">
            <a:latin typeface="Calibri" panose="020F0502020204030204" pitchFamily="34" charset="0"/>
            <a:ea typeface="Calibri" panose="020F0502020204030204" pitchFamily="34" charset="0"/>
            <a:cs typeface="Calibri" panose="020F0502020204030204" pitchFamily="34" charset="0"/>
          </a:endParaRPr>
        </a:p>
      </dgm:t>
    </dgm:pt>
    <dgm:pt modelId="{BF40C801-A0DC-45D2-A945-730A2167128A}" type="parTrans" cxnId="{55DAFB83-A26F-420C-B5F8-04269211306B}">
      <dgm:prSet/>
      <dgm:spPr/>
      <dgm:t>
        <a:bodyPr/>
        <a:lstStyle/>
        <a:p>
          <a:endParaRPr lang="en-US"/>
        </a:p>
      </dgm:t>
    </dgm:pt>
    <dgm:pt modelId="{369F140E-F321-41A3-A76C-F666195079F4}" type="sibTrans" cxnId="{55DAFB83-A26F-420C-B5F8-04269211306B}">
      <dgm:prSet/>
      <dgm:spPr/>
      <dgm:t>
        <a:bodyPr/>
        <a:lstStyle/>
        <a:p>
          <a:endParaRPr lang="en-US"/>
        </a:p>
      </dgm:t>
    </dgm:pt>
    <dgm:pt modelId="{60C37068-A012-4C16-8401-BAEFC5A355CE}">
      <dgm:prSet custT="1"/>
      <dgm:spPr/>
      <dgm:t>
        <a:bodyPr/>
        <a:lstStyle/>
        <a:p>
          <a:r>
            <a:rPr lang="en-IN" sz="1300" b="1" dirty="0">
              <a:latin typeface="Calibri" panose="020F0502020204030204" pitchFamily="34" charset="0"/>
              <a:ea typeface="Calibri" panose="020F0502020204030204" pitchFamily="34" charset="0"/>
              <a:cs typeface="Calibri" panose="020F0502020204030204" pitchFamily="34" charset="0"/>
            </a:rPr>
            <a:t>Banking:</a:t>
          </a:r>
          <a:r>
            <a:rPr lang="en-IN" sz="1300" dirty="0">
              <a:latin typeface="Calibri" panose="020F0502020204030204" pitchFamily="34" charset="0"/>
              <a:ea typeface="Calibri" panose="020F0502020204030204" pitchFamily="34" charset="0"/>
              <a:cs typeface="Calibri" panose="020F0502020204030204" pitchFamily="34" charset="0"/>
            </a:rPr>
            <a:t> The funds should ideally be received in the institution's </a:t>
          </a:r>
          <a:r>
            <a:rPr lang="en-IN" sz="1300" b="1" dirty="0">
              <a:latin typeface="Calibri" panose="020F0502020204030204" pitchFamily="34" charset="0"/>
              <a:ea typeface="Calibri" panose="020F0502020204030204" pitchFamily="34" charset="0"/>
              <a:cs typeface="Calibri" panose="020F0502020204030204" pitchFamily="34" charset="0"/>
            </a:rPr>
            <a:t>regular non-FCRA bank account</a:t>
          </a:r>
          <a:r>
            <a:rPr lang="en-IN" sz="1300" dirty="0">
              <a:latin typeface="Calibri" panose="020F0502020204030204" pitchFamily="34" charset="0"/>
              <a:ea typeface="Calibri" panose="020F0502020204030204" pitchFamily="34" charset="0"/>
              <a:cs typeface="Calibri" panose="020F0502020204030204" pitchFamily="34" charset="0"/>
            </a:rPr>
            <a:t> (unless the institution is FCRA-registered and receives genuine foreign donations in the FCRA account). Mixing fee income with FCRA donation income is discouraged.</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C8BD479F-2282-4163-B9B6-7854EF760CCB}" type="parTrans" cxnId="{8A15BF67-5AC3-4B3F-AA7C-50F9E82FED0E}">
      <dgm:prSet/>
      <dgm:spPr/>
      <dgm:t>
        <a:bodyPr/>
        <a:lstStyle/>
        <a:p>
          <a:endParaRPr lang="en-US"/>
        </a:p>
      </dgm:t>
    </dgm:pt>
    <dgm:pt modelId="{B28C7321-EA99-4B7F-A7A4-91B48E60E22A}" type="sibTrans" cxnId="{8A15BF67-5AC3-4B3F-AA7C-50F9E82FED0E}">
      <dgm:prSet/>
      <dgm:spPr/>
      <dgm:t>
        <a:bodyPr/>
        <a:lstStyle/>
        <a:p>
          <a:endParaRPr lang="en-US"/>
        </a:p>
      </dgm:t>
    </dgm:pt>
    <dgm:pt modelId="{9E65ED18-EAFF-4B57-91D4-F227B46486E3}">
      <dgm:prSet custT="1"/>
      <dgm:spPr/>
      <dgm:t>
        <a:bodyPr/>
        <a:lstStyle/>
        <a:p>
          <a:r>
            <a:rPr lang="en-IN" sz="1300" b="1" dirty="0">
              <a:latin typeface="Calibri" panose="020F0502020204030204" pitchFamily="34" charset="0"/>
              <a:ea typeface="Calibri" panose="020F0502020204030204" pitchFamily="34" charset="0"/>
              <a:cs typeface="Calibri" panose="020F0502020204030204" pitchFamily="34" charset="0"/>
            </a:rPr>
            <a:t>3. Caution: Donations vs. Fees</a:t>
          </a:r>
          <a:endParaRPr lang="en-US" sz="1300" dirty="0">
            <a:latin typeface="Calibri" panose="020F0502020204030204" pitchFamily="34" charset="0"/>
            <a:ea typeface="Calibri" panose="020F0502020204030204" pitchFamily="34" charset="0"/>
            <a:cs typeface="Calibri" panose="020F0502020204030204" pitchFamily="34" charset="0"/>
          </a:endParaRPr>
        </a:p>
      </dgm:t>
    </dgm:pt>
    <dgm:pt modelId="{2433B692-01D3-4817-858E-D5F38D3C7B63}" type="parTrans" cxnId="{2C2DD642-2860-406A-A824-6255F7FB6B83}">
      <dgm:prSet/>
      <dgm:spPr/>
      <dgm:t>
        <a:bodyPr/>
        <a:lstStyle/>
        <a:p>
          <a:endParaRPr lang="en-US"/>
        </a:p>
      </dgm:t>
    </dgm:pt>
    <dgm:pt modelId="{9FA07DFA-AB9E-45F8-A7B3-908E9EB05908}" type="sibTrans" cxnId="{2C2DD642-2860-406A-A824-6255F7FB6B83}">
      <dgm:prSet/>
      <dgm:spPr/>
      <dgm:t>
        <a:bodyPr/>
        <a:lstStyle/>
        <a:p>
          <a:endParaRPr lang="en-US"/>
        </a:p>
      </dgm:t>
    </dgm:pt>
    <dgm:pt modelId="{D7B281B5-1925-4F1C-8004-A11516DF6347}">
      <dgm:prSet custT="1"/>
      <dgm:spPr/>
      <dgm:t>
        <a:bodyPr/>
        <a:lstStyle/>
        <a:p>
          <a:r>
            <a:rPr lang="en-IN" sz="1300">
              <a:latin typeface="Calibri" panose="020F0502020204030204" pitchFamily="34" charset="0"/>
              <a:ea typeface="Calibri" panose="020F0502020204030204" pitchFamily="34" charset="0"/>
              <a:cs typeface="Calibri" panose="020F0502020204030204" pitchFamily="34" charset="0"/>
            </a:rPr>
            <a:t>If the same educational institution receives a </a:t>
          </a:r>
          <a:r>
            <a:rPr lang="en-IN" sz="1300" b="1">
              <a:latin typeface="Calibri" panose="020F0502020204030204" pitchFamily="34" charset="0"/>
              <a:ea typeface="Calibri" panose="020F0502020204030204" pitchFamily="34" charset="0"/>
              <a:cs typeface="Calibri" panose="020F0502020204030204" pitchFamily="34" charset="0"/>
            </a:rPr>
            <a:t>donation</a:t>
          </a:r>
          <a:r>
            <a:rPr lang="en-IN" sz="1300">
              <a:latin typeface="Calibri" panose="020F0502020204030204" pitchFamily="34" charset="0"/>
              <a:ea typeface="Calibri" panose="020F0502020204030204" pitchFamily="34" charset="0"/>
              <a:cs typeface="Calibri" panose="020F0502020204030204" pitchFamily="34" charset="0"/>
            </a:rPr>
            <a:t> from an overseas alumnus, a foreign university, or a foreign foundation that is </a:t>
          </a:r>
          <a:r>
            <a:rPr lang="en-IN" sz="1300" b="1">
              <a:latin typeface="Calibri" panose="020F0502020204030204" pitchFamily="34" charset="0"/>
              <a:ea typeface="Calibri" panose="020F0502020204030204" pitchFamily="34" charset="0"/>
              <a:cs typeface="Calibri" panose="020F0502020204030204" pitchFamily="34" charset="0"/>
            </a:rPr>
            <a:t>not in exchange for a service</a:t>
          </a:r>
          <a:r>
            <a:rPr lang="en-IN" sz="1300">
              <a:latin typeface="Calibri" panose="020F0502020204030204" pitchFamily="34" charset="0"/>
              <a:ea typeface="Calibri" panose="020F0502020204030204" pitchFamily="34" charset="0"/>
              <a:cs typeface="Calibri" panose="020F0502020204030204" pitchFamily="34" charset="0"/>
            </a:rPr>
            <a:t> (i.e., not a fee), that receipt </a:t>
          </a:r>
          <a:r>
            <a:rPr lang="en-IN" sz="1300" b="1">
              <a:latin typeface="Calibri" panose="020F0502020204030204" pitchFamily="34" charset="0"/>
              <a:ea typeface="Calibri" panose="020F0502020204030204" pitchFamily="34" charset="0"/>
              <a:cs typeface="Calibri" panose="020F0502020204030204" pitchFamily="34" charset="0"/>
            </a:rPr>
            <a:t>will be classified as Foreign Contribution</a:t>
          </a:r>
          <a:r>
            <a:rPr lang="en-IN" sz="1300">
              <a:latin typeface="Calibri" panose="020F0502020204030204" pitchFamily="34" charset="0"/>
              <a:ea typeface="Calibri" panose="020F0502020204030204" pitchFamily="34" charset="0"/>
              <a:cs typeface="Calibri" panose="020F0502020204030204" pitchFamily="34" charset="0"/>
            </a:rPr>
            <a:t> and will require the educational institution to have valid </a:t>
          </a:r>
          <a:r>
            <a:rPr lang="en-IN" sz="1300" b="1">
              <a:latin typeface="Calibri" panose="020F0502020204030204" pitchFamily="34" charset="0"/>
              <a:ea typeface="Calibri" panose="020F0502020204030204" pitchFamily="34" charset="0"/>
              <a:cs typeface="Calibri" panose="020F0502020204030204" pitchFamily="34" charset="0"/>
            </a:rPr>
            <a:t>FCRA Registration or Prior Permission (PP)</a:t>
          </a:r>
          <a:r>
            <a:rPr lang="en-IN" sz="1300">
              <a:latin typeface="Calibri" panose="020F0502020204030204" pitchFamily="34" charset="0"/>
              <a:ea typeface="Calibri" panose="020F0502020204030204" pitchFamily="34" charset="0"/>
              <a:cs typeface="Calibri" panose="020F0502020204030204" pitchFamily="34" charset="0"/>
            </a:rPr>
            <a:t>.</a:t>
          </a:r>
          <a:endParaRPr lang="en-US" sz="1300">
            <a:latin typeface="Calibri" panose="020F0502020204030204" pitchFamily="34" charset="0"/>
            <a:ea typeface="Calibri" panose="020F0502020204030204" pitchFamily="34" charset="0"/>
            <a:cs typeface="Calibri" panose="020F0502020204030204" pitchFamily="34" charset="0"/>
          </a:endParaRPr>
        </a:p>
      </dgm:t>
    </dgm:pt>
    <dgm:pt modelId="{76F5A2F9-BA78-4D3B-A6F6-530EF7A62627}" type="parTrans" cxnId="{0586038D-2C77-4345-9B0E-7BC06F40F9D2}">
      <dgm:prSet/>
      <dgm:spPr/>
      <dgm:t>
        <a:bodyPr/>
        <a:lstStyle/>
        <a:p>
          <a:endParaRPr lang="en-US"/>
        </a:p>
      </dgm:t>
    </dgm:pt>
    <dgm:pt modelId="{655EB7F8-B807-4943-B1BD-0B7FC5D83D7D}" type="sibTrans" cxnId="{0586038D-2C77-4345-9B0E-7BC06F40F9D2}">
      <dgm:prSet/>
      <dgm:spPr/>
      <dgm:t>
        <a:bodyPr/>
        <a:lstStyle/>
        <a:p>
          <a:endParaRPr lang="en-US"/>
        </a:p>
      </dgm:t>
    </dgm:pt>
    <dgm:pt modelId="{D8134991-C0C2-47C5-9519-C21DD7A0C7AB}" type="pres">
      <dgm:prSet presAssocID="{C6D7F441-76C8-4FBE-9550-8B47B032B11E}" presName="root" presStyleCnt="0">
        <dgm:presLayoutVars>
          <dgm:dir/>
          <dgm:resizeHandles val="exact"/>
        </dgm:presLayoutVars>
      </dgm:prSet>
      <dgm:spPr/>
    </dgm:pt>
    <dgm:pt modelId="{AFAFBE99-DABE-49DD-9456-DE4ED0870049}" type="pres">
      <dgm:prSet presAssocID="{C6D7F441-76C8-4FBE-9550-8B47B032B11E}" presName="container" presStyleCnt="0">
        <dgm:presLayoutVars>
          <dgm:dir/>
          <dgm:resizeHandles val="exact"/>
        </dgm:presLayoutVars>
      </dgm:prSet>
      <dgm:spPr/>
    </dgm:pt>
    <dgm:pt modelId="{8B088BDA-1F87-42FF-8529-CA34F5800C0D}" type="pres">
      <dgm:prSet presAssocID="{2F7F33DC-D219-4145-AFAA-24A6F1188A14}" presName="compNode" presStyleCnt="0"/>
      <dgm:spPr/>
    </dgm:pt>
    <dgm:pt modelId="{F7D76521-DF56-438C-BA6B-137E2F4F55EB}" type="pres">
      <dgm:prSet presAssocID="{2F7F33DC-D219-4145-AFAA-24A6F1188A14}" presName="iconBgRect" presStyleLbl="bgShp" presStyleIdx="0" presStyleCnt="6"/>
      <dgm:spPr/>
    </dgm:pt>
    <dgm:pt modelId="{201F3AA5-118D-4E5A-B11C-C1FEF06F1E1B}" type="pres">
      <dgm:prSet presAssocID="{2F7F33DC-D219-4145-AFAA-24A6F1188A1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ED823F87-559D-4CE5-8B80-00EC2700F211}" type="pres">
      <dgm:prSet presAssocID="{2F7F33DC-D219-4145-AFAA-24A6F1188A14}" presName="spaceRect" presStyleCnt="0"/>
      <dgm:spPr/>
    </dgm:pt>
    <dgm:pt modelId="{2A21FCC9-1327-4634-97BF-1AC689BDEBE3}" type="pres">
      <dgm:prSet presAssocID="{2F7F33DC-D219-4145-AFAA-24A6F1188A14}" presName="textRect" presStyleLbl="revTx" presStyleIdx="0" presStyleCnt="6">
        <dgm:presLayoutVars>
          <dgm:chMax val="1"/>
          <dgm:chPref val="1"/>
        </dgm:presLayoutVars>
      </dgm:prSet>
      <dgm:spPr/>
    </dgm:pt>
    <dgm:pt modelId="{8D3F5B78-FD71-4D3F-B96D-D6CE19305E32}" type="pres">
      <dgm:prSet presAssocID="{8C5A8C23-A22D-4079-9B37-2E9E2EEFB557}" presName="sibTrans" presStyleLbl="sibTrans2D1" presStyleIdx="0" presStyleCnt="0"/>
      <dgm:spPr/>
    </dgm:pt>
    <dgm:pt modelId="{26F61C30-890E-4083-9A3A-2408D72700DF}" type="pres">
      <dgm:prSet presAssocID="{39A6A16E-2FA0-4431-AC2C-63FAE841594F}" presName="compNode" presStyleCnt="0"/>
      <dgm:spPr/>
    </dgm:pt>
    <dgm:pt modelId="{4EA91014-8F80-48FA-A203-A22CF38775D9}" type="pres">
      <dgm:prSet presAssocID="{39A6A16E-2FA0-4431-AC2C-63FAE841594F}" presName="iconBgRect" presStyleLbl="bgShp" presStyleIdx="1" presStyleCnt="6"/>
      <dgm:spPr/>
    </dgm:pt>
    <dgm:pt modelId="{DB67992A-57F6-48E6-BFCE-13888650B22D}" type="pres">
      <dgm:prSet presAssocID="{39A6A16E-2FA0-4431-AC2C-63FAE841594F}"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0A5CD3F-6693-4923-AACE-B474E4864B4E}" type="pres">
      <dgm:prSet presAssocID="{39A6A16E-2FA0-4431-AC2C-63FAE841594F}" presName="spaceRect" presStyleCnt="0"/>
      <dgm:spPr/>
    </dgm:pt>
    <dgm:pt modelId="{D8BA324A-2E7D-4A62-9F47-481F4CE04F1A}" type="pres">
      <dgm:prSet presAssocID="{39A6A16E-2FA0-4431-AC2C-63FAE841594F}" presName="textRect" presStyleLbl="revTx" presStyleIdx="1" presStyleCnt="6">
        <dgm:presLayoutVars>
          <dgm:chMax val="1"/>
          <dgm:chPref val="1"/>
        </dgm:presLayoutVars>
      </dgm:prSet>
      <dgm:spPr/>
    </dgm:pt>
    <dgm:pt modelId="{22E2ECF4-562A-4738-ABBC-867B4402BC38}" type="pres">
      <dgm:prSet presAssocID="{78516403-A955-4970-831C-9CE15F58FC61}" presName="sibTrans" presStyleLbl="sibTrans2D1" presStyleIdx="0" presStyleCnt="0"/>
      <dgm:spPr/>
    </dgm:pt>
    <dgm:pt modelId="{1DCEB1F7-4744-4EDA-BC68-647F4B595C8C}" type="pres">
      <dgm:prSet presAssocID="{CF3BFD0B-62F3-494A-821F-9CE57E987547}" presName="compNode" presStyleCnt="0"/>
      <dgm:spPr/>
    </dgm:pt>
    <dgm:pt modelId="{D9303D6F-CFF1-4498-932B-C0BF8976C593}" type="pres">
      <dgm:prSet presAssocID="{CF3BFD0B-62F3-494A-821F-9CE57E987547}" presName="iconBgRect" presStyleLbl="bgShp" presStyleIdx="2" presStyleCnt="6"/>
      <dgm:spPr/>
    </dgm:pt>
    <dgm:pt modelId="{C75168B5-2C42-4DB5-A9DC-BDBEED364C2A}" type="pres">
      <dgm:prSet presAssocID="{CF3BFD0B-62F3-494A-821F-9CE57E98754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gister"/>
        </a:ext>
      </dgm:extLst>
    </dgm:pt>
    <dgm:pt modelId="{EB8032DC-8E30-47E9-90CF-CC5B8845BD4A}" type="pres">
      <dgm:prSet presAssocID="{CF3BFD0B-62F3-494A-821F-9CE57E987547}" presName="spaceRect" presStyleCnt="0"/>
      <dgm:spPr/>
    </dgm:pt>
    <dgm:pt modelId="{C36A0134-5807-4C35-A090-14860A7B0E5E}" type="pres">
      <dgm:prSet presAssocID="{CF3BFD0B-62F3-494A-821F-9CE57E987547}" presName="textRect" presStyleLbl="revTx" presStyleIdx="2" presStyleCnt="6">
        <dgm:presLayoutVars>
          <dgm:chMax val="1"/>
          <dgm:chPref val="1"/>
        </dgm:presLayoutVars>
      </dgm:prSet>
      <dgm:spPr/>
    </dgm:pt>
    <dgm:pt modelId="{F54AE813-1C07-4E07-94FC-0C1EB0A4F3C7}" type="pres">
      <dgm:prSet presAssocID="{369F140E-F321-41A3-A76C-F666195079F4}" presName="sibTrans" presStyleLbl="sibTrans2D1" presStyleIdx="0" presStyleCnt="0"/>
      <dgm:spPr/>
    </dgm:pt>
    <dgm:pt modelId="{36564A87-DAE7-44A0-ADC8-9B2229839FAC}" type="pres">
      <dgm:prSet presAssocID="{60C37068-A012-4C16-8401-BAEFC5A355CE}" presName="compNode" presStyleCnt="0"/>
      <dgm:spPr/>
    </dgm:pt>
    <dgm:pt modelId="{7A5AD118-4597-4AE2-994A-F50DE7D1F554}" type="pres">
      <dgm:prSet presAssocID="{60C37068-A012-4C16-8401-BAEFC5A355CE}" presName="iconBgRect" presStyleLbl="bgShp" presStyleIdx="3" presStyleCnt="6"/>
      <dgm:spPr/>
    </dgm:pt>
    <dgm:pt modelId="{D8FE2207-5078-4A32-8D7D-E5B1E0884C6E}" type="pres">
      <dgm:prSet presAssocID="{60C37068-A012-4C16-8401-BAEFC5A355CE}"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nk"/>
        </a:ext>
      </dgm:extLst>
    </dgm:pt>
    <dgm:pt modelId="{C1848BE5-3A17-4AB8-AFCB-5D6000278896}" type="pres">
      <dgm:prSet presAssocID="{60C37068-A012-4C16-8401-BAEFC5A355CE}" presName="spaceRect" presStyleCnt="0"/>
      <dgm:spPr/>
    </dgm:pt>
    <dgm:pt modelId="{F2295347-345E-440A-92F2-68DD0FCF337E}" type="pres">
      <dgm:prSet presAssocID="{60C37068-A012-4C16-8401-BAEFC5A355CE}" presName="textRect" presStyleLbl="revTx" presStyleIdx="3" presStyleCnt="6">
        <dgm:presLayoutVars>
          <dgm:chMax val="1"/>
          <dgm:chPref val="1"/>
        </dgm:presLayoutVars>
      </dgm:prSet>
      <dgm:spPr/>
    </dgm:pt>
    <dgm:pt modelId="{DC29A94F-FCF3-4873-AECC-1E83E7ED7D87}" type="pres">
      <dgm:prSet presAssocID="{B28C7321-EA99-4B7F-A7A4-91B48E60E22A}" presName="sibTrans" presStyleLbl="sibTrans2D1" presStyleIdx="0" presStyleCnt="0"/>
      <dgm:spPr/>
    </dgm:pt>
    <dgm:pt modelId="{C23CE0CD-8330-4E9E-9396-3EA0A0C40025}" type="pres">
      <dgm:prSet presAssocID="{9E65ED18-EAFF-4B57-91D4-F227B46486E3}" presName="compNode" presStyleCnt="0"/>
      <dgm:spPr/>
    </dgm:pt>
    <dgm:pt modelId="{CC6E38D9-CDCF-4BF8-BA23-81B952A59162}" type="pres">
      <dgm:prSet presAssocID="{9E65ED18-EAFF-4B57-91D4-F227B46486E3}" presName="iconBgRect" presStyleLbl="bgShp" presStyleIdx="4" presStyleCnt="6"/>
      <dgm:spPr/>
    </dgm:pt>
    <dgm:pt modelId="{8AF8F15E-5FD7-4CEB-B38C-97459F75FCA0}" type="pres">
      <dgm:prSet presAssocID="{9E65ED18-EAFF-4B57-91D4-F227B46486E3}"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iggy Bank"/>
        </a:ext>
      </dgm:extLst>
    </dgm:pt>
    <dgm:pt modelId="{B8675D9E-A217-4DC6-8683-204F6B77D9EB}" type="pres">
      <dgm:prSet presAssocID="{9E65ED18-EAFF-4B57-91D4-F227B46486E3}" presName="spaceRect" presStyleCnt="0"/>
      <dgm:spPr/>
    </dgm:pt>
    <dgm:pt modelId="{65DAAB73-807B-446D-8991-0E1DD05891AE}" type="pres">
      <dgm:prSet presAssocID="{9E65ED18-EAFF-4B57-91D4-F227B46486E3}" presName="textRect" presStyleLbl="revTx" presStyleIdx="4" presStyleCnt="6">
        <dgm:presLayoutVars>
          <dgm:chMax val="1"/>
          <dgm:chPref val="1"/>
        </dgm:presLayoutVars>
      </dgm:prSet>
      <dgm:spPr/>
    </dgm:pt>
    <dgm:pt modelId="{7BCE8D4C-B34D-431E-B925-D10454AA84FA}" type="pres">
      <dgm:prSet presAssocID="{9FA07DFA-AB9E-45F8-A7B3-908E9EB05908}" presName="sibTrans" presStyleLbl="sibTrans2D1" presStyleIdx="0" presStyleCnt="0"/>
      <dgm:spPr/>
    </dgm:pt>
    <dgm:pt modelId="{5EB3F162-883C-49CB-BB4B-2844A97C48D7}" type="pres">
      <dgm:prSet presAssocID="{D7B281B5-1925-4F1C-8004-A11516DF6347}" presName="compNode" presStyleCnt="0"/>
      <dgm:spPr/>
    </dgm:pt>
    <dgm:pt modelId="{593EDBEF-7589-4814-AB71-0E64C31E5D31}" type="pres">
      <dgm:prSet presAssocID="{D7B281B5-1925-4F1C-8004-A11516DF6347}" presName="iconBgRect" presStyleLbl="bgShp" presStyleIdx="5" presStyleCnt="6"/>
      <dgm:spPr/>
    </dgm:pt>
    <dgm:pt modelId="{77B72C4E-6431-44A4-A5EE-4DE65D7683C5}" type="pres">
      <dgm:prSet presAssocID="{D7B281B5-1925-4F1C-8004-A11516DF6347}"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iploma Roll"/>
        </a:ext>
      </dgm:extLst>
    </dgm:pt>
    <dgm:pt modelId="{83854122-F0BC-48A0-8BCE-30B75BFD8EA4}" type="pres">
      <dgm:prSet presAssocID="{D7B281B5-1925-4F1C-8004-A11516DF6347}" presName="spaceRect" presStyleCnt="0"/>
      <dgm:spPr/>
    </dgm:pt>
    <dgm:pt modelId="{ABF11EA2-BC3B-4B01-B75A-7F8D36CAA98D}" type="pres">
      <dgm:prSet presAssocID="{D7B281B5-1925-4F1C-8004-A11516DF6347}" presName="textRect" presStyleLbl="revTx" presStyleIdx="5" presStyleCnt="6">
        <dgm:presLayoutVars>
          <dgm:chMax val="1"/>
          <dgm:chPref val="1"/>
        </dgm:presLayoutVars>
      </dgm:prSet>
      <dgm:spPr/>
    </dgm:pt>
  </dgm:ptLst>
  <dgm:cxnLst>
    <dgm:cxn modelId="{D71E2A19-A960-4F74-B33C-6DFF81F2F1B7}" type="presOf" srcId="{B28C7321-EA99-4B7F-A7A4-91B48E60E22A}" destId="{DC29A94F-FCF3-4873-AECC-1E83E7ED7D87}" srcOrd="0" destOrd="0" presId="urn:microsoft.com/office/officeart/2018/2/layout/IconCircleList"/>
    <dgm:cxn modelId="{94A2F82A-7384-4F41-895D-8F140D4E67C9}" srcId="{C6D7F441-76C8-4FBE-9550-8B47B032B11E}" destId="{39A6A16E-2FA0-4431-AC2C-63FAE841594F}" srcOrd="1" destOrd="0" parTransId="{6A3045EA-CF19-4E0B-AFB7-117F561A2CD6}" sibTransId="{78516403-A955-4970-831C-9CE15F58FC61}"/>
    <dgm:cxn modelId="{BA055C39-93A4-4E1C-BB53-490EF3D30AD9}" type="presOf" srcId="{8C5A8C23-A22D-4079-9B37-2E9E2EEFB557}" destId="{8D3F5B78-FD71-4D3F-B96D-D6CE19305E32}" srcOrd="0" destOrd="0" presId="urn:microsoft.com/office/officeart/2018/2/layout/IconCircleList"/>
    <dgm:cxn modelId="{70785061-68CA-4598-8512-71A7BE3A6B1F}" type="presOf" srcId="{D7B281B5-1925-4F1C-8004-A11516DF6347}" destId="{ABF11EA2-BC3B-4B01-B75A-7F8D36CAA98D}" srcOrd="0" destOrd="0" presId="urn:microsoft.com/office/officeart/2018/2/layout/IconCircleList"/>
    <dgm:cxn modelId="{2C2DD642-2860-406A-A824-6255F7FB6B83}" srcId="{C6D7F441-76C8-4FBE-9550-8B47B032B11E}" destId="{9E65ED18-EAFF-4B57-91D4-F227B46486E3}" srcOrd="4" destOrd="0" parTransId="{2433B692-01D3-4817-858E-D5F38D3C7B63}" sibTransId="{9FA07DFA-AB9E-45F8-A7B3-908E9EB05908}"/>
    <dgm:cxn modelId="{8A15BF67-5AC3-4B3F-AA7C-50F9E82FED0E}" srcId="{C6D7F441-76C8-4FBE-9550-8B47B032B11E}" destId="{60C37068-A012-4C16-8401-BAEFC5A355CE}" srcOrd="3" destOrd="0" parTransId="{C8BD479F-2282-4163-B9B6-7854EF760CCB}" sibTransId="{B28C7321-EA99-4B7F-A7A4-91B48E60E22A}"/>
    <dgm:cxn modelId="{9FE32D6A-9045-40F7-92BF-6B346FB00977}" type="presOf" srcId="{9FA07DFA-AB9E-45F8-A7B3-908E9EB05908}" destId="{7BCE8D4C-B34D-431E-B925-D10454AA84FA}" srcOrd="0" destOrd="0" presId="urn:microsoft.com/office/officeart/2018/2/layout/IconCircleList"/>
    <dgm:cxn modelId="{10131852-A865-41C0-B7D7-0023B4D25243}" type="presOf" srcId="{78516403-A955-4970-831C-9CE15F58FC61}" destId="{22E2ECF4-562A-4738-ABBC-867B4402BC38}" srcOrd="0" destOrd="0" presId="urn:microsoft.com/office/officeart/2018/2/layout/IconCircleList"/>
    <dgm:cxn modelId="{AABD5C52-371F-47DD-BF11-16250551B5F8}" srcId="{C6D7F441-76C8-4FBE-9550-8B47B032B11E}" destId="{2F7F33DC-D219-4145-AFAA-24A6F1188A14}" srcOrd="0" destOrd="0" parTransId="{A815ECC4-CB0C-42F5-9E1A-85F6761B106F}" sibTransId="{8C5A8C23-A22D-4079-9B37-2E9E2EEFB557}"/>
    <dgm:cxn modelId="{1A4D367A-CFDB-4DB6-83A0-EE1F9F15FDE2}" type="presOf" srcId="{CF3BFD0B-62F3-494A-821F-9CE57E987547}" destId="{C36A0134-5807-4C35-A090-14860A7B0E5E}" srcOrd="0" destOrd="0" presId="urn:microsoft.com/office/officeart/2018/2/layout/IconCircleList"/>
    <dgm:cxn modelId="{55DAFB83-A26F-420C-B5F8-04269211306B}" srcId="{C6D7F441-76C8-4FBE-9550-8B47B032B11E}" destId="{CF3BFD0B-62F3-494A-821F-9CE57E987547}" srcOrd="2" destOrd="0" parTransId="{BF40C801-A0DC-45D2-A945-730A2167128A}" sibTransId="{369F140E-F321-41A3-A76C-F666195079F4}"/>
    <dgm:cxn modelId="{0586038D-2C77-4345-9B0E-7BC06F40F9D2}" srcId="{C6D7F441-76C8-4FBE-9550-8B47B032B11E}" destId="{D7B281B5-1925-4F1C-8004-A11516DF6347}" srcOrd="5" destOrd="0" parTransId="{76F5A2F9-BA78-4D3B-A6F6-530EF7A62627}" sibTransId="{655EB7F8-B807-4943-B1BD-0B7FC5D83D7D}"/>
    <dgm:cxn modelId="{1B74E992-EED2-4212-8224-EFA00A351DDC}" type="presOf" srcId="{C6D7F441-76C8-4FBE-9550-8B47B032B11E}" destId="{D8134991-C0C2-47C5-9519-C21DD7A0C7AB}" srcOrd="0" destOrd="0" presId="urn:microsoft.com/office/officeart/2018/2/layout/IconCircleList"/>
    <dgm:cxn modelId="{AD0FB7AF-36AB-4BDF-82A2-89F5A7A0C709}" type="presOf" srcId="{39A6A16E-2FA0-4431-AC2C-63FAE841594F}" destId="{D8BA324A-2E7D-4A62-9F47-481F4CE04F1A}" srcOrd="0" destOrd="0" presId="urn:microsoft.com/office/officeart/2018/2/layout/IconCircleList"/>
    <dgm:cxn modelId="{F0AD86C4-996C-49FF-B453-AA9D7BFDA221}" type="presOf" srcId="{9E65ED18-EAFF-4B57-91D4-F227B46486E3}" destId="{65DAAB73-807B-446D-8991-0E1DD05891AE}" srcOrd="0" destOrd="0" presId="urn:microsoft.com/office/officeart/2018/2/layout/IconCircleList"/>
    <dgm:cxn modelId="{5AFA4EC9-35E9-4777-8566-AF085317142E}" type="presOf" srcId="{60C37068-A012-4C16-8401-BAEFC5A355CE}" destId="{F2295347-345E-440A-92F2-68DD0FCF337E}" srcOrd="0" destOrd="0" presId="urn:microsoft.com/office/officeart/2018/2/layout/IconCircleList"/>
    <dgm:cxn modelId="{13B77ADE-611D-46DE-9E21-55B5B9435B2E}" type="presOf" srcId="{2F7F33DC-D219-4145-AFAA-24A6F1188A14}" destId="{2A21FCC9-1327-4634-97BF-1AC689BDEBE3}" srcOrd="0" destOrd="0" presId="urn:microsoft.com/office/officeart/2018/2/layout/IconCircleList"/>
    <dgm:cxn modelId="{DF1CE3F1-CC0A-4455-B8A4-969D4FE6FBC4}" type="presOf" srcId="{369F140E-F321-41A3-A76C-F666195079F4}" destId="{F54AE813-1C07-4E07-94FC-0C1EB0A4F3C7}" srcOrd="0" destOrd="0" presId="urn:microsoft.com/office/officeart/2018/2/layout/IconCircleList"/>
    <dgm:cxn modelId="{1CD6CDD8-BB6C-4768-ACDF-0975FCFDB2A6}" type="presParOf" srcId="{D8134991-C0C2-47C5-9519-C21DD7A0C7AB}" destId="{AFAFBE99-DABE-49DD-9456-DE4ED0870049}" srcOrd="0" destOrd="0" presId="urn:microsoft.com/office/officeart/2018/2/layout/IconCircleList"/>
    <dgm:cxn modelId="{F5F4DCA5-2A9D-4C6E-A6B4-04AFA4FDF23F}" type="presParOf" srcId="{AFAFBE99-DABE-49DD-9456-DE4ED0870049}" destId="{8B088BDA-1F87-42FF-8529-CA34F5800C0D}" srcOrd="0" destOrd="0" presId="urn:microsoft.com/office/officeart/2018/2/layout/IconCircleList"/>
    <dgm:cxn modelId="{3BAFBE56-79EC-46B3-9687-9AE1774B94A4}" type="presParOf" srcId="{8B088BDA-1F87-42FF-8529-CA34F5800C0D}" destId="{F7D76521-DF56-438C-BA6B-137E2F4F55EB}" srcOrd="0" destOrd="0" presId="urn:microsoft.com/office/officeart/2018/2/layout/IconCircleList"/>
    <dgm:cxn modelId="{298ECC30-27B6-48F6-9A08-89A8E5242B66}" type="presParOf" srcId="{8B088BDA-1F87-42FF-8529-CA34F5800C0D}" destId="{201F3AA5-118D-4E5A-B11C-C1FEF06F1E1B}" srcOrd="1" destOrd="0" presId="urn:microsoft.com/office/officeart/2018/2/layout/IconCircleList"/>
    <dgm:cxn modelId="{B1E8D903-6369-443F-BFF5-8DA77A6F35E0}" type="presParOf" srcId="{8B088BDA-1F87-42FF-8529-CA34F5800C0D}" destId="{ED823F87-559D-4CE5-8B80-00EC2700F211}" srcOrd="2" destOrd="0" presId="urn:microsoft.com/office/officeart/2018/2/layout/IconCircleList"/>
    <dgm:cxn modelId="{FAB70DD4-BB07-41B4-9BD4-99C50D5F8C39}" type="presParOf" srcId="{8B088BDA-1F87-42FF-8529-CA34F5800C0D}" destId="{2A21FCC9-1327-4634-97BF-1AC689BDEBE3}" srcOrd="3" destOrd="0" presId="urn:microsoft.com/office/officeart/2018/2/layout/IconCircleList"/>
    <dgm:cxn modelId="{77B7E4BE-780E-460D-A92E-553194E9D0EC}" type="presParOf" srcId="{AFAFBE99-DABE-49DD-9456-DE4ED0870049}" destId="{8D3F5B78-FD71-4D3F-B96D-D6CE19305E32}" srcOrd="1" destOrd="0" presId="urn:microsoft.com/office/officeart/2018/2/layout/IconCircleList"/>
    <dgm:cxn modelId="{8A547CED-3D8D-4368-B924-F3120CB99458}" type="presParOf" srcId="{AFAFBE99-DABE-49DD-9456-DE4ED0870049}" destId="{26F61C30-890E-4083-9A3A-2408D72700DF}" srcOrd="2" destOrd="0" presId="urn:microsoft.com/office/officeart/2018/2/layout/IconCircleList"/>
    <dgm:cxn modelId="{EFAE837D-D080-43B5-86C7-7FB6E57B22F6}" type="presParOf" srcId="{26F61C30-890E-4083-9A3A-2408D72700DF}" destId="{4EA91014-8F80-48FA-A203-A22CF38775D9}" srcOrd="0" destOrd="0" presId="urn:microsoft.com/office/officeart/2018/2/layout/IconCircleList"/>
    <dgm:cxn modelId="{2E05502B-846B-4398-B8C4-A9C3C0114061}" type="presParOf" srcId="{26F61C30-890E-4083-9A3A-2408D72700DF}" destId="{DB67992A-57F6-48E6-BFCE-13888650B22D}" srcOrd="1" destOrd="0" presId="urn:microsoft.com/office/officeart/2018/2/layout/IconCircleList"/>
    <dgm:cxn modelId="{1B035779-510D-4023-86B0-29729408FB3F}" type="presParOf" srcId="{26F61C30-890E-4083-9A3A-2408D72700DF}" destId="{80A5CD3F-6693-4923-AACE-B474E4864B4E}" srcOrd="2" destOrd="0" presId="urn:microsoft.com/office/officeart/2018/2/layout/IconCircleList"/>
    <dgm:cxn modelId="{3AC68AA2-9612-44A4-82E9-2EC6D77B4E64}" type="presParOf" srcId="{26F61C30-890E-4083-9A3A-2408D72700DF}" destId="{D8BA324A-2E7D-4A62-9F47-481F4CE04F1A}" srcOrd="3" destOrd="0" presId="urn:microsoft.com/office/officeart/2018/2/layout/IconCircleList"/>
    <dgm:cxn modelId="{775C1443-C34C-4997-A687-E0DEAFD92E25}" type="presParOf" srcId="{AFAFBE99-DABE-49DD-9456-DE4ED0870049}" destId="{22E2ECF4-562A-4738-ABBC-867B4402BC38}" srcOrd="3" destOrd="0" presId="urn:microsoft.com/office/officeart/2018/2/layout/IconCircleList"/>
    <dgm:cxn modelId="{FC604206-136D-4BCE-8621-37E1CE2CFA21}" type="presParOf" srcId="{AFAFBE99-DABE-49DD-9456-DE4ED0870049}" destId="{1DCEB1F7-4744-4EDA-BC68-647F4B595C8C}" srcOrd="4" destOrd="0" presId="urn:microsoft.com/office/officeart/2018/2/layout/IconCircleList"/>
    <dgm:cxn modelId="{7A30A4B7-92A9-448B-9E92-24A0FCCC0647}" type="presParOf" srcId="{1DCEB1F7-4744-4EDA-BC68-647F4B595C8C}" destId="{D9303D6F-CFF1-4498-932B-C0BF8976C593}" srcOrd="0" destOrd="0" presId="urn:microsoft.com/office/officeart/2018/2/layout/IconCircleList"/>
    <dgm:cxn modelId="{3586A30F-2C7C-43F3-8287-894821565642}" type="presParOf" srcId="{1DCEB1F7-4744-4EDA-BC68-647F4B595C8C}" destId="{C75168B5-2C42-4DB5-A9DC-BDBEED364C2A}" srcOrd="1" destOrd="0" presId="urn:microsoft.com/office/officeart/2018/2/layout/IconCircleList"/>
    <dgm:cxn modelId="{A5ED9186-F99C-4EE8-AF27-02CC3C2D7709}" type="presParOf" srcId="{1DCEB1F7-4744-4EDA-BC68-647F4B595C8C}" destId="{EB8032DC-8E30-47E9-90CF-CC5B8845BD4A}" srcOrd="2" destOrd="0" presId="urn:microsoft.com/office/officeart/2018/2/layout/IconCircleList"/>
    <dgm:cxn modelId="{BA29BFA7-AA46-4119-87B9-361CC0BE035D}" type="presParOf" srcId="{1DCEB1F7-4744-4EDA-BC68-647F4B595C8C}" destId="{C36A0134-5807-4C35-A090-14860A7B0E5E}" srcOrd="3" destOrd="0" presId="urn:microsoft.com/office/officeart/2018/2/layout/IconCircleList"/>
    <dgm:cxn modelId="{2972E4C6-0F16-471E-A6F9-A7436F0B3B2F}" type="presParOf" srcId="{AFAFBE99-DABE-49DD-9456-DE4ED0870049}" destId="{F54AE813-1C07-4E07-94FC-0C1EB0A4F3C7}" srcOrd="5" destOrd="0" presId="urn:microsoft.com/office/officeart/2018/2/layout/IconCircleList"/>
    <dgm:cxn modelId="{639E9B18-0530-4503-AC6D-B0BA00C9122A}" type="presParOf" srcId="{AFAFBE99-DABE-49DD-9456-DE4ED0870049}" destId="{36564A87-DAE7-44A0-ADC8-9B2229839FAC}" srcOrd="6" destOrd="0" presId="urn:microsoft.com/office/officeart/2018/2/layout/IconCircleList"/>
    <dgm:cxn modelId="{C1E3F565-F6EF-48B4-B1C7-109205CC68BE}" type="presParOf" srcId="{36564A87-DAE7-44A0-ADC8-9B2229839FAC}" destId="{7A5AD118-4597-4AE2-994A-F50DE7D1F554}" srcOrd="0" destOrd="0" presId="urn:microsoft.com/office/officeart/2018/2/layout/IconCircleList"/>
    <dgm:cxn modelId="{467E0D4E-B7B1-4378-8BB0-676B7F22FCDC}" type="presParOf" srcId="{36564A87-DAE7-44A0-ADC8-9B2229839FAC}" destId="{D8FE2207-5078-4A32-8D7D-E5B1E0884C6E}" srcOrd="1" destOrd="0" presId="urn:microsoft.com/office/officeart/2018/2/layout/IconCircleList"/>
    <dgm:cxn modelId="{FF136FF7-A952-4960-AAD0-60C8071348C1}" type="presParOf" srcId="{36564A87-DAE7-44A0-ADC8-9B2229839FAC}" destId="{C1848BE5-3A17-4AB8-AFCB-5D6000278896}" srcOrd="2" destOrd="0" presId="urn:microsoft.com/office/officeart/2018/2/layout/IconCircleList"/>
    <dgm:cxn modelId="{044428C3-657E-4E7B-A359-C6296ABFBC4E}" type="presParOf" srcId="{36564A87-DAE7-44A0-ADC8-9B2229839FAC}" destId="{F2295347-345E-440A-92F2-68DD0FCF337E}" srcOrd="3" destOrd="0" presId="urn:microsoft.com/office/officeart/2018/2/layout/IconCircleList"/>
    <dgm:cxn modelId="{884530D4-9A0F-47AA-9401-1C29112A3FF4}" type="presParOf" srcId="{AFAFBE99-DABE-49DD-9456-DE4ED0870049}" destId="{DC29A94F-FCF3-4873-AECC-1E83E7ED7D87}" srcOrd="7" destOrd="0" presId="urn:microsoft.com/office/officeart/2018/2/layout/IconCircleList"/>
    <dgm:cxn modelId="{79153A4D-DF0B-45CB-AA2D-D14D181E905B}" type="presParOf" srcId="{AFAFBE99-DABE-49DD-9456-DE4ED0870049}" destId="{C23CE0CD-8330-4E9E-9396-3EA0A0C40025}" srcOrd="8" destOrd="0" presId="urn:microsoft.com/office/officeart/2018/2/layout/IconCircleList"/>
    <dgm:cxn modelId="{8067CE29-B36C-4594-BF52-7CA8720AA20F}" type="presParOf" srcId="{C23CE0CD-8330-4E9E-9396-3EA0A0C40025}" destId="{CC6E38D9-CDCF-4BF8-BA23-81B952A59162}" srcOrd="0" destOrd="0" presId="urn:microsoft.com/office/officeart/2018/2/layout/IconCircleList"/>
    <dgm:cxn modelId="{C0690D71-9768-4ABE-BA88-C6C497A77FAB}" type="presParOf" srcId="{C23CE0CD-8330-4E9E-9396-3EA0A0C40025}" destId="{8AF8F15E-5FD7-4CEB-B38C-97459F75FCA0}" srcOrd="1" destOrd="0" presId="urn:microsoft.com/office/officeart/2018/2/layout/IconCircleList"/>
    <dgm:cxn modelId="{9E80E8E7-231C-4798-8346-4E8E2692BC0A}" type="presParOf" srcId="{C23CE0CD-8330-4E9E-9396-3EA0A0C40025}" destId="{B8675D9E-A217-4DC6-8683-204F6B77D9EB}" srcOrd="2" destOrd="0" presId="urn:microsoft.com/office/officeart/2018/2/layout/IconCircleList"/>
    <dgm:cxn modelId="{9A151292-BF6F-42F6-93C5-047AE5F95BFA}" type="presParOf" srcId="{C23CE0CD-8330-4E9E-9396-3EA0A0C40025}" destId="{65DAAB73-807B-446D-8991-0E1DD05891AE}" srcOrd="3" destOrd="0" presId="urn:microsoft.com/office/officeart/2018/2/layout/IconCircleList"/>
    <dgm:cxn modelId="{E4C07A2F-1DBC-4D53-8CEC-89947EF90FA1}" type="presParOf" srcId="{AFAFBE99-DABE-49DD-9456-DE4ED0870049}" destId="{7BCE8D4C-B34D-431E-B925-D10454AA84FA}" srcOrd="9" destOrd="0" presId="urn:microsoft.com/office/officeart/2018/2/layout/IconCircleList"/>
    <dgm:cxn modelId="{3E66233B-85FA-4C81-B585-4286B3DA4597}" type="presParOf" srcId="{AFAFBE99-DABE-49DD-9456-DE4ED0870049}" destId="{5EB3F162-883C-49CB-BB4B-2844A97C48D7}" srcOrd="10" destOrd="0" presId="urn:microsoft.com/office/officeart/2018/2/layout/IconCircleList"/>
    <dgm:cxn modelId="{96BF68D8-CC89-404B-A8EC-49738EBF600A}" type="presParOf" srcId="{5EB3F162-883C-49CB-BB4B-2844A97C48D7}" destId="{593EDBEF-7589-4814-AB71-0E64C31E5D31}" srcOrd="0" destOrd="0" presId="urn:microsoft.com/office/officeart/2018/2/layout/IconCircleList"/>
    <dgm:cxn modelId="{A5FB25FA-70F2-4410-9E4E-B2AFE8F99BE0}" type="presParOf" srcId="{5EB3F162-883C-49CB-BB4B-2844A97C48D7}" destId="{77B72C4E-6431-44A4-A5EE-4DE65D7683C5}" srcOrd="1" destOrd="0" presId="urn:microsoft.com/office/officeart/2018/2/layout/IconCircleList"/>
    <dgm:cxn modelId="{7B1117BD-6469-47CD-A8AB-D0A9EBCDD696}" type="presParOf" srcId="{5EB3F162-883C-49CB-BB4B-2844A97C48D7}" destId="{83854122-F0BC-48A0-8BCE-30B75BFD8EA4}" srcOrd="2" destOrd="0" presId="urn:microsoft.com/office/officeart/2018/2/layout/IconCircleList"/>
    <dgm:cxn modelId="{83B80569-12C3-45CA-8F2E-325188CF0D5A}" type="presParOf" srcId="{5EB3F162-883C-49CB-BB4B-2844A97C48D7}" destId="{ABF11EA2-BC3B-4B01-B75A-7F8D36CAA98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AE83B-0FA9-4D7C-B0BB-0E02621BF669}">
      <dsp:nvSpPr>
        <dsp:cNvPr id="0" name=""/>
        <dsp:cNvSpPr/>
      </dsp:nvSpPr>
      <dsp:spPr>
        <a:xfrm>
          <a:off x="0" y="5004"/>
          <a:ext cx="8157680" cy="9557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F94029-0665-40BD-979E-7C97C205F519}">
      <dsp:nvSpPr>
        <dsp:cNvPr id="0" name=""/>
        <dsp:cNvSpPr/>
      </dsp:nvSpPr>
      <dsp:spPr>
        <a:xfrm>
          <a:off x="289120" y="220053"/>
          <a:ext cx="526188" cy="52567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D5C3D3A-6E51-45E9-BDF4-4688B28C1BDD}">
      <dsp:nvSpPr>
        <dsp:cNvPr id="0" name=""/>
        <dsp:cNvSpPr/>
      </dsp:nvSpPr>
      <dsp:spPr>
        <a:xfrm>
          <a:off x="1104429" y="5004"/>
          <a:ext cx="6937581" cy="116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80" tIns="123280" rIns="123280" bIns="123280" numCol="1" spcCol="1270" anchor="ctr" anchorCtr="0">
          <a:noAutofit/>
        </a:bodyPr>
        <a:lstStyle/>
        <a:p>
          <a:pPr marL="0" lvl="0" indent="0" algn="l" defTabSz="800100">
            <a:lnSpc>
              <a:spcPct val="100000"/>
            </a:lnSpc>
            <a:spcBef>
              <a:spcPct val="0"/>
            </a:spcBef>
            <a:spcAft>
              <a:spcPct val="35000"/>
            </a:spcAft>
            <a:buNone/>
          </a:pPr>
          <a:r>
            <a:rPr lang="en-IN" sz="1800" b="1" kern="1200" dirty="0">
              <a:latin typeface="Calibri" panose="020F0502020204030204" pitchFamily="34" charset="0"/>
              <a:ea typeface="Calibri" panose="020F0502020204030204" pitchFamily="34" charset="0"/>
              <a:cs typeface="Calibri" panose="020F0502020204030204" pitchFamily="34" charset="0"/>
            </a:rPr>
            <a:t>Charitable Purpose:</a:t>
          </a:r>
          <a:r>
            <a:rPr lang="en-IN" sz="1800" kern="1200" dirty="0">
              <a:latin typeface="Calibri" panose="020F0502020204030204" pitchFamily="34" charset="0"/>
              <a:ea typeface="Calibri" panose="020F0502020204030204" pitchFamily="34" charset="0"/>
              <a:cs typeface="Calibri" panose="020F0502020204030204" pitchFamily="34" charset="0"/>
            </a:rPr>
            <a:t> The main object must be the promotion of commerce, art, science, education, research, social welfare, religion, charity, environment protection, or any similar objective.</a:t>
          </a:r>
          <a:endParaRPr lang="en-US" sz="1800" kern="1200" dirty="0">
            <a:latin typeface="Calibri" panose="020F0502020204030204" pitchFamily="34" charset="0"/>
            <a:ea typeface="Calibri" panose="020F0502020204030204" pitchFamily="34" charset="0"/>
            <a:cs typeface="Calibri" panose="020F0502020204030204" pitchFamily="34" charset="0"/>
          </a:endParaRPr>
        </a:p>
      </dsp:txBody>
      <dsp:txXfrm>
        <a:off x="1104429" y="5004"/>
        <a:ext cx="6937581" cy="1164846"/>
      </dsp:txXfrm>
    </dsp:sp>
    <dsp:sp modelId="{8B8B96EA-CB6D-4376-ABCA-C0F06508C798}">
      <dsp:nvSpPr>
        <dsp:cNvPr id="0" name=""/>
        <dsp:cNvSpPr/>
      </dsp:nvSpPr>
      <dsp:spPr>
        <a:xfrm>
          <a:off x="0" y="1461062"/>
          <a:ext cx="8157680" cy="9557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742BB2-666F-4AC5-9D91-F59B6657B8D0}">
      <dsp:nvSpPr>
        <dsp:cNvPr id="0" name=""/>
        <dsp:cNvSpPr/>
      </dsp:nvSpPr>
      <dsp:spPr>
        <a:xfrm>
          <a:off x="289120" y="1676111"/>
          <a:ext cx="526188" cy="52567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F8CA22A-C060-40B2-8160-F46845127D70}">
      <dsp:nvSpPr>
        <dsp:cNvPr id="0" name=""/>
        <dsp:cNvSpPr/>
      </dsp:nvSpPr>
      <dsp:spPr>
        <a:xfrm>
          <a:off x="1104429" y="1461062"/>
          <a:ext cx="6937581" cy="116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80" tIns="123280" rIns="123280" bIns="123280" numCol="1" spcCol="1270" anchor="ctr" anchorCtr="0">
          <a:noAutofit/>
        </a:bodyPr>
        <a:lstStyle/>
        <a:p>
          <a:pPr marL="0" lvl="0" indent="0" algn="l" defTabSz="800100">
            <a:lnSpc>
              <a:spcPct val="100000"/>
            </a:lnSpc>
            <a:spcBef>
              <a:spcPct val="0"/>
            </a:spcBef>
            <a:spcAft>
              <a:spcPct val="35000"/>
            </a:spcAft>
            <a:buNone/>
          </a:pPr>
          <a:r>
            <a:rPr lang="en-IN" sz="1800" b="1" kern="1200" dirty="0">
              <a:latin typeface="Calibri" panose="020F0502020204030204" pitchFamily="34" charset="0"/>
              <a:ea typeface="Calibri" panose="020F0502020204030204" pitchFamily="34" charset="0"/>
              <a:cs typeface="Calibri" panose="020F0502020204030204" pitchFamily="34" charset="0"/>
            </a:rPr>
            <a:t>Non-Profit Clause (Mandatory):</a:t>
          </a:r>
          <a:r>
            <a:rPr lang="en-IN" sz="1800" kern="1200" dirty="0">
              <a:latin typeface="Calibri" panose="020F0502020204030204" pitchFamily="34" charset="0"/>
              <a:ea typeface="Calibri" panose="020F0502020204030204" pitchFamily="34" charset="0"/>
              <a:cs typeface="Calibri" panose="020F0502020204030204" pitchFamily="34" charset="0"/>
            </a:rPr>
            <a:t> The MOA/Trust Deed/Rules must clearly state that any profits earned will be applied </a:t>
          </a:r>
          <a:r>
            <a:rPr lang="en-IN" sz="1800" b="1" kern="1200" dirty="0">
              <a:latin typeface="Calibri" panose="020F0502020204030204" pitchFamily="34" charset="0"/>
              <a:ea typeface="Calibri" panose="020F0502020204030204" pitchFamily="34" charset="0"/>
              <a:cs typeface="Calibri" panose="020F0502020204030204" pitchFamily="34" charset="0"/>
            </a:rPr>
            <a:t>only</a:t>
          </a:r>
          <a:r>
            <a:rPr lang="en-IN" sz="1800" kern="1200" dirty="0">
              <a:latin typeface="Calibri" panose="020F0502020204030204" pitchFamily="34" charset="0"/>
              <a:ea typeface="Calibri" panose="020F0502020204030204" pitchFamily="34" charset="0"/>
              <a:cs typeface="Calibri" panose="020F0502020204030204" pitchFamily="34" charset="0"/>
            </a:rPr>
            <a:t> toward promoting the objectives of the NPO and will </a:t>
          </a:r>
          <a:r>
            <a:rPr lang="en-IN" sz="1800" b="1" kern="1200" dirty="0">
              <a:latin typeface="Calibri" panose="020F0502020204030204" pitchFamily="34" charset="0"/>
              <a:ea typeface="Calibri" panose="020F0502020204030204" pitchFamily="34" charset="0"/>
              <a:cs typeface="Calibri" panose="020F0502020204030204" pitchFamily="34" charset="0"/>
            </a:rPr>
            <a:t>not</a:t>
          </a:r>
          <a:r>
            <a:rPr lang="en-IN" sz="1800" kern="1200" dirty="0">
              <a:latin typeface="Calibri" panose="020F0502020204030204" pitchFamily="34" charset="0"/>
              <a:ea typeface="Calibri" panose="020F0502020204030204" pitchFamily="34" charset="0"/>
              <a:cs typeface="Calibri" panose="020F0502020204030204" pitchFamily="34" charset="0"/>
            </a:rPr>
            <a:t> be distributed as dividends or profits to its members.</a:t>
          </a:r>
          <a:endParaRPr lang="en-US" sz="1800" kern="1200" dirty="0">
            <a:latin typeface="Calibri" panose="020F0502020204030204" pitchFamily="34" charset="0"/>
            <a:ea typeface="Calibri" panose="020F0502020204030204" pitchFamily="34" charset="0"/>
            <a:cs typeface="Calibri" panose="020F0502020204030204" pitchFamily="34" charset="0"/>
          </a:endParaRPr>
        </a:p>
      </dsp:txBody>
      <dsp:txXfrm>
        <a:off x="1104429" y="1461062"/>
        <a:ext cx="6937581" cy="1164846"/>
      </dsp:txXfrm>
    </dsp:sp>
    <dsp:sp modelId="{E57721A0-9FCE-4D5A-9CE8-138E850E9A25}">
      <dsp:nvSpPr>
        <dsp:cNvPr id="0" name=""/>
        <dsp:cNvSpPr/>
      </dsp:nvSpPr>
      <dsp:spPr>
        <a:xfrm>
          <a:off x="0" y="2917120"/>
          <a:ext cx="8157680" cy="9557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4B1F78-4C55-4343-BC54-361D8A9B7319}">
      <dsp:nvSpPr>
        <dsp:cNvPr id="0" name=""/>
        <dsp:cNvSpPr/>
      </dsp:nvSpPr>
      <dsp:spPr>
        <a:xfrm>
          <a:off x="289120" y="3132169"/>
          <a:ext cx="526188" cy="52567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398B715-6431-4264-AB7C-1D2D49A8F6D1}">
      <dsp:nvSpPr>
        <dsp:cNvPr id="0" name=""/>
        <dsp:cNvSpPr/>
      </dsp:nvSpPr>
      <dsp:spPr>
        <a:xfrm>
          <a:off x="1104429" y="2917120"/>
          <a:ext cx="6937581" cy="116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80" tIns="123280" rIns="123280" bIns="123280" numCol="1" spcCol="1270" anchor="ctr" anchorCtr="0">
          <a:noAutofit/>
        </a:bodyPr>
        <a:lstStyle/>
        <a:p>
          <a:pPr marL="0" lvl="0" indent="0" algn="l" defTabSz="800100">
            <a:lnSpc>
              <a:spcPct val="100000"/>
            </a:lnSpc>
            <a:spcBef>
              <a:spcPct val="0"/>
            </a:spcBef>
            <a:spcAft>
              <a:spcPct val="35000"/>
            </a:spcAft>
            <a:buNone/>
          </a:pPr>
          <a:r>
            <a:rPr lang="en-IN" sz="1800" b="1" kern="1200">
              <a:latin typeface="Calibri" panose="020F0502020204030204" pitchFamily="34" charset="0"/>
              <a:ea typeface="Calibri" panose="020F0502020204030204" pitchFamily="34" charset="0"/>
              <a:cs typeface="Calibri" panose="020F0502020204030204" pitchFamily="34" charset="0"/>
            </a:rPr>
            <a:t>Office Address:</a:t>
          </a:r>
          <a:r>
            <a:rPr lang="en-IN" sz="1800" kern="1200">
              <a:latin typeface="Calibri" panose="020F0502020204030204" pitchFamily="34" charset="0"/>
              <a:ea typeface="Calibri" panose="020F0502020204030204" pitchFamily="34" charset="0"/>
              <a:cs typeface="Calibri" panose="020F0502020204030204" pitchFamily="34" charset="0"/>
            </a:rPr>
            <a:t> A registered office address is mandatory for all NPOs.</a:t>
          </a:r>
          <a:endParaRPr lang="en-US" sz="1800" kern="1200">
            <a:latin typeface="Calibri" panose="020F0502020204030204" pitchFamily="34" charset="0"/>
            <a:ea typeface="Calibri" panose="020F0502020204030204" pitchFamily="34" charset="0"/>
            <a:cs typeface="Calibri" panose="020F0502020204030204" pitchFamily="34" charset="0"/>
          </a:endParaRPr>
        </a:p>
      </dsp:txBody>
      <dsp:txXfrm>
        <a:off x="1104429" y="2917120"/>
        <a:ext cx="6937581" cy="1164846"/>
      </dsp:txXfrm>
    </dsp:sp>
    <dsp:sp modelId="{B1453D0F-C4FD-4B8E-81D2-7910EA9ED8EB}">
      <dsp:nvSpPr>
        <dsp:cNvPr id="0" name=""/>
        <dsp:cNvSpPr/>
      </dsp:nvSpPr>
      <dsp:spPr>
        <a:xfrm>
          <a:off x="0" y="4373178"/>
          <a:ext cx="8157680" cy="9557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7AAEE1-95CA-4AA9-BC0A-ADB3F58C453A}">
      <dsp:nvSpPr>
        <dsp:cNvPr id="0" name=""/>
        <dsp:cNvSpPr/>
      </dsp:nvSpPr>
      <dsp:spPr>
        <a:xfrm>
          <a:off x="289120" y="4588227"/>
          <a:ext cx="526188" cy="52567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3C19859-4775-4E12-BCB4-113F3D86FB74}">
      <dsp:nvSpPr>
        <dsp:cNvPr id="0" name=""/>
        <dsp:cNvSpPr/>
      </dsp:nvSpPr>
      <dsp:spPr>
        <a:xfrm>
          <a:off x="1104429" y="4373178"/>
          <a:ext cx="6937581" cy="116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280" tIns="123280" rIns="123280" bIns="123280" numCol="1" spcCol="1270" anchor="ctr" anchorCtr="0">
          <a:noAutofit/>
        </a:bodyPr>
        <a:lstStyle/>
        <a:p>
          <a:pPr marL="0" lvl="0" indent="0" algn="l" defTabSz="800100">
            <a:lnSpc>
              <a:spcPct val="100000"/>
            </a:lnSpc>
            <a:spcBef>
              <a:spcPct val="0"/>
            </a:spcBef>
            <a:spcAft>
              <a:spcPct val="35000"/>
            </a:spcAft>
            <a:buNone/>
          </a:pPr>
          <a:r>
            <a:rPr lang="en-IN" sz="1800" b="1" kern="1200">
              <a:latin typeface="Calibri" panose="020F0502020204030204" pitchFamily="34" charset="0"/>
              <a:ea typeface="Calibri" panose="020F0502020204030204" pitchFamily="34" charset="0"/>
              <a:cs typeface="Calibri" panose="020F0502020204030204" pitchFamily="34" charset="0"/>
            </a:rPr>
            <a:t>Digital Filing (Section 8 Company):</a:t>
          </a:r>
          <a:r>
            <a:rPr lang="en-IN" sz="1800" kern="1200">
              <a:latin typeface="Calibri" panose="020F0502020204030204" pitchFamily="34" charset="0"/>
              <a:ea typeface="Calibri" panose="020F0502020204030204" pitchFamily="34" charset="0"/>
              <a:cs typeface="Calibri" panose="020F0502020204030204" pitchFamily="34" charset="0"/>
            </a:rPr>
            <a:t> Registration is done entirely online through the Ministry of Corporate Affairs (MCA) portal using forms like SPICe+ (Simplified Proforma for Incorporating Company Electronically Plus).</a:t>
          </a:r>
          <a:endParaRPr lang="en-US" sz="1800" kern="1200">
            <a:latin typeface="Calibri" panose="020F0502020204030204" pitchFamily="34" charset="0"/>
            <a:ea typeface="Calibri" panose="020F0502020204030204" pitchFamily="34" charset="0"/>
            <a:cs typeface="Calibri" panose="020F0502020204030204" pitchFamily="34" charset="0"/>
          </a:endParaRPr>
        </a:p>
      </dsp:txBody>
      <dsp:txXfrm>
        <a:off x="1104429" y="4373178"/>
        <a:ext cx="6937581" cy="11648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E13E1E-F027-4209-8A23-26CDF906AC38}">
      <dsp:nvSpPr>
        <dsp:cNvPr id="0" name=""/>
        <dsp:cNvSpPr/>
      </dsp:nvSpPr>
      <dsp:spPr>
        <a:xfrm>
          <a:off x="86482" y="687"/>
          <a:ext cx="3374238" cy="2024543"/>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kern="1200" dirty="0">
              <a:latin typeface="Calibri" panose="020F0502020204030204" pitchFamily="34" charset="0"/>
              <a:ea typeface="Calibri" panose="020F0502020204030204" pitchFamily="34" charset="0"/>
              <a:cs typeface="Calibri" panose="020F0502020204030204" pitchFamily="34" charset="0"/>
            </a:rPr>
            <a:t>The Ministry of Finance has strengthened the Prevention of Money Laundering Act (PMLA) rules for NPOs to prevent misuse.</a:t>
          </a:r>
          <a:endParaRPr lang="en-US" sz="1500" kern="1200" dirty="0">
            <a:latin typeface="Calibri" panose="020F0502020204030204" pitchFamily="34" charset="0"/>
            <a:ea typeface="Calibri" panose="020F0502020204030204" pitchFamily="34" charset="0"/>
            <a:cs typeface="Calibri" panose="020F0502020204030204" pitchFamily="34" charset="0"/>
          </a:endParaRPr>
        </a:p>
      </dsp:txBody>
      <dsp:txXfrm>
        <a:off x="86482" y="687"/>
        <a:ext cx="3374238" cy="2024543"/>
      </dsp:txXfrm>
    </dsp:sp>
    <dsp:sp modelId="{4EE7CB70-B0DA-4696-B685-CBBF1A76960B}">
      <dsp:nvSpPr>
        <dsp:cNvPr id="0" name=""/>
        <dsp:cNvSpPr/>
      </dsp:nvSpPr>
      <dsp:spPr>
        <a:xfrm>
          <a:off x="3798144" y="687"/>
          <a:ext cx="3374238" cy="2024543"/>
        </a:xfrm>
        <a:prstGeom prst="rect">
          <a:avLst/>
        </a:prstGeom>
        <a:solidFill>
          <a:schemeClr val="accent5">
            <a:hueOff val="-4050717"/>
            <a:satOff val="-275"/>
            <a:lumOff val="65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b="1" kern="1200" dirty="0">
              <a:latin typeface="Calibri" panose="020F0502020204030204" pitchFamily="34" charset="0"/>
              <a:ea typeface="Calibri" panose="020F0502020204030204" pitchFamily="34" charset="0"/>
              <a:cs typeface="Calibri" panose="020F0502020204030204" pitchFamily="34" charset="0"/>
            </a:rPr>
            <a:t>Mandatory DARPAN Registration:</a:t>
          </a:r>
          <a:r>
            <a:rPr lang="en-IN" sz="1500" kern="1200" dirty="0">
              <a:latin typeface="Calibri" panose="020F0502020204030204" pitchFamily="34" charset="0"/>
              <a:ea typeface="Calibri" panose="020F0502020204030204" pitchFamily="34" charset="0"/>
              <a:cs typeface="Calibri" panose="020F0502020204030204" pitchFamily="34" charset="0"/>
            </a:rPr>
            <a:t> NPOs, if dealing with </a:t>
          </a:r>
          <a:r>
            <a:rPr lang="en-IN" sz="1500" b="1" kern="1200" dirty="0">
              <a:latin typeface="Calibri" panose="020F0502020204030204" pitchFamily="34" charset="0"/>
              <a:ea typeface="Calibri" panose="020F0502020204030204" pitchFamily="34" charset="0"/>
              <a:cs typeface="Calibri" panose="020F0502020204030204" pitchFamily="34" charset="0"/>
            </a:rPr>
            <a:t>foreign funding</a:t>
          </a:r>
          <a:r>
            <a:rPr lang="en-IN" sz="1500" kern="1200" dirty="0">
              <a:latin typeface="Calibri" panose="020F0502020204030204" pitchFamily="34" charset="0"/>
              <a:ea typeface="Calibri" panose="020F0502020204030204" pitchFamily="34" charset="0"/>
              <a:cs typeface="Calibri" panose="020F0502020204030204" pitchFamily="34" charset="0"/>
            </a:rPr>
            <a:t> or other regulated transactions, are increasingly required to register on the </a:t>
          </a:r>
          <a:r>
            <a:rPr lang="en-IN" sz="1500" b="1" kern="1200" dirty="0">
              <a:latin typeface="Calibri" panose="020F0502020204030204" pitchFamily="34" charset="0"/>
              <a:ea typeface="Calibri" panose="020F0502020204030204" pitchFamily="34" charset="0"/>
              <a:cs typeface="Calibri" panose="020F0502020204030204" pitchFamily="34" charset="0"/>
            </a:rPr>
            <a:t>NITI Aayog Darpan Portal</a:t>
          </a:r>
          <a:r>
            <a:rPr lang="en-IN" sz="1500" kern="1200" dirty="0">
              <a:latin typeface="Calibri" panose="020F0502020204030204" pitchFamily="34" charset="0"/>
              <a:ea typeface="Calibri" panose="020F0502020204030204" pitchFamily="34" charset="0"/>
              <a:cs typeface="Calibri" panose="020F0502020204030204" pitchFamily="34" charset="0"/>
            </a:rPr>
            <a:t>.</a:t>
          </a:r>
          <a:endParaRPr lang="en-US" sz="1500" kern="1200" dirty="0">
            <a:latin typeface="Calibri" panose="020F0502020204030204" pitchFamily="34" charset="0"/>
            <a:ea typeface="Calibri" panose="020F0502020204030204" pitchFamily="34" charset="0"/>
            <a:cs typeface="Calibri" panose="020F0502020204030204" pitchFamily="34" charset="0"/>
          </a:endParaRPr>
        </a:p>
      </dsp:txBody>
      <dsp:txXfrm>
        <a:off x="3798144" y="687"/>
        <a:ext cx="3374238" cy="2024543"/>
      </dsp:txXfrm>
    </dsp:sp>
    <dsp:sp modelId="{06DD2AD8-92FB-44BC-810A-21305BECB67C}">
      <dsp:nvSpPr>
        <dsp:cNvPr id="0" name=""/>
        <dsp:cNvSpPr/>
      </dsp:nvSpPr>
      <dsp:spPr>
        <a:xfrm>
          <a:off x="86482" y="2362654"/>
          <a:ext cx="3374238" cy="2024543"/>
        </a:xfrm>
        <a:prstGeom prst="rect">
          <a:avLst/>
        </a:prstGeom>
        <a:solidFill>
          <a:schemeClr val="accent5">
            <a:hueOff val="-8101434"/>
            <a:satOff val="-551"/>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b="1" kern="1200" dirty="0">
              <a:latin typeface="Calibri" panose="020F0502020204030204" pitchFamily="34" charset="0"/>
              <a:ea typeface="Calibri" panose="020F0502020204030204" pitchFamily="34" charset="0"/>
              <a:cs typeface="Calibri" panose="020F0502020204030204" pitchFamily="34" charset="0"/>
            </a:rPr>
            <a:t>Reduced Threshold for Beneficial Ownership:</a:t>
          </a:r>
          <a:r>
            <a:rPr lang="en-IN" sz="1500" kern="1200" dirty="0">
              <a:latin typeface="Calibri" panose="020F0502020204030204" pitchFamily="34" charset="0"/>
              <a:ea typeface="Calibri" panose="020F0502020204030204" pitchFamily="34" charset="0"/>
              <a:cs typeface="Calibri" panose="020F0502020204030204" pitchFamily="34" charset="0"/>
            </a:rPr>
            <a:t> The threshold for identifying a </a:t>
          </a:r>
          <a:r>
            <a:rPr lang="en-IN" sz="1500" b="1" kern="1200" dirty="0">
              <a:latin typeface="Calibri" panose="020F0502020204030204" pitchFamily="34" charset="0"/>
              <a:ea typeface="Calibri" panose="020F0502020204030204" pitchFamily="34" charset="0"/>
              <a:cs typeface="Calibri" panose="020F0502020204030204" pitchFamily="34" charset="0"/>
            </a:rPr>
            <a:t>Beneficial Owner (BO)</a:t>
          </a:r>
          <a:r>
            <a:rPr lang="en-IN" sz="1500" kern="1200" dirty="0">
              <a:latin typeface="Calibri" panose="020F0502020204030204" pitchFamily="34" charset="0"/>
              <a:ea typeface="Calibri" panose="020F0502020204030204" pitchFamily="34" charset="0"/>
              <a:cs typeface="Calibri" panose="020F0502020204030204" pitchFamily="34" charset="0"/>
            </a:rPr>
            <a:t> in a trust or unincorporated association remains at </a:t>
          </a:r>
          <a:r>
            <a:rPr lang="en-IN" sz="1500" b="1" kern="1200" dirty="0">
              <a:latin typeface="Calibri" panose="020F0502020204030204" pitchFamily="34" charset="0"/>
              <a:ea typeface="Calibri" panose="020F0502020204030204" pitchFamily="34" charset="0"/>
              <a:cs typeface="Calibri" panose="020F0502020204030204" pitchFamily="34" charset="0"/>
            </a:rPr>
            <a:t>15%</a:t>
          </a:r>
          <a:r>
            <a:rPr lang="en-IN" sz="1500" kern="1200" dirty="0">
              <a:latin typeface="Calibri" panose="020F0502020204030204" pitchFamily="34" charset="0"/>
              <a:ea typeface="Calibri" panose="020F0502020204030204" pitchFamily="34" charset="0"/>
              <a:cs typeface="Calibri" panose="020F0502020204030204" pitchFamily="34" charset="0"/>
            </a:rPr>
            <a:t> of the property/capital/profits. Entities (like banks, where NPOs hold accounts) now have stricter obligations to identify and verify the BOs of NPO clients.</a:t>
          </a:r>
          <a:endParaRPr lang="en-US" sz="1500" kern="1200" dirty="0">
            <a:latin typeface="Calibri" panose="020F0502020204030204" pitchFamily="34" charset="0"/>
            <a:ea typeface="Calibri" panose="020F0502020204030204" pitchFamily="34" charset="0"/>
            <a:cs typeface="Calibri" panose="020F0502020204030204" pitchFamily="34" charset="0"/>
          </a:endParaRPr>
        </a:p>
      </dsp:txBody>
      <dsp:txXfrm>
        <a:off x="86482" y="2362654"/>
        <a:ext cx="3374238" cy="2024543"/>
      </dsp:txXfrm>
    </dsp:sp>
    <dsp:sp modelId="{941EF589-3150-4465-8479-F7810D242D46}">
      <dsp:nvSpPr>
        <dsp:cNvPr id="0" name=""/>
        <dsp:cNvSpPr/>
      </dsp:nvSpPr>
      <dsp:spPr>
        <a:xfrm>
          <a:off x="3798144" y="2362654"/>
          <a:ext cx="3374238" cy="2024543"/>
        </a:xfrm>
        <a:prstGeom prst="rect">
          <a:avLst/>
        </a:prstGeom>
        <a:solidFill>
          <a:schemeClr val="accent5">
            <a:hueOff val="-12152150"/>
            <a:satOff val="-826"/>
            <a:lumOff val="19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b="1" kern="1200" dirty="0">
              <a:latin typeface="Calibri" panose="020F0502020204030204" pitchFamily="34" charset="0"/>
              <a:ea typeface="Calibri" panose="020F0502020204030204" pitchFamily="34" charset="0"/>
              <a:cs typeface="Calibri" panose="020F0502020204030204" pitchFamily="34" charset="0"/>
            </a:rPr>
            <a:t>Enhanced Disclosure:</a:t>
          </a:r>
          <a:r>
            <a:rPr lang="en-IN" sz="1500" kern="1200" dirty="0">
              <a:latin typeface="Calibri" panose="020F0502020204030204" pitchFamily="34" charset="0"/>
              <a:ea typeface="Calibri" panose="020F0502020204030204" pitchFamily="34" charset="0"/>
              <a:cs typeface="Calibri" panose="020F0502020204030204" pitchFamily="34" charset="0"/>
            </a:rPr>
            <a:t> NPOs must provide additional details, including the names of all trustees and certified copies of documents to reporting entities (like banks) for verification</a:t>
          </a:r>
          <a:endParaRPr lang="en-US" sz="1500" kern="1200" dirty="0">
            <a:latin typeface="Calibri" panose="020F0502020204030204" pitchFamily="34" charset="0"/>
            <a:ea typeface="Calibri" panose="020F0502020204030204" pitchFamily="34" charset="0"/>
            <a:cs typeface="Calibri" panose="020F0502020204030204" pitchFamily="34" charset="0"/>
          </a:endParaRPr>
        </a:p>
      </dsp:txBody>
      <dsp:txXfrm>
        <a:off x="3798144" y="2362654"/>
        <a:ext cx="3374238" cy="20245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EE4930-0000-4656-BB48-361AFEC663BD}">
      <dsp:nvSpPr>
        <dsp:cNvPr id="0" name=""/>
        <dsp:cNvSpPr/>
      </dsp:nvSpPr>
      <dsp:spPr>
        <a:xfrm>
          <a:off x="1100680" y="0"/>
          <a:ext cx="7849500" cy="5779213"/>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C39E2-C2E8-45C8-81C2-D481127D8069}">
      <dsp:nvSpPr>
        <dsp:cNvPr id="0" name=""/>
        <dsp:cNvSpPr/>
      </dsp:nvSpPr>
      <dsp:spPr>
        <a:xfrm>
          <a:off x="2571750" y="375648"/>
          <a:ext cx="2311685" cy="2311685"/>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b="1" kern="1200"/>
            <a:t>Financial Limitations</a:t>
          </a:r>
          <a:endParaRPr lang="en-US" sz="1200" kern="1200"/>
        </a:p>
      </dsp:txBody>
      <dsp:txXfrm>
        <a:off x="2684597" y="488495"/>
        <a:ext cx="2085991" cy="2085991"/>
      </dsp:txXfrm>
    </dsp:sp>
    <dsp:sp modelId="{D8A409E5-28CD-4341-822F-2D07C5BE52A5}">
      <dsp:nvSpPr>
        <dsp:cNvPr id="0" name=""/>
        <dsp:cNvSpPr/>
      </dsp:nvSpPr>
      <dsp:spPr>
        <a:xfrm>
          <a:off x="5287980" y="375648"/>
          <a:ext cx="2311685" cy="2311685"/>
        </a:xfrm>
        <a:prstGeom prst="roundRect">
          <a:avLst/>
        </a:prstGeom>
        <a:solidFill>
          <a:schemeClr val="accent5">
            <a:hueOff val="-4050717"/>
            <a:satOff val="-275"/>
            <a:lumOff val="65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b="1" kern="1200"/>
            <a:t>No Distribution of Profits:</a:t>
          </a:r>
          <a:r>
            <a:rPr lang="en-IN" sz="1200" kern="1200"/>
            <a:t> Profits cannot be distributed to members, directors, or trustees. Any surplus must be reinvested to achieve the NPO’s objectives.</a:t>
          </a:r>
          <a:endParaRPr lang="en-US" sz="1200" kern="1200"/>
        </a:p>
      </dsp:txBody>
      <dsp:txXfrm>
        <a:off x="5400827" y="488495"/>
        <a:ext cx="2085991" cy="2085991"/>
      </dsp:txXfrm>
    </dsp:sp>
    <dsp:sp modelId="{2F9670AF-2B2F-4E46-8AE8-07FAB0070BE9}">
      <dsp:nvSpPr>
        <dsp:cNvPr id="0" name=""/>
        <dsp:cNvSpPr/>
      </dsp:nvSpPr>
      <dsp:spPr>
        <a:xfrm>
          <a:off x="2571750" y="3091878"/>
          <a:ext cx="2311685" cy="2311685"/>
        </a:xfrm>
        <a:prstGeom prst="roundRect">
          <a:avLst/>
        </a:prstGeom>
        <a:solidFill>
          <a:schemeClr val="accent5">
            <a:hueOff val="-8101434"/>
            <a:satOff val="-551"/>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b="1" kern="1200" dirty="0"/>
            <a:t>Commercial Activity Limit (IT Act):</a:t>
          </a:r>
          <a:r>
            <a:rPr lang="en-IN" sz="1200" kern="1200" dirty="0"/>
            <a:t> If an NPO engages in activities in the nature of </a:t>
          </a:r>
          <a:r>
            <a:rPr lang="en-IN" sz="1200" b="1" kern="1200" dirty="0"/>
            <a:t>trade, commerce, or business</a:t>
          </a:r>
          <a:r>
            <a:rPr lang="en-IN" sz="1200" kern="1200" dirty="0"/>
            <a:t>, the income from such activities must generally </a:t>
          </a:r>
          <a:r>
            <a:rPr lang="en-IN" sz="1200" b="1" kern="1200" dirty="0"/>
            <a:t>not to exceed 20%</a:t>
          </a:r>
          <a:r>
            <a:rPr lang="en-IN" sz="1200" kern="1200" dirty="0"/>
            <a:t> of the NPO's total income for the year. Exceeding this limit can result in the loss of tax exemption(This limit applicable only to 7</a:t>
          </a:r>
          <a:r>
            <a:rPr lang="en-IN" sz="1200" kern="1200" baseline="30000" dirty="0"/>
            <a:t>th</a:t>
          </a:r>
          <a:r>
            <a:rPr lang="en-IN" sz="1200" kern="1200" dirty="0"/>
            <a:t> Limb)</a:t>
          </a:r>
          <a:endParaRPr lang="en-US" sz="1200" kern="1200" dirty="0"/>
        </a:p>
      </dsp:txBody>
      <dsp:txXfrm>
        <a:off x="2684597" y="3204725"/>
        <a:ext cx="2085991" cy="2085991"/>
      </dsp:txXfrm>
    </dsp:sp>
    <dsp:sp modelId="{64B7797C-2EAC-4BA2-9454-57E71030A3FF}">
      <dsp:nvSpPr>
        <dsp:cNvPr id="0" name=""/>
        <dsp:cNvSpPr/>
      </dsp:nvSpPr>
      <dsp:spPr>
        <a:xfrm>
          <a:off x="5287980" y="3091878"/>
          <a:ext cx="2311685" cy="2311685"/>
        </a:xfrm>
        <a:prstGeom prst="roundRect">
          <a:avLst/>
        </a:prstGeom>
        <a:solidFill>
          <a:schemeClr val="accent5">
            <a:hueOff val="-12152150"/>
            <a:satOff val="-826"/>
            <a:lumOff val="19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IN" sz="1200" b="1" kern="1200"/>
            <a:t>Mandatory Application of Income:</a:t>
          </a:r>
          <a:r>
            <a:rPr lang="en-IN" sz="1200" kern="1200"/>
            <a:t> An NPO must spend at least </a:t>
          </a:r>
          <a:r>
            <a:rPr lang="en-IN" sz="1200" b="1" kern="1200"/>
            <a:t>85%</a:t>
          </a:r>
          <a:r>
            <a:rPr lang="en-IN" sz="1200" kern="1200"/>
            <a:t> of its income in the year it is earned (or the following year after official accumulation) on its charitable objects. Income not spent or not accumulated as per IT rules is taxed at the maximum marginal rate (30%).</a:t>
          </a:r>
          <a:endParaRPr lang="en-US" sz="1200" kern="1200"/>
        </a:p>
      </dsp:txBody>
      <dsp:txXfrm>
        <a:off x="5400827" y="3204725"/>
        <a:ext cx="2085991" cy="20859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196AE-50A4-4E6C-BFCB-0851DA7C813A}">
      <dsp:nvSpPr>
        <dsp:cNvPr id="0" name=""/>
        <dsp:cNvSpPr/>
      </dsp:nvSpPr>
      <dsp:spPr>
        <a:xfrm>
          <a:off x="0" y="3985988"/>
          <a:ext cx="7073931" cy="872036"/>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100000"/>
            </a:lnSpc>
            <a:spcBef>
              <a:spcPct val="0"/>
            </a:spcBef>
            <a:spcAft>
              <a:spcPct val="35000"/>
            </a:spcAft>
            <a:buNone/>
            <a:defRPr b="1"/>
          </a:pPr>
          <a:r>
            <a:rPr lang="en-IN" sz="1400" b="1" kern="1200"/>
            <a:t>Statutory Compliance:</a:t>
          </a:r>
          <a:r>
            <a:rPr lang="en-IN" sz="1400" kern="1200"/>
            <a:t> Failure to adhere to annual filing requirements (e.g., Annual Return with ROC/Registrar, Income Tax Return, Audit Reports) can lead to penalties, cancellation of registration, and loss of tax exemption.</a:t>
          </a:r>
          <a:endParaRPr lang="en-US" sz="1400" kern="1200"/>
        </a:p>
      </dsp:txBody>
      <dsp:txXfrm>
        <a:off x="0" y="3985988"/>
        <a:ext cx="7073931" cy="872036"/>
      </dsp:txXfrm>
    </dsp:sp>
    <dsp:sp modelId="{225EAC5D-77A5-423A-B035-C60D871D097D}">
      <dsp:nvSpPr>
        <dsp:cNvPr id="0" name=""/>
        <dsp:cNvSpPr/>
      </dsp:nvSpPr>
      <dsp:spPr>
        <a:xfrm rot="10800000">
          <a:off x="0" y="2657876"/>
          <a:ext cx="7073931" cy="1341192"/>
        </a:xfrm>
        <a:prstGeom prst="upArrowCallou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100000"/>
            </a:lnSpc>
            <a:spcBef>
              <a:spcPct val="0"/>
            </a:spcBef>
            <a:spcAft>
              <a:spcPct val="35000"/>
            </a:spcAft>
            <a:buNone/>
            <a:defRPr b="1"/>
          </a:pPr>
          <a:r>
            <a:rPr lang="en-IN" sz="1400" b="1" kern="1200"/>
            <a:t>Irrevocable Clause:</a:t>
          </a:r>
          <a:r>
            <a:rPr lang="en-IN" sz="1400" kern="1200"/>
            <a:t> Trusts must generally be </a:t>
          </a:r>
          <a:r>
            <a:rPr lang="en-IN" sz="1400" b="1" kern="1200"/>
            <a:t>irrevocable</a:t>
          </a:r>
          <a:r>
            <a:rPr lang="en-IN" sz="1400" kern="1200"/>
            <a:t> (cannot be undone or revoked by the founder).</a:t>
          </a:r>
          <a:endParaRPr lang="en-US" sz="1400" kern="1200"/>
        </a:p>
      </dsp:txBody>
      <dsp:txXfrm rot="10800000">
        <a:off x="0" y="2657876"/>
        <a:ext cx="7073931" cy="871466"/>
      </dsp:txXfrm>
    </dsp:sp>
    <dsp:sp modelId="{D404F07E-612F-42F5-A184-8521FEE85FB9}">
      <dsp:nvSpPr>
        <dsp:cNvPr id="0" name=""/>
        <dsp:cNvSpPr/>
      </dsp:nvSpPr>
      <dsp:spPr>
        <a:xfrm rot="10800000">
          <a:off x="0" y="1329764"/>
          <a:ext cx="7073931" cy="1341192"/>
        </a:xfrm>
        <a:prstGeom prst="upArrowCallou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100000"/>
            </a:lnSpc>
            <a:spcBef>
              <a:spcPct val="0"/>
            </a:spcBef>
            <a:spcAft>
              <a:spcPct val="35000"/>
            </a:spcAft>
            <a:buNone/>
            <a:defRPr b="1"/>
          </a:pPr>
          <a:r>
            <a:rPr lang="en-IN" sz="1400" b="1" kern="1200" dirty="0"/>
            <a:t>FCRA Limitations (If Receiving Foreign Funds):</a:t>
          </a:r>
          <a:endParaRPr lang="en-US" sz="1400" kern="1200" dirty="0"/>
        </a:p>
      </dsp:txBody>
      <dsp:txXfrm rot="-10800000">
        <a:off x="0" y="1329764"/>
        <a:ext cx="7073931" cy="470758"/>
      </dsp:txXfrm>
    </dsp:sp>
    <dsp:sp modelId="{B1B03A96-8240-4894-B092-4434F5D344B0}">
      <dsp:nvSpPr>
        <dsp:cNvPr id="0" name=""/>
        <dsp:cNvSpPr/>
      </dsp:nvSpPr>
      <dsp:spPr>
        <a:xfrm>
          <a:off x="0" y="1680099"/>
          <a:ext cx="3536965" cy="641863"/>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100000"/>
            </a:lnSpc>
            <a:spcBef>
              <a:spcPct val="0"/>
            </a:spcBef>
            <a:spcAft>
              <a:spcPct val="35000"/>
            </a:spcAft>
            <a:buNone/>
          </a:pPr>
          <a:r>
            <a:rPr lang="en-IN" sz="1100" b="1" kern="1200"/>
            <a:t>Transfer Ban:</a:t>
          </a:r>
          <a:r>
            <a:rPr lang="en-IN" sz="1100" kern="1200"/>
            <a:t> The NPO is prohibited from transferring foreign contribution (FC) to any other entity, even another FCRA-registered NPO.</a:t>
          </a:r>
          <a:endParaRPr lang="en-US" sz="1100" kern="1200" dirty="0"/>
        </a:p>
      </dsp:txBody>
      <dsp:txXfrm>
        <a:off x="0" y="1680099"/>
        <a:ext cx="3536965" cy="641863"/>
      </dsp:txXfrm>
    </dsp:sp>
    <dsp:sp modelId="{F96779A1-E72A-411C-902E-72792786C827}">
      <dsp:nvSpPr>
        <dsp:cNvPr id="0" name=""/>
        <dsp:cNvSpPr/>
      </dsp:nvSpPr>
      <dsp:spPr>
        <a:xfrm>
          <a:off x="3536965" y="1669825"/>
          <a:ext cx="3536965" cy="662411"/>
        </a:xfrm>
        <a:prstGeom prst="rect">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100000"/>
            </a:lnSpc>
            <a:spcBef>
              <a:spcPct val="0"/>
            </a:spcBef>
            <a:spcAft>
              <a:spcPct val="35000"/>
            </a:spcAft>
            <a:buNone/>
          </a:pPr>
          <a:r>
            <a:rPr lang="en-IN" sz="1000" b="1" kern="1200"/>
            <a:t>Administrative Cap:</a:t>
          </a:r>
          <a:r>
            <a:rPr lang="en-IN" sz="1000" kern="1200"/>
            <a:t> Only a maximum of </a:t>
          </a:r>
          <a:r>
            <a:rPr lang="en-IN" sz="1000" b="1" kern="1200"/>
            <a:t>20%</a:t>
          </a:r>
          <a:r>
            <a:rPr lang="en-IN" sz="1000" kern="1200"/>
            <a:t> of the FC received can be used for administrative expenses (salaries of board members, office rent, etc.).</a:t>
          </a:r>
          <a:endParaRPr lang="en-US" sz="1000" kern="1200" dirty="0"/>
        </a:p>
      </dsp:txBody>
      <dsp:txXfrm>
        <a:off x="3536965" y="1669825"/>
        <a:ext cx="3536965" cy="662411"/>
      </dsp:txXfrm>
    </dsp:sp>
    <dsp:sp modelId="{95B84D63-E90C-4F11-92BC-3BBA84A0D066}">
      <dsp:nvSpPr>
        <dsp:cNvPr id="0" name=""/>
        <dsp:cNvSpPr/>
      </dsp:nvSpPr>
      <dsp:spPr>
        <a:xfrm rot="10800000">
          <a:off x="0" y="1652"/>
          <a:ext cx="7073931" cy="1341192"/>
        </a:xfrm>
        <a:prstGeom prst="upArrowCallou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100000"/>
            </a:lnSpc>
            <a:spcBef>
              <a:spcPct val="0"/>
            </a:spcBef>
            <a:spcAft>
              <a:spcPct val="35000"/>
            </a:spcAft>
            <a:buNone/>
            <a:defRPr b="1"/>
          </a:pPr>
          <a:r>
            <a:rPr lang="en-IN" sz="1400" b="1" kern="1200"/>
            <a:t>Prohibition on Political Activity:</a:t>
          </a:r>
          <a:r>
            <a:rPr lang="en-IN" sz="1400" kern="1200"/>
            <a:t> NPOs are generally </a:t>
          </a:r>
          <a:r>
            <a:rPr lang="en-IN" sz="1400" b="1" kern="1200"/>
            <a:t>prohibited</a:t>
          </a:r>
          <a:r>
            <a:rPr lang="en-IN" sz="1400" kern="1200"/>
            <a:t> from engaging in direct political campaigning or political advocacy, especially those with tax-exempt status. Their purpose must be genuinely "charitable," not political.</a:t>
          </a:r>
          <a:endParaRPr lang="en-US" sz="1400" kern="1200" dirty="0"/>
        </a:p>
      </dsp:txBody>
      <dsp:txXfrm rot="10800000">
        <a:off x="0" y="1652"/>
        <a:ext cx="7073931" cy="8714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37A3B2-7EC9-4199-99FD-2CED40DA341B}">
      <dsp:nvSpPr>
        <dsp:cNvPr id="0" name=""/>
        <dsp:cNvSpPr/>
      </dsp:nvSpPr>
      <dsp:spPr>
        <a:xfrm>
          <a:off x="0" y="353709"/>
          <a:ext cx="6447501" cy="209475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98" tIns="395732" rIns="500398" bIns="135128" numCol="1" spcCol="1270" anchor="t" anchorCtr="0">
          <a:noAutofit/>
        </a:bodyPr>
        <a:lstStyle/>
        <a:p>
          <a:pPr marL="171450" lvl="1" indent="-171450" algn="l" defTabSz="844550">
            <a:lnSpc>
              <a:spcPct val="90000"/>
            </a:lnSpc>
            <a:spcBef>
              <a:spcPct val="0"/>
            </a:spcBef>
            <a:spcAft>
              <a:spcPct val="15000"/>
            </a:spcAft>
            <a:buChar char="•"/>
          </a:pPr>
          <a:r>
            <a:rPr lang="en-IN" sz="1900" kern="1200" dirty="0"/>
            <a:t>Self-certified copy of the Certificate of Registration (e.g., Society registration, Trust Deed, or Section 8 license).</a:t>
          </a:r>
          <a:endParaRPr lang="en-US" sz="1900" kern="1200" dirty="0"/>
        </a:p>
        <a:p>
          <a:pPr marL="171450" lvl="1" indent="-171450" algn="l" defTabSz="844550">
            <a:lnSpc>
              <a:spcPct val="90000"/>
            </a:lnSpc>
            <a:spcBef>
              <a:spcPct val="0"/>
            </a:spcBef>
            <a:spcAft>
              <a:spcPct val="15000"/>
            </a:spcAft>
            <a:buChar char="•"/>
          </a:pPr>
          <a:r>
            <a:rPr lang="en-IN" sz="1900" kern="1200"/>
            <a:t>Self-certified copy of the Memorandum of Association (MoA)/Trust Deed (relevant pages showing aims/objects).</a:t>
          </a:r>
          <a:endParaRPr lang="en-US" sz="1900" kern="1200"/>
        </a:p>
      </dsp:txBody>
      <dsp:txXfrm>
        <a:off x="0" y="353709"/>
        <a:ext cx="6447501" cy="2094750"/>
      </dsp:txXfrm>
    </dsp:sp>
    <dsp:sp modelId="{22D843B0-5E3C-4709-B805-67F6E9E57F56}">
      <dsp:nvSpPr>
        <dsp:cNvPr id="0" name=""/>
        <dsp:cNvSpPr/>
      </dsp:nvSpPr>
      <dsp:spPr>
        <a:xfrm>
          <a:off x="322375" y="73269"/>
          <a:ext cx="4513250" cy="5608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90" tIns="0" rIns="170590" bIns="0" numCol="1" spcCol="1270" anchor="ctr" anchorCtr="0">
          <a:noAutofit/>
        </a:bodyPr>
        <a:lstStyle/>
        <a:p>
          <a:pPr marL="0" lvl="0" indent="0" algn="l" defTabSz="844550">
            <a:lnSpc>
              <a:spcPct val="90000"/>
            </a:lnSpc>
            <a:spcBef>
              <a:spcPct val="0"/>
            </a:spcBef>
            <a:spcAft>
              <a:spcPct val="35000"/>
            </a:spcAft>
            <a:buNone/>
          </a:pPr>
          <a:r>
            <a:rPr lang="en-IN" sz="1900" b="1" kern="1200" dirty="0"/>
            <a:t>Organisation Proof:</a:t>
          </a:r>
          <a:endParaRPr lang="en-US" sz="1900" kern="1200" dirty="0"/>
        </a:p>
      </dsp:txBody>
      <dsp:txXfrm>
        <a:off x="349755" y="100649"/>
        <a:ext cx="4458490" cy="506120"/>
      </dsp:txXfrm>
    </dsp:sp>
    <dsp:sp modelId="{0E629A21-653F-4C66-9154-BFCE73535DDD}">
      <dsp:nvSpPr>
        <dsp:cNvPr id="0" name=""/>
        <dsp:cNvSpPr/>
      </dsp:nvSpPr>
      <dsp:spPr>
        <a:xfrm>
          <a:off x="0" y="2831499"/>
          <a:ext cx="6447501" cy="1855350"/>
        </a:xfrm>
        <a:prstGeom prst="rect">
          <a:avLst/>
        </a:prstGeom>
        <a:solidFill>
          <a:schemeClr val="lt1">
            <a:alpha val="90000"/>
            <a:hueOff val="0"/>
            <a:satOff val="0"/>
            <a:lumOff val="0"/>
            <a:alphaOff val="0"/>
          </a:schemeClr>
        </a:solidFill>
        <a:ln w="19050" cap="rnd" cmpd="sng" algn="ctr">
          <a:solidFill>
            <a:schemeClr val="accent2">
              <a:hueOff val="6443614"/>
              <a:satOff val="-18493"/>
              <a:lumOff val="-296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98" tIns="395732" rIns="500398" bIns="135128" numCol="1" spcCol="1270" anchor="t" anchorCtr="0">
          <a:noAutofit/>
        </a:bodyPr>
        <a:lstStyle/>
        <a:p>
          <a:pPr marL="171450" lvl="1" indent="-171450" algn="l" defTabSz="844550">
            <a:lnSpc>
              <a:spcPct val="90000"/>
            </a:lnSpc>
            <a:spcBef>
              <a:spcPct val="0"/>
            </a:spcBef>
            <a:spcAft>
              <a:spcPct val="15000"/>
            </a:spcAft>
            <a:buChar char="•"/>
          </a:pPr>
          <a:r>
            <a:rPr lang="en-IN" sz="1900" kern="1200"/>
            <a:t>Copies of </a:t>
          </a:r>
          <a:r>
            <a:rPr lang="en-IN" sz="1900" b="1" kern="1200"/>
            <a:t>Audited Statement of Accounts</a:t>
          </a:r>
          <a:r>
            <a:rPr lang="en-IN" sz="1900" kern="1200"/>
            <a:t> for the last </a:t>
          </a:r>
          <a:r>
            <a:rPr lang="en-IN" sz="1900" b="1" kern="1200"/>
            <a:t>3 financial years</a:t>
          </a:r>
          <a:r>
            <a:rPr lang="en-IN" sz="1900" kern="1200"/>
            <a:t> (must clearly show the qualifying expenditure of ₹15 Lakhs).</a:t>
          </a:r>
          <a:endParaRPr lang="en-US" sz="1900" kern="1200"/>
        </a:p>
        <a:p>
          <a:pPr marL="171450" lvl="1" indent="-171450" algn="l" defTabSz="844550">
            <a:lnSpc>
              <a:spcPct val="90000"/>
            </a:lnSpc>
            <a:spcBef>
              <a:spcPct val="0"/>
            </a:spcBef>
            <a:spcAft>
              <a:spcPct val="15000"/>
            </a:spcAft>
            <a:buChar char="•"/>
          </a:pPr>
          <a:r>
            <a:rPr lang="en-IN" sz="1900" b="1" kern="1200"/>
            <a:t>Activity Report</a:t>
          </a:r>
          <a:r>
            <a:rPr lang="en-IN" sz="1900" kern="1200"/>
            <a:t> detailing work done during the last 3 years.</a:t>
          </a:r>
          <a:endParaRPr lang="en-US" sz="1900" kern="1200"/>
        </a:p>
      </dsp:txBody>
      <dsp:txXfrm>
        <a:off x="0" y="2831499"/>
        <a:ext cx="6447501" cy="1855350"/>
      </dsp:txXfrm>
    </dsp:sp>
    <dsp:sp modelId="{96C142C9-F8D6-43F5-8105-8259B25DF0D6}">
      <dsp:nvSpPr>
        <dsp:cNvPr id="0" name=""/>
        <dsp:cNvSpPr/>
      </dsp:nvSpPr>
      <dsp:spPr>
        <a:xfrm>
          <a:off x="322375" y="2551059"/>
          <a:ext cx="4513250" cy="560880"/>
        </a:xfrm>
        <a:prstGeom prst="roundRect">
          <a:avLst/>
        </a:prstGeom>
        <a:solidFill>
          <a:schemeClr val="accent2">
            <a:hueOff val="6443614"/>
            <a:satOff val="-18493"/>
            <a:lumOff val="-2960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90" tIns="0" rIns="170590" bIns="0" numCol="1" spcCol="1270" anchor="ctr" anchorCtr="0">
          <a:noAutofit/>
        </a:bodyPr>
        <a:lstStyle/>
        <a:p>
          <a:pPr marL="0" lvl="0" indent="0" algn="l" defTabSz="844550">
            <a:lnSpc>
              <a:spcPct val="90000"/>
            </a:lnSpc>
            <a:spcBef>
              <a:spcPct val="0"/>
            </a:spcBef>
            <a:spcAft>
              <a:spcPct val="35000"/>
            </a:spcAft>
            <a:buNone/>
          </a:pPr>
          <a:r>
            <a:rPr lang="en-IN" sz="1900" b="1" kern="1200"/>
            <a:t>Financial &amp; Activity Proof:</a:t>
          </a:r>
          <a:endParaRPr lang="en-US" sz="1900" kern="1200"/>
        </a:p>
      </dsp:txBody>
      <dsp:txXfrm>
        <a:off x="349755" y="2578439"/>
        <a:ext cx="4458490" cy="5061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B13C43-D79A-4CE1-9461-FD09F633F917}">
      <dsp:nvSpPr>
        <dsp:cNvPr id="0" name=""/>
        <dsp:cNvSpPr/>
      </dsp:nvSpPr>
      <dsp:spPr>
        <a:xfrm>
          <a:off x="0" y="536010"/>
          <a:ext cx="6447234" cy="30870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77" tIns="416560" rIns="500377" bIns="142240" numCol="1" spcCol="1270" anchor="t" anchorCtr="0">
          <a:noAutofit/>
        </a:bodyPr>
        <a:lstStyle/>
        <a:p>
          <a:pPr marL="228600" lvl="1" indent="-228600" algn="l" defTabSz="889000">
            <a:lnSpc>
              <a:spcPct val="90000"/>
            </a:lnSpc>
            <a:spcBef>
              <a:spcPct val="0"/>
            </a:spcBef>
            <a:spcAft>
              <a:spcPct val="15000"/>
            </a:spcAft>
            <a:buChar char="•"/>
          </a:pPr>
          <a:r>
            <a:rPr lang="en-IN" sz="2000" kern="1200"/>
            <a:t>Self-certified copy of the </a:t>
          </a:r>
          <a:r>
            <a:rPr lang="en-IN" sz="2000" b="1" kern="1200"/>
            <a:t>12A and 80G</a:t>
          </a:r>
          <a:r>
            <a:rPr lang="en-IN" sz="2000" kern="1200"/>
            <a:t> registration (if applicable).</a:t>
          </a:r>
          <a:endParaRPr lang="en-US" sz="2000" kern="1200"/>
        </a:p>
        <a:p>
          <a:pPr marL="228600" lvl="1" indent="-228600" algn="l" defTabSz="889000">
            <a:lnSpc>
              <a:spcPct val="90000"/>
            </a:lnSpc>
            <a:spcBef>
              <a:spcPct val="0"/>
            </a:spcBef>
            <a:spcAft>
              <a:spcPct val="15000"/>
            </a:spcAft>
            <a:buChar char="•"/>
          </a:pPr>
          <a:r>
            <a:rPr lang="en-IN" sz="2000" kern="1200" dirty="0"/>
            <a:t>Affidavit from each </a:t>
          </a:r>
          <a:r>
            <a:rPr lang="en-IN" sz="2000" b="1" kern="1200" dirty="0"/>
            <a:t>Key Functionary/Office Bearer</a:t>
          </a:r>
          <a:r>
            <a:rPr lang="en-IN" sz="2000" kern="1200" dirty="0"/>
            <a:t> (Chief Functionary, President, etc.) on non-involvement in prohibited activities.</a:t>
          </a:r>
          <a:endParaRPr lang="en-US" sz="2000" kern="1200" dirty="0"/>
        </a:p>
        <a:p>
          <a:pPr marL="228600" lvl="1" indent="-228600" algn="l" defTabSz="889000">
            <a:lnSpc>
              <a:spcPct val="90000"/>
            </a:lnSpc>
            <a:spcBef>
              <a:spcPct val="0"/>
            </a:spcBef>
            <a:spcAft>
              <a:spcPct val="15000"/>
            </a:spcAft>
            <a:buChar char="•"/>
          </a:pPr>
          <a:r>
            <a:rPr lang="en-IN" sz="2000" b="1" kern="1200"/>
            <a:t>Aadhaar Number</a:t>
          </a:r>
          <a:r>
            <a:rPr lang="en-IN" sz="2000" kern="1200"/>
            <a:t> is </a:t>
          </a:r>
          <a:r>
            <a:rPr lang="en-IN" sz="2000" b="1" kern="1200"/>
            <a:t>mandatory</a:t>
          </a:r>
          <a:r>
            <a:rPr lang="en-IN" sz="2000" kern="1200"/>
            <a:t> for all Office Bearers/Key Functionaries.</a:t>
          </a:r>
          <a:endParaRPr lang="en-US" sz="2000" kern="1200"/>
        </a:p>
        <a:p>
          <a:pPr marL="228600" lvl="1" indent="-228600" algn="l" defTabSz="889000">
            <a:lnSpc>
              <a:spcPct val="90000"/>
            </a:lnSpc>
            <a:spcBef>
              <a:spcPct val="0"/>
            </a:spcBef>
            <a:spcAft>
              <a:spcPct val="15000"/>
            </a:spcAft>
            <a:buChar char="•"/>
          </a:pPr>
          <a:r>
            <a:rPr lang="en-IN" sz="2000" kern="1200"/>
            <a:t>High-resolution scanned image of the Chief Functionary’s signature and the NPO’s seal.</a:t>
          </a:r>
          <a:endParaRPr lang="en-US" sz="2000" kern="1200"/>
        </a:p>
      </dsp:txBody>
      <dsp:txXfrm>
        <a:off x="0" y="536010"/>
        <a:ext cx="6447234" cy="3087000"/>
      </dsp:txXfrm>
    </dsp:sp>
    <dsp:sp modelId="{5B4FFABC-91F4-49E4-93C5-48FF0F485CC6}">
      <dsp:nvSpPr>
        <dsp:cNvPr id="0" name=""/>
        <dsp:cNvSpPr/>
      </dsp:nvSpPr>
      <dsp:spPr>
        <a:xfrm>
          <a:off x="322361" y="240810"/>
          <a:ext cx="4513063" cy="5904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83" tIns="0" rIns="170583" bIns="0" numCol="1" spcCol="1270" anchor="ctr" anchorCtr="0">
          <a:noAutofit/>
        </a:bodyPr>
        <a:lstStyle/>
        <a:p>
          <a:pPr marL="0" lvl="0" indent="0" algn="l" defTabSz="889000">
            <a:lnSpc>
              <a:spcPct val="90000"/>
            </a:lnSpc>
            <a:spcBef>
              <a:spcPct val="0"/>
            </a:spcBef>
            <a:spcAft>
              <a:spcPct val="35000"/>
            </a:spcAft>
            <a:buNone/>
          </a:pPr>
          <a:r>
            <a:rPr lang="en-IN" sz="2000" b="1" kern="1200"/>
            <a:t>Statutory &amp; Personnel Details:</a:t>
          </a:r>
          <a:endParaRPr lang="en-US" sz="2000" kern="1200"/>
        </a:p>
      </dsp:txBody>
      <dsp:txXfrm>
        <a:off x="351182" y="269631"/>
        <a:ext cx="4455421" cy="532758"/>
      </dsp:txXfrm>
    </dsp:sp>
    <dsp:sp modelId="{4D0215FB-866E-495C-ABDD-2CFA213FC14C}">
      <dsp:nvSpPr>
        <dsp:cNvPr id="0" name=""/>
        <dsp:cNvSpPr/>
      </dsp:nvSpPr>
      <dsp:spPr>
        <a:xfrm>
          <a:off x="0" y="4026211"/>
          <a:ext cx="6447234" cy="1102500"/>
        </a:xfrm>
        <a:prstGeom prst="rect">
          <a:avLst/>
        </a:prstGeom>
        <a:solidFill>
          <a:schemeClr val="lt1">
            <a:alpha val="90000"/>
            <a:hueOff val="0"/>
            <a:satOff val="0"/>
            <a:lumOff val="0"/>
            <a:alphaOff val="0"/>
          </a:schemeClr>
        </a:solidFill>
        <a:ln w="19050" cap="rnd" cmpd="sng" algn="ctr">
          <a:solidFill>
            <a:schemeClr val="accent2">
              <a:hueOff val="6443614"/>
              <a:satOff val="-18493"/>
              <a:lumOff val="-296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77" tIns="416560" rIns="500377" bIns="142240" numCol="1" spcCol="1270" anchor="t" anchorCtr="0">
          <a:noAutofit/>
        </a:bodyPr>
        <a:lstStyle/>
        <a:p>
          <a:pPr marL="228600" lvl="1" indent="-228600" algn="l" defTabSz="889000">
            <a:lnSpc>
              <a:spcPct val="90000"/>
            </a:lnSpc>
            <a:spcBef>
              <a:spcPct val="0"/>
            </a:spcBef>
            <a:spcAft>
              <a:spcPct val="15000"/>
            </a:spcAft>
            <a:buChar char="•"/>
          </a:pPr>
          <a:r>
            <a:rPr lang="en-IN" sz="2000" kern="1200" dirty="0"/>
            <a:t>Details of the mandatory </a:t>
          </a:r>
          <a:r>
            <a:rPr lang="en-IN" sz="2000" b="1" kern="1200" dirty="0"/>
            <a:t>FCRA Designated Account</a:t>
          </a:r>
          <a:r>
            <a:rPr lang="en-IN" sz="2000" kern="1200" dirty="0"/>
            <a:t> (SBI, Sansad Marg, New Delhi).</a:t>
          </a:r>
          <a:endParaRPr lang="en-US" sz="2000" kern="1200" dirty="0"/>
        </a:p>
      </dsp:txBody>
      <dsp:txXfrm>
        <a:off x="0" y="4026211"/>
        <a:ext cx="6447234" cy="1102500"/>
      </dsp:txXfrm>
    </dsp:sp>
    <dsp:sp modelId="{7042B521-83E9-43C3-8CDA-6B1DC881E550}">
      <dsp:nvSpPr>
        <dsp:cNvPr id="0" name=""/>
        <dsp:cNvSpPr/>
      </dsp:nvSpPr>
      <dsp:spPr>
        <a:xfrm>
          <a:off x="322361" y="3731011"/>
          <a:ext cx="4513063" cy="590400"/>
        </a:xfrm>
        <a:prstGeom prst="roundRect">
          <a:avLst/>
        </a:prstGeom>
        <a:solidFill>
          <a:schemeClr val="accent2">
            <a:hueOff val="6443614"/>
            <a:satOff val="-18493"/>
            <a:lumOff val="-2960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83" tIns="0" rIns="170583" bIns="0" numCol="1" spcCol="1270" anchor="ctr" anchorCtr="0">
          <a:noAutofit/>
        </a:bodyPr>
        <a:lstStyle/>
        <a:p>
          <a:pPr marL="0" lvl="0" indent="0" algn="l" defTabSz="889000">
            <a:lnSpc>
              <a:spcPct val="90000"/>
            </a:lnSpc>
            <a:spcBef>
              <a:spcPct val="0"/>
            </a:spcBef>
            <a:spcAft>
              <a:spcPct val="35000"/>
            </a:spcAft>
            <a:buNone/>
          </a:pPr>
          <a:r>
            <a:rPr lang="en-IN" sz="2000" b="1" kern="1200"/>
            <a:t>Bank Account Proof:</a:t>
          </a:r>
          <a:endParaRPr lang="en-US" sz="2000" kern="1200"/>
        </a:p>
      </dsp:txBody>
      <dsp:txXfrm>
        <a:off x="351182" y="3759832"/>
        <a:ext cx="4455421" cy="5327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97E73-B33F-45EF-ADA4-B43FD98D545F}">
      <dsp:nvSpPr>
        <dsp:cNvPr id="0" name=""/>
        <dsp:cNvSpPr/>
      </dsp:nvSpPr>
      <dsp:spPr>
        <a:xfrm>
          <a:off x="2067371" y="1054288"/>
          <a:ext cx="443248" cy="91440"/>
        </a:xfrm>
        <a:custGeom>
          <a:avLst/>
          <a:gdLst/>
          <a:ahLst/>
          <a:cxnLst/>
          <a:rect l="0" t="0" r="0" b="0"/>
          <a:pathLst>
            <a:path>
              <a:moveTo>
                <a:pt x="0" y="45720"/>
              </a:moveTo>
              <a:lnTo>
                <a:pt x="443248"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77148" y="1097636"/>
        <a:ext cx="23692" cy="4743"/>
      </dsp:txXfrm>
    </dsp:sp>
    <dsp:sp modelId="{76B3F1A4-A2BF-4DC6-BF59-D4D8EE52DFFC}">
      <dsp:nvSpPr>
        <dsp:cNvPr id="0" name=""/>
        <dsp:cNvSpPr/>
      </dsp:nvSpPr>
      <dsp:spPr>
        <a:xfrm>
          <a:off x="8962" y="481945"/>
          <a:ext cx="2060208" cy="1236125"/>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a:t>Validity:</a:t>
          </a:r>
          <a:r>
            <a:rPr lang="en-IN" sz="1200" kern="1200"/>
            <a:t> Registration is valid for </a:t>
          </a:r>
          <a:r>
            <a:rPr lang="en-IN" sz="1200" b="1" kern="1200"/>
            <a:t>5 years</a:t>
          </a:r>
          <a:r>
            <a:rPr lang="en-IN" sz="1200" kern="1200"/>
            <a:t>.</a:t>
          </a:r>
          <a:endParaRPr lang="en-US" sz="1200" kern="1200"/>
        </a:p>
      </dsp:txBody>
      <dsp:txXfrm>
        <a:off x="8962" y="481945"/>
        <a:ext cx="2060208" cy="1236125"/>
      </dsp:txXfrm>
    </dsp:sp>
    <dsp:sp modelId="{239F8484-97DB-4053-98F0-DBC60C7FB7AD}">
      <dsp:nvSpPr>
        <dsp:cNvPr id="0" name=""/>
        <dsp:cNvSpPr/>
      </dsp:nvSpPr>
      <dsp:spPr>
        <a:xfrm>
          <a:off x="4601427" y="1054288"/>
          <a:ext cx="443248" cy="91440"/>
        </a:xfrm>
        <a:custGeom>
          <a:avLst/>
          <a:gdLst/>
          <a:ahLst/>
          <a:cxnLst/>
          <a:rect l="0" t="0" r="0" b="0"/>
          <a:pathLst>
            <a:path>
              <a:moveTo>
                <a:pt x="0" y="45720"/>
              </a:moveTo>
              <a:lnTo>
                <a:pt x="443248" y="45720"/>
              </a:lnTo>
            </a:path>
          </a:pathLst>
        </a:custGeom>
        <a:noFill/>
        <a:ln w="12700" cap="rnd" cmpd="sng" algn="ctr">
          <a:solidFill>
            <a:schemeClr val="accent5">
              <a:hueOff val="-2430430"/>
              <a:satOff val="-165"/>
              <a:lumOff val="39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11205" y="1097636"/>
        <a:ext cx="23692" cy="4743"/>
      </dsp:txXfrm>
    </dsp:sp>
    <dsp:sp modelId="{74C76233-A25A-4E12-A82F-752DB2460EF0}">
      <dsp:nvSpPr>
        <dsp:cNvPr id="0" name=""/>
        <dsp:cNvSpPr/>
      </dsp:nvSpPr>
      <dsp:spPr>
        <a:xfrm>
          <a:off x="2543019" y="481945"/>
          <a:ext cx="2060208" cy="1236125"/>
        </a:xfrm>
        <a:prstGeom prst="rect">
          <a:avLst/>
        </a:prstGeom>
        <a:solidFill>
          <a:schemeClr val="accent5">
            <a:hueOff val="-2025358"/>
            <a:satOff val="-138"/>
            <a:lumOff val="32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dirty="0"/>
            <a:t>Renewal:</a:t>
          </a:r>
          <a:r>
            <a:rPr lang="en-IN" sz="1200" kern="1200" dirty="0"/>
            <a:t> Application for renewal (</a:t>
          </a:r>
          <a:r>
            <a:rPr lang="en-IN" sz="1200" b="1" kern="1200" dirty="0"/>
            <a:t>Form FC-3C</a:t>
          </a:r>
          <a:r>
            <a:rPr lang="en-IN" sz="1200" kern="1200" dirty="0"/>
            <a:t>) must be made </a:t>
          </a:r>
          <a:r>
            <a:rPr lang="en-IN" sz="1200" b="1" kern="1200" dirty="0"/>
            <a:t>6 months</a:t>
          </a:r>
          <a:r>
            <a:rPr lang="en-IN" sz="1200" kern="1200" dirty="0"/>
            <a:t> before the date of expiry.</a:t>
          </a:r>
          <a:endParaRPr lang="en-US" sz="1200" kern="1200" dirty="0"/>
        </a:p>
      </dsp:txBody>
      <dsp:txXfrm>
        <a:off x="2543019" y="481945"/>
        <a:ext cx="2060208" cy="1236125"/>
      </dsp:txXfrm>
    </dsp:sp>
    <dsp:sp modelId="{79C5AF99-3134-4BF2-B239-C15C1C06F9DB}">
      <dsp:nvSpPr>
        <dsp:cNvPr id="0" name=""/>
        <dsp:cNvSpPr/>
      </dsp:nvSpPr>
      <dsp:spPr>
        <a:xfrm>
          <a:off x="1039066" y="1716270"/>
          <a:ext cx="5068113" cy="443248"/>
        </a:xfrm>
        <a:custGeom>
          <a:avLst/>
          <a:gdLst/>
          <a:ahLst/>
          <a:cxnLst/>
          <a:rect l="0" t="0" r="0" b="0"/>
          <a:pathLst>
            <a:path>
              <a:moveTo>
                <a:pt x="5068113" y="0"/>
              </a:moveTo>
              <a:lnTo>
                <a:pt x="5068113" y="238724"/>
              </a:lnTo>
              <a:lnTo>
                <a:pt x="0" y="238724"/>
              </a:lnTo>
              <a:lnTo>
                <a:pt x="0" y="443248"/>
              </a:lnTo>
            </a:path>
          </a:pathLst>
        </a:custGeom>
        <a:noFill/>
        <a:ln w="12700" cap="rnd" cmpd="sng" algn="ctr">
          <a:solidFill>
            <a:schemeClr val="accent5">
              <a:hueOff val="-4860860"/>
              <a:satOff val="-330"/>
              <a:lumOff val="78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45868" y="1935523"/>
        <a:ext cx="254510" cy="4743"/>
      </dsp:txXfrm>
    </dsp:sp>
    <dsp:sp modelId="{81A2BDF9-49CB-488D-9D2A-7D52267CAB74}">
      <dsp:nvSpPr>
        <dsp:cNvPr id="0" name=""/>
        <dsp:cNvSpPr/>
      </dsp:nvSpPr>
      <dsp:spPr>
        <a:xfrm>
          <a:off x="5077075" y="481945"/>
          <a:ext cx="2060208" cy="1236125"/>
        </a:xfrm>
        <a:prstGeom prst="rect">
          <a:avLst/>
        </a:prstGeom>
        <a:solidFill>
          <a:schemeClr val="accent5">
            <a:hueOff val="-4050717"/>
            <a:satOff val="-275"/>
            <a:lumOff val="65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dirty="0"/>
            <a:t>Annual Return:</a:t>
          </a:r>
          <a:r>
            <a:rPr lang="en-IN" sz="1200" kern="1200" dirty="0"/>
            <a:t> Mandatory filing of the Annual Return (</a:t>
          </a:r>
          <a:r>
            <a:rPr lang="en-IN" sz="1200" b="1" kern="1200" dirty="0"/>
            <a:t>Form FC-4</a:t>
          </a:r>
          <a:r>
            <a:rPr lang="en-IN" sz="1200" kern="1200" dirty="0"/>
            <a:t>) by </a:t>
          </a:r>
          <a:r>
            <a:rPr lang="en-IN" sz="1200" b="1" kern="1200" dirty="0"/>
            <a:t>December 31st</a:t>
          </a:r>
          <a:r>
            <a:rPr lang="en-IN" sz="1200" kern="1200" dirty="0"/>
            <a:t> for the preceding financial year.</a:t>
          </a:r>
          <a:endParaRPr lang="en-US" sz="1200" kern="1200" dirty="0"/>
        </a:p>
      </dsp:txBody>
      <dsp:txXfrm>
        <a:off x="5077075" y="481945"/>
        <a:ext cx="2060208" cy="1236125"/>
      </dsp:txXfrm>
    </dsp:sp>
    <dsp:sp modelId="{C9D467B9-52FF-416D-A02F-8F3DA8ED7FAF}">
      <dsp:nvSpPr>
        <dsp:cNvPr id="0" name=""/>
        <dsp:cNvSpPr/>
      </dsp:nvSpPr>
      <dsp:spPr>
        <a:xfrm>
          <a:off x="2067371" y="2764261"/>
          <a:ext cx="443248" cy="91440"/>
        </a:xfrm>
        <a:custGeom>
          <a:avLst/>
          <a:gdLst/>
          <a:ahLst/>
          <a:cxnLst/>
          <a:rect l="0" t="0" r="0" b="0"/>
          <a:pathLst>
            <a:path>
              <a:moveTo>
                <a:pt x="0" y="45720"/>
              </a:moveTo>
              <a:lnTo>
                <a:pt x="443248" y="45720"/>
              </a:lnTo>
            </a:path>
          </a:pathLst>
        </a:custGeom>
        <a:noFill/>
        <a:ln w="12700" cap="rnd" cmpd="sng" algn="ctr">
          <a:solidFill>
            <a:schemeClr val="accent5">
              <a:hueOff val="-7291290"/>
              <a:satOff val="-496"/>
              <a:lumOff val="11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77148" y="2807609"/>
        <a:ext cx="23692" cy="4743"/>
      </dsp:txXfrm>
    </dsp:sp>
    <dsp:sp modelId="{EB7A3298-FC78-4E28-9FE2-9C86DC831050}">
      <dsp:nvSpPr>
        <dsp:cNvPr id="0" name=""/>
        <dsp:cNvSpPr/>
      </dsp:nvSpPr>
      <dsp:spPr>
        <a:xfrm>
          <a:off x="8962" y="2191918"/>
          <a:ext cx="2060208" cy="1236125"/>
        </a:xfrm>
        <a:prstGeom prst="rect">
          <a:avLst/>
        </a:prstGeom>
        <a:solidFill>
          <a:schemeClr val="accent5">
            <a:hueOff val="-6076075"/>
            <a:satOff val="-413"/>
            <a:lumOff val="98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a:t>FC Utilization:</a:t>
          </a:r>
          <a:r>
            <a:rPr lang="en-IN" sz="1200" kern="1200"/>
            <a:t> Foreign Contribution must be used only for the purpose for which it was received.</a:t>
          </a:r>
          <a:endParaRPr lang="en-US" sz="1200" kern="1200"/>
        </a:p>
      </dsp:txBody>
      <dsp:txXfrm>
        <a:off x="8962" y="2191918"/>
        <a:ext cx="2060208" cy="1236125"/>
      </dsp:txXfrm>
    </dsp:sp>
    <dsp:sp modelId="{A7CF27CE-AE18-40E6-8360-76E1BC1A6B4F}">
      <dsp:nvSpPr>
        <dsp:cNvPr id="0" name=""/>
        <dsp:cNvSpPr/>
      </dsp:nvSpPr>
      <dsp:spPr>
        <a:xfrm>
          <a:off x="4601427" y="2764261"/>
          <a:ext cx="443248" cy="91440"/>
        </a:xfrm>
        <a:custGeom>
          <a:avLst/>
          <a:gdLst/>
          <a:ahLst/>
          <a:cxnLst/>
          <a:rect l="0" t="0" r="0" b="0"/>
          <a:pathLst>
            <a:path>
              <a:moveTo>
                <a:pt x="0" y="45720"/>
              </a:moveTo>
              <a:lnTo>
                <a:pt x="443248" y="45720"/>
              </a:lnTo>
            </a:path>
          </a:pathLst>
        </a:custGeom>
        <a:noFill/>
        <a:ln w="12700" cap="rnd" cmpd="sng" algn="ctr">
          <a:solidFill>
            <a:schemeClr val="accent5">
              <a:hueOff val="-9721720"/>
              <a:satOff val="-661"/>
              <a:lumOff val="156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11205" y="2807609"/>
        <a:ext cx="23692" cy="4743"/>
      </dsp:txXfrm>
    </dsp:sp>
    <dsp:sp modelId="{44B4610A-0642-4736-A535-18554A8BBD54}">
      <dsp:nvSpPr>
        <dsp:cNvPr id="0" name=""/>
        <dsp:cNvSpPr/>
      </dsp:nvSpPr>
      <dsp:spPr>
        <a:xfrm>
          <a:off x="2543019" y="2191918"/>
          <a:ext cx="2060208" cy="1236125"/>
        </a:xfrm>
        <a:prstGeom prst="rect">
          <a:avLst/>
        </a:prstGeom>
        <a:solidFill>
          <a:schemeClr val="accent5">
            <a:hueOff val="-8101434"/>
            <a:satOff val="-551"/>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a:t>Separate Accounts:</a:t>
          </a:r>
          <a:r>
            <a:rPr lang="en-IN" sz="1200" kern="1200"/>
            <a:t> Maintain separate and exclusive accounts and records for all foreign contributions.</a:t>
          </a:r>
          <a:endParaRPr lang="en-US" sz="1200" kern="1200"/>
        </a:p>
      </dsp:txBody>
      <dsp:txXfrm>
        <a:off x="2543019" y="2191918"/>
        <a:ext cx="2060208" cy="1236125"/>
      </dsp:txXfrm>
    </dsp:sp>
    <dsp:sp modelId="{5F527192-CC85-47A4-B7E3-CB31820A1C00}">
      <dsp:nvSpPr>
        <dsp:cNvPr id="0" name=""/>
        <dsp:cNvSpPr/>
      </dsp:nvSpPr>
      <dsp:spPr>
        <a:xfrm>
          <a:off x="1525605" y="3426244"/>
          <a:ext cx="4581574" cy="443248"/>
        </a:xfrm>
        <a:custGeom>
          <a:avLst/>
          <a:gdLst/>
          <a:ahLst/>
          <a:cxnLst/>
          <a:rect l="0" t="0" r="0" b="0"/>
          <a:pathLst>
            <a:path>
              <a:moveTo>
                <a:pt x="4581574" y="0"/>
              </a:moveTo>
              <a:lnTo>
                <a:pt x="4581574" y="238724"/>
              </a:lnTo>
              <a:lnTo>
                <a:pt x="0" y="238724"/>
              </a:lnTo>
              <a:lnTo>
                <a:pt x="0" y="443248"/>
              </a:lnTo>
            </a:path>
          </a:pathLst>
        </a:custGeom>
        <a:noFill/>
        <a:ln w="12700" cap="rnd" cmpd="sng" algn="ctr">
          <a:solidFill>
            <a:schemeClr val="accent5">
              <a:hueOff val="-12152150"/>
              <a:satOff val="-826"/>
              <a:lumOff val="196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01242" y="3645496"/>
        <a:ext cx="230300" cy="4743"/>
      </dsp:txXfrm>
    </dsp:sp>
    <dsp:sp modelId="{6132B296-830E-4C1E-A11B-6FB5D7A345A7}">
      <dsp:nvSpPr>
        <dsp:cNvPr id="0" name=""/>
        <dsp:cNvSpPr/>
      </dsp:nvSpPr>
      <dsp:spPr>
        <a:xfrm>
          <a:off x="5077075" y="2191918"/>
          <a:ext cx="2060208" cy="1236125"/>
        </a:xfrm>
        <a:prstGeom prst="rect">
          <a:avLst/>
        </a:prstGeom>
        <a:solidFill>
          <a:schemeClr val="accent5">
            <a:hueOff val="-10126791"/>
            <a:satOff val="-688"/>
            <a:lumOff val="163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dirty="0"/>
            <a:t>Asset Title:</a:t>
          </a:r>
          <a:r>
            <a:rPr lang="en-IN" sz="1200" kern="1200" dirty="0"/>
            <a:t> Any asset purchased with FC must be held in the name of the NPO, not the individual office bearer.</a:t>
          </a:r>
          <a:endParaRPr lang="en-US" sz="1200" kern="1200" dirty="0"/>
        </a:p>
      </dsp:txBody>
      <dsp:txXfrm>
        <a:off x="5077075" y="2191918"/>
        <a:ext cx="2060208" cy="1236125"/>
      </dsp:txXfrm>
    </dsp:sp>
    <dsp:sp modelId="{10763AC5-402A-4E65-8EA4-48AA23CC9834}">
      <dsp:nvSpPr>
        <dsp:cNvPr id="0" name=""/>
        <dsp:cNvSpPr/>
      </dsp:nvSpPr>
      <dsp:spPr>
        <a:xfrm>
          <a:off x="19242" y="3901892"/>
          <a:ext cx="3012725" cy="1236125"/>
        </a:xfrm>
        <a:prstGeom prst="rect">
          <a:avLst/>
        </a:prstGeom>
        <a:solidFill>
          <a:schemeClr val="accent5">
            <a:hueOff val="-12152150"/>
            <a:satOff val="-826"/>
            <a:lumOff val="19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marL="0" lvl="0" indent="0" algn="ctr" defTabSz="533400">
            <a:lnSpc>
              <a:spcPct val="90000"/>
            </a:lnSpc>
            <a:spcBef>
              <a:spcPct val="0"/>
            </a:spcBef>
            <a:spcAft>
              <a:spcPct val="35000"/>
            </a:spcAft>
            <a:buNone/>
          </a:pPr>
          <a:r>
            <a:rPr lang="en-IN" sz="1200" b="1" kern="1200" dirty="0"/>
            <a:t>Intimation of Change:</a:t>
          </a:r>
          <a:r>
            <a:rPr lang="en-IN" sz="1200" kern="1200" dirty="0"/>
            <a:t> Any change in the name, address, bank accounts, or Governing Body members must be intimated to the MHA within </a:t>
          </a:r>
          <a:r>
            <a:rPr lang="en-IN" sz="1200" b="1" kern="1200" dirty="0"/>
            <a:t>45 days</a:t>
          </a:r>
          <a:r>
            <a:rPr lang="en-IN" sz="1200" kern="1200" dirty="0"/>
            <a:t> using the prescribed online forms </a:t>
          </a:r>
        </a:p>
        <a:p>
          <a:pPr marL="0" lvl="0" indent="0" algn="ctr" defTabSz="533400">
            <a:lnSpc>
              <a:spcPct val="90000"/>
            </a:lnSpc>
            <a:spcBef>
              <a:spcPct val="0"/>
            </a:spcBef>
            <a:spcAft>
              <a:spcPct val="35000"/>
            </a:spcAft>
            <a:buNone/>
          </a:pPr>
          <a:r>
            <a:rPr lang="en-IN" sz="1200" kern="1200" dirty="0"/>
            <a:t>(FC-6A to FC-6E).</a:t>
          </a:r>
          <a:endParaRPr lang="en-US" sz="1200" kern="1200" dirty="0"/>
        </a:p>
      </dsp:txBody>
      <dsp:txXfrm>
        <a:off x="19242" y="3901892"/>
        <a:ext cx="3012725" cy="12361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919FBE-60F5-4D34-A45C-91E598A606FA}">
      <dsp:nvSpPr>
        <dsp:cNvPr id="0" name=""/>
        <dsp:cNvSpPr/>
      </dsp:nvSpPr>
      <dsp:spPr>
        <a:xfrm>
          <a:off x="1410708" y="3601"/>
          <a:ext cx="2786688" cy="1672013"/>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100000"/>
            </a:lnSpc>
            <a:spcBef>
              <a:spcPct val="0"/>
            </a:spcBef>
            <a:spcAft>
              <a:spcPct val="35000"/>
            </a:spcAft>
            <a:buNone/>
          </a:pPr>
          <a:r>
            <a:rPr lang="en-IN" sz="1300" b="1" kern="1200" dirty="0">
              <a:latin typeface="Calibri" panose="020F0502020204030204" pitchFamily="34" charset="0"/>
              <a:ea typeface="Calibri" panose="020F0502020204030204" pitchFamily="34" charset="0"/>
              <a:cs typeface="Calibri" panose="020F0502020204030204" pitchFamily="34" charset="0"/>
            </a:rPr>
            <a:t>FCRA Exemption (No Limit)</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1410708" y="3601"/>
        <a:ext cx="2786688" cy="1672013"/>
      </dsp:txXfrm>
    </dsp:sp>
    <dsp:sp modelId="{A4702BB2-88B0-4C3C-8CE4-CA65EF4ED92F}">
      <dsp:nvSpPr>
        <dsp:cNvPr id="0" name=""/>
        <dsp:cNvSpPr/>
      </dsp:nvSpPr>
      <dsp:spPr>
        <a:xfrm>
          <a:off x="4476065" y="3601"/>
          <a:ext cx="2786688" cy="1672013"/>
        </a:xfrm>
        <a:prstGeom prst="rect">
          <a:avLst/>
        </a:prstGeom>
        <a:solidFill>
          <a:schemeClr val="accent5">
            <a:hueOff val="-3038037"/>
            <a:satOff val="-207"/>
            <a:lumOff val="49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100000"/>
            </a:lnSpc>
            <a:spcBef>
              <a:spcPct val="0"/>
            </a:spcBef>
            <a:spcAft>
              <a:spcPct val="35000"/>
            </a:spcAft>
            <a:buNone/>
          </a:pPr>
          <a:r>
            <a:rPr lang="en-IN" sz="1300" kern="1200" dirty="0">
              <a:latin typeface="Calibri" panose="020F0502020204030204" pitchFamily="34" charset="0"/>
              <a:ea typeface="Calibri" panose="020F0502020204030204" pitchFamily="34" charset="0"/>
              <a:cs typeface="Calibri" panose="020F0502020204030204" pitchFamily="34" charset="0"/>
            </a:rPr>
            <a:t>The FCRA, 2010, explicitly </a:t>
          </a:r>
          <a:r>
            <a:rPr lang="en-IN" sz="1300" i="1" kern="1200" dirty="0">
              <a:latin typeface="Calibri" panose="020F0502020204030204" pitchFamily="34" charset="0"/>
              <a:ea typeface="Calibri" panose="020F0502020204030204" pitchFamily="34" charset="0"/>
              <a:cs typeface="Calibri" panose="020F0502020204030204" pitchFamily="34" charset="0"/>
            </a:rPr>
            <a:t>excludes</a:t>
          </a:r>
          <a:r>
            <a:rPr lang="en-IN" sz="1300" kern="1200" dirty="0">
              <a:latin typeface="Calibri" panose="020F0502020204030204" pitchFamily="34" charset="0"/>
              <a:ea typeface="Calibri" panose="020F0502020204030204" pitchFamily="34" charset="0"/>
              <a:cs typeface="Calibri" panose="020F0502020204030204" pitchFamily="34" charset="0"/>
            </a:rPr>
            <a:t> certain types of commercial receipts from the definition of "Foreign Contribution." This is detailed in the Act itself under </a:t>
          </a:r>
          <a:r>
            <a:rPr lang="en-IN" sz="1300" b="1" kern="1200" dirty="0">
              <a:latin typeface="Calibri" panose="020F0502020204030204" pitchFamily="34" charset="0"/>
              <a:ea typeface="Calibri" panose="020F0502020204030204" pitchFamily="34" charset="0"/>
              <a:cs typeface="Calibri" panose="020F0502020204030204" pitchFamily="34" charset="0"/>
            </a:rPr>
            <a:t>Explanation 3 to Section 2(1)(h)</a:t>
          </a:r>
          <a:r>
            <a:rPr lang="en-IN" sz="1300" kern="1200" dirty="0">
              <a:latin typeface="Calibri" panose="020F0502020204030204" pitchFamily="34" charset="0"/>
              <a:ea typeface="Calibri" panose="020F0502020204030204" pitchFamily="34" charset="0"/>
              <a:cs typeface="Calibri" panose="020F0502020204030204" pitchFamily="34" charset="0"/>
            </a:rPr>
            <a:t>, which states:</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4476065" y="3601"/>
        <a:ext cx="2786688" cy="1672013"/>
      </dsp:txXfrm>
    </dsp:sp>
    <dsp:sp modelId="{8CADA769-823E-4A28-BEE8-2D613B9AF97A}">
      <dsp:nvSpPr>
        <dsp:cNvPr id="0" name=""/>
        <dsp:cNvSpPr/>
      </dsp:nvSpPr>
      <dsp:spPr>
        <a:xfrm>
          <a:off x="1410708" y="1954283"/>
          <a:ext cx="2786688" cy="1672013"/>
        </a:xfrm>
        <a:prstGeom prst="rect">
          <a:avLst/>
        </a:prstGeom>
        <a:solidFill>
          <a:schemeClr val="accent5">
            <a:hueOff val="-6076075"/>
            <a:satOff val="-413"/>
            <a:lumOff val="98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100000"/>
            </a:lnSpc>
            <a:spcBef>
              <a:spcPct val="0"/>
            </a:spcBef>
            <a:spcAft>
              <a:spcPct val="35000"/>
            </a:spcAft>
            <a:buNone/>
          </a:pPr>
          <a:r>
            <a:rPr lang="en-IN" sz="1300" kern="1200" dirty="0">
              <a:latin typeface="Calibri" panose="020F0502020204030204" pitchFamily="34" charset="0"/>
              <a:ea typeface="Calibri" panose="020F0502020204030204" pitchFamily="34" charset="0"/>
              <a:cs typeface="Calibri" panose="020F0502020204030204" pitchFamily="34" charset="0"/>
            </a:rPr>
            <a:t>Any amount received, by any person from any foreign source in India, by way of </a:t>
          </a:r>
          <a:r>
            <a:rPr lang="en-IN" sz="1300" b="1" kern="1200" dirty="0">
              <a:latin typeface="Calibri" panose="020F0502020204030204" pitchFamily="34" charset="0"/>
              <a:ea typeface="Calibri" panose="020F0502020204030204" pitchFamily="34" charset="0"/>
              <a:cs typeface="Calibri" panose="020F0502020204030204" pitchFamily="34" charset="0"/>
            </a:rPr>
            <a:t>fee</a:t>
          </a:r>
          <a:r>
            <a:rPr lang="en-IN" sz="1300" kern="1200" dirty="0">
              <a:latin typeface="Calibri" panose="020F0502020204030204" pitchFamily="34" charset="0"/>
              <a:ea typeface="Calibri" panose="020F0502020204030204" pitchFamily="34" charset="0"/>
              <a:cs typeface="Calibri" panose="020F0502020204030204" pitchFamily="34" charset="0"/>
            </a:rPr>
            <a:t> (including </a:t>
          </a:r>
          <a:r>
            <a:rPr lang="en-IN" sz="1300" b="1" kern="1200" dirty="0">
              <a:latin typeface="Calibri" panose="020F0502020204030204" pitchFamily="34" charset="0"/>
              <a:ea typeface="Calibri" panose="020F0502020204030204" pitchFamily="34" charset="0"/>
              <a:cs typeface="Calibri" panose="020F0502020204030204" pitchFamily="34" charset="0"/>
            </a:rPr>
            <a:t>fees charged by an educational institution in India from foreign student</a:t>
          </a:r>
          <a:r>
            <a:rPr lang="en-IN" sz="1300" kern="1200" dirty="0">
              <a:latin typeface="Calibri" panose="020F0502020204030204" pitchFamily="34" charset="0"/>
              <a:ea typeface="Calibri" panose="020F0502020204030204" pitchFamily="34" charset="0"/>
              <a:cs typeface="Calibri" panose="020F0502020204030204" pitchFamily="34" charset="0"/>
            </a:rPr>
            <a:t>) or towards cost in lieu of goods or services rendered by such person in the ordinary course of his business, trade or commerce... shall be </a:t>
          </a:r>
          <a:r>
            <a:rPr lang="en-IN" sz="1300" b="1" kern="1200" dirty="0">
              <a:latin typeface="Calibri" panose="020F0502020204030204" pitchFamily="34" charset="0"/>
              <a:ea typeface="Calibri" panose="020F0502020204030204" pitchFamily="34" charset="0"/>
              <a:cs typeface="Calibri" panose="020F0502020204030204" pitchFamily="34" charset="0"/>
            </a:rPr>
            <a:t>excluded</a:t>
          </a:r>
          <a:r>
            <a:rPr lang="en-IN" sz="1300" kern="1200" dirty="0">
              <a:latin typeface="Calibri" panose="020F0502020204030204" pitchFamily="34" charset="0"/>
              <a:ea typeface="Calibri" panose="020F0502020204030204" pitchFamily="34" charset="0"/>
              <a:cs typeface="Calibri" panose="020F0502020204030204" pitchFamily="34" charset="0"/>
            </a:rPr>
            <a:t> from the definition of FC.</a:t>
          </a:r>
        </a:p>
        <a:p>
          <a:pPr marL="0" lvl="0" indent="0" algn="ctr" defTabSz="577850">
            <a:lnSpc>
              <a:spcPct val="100000"/>
            </a:lnSpc>
            <a:spcBef>
              <a:spcPct val="0"/>
            </a:spcBef>
            <a:spcAft>
              <a:spcPct val="35000"/>
            </a:spcAft>
            <a:buNone/>
          </a:pPr>
          <a:r>
            <a:rPr lang="en-IN" sz="1300" kern="1200" dirty="0">
              <a:latin typeface="Calibri" panose="020F0502020204030204" pitchFamily="34" charset="0"/>
              <a:ea typeface="Calibri" panose="020F0502020204030204" pitchFamily="34" charset="0"/>
              <a:cs typeface="Calibri" panose="020F0502020204030204" pitchFamily="34" charset="0"/>
            </a:rPr>
            <a:t> contribution.</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1410708" y="1954283"/>
        <a:ext cx="2786688" cy="1672013"/>
      </dsp:txXfrm>
    </dsp:sp>
    <dsp:sp modelId="{0B037025-D997-4127-903F-27271BC0BE35}">
      <dsp:nvSpPr>
        <dsp:cNvPr id="0" name=""/>
        <dsp:cNvSpPr/>
      </dsp:nvSpPr>
      <dsp:spPr>
        <a:xfrm>
          <a:off x="4476065" y="1954283"/>
          <a:ext cx="2786688" cy="1672013"/>
        </a:xfrm>
        <a:prstGeom prst="rect">
          <a:avLst/>
        </a:prstGeom>
        <a:solidFill>
          <a:schemeClr val="accent5">
            <a:hueOff val="-9114112"/>
            <a:satOff val="-620"/>
            <a:lumOff val="147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100000"/>
            </a:lnSpc>
            <a:spcBef>
              <a:spcPct val="0"/>
            </a:spcBef>
            <a:spcAft>
              <a:spcPct val="35000"/>
            </a:spcAft>
            <a:buNone/>
          </a:pPr>
          <a:r>
            <a:rPr lang="en-IN" sz="1300" b="1" kern="1200">
              <a:latin typeface="Calibri" panose="020F0502020204030204" pitchFamily="34" charset="0"/>
              <a:ea typeface="Calibri" panose="020F0502020204030204" pitchFamily="34" charset="0"/>
              <a:cs typeface="Calibri" panose="020F0502020204030204" pitchFamily="34" charset="0"/>
            </a:rPr>
            <a:t>Limit:</a:t>
          </a:r>
          <a:r>
            <a:rPr lang="en-IN" sz="1300" kern="1200">
              <a:latin typeface="Calibri" panose="020F0502020204030204" pitchFamily="34" charset="0"/>
              <a:ea typeface="Calibri" panose="020F0502020204030204" pitchFamily="34" charset="0"/>
              <a:cs typeface="Calibri" panose="020F0502020204030204" pitchFamily="34" charset="0"/>
            </a:rPr>
            <a:t> There is </a:t>
          </a:r>
          <a:r>
            <a:rPr lang="en-IN" sz="1300" b="1" kern="1200">
              <a:latin typeface="Calibri" panose="020F0502020204030204" pitchFamily="34" charset="0"/>
              <a:ea typeface="Calibri" panose="020F0502020204030204" pitchFamily="34" charset="0"/>
              <a:cs typeface="Calibri" panose="020F0502020204030204" pitchFamily="34" charset="0"/>
            </a:rPr>
            <a:t>no limit</a:t>
          </a:r>
          <a:r>
            <a:rPr lang="en-IN" sz="1300" kern="1200">
              <a:latin typeface="Calibri" panose="020F0502020204030204" pitchFamily="34" charset="0"/>
              <a:ea typeface="Calibri" panose="020F0502020204030204" pitchFamily="34" charset="0"/>
              <a:cs typeface="Calibri" panose="020F0502020204030204" pitchFamily="34" charset="0"/>
            </a:rPr>
            <a:t> imposed by FCRA on the amount of genuine tuition and related fees that an educational institution can receive from non-resident students.</a:t>
          </a:r>
          <a:endParaRPr lang="en-US" sz="1300" kern="1200">
            <a:latin typeface="Calibri" panose="020F0502020204030204" pitchFamily="34" charset="0"/>
            <a:ea typeface="Calibri" panose="020F0502020204030204" pitchFamily="34" charset="0"/>
            <a:cs typeface="Calibri" panose="020F0502020204030204" pitchFamily="34" charset="0"/>
          </a:endParaRPr>
        </a:p>
      </dsp:txBody>
      <dsp:txXfrm>
        <a:off x="4476065" y="1954283"/>
        <a:ext cx="2786688" cy="1672013"/>
      </dsp:txXfrm>
    </dsp:sp>
    <dsp:sp modelId="{9FAEE206-0853-46C5-8FD3-9E54AE7E5973}">
      <dsp:nvSpPr>
        <dsp:cNvPr id="0" name=""/>
        <dsp:cNvSpPr/>
      </dsp:nvSpPr>
      <dsp:spPr>
        <a:xfrm>
          <a:off x="2943387" y="3904965"/>
          <a:ext cx="2786688" cy="1672013"/>
        </a:xfrm>
        <a:prstGeom prst="rect">
          <a:avLst/>
        </a:prstGeom>
        <a:solidFill>
          <a:schemeClr val="accent5">
            <a:hueOff val="-12152150"/>
            <a:satOff val="-826"/>
            <a:lumOff val="19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100000"/>
            </a:lnSpc>
            <a:spcBef>
              <a:spcPct val="0"/>
            </a:spcBef>
            <a:spcAft>
              <a:spcPct val="35000"/>
            </a:spcAft>
            <a:buNone/>
          </a:pPr>
          <a:r>
            <a:rPr lang="en-IN" sz="1300" b="1" kern="1200">
              <a:latin typeface="Calibri" panose="020F0502020204030204" pitchFamily="34" charset="0"/>
              <a:ea typeface="Calibri" panose="020F0502020204030204" pitchFamily="34" charset="0"/>
              <a:cs typeface="Calibri" panose="020F0502020204030204" pitchFamily="34" charset="0"/>
            </a:rPr>
            <a:t>Compliance:</a:t>
          </a:r>
          <a:r>
            <a:rPr lang="en-IN" sz="1300" kern="1200">
              <a:latin typeface="Calibri" panose="020F0502020204030204" pitchFamily="34" charset="0"/>
              <a:ea typeface="Calibri" panose="020F0502020204030204" pitchFamily="34" charset="0"/>
              <a:cs typeface="Calibri" panose="020F0502020204030204" pitchFamily="34" charset="0"/>
            </a:rPr>
            <a:t> This receipt is </a:t>
          </a:r>
          <a:r>
            <a:rPr lang="en-IN" sz="1300" b="1" kern="1200">
              <a:latin typeface="Calibri" panose="020F0502020204030204" pitchFamily="34" charset="0"/>
              <a:ea typeface="Calibri" panose="020F0502020204030204" pitchFamily="34" charset="0"/>
              <a:cs typeface="Calibri" panose="020F0502020204030204" pitchFamily="34" charset="0"/>
            </a:rPr>
            <a:t>not considered "Foreign Contribution"</a:t>
          </a:r>
          <a:r>
            <a:rPr lang="en-IN" sz="1300" kern="1200">
              <a:latin typeface="Calibri" panose="020F0502020204030204" pitchFamily="34" charset="0"/>
              <a:ea typeface="Calibri" panose="020F0502020204030204" pitchFamily="34" charset="0"/>
              <a:cs typeface="Calibri" panose="020F0502020204030204" pitchFamily="34" charset="0"/>
            </a:rPr>
            <a:t> under FCRA and therefore does not require FCRA registration or prior permission. It should be treated as normal business/commercial income.</a:t>
          </a:r>
          <a:endParaRPr lang="en-US" sz="1300" kern="1200">
            <a:latin typeface="Calibri" panose="020F0502020204030204" pitchFamily="34" charset="0"/>
            <a:ea typeface="Calibri" panose="020F0502020204030204" pitchFamily="34" charset="0"/>
            <a:cs typeface="Calibri" panose="020F0502020204030204" pitchFamily="34" charset="0"/>
          </a:endParaRPr>
        </a:p>
      </dsp:txBody>
      <dsp:txXfrm>
        <a:off x="2943387" y="3904965"/>
        <a:ext cx="2786688" cy="16720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76521-DF56-438C-BA6B-137E2F4F55EB}">
      <dsp:nvSpPr>
        <dsp:cNvPr id="0" name=""/>
        <dsp:cNvSpPr/>
      </dsp:nvSpPr>
      <dsp:spPr>
        <a:xfrm>
          <a:off x="183719" y="298384"/>
          <a:ext cx="1017126" cy="1017126"/>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1F3AA5-118D-4E5A-B11C-C1FEF06F1E1B}">
      <dsp:nvSpPr>
        <dsp:cNvPr id="0" name=""/>
        <dsp:cNvSpPr/>
      </dsp:nvSpPr>
      <dsp:spPr>
        <a:xfrm>
          <a:off x="397315" y="511980"/>
          <a:ext cx="589933" cy="58993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A21FCC9-1327-4634-97BF-1AC689BDEBE3}">
      <dsp:nvSpPr>
        <dsp:cNvPr id="0" name=""/>
        <dsp:cNvSpPr/>
      </dsp:nvSpPr>
      <dsp:spPr>
        <a:xfrm>
          <a:off x="1418800" y="2983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kern="1200" dirty="0">
              <a:latin typeface="Calibri" panose="020F0502020204030204" pitchFamily="34" charset="0"/>
              <a:ea typeface="Calibri" panose="020F0502020204030204" pitchFamily="34" charset="0"/>
              <a:cs typeface="Calibri" panose="020F0502020204030204" pitchFamily="34" charset="0"/>
            </a:rPr>
            <a:t>To ensure that the receipt is seen as a genuine fee and not a disguised contribution, the educational institution should maintain proper commercial documentation:</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1418800" y="298384"/>
        <a:ext cx="2397511" cy="1017126"/>
      </dsp:txXfrm>
    </dsp:sp>
    <dsp:sp modelId="{4EA91014-8F80-48FA-A203-A22CF38775D9}">
      <dsp:nvSpPr>
        <dsp:cNvPr id="0" name=""/>
        <dsp:cNvSpPr/>
      </dsp:nvSpPr>
      <dsp:spPr>
        <a:xfrm>
          <a:off x="4234060" y="298384"/>
          <a:ext cx="1017126" cy="1017126"/>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67992A-57F6-48E6-BFCE-13888650B22D}">
      <dsp:nvSpPr>
        <dsp:cNvPr id="0" name=""/>
        <dsp:cNvSpPr/>
      </dsp:nvSpPr>
      <dsp:spPr>
        <a:xfrm>
          <a:off x="4447657" y="511980"/>
          <a:ext cx="589933" cy="5899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8BA324A-2E7D-4A62-9F47-481F4CE04F1A}">
      <dsp:nvSpPr>
        <dsp:cNvPr id="0" name=""/>
        <dsp:cNvSpPr/>
      </dsp:nvSpPr>
      <dsp:spPr>
        <a:xfrm>
          <a:off x="5469142" y="2983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b="1" kern="1200" dirty="0">
              <a:latin typeface="Calibri" panose="020F0502020204030204" pitchFamily="34" charset="0"/>
              <a:ea typeface="Calibri" panose="020F0502020204030204" pitchFamily="34" charset="0"/>
              <a:cs typeface="Calibri" panose="020F0502020204030204" pitchFamily="34" charset="0"/>
            </a:rPr>
            <a:t>Invoice/Bill:</a:t>
          </a:r>
          <a:r>
            <a:rPr lang="en-IN" sz="1300" kern="1200" dirty="0">
              <a:latin typeface="Calibri" panose="020F0502020204030204" pitchFamily="34" charset="0"/>
              <a:ea typeface="Calibri" panose="020F0502020204030204" pitchFamily="34" charset="0"/>
              <a:cs typeface="Calibri" panose="020F0502020204030204" pitchFamily="34" charset="0"/>
            </a:rPr>
            <a:t> The institution must issue a proper commercial invoice or bill of supply specifically detailing the fees (tuition, hostel, lab, etc.) to the student or the student's foreign sponsor/parent.</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5469142" y="298384"/>
        <a:ext cx="2397511" cy="1017126"/>
      </dsp:txXfrm>
    </dsp:sp>
    <dsp:sp modelId="{D9303D6F-CFF1-4498-932B-C0BF8976C593}">
      <dsp:nvSpPr>
        <dsp:cNvPr id="0" name=""/>
        <dsp:cNvSpPr/>
      </dsp:nvSpPr>
      <dsp:spPr>
        <a:xfrm>
          <a:off x="183719" y="2255184"/>
          <a:ext cx="1017126" cy="1017126"/>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5168B5-2C42-4DB5-A9DC-BDBEED364C2A}">
      <dsp:nvSpPr>
        <dsp:cNvPr id="0" name=""/>
        <dsp:cNvSpPr/>
      </dsp:nvSpPr>
      <dsp:spPr>
        <a:xfrm>
          <a:off x="397315" y="2468780"/>
          <a:ext cx="589933" cy="5899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36A0134-5807-4C35-A090-14860A7B0E5E}">
      <dsp:nvSpPr>
        <dsp:cNvPr id="0" name=""/>
        <dsp:cNvSpPr/>
      </dsp:nvSpPr>
      <dsp:spPr>
        <a:xfrm>
          <a:off x="1418800" y="22551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b="1" kern="1200">
              <a:latin typeface="Calibri" panose="020F0502020204030204" pitchFamily="34" charset="0"/>
              <a:ea typeface="Calibri" panose="020F0502020204030204" pitchFamily="34" charset="0"/>
              <a:cs typeface="Calibri" panose="020F0502020204030204" pitchFamily="34" charset="0"/>
            </a:rPr>
            <a:t>Non-Donation Receipt:</a:t>
          </a:r>
          <a:r>
            <a:rPr lang="en-IN" sz="1300" kern="1200">
              <a:latin typeface="Calibri" panose="020F0502020204030204" pitchFamily="34" charset="0"/>
              <a:ea typeface="Calibri" panose="020F0502020204030204" pitchFamily="34" charset="0"/>
              <a:cs typeface="Calibri" panose="020F0502020204030204" pitchFamily="34" charset="0"/>
            </a:rPr>
            <a:t> The receipt should clearly be marked as a receipt for </a:t>
          </a:r>
          <a:r>
            <a:rPr lang="en-IN" sz="1300" b="1" kern="1200">
              <a:latin typeface="Calibri" panose="020F0502020204030204" pitchFamily="34" charset="0"/>
              <a:ea typeface="Calibri" panose="020F0502020204030204" pitchFamily="34" charset="0"/>
              <a:cs typeface="Calibri" panose="020F0502020204030204" pitchFamily="34" charset="0"/>
            </a:rPr>
            <a:t>fees/commercial payment</a:t>
          </a:r>
          <a:r>
            <a:rPr lang="en-IN" sz="1300" kern="1200">
              <a:latin typeface="Calibri" panose="020F0502020204030204" pitchFamily="34" charset="0"/>
              <a:ea typeface="Calibri" panose="020F0502020204030204" pitchFamily="34" charset="0"/>
              <a:cs typeface="Calibri" panose="020F0502020204030204" pitchFamily="34" charset="0"/>
            </a:rPr>
            <a:t>, not a "donation receipt."</a:t>
          </a:r>
          <a:endParaRPr lang="en-US" sz="1300" kern="1200">
            <a:latin typeface="Calibri" panose="020F0502020204030204" pitchFamily="34" charset="0"/>
            <a:ea typeface="Calibri" panose="020F0502020204030204" pitchFamily="34" charset="0"/>
            <a:cs typeface="Calibri" panose="020F0502020204030204" pitchFamily="34" charset="0"/>
          </a:endParaRPr>
        </a:p>
      </dsp:txBody>
      <dsp:txXfrm>
        <a:off x="1418800" y="2255184"/>
        <a:ext cx="2397511" cy="1017126"/>
      </dsp:txXfrm>
    </dsp:sp>
    <dsp:sp modelId="{7A5AD118-4597-4AE2-994A-F50DE7D1F554}">
      <dsp:nvSpPr>
        <dsp:cNvPr id="0" name=""/>
        <dsp:cNvSpPr/>
      </dsp:nvSpPr>
      <dsp:spPr>
        <a:xfrm>
          <a:off x="4234060" y="2255184"/>
          <a:ext cx="1017126" cy="1017126"/>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FE2207-5078-4A32-8D7D-E5B1E0884C6E}">
      <dsp:nvSpPr>
        <dsp:cNvPr id="0" name=""/>
        <dsp:cNvSpPr/>
      </dsp:nvSpPr>
      <dsp:spPr>
        <a:xfrm>
          <a:off x="4447657" y="2468780"/>
          <a:ext cx="589933" cy="58993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2295347-345E-440A-92F2-68DD0FCF337E}">
      <dsp:nvSpPr>
        <dsp:cNvPr id="0" name=""/>
        <dsp:cNvSpPr/>
      </dsp:nvSpPr>
      <dsp:spPr>
        <a:xfrm>
          <a:off x="5469142" y="22551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b="1" kern="1200" dirty="0">
              <a:latin typeface="Calibri" panose="020F0502020204030204" pitchFamily="34" charset="0"/>
              <a:ea typeface="Calibri" panose="020F0502020204030204" pitchFamily="34" charset="0"/>
              <a:cs typeface="Calibri" panose="020F0502020204030204" pitchFamily="34" charset="0"/>
            </a:rPr>
            <a:t>Banking:</a:t>
          </a:r>
          <a:r>
            <a:rPr lang="en-IN" sz="1300" kern="1200" dirty="0">
              <a:latin typeface="Calibri" panose="020F0502020204030204" pitchFamily="34" charset="0"/>
              <a:ea typeface="Calibri" panose="020F0502020204030204" pitchFamily="34" charset="0"/>
              <a:cs typeface="Calibri" panose="020F0502020204030204" pitchFamily="34" charset="0"/>
            </a:rPr>
            <a:t> The funds should ideally be received in the institution's </a:t>
          </a:r>
          <a:r>
            <a:rPr lang="en-IN" sz="1300" b="1" kern="1200" dirty="0">
              <a:latin typeface="Calibri" panose="020F0502020204030204" pitchFamily="34" charset="0"/>
              <a:ea typeface="Calibri" panose="020F0502020204030204" pitchFamily="34" charset="0"/>
              <a:cs typeface="Calibri" panose="020F0502020204030204" pitchFamily="34" charset="0"/>
            </a:rPr>
            <a:t>regular non-FCRA bank account</a:t>
          </a:r>
          <a:r>
            <a:rPr lang="en-IN" sz="1300" kern="1200" dirty="0">
              <a:latin typeface="Calibri" panose="020F0502020204030204" pitchFamily="34" charset="0"/>
              <a:ea typeface="Calibri" panose="020F0502020204030204" pitchFamily="34" charset="0"/>
              <a:cs typeface="Calibri" panose="020F0502020204030204" pitchFamily="34" charset="0"/>
            </a:rPr>
            <a:t> (unless the institution is FCRA-registered and receives genuine foreign donations in the FCRA account). Mixing fee income with FCRA donation income is discouraged.</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5469142" y="2255184"/>
        <a:ext cx="2397511" cy="1017126"/>
      </dsp:txXfrm>
    </dsp:sp>
    <dsp:sp modelId="{CC6E38D9-CDCF-4BF8-BA23-81B952A59162}">
      <dsp:nvSpPr>
        <dsp:cNvPr id="0" name=""/>
        <dsp:cNvSpPr/>
      </dsp:nvSpPr>
      <dsp:spPr>
        <a:xfrm>
          <a:off x="183719" y="4211984"/>
          <a:ext cx="1017126" cy="1017126"/>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F8F15E-5FD7-4CEB-B38C-97459F75FCA0}">
      <dsp:nvSpPr>
        <dsp:cNvPr id="0" name=""/>
        <dsp:cNvSpPr/>
      </dsp:nvSpPr>
      <dsp:spPr>
        <a:xfrm>
          <a:off x="397315" y="4425581"/>
          <a:ext cx="589933" cy="58993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5DAAB73-807B-446D-8991-0E1DD05891AE}">
      <dsp:nvSpPr>
        <dsp:cNvPr id="0" name=""/>
        <dsp:cNvSpPr/>
      </dsp:nvSpPr>
      <dsp:spPr>
        <a:xfrm>
          <a:off x="1418800" y="42119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b="1" kern="1200" dirty="0">
              <a:latin typeface="Calibri" panose="020F0502020204030204" pitchFamily="34" charset="0"/>
              <a:ea typeface="Calibri" panose="020F0502020204030204" pitchFamily="34" charset="0"/>
              <a:cs typeface="Calibri" panose="020F0502020204030204" pitchFamily="34" charset="0"/>
            </a:rPr>
            <a:t>3. Caution: Donations vs. Fees</a:t>
          </a:r>
          <a:endParaRPr lang="en-US" sz="1300" kern="1200" dirty="0">
            <a:latin typeface="Calibri" panose="020F0502020204030204" pitchFamily="34" charset="0"/>
            <a:ea typeface="Calibri" panose="020F0502020204030204" pitchFamily="34" charset="0"/>
            <a:cs typeface="Calibri" panose="020F0502020204030204" pitchFamily="34" charset="0"/>
          </a:endParaRPr>
        </a:p>
      </dsp:txBody>
      <dsp:txXfrm>
        <a:off x="1418800" y="4211984"/>
        <a:ext cx="2397511" cy="1017126"/>
      </dsp:txXfrm>
    </dsp:sp>
    <dsp:sp modelId="{593EDBEF-7589-4814-AB71-0E64C31E5D31}">
      <dsp:nvSpPr>
        <dsp:cNvPr id="0" name=""/>
        <dsp:cNvSpPr/>
      </dsp:nvSpPr>
      <dsp:spPr>
        <a:xfrm>
          <a:off x="4234060" y="4211984"/>
          <a:ext cx="1017126" cy="1017126"/>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B72C4E-6431-44A4-A5EE-4DE65D7683C5}">
      <dsp:nvSpPr>
        <dsp:cNvPr id="0" name=""/>
        <dsp:cNvSpPr/>
      </dsp:nvSpPr>
      <dsp:spPr>
        <a:xfrm>
          <a:off x="4447657" y="4425581"/>
          <a:ext cx="589933" cy="58993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BF11EA2-BC3B-4B01-B75A-7F8D36CAA98D}">
      <dsp:nvSpPr>
        <dsp:cNvPr id="0" name=""/>
        <dsp:cNvSpPr/>
      </dsp:nvSpPr>
      <dsp:spPr>
        <a:xfrm>
          <a:off x="5469142" y="4211984"/>
          <a:ext cx="2397511" cy="1017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N" sz="1300" kern="1200">
              <a:latin typeface="Calibri" panose="020F0502020204030204" pitchFamily="34" charset="0"/>
              <a:ea typeface="Calibri" panose="020F0502020204030204" pitchFamily="34" charset="0"/>
              <a:cs typeface="Calibri" panose="020F0502020204030204" pitchFamily="34" charset="0"/>
            </a:rPr>
            <a:t>If the same educational institution receives a </a:t>
          </a:r>
          <a:r>
            <a:rPr lang="en-IN" sz="1300" b="1" kern="1200">
              <a:latin typeface="Calibri" panose="020F0502020204030204" pitchFamily="34" charset="0"/>
              <a:ea typeface="Calibri" panose="020F0502020204030204" pitchFamily="34" charset="0"/>
              <a:cs typeface="Calibri" panose="020F0502020204030204" pitchFamily="34" charset="0"/>
            </a:rPr>
            <a:t>donation</a:t>
          </a:r>
          <a:r>
            <a:rPr lang="en-IN" sz="1300" kern="1200">
              <a:latin typeface="Calibri" panose="020F0502020204030204" pitchFamily="34" charset="0"/>
              <a:ea typeface="Calibri" panose="020F0502020204030204" pitchFamily="34" charset="0"/>
              <a:cs typeface="Calibri" panose="020F0502020204030204" pitchFamily="34" charset="0"/>
            </a:rPr>
            <a:t> from an overseas alumnus, a foreign university, or a foreign foundation that is </a:t>
          </a:r>
          <a:r>
            <a:rPr lang="en-IN" sz="1300" b="1" kern="1200">
              <a:latin typeface="Calibri" panose="020F0502020204030204" pitchFamily="34" charset="0"/>
              <a:ea typeface="Calibri" panose="020F0502020204030204" pitchFamily="34" charset="0"/>
              <a:cs typeface="Calibri" panose="020F0502020204030204" pitchFamily="34" charset="0"/>
            </a:rPr>
            <a:t>not in exchange for a service</a:t>
          </a:r>
          <a:r>
            <a:rPr lang="en-IN" sz="1300" kern="1200">
              <a:latin typeface="Calibri" panose="020F0502020204030204" pitchFamily="34" charset="0"/>
              <a:ea typeface="Calibri" panose="020F0502020204030204" pitchFamily="34" charset="0"/>
              <a:cs typeface="Calibri" panose="020F0502020204030204" pitchFamily="34" charset="0"/>
            </a:rPr>
            <a:t> (i.e., not a fee), that receipt </a:t>
          </a:r>
          <a:r>
            <a:rPr lang="en-IN" sz="1300" b="1" kern="1200">
              <a:latin typeface="Calibri" panose="020F0502020204030204" pitchFamily="34" charset="0"/>
              <a:ea typeface="Calibri" panose="020F0502020204030204" pitchFamily="34" charset="0"/>
              <a:cs typeface="Calibri" panose="020F0502020204030204" pitchFamily="34" charset="0"/>
            </a:rPr>
            <a:t>will be classified as Foreign Contribution</a:t>
          </a:r>
          <a:r>
            <a:rPr lang="en-IN" sz="1300" kern="1200">
              <a:latin typeface="Calibri" panose="020F0502020204030204" pitchFamily="34" charset="0"/>
              <a:ea typeface="Calibri" panose="020F0502020204030204" pitchFamily="34" charset="0"/>
              <a:cs typeface="Calibri" panose="020F0502020204030204" pitchFamily="34" charset="0"/>
            </a:rPr>
            <a:t> and will require the educational institution to have valid </a:t>
          </a:r>
          <a:r>
            <a:rPr lang="en-IN" sz="1300" b="1" kern="1200">
              <a:latin typeface="Calibri" panose="020F0502020204030204" pitchFamily="34" charset="0"/>
              <a:ea typeface="Calibri" panose="020F0502020204030204" pitchFamily="34" charset="0"/>
              <a:cs typeface="Calibri" panose="020F0502020204030204" pitchFamily="34" charset="0"/>
            </a:rPr>
            <a:t>FCRA Registration or Prior Permission (PP)</a:t>
          </a:r>
          <a:r>
            <a:rPr lang="en-IN" sz="1300" kern="1200">
              <a:latin typeface="Calibri" panose="020F0502020204030204" pitchFamily="34" charset="0"/>
              <a:ea typeface="Calibri" panose="020F0502020204030204" pitchFamily="34" charset="0"/>
              <a:cs typeface="Calibri" panose="020F0502020204030204" pitchFamily="34" charset="0"/>
            </a:rPr>
            <a:t>.</a:t>
          </a:r>
          <a:endParaRPr lang="en-US" sz="1300" kern="1200">
            <a:latin typeface="Calibri" panose="020F0502020204030204" pitchFamily="34" charset="0"/>
            <a:ea typeface="Calibri" panose="020F0502020204030204" pitchFamily="34" charset="0"/>
            <a:cs typeface="Calibri" panose="020F0502020204030204" pitchFamily="34" charset="0"/>
          </a:endParaRPr>
        </a:p>
      </dsp:txBody>
      <dsp:txXfrm>
        <a:off x="5469142" y="4211984"/>
        <a:ext cx="2397511" cy="10171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Calibri" panose="020F0502020204030204" pitchFamily="34" charset="0"/>
              </a:defRPr>
            </a:lvl1pPr>
          </a:lstStyle>
          <a:p>
            <a:fld id="{A6A66348-74CB-4420-A488-B809D26F0C3C}" type="datetimeFigureOut">
              <a:rPr lang="en-IN" smtClean="0"/>
              <a:pPr/>
              <a:t>28-12-2025</a:t>
            </a:fld>
            <a:endParaRPr lang="en-IN"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E5C6E55C-1922-4FC0-9DC9-00BB7488208A}" type="slidenum">
              <a:rPr lang="en-IN" smtClean="0"/>
              <a:pPr/>
              <a:t>‹#›</a:t>
            </a:fld>
            <a:endParaRPr lang="en-IN" dirty="0"/>
          </a:p>
        </p:txBody>
      </p:sp>
    </p:spTree>
    <p:extLst>
      <p:ext uri="{BB962C8B-B14F-4D97-AF65-F5344CB8AC3E}">
        <p14:creationId xmlns:p14="http://schemas.microsoft.com/office/powerpoint/2010/main" val="2940512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IN" dirty="0"/>
          </a:p>
        </p:txBody>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5C6E55C-1922-4FC0-9DC9-00BB7488208A}" type="slidenum">
              <a:rPr lang="en-IN" smtClean="0"/>
              <a:t>23</a:t>
            </a:fld>
            <a:endParaRPr lang="en-IN" dirty="0"/>
          </a:p>
        </p:txBody>
      </p:sp>
    </p:spTree>
    <p:extLst>
      <p:ext uri="{BB962C8B-B14F-4D97-AF65-F5344CB8AC3E}">
        <p14:creationId xmlns:p14="http://schemas.microsoft.com/office/powerpoint/2010/main" val="1463616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175392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14947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1713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2276715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4295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2957899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4249018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424631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84962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248976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240561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62457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138833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80277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81691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540D72-8416-4667-86A0-2B99381ED515}" type="datetimeFigureOut">
              <a:rPr lang="en-IN" smtClean="0"/>
              <a:t>28-12-2025</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63674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540D72-8416-4667-86A0-2B99381ED515}" type="datetimeFigureOut">
              <a:rPr lang="en-IN" smtClean="0"/>
              <a:pPr/>
              <a:t>28-12-2025</a:t>
            </a:fld>
            <a:endParaRPr lang="en-IN"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5665092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fcraonline.nic.i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7.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hyperlink" Target="mailto:ravulapalli1969@gmail.com" TargetMode="External"/><Relationship Id="rId1" Type="http://schemas.openxmlformats.org/officeDocument/2006/relationships/slideLayout" Target="../slideLayouts/slideLayout2.xml"/><Relationship Id="rId4" Type="http://schemas.openxmlformats.org/officeDocument/2006/relationships/hyperlink" Target="https://www.publicdomainpictures.net/en/view-image.php?image=32869&amp;picture=namaste"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vintage weighing scales">
            <a:extLst>
              <a:ext uri="{FF2B5EF4-FFF2-40B4-BE49-F238E27FC236}">
                <a16:creationId xmlns:a16="http://schemas.microsoft.com/office/drawing/2014/main" id="{2B61CF6A-8B6D-51B2-9142-578446E52253}"/>
              </a:ext>
            </a:extLst>
          </p:cNvPr>
          <p:cNvPicPr>
            <a:picLocks noChangeAspect="1"/>
          </p:cNvPicPr>
          <p:nvPr/>
        </p:nvPicPr>
        <p:blipFill>
          <a:blip r:embed="rId2"/>
          <a:srcRect l="2779" r="16767" b="9091"/>
          <a:stretch>
            <a:fillRect/>
          </a:stretch>
        </p:blipFill>
        <p:spPr>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itle 1">
            <a:extLst>
              <a:ext uri="{FF2B5EF4-FFF2-40B4-BE49-F238E27FC236}">
                <a16:creationId xmlns:a16="http://schemas.microsoft.com/office/drawing/2014/main" id="{00772B41-6958-6770-A35E-EEAE6D19F727}"/>
              </a:ext>
            </a:extLst>
          </p:cNvPr>
          <p:cNvSpPr>
            <a:spLocks noGrp="1"/>
          </p:cNvSpPr>
          <p:nvPr>
            <p:ph type="ctrTitle"/>
          </p:nvPr>
        </p:nvSpPr>
        <p:spPr>
          <a:xfrm>
            <a:off x="3515580" y="2496620"/>
            <a:ext cx="4243227" cy="2085652"/>
          </a:xfrm>
        </p:spPr>
        <p:txBody>
          <a:bodyPr>
            <a:normAutofit/>
          </a:bodyPr>
          <a:lstStyle/>
          <a:p>
            <a:pPr>
              <a:lnSpc>
                <a:spcPct val="90000"/>
              </a:lnSpc>
            </a:pPr>
            <a:r>
              <a:rPr lang="en-IN" sz="3800" dirty="0">
                <a:latin typeface="Calibri" panose="020F0502020204030204" pitchFamily="34" charset="0"/>
                <a:ea typeface="Calibri" panose="020F0502020204030204" pitchFamily="34" charset="0"/>
                <a:cs typeface="Calibri" panose="020F0502020204030204" pitchFamily="34" charset="0"/>
              </a:rPr>
              <a:t>Legal Frame Work of NPOs and FCRA New Regulations</a:t>
            </a:r>
          </a:p>
        </p:txBody>
      </p:sp>
    </p:spTree>
    <p:extLst>
      <p:ext uri="{BB962C8B-B14F-4D97-AF65-F5344CB8AC3E}">
        <p14:creationId xmlns:p14="http://schemas.microsoft.com/office/powerpoint/2010/main" val="3675531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19C9F-5E70-6721-E074-8B34618058BF}"/>
              </a:ext>
            </a:extLst>
          </p:cNvPr>
          <p:cNvSpPr>
            <a:spLocks noGrp="1"/>
          </p:cNvSpPr>
          <p:nvPr>
            <p:ph type="title"/>
          </p:nvPr>
        </p:nvSpPr>
        <p:spPr>
          <a:xfrm>
            <a:off x="179330" y="241444"/>
            <a:ext cx="6447501" cy="1320800"/>
          </a:xfrm>
        </p:spPr>
        <p:txBody>
          <a:bodyPr>
            <a:normAutofit/>
          </a:bodyPr>
          <a:lstStyle/>
          <a:p>
            <a:r>
              <a:rPr lang="en-IN" b="1" dirty="0"/>
              <a:t>Eligibility Requirements for FCRA Registration (FC-3A)</a:t>
            </a:r>
            <a:endParaRPr lang="en-IN" dirty="0"/>
          </a:p>
        </p:txBody>
      </p:sp>
      <p:graphicFrame>
        <p:nvGraphicFramePr>
          <p:cNvPr id="4" name="Content Placeholder 3">
            <a:extLst>
              <a:ext uri="{FF2B5EF4-FFF2-40B4-BE49-F238E27FC236}">
                <a16:creationId xmlns:a16="http://schemas.microsoft.com/office/drawing/2014/main" id="{8F64409A-EE78-6F83-2E00-7747816B4FD2}"/>
              </a:ext>
            </a:extLst>
          </p:cNvPr>
          <p:cNvGraphicFramePr>
            <a:graphicFrameLocks noGrp="1"/>
          </p:cNvGraphicFramePr>
          <p:nvPr>
            <p:ph idx="1"/>
            <p:extLst>
              <p:ext uri="{D42A27DB-BD31-4B8C-83A1-F6EECF244321}">
                <p14:modId xmlns:p14="http://schemas.microsoft.com/office/powerpoint/2010/main" val="2302420925"/>
              </p:ext>
            </p:extLst>
          </p:nvPr>
        </p:nvGraphicFramePr>
        <p:xfrm>
          <a:off x="376446" y="1451670"/>
          <a:ext cx="6702447" cy="4938856"/>
        </p:xfrm>
        <a:graphic>
          <a:graphicData uri="http://schemas.openxmlformats.org/drawingml/2006/table">
            <a:tbl>
              <a:tblPr firstRow="1" firstCol="1" bandRow="1">
                <a:tableStyleId>{5C22544A-7EE6-4342-B048-85BDC9FD1C3A}</a:tableStyleId>
              </a:tblPr>
              <a:tblGrid>
                <a:gridCol w="1814630">
                  <a:extLst>
                    <a:ext uri="{9D8B030D-6E8A-4147-A177-3AD203B41FA5}">
                      <a16:colId xmlns:a16="http://schemas.microsoft.com/office/drawing/2014/main" val="287242343"/>
                    </a:ext>
                  </a:extLst>
                </a:gridCol>
                <a:gridCol w="4887817">
                  <a:extLst>
                    <a:ext uri="{9D8B030D-6E8A-4147-A177-3AD203B41FA5}">
                      <a16:colId xmlns:a16="http://schemas.microsoft.com/office/drawing/2014/main" val="2190697264"/>
                    </a:ext>
                  </a:extLst>
                </a:gridCol>
              </a:tblGrid>
              <a:tr h="4557172">
                <a:tc>
                  <a:txBody>
                    <a:bodyPr/>
                    <a:lstStyle/>
                    <a:p>
                      <a:pPr>
                        <a:lnSpc>
                          <a:spcPct val="115000"/>
                        </a:lnSpc>
                        <a:spcAft>
                          <a:spcPts val="800"/>
                        </a:spcAft>
                        <a:buNone/>
                      </a:pPr>
                      <a:r>
                        <a:rPr lang="en-IN" sz="1400" kern="100">
                          <a:effectLst/>
                          <a:latin typeface="Calibri" panose="020F0502020204030204" pitchFamily="34" charset="0"/>
                        </a:rPr>
                        <a:t>Legal Status</a:t>
                      </a:r>
                      <a:endParaRPr lang="en-IN" sz="1400" kern="10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tc>
                  <a:txBody>
                    <a:bodyPr/>
                    <a:lstStyle/>
                    <a:p>
                      <a:pPr>
                        <a:lnSpc>
                          <a:spcPct val="115000"/>
                        </a:lnSpc>
                        <a:spcAft>
                          <a:spcPts val="800"/>
                        </a:spcAft>
                        <a:buNone/>
                      </a:pPr>
                      <a:r>
                        <a:rPr lang="en-IN" sz="1400" kern="100" dirty="0">
                          <a:effectLst/>
                          <a:latin typeface="Calibri" panose="020F0502020204030204" pitchFamily="34" charset="0"/>
                        </a:rPr>
                        <a:t>Must be a legal entity (NPO) registered under one of the following: </a:t>
                      </a:r>
                    </a:p>
                    <a:p>
                      <a:pPr>
                        <a:lnSpc>
                          <a:spcPct val="115000"/>
                        </a:lnSpc>
                        <a:spcAft>
                          <a:spcPts val="800"/>
                        </a:spcAft>
                        <a:buNone/>
                      </a:pPr>
                      <a:br>
                        <a:rPr lang="en-IN" sz="1400" kern="100" dirty="0">
                          <a:effectLst/>
                        </a:rPr>
                      </a:br>
                      <a:endParaRPr lang="en-IN" sz="1400" kern="100" dirty="0">
                        <a:effectLst/>
                      </a:endParaRPr>
                    </a:p>
                    <a:p>
                      <a:pPr>
                        <a:lnSpc>
                          <a:spcPct val="115000"/>
                        </a:lnSpc>
                        <a:spcAft>
                          <a:spcPts val="800"/>
                        </a:spcAft>
                        <a:buNone/>
                      </a:pPr>
                      <a:r>
                        <a:rPr lang="en-IN" sz="1400" kern="100" dirty="0">
                          <a:effectLst/>
                        </a:rPr>
                        <a:t>• Societies Registration Act, 1860 (Society) </a:t>
                      </a:r>
                    </a:p>
                    <a:p>
                      <a:pPr>
                        <a:lnSpc>
                          <a:spcPct val="115000"/>
                        </a:lnSpc>
                        <a:spcAft>
                          <a:spcPts val="800"/>
                        </a:spcAft>
                        <a:buNone/>
                      </a:pPr>
                      <a:br>
                        <a:rPr lang="en-IN" sz="1400" kern="100" dirty="0">
                          <a:effectLst/>
                        </a:rPr>
                      </a:br>
                      <a:endParaRPr lang="en-IN" sz="1400" kern="100" dirty="0">
                        <a:effectLst/>
                      </a:endParaRPr>
                    </a:p>
                    <a:p>
                      <a:pPr>
                        <a:lnSpc>
                          <a:spcPct val="115000"/>
                        </a:lnSpc>
                        <a:spcAft>
                          <a:spcPts val="800"/>
                        </a:spcAft>
                        <a:buNone/>
                      </a:pPr>
                      <a:r>
                        <a:rPr lang="en-IN" sz="1400" kern="100" dirty="0">
                          <a:effectLst/>
                        </a:rPr>
                        <a:t>• Indian Trusts Act, 1882 (Trust) </a:t>
                      </a:r>
                    </a:p>
                    <a:p>
                      <a:pPr>
                        <a:lnSpc>
                          <a:spcPct val="115000"/>
                        </a:lnSpc>
                        <a:spcAft>
                          <a:spcPts val="800"/>
                        </a:spcAft>
                        <a:buNone/>
                      </a:pPr>
                      <a:br>
                        <a:rPr lang="en-IN" sz="1400" kern="100" dirty="0">
                          <a:effectLst/>
                        </a:rPr>
                      </a:br>
                      <a:endParaRPr lang="en-IN" sz="1400" kern="100" dirty="0">
                        <a:effectLst/>
                      </a:endParaRPr>
                    </a:p>
                    <a:p>
                      <a:pPr>
                        <a:lnSpc>
                          <a:spcPct val="115000"/>
                        </a:lnSpc>
                        <a:spcAft>
                          <a:spcPts val="800"/>
                        </a:spcAft>
                        <a:buNone/>
                      </a:pPr>
                      <a:r>
                        <a:rPr lang="en-IN" sz="1400" kern="100" dirty="0">
                          <a:effectLst/>
                        </a:rPr>
                        <a:t>• Companies Act, 2013 (Section 8 Company)</a:t>
                      </a:r>
                      <a:endParaRPr lang="en-IN" sz="1400" kern="100" dirty="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extLst>
                  <a:ext uri="{0D108BD9-81ED-4DB2-BD59-A6C34878D82A}">
                    <a16:rowId xmlns:a16="http://schemas.microsoft.com/office/drawing/2014/main" val="269571293"/>
                  </a:ext>
                </a:extLst>
              </a:tr>
              <a:tr h="381684">
                <a:tc>
                  <a:txBody>
                    <a:bodyPr/>
                    <a:lstStyle/>
                    <a:p>
                      <a:pPr>
                        <a:lnSpc>
                          <a:spcPct val="115000"/>
                        </a:lnSpc>
                        <a:spcAft>
                          <a:spcPts val="800"/>
                        </a:spcAft>
                        <a:buNone/>
                      </a:pPr>
                      <a:r>
                        <a:rPr lang="en-IN" sz="1400" kern="100">
                          <a:effectLst/>
                          <a:latin typeface="Calibri" panose="020F0502020204030204" pitchFamily="34" charset="0"/>
                        </a:rPr>
                        <a:t>Operational History</a:t>
                      </a:r>
                      <a:endParaRPr lang="en-IN" sz="1400" kern="10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tc>
                  <a:txBody>
                    <a:bodyPr/>
                    <a:lstStyle/>
                    <a:p>
                      <a:pPr>
                        <a:lnSpc>
                          <a:spcPct val="115000"/>
                        </a:lnSpc>
                        <a:spcAft>
                          <a:spcPts val="800"/>
                        </a:spcAft>
                        <a:buNone/>
                      </a:pPr>
                      <a:r>
                        <a:rPr lang="en-IN" sz="1400" kern="100" dirty="0">
                          <a:effectLst/>
                          <a:latin typeface="Calibri" panose="020F0502020204030204" pitchFamily="34" charset="0"/>
                        </a:rPr>
                        <a:t>Must be in existence for a minimum of 3 years.</a:t>
                      </a:r>
                      <a:endParaRPr lang="en-IN" sz="1400" kern="100" dirty="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extLst>
                  <a:ext uri="{0D108BD9-81ED-4DB2-BD59-A6C34878D82A}">
                    <a16:rowId xmlns:a16="http://schemas.microsoft.com/office/drawing/2014/main" val="2475160166"/>
                  </a:ext>
                </a:extLst>
              </a:tr>
            </a:tbl>
          </a:graphicData>
        </a:graphic>
      </p:graphicFrame>
    </p:spTree>
    <p:extLst>
      <p:ext uri="{BB962C8B-B14F-4D97-AF65-F5344CB8AC3E}">
        <p14:creationId xmlns:p14="http://schemas.microsoft.com/office/powerpoint/2010/main" val="2747218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0F9EB-DB79-22D5-AD19-1EE63D04A11C}"/>
              </a:ext>
            </a:extLst>
          </p:cNvPr>
          <p:cNvSpPr>
            <a:spLocks noGrp="1"/>
          </p:cNvSpPr>
          <p:nvPr>
            <p:ph type="title"/>
          </p:nvPr>
        </p:nvSpPr>
        <p:spPr>
          <a:xfrm>
            <a:off x="508000" y="609600"/>
            <a:ext cx="6447501" cy="1320800"/>
          </a:xfrm>
        </p:spPr>
        <p:txBody>
          <a:bodyPr>
            <a:normAutofit/>
          </a:bodyPr>
          <a:lstStyle/>
          <a:p>
            <a:r>
              <a:rPr lang="en-IN" b="1" dirty="0"/>
              <a:t>Eligibility Requirements for FCRA Registration (FC-3A)</a:t>
            </a:r>
            <a:endParaRPr lang="en-IN" dirty="0"/>
          </a:p>
        </p:txBody>
      </p:sp>
      <p:graphicFrame>
        <p:nvGraphicFramePr>
          <p:cNvPr id="4" name="Content Placeholder 3">
            <a:extLst>
              <a:ext uri="{FF2B5EF4-FFF2-40B4-BE49-F238E27FC236}">
                <a16:creationId xmlns:a16="http://schemas.microsoft.com/office/drawing/2014/main" id="{7D5C28AF-B18F-D220-A901-2DD396DDA402}"/>
              </a:ext>
            </a:extLst>
          </p:cNvPr>
          <p:cNvGraphicFramePr>
            <a:graphicFrameLocks noGrp="1"/>
          </p:cNvGraphicFramePr>
          <p:nvPr>
            <p:ph idx="1"/>
            <p:extLst>
              <p:ext uri="{D42A27DB-BD31-4B8C-83A1-F6EECF244321}">
                <p14:modId xmlns:p14="http://schemas.microsoft.com/office/powerpoint/2010/main" val="3792839949"/>
              </p:ext>
            </p:extLst>
          </p:nvPr>
        </p:nvGraphicFramePr>
        <p:xfrm>
          <a:off x="415533" y="2433833"/>
          <a:ext cx="6447632" cy="3273597"/>
        </p:xfrm>
        <a:graphic>
          <a:graphicData uri="http://schemas.openxmlformats.org/drawingml/2006/table">
            <a:tbl>
              <a:tblPr firstRow="1" firstCol="1" bandRow="1">
                <a:tableStyleId>{5C22544A-7EE6-4342-B048-85BDC9FD1C3A}</a:tableStyleId>
              </a:tblPr>
              <a:tblGrid>
                <a:gridCol w="1993746">
                  <a:extLst>
                    <a:ext uri="{9D8B030D-6E8A-4147-A177-3AD203B41FA5}">
                      <a16:colId xmlns:a16="http://schemas.microsoft.com/office/drawing/2014/main" val="1584985503"/>
                    </a:ext>
                  </a:extLst>
                </a:gridCol>
                <a:gridCol w="4453886">
                  <a:extLst>
                    <a:ext uri="{9D8B030D-6E8A-4147-A177-3AD203B41FA5}">
                      <a16:colId xmlns:a16="http://schemas.microsoft.com/office/drawing/2014/main" val="2361578700"/>
                    </a:ext>
                  </a:extLst>
                </a:gridCol>
              </a:tblGrid>
              <a:tr h="840192">
                <a:tc>
                  <a:txBody>
                    <a:bodyPr/>
                    <a:lstStyle/>
                    <a:p>
                      <a:pPr>
                        <a:lnSpc>
                          <a:spcPct val="115000"/>
                        </a:lnSpc>
                        <a:spcAft>
                          <a:spcPts val="800"/>
                        </a:spcAft>
                        <a:buNone/>
                      </a:pPr>
                      <a:r>
                        <a:rPr lang="en-IN" sz="1700" kern="100">
                          <a:effectLst/>
                          <a:latin typeface="Calibri" panose="020F0502020204030204" pitchFamily="34" charset="0"/>
                        </a:rPr>
                        <a:t>Activity/Track Record</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Must have undertaken "reasonable activity" in its chosen field for the benefit of society.</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4110999783"/>
                  </a:ext>
                </a:extLst>
              </a:tr>
              <a:tr h="1593213">
                <a:tc>
                  <a:txBody>
                    <a:bodyPr/>
                    <a:lstStyle/>
                    <a:p>
                      <a:pPr>
                        <a:lnSpc>
                          <a:spcPct val="115000"/>
                        </a:lnSpc>
                        <a:spcAft>
                          <a:spcPts val="800"/>
                        </a:spcAft>
                        <a:buNone/>
                      </a:pPr>
                      <a:r>
                        <a:rPr lang="en-IN" sz="1700" kern="100">
                          <a:effectLst/>
                          <a:latin typeface="Calibri" panose="020F0502020204030204" pitchFamily="34" charset="0"/>
                        </a:rPr>
                        <a:t>Financial Criteria</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Must have spent a minimum of </a:t>
                      </a:r>
                      <a:r>
                        <a:rPr lang="en-IN" sz="1700" b="1" kern="100" dirty="0">
                          <a:effectLst/>
                          <a:latin typeface="Calibri" panose="020F0502020204030204" pitchFamily="34" charset="0"/>
                        </a:rPr>
                        <a:t>₹15 Lakhs</a:t>
                      </a:r>
                      <a:r>
                        <a:rPr lang="en-IN" sz="1700" kern="100" dirty="0">
                          <a:effectLst/>
                          <a:latin typeface="Calibri" panose="020F0502020204030204" pitchFamily="34" charset="0"/>
                        </a:rPr>
                        <a:t> (Fifteen Lakh Rupees) over the </a:t>
                      </a:r>
                      <a:r>
                        <a:rPr lang="en-IN" sz="1700" b="1" kern="100" dirty="0">
                          <a:effectLst/>
                          <a:latin typeface="Calibri" panose="020F0502020204030204" pitchFamily="34" charset="0"/>
                        </a:rPr>
                        <a:t>last 3 years </a:t>
                      </a:r>
                      <a:r>
                        <a:rPr lang="en-IN" sz="1700" kern="100" dirty="0">
                          <a:effectLst/>
                          <a:latin typeface="Calibri" panose="020F0502020204030204" pitchFamily="34" charset="0"/>
                        </a:rPr>
                        <a:t>on its aims and objectives. (Note: This expenditure must </a:t>
                      </a:r>
                      <a:r>
                        <a:rPr lang="en-IN" sz="1700" b="1" kern="100" dirty="0">
                          <a:effectLst/>
                          <a:latin typeface="Calibri" panose="020F0502020204030204" pitchFamily="34" charset="0"/>
                        </a:rPr>
                        <a:t>exclude </a:t>
                      </a:r>
                      <a:r>
                        <a:rPr lang="en-IN" sz="1700" kern="100" dirty="0">
                          <a:effectLst/>
                          <a:latin typeface="Calibri" panose="020F0502020204030204" pitchFamily="34" charset="0"/>
                        </a:rPr>
                        <a:t>administrative expenses.)</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875609034"/>
                  </a:ext>
                </a:extLst>
              </a:tr>
              <a:tr h="840192">
                <a:tc>
                  <a:txBody>
                    <a:bodyPr/>
                    <a:lstStyle/>
                    <a:p>
                      <a:pPr>
                        <a:lnSpc>
                          <a:spcPct val="115000"/>
                        </a:lnSpc>
                        <a:spcAft>
                          <a:spcPts val="800"/>
                        </a:spcAft>
                        <a:buNone/>
                      </a:pPr>
                      <a:r>
                        <a:rPr lang="en-IN" sz="1700" kern="100" dirty="0">
                          <a:effectLst/>
                          <a:latin typeface="Calibri" panose="020F0502020204030204" pitchFamily="34" charset="0"/>
                        </a:rPr>
                        <a:t>Compliance Check</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The organisation and its key members must not be prohibited from accepting foreign contribution.</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1186033683"/>
                  </a:ext>
                </a:extLst>
              </a:tr>
            </a:tbl>
          </a:graphicData>
        </a:graphic>
      </p:graphicFrame>
    </p:spTree>
    <p:extLst>
      <p:ext uri="{BB962C8B-B14F-4D97-AF65-F5344CB8AC3E}">
        <p14:creationId xmlns:p14="http://schemas.microsoft.com/office/powerpoint/2010/main" val="3053881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5FFC9-0F97-AE85-D71C-0C112D789315}"/>
              </a:ext>
            </a:extLst>
          </p:cNvPr>
          <p:cNvSpPr>
            <a:spLocks noGrp="1"/>
          </p:cNvSpPr>
          <p:nvPr>
            <p:ph type="title"/>
          </p:nvPr>
        </p:nvSpPr>
        <p:spPr>
          <a:xfrm>
            <a:off x="107308" y="167481"/>
            <a:ext cx="6447501" cy="757193"/>
          </a:xfrm>
        </p:spPr>
        <p:txBody>
          <a:bodyPr>
            <a:normAutofit/>
          </a:bodyPr>
          <a:lstStyle/>
          <a:p>
            <a:r>
              <a:rPr lang="en-IN" b="1" dirty="0"/>
              <a:t>Key Documents Required</a:t>
            </a:r>
            <a:endParaRPr lang="en-IN" dirty="0"/>
          </a:p>
        </p:txBody>
      </p:sp>
      <p:graphicFrame>
        <p:nvGraphicFramePr>
          <p:cNvPr id="5" name="Content Placeholder 2">
            <a:extLst>
              <a:ext uri="{FF2B5EF4-FFF2-40B4-BE49-F238E27FC236}">
                <a16:creationId xmlns:a16="http://schemas.microsoft.com/office/drawing/2014/main" id="{0C2E45BF-AD42-0BA5-2912-9C4526A9604A}"/>
              </a:ext>
            </a:extLst>
          </p:cNvPr>
          <p:cNvGraphicFramePr>
            <a:graphicFrameLocks noGrp="1"/>
          </p:cNvGraphicFramePr>
          <p:nvPr>
            <p:ph idx="1"/>
            <p:extLst>
              <p:ext uri="{D42A27DB-BD31-4B8C-83A1-F6EECF244321}">
                <p14:modId xmlns:p14="http://schemas.microsoft.com/office/powerpoint/2010/main" val="610323522"/>
              </p:ext>
            </p:extLst>
          </p:nvPr>
        </p:nvGraphicFramePr>
        <p:xfrm>
          <a:off x="292242" y="924674"/>
          <a:ext cx="6447501" cy="4760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130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17CE-7146-3090-A2D2-1D6531FB4C8A}"/>
              </a:ext>
            </a:extLst>
          </p:cNvPr>
          <p:cNvSpPr>
            <a:spLocks noGrp="1"/>
          </p:cNvSpPr>
          <p:nvPr>
            <p:ph type="title"/>
          </p:nvPr>
        </p:nvSpPr>
        <p:spPr>
          <a:xfrm>
            <a:off x="199775" y="116441"/>
            <a:ext cx="6447501" cy="931523"/>
          </a:xfrm>
        </p:spPr>
        <p:txBody>
          <a:bodyPr>
            <a:normAutofit/>
          </a:bodyPr>
          <a:lstStyle/>
          <a:p>
            <a:r>
              <a:rPr lang="en-IN" b="1" dirty="0"/>
              <a:t>Key Documents Required</a:t>
            </a:r>
            <a:endParaRPr lang="en-IN" dirty="0"/>
          </a:p>
        </p:txBody>
      </p:sp>
      <p:graphicFrame>
        <p:nvGraphicFramePr>
          <p:cNvPr id="5" name="Content Placeholder 2">
            <a:extLst>
              <a:ext uri="{FF2B5EF4-FFF2-40B4-BE49-F238E27FC236}">
                <a16:creationId xmlns:a16="http://schemas.microsoft.com/office/drawing/2014/main" id="{351CB58E-85E8-7737-8DE2-FACD9DB51A92}"/>
              </a:ext>
            </a:extLst>
          </p:cNvPr>
          <p:cNvGraphicFramePr>
            <a:graphicFrameLocks noGrp="1"/>
          </p:cNvGraphicFramePr>
          <p:nvPr>
            <p:ph idx="1"/>
            <p:extLst>
              <p:ext uri="{D42A27DB-BD31-4B8C-83A1-F6EECF244321}">
                <p14:modId xmlns:p14="http://schemas.microsoft.com/office/powerpoint/2010/main" val="3190173917"/>
              </p:ext>
            </p:extLst>
          </p:nvPr>
        </p:nvGraphicFramePr>
        <p:xfrm>
          <a:off x="487847" y="821934"/>
          <a:ext cx="6447234" cy="5369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233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9DE6-9929-832C-7A55-0C2017F3F842}"/>
              </a:ext>
            </a:extLst>
          </p:cNvPr>
          <p:cNvSpPr>
            <a:spLocks noGrp="1"/>
          </p:cNvSpPr>
          <p:nvPr>
            <p:ph type="title"/>
          </p:nvPr>
        </p:nvSpPr>
        <p:spPr>
          <a:xfrm>
            <a:off x="97034" y="157538"/>
            <a:ext cx="6447501" cy="767136"/>
          </a:xfrm>
        </p:spPr>
        <p:txBody>
          <a:bodyPr>
            <a:normAutofit/>
          </a:bodyPr>
          <a:lstStyle/>
          <a:p>
            <a:r>
              <a:rPr lang="en-IN" b="1" dirty="0"/>
              <a:t>Online Registration Process</a:t>
            </a:r>
            <a:endParaRPr lang="en-IN" dirty="0"/>
          </a:p>
        </p:txBody>
      </p:sp>
      <p:graphicFrame>
        <p:nvGraphicFramePr>
          <p:cNvPr id="7" name="Content Placeholder 6">
            <a:extLst>
              <a:ext uri="{FF2B5EF4-FFF2-40B4-BE49-F238E27FC236}">
                <a16:creationId xmlns:a16="http://schemas.microsoft.com/office/drawing/2014/main" id="{E6BAE669-9709-CB49-166B-5EEF6DB80206}"/>
              </a:ext>
            </a:extLst>
          </p:cNvPr>
          <p:cNvGraphicFramePr>
            <a:graphicFrameLocks noGrp="1"/>
          </p:cNvGraphicFramePr>
          <p:nvPr>
            <p:ph idx="1"/>
            <p:extLst>
              <p:ext uri="{D42A27DB-BD31-4B8C-83A1-F6EECF244321}">
                <p14:modId xmlns:p14="http://schemas.microsoft.com/office/powerpoint/2010/main" val="3804139490"/>
              </p:ext>
            </p:extLst>
          </p:nvPr>
        </p:nvGraphicFramePr>
        <p:xfrm>
          <a:off x="380144" y="914399"/>
          <a:ext cx="7500134" cy="5775789"/>
        </p:xfrm>
        <a:graphic>
          <a:graphicData uri="http://schemas.openxmlformats.org/drawingml/2006/table">
            <a:tbl>
              <a:tblPr firstRow="1" firstCol="1" bandRow="1">
                <a:tableStyleId>{5C22544A-7EE6-4342-B048-85BDC9FD1C3A}</a:tableStyleId>
              </a:tblPr>
              <a:tblGrid>
                <a:gridCol w="2227017">
                  <a:extLst>
                    <a:ext uri="{9D8B030D-6E8A-4147-A177-3AD203B41FA5}">
                      <a16:colId xmlns:a16="http://schemas.microsoft.com/office/drawing/2014/main" val="1686079785"/>
                    </a:ext>
                  </a:extLst>
                </a:gridCol>
                <a:gridCol w="3005784">
                  <a:extLst>
                    <a:ext uri="{9D8B030D-6E8A-4147-A177-3AD203B41FA5}">
                      <a16:colId xmlns:a16="http://schemas.microsoft.com/office/drawing/2014/main" val="2042143869"/>
                    </a:ext>
                  </a:extLst>
                </a:gridCol>
                <a:gridCol w="2267333">
                  <a:extLst>
                    <a:ext uri="{9D8B030D-6E8A-4147-A177-3AD203B41FA5}">
                      <a16:colId xmlns:a16="http://schemas.microsoft.com/office/drawing/2014/main" val="4120160075"/>
                    </a:ext>
                  </a:extLst>
                </a:gridCol>
              </a:tblGrid>
              <a:tr h="298330">
                <a:tc>
                  <a:txBody>
                    <a:bodyPr/>
                    <a:lstStyle/>
                    <a:p>
                      <a:pPr>
                        <a:lnSpc>
                          <a:spcPct val="115000"/>
                        </a:lnSpc>
                        <a:spcAft>
                          <a:spcPts val="800"/>
                        </a:spcAft>
                        <a:buNone/>
                      </a:pPr>
                      <a:r>
                        <a:rPr lang="en-IN" sz="1300" kern="100">
                          <a:effectLst/>
                          <a:latin typeface="Calibri" panose="020F0502020204030204" pitchFamily="34" charset="0"/>
                        </a:rPr>
                        <a:t>Step</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Action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Form/Detail</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799231465"/>
                  </a:ext>
                </a:extLst>
              </a:tr>
              <a:tr h="1023921">
                <a:tc>
                  <a:txBody>
                    <a:bodyPr/>
                    <a:lstStyle/>
                    <a:p>
                      <a:pPr>
                        <a:lnSpc>
                          <a:spcPct val="115000"/>
                        </a:lnSpc>
                        <a:spcAft>
                          <a:spcPts val="800"/>
                        </a:spcAft>
                        <a:buNone/>
                      </a:pPr>
                      <a:r>
                        <a:rPr lang="en-IN" sz="1300" kern="100">
                          <a:effectLst/>
                          <a:latin typeface="Calibri" panose="020F0502020204030204" pitchFamily="34" charset="0"/>
                        </a:rPr>
                        <a:t>1. Open Mandatory Bank Account (Crucial Amendment)</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Open the FCRA Designated Account for receiving FC. This account must be opened at the State Bank of India (SBI), Main Branch, Sansad Marg, New Delhi.</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FCRA Designated Account at SBI, New Delhi.</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02622786"/>
                  </a:ext>
                </a:extLst>
              </a:tr>
              <a:tr h="540577">
                <a:tc>
                  <a:txBody>
                    <a:bodyPr/>
                    <a:lstStyle/>
                    <a:p>
                      <a:pPr>
                        <a:lnSpc>
                          <a:spcPct val="115000"/>
                        </a:lnSpc>
                        <a:spcAft>
                          <a:spcPts val="800"/>
                        </a:spcAft>
                        <a:buNone/>
                      </a:pPr>
                      <a:r>
                        <a:rPr lang="en-IN" sz="1300" kern="100">
                          <a:effectLst/>
                          <a:latin typeface="Calibri" panose="020F0502020204030204" pitchFamily="34" charset="0"/>
                        </a:rPr>
                        <a:t>2. Apply Online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Go to the official FCRA portal and sign up for a user ID and password.</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FCRA Online Portal: fcraonline.nic.in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1070536055"/>
                  </a:ext>
                </a:extLst>
              </a:tr>
              <a:tr h="782821">
                <a:tc>
                  <a:txBody>
                    <a:bodyPr/>
                    <a:lstStyle/>
                    <a:p>
                      <a:pPr>
                        <a:lnSpc>
                          <a:spcPct val="115000"/>
                        </a:lnSpc>
                        <a:spcAft>
                          <a:spcPts val="800"/>
                        </a:spcAft>
                        <a:buNone/>
                      </a:pPr>
                      <a:r>
                        <a:rPr lang="en-IN" sz="1300" kern="100">
                          <a:effectLst/>
                          <a:latin typeface="Calibri" panose="020F0502020204030204" pitchFamily="34" charset="0"/>
                        </a:rPr>
                        <a:t>3. Fill Association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Log in and select "FCRA Registration." Fill in NPO details (Name, Address, Registration No., Darpan ID, etc.).</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Association Details Form</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94091784"/>
                  </a:ext>
                </a:extLst>
              </a:tr>
              <a:tr h="1023921">
                <a:tc>
                  <a:txBody>
                    <a:bodyPr/>
                    <a:lstStyle/>
                    <a:p>
                      <a:pPr>
                        <a:lnSpc>
                          <a:spcPct val="115000"/>
                        </a:lnSpc>
                        <a:spcAft>
                          <a:spcPts val="800"/>
                        </a:spcAft>
                        <a:buNone/>
                      </a:pPr>
                      <a:r>
                        <a:rPr lang="en-IN" sz="1300" kern="100">
                          <a:effectLst/>
                          <a:latin typeface="Calibri" panose="020F0502020204030204" pitchFamily="34" charset="0"/>
                        </a:rPr>
                        <a:t>4. Enter Executive Committee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Provide complete details (Name, Father's Name, Occupation, Designation, and Aadhaar Number) for all Executive Committee/Governing Body members.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EC/Key Functionaries Details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43149304"/>
                  </a:ext>
                </a:extLst>
              </a:tr>
              <a:tr h="782821">
                <a:tc>
                  <a:txBody>
                    <a:bodyPr/>
                    <a:lstStyle/>
                    <a:p>
                      <a:pPr>
                        <a:lnSpc>
                          <a:spcPct val="115000"/>
                        </a:lnSpc>
                        <a:spcAft>
                          <a:spcPts val="800"/>
                        </a:spcAft>
                        <a:buNone/>
                      </a:pPr>
                      <a:r>
                        <a:rPr lang="en-IN" sz="1300" kern="100" dirty="0">
                          <a:effectLst/>
                          <a:latin typeface="Calibri" panose="020F0502020204030204" pitchFamily="34" charset="0"/>
                        </a:rPr>
                        <a:t>5. Enter Bank Details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Provide the account details (IFSC, Account Number) for the mandatory SBI Designated Account and any utilization accounts.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Bank Details Form</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3242617674"/>
                  </a:ext>
                </a:extLst>
              </a:tr>
              <a:tr h="782821">
                <a:tc>
                  <a:txBody>
                    <a:bodyPr/>
                    <a:lstStyle/>
                    <a:p>
                      <a:pPr>
                        <a:lnSpc>
                          <a:spcPct val="115000"/>
                        </a:lnSpc>
                        <a:spcAft>
                          <a:spcPts val="800"/>
                        </a:spcAft>
                        <a:buNone/>
                      </a:pPr>
                      <a:r>
                        <a:rPr lang="en-IN" sz="1300" kern="100">
                          <a:effectLst/>
                          <a:latin typeface="Calibri" panose="020F0502020204030204" pitchFamily="34" charset="0"/>
                        </a:rPr>
                        <a:t>6. Upload Documents &amp; Pay Fee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Upload all mandatory documents (as listed in Slide 4) in PDF format. Make the online payment of ₹10,000.</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Upload &amp; Payment Gateway</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1358522786"/>
                  </a:ext>
                </a:extLst>
              </a:tr>
              <a:tr h="540577">
                <a:tc>
                  <a:txBody>
                    <a:bodyPr/>
                    <a:lstStyle/>
                    <a:p>
                      <a:pPr>
                        <a:lnSpc>
                          <a:spcPct val="115000"/>
                        </a:lnSpc>
                        <a:spcAft>
                          <a:spcPts val="800"/>
                        </a:spcAft>
                        <a:buNone/>
                      </a:pPr>
                      <a:r>
                        <a:rPr lang="en-IN" sz="1300" kern="100">
                          <a:effectLst/>
                          <a:latin typeface="Calibri" panose="020F0502020204030204" pitchFamily="34" charset="0"/>
                        </a:rPr>
                        <a:t>7. Final Submission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Submit the application after verifying all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Print PDF and retain acknowledgement.</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439760486"/>
                  </a:ext>
                </a:extLst>
              </a:tr>
            </a:tbl>
          </a:graphicData>
        </a:graphic>
      </p:graphicFrame>
    </p:spTree>
    <p:extLst>
      <p:ext uri="{BB962C8B-B14F-4D97-AF65-F5344CB8AC3E}">
        <p14:creationId xmlns:p14="http://schemas.microsoft.com/office/powerpoint/2010/main" val="3267851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0F1DB-8FB3-7509-BB12-9E1904DFB160}"/>
              </a:ext>
            </a:extLst>
          </p:cNvPr>
          <p:cNvSpPr>
            <a:spLocks noGrp="1"/>
          </p:cNvSpPr>
          <p:nvPr>
            <p:ph type="title"/>
          </p:nvPr>
        </p:nvSpPr>
        <p:spPr>
          <a:xfrm>
            <a:off x="0" y="157538"/>
            <a:ext cx="6447501" cy="777410"/>
          </a:xfrm>
        </p:spPr>
        <p:txBody>
          <a:bodyPr>
            <a:normAutofit/>
          </a:bodyPr>
          <a:lstStyle/>
          <a:p>
            <a:r>
              <a:rPr lang="en-IN" b="1" dirty="0"/>
              <a:t>    Major FCRA Amendments </a:t>
            </a:r>
            <a:endParaRPr lang="en-IN" dirty="0"/>
          </a:p>
        </p:txBody>
      </p:sp>
      <p:graphicFrame>
        <p:nvGraphicFramePr>
          <p:cNvPr id="4" name="Content Placeholder 3">
            <a:extLst>
              <a:ext uri="{FF2B5EF4-FFF2-40B4-BE49-F238E27FC236}">
                <a16:creationId xmlns:a16="http://schemas.microsoft.com/office/drawing/2014/main" id="{EE8AAEF8-D9F0-7277-CD10-63A5C6F875D9}"/>
              </a:ext>
            </a:extLst>
          </p:cNvPr>
          <p:cNvGraphicFramePr>
            <a:graphicFrameLocks noGrp="1"/>
          </p:cNvGraphicFramePr>
          <p:nvPr>
            <p:ph idx="1"/>
            <p:extLst>
              <p:ext uri="{D42A27DB-BD31-4B8C-83A1-F6EECF244321}">
                <p14:modId xmlns:p14="http://schemas.microsoft.com/office/powerpoint/2010/main" val="2969140494"/>
              </p:ext>
            </p:extLst>
          </p:nvPr>
        </p:nvGraphicFramePr>
        <p:xfrm>
          <a:off x="508397" y="934948"/>
          <a:ext cx="6529401" cy="5414480"/>
        </p:xfrm>
        <a:graphic>
          <a:graphicData uri="http://schemas.openxmlformats.org/drawingml/2006/table">
            <a:tbl>
              <a:tblPr firstRow="1" firstCol="1" bandRow="1">
                <a:tableStyleId>{5C22544A-7EE6-4342-B048-85BDC9FD1C3A}</a:tableStyleId>
              </a:tblPr>
              <a:tblGrid>
                <a:gridCol w="1665257">
                  <a:extLst>
                    <a:ext uri="{9D8B030D-6E8A-4147-A177-3AD203B41FA5}">
                      <a16:colId xmlns:a16="http://schemas.microsoft.com/office/drawing/2014/main" val="3818377877"/>
                    </a:ext>
                  </a:extLst>
                </a:gridCol>
                <a:gridCol w="2393827">
                  <a:extLst>
                    <a:ext uri="{9D8B030D-6E8A-4147-A177-3AD203B41FA5}">
                      <a16:colId xmlns:a16="http://schemas.microsoft.com/office/drawing/2014/main" val="2560095821"/>
                    </a:ext>
                  </a:extLst>
                </a:gridCol>
                <a:gridCol w="2470317">
                  <a:extLst>
                    <a:ext uri="{9D8B030D-6E8A-4147-A177-3AD203B41FA5}">
                      <a16:colId xmlns:a16="http://schemas.microsoft.com/office/drawing/2014/main" val="1461122608"/>
                    </a:ext>
                  </a:extLst>
                </a:gridCol>
              </a:tblGrid>
              <a:tr h="456712">
                <a:tc>
                  <a:txBody>
                    <a:bodyPr/>
                    <a:lstStyle/>
                    <a:p>
                      <a:pPr>
                        <a:lnSpc>
                          <a:spcPct val="115000"/>
                        </a:lnSpc>
                        <a:spcAft>
                          <a:spcPts val="800"/>
                        </a:spcAft>
                        <a:buNone/>
                      </a:pPr>
                      <a:r>
                        <a:rPr lang="en-IN" sz="1200" kern="100">
                          <a:effectLst/>
                          <a:latin typeface="Calibri" panose="020F0502020204030204" pitchFamily="34" charset="0"/>
                        </a:rPr>
                        <a:t>Amendment</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Old Rule</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New/Current Rule</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2264639996"/>
                  </a:ext>
                </a:extLst>
              </a:tr>
              <a:tr h="1220771">
                <a:tc>
                  <a:txBody>
                    <a:bodyPr/>
                    <a:lstStyle/>
                    <a:p>
                      <a:pPr>
                        <a:lnSpc>
                          <a:spcPct val="115000"/>
                        </a:lnSpc>
                        <a:spcAft>
                          <a:spcPts val="800"/>
                        </a:spcAft>
                        <a:buNone/>
                      </a:pPr>
                      <a:r>
                        <a:rPr lang="en-IN" sz="1200" kern="100">
                          <a:effectLst/>
                          <a:latin typeface="Calibri" panose="020F0502020204030204" pitchFamily="34" charset="0"/>
                        </a:rPr>
                        <a:t>FC Receipt Account</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Could be opened in any bank.</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Mandatory to open the main FC account at the SBI Main Branch, Sansad Marg, New Delhi.</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3216325153"/>
                  </a:ext>
                </a:extLst>
              </a:tr>
              <a:tr h="838742">
                <a:tc>
                  <a:txBody>
                    <a:bodyPr/>
                    <a:lstStyle/>
                    <a:p>
                      <a:pPr>
                        <a:lnSpc>
                          <a:spcPct val="115000"/>
                        </a:lnSpc>
                        <a:spcAft>
                          <a:spcPts val="800"/>
                        </a:spcAft>
                        <a:buNone/>
                      </a:pPr>
                      <a:r>
                        <a:rPr lang="en-IN" sz="1200" kern="100">
                          <a:effectLst/>
                          <a:latin typeface="Calibri" panose="020F0502020204030204" pitchFamily="34" charset="0"/>
                        </a:rPr>
                        <a:t>Transfer of FC</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Could transfer FC to other FCRA-registered NPOs.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Prohibited. FC cannot be transferred to any other person or organisation.</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364263986"/>
                  </a:ext>
                </a:extLst>
              </a:tr>
              <a:tr h="838742">
                <a:tc>
                  <a:txBody>
                    <a:bodyPr/>
                    <a:lstStyle/>
                    <a:p>
                      <a:pPr>
                        <a:lnSpc>
                          <a:spcPct val="115000"/>
                        </a:lnSpc>
                        <a:spcAft>
                          <a:spcPts val="800"/>
                        </a:spcAft>
                        <a:buNone/>
                      </a:pPr>
                      <a:r>
                        <a:rPr lang="en-IN" sz="1200" kern="100">
                          <a:effectLst/>
                          <a:latin typeface="Calibri" panose="020F0502020204030204" pitchFamily="34" charset="0"/>
                        </a:rPr>
                        <a:t>Administrative Expenses (Admin. Exp.)</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Cap was 50% of the FC received in the year.</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Cap is reduced to 20% of the FC received in the year.</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935537050"/>
                  </a:ext>
                </a:extLst>
              </a:tr>
              <a:tr h="1220771">
                <a:tc>
                  <a:txBody>
                    <a:bodyPr/>
                    <a:lstStyle/>
                    <a:p>
                      <a:pPr>
                        <a:lnSpc>
                          <a:spcPct val="115000"/>
                        </a:lnSpc>
                        <a:spcAft>
                          <a:spcPts val="800"/>
                        </a:spcAft>
                        <a:buNone/>
                      </a:pPr>
                      <a:r>
                        <a:rPr lang="en-IN" sz="1200" kern="100">
                          <a:effectLst/>
                          <a:latin typeface="Calibri" panose="020F0502020204030204" pitchFamily="34" charset="0"/>
                        </a:rPr>
                        <a:t>Identification (Key Functionaries)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Passport/OCI/PIO was sufficient.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Aadhaar Number is mandatory for all office bearers/directors/key functionaries.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704710840"/>
                  </a:ext>
                </a:extLst>
              </a:tr>
              <a:tr h="838742">
                <a:tc>
                  <a:txBody>
                    <a:bodyPr/>
                    <a:lstStyle/>
                    <a:p>
                      <a:pPr>
                        <a:lnSpc>
                          <a:spcPct val="115000"/>
                        </a:lnSpc>
                        <a:spcAft>
                          <a:spcPts val="800"/>
                        </a:spcAft>
                        <a:buNone/>
                      </a:pPr>
                      <a:r>
                        <a:rPr lang="en-IN" sz="1200" kern="100">
                          <a:effectLst/>
                          <a:latin typeface="Calibri" panose="020F0502020204030204" pitchFamily="34" charset="0"/>
                        </a:rPr>
                        <a:t>Suspension Period</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Registration could be suspended for a maximum of 180 days.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Suspension period has been increased to a maximum of 360 days.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2002229429"/>
                  </a:ext>
                </a:extLst>
              </a:tr>
            </a:tbl>
          </a:graphicData>
        </a:graphic>
      </p:graphicFrame>
    </p:spTree>
    <p:extLst>
      <p:ext uri="{BB962C8B-B14F-4D97-AF65-F5344CB8AC3E}">
        <p14:creationId xmlns:p14="http://schemas.microsoft.com/office/powerpoint/2010/main" val="156674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B45B1-E32A-97D1-48FC-868CAA1DABDD}"/>
              </a:ext>
            </a:extLst>
          </p:cNvPr>
          <p:cNvSpPr>
            <a:spLocks noGrp="1"/>
          </p:cNvSpPr>
          <p:nvPr>
            <p:ph type="title"/>
          </p:nvPr>
        </p:nvSpPr>
        <p:spPr>
          <a:xfrm>
            <a:off x="210050" y="155575"/>
            <a:ext cx="6447501" cy="799922"/>
          </a:xfrm>
        </p:spPr>
        <p:txBody>
          <a:bodyPr>
            <a:normAutofit/>
          </a:bodyPr>
          <a:lstStyle/>
          <a:p>
            <a:r>
              <a:rPr lang="en-IN" b="1" dirty="0"/>
              <a:t>Post-Registration Compliance </a:t>
            </a:r>
            <a:endParaRPr lang="en-IN" dirty="0"/>
          </a:p>
        </p:txBody>
      </p:sp>
      <p:graphicFrame>
        <p:nvGraphicFramePr>
          <p:cNvPr id="7" name="Content Placeholder 2">
            <a:extLst>
              <a:ext uri="{FF2B5EF4-FFF2-40B4-BE49-F238E27FC236}">
                <a16:creationId xmlns:a16="http://schemas.microsoft.com/office/drawing/2014/main" id="{5BA1B575-B67B-152E-A351-57A886F580ED}"/>
              </a:ext>
            </a:extLst>
          </p:cNvPr>
          <p:cNvGraphicFramePr>
            <a:graphicFrameLocks noGrp="1"/>
          </p:cNvGraphicFramePr>
          <p:nvPr>
            <p:ph idx="1"/>
            <p:extLst>
              <p:ext uri="{D42A27DB-BD31-4B8C-83A1-F6EECF244321}">
                <p14:modId xmlns:p14="http://schemas.microsoft.com/office/powerpoint/2010/main" val="959281792"/>
              </p:ext>
            </p:extLst>
          </p:nvPr>
        </p:nvGraphicFramePr>
        <p:xfrm>
          <a:off x="384711" y="801385"/>
          <a:ext cx="7146247" cy="561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3188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CED0E-8342-9E36-6B6A-9C19A724AC7E}"/>
              </a:ext>
            </a:extLst>
          </p:cNvPr>
          <p:cNvSpPr>
            <a:spLocks noGrp="1"/>
          </p:cNvSpPr>
          <p:nvPr>
            <p:ph type="title"/>
          </p:nvPr>
        </p:nvSpPr>
        <p:spPr>
          <a:xfrm>
            <a:off x="93687" y="0"/>
            <a:ext cx="6447501" cy="1320800"/>
          </a:xfrm>
        </p:spPr>
        <p:txBody>
          <a:bodyPr vert="horz" lIns="91440" tIns="45720" rIns="91440" bIns="45720" rtlCol="0" anchor="t">
            <a:normAutofit/>
          </a:bodyPr>
          <a:lstStyle/>
          <a:p>
            <a:r>
              <a:rPr lang="en-US" dirty="0"/>
              <a:t>FC-4 Annual Return Filing (FCRA)</a:t>
            </a:r>
          </a:p>
        </p:txBody>
      </p:sp>
      <p:sp>
        <p:nvSpPr>
          <p:cNvPr id="5" name="Rectangle 1">
            <a:extLst>
              <a:ext uri="{FF2B5EF4-FFF2-40B4-BE49-F238E27FC236}">
                <a16:creationId xmlns:a16="http://schemas.microsoft.com/office/drawing/2014/main" id="{C3EA1799-A247-3B8E-F35E-8B0AFE222A6C}"/>
              </a:ext>
            </a:extLst>
          </p:cNvPr>
          <p:cNvSpPr>
            <a:spLocks noChangeArrowheads="1"/>
          </p:cNvSpPr>
          <p:nvPr/>
        </p:nvSpPr>
        <p:spPr bwMode="auto">
          <a:xfrm>
            <a:off x="93687" y="1930400"/>
            <a:ext cx="2968012" cy="374932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spcBef>
                <a:spcPts val="1000"/>
              </a:spcBef>
              <a:buClr>
                <a:schemeClr val="accent1"/>
              </a:buClr>
              <a:buSzPct val="80000"/>
              <a:buFont typeface="Wingdings 3" charset="2"/>
              <a:buChar char=""/>
              <a:tabLst/>
            </a:pPr>
            <a:r>
              <a:rPr kumimoji="0" lang="en-US" altLang="en-US" b="1" i="0" u="none" strike="noStrike" cap="none" normalizeH="0" baseline="0" dirty="0">
                <a:ln>
                  <a:noFill/>
                </a:ln>
                <a:solidFill>
                  <a:schemeClr val="tx1">
                    <a:lumMod val="75000"/>
                    <a:lumOff val="25000"/>
                  </a:schemeClr>
                </a:solidFill>
                <a:effectLst/>
              </a:rPr>
              <a:t>Introduction to Form FC-4</a:t>
            </a:r>
          </a:p>
          <a:p>
            <a:pPr marL="0" marR="0" lvl="0" indent="0" fontAlgn="base">
              <a:spcBef>
                <a:spcPts val="1000"/>
              </a:spcBef>
              <a:buClr>
                <a:schemeClr val="accent1"/>
              </a:buClr>
              <a:buSzPct val="80000"/>
              <a:buFont typeface="Wingdings 3" charset="2"/>
              <a:buChar char=""/>
              <a:tabLst/>
            </a:pPr>
            <a:endParaRPr kumimoji="0" lang="en-US" altLang="en-US" b="0" i="0" u="none" strike="noStrike" cap="none" normalizeH="0" baseline="0" dirty="0">
              <a:ln>
                <a:noFill/>
              </a:ln>
              <a:solidFill>
                <a:schemeClr val="tx1">
                  <a:lumMod val="75000"/>
                  <a:lumOff val="25000"/>
                </a:schemeClr>
              </a:solidFill>
              <a:effectLst/>
            </a:endParaRPr>
          </a:p>
        </p:txBody>
      </p:sp>
      <p:graphicFrame>
        <p:nvGraphicFramePr>
          <p:cNvPr id="4" name="Content Placeholder 3">
            <a:extLst>
              <a:ext uri="{FF2B5EF4-FFF2-40B4-BE49-F238E27FC236}">
                <a16:creationId xmlns:a16="http://schemas.microsoft.com/office/drawing/2014/main" id="{C6CD368D-8EFC-30E8-59D8-A893F5FF8C6C}"/>
              </a:ext>
            </a:extLst>
          </p:cNvPr>
          <p:cNvGraphicFramePr>
            <a:graphicFrameLocks noGrp="1"/>
          </p:cNvGraphicFramePr>
          <p:nvPr>
            <p:ph idx="1"/>
            <p:extLst>
              <p:ext uri="{D42A27DB-BD31-4B8C-83A1-F6EECF244321}">
                <p14:modId xmlns:p14="http://schemas.microsoft.com/office/powerpoint/2010/main" val="188190509"/>
              </p:ext>
            </p:extLst>
          </p:nvPr>
        </p:nvGraphicFramePr>
        <p:xfrm>
          <a:off x="2681554" y="1270000"/>
          <a:ext cx="4387065" cy="4832849"/>
        </p:xfrm>
        <a:graphic>
          <a:graphicData uri="http://schemas.openxmlformats.org/drawingml/2006/table">
            <a:tbl>
              <a:tblPr>
                <a:solidFill>
                  <a:srgbClr val="F2F2F2">
                    <a:alpha val="30196"/>
                  </a:srgbClr>
                </a:solidFill>
                <a:tableStyleId>{3B4B98B0-60AC-42C2-AFA5-B58CD77FA1E5}</a:tableStyleId>
              </a:tblPr>
              <a:tblGrid>
                <a:gridCol w="1500572">
                  <a:extLst>
                    <a:ext uri="{9D8B030D-6E8A-4147-A177-3AD203B41FA5}">
                      <a16:colId xmlns:a16="http://schemas.microsoft.com/office/drawing/2014/main" val="2293577467"/>
                    </a:ext>
                  </a:extLst>
                </a:gridCol>
                <a:gridCol w="2886493">
                  <a:extLst>
                    <a:ext uri="{9D8B030D-6E8A-4147-A177-3AD203B41FA5}">
                      <a16:colId xmlns:a16="http://schemas.microsoft.com/office/drawing/2014/main" val="3469374725"/>
                    </a:ext>
                  </a:extLst>
                </a:gridCol>
              </a:tblGrid>
              <a:tr h="464129">
                <a:tc>
                  <a:txBody>
                    <a:bodyPr/>
                    <a:lstStyle/>
                    <a:p>
                      <a:pPr>
                        <a:buNone/>
                      </a:pPr>
                      <a:r>
                        <a:rPr lang="en-IN" sz="1100" b="1" cap="none" spc="0">
                          <a:solidFill>
                            <a:schemeClr val="tx1"/>
                          </a:solidFill>
                          <a:effectLst/>
                        </a:rPr>
                        <a:t>Section</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IN" sz="1100" b="1" cap="none" spc="0">
                          <a:solidFill>
                            <a:schemeClr val="tx1"/>
                          </a:solidFill>
                          <a:effectLst/>
                        </a:rPr>
                        <a:t>Key Talking Points</a:t>
                      </a:r>
                      <a:endParaRPr lang="en-IN" sz="1100" cap="none" spc="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2505084737"/>
                  </a:ext>
                </a:extLst>
              </a:tr>
              <a:tr h="921721">
                <a:tc>
                  <a:txBody>
                    <a:bodyPr/>
                    <a:lstStyle/>
                    <a:p>
                      <a:pPr>
                        <a:buNone/>
                      </a:pPr>
                      <a:r>
                        <a:rPr lang="en-IN" sz="1100" b="1" cap="none" spc="0">
                          <a:solidFill>
                            <a:schemeClr val="tx1"/>
                          </a:solidFill>
                          <a:effectLst/>
                        </a:rPr>
                        <a:t>What is Form FC-4?</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dirty="0">
                          <a:solidFill>
                            <a:schemeClr val="tx1"/>
                          </a:solidFill>
                          <a:effectLst/>
                        </a:rPr>
                        <a:t>* </a:t>
                      </a:r>
                      <a:r>
                        <a:rPr lang="en-US" sz="1100" b="1" cap="none" spc="0" dirty="0">
                          <a:solidFill>
                            <a:schemeClr val="tx1"/>
                          </a:solidFill>
                          <a:effectLst/>
                        </a:rPr>
                        <a:t>Mandatory Annual Return</a:t>
                      </a:r>
                      <a:r>
                        <a:rPr lang="en-US" sz="1100" cap="none" spc="0" dirty="0">
                          <a:solidFill>
                            <a:schemeClr val="tx1"/>
                          </a:solidFill>
                          <a:effectLst/>
                        </a:rPr>
                        <a:t> for all FCRA-registered or Prior Permission (PP) holders.</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3721685267"/>
                  </a:ext>
                </a:extLst>
              </a:tr>
              <a:tr h="1148241">
                <a:tc>
                  <a:txBody>
                    <a:bodyPr/>
                    <a:lstStyle/>
                    <a:p>
                      <a:pPr>
                        <a:buNone/>
                      </a:pPr>
                      <a:r>
                        <a:rPr lang="en-IN" sz="1100" b="1" cap="none" spc="0" dirty="0">
                          <a:solidFill>
                            <a:schemeClr val="tx1"/>
                          </a:solidFill>
                          <a:effectLst/>
                        </a:rPr>
                        <a:t>Purpose</a:t>
                      </a:r>
                      <a:endParaRPr lang="en-IN" sz="1100" cap="none" spc="0" dirty="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a:solidFill>
                            <a:schemeClr val="tx1"/>
                          </a:solidFill>
                          <a:effectLst/>
                        </a:rPr>
                        <a:t>* Allows MHA (Ministry of Home Affairs) to monitor the </a:t>
                      </a:r>
                      <a:r>
                        <a:rPr lang="en-US" sz="1100" b="1" cap="none" spc="0">
                          <a:solidFill>
                            <a:schemeClr val="tx1"/>
                          </a:solidFill>
                          <a:effectLst/>
                        </a:rPr>
                        <a:t>receipt</a:t>
                      </a:r>
                      <a:r>
                        <a:rPr lang="en-US" sz="1100" cap="none" spc="0">
                          <a:solidFill>
                            <a:schemeClr val="tx1"/>
                          </a:solidFill>
                          <a:effectLst/>
                        </a:rPr>
                        <a:t> and </a:t>
                      </a:r>
                      <a:r>
                        <a:rPr lang="en-US" sz="1100" b="1" cap="none" spc="0">
                          <a:solidFill>
                            <a:schemeClr val="tx1"/>
                          </a:solidFill>
                          <a:effectLst/>
                        </a:rPr>
                        <a:t>utilization</a:t>
                      </a:r>
                      <a:r>
                        <a:rPr lang="en-US" sz="1100" cap="none" spc="0">
                          <a:solidFill>
                            <a:schemeClr val="tx1"/>
                          </a:solidFill>
                          <a:effectLst/>
                        </a:rPr>
                        <a:t> of foreign funds.</a:t>
                      </a:r>
                      <a:endParaRPr lang="en-US" sz="1100" cap="none" spc="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1890956970"/>
                  </a:ext>
                </a:extLst>
              </a:tr>
              <a:tr h="1148241">
                <a:tc>
                  <a:txBody>
                    <a:bodyPr/>
                    <a:lstStyle/>
                    <a:p>
                      <a:pPr>
                        <a:buNone/>
                      </a:pPr>
                      <a:r>
                        <a:rPr lang="en-IN" sz="1100" b="1" cap="none" spc="0">
                          <a:solidFill>
                            <a:schemeClr val="tx1"/>
                          </a:solidFill>
                          <a:effectLst/>
                        </a:rPr>
                        <a:t>Applicability</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dirty="0">
                          <a:solidFill>
                            <a:schemeClr val="tx1"/>
                          </a:solidFill>
                          <a:effectLst/>
                        </a:rPr>
                        <a:t>* Required if </a:t>
                      </a:r>
                      <a:r>
                        <a:rPr lang="en-US" sz="1100" b="1" cap="none" spc="0" dirty="0">
                          <a:solidFill>
                            <a:schemeClr val="tx1"/>
                          </a:solidFill>
                          <a:effectLst/>
                        </a:rPr>
                        <a:t>any</a:t>
                      </a:r>
                      <a:r>
                        <a:rPr lang="en-US" sz="1100" cap="none" spc="0" dirty="0">
                          <a:solidFill>
                            <a:schemeClr val="tx1"/>
                          </a:solidFill>
                          <a:effectLst/>
                        </a:rPr>
                        <a:t> foreign contribution was received or utilized during the financial year.</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2695561680"/>
                  </a:ext>
                </a:extLst>
              </a:tr>
              <a:tr h="1150517">
                <a:tc>
                  <a:txBody>
                    <a:bodyPr/>
                    <a:lstStyle/>
                    <a:p>
                      <a:pPr>
                        <a:buNone/>
                      </a:pPr>
                      <a:r>
                        <a:rPr lang="en-IN" sz="1100" b="1" cap="none" spc="0">
                          <a:solidFill>
                            <a:schemeClr val="tx1"/>
                          </a:solidFill>
                          <a:effectLst/>
                        </a:rPr>
                        <a:t>NIL Return</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tc>
                  <a:txBody>
                    <a:bodyPr/>
                    <a:lstStyle/>
                    <a:p>
                      <a:pPr>
                        <a:buNone/>
                      </a:pPr>
                      <a:r>
                        <a:rPr lang="en-US" sz="1100" cap="none" spc="0" dirty="0">
                          <a:solidFill>
                            <a:schemeClr val="tx1"/>
                          </a:solidFill>
                          <a:effectLst/>
                        </a:rPr>
                        <a:t>* A </a:t>
                      </a:r>
                      <a:r>
                        <a:rPr lang="en-US" sz="1100" b="1" cap="none" spc="0" dirty="0">
                          <a:solidFill>
                            <a:schemeClr val="tx1"/>
                          </a:solidFill>
                          <a:effectLst/>
                        </a:rPr>
                        <a:t>'NIL' return</a:t>
                      </a:r>
                      <a:r>
                        <a:rPr lang="en-US" sz="1100" cap="none" spc="0" dirty="0">
                          <a:solidFill>
                            <a:schemeClr val="tx1"/>
                          </a:solidFill>
                          <a:effectLst/>
                        </a:rPr>
                        <a:t> must be filed even if no funds were received/utilized (no CA certificate needed for NIL).</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extLst>
                  <a:ext uri="{0D108BD9-81ED-4DB2-BD59-A6C34878D82A}">
                    <a16:rowId xmlns:a16="http://schemas.microsoft.com/office/drawing/2014/main" val="1287446457"/>
                  </a:ext>
                </a:extLst>
              </a:tr>
            </a:tbl>
          </a:graphicData>
        </a:graphic>
      </p:graphicFrame>
    </p:spTree>
    <p:extLst>
      <p:ext uri="{BB962C8B-B14F-4D97-AF65-F5344CB8AC3E}">
        <p14:creationId xmlns:p14="http://schemas.microsoft.com/office/powerpoint/2010/main" val="2598961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4C31-9006-F782-FE2A-34BF887FB777}"/>
              </a:ext>
            </a:extLst>
          </p:cNvPr>
          <p:cNvSpPr>
            <a:spLocks noGrp="1"/>
          </p:cNvSpPr>
          <p:nvPr>
            <p:ph type="title"/>
          </p:nvPr>
        </p:nvSpPr>
        <p:spPr>
          <a:xfrm>
            <a:off x="179227" y="107308"/>
            <a:ext cx="6447501" cy="708668"/>
          </a:xfrm>
        </p:spPr>
        <p:txBody>
          <a:bodyPr>
            <a:normAutofit fontScale="90000"/>
          </a:bodyPr>
          <a:lstStyle/>
          <a:p>
            <a:r>
              <a:rPr lang="en-IN" b="1" dirty="0"/>
              <a:t>Deadlines and Penalties</a:t>
            </a:r>
            <a:br>
              <a:rPr lang="en-IN" dirty="0"/>
            </a:br>
            <a:endParaRPr lang="en-IN" dirty="0"/>
          </a:p>
        </p:txBody>
      </p:sp>
      <p:graphicFrame>
        <p:nvGraphicFramePr>
          <p:cNvPr id="4" name="Content Placeholder 3">
            <a:extLst>
              <a:ext uri="{FF2B5EF4-FFF2-40B4-BE49-F238E27FC236}">
                <a16:creationId xmlns:a16="http://schemas.microsoft.com/office/drawing/2014/main" id="{2D812F78-949D-317C-7795-6C4B4F1CF154}"/>
              </a:ext>
            </a:extLst>
          </p:cNvPr>
          <p:cNvGraphicFramePr>
            <a:graphicFrameLocks noGrp="1"/>
          </p:cNvGraphicFramePr>
          <p:nvPr>
            <p:ph idx="1"/>
            <p:extLst>
              <p:ext uri="{D42A27DB-BD31-4B8C-83A1-F6EECF244321}">
                <p14:modId xmlns:p14="http://schemas.microsoft.com/office/powerpoint/2010/main" val="1367310019"/>
              </p:ext>
            </p:extLst>
          </p:nvPr>
        </p:nvGraphicFramePr>
        <p:xfrm>
          <a:off x="595916" y="1122042"/>
          <a:ext cx="6210552" cy="4613916"/>
        </p:xfrm>
        <a:graphic>
          <a:graphicData uri="http://schemas.openxmlformats.org/drawingml/2006/table">
            <a:tbl>
              <a:tblPr firstRow="1" firstCol="1" bandRow="1">
                <a:solidFill>
                  <a:srgbClr val="F2F2F2">
                    <a:alpha val="30196"/>
                  </a:srgbClr>
                </a:solidFill>
                <a:tableStyleId>{5C22544A-7EE6-4342-B048-85BDC9FD1C3A}</a:tableStyleId>
              </a:tblPr>
              <a:tblGrid>
                <a:gridCol w="2827885">
                  <a:extLst>
                    <a:ext uri="{9D8B030D-6E8A-4147-A177-3AD203B41FA5}">
                      <a16:colId xmlns:a16="http://schemas.microsoft.com/office/drawing/2014/main" val="1599397158"/>
                    </a:ext>
                  </a:extLst>
                </a:gridCol>
                <a:gridCol w="3382667">
                  <a:extLst>
                    <a:ext uri="{9D8B030D-6E8A-4147-A177-3AD203B41FA5}">
                      <a16:colId xmlns:a16="http://schemas.microsoft.com/office/drawing/2014/main" val="2123051455"/>
                    </a:ext>
                  </a:extLst>
                </a:gridCol>
              </a:tblGrid>
              <a:tr h="980578">
                <a:tc>
                  <a:txBody>
                    <a:bodyPr/>
                    <a:lstStyle/>
                    <a:p>
                      <a:pPr>
                        <a:lnSpc>
                          <a:spcPct val="115000"/>
                        </a:lnSpc>
                        <a:spcAft>
                          <a:spcPts val="800"/>
                        </a:spcAft>
                        <a:buNone/>
                      </a:pPr>
                      <a:r>
                        <a:rPr lang="en-IN" sz="1700" b="0" kern="100" cap="none" spc="0">
                          <a:solidFill>
                            <a:schemeClr val="bg1"/>
                          </a:solidFill>
                          <a:effectLst/>
                          <a:latin typeface="Calibri" panose="020F0502020204030204" pitchFamily="34" charset="0"/>
                        </a:rPr>
                        <a:t>Due Date</a:t>
                      </a:r>
                      <a:endParaRPr lang="en-IN" sz="1700" b="0" kern="100" cap="none" spc="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19050" cap="flat" cmpd="sng" algn="ctr">
                      <a:noFill/>
                      <a:prstDash val="solid"/>
                    </a:lnL>
                    <a:lnR w="12700" cmpd="sng">
                      <a:noFill/>
                    </a:lnR>
                    <a:lnT w="19050" cap="flat" cmpd="sng" algn="ctr">
                      <a:noFill/>
                      <a:prstDash val="solid"/>
                    </a:lnT>
                    <a:lnB w="38100" cmpd="sng">
                      <a:noFill/>
                    </a:lnB>
                    <a:solidFill>
                      <a:schemeClr val="accent1"/>
                    </a:solidFill>
                  </a:tcPr>
                </a:tc>
                <a:tc>
                  <a:txBody>
                    <a:bodyPr/>
                    <a:lstStyle/>
                    <a:p>
                      <a:pPr>
                        <a:lnSpc>
                          <a:spcPct val="115000"/>
                        </a:lnSpc>
                        <a:spcAft>
                          <a:spcPts val="800"/>
                        </a:spcAft>
                        <a:buNone/>
                      </a:pPr>
                      <a:r>
                        <a:rPr lang="en-IN" sz="1700" b="0" kern="100" cap="none" spc="0" dirty="0">
                          <a:solidFill>
                            <a:schemeClr val="bg1"/>
                          </a:solidFill>
                          <a:effectLst/>
                          <a:latin typeface="Calibri" panose="020F0502020204030204" pitchFamily="34" charset="0"/>
                        </a:rPr>
                        <a:t>* December 31st of the following financial year.</a:t>
                      </a:r>
                      <a:endParaRPr lang="en-IN" sz="1700" b="0" kern="100" cap="none" spc="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2301054505"/>
                  </a:ext>
                </a:extLst>
              </a:tr>
              <a:tr h="980578">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Example</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38100" cap="flat" cmpd="sng" algn="ctr">
                      <a:no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 FY 2024-25 Return Due by December 31, 2025.</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solidFill>
                        <a:schemeClr val="tx1">
                          <a:lumMod val="75000"/>
                          <a:lumOff val="25000"/>
                        </a:schemeClr>
                      </a:solidFill>
                      <a:prstDash val="solid"/>
                    </a:lnL>
                    <a:lnR w="38100" cap="flat" cmpd="sng" algn="ctr">
                      <a:noFill/>
                      <a:prstDash val="solid"/>
                    </a:lnR>
                    <a:lnT w="38100" cmpd="sng">
                      <a:noFill/>
                    </a:lnT>
                    <a:lnB w="6350" cap="flat" cmpd="sng" algn="ctr">
                      <a:noFill/>
                      <a:prstDash val="solid"/>
                    </a:lnB>
                    <a:solidFill>
                      <a:srgbClr val="F2F2F2">
                        <a:alpha val="30196"/>
                      </a:srgbClr>
                    </a:solidFill>
                  </a:tcPr>
                </a:tc>
                <a:extLst>
                  <a:ext uri="{0D108BD9-81ED-4DB2-BD59-A6C34878D82A}">
                    <a16:rowId xmlns:a16="http://schemas.microsoft.com/office/drawing/2014/main" val="940965744"/>
                  </a:ext>
                </a:extLst>
              </a:tr>
              <a:tr h="1672182">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Penalties for Non-Compliance</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 Financial Penalty: Imposed for late or non-filing (can be ₹1 Lakh or 5% of FC received, whichever is higher, subject to caps).</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4268137666"/>
                  </a:ext>
                </a:extLst>
              </a:tr>
              <a:tr h="980578">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Severe Action</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38100" cap="flat" cmpd="sng" algn="ctr">
                      <a:noFill/>
                      <a:prstDash val="solid"/>
                    </a:lnL>
                    <a:lnR w="6350" cap="flat" cmpd="sng" algn="ctr">
                      <a:solidFill>
                        <a:schemeClr val="tx1">
                          <a:lumMod val="75000"/>
                          <a:lumOff val="25000"/>
                        </a:schemeClr>
                      </a:solidFill>
                      <a:prstDash val="solid"/>
                    </a:lnR>
                    <a:lnT w="12700" cmpd="sng">
                      <a:noFill/>
                      <a:prstDash val="solid"/>
                    </a:lnT>
                    <a:lnB w="38100" cap="flat" cmpd="sng" algn="ctr">
                      <a:noFill/>
                      <a:prstDash val="solid"/>
                    </a:lnB>
                    <a:solidFill>
                      <a:srgbClr val="F2F2F2">
                        <a:alpha val="30196"/>
                      </a:srgbClr>
                    </a:solidFill>
                  </a:tcPr>
                </a:tc>
                <a:tc>
                  <a:txBody>
                    <a:bodyPr/>
                    <a:lstStyle/>
                    <a:p>
                      <a:pPr>
                        <a:lnSpc>
                          <a:spcPct val="115000"/>
                        </a:lnSpc>
                        <a:spcAft>
                          <a:spcPts val="800"/>
                        </a:spcAft>
                        <a:buNone/>
                      </a:pPr>
                      <a:r>
                        <a:rPr lang="en-IN" sz="1700" kern="100" cap="none" spc="0" dirty="0">
                          <a:solidFill>
                            <a:schemeClr val="tx1"/>
                          </a:solidFill>
                          <a:effectLst/>
                          <a:latin typeface="Calibri" panose="020F0502020204030204" pitchFamily="34" charset="0"/>
                        </a:rPr>
                        <a:t>* Risk of Suspension or Cancellation of FCRA registration.</a:t>
                      </a:r>
                      <a:endParaRPr lang="en-IN" sz="1700" kern="100" cap="none" spc="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solidFill>
                        <a:schemeClr val="tx1">
                          <a:lumMod val="75000"/>
                          <a:lumOff val="25000"/>
                        </a:schemeClr>
                      </a:solidFill>
                      <a:prstDash val="solid"/>
                    </a:lnL>
                    <a:lnR w="38100" cap="flat" cmpd="sng" algn="ctr">
                      <a:noFill/>
                      <a:prstDash val="solid"/>
                    </a:lnR>
                    <a:lnT w="12700" cmpd="sng">
                      <a:noFill/>
                      <a:prstDash val="solid"/>
                    </a:lnT>
                    <a:lnB w="38100" cap="flat" cmpd="sng" algn="ctr">
                      <a:noFill/>
                      <a:prstDash val="solid"/>
                    </a:lnB>
                    <a:solidFill>
                      <a:srgbClr val="F2F2F2">
                        <a:alpha val="30196"/>
                      </a:srgbClr>
                    </a:solidFill>
                  </a:tcPr>
                </a:tc>
                <a:extLst>
                  <a:ext uri="{0D108BD9-81ED-4DB2-BD59-A6C34878D82A}">
                    <a16:rowId xmlns:a16="http://schemas.microsoft.com/office/drawing/2014/main" val="3429289641"/>
                  </a:ext>
                </a:extLst>
              </a:tr>
            </a:tbl>
          </a:graphicData>
        </a:graphic>
      </p:graphicFrame>
    </p:spTree>
    <p:extLst>
      <p:ext uri="{BB962C8B-B14F-4D97-AF65-F5344CB8AC3E}">
        <p14:creationId xmlns:p14="http://schemas.microsoft.com/office/powerpoint/2010/main" val="1930021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4629-3306-BE4C-9857-9B9DD60D1A46}"/>
              </a:ext>
            </a:extLst>
          </p:cNvPr>
          <p:cNvSpPr>
            <a:spLocks noGrp="1"/>
          </p:cNvSpPr>
          <p:nvPr>
            <p:ph type="title"/>
          </p:nvPr>
        </p:nvSpPr>
        <p:spPr>
          <a:xfrm>
            <a:off x="0" y="74487"/>
            <a:ext cx="7397393" cy="819365"/>
          </a:xfrm>
        </p:spPr>
        <p:txBody>
          <a:bodyPr/>
          <a:lstStyle/>
          <a:p>
            <a:r>
              <a:rPr lang="en-IN" b="1" dirty="0"/>
              <a:t>Essential Prerequisites for Filing</a:t>
            </a:r>
            <a:endParaRPr lang="en-IN" dirty="0"/>
          </a:p>
        </p:txBody>
      </p:sp>
      <p:graphicFrame>
        <p:nvGraphicFramePr>
          <p:cNvPr id="4" name="Content Placeholder 3">
            <a:extLst>
              <a:ext uri="{FF2B5EF4-FFF2-40B4-BE49-F238E27FC236}">
                <a16:creationId xmlns:a16="http://schemas.microsoft.com/office/drawing/2014/main" id="{F539E0AD-3186-FDA1-09A6-9DAE3E84F60A}"/>
              </a:ext>
            </a:extLst>
          </p:cNvPr>
          <p:cNvGraphicFramePr>
            <a:graphicFrameLocks noGrp="1"/>
          </p:cNvGraphicFramePr>
          <p:nvPr>
            <p:ph idx="1"/>
            <p:extLst>
              <p:ext uri="{D42A27DB-BD31-4B8C-83A1-F6EECF244321}">
                <p14:modId xmlns:p14="http://schemas.microsoft.com/office/powerpoint/2010/main" val="1599629925"/>
              </p:ext>
            </p:extLst>
          </p:nvPr>
        </p:nvGraphicFramePr>
        <p:xfrm>
          <a:off x="308225" y="893852"/>
          <a:ext cx="7089168" cy="5208998"/>
        </p:xfrm>
        <a:graphic>
          <a:graphicData uri="http://schemas.openxmlformats.org/drawingml/2006/table">
            <a:tbl>
              <a:tblPr firstRow="1" firstCol="1" bandRow="1">
                <a:tableStyleId>{5C22544A-7EE6-4342-B048-85BDC9FD1C3A}</a:tableStyleId>
              </a:tblPr>
              <a:tblGrid>
                <a:gridCol w="3544584">
                  <a:extLst>
                    <a:ext uri="{9D8B030D-6E8A-4147-A177-3AD203B41FA5}">
                      <a16:colId xmlns:a16="http://schemas.microsoft.com/office/drawing/2014/main" val="1253271801"/>
                    </a:ext>
                  </a:extLst>
                </a:gridCol>
                <a:gridCol w="3544584">
                  <a:extLst>
                    <a:ext uri="{9D8B030D-6E8A-4147-A177-3AD203B41FA5}">
                      <a16:colId xmlns:a16="http://schemas.microsoft.com/office/drawing/2014/main" val="4263309847"/>
                    </a:ext>
                  </a:extLst>
                </a:gridCol>
              </a:tblGrid>
              <a:tr h="355192">
                <a:tc>
                  <a:txBody>
                    <a:bodyPr/>
                    <a:lstStyle/>
                    <a:p>
                      <a:pPr>
                        <a:lnSpc>
                          <a:spcPct val="115000"/>
                        </a:lnSpc>
                        <a:spcAft>
                          <a:spcPts val="800"/>
                        </a:spcAft>
                        <a:buNone/>
                      </a:pPr>
                      <a:r>
                        <a:rPr lang="en-IN" sz="1600" kern="100" dirty="0">
                          <a:effectLst/>
                          <a:latin typeface="Calibri" panose="020F0502020204030204" pitchFamily="34" charset="0"/>
                        </a:rPr>
                        <a:t>Section</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Key Talking Points</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274414274"/>
                  </a:ext>
                </a:extLst>
              </a:tr>
              <a:tr h="1385540">
                <a:tc>
                  <a:txBody>
                    <a:bodyPr/>
                    <a:lstStyle/>
                    <a:p>
                      <a:pPr>
                        <a:lnSpc>
                          <a:spcPct val="115000"/>
                        </a:lnSpc>
                        <a:spcAft>
                          <a:spcPts val="800"/>
                        </a:spcAft>
                        <a:buNone/>
                      </a:pPr>
                      <a:r>
                        <a:rPr lang="en-IN" sz="1600" kern="100" dirty="0">
                          <a:effectLst/>
                          <a:latin typeface="Calibri" panose="020F0502020204030204" pitchFamily="34" charset="0"/>
                        </a:rPr>
                        <a:t>Designated FCRA Account</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Funds must be received and accounted for through the specific FCRA account at SBI, New Delhi Main Branch (NDMB).</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263902972"/>
                  </a:ext>
                </a:extLst>
              </a:tr>
              <a:tr h="1041363">
                <a:tc>
                  <a:txBody>
                    <a:bodyPr/>
                    <a:lstStyle/>
                    <a:p>
                      <a:pPr>
                        <a:lnSpc>
                          <a:spcPct val="115000"/>
                        </a:lnSpc>
                        <a:spcAft>
                          <a:spcPts val="800"/>
                        </a:spcAft>
                        <a:buNone/>
                      </a:pPr>
                      <a:r>
                        <a:rPr lang="en-IN" sz="1600" kern="100" dirty="0">
                          <a:effectLst/>
                          <a:latin typeface="Calibri" panose="020F0502020204030204" pitchFamily="34" charset="0"/>
                        </a:rPr>
                        <a:t>Functionary Details</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Aadhaar/Passport details of all Key Functionaries/Office Bearers must be updated on the FCRA portal.</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930064161"/>
                  </a:ext>
                </a:extLst>
              </a:tr>
              <a:tr h="1385540">
                <a:tc>
                  <a:txBody>
                    <a:bodyPr/>
                    <a:lstStyle/>
                    <a:p>
                      <a:pPr>
                        <a:lnSpc>
                          <a:spcPct val="115000"/>
                        </a:lnSpc>
                        <a:spcAft>
                          <a:spcPts val="800"/>
                        </a:spcAft>
                        <a:buNone/>
                      </a:pPr>
                      <a:r>
                        <a:rPr lang="en-IN" sz="1600" kern="100" dirty="0">
                          <a:effectLst/>
                          <a:latin typeface="Calibri" panose="020F0502020204030204" pitchFamily="34" charset="0"/>
                        </a:rPr>
                        <a:t>Digital Signature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Required for the Chief Functionary/Authorized Signatory (either DSC or Aadhaar-based e-signature).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094143026"/>
                  </a:ext>
                </a:extLst>
              </a:tr>
              <a:tr h="1041363">
                <a:tc>
                  <a:txBody>
                    <a:bodyPr/>
                    <a:lstStyle/>
                    <a:p>
                      <a:pPr>
                        <a:lnSpc>
                          <a:spcPct val="115000"/>
                        </a:lnSpc>
                        <a:spcAft>
                          <a:spcPts val="800"/>
                        </a:spcAft>
                        <a:buNone/>
                      </a:pPr>
                      <a:r>
                        <a:rPr lang="en-IN" sz="1600" kern="100" dirty="0">
                          <a:effectLst/>
                          <a:latin typeface="Calibri" panose="020F0502020204030204" pitchFamily="34" charset="0"/>
                        </a:rPr>
                        <a:t>DARPAN ID</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Mandatory to quote the DARPAN ID (NGO-Darpan Portal of NITI Aayog).</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931471264"/>
                  </a:ext>
                </a:extLst>
              </a:tr>
            </a:tbl>
          </a:graphicData>
        </a:graphic>
      </p:graphicFrame>
    </p:spTree>
    <p:extLst>
      <p:ext uri="{BB962C8B-B14F-4D97-AF65-F5344CB8AC3E}">
        <p14:creationId xmlns:p14="http://schemas.microsoft.com/office/powerpoint/2010/main" val="52224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82F9C-46FD-4A15-BAD5-1D5EF6D9CB83}"/>
              </a:ext>
            </a:extLst>
          </p:cNvPr>
          <p:cNvSpPr>
            <a:spLocks noGrp="1"/>
          </p:cNvSpPr>
          <p:nvPr>
            <p:ph type="title"/>
          </p:nvPr>
        </p:nvSpPr>
        <p:spPr>
          <a:xfrm>
            <a:off x="-1968072" y="147263"/>
            <a:ext cx="6447501" cy="705492"/>
          </a:xfrm>
        </p:spPr>
        <p:txBody>
          <a:bodyPr>
            <a:normAutofit/>
          </a:bodyPr>
          <a:lstStyle/>
          <a:p>
            <a:r>
              <a:rPr lang="en-IN" dirty="0"/>
              <a:t>               </a:t>
            </a:r>
            <a:r>
              <a:rPr lang="en-IN" dirty="0">
                <a:latin typeface="Calibri" panose="020F0502020204030204" pitchFamily="34" charset="0"/>
                <a:ea typeface="Calibri" panose="020F0502020204030204" pitchFamily="34" charset="0"/>
                <a:cs typeface="Calibri" panose="020F0502020204030204" pitchFamily="34" charset="0"/>
              </a:rPr>
              <a:t>Formation Structure</a:t>
            </a:r>
          </a:p>
        </p:txBody>
      </p:sp>
      <p:graphicFrame>
        <p:nvGraphicFramePr>
          <p:cNvPr id="4" name="Content Placeholder 3">
            <a:extLst>
              <a:ext uri="{FF2B5EF4-FFF2-40B4-BE49-F238E27FC236}">
                <a16:creationId xmlns:a16="http://schemas.microsoft.com/office/drawing/2014/main" id="{58937900-B8FA-03BF-724E-D030EFB3B995}"/>
              </a:ext>
            </a:extLst>
          </p:cNvPr>
          <p:cNvGraphicFramePr>
            <a:graphicFrameLocks noGrp="1"/>
          </p:cNvGraphicFramePr>
          <p:nvPr>
            <p:ph idx="1"/>
            <p:extLst>
              <p:ext uri="{D42A27DB-BD31-4B8C-83A1-F6EECF244321}">
                <p14:modId xmlns:p14="http://schemas.microsoft.com/office/powerpoint/2010/main" val="1923968704"/>
              </p:ext>
            </p:extLst>
          </p:nvPr>
        </p:nvGraphicFramePr>
        <p:xfrm>
          <a:off x="415930" y="1232899"/>
          <a:ext cx="6940367" cy="3903736"/>
        </p:xfrm>
        <a:graphic>
          <a:graphicData uri="http://schemas.openxmlformats.org/drawingml/2006/table">
            <a:tbl>
              <a:tblPr firstRow="1" firstCol="1" bandRow="1">
                <a:tableStyleId>{5C22544A-7EE6-4342-B048-85BDC9FD1C3A}</a:tableStyleId>
              </a:tblPr>
              <a:tblGrid>
                <a:gridCol w="968912">
                  <a:extLst>
                    <a:ext uri="{9D8B030D-6E8A-4147-A177-3AD203B41FA5}">
                      <a16:colId xmlns:a16="http://schemas.microsoft.com/office/drawing/2014/main" val="1687530267"/>
                    </a:ext>
                  </a:extLst>
                </a:gridCol>
                <a:gridCol w="2200350">
                  <a:extLst>
                    <a:ext uri="{9D8B030D-6E8A-4147-A177-3AD203B41FA5}">
                      <a16:colId xmlns:a16="http://schemas.microsoft.com/office/drawing/2014/main" val="903372850"/>
                    </a:ext>
                  </a:extLst>
                </a:gridCol>
                <a:gridCol w="1637205">
                  <a:extLst>
                    <a:ext uri="{9D8B030D-6E8A-4147-A177-3AD203B41FA5}">
                      <a16:colId xmlns:a16="http://schemas.microsoft.com/office/drawing/2014/main" val="171984412"/>
                    </a:ext>
                  </a:extLst>
                </a:gridCol>
                <a:gridCol w="2133900">
                  <a:extLst>
                    <a:ext uri="{9D8B030D-6E8A-4147-A177-3AD203B41FA5}">
                      <a16:colId xmlns:a16="http://schemas.microsoft.com/office/drawing/2014/main" val="3018250095"/>
                    </a:ext>
                  </a:extLst>
                </a:gridCol>
              </a:tblGrid>
              <a:tr h="1175734">
                <a:tc>
                  <a:txBody>
                    <a:bodyPr/>
                    <a:lstStyle/>
                    <a:p>
                      <a:pPr>
                        <a:lnSpc>
                          <a:spcPct val="115000"/>
                        </a:lnSpc>
                        <a:spcAft>
                          <a:spcPts val="800"/>
                        </a:spcAft>
                        <a:buNone/>
                      </a:pPr>
                      <a:r>
                        <a:rPr lang="en-IN" sz="1600" kern="100">
                          <a:effectLst/>
                          <a:latin typeface="Calibri" panose="020F0502020204030204" pitchFamily="34" charset="0"/>
                          <a:ea typeface="Calibri" panose="020F0502020204030204" pitchFamily="34" charset="0"/>
                          <a:cs typeface="Calibri" panose="020F0502020204030204" pitchFamily="34" charset="0"/>
                        </a:rPr>
                        <a:t>Trust</a:t>
                      </a:r>
                      <a:endParaRPr lang="en-IN" sz="1600" kern="100" dirty="0">
                        <a:effectLst/>
                        <a:latin typeface="Calibri" panose="020F0502020204030204" pitchFamily="34" charset="0"/>
                        <a:ea typeface="Calibri" panose="020F0502020204030204" pitchFamily="34" charset="0"/>
                        <a:cs typeface="Calibri" panose="020F0502020204030204" pitchFamily="34" charset="0"/>
                      </a:endParaRP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Indian Trusts Act, 1882 </a:t>
                      </a: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Minimum Two Trustees</a:t>
                      </a: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Trust Deed (must be executed on stamp paper)</a:t>
                      </a:r>
                    </a:p>
                  </a:txBody>
                  <a:tcPr marL="7108" marR="7108" marT="7108" marB="7108" anchor="ctr"/>
                </a:tc>
                <a:extLst>
                  <a:ext uri="{0D108BD9-81ED-4DB2-BD59-A6C34878D82A}">
                    <a16:rowId xmlns:a16="http://schemas.microsoft.com/office/drawing/2014/main" val="3158033052"/>
                  </a:ext>
                </a:extLst>
              </a:tr>
              <a:tr h="1175734">
                <a:tc>
                  <a:txBody>
                    <a:bodyPr/>
                    <a:lstStyle/>
                    <a:p>
                      <a:pPr>
                        <a:lnSpc>
                          <a:spcPct val="115000"/>
                        </a:lnSpc>
                        <a:spcAft>
                          <a:spcPts val="800"/>
                        </a:spcAft>
                        <a:buNone/>
                      </a:pPr>
                      <a:r>
                        <a:rPr lang="en-IN" sz="1600" kern="100">
                          <a:effectLst/>
                          <a:latin typeface="Calibri" panose="020F0502020204030204" pitchFamily="34" charset="0"/>
                          <a:ea typeface="Calibri" panose="020F0502020204030204" pitchFamily="34" charset="0"/>
                          <a:cs typeface="Calibri" panose="020F0502020204030204" pitchFamily="34" charset="0"/>
                        </a:rPr>
                        <a:t>Society</a:t>
                      </a:r>
                      <a:endParaRPr lang="en-IN" sz="1600" kern="100" dirty="0">
                        <a:effectLst/>
                        <a:latin typeface="Calibri" panose="020F0502020204030204" pitchFamily="34" charset="0"/>
                        <a:ea typeface="Calibri" panose="020F0502020204030204" pitchFamily="34" charset="0"/>
                        <a:cs typeface="Calibri" panose="020F0502020204030204" pitchFamily="34" charset="0"/>
                      </a:endParaRP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Societies Registration Act, 1860 (or State-specific Acts)</a:t>
                      </a: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Minimum Seven Members </a:t>
                      </a:r>
                    </a:p>
                  </a:txBody>
                  <a:tcPr marL="7108" marR="7108" marT="7108" marB="7108" anchor="ctr"/>
                </a:tc>
                <a:tc>
                  <a:txBody>
                    <a:bodyPr/>
                    <a:lstStyle/>
                    <a:p>
                      <a:pPr>
                        <a:lnSpc>
                          <a:spcPct val="115000"/>
                        </a:lnSpc>
                        <a:spcAft>
                          <a:spcPts val="800"/>
                        </a:spcAft>
                        <a:buNone/>
                      </a:pPr>
                      <a:r>
                        <a:rPr lang="en-IN" sz="1600" kern="100">
                          <a:effectLst/>
                          <a:latin typeface="Calibri" panose="020F0502020204030204" pitchFamily="34" charset="0"/>
                          <a:ea typeface="Calibri" panose="020F0502020204030204" pitchFamily="34" charset="0"/>
                          <a:cs typeface="Calibri" panose="020F0502020204030204" pitchFamily="34" charset="0"/>
                        </a:rPr>
                        <a:t>Memorandum of Association (MoA) and Rules &amp; Regulations</a:t>
                      </a:r>
                      <a:endParaRPr lang="en-IN" sz="1600" kern="100" dirty="0">
                        <a:effectLst/>
                        <a:latin typeface="Calibri" panose="020F0502020204030204" pitchFamily="34" charset="0"/>
                        <a:ea typeface="Calibri" panose="020F0502020204030204" pitchFamily="34" charset="0"/>
                        <a:cs typeface="Calibri" panose="020F0502020204030204" pitchFamily="34" charset="0"/>
                      </a:endParaRPr>
                    </a:p>
                  </a:txBody>
                  <a:tcPr marL="7108" marR="7108" marT="7108" marB="7108" anchor="ctr"/>
                </a:tc>
                <a:extLst>
                  <a:ext uri="{0D108BD9-81ED-4DB2-BD59-A6C34878D82A}">
                    <a16:rowId xmlns:a16="http://schemas.microsoft.com/office/drawing/2014/main" val="1545994716"/>
                  </a:ext>
                </a:extLst>
              </a:tr>
              <a:tr h="1552268">
                <a:tc>
                  <a:txBody>
                    <a:bodyPr/>
                    <a:lstStyle/>
                    <a:p>
                      <a:pPr>
                        <a:lnSpc>
                          <a:spcPct val="115000"/>
                        </a:lnSpc>
                        <a:spcAft>
                          <a:spcPts val="800"/>
                        </a:spcAft>
                        <a:buNone/>
                      </a:pPr>
                      <a:r>
                        <a:rPr lang="en-IN" sz="1600" kern="100">
                          <a:effectLst/>
                          <a:latin typeface="Calibri" panose="020F0502020204030204" pitchFamily="34" charset="0"/>
                          <a:ea typeface="Calibri" panose="020F0502020204030204" pitchFamily="34" charset="0"/>
                          <a:cs typeface="Calibri" panose="020F0502020204030204" pitchFamily="34" charset="0"/>
                        </a:rPr>
                        <a:t>Section 8 Company</a:t>
                      </a:r>
                      <a:endParaRPr lang="en-IN" sz="1600" kern="100" dirty="0">
                        <a:effectLst/>
                        <a:latin typeface="Calibri" panose="020F0502020204030204" pitchFamily="34" charset="0"/>
                        <a:ea typeface="Calibri" panose="020F0502020204030204" pitchFamily="34" charset="0"/>
                        <a:cs typeface="Calibri" panose="020F0502020204030204" pitchFamily="34" charset="0"/>
                      </a:endParaRP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Companies Act, 2013</a:t>
                      </a:r>
                    </a:p>
                  </a:txBody>
                  <a:tcPr marL="7108" marR="7108" marT="7108" marB="7108" anchor="ctr"/>
                </a:tc>
                <a:tc>
                  <a:txBody>
                    <a:bodyPr/>
                    <a:lstStyle/>
                    <a:p>
                      <a:pPr>
                        <a:lnSpc>
                          <a:spcPct val="115000"/>
                        </a:lnSpc>
                        <a:spcAft>
                          <a:spcPts val="800"/>
                        </a:spcAft>
                        <a:buNone/>
                      </a:pPr>
                      <a:r>
                        <a:rPr lang="en-IN" sz="1600" kern="100">
                          <a:effectLst/>
                          <a:latin typeface="Calibri" panose="020F0502020204030204" pitchFamily="34" charset="0"/>
                          <a:ea typeface="Calibri" panose="020F0502020204030204" pitchFamily="34" charset="0"/>
                          <a:cs typeface="Calibri" panose="020F0502020204030204" pitchFamily="34" charset="0"/>
                        </a:rPr>
                        <a:t>Minimum Two Directors</a:t>
                      </a:r>
                      <a:endParaRPr lang="en-IN" sz="1600" kern="100" dirty="0">
                        <a:effectLst/>
                        <a:latin typeface="Calibri" panose="020F0502020204030204" pitchFamily="34" charset="0"/>
                        <a:ea typeface="Calibri" panose="020F0502020204030204" pitchFamily="34" charset="0"/>
                        <a:cs typeface="Calibri" panose="020F0502020204030204" pitchFamily="34" charset="0"/>
                      </a:endParaRPr>
                    </a:p>
                  </a:txBody>
                  <a:tcPr marL="7108" marR="7108" marT="7108" marB="7108" anchor="ctr"/>
                </a:tc>
                <a:tc>
                  <a:txBody>
                    <a:bodyPr/>
                    <a:lstStyle/>
                    <a:p>
                      <a:pPr>
                        <a:lnSpc>
                          <a:spcPct val="115000"/>
                        </a:lnSpc>
                        <a:spcAft>
                          <a:spcPts val="800"/>
                        </a:spcAft>
                        <a:buNone/>
                      </a:pPr>
                      <a:r>
                        <a:rPr lang="en-IN" sz="1600" kern="100" dirty="0">
                          <a:effectLst/>
                          <a:latin typeface="Calibri" panose="020F0502020204030204" pitchFamily="34" charset="0"/>
                          <a:ea typeface="Calibri" panose="020F0502020204030204" pitchFamily="34" charset="0"/>
                          <a:cs typeface="Calibri" panose="020F0502020204030204" pitchFamily="34" charset="0"/>
                        </a:rPr>
                        <a:t>Memorandum of Association (</a:t>
                      </a:r>
                      <a:r>
                        <a:rPr lang="en-IN" sz="1600" kern="100" dirty="0" err="1">
                          <a:effectLst/>
                          <a:latin typeface="Calibri" panose="020F0502020204030204" pitchFamily="34" charset="0"/>
                          <a:ea typeface="Calibri" panose="020F0502020204030204" pitchFamily="34" charset="0"/>
                          <a:cs typeface="Calibri" panose="020F0502020204030204" pitchFamily="34" charset="0"/>
                        </a:rPr>
                        <a:t>MoA</a:t>
                      </a:r>
                      <a:r>
                        <a:rPr lang="en-IN" sz="1600" kern="100" dirty="0">
                          <a:effectLst/>
                          <a:latin typeface="Calibri" panose="020F0502020204030204" pitchFamily="34" charset="0"/>
                          <a:ea typeface="Calibri" panose="020F0502020204030204" pitchFamily="34" charset="0"/>
                          <a:cs typeface="Calibri" panose="020F0502020204030204" pitchFamily="34" charset="0"/>
                        </a:rPr>
                        <a:t>) and Articles of Association (</a:t>
                      </a:r>
                      <a:r>
                        <a:rPr lang="en-IN" sz="1600" kern="100" dirty="0" err="1">
                          <a:effectLst/>
                          <a:latin typeface="Calibri" panose="020F0502020204030204" pitchFamily="34" charset="0"/>
                          <a:ea typeface="Calibri" panose="020F0502020204030204" pitchFamily="34" charset="0"/>
                          <a:cs typeface="Calibri" panose="020F0502020204030204" pitchFamily="34" charset="0"/>
                        </a:rPr>
                        <a:t>AoA</a:t>
                      </a:r>
                      <a:r>
                        <a:rPr lang="en-IN" sz="1600" kern="100" dirty="0">
                          <a:effectLst/>
                          <a:latin typeface="Calibri" panose="020F0502020204030204" pitchFamily="34" charset="0"/>
                          <a:ea typeface="Calibri" panose="020F0502020204030204" pitchFamily="34" charset="0"/>
                          <a:cs typeface="Calibri" panose="020F0502020204030204" pitchFamily="34" charset="0"/>
                        </a:rPr>
                        <a:t>)</a:t>
                      </a:r>
                    </a:p>
                  </a:txBody>
                  <a:tcPr marL="7108" marR="7108" marT="7108" marB="7108" anchor="ctr"/>
                </a:tc>
                <a:extLst>
                  <a:ext uri="{0D108BD9-81ED-4DB2-BD59-A6C34878D82A}">
                    <a16:rowId xmlns:a16="http://schemas.microsoft.com/office/drawing/2014/main" val="510724343"/>
                  </a:ext>
                </a:extLst>
              </a:tr>
            </a:tbl>
          </a:graphicData>
        </a:graphic>
      </p:graphicFrame>
    </p:spTree>
    <p:extLst>
      <p:ext uri="{BB962C8B-B14F-4D97-AF65-F5344CB8AC3E}">
        <p14:creationId xmlns:p14="http://schemas.microsoft.com/office/powerpoint/2010/main" val="57701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C2F20-41E4-8901-11C4-39A7E7CB2064}"/>
              </a:ext>
            </a:extLst>
          </p:cNvPr>
          <p:cNvSpPr>
            <a:spLocks noGrp="1"/>
          </p:cNvSpPr>
          <p:nvPr>
            <p:ph type="title"/>
          </p:nvPr>
        </p:nvSpPr>
        <p:spPr>
          <a:xfrm>
            <a:off x="0" y="116441"/>
            <a:ext cx="7294652" cy="760918"/>
          </a:xfrm>
        </p:spPr>
        <p:txBody>
          <a:bodyPr>
            <a:normAutofit/>
          </a:bodyPr>
          <a:lstStyle/>
          <a:p>
            <a:r>
              <a:rPr lang="en-IN" b="1" dirty="0"/>
              <a:t>Foreign Contribution Receipts </a:t>
            </a:r>
            <a:endParaRPr lang="en-IN" dirty="0"/>
          </a:p>
        </p:txBody>
      </p:sp>
      <p:graphicFrame>
        <p:nvGraphicFramePr>
          <p:cNvPr id="4" name="Content Placeholder 3">
            <a:extLst>
              <a:ext uri="{FF2B5EF4-FFF2-40B4-BE49-F238E27FC236}">
                <a16:creationId xmlns:a16="http://schemas.microsoft.com/office/drawing/2014/main" id="{248A3103-3847-D99F-D77F-CC1FDFC1A36F}"/>
              </a:ext>
            </a:extLst>
          </p:cNvPr>
          <p:cNvGraphicFramePr>
            <a:graphicFrameLocks noGrp="1"/>
          </p:cNvGraphicFramePr>
          <p:nvPr>
            <p:ph idx="1"/>
            <p:extLst>
              <p:ext uri="{D42A27DB-BD31-4B8C-83A1-F6EECF244321}">
                <p14:modId xmlns:p14="http://schemas.microsoft.com/office/powerpoint/2010/main" val="369692289"/>
              </p:ext>
            </p:extLst>
          </p:nvPr>
        </p:nvGraphicFramePr>
        <p:xfrm>
          <a:off x="380144" y="1006867"/>
          <a:ext cx="6616557" cy="4973773"/>
        </p:xfrm>
        <a:graphic>
          <a:graphicData uri="http://schemas.openxmlformats.org/drawingml/2006/table">
            <a:tbl>
              <a:tblPr firstRow="1" firstCol="1" bandRow="1">
                <a:tableStyleId>{5C22544A-7EE6-4342-B048-85BDC9FD1C3A}</a:tableStyleId>
              </a:tblPr>
              <a:tblGrid>
                <a:gridCol w="2460896">
                  <a:extLst>
                    <a:ext uri="{9D8B030D-6E8A-4147-A177-3AD203B41FA5}">
                      <a16:colId xmlns:a16="http://schemas.microsoft.com/office/drawing/2014/main" val="4023953964"/>
                    </a:ext>
                  </a:extLst>
                </a:gridCol>
                <a:gridCol w="4155661">
                  <a:extLst>
                    <a:ext uri="{9D8B030D-6E8A-4147-A177-3AD203B41FA5}">
                      <a16:colId xmlns:a16="http://schemas.microsoft.com/office/drawing/2014/main" val="394177559"/>
                    </a:ext>
                  </a:extLst>
                </a:gridCol>
              </a:tblGrid>
              <a:tr h="842063">
                <a:tc>
                  <a:txBody>
                    <a:bodyPr/>
                    <a:lstStyle/>
                    <a:p>
                      <a:pPr>
                        <a:lnSpc>
                          <a:spcPct val="115000"/>
                        </a:lnSpc>
                        <a:spcAft>
                          <a:spcPts val="800"/>
                        </a:spcAft>
                        <a:buNone/>
                      </a:pPr>
                      <a:r>
                        <a:rPr lang="en-IN" sz="1600" kern="100">
                          <a:effectLst/>
                          <a:latin typeface="Calibri" panose="020F0502020204030204" pitchFamily="34" charset="0"/>
                        </a:rPr>
                        <a:t>Opening Balance</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a:effectLst/>
                          <a:latin typeface="Calibri" panose="020F0502020204030204" pitchFamily="34" charset="0"/>
                        </a:rPr>
                        <a:t>* Unutilized FC balance brought forward from the previous year.</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2534201081"/>
                  </a:ext>
                </a:extLst>
              </a:tr>
              <a:tr h="842063">
                <a:tc>
                  <a:txBody>
                    <a:bodyPr/>
                    <a:lstStyle/>
                    <a:p>
                      <a:pPr>
                        <a:lnSpc>
                          <a:spcPct val="115000"/>
                        </a:lnSpc>
                        <a:spcAft>
                          <a:spcPts val="800"/>
                        </a:spcAft>
                        <a:buNone/>
                      </a:pPr>
                      <a:r>
                        <a:rPr lang="en-IN" sz="1600" kern="100">
                          <a:effectLst/>
                          <a:latin typeface="Calibri" panose="020F0502020204030204" pitchFamily="34" charset="0"/>
                        </a:rPr>
                        <a:t>New Receipts</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a:effectLst/>
                          <a:latin typeface="Calibri" panose="020F0502020204030204" pitchFamily="34" charset="0"/>
                        </a:rPr>
                        <a:t>* Total amount received from foreign sources during the financial year.</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1477130226"/>
                  </a:ext>
                </a:extLst>
              </a:tr>
              <a:tr h="842063">
                <a:tc>
                  <a:txBody>
                    <a:bodyPr/>
                    <a:lstStyle/>
                    <a:p>
                      <a:pPr>
                        <a:lnSpc>
                          <a:spcPct val="115000"/>
                        </a:lnSpc>
                        <a:spcAft>
                          <a:spcPts val="800"/>
                        </a:spcAft>
                        <a:buNone/>
                      </a:pPr>
                      <a:r>
                        <a:rPr lang="en-IN" sz="1600" kern="100">
                          <a:effectLst/>
                          <a:latin typeface="Calibri" panose="020F0502020204030204" pitchFamily="34" charset="0"/>
                        </a:rPr>
                        <a:t>Income on FC</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dirty="0">
                          <a:effectLst/>
                          <a:latin typeface="Calibri" panose="020F0502020204030204" pitchFamily="34" charset="0"/>
                        </a:rPr>
                        <a:t>* Interest earned on FC (e.g., on FDs) and any other project-related income.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3090185991"/>
                  </a:ext>
                </a:extLst>
              </a:tr>
              <a:tr h="1223792">
                <a:tc>
                  <a:txBody>
                    <a:bodyPr/>
                    <a:lstStyle/>
                    <a:p>
                      <a:pPr>
                        <a:lnSpc>
                          <a:spcPct val="115000"/>
                        </a:lnSpc>
                        <a:spcAft>
                          <a:spcPts val="800"/>
                        </a:spcAft>
                        <a:buNone/>
                      </a:pPr>
                      <a:r>
                        <a:rPr lang="en-IN" sz="1600" kern="100">
                          <a:effectLst/>
                          <a:latin typeface="Calibri" panose="020F0502020204030204" pitchFamily="34" charset="0"/>
                        </a:rPr>
                        <a:t>Donor-Wise Details</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dirty="0">
                          <a:effectLst/>
                          <a:latin typeface="Calibri" panose="020F0502020204030204" pitchFamily="34" charset="0"/>
                        </a:rPr>
                        <a:t>* Mandatory: Name, Address, Country, and Purpose for every donor (Institutional &amp; Individual).</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2971594455"/>
                  </a:ext>
                </a:extLst>
              </a:tr>
              <a:tr h="1223792">
                <a:tc>
                  <a:txBody>
                    <a:bodyPr/>
                    <a:lstStyle/>
                    <a:p>
                      <a:pPr>
                        <a:lnSpc>
                          <a:spcPct val="115000"/>
                        </a:lnSpc>
                        <a:spcAft>
                          <a:spcPts val="800"/>
                        </a:spcAft>
                        <a:buNone/>
                      </a:pPr>
                      <a:r>
                        <a:rPr lang="en-IN" sz="1600" kern="100" dirty="0">
                          <a:effectLst/>
                          <a:latin typeface="Calibri" panose="020F0502020204030204" pitchFamily="34" charset="0"/>
                        </a:rPr>
                        <a:t>Purpose-Wise Segregation</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marL="285750" indent="-285750">
                        <a:lnSpc>
                          <a:spcPct val="115000"/>
                        </a:lnSpc>
                        <a:spcAft>
                          <a:spcPts val="800"/>
                        </a:spcAft>
                        <a:buFont typeface="Arial" panose="020B0604020202020204" pitchFamily="34" charset="0"/>
                        <a:buChar char="•"/>
                      </a:pPr>
                      <a:r>
                        <a:rPr lang="en-IN" sz="1600" kern="100" dirty="0">
                          <a:effectLst/>
                          <a:latin typeface="Calibri" panose="020F0502020204030204" pitchFamily="34" charset="0"/>
                        </a:rPr>
                        <a:t>Breakdown of total funds received based on the intended purpose (e.g., Education, Social, Economic).</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3220214334"/>
                  </a:ext>
                </a:extLst>
              </a:tr>
            </a:tbl>
          </a:graphicData>
        </a:graphic>
      </p:graphicFrame>
    </p:spTree>
    <p:extLst>
      <p:ext uri="{BB962C8B-B14F-4D97-AF65-F5344CB8AC3E}">
        <p14:creationId xmlns:p14="http://schemas.microsoft.com/office/powerpoint/2010/main" val="3028219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8055E-4C9A-4938-C81C-36F75FAFE188}"/>
              </a:ext>
            </a:extLst>
          </p:cNvPr>
          <p:cNvSpPr>
            <a:spLocks noGrp="1"/>
          </p:cNvSpPr>
          <p:nvPr>
            <p:ph type="title"/>
          </p:nvPr>
        </p:nvSpPr>
        <p:spPr>
          <a:xfrm>
            <a:off x="123290" y="184935"/>
            <a:ext cx="6347713" cy="780836"/>
          </a:xfrm>
        </p:spPr>
        <p:txBody>
          <a:bodyPr/>
          <a:lstStyle/>
          <a:p>
            <a:r>
              <a:rPr lang="en-IN" b="1" dirty="0"/>
              <a:t>Utilization of Funds </a:t>
            </a:r>
            <a:endParaRPr lang="en-IN" dirty="0"/>
          </a:p>
        </p:txBody>
      </p:sp>
      <p:graphicFrame>
        <p:nvGraphicFramePr>
          <p:cNvPr id="4" name="Content Placeholder 3">
            <a:extLst>
              <a:ext uri="{FF2B5EF4-FFF2-40B4-BE49-F238E27FC236}">
                <a16:creationId xmlns:a16="http://schemas.microsoft.com/office/drawing/2014/main" id="{1FFA4C5B-ECA8-BE7C-A470-67FBCCD82996}"/>
              </a:ext>
            </a:extLst>
          </p:cNvPr>
          <p:cNvGraphicFramePr>
            <a:graphicFrameLocks noGrp="1"/>
          </p:cNvGraphicFramePr>
          <p:nvPr>
            <p:ph idx="1"/>
            <p:extLst>
              <p:ext uri="{D42A27DB-BD31-4B8C-83A1-F6EECF244321}">
                <p14:modId xmlns:p14="http://schemas.microsoft.com/office/powerpoint/2010/main" val="2007672708"/>
              </p:ext>
            </p:extLst>
          </p:nvPr>
        </p:nvGraphicFramePr>
        <p:xfrm>
          <a:off x="339047" y="965772"/>
          <a:ext cx="7140540" cy="5435029"/>
        </p:xfrm>
        <a:graphic>
          <a:graphicData uri="http://schemas.openxmlformats.org/drawingml/2006/table">
            <a:tbl>
              <a:tblPr firstRow="1" firstCol="1" bandRow="1">
                <a:tableStyleId>{5C22544A-7EE6-4342-B048-85BDC9FD1C3A}</a:tableStyleId>
              </a:tblPr>
              <a:tblGrid>
                <a:gridCol w="3570270">
                  <a:extLst>
                    <a:ext uri="{9D8B030D-6E8A-4147-A177-3AD203B41FA5}">
                      <a16:colId xmlns:a16="http://schemas.microsoft.com/office/drawing/2014/main" val="4130889384"/>
                    </a:ext>
                  </a:extLst>
                </a:gridCol>
                <a:gridCol w="3570270">
                  <a:extLst>
                    <a:ext uri="{9D8B030D-6E8A-4147-A177-3AD203B41FA5}">
                      <a16:colId xmlns:a16="http://schemas.microsoft.com/office/drawing/2014/main" val="2208758065"/>
                    </a:ext>
                  </a:extLst>
                </a:gridCol>
              </a:tblGrid>
              <a:tr h="989085">
                <a:tc>
                  <a:txBody>
                    <a:bodyPr/>
                    <a:lstStyle/>
                    <a:p>
                      <a:pPr>
                        <a:lnSpc>
                          <a:spcPct val="115000"/>
                        </a:lnSpc>
                        <a:spcAft>
                          <a:spcPts val="800"/>
                        </a:spcAft>
                        <a:buNone/>
                      </a:pPr>
                      <a:r>
                        <a:rPr lang="en-IN" sz="1200" kern="100">
                          <a:effectLst/>
                          <a:latin typeface="Calibri" panose="020F0502020204030204" pitchFamily="34" charset="0"/>
                        </a:rPr>
                        <a:t>Program Expenditure</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Money spent directly on achieving the association's objectives/projects.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174932119"/>
                  </a:ext>
                </a:extLst>
              </a:tr>
              <a:tr h="500959">
                <a:tc>
                  <a:txBody>
                    <a:bodyPr/>
                    <a:lstStyle/>
                    <a:p>
                      <a:pPr>
                        <a:lnSpc>
                          <a:spcPct val="115000"/>
                        </a:lnSpc>
                        <a:spcAft>
                          <a:spcPts val="800"/>
                        </a:spcAft>
                        <a:buNone/>
                      </a:pPr>
                      <a:r>
                        <a:rPr lang="en-IN" sz="1200" kern="100" dirty="0">
                          <a:effectLst/>
                          <a:latin typeface="Calibri" panose="020F0502020204030204" pitchFamily="34" charset="0"/>
                        </a:rPr>
                        <a:t>Administrative Expenses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Overheads like salaries, rent, office costs.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499429906"/>
                  </a:ext>
                </a:extLst>
              </a:tr>
              <a:tr h="1477802">
                <a:tc>
                  <a:txBody>
                    <a:bodyPr/>
                    <a:lstStyle/>
                    <a:p>
                      <a:pPr>
                        <a:lnSpc>
                          <a:spcPct val="115000"/>
                        </a:lnSpc>
                        <a:spcAft>
                          <a:spcPts val="800"/>
                        </a:spcAft>
                        <a:buNone/>
                      </a:pPr>
                      <a:r>
                        <a:rPr lang="en-IN" sz="1200" kern="100">
                          <a:effectLst/>
                          <a:latin typeface="Calibri" panose="020F0502020204030204" pitchFamily="34" charset="0"/>
                        </a:rPr>
                        <a:t>Statutory Limit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Administrative Expenses cannot exceed 20% of the foreign contribution received during the year.</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050407884"/>
                  </a:ext>
                </a:extLst>
              </a:tr>
              <a:tr h="989381">
                <a:tc>
                  <a:txBody>
                    <a:bodyPr/>
                    <a:lstStyle/>
                    <a:p>
                      <a:pPr>
                        <a:lnSpc>
                          <a:spcPct val="115000"/>
                        </a:lnSpc>
                        <a:spcAft>
                          <a:spcPts val="800"/>
                        </a:spcAft>
                        <a:buNone/>
                      </a:pPr>
                      <a:r>
                        <a:rPr lang="en-IN" sz="1200" kern="100">
                          <a:effectLst/>
                          <a:latin typeface="Calibri" panose="020F0502020204030204" pitchFamily="34" charset="0"/>
                        </a:rPr>
                        <a:t>Assets Created</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Details of any Movable or Immovable Assets purchased using FC.</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259420902"/>
                  </a:ext>
                </a:extLst>
              </a:tr>
              <a:tr h="1477802">
                <a:tc>
                  <a:txBody>
                    <a:bodyPr/>
                    <a:lstStyle/>
                    <a:p>
                      <a:pPr>
                        <a:lnSpc>
                          <a:spcPct val="115000"/>
                        </a:lnSpc>
                        <a:spcAft>
                          <a:spcPts val="800"/>
                        </a:spcAft>
                        <a:buNone/>
                      </a:pPr>
                      <a:r>
                        <a:rPr lang="en-IN" sz="1200" kern="100">
                          <a:effectLst/>
                          <a:latin typeface="Calibri" panose="020F0502020204030204" pitchFamily="34" charset="0"/>
                        </a:rPr>
                        <a:t>Funds Transferred</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dirty="0">
                          <a:effectLst/>
                          <a:latin typeface="Calibri" panose="020F0502020204030204" pitchFamily="34" charset="0"/>
                        </a:rPr>
                        <a:t>* Details of any funds transferred to other entities (Note: Highly restricted post-2020 Amendment).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094300108"/>
                  </a:ext>
                </a:extLst>
              </a:tr>
            </a:tbl>
          </a:graphicData>
        </a:graphic>
      </p:graphicFrame>
    </p:spTree>
    <p:extLst>
      <p:ext uri="{BB962C8B-B14F-4D97-AF65-F5344CB8AC3E}">
        <p14:creationId xmlns:p14="http://schemas.microsoft.com/office/powerpoint/2010/main" val="37709350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F14C0-C0D8-50EA-105A-AAAFEB2520D3}"/>
              </a:ext>
            </a:extLst>
          </p:cNvPr>
          <p:cNvSpPr>
            <a:spLocks noGrp="1"/>
          </p:cNvSpPr>
          <p:nvPr>
            <p:ph type="title"/>
          </p:nvPr>
        </p:nvSpPr>
        <p:spPr>
          <a:xfrm>
            <a:off x="26782" y="0"/>
            <a:ext cx="7945964" cy="1320800"/>
          </a:xfrm>
        </p:spPr>
        <p:txBody>
          <a:bodyPr>
            <a:normAutofit/>
          </a:bodyPr>
          <a:lstStyle/>
          <a:p>
            <a:r>
              <a:rPr lang="en-IN" b="1" dirty="0"/>
              <a:t>Unutilized Funds and Documentation</a:t>
            </a:r>
            <a:endParaRPr lang="en-IN" dirty="0"/>
          </a:p>
        </p:txBody>
      </p:sp>
      <p:graphicFrame>
        <p:nvGraphicFramePr>
          <p:cNvPr id="4" name="Content Placeholder 3">
            <a:extLst>
              <a:ext uri="{FF2B5EF4-FFF2-40B4-BE49-F238E27FC236}">
                <a16:creationId xmlns:a16="http://schemas.microsoft.com/office/drawing/2014/main" id="{93B5DC7D-53A5-E548-4266-B7354F284F1F}"/>
              </a:ext>
            </a:extLst>
          </p:cNvPr>
          <p:cNvGraphicFramePr>
            <a:graphicFrameLocks noGrp="1"/>
          </p:cNvGraphicFramePr>
          <p:nvPr>
            <p:ph idx="1"/>
            <p:extLst>
              <p:ext uri="{D42A27DB-BD31-4B8C-83A1-F6EECF244321}">
                <p14:modId xmlns:p14="http://schemas.microsoft.com/office/powerpoint/2010/main" val="2459383725"/>
              </p:ext>
            </p:extLst>
          </p:nvPr>
        </p:nvGraphicFramePr>
        <p:xfrm>
          <a:off x="410966" y="1320800"/>
          <a:ext cx="6667928" cy="4721232"/>
        </p:xfrm>
        <a:graphic>
          <a:graphicData uri="http://schemas.openxmlformats.org/drawingml/2006/table">
            <a:tbl>
              <a:tblPr firstRow="1" firstCol="1" bandRow="1">
                <a:tableStyleId>{5C22544A-7EE6-4342-B048-85BDC9FD1C3A}</a:tableStyleId>
              </a:tblPr>
              <a:tblGrid>
                <a:gridCol w="2406940">
                  <a:extLst>
                    <a:ext uri="{9D8B030D-6E8A-4147-A177-3AD203B41FA5}">
                      <a16:colId xmlns:a16="http://schemas.microsoft.com/office/drawing/2014/main" val="1058872413"/>
                    </a:ext>
                  </a:extLst>
                </a:gridCol>
                <a:gridCol w="4260988">
                  <a:extLst>
                    <a:ext uri="{9D8B030D-6E8A-4147-A177-3AD203B41FA5}">
                      <a16:colId xmlns:a16="http://schemas.microsoft.com/office/drawing/2014/main" val="4234788394"/>
                    </a:ext>
                  </a:extLst>
                </a:gridCol>
              </a:tblGrid>
              <a:tr h="786872">
                <a:tc>
                  <a:txBody>
                    <a:bodyPr/>
                    <a:lstStyle/>
                    <a:p>
                      <a:pPr>
                        <a:lnSpc>
                          <a:spcPct val="115000"/>
                        </a:lnSpc>
                        <a:spcAft>
                          <a:spcPts val="800"/>
                        </a:spcAft>
                        <a:buNone/>
                      </a:pPr>
                      <a:r>
                        <a:rPr lang="en-IN" sz="1700" kern="100">
                          <a:effectLst/>
                          <a:latin typeface="Calibri" panose="020F0502020204030204" pitchFamily="34" charset="0"/>
                        </a:rPr>
                        <a:t>Closing Balance</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 Total unutilized FC remaining at the end of the year.</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760324540"/>
                  </a:ext>
                </a:extLst>
              </a:tr>
              <a:tr h="786872">
                <a:tc>
                  <a:txBody>
                    <a:bodyPr/>
                    <a:lstStyle/>
                    <a:p>
                      <a:pPr>
                        <a:lnSpc>
                          <a:spcPct val="115000"/>
                        </a:lnSpc>
                        <a:spcAft>
                          <a:spcPts val="800"/>
                        </a:spcAft>
                        <a:buNone/>
                      </a:pPr>
                      <a:r>
                        <a:rPr lang="en-IN" sz="1700" kern="100">
                          <a:effectLst/>
                          <a:latin typeface="Calibri" panose="020F0502020204030204" pitchFamily="34" charset="0"/>
                        </a:rPr>
                        <a:t>Breakdown</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Cash/Bank Balance in the designated FCRA account.</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1158271733"/>
                  </a:ext>
                </a:extLst>
              </a:tr>
              <a:tr h="786872">
                <a:tc>
                  <a:txBody>
                    <a:bodyPr/>
                    <a:lstStyle/>
                    <a:p>
                      <a:pPr>
                        <a:lnSpc>
                          <a:spcPct val="115000"/>
                        </a:lnSpc>
                        <a:spcAft>
                          <a:spcPts val="800"/>
                        </a:spcAft>
                        <a:buNone/>
                      </a:pPr>
                      <a:r>
                        <a:rPr lang="en-IN" sz="1700" kern="100" dirty="0">
                          <a:effectLst/>
                          <a:latin typeface="Calibri" panose="020F0502020204030204" pitchFamily="34" charset="0"/>
                        </a:rPr>
                        <a:t>Documents Required</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1. Audited Statement of Accounts (Balance Sheet, I&amp;E, R&amp;P).</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2688977869"/>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2. Chartered Accountant (CA) Certificate</a:t>
                      </a:r>
                    </a:p>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(Part B of FC-4).</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1675393898"/>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3. Designated FCRA Bank Statement (Certified Copy).</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95557128"/>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 4. Chief Functionary's Declaration Certificate.</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883393835"/>
                  </a:ext>
                </a:extLst>
              </a:tr>
            </a:tbl>
          </a:graphicData>
        </a:graphic>
      </p:graphicFrame>
    </p:spTree>
    <p:extLst>
      <p:ext uri="{BB962C8B-B14F-4D97-AF65-F5344CB8AC3E}">
        <p14:creationId xmlns:p14="http://schemas.microsoft.com/office/powerpoint/2010/main" val="3140042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8F63-254E-5C8B-A14A-4E1506F25A60}"/>
              </a:ext>
            </a:extLst>
          </p:cNvPr>
          <p:cNvSpPr>
            <a:spLocks noGrp="1"/>
          </p:cNvSpPr>
          <p:nvPr>
            <p:ph type="title"/>
          </p:nvPr>
        </p:nvSpPr>
        <p:spPr>
          <a:xfrm>
            <a:off x="136604" y="128435"/>
            <a:ext cx="7613151" cy="649886"/>
          </a:xfrm>
        </p:spPr>
        <p:txBody>
          <a:bodyPr/>
          <a:lstStyle/>
          <a:p>
            <a:r>
              <a:rPr lang="en-IN" dirty="0"/>
              <a:t>FC-4 Filing Process</a:t>
            </a:r>
          </a:p>
        </p:txBody>
      </p:sp>
      <p:sp>
        <p:nvSpPr>
          <p:cNvPr id="8" name="TextBox 7">
            <a:extLst>
              <a:ext uri="{FF2B5EF4-FFF2-40B4-BE49-F238E27FC236}">
                <a16:creationId xmlns:a16="http://schemas.microsoft.com/office/drawing/2014/main" id="{C07C9147-B5DD-B79B-6C04-58AD60944094}"/>
              </a:ext>
            </a:extLst>
          </p:cNvPr>
          <p:cNvSpPr txBox="1"/>
          <p:nvPr/>
        </p:nvSpPr>
        <p:spPr>
          <a:xfrm>
            <a:off x="219377" y="1171898"/>
            <a:ext cx="4944136" cy="2646878"/>
          </a:xfrm>
          <a:prstGeom prst="rect">
            <a:avLst/>
          </a:prstGeom>
          <a:noFill/>
          <a:ln>
            <a:noFill/>
          </a:ln>
        </p:spPr>
        <p:txBody>
          <a:bodyPr wrap="square">
            <a:spAutoFit/>
          </a:bodyPr>
          <a:lstStyle/>
          <a:p>
            <a:pPr>
              <a:defRPr sz="1400"/>
            </a:pPr>
            <a:r>
              <a:rPr lang="en-IN" sz="1500" b="1" dirty="0">
                <a:latin typeface="Calibri" panose="020F0502020204030204" pitchFamily="34" charset="0"/>
              </a:rPr>
              <a:t>Step -1 </a:t>
            </a:r>
            <a:r>
              <a:rPr lang="en-IN" sz="1500" dirty="0">
                <a:latin typeface="Calibri" panose="020F0502020204030204" pitchFamily="34" charset="0"/>
              </a:rPr>
              <a:t>Login to FCRA Portal using</a:t>
            </a:r>
            <a:r>
              <a:rPr lang="en-IN" sz="1500" b="1" dirty="0">
                <a:latin typeface="Calibri" panose="020F0502020204030204" pitchFamily="34" charset="0"/>
              </a:rPr>
              <a:t>- </a:t>
            </a:r>
            <a:r>
              <a:rPr lang="en-IN" sz="1500" b="1" dirty="0">
                <a:latin typeface="Calibri" panose="020F0502020204030204" pitchFamily="34" charset="0"/>
                <a:hlinkClick r:id="rId3"/>
              </a:rPr>
              <a:t>https://fcraonline.nic.in/</a:t>
            </a:r>
            <a:endParaRPr lang="en-IN" sz="1500" b="1" dirty="0">
              <a:latin typeface="Calibri" panose="020F0502020204030204" pitchFamily="34" charset="0"/>
            </a:endParaRPr>
          </a:p>
          <a:p>
            <a:pPr>
              <a:defRPr sz="1400"/>
            </a:pPr>
            <a:endParaRPr lang="en-IN" sz="1500" b="1" dirty="0">
              <a:latin typeface="Calibri" panose="020F0502020204030204" pitchFamily="34" charset="0"/>
            </a:endParaRPr>
          </a:p>
          <a:p>
            <a:pPr>
              <a:defRPr sz="1400"/>
            </a:pPr>
            <a:r>
              <a:rPr lang="en-IN" sz="1500" b="1" dirty="0">
                <a:latin typeface="Calibri" panose="020F0502020204030204" pitchFamily="34" charset="0"/>
              </a:rPr>
              <a:t>Requirements :</a:t>
            </a:r>
          </a:p>
          <a:p>
            <a:pPr marL="285750" indent="-285750">
              <a:buFont typeface="Arial" panose="020B0604020202020204" pitchFamily="34" charset="0"/>
              <a:buChar char="•"/>
              <a:defRPr sz="1400"/>
            </a:pPr>
            <a:r>
              <a:rPr lang="en-IN" sz="1500" b="1" dirty="0">
                <a:latin typeface="Calibri" panose="020F0502020204030204" pitchFamily="34" charset="0"/>
              </a:rPr>
              <a:t>User ID</a:t>
            </a:r>
          </a:p>
          <a:p>
            <a:pPr marL="285750" indent="-285750">
              <a:buFont typeface="Arial" panose="020B0604020202020204" pitchFamily="34" charset="0"/>
              <a:buChar char="•"/>
              <a:defRPr sz="1400"/>
            </a:pPr>
            <a:r>
              <a:rPr lang="en-IN" sz="1500" b="1" dirty="0">
                <a:latin typeface="Calibri" panose="020F0502020204030204" pitchFamily="34" charset="0"/>
              </a:rPr>
              <a:t>Access Code</a:t>
            </a:r>
          </a:p>
          <a:p>
            <a:pPr marL="285750" indent="-285750">
              <a:buFont typeface="Arial" panose="020B0604020202020204" pitchFamily="34" charset="0"/>
              <a:buChar char="•"/>
              <a:defRPr sz="1400"/>
            </a:pPr>
            <a:r>
              <a:rPr lang="en-IN" sz="1500" b="1" dirty="0">
                <a:latin typeface="Calibri" panose="020F0502020204030204" pitchFamily="34" charset="0"/>
              </a:rPr>
              <a:t>Password</a:t>
            </a:r>
          </a:p>
          <a:p>
            <a:pPr marL="285750" indent="-285750">
              <a:buFont typeface="Arial" panose="020B0604020202020204" pitchFamily="34" charset="0"/>
              <a:buChar char="•"/>
              <a:defRPr sz="1400"/>
            </a:pPr>
            <a:endParaRPr lang="en-IN" sz="1500" b="1" dirty="0">
              <a:latin typeface="Calibri" panose="020F0502020204030204" pitchFamily="34" charset="0"/>
            </a:endParaRPr>
          </a:p>
          <a:p>
            <a:pPr>
              <a:defRPr sz="1400"/>
            </a:pPr>
            <a:r>
              <a:rPr lang="en-IN" sz="1500" b="1" dirty="0">
                <a:latin typeface="Calibri" panose="020F0502020204030204" pitchFamily="34" charset="0"/>
              </a:rPr>
              <a:t>Action:</a:t>
            </a:r>
          </a:p>
          <a:p>
            <a:pPr marL="285750" indent="-285750">
              <a:buFont typeface="Arial" panose="020B0604020202020204" pitchFamily="34" charset="0"/>
              <a:buChar char="•"/>
              <a:defRPr sz="1400"/>
            </a:pPr>
            <a:r>
              <a:rPr lang="en-IN" sz="1500" dirty="0">
                <a:latin typeface="Calibri" panose="020F0502020204030204" pitchFamily="34" charset="0"/>
              </a:rPr>
              <a:t>Choose </a:t>
            </a:r>
            <a:r>
              <a:rPr lang="en-IN" sz="1500" b="1" dirty="0">
                <a:latin typeface="Calibri" panose="020F0502020204030204" pitchFamily="34" charset="0"/>
              </a:rPr>
              <a:t>FC-4 – Annual Return</a:t>
            </a:r>
          </a:p>
          <a:p>
            <a:pPr marL="285750" indent="-285750">
              <a:buFont typeface="Arial" panose="020B0604020202020204" pitchFamily="34" charset="0"/>
              <a:buChar char="•"/>
              <a:defRPr sz="1400"/>
            </a:pPr>
            <a:r>
              <a:rPr lang="en-US" sz="1500" dirty="0">
                <a:latin typeface="Calibri" panose="020F0502020204030204" pitchFamily="34" charset="0"/>
              </a:rPr>
              <a:t>Fill in </a:t>
            </a:r>
            <a:r>
              <a:rPr lang="en-US" sz="1500" b="1" dirty="0">
                <a:latin typeface="Calibri" panose="020F0502020204030204" pitchFamily="34" charset="0"/>
              </a:rPr>
              <a:t>Applicant Information</a:t>
            </a:r>
            <a:r>
              <a:rPr lang="en-US" sz="1500" dirty="0">
                <a:latin typeface="Calibri" panose="020F0502020204030204" pitchFamily="34" charset="0"/>
              </a:rPr>
              <a:t> and </a:t>
            </a:r>
            <a:r>
              <a:rPr lang="en-US" sz="1500" b="1" dirty="0">
                <a:latin typeface="Calibri" panose="020F0502020204030204" pitchFamily="34" charset="0"/>
              </a:rPr>
              <a:t>Relevant Block Year</a:t>
            </a:r>
            <a:endParaRPr lang="en-IN" sz="1500" b="1" dirty="0">
              <a:latin typeface="Calibri" panose="020F0502020204030204" pitchFamily="34" charset="0"/>
            </a:endParaRPr>
          </a:p>
          <a:p>
            <a:pPr marL="285750" indent="-285750">
              <a:buFont typeface="Arial" panose="020B0604020202020204" pitchFamily="34" charset="0"/>
              <a:buChar char="•"/>
              <a:defRPr sz="1400"/>
            </a:pPr>
            <a:endParaRPr lang="en-IN" sz="1600" b="1" dirty="0">
              <a:latin typeface="Calibri" panose="020F0502020204030204" pitchFamily="34" charset="0"/>
            </a:endParaRPr>
          </a:p>
        </p:txBody>
      </p:sp>
      <p:sp>
        <p:nvSpPr>
          <p:cNvPr id="10" name="TextBox 9">
            <a:extLst>
              <a:ext uri="{FF2B5EF4-FFF2-40B4-BE49-F238E27FC236}">
                <a16:creationId xmlns:a16="http://schemas.microsoft.com/office/drawing/2014/main" id="{40877FAB-A698-49EF-966B-9F3152FDFC13}"/>
              </a:ext>
            </a:extLst>
          </p:cNvPr>
          <p:cNvSpPr txBox="1"/>
          <p:nvPr/>
        </p:nvSpPr>
        <p:spPr>
          <a:xfrm>
            <a:off x="219377" y="4003171"/>
            <a:ext cx="5794734" cy="2400657"/>
          </a:xfrm>
          <a:prstGeom prst="rect">
            <a:avLst/>
          </a:prstGeom>
          <a:noFill/>
          <a:ln>
            <a:noFill/>
          </a:ln>
        </p:spPr>
        <p:txBody>
          <a:bodyPr wrap="square">
            <a:spAutoFit/>
          </a:bodyPr>
          <a:lstStyle/>
          <a:p>
            <a:pPr>
              <a:defRPr sz="1400"/>
            </a:pPr>
            <a:r>
              <a:rPr lang="en-IN" sz="1500" b="1" dirty="0">
                <a:latin typeface="Calibri" panose="020F0502020204030204" pitchFamily="34" charset="0"/>
              </a:rPr>
              <a:t>Step -2 </a:t>
            </a:r>
            <a:r>
              <a:rPr lang="en-US" sz="1500" b="1" dirty="0">
                <a:latin typeface="Calibri" panose="020F0502020204030204" pitchFamily="34" charset="0"/>
              </a:rPr>
              <a:t>Update Information on Receipts</a:t>
            </a:r>
          </a:p>
          <a:p>
            <a:pPr>
              <a:defRPr sz="1400"/>
            </a:pPr>
            <a:endParaRPr lang="en-US" sz="1500" b="1" dirty="0">
              <a:latin typeface="Calibri" panose="020F0502020204030204" pitchFamily="34" charset="0"/>
            </a:endParaRPr>
          </a:p>
          <a:p>
            <a:pPr>
              <a:defRPr sz="1400"/>
            </a:pPr>
            <a:r>
              <a:rPr lang="en-US" sz="1500" b="1" dirty="0">
                <a:latin typeface="Calibri" panose="020F0502020204030204" pitchFamily="34" charset="0"/>
              </a:rPr>
              <a:t>Foreign Contributions received :</a:t>
            </a:r>
          </a:p>
          <a:p>
            <a:pPr marL="285750" indent="-285750">
              <a:buFont typeface="Arial" panose="020B0604020202020204" pitchFamily="34" charset="0"/>
              <a:buChar char="•"/>
              <a:defRPr sz="1400"/>
            </a:pPr>
            <a:r>
              <a:rPr lang="en-US" sz="1500" b="1" dirty="0">
                <a:latin typeface="Calibri" panose="020F0502020204030204" pitchFamily="34" charset="0"/>
              </a:rPr>
              <a:t>in Cash/Kind (Value)</a:t>
            </a:r>
          </a:p>
          <a:p>
            <a:pPr>
              <a:defRPr sz="1400"/>
            </a:pPr>
            <a:endParaRPr lang="en-US" sz="1500" b="1" dirty="0">
              <a:latin typeface="Calibri" panose="020F0502020204030204" pitchFamily="34" charset="0"/>
            </a:endParaRPr>
          </a:p>
          <a:p>
            <a:pPr>
              <a:defRPr sz="1400"/>
            </a:pPr>
            <a:r>
              <a:rPr lang="en-IN" sz="1500" b="1" dirty="0">
                <a:latin typeface="Calibri" panose="020F0502020204030204" pitchFamily="34" charset="0"/>
              </a:rPr>
              <a:t>Also Report :</a:t>
            </a:r>
          </a:p>
          <a:p>
            <a:pPr marL="285750" indent="-285750">
              <a:buFont typeface="Arial" panose="020B0604020202020204" pitchFamily="34" charset="0"/>
              <a:buChar char="•"/>
              <a:defRPr sz="1400"/>
            </a:pPr>
            <a:r>
              <a:rPr lang="en-IN" sz="1500" b="1" dirty="0">
                <a:latin typeface="Calibri" panose="020F0502020204030204" pitchFamily="34" charset="0"/>
              </a:rPr>
              <a:t>Foreign vs. Local Contributions</a:t>
            </a:r>
          </a:p>
          <a:p>
            <a:pPr marL="285750" indent="-285750">
              <a:buFont typeface="Arial" panose="020B0604020202020204" pitchFamily="34" charset="0"/>
              <a:buChar char="•"/>
              <a:defRPr sz="1400"/>
            </a:pPr>
            <a:r>
              <a:rPr lang="en-IN" sz="1500" b="1" dirty="0">
                <a:latin typeface="Calibri" panose="020F0502020204030204" pitchFamily="34" charset="0"/>
              </a:rPr>
              <a:t>Other Income</a:t>
            </a:r>
          </a:p>
          <a:p>
            <a:pPr>
              <a:defRPr sz="1400"/>
            </a:pPr>
            <a:r>
              <a:rPr lang="en-IN" sz="1500" b="1" dirty="0">
                <a:latin typeface="Calibri" panose="020F0502020204030204" pitchFamily="34" charset="0"/>
              </a:rPr>
              <a:t>Further Disclosure on Purpose-wise receipts, Donor-wise receipts.</a:t>
            </a:r>
          </a:p>
          <a:p>
            <a:pPr>
              <a:defRPr sz="1400"/>
            </a:pPr>
            <a:endParaRPr lang="en-IN" sz="1500" b="1" dirty="0">
              <a:latin typeface="Calibri" panose="020F0502020204030204" pitchFamily="34" charset="0"/>
            </a:endParaRPr>
          </a:p>
        </p:txBody>
      </p:sp>
      <p:sp>
        <p:nvSpPr>
          <p:cNvPr id="12" name="TextBox 11">
            <a:extLst>
              <a:ext uri="{FF2B5EF4-FFF2-40B4-BE49-F238E27FC236}">
                <a16:creationId xmlns:a16="http://schemas.microsoft.com/office/drawing/2014/main" id="{8349358A-B7B5-962F-248D-4FE7E25264E1}"/>
              </a:ext>
            </a:extLst>
          </p:cNvPr>
          <p:cNvSpPr txBox="1"/>
          <p:nvPr/>
        </p:nvSpPr>
        <p:spPr>
          <a:xfrm>
            <a:off x="5277056" y="1749400"/>
            <a:ext cx="2472699" cy="4016484"/>
          </a:xfrm>
          <a:prstGeom prst="rect">
            <a:avLst/>
          </a:prstGeom>
          <a:noFill/>
        </p:spPr>
        <p:txBody>
          <a:bodyPr wrap="square">
            <a:spAutoFit/>
          </a:bodyPr>
          <a:lstStyle/>
          <a:p>
            <a:pPr>
              <a:defRPr sz="1400"/>
            </a:pPr>
            <a:r>
              <a:rPr lang="en-IN" sz="1500" b="1" dirty="0">
                <a:latin typeface="Calibri" panose="020F0502020204030204" pitchFamily="34" charset="0"/>
              </a:rPr>
              <a:t>Step -3 Update Information relating to Utilization</a:t>
            </a:r>
          </a:p>
          <a:p>
            <a:pPr>
              <a:defRPr sz="1400"/>
            </a:pPr>
            <a:endParaRPr lang="en-IN" sz="1500" b="1" dirty="0">
              <a:latin typeface="Calibri" panose="020F0502020204030204" pitchFamily="34" charset="0"/>
            </a:endParaRPr>
          </a:p>
          <a:p>
            <a:pPr marL="285750" indent="-285750">
              <a:buFont typeface="Arial" panose="020B0604020202020204" pitchFamily="34" charset="0"/>
              <a:buChar char="•"/>
              <a:defRPr sz="1400"/>
            </a:pPr>
            <a:r>
              <a:rPr lang="en-US" sz="1500" b="1" dirty="0">
                <a:latin typeface="Calibri" panose="020F0502020204030204" pitchFamily="34" charset="0"/>
              </a:rPr>
              <a:t>Provide utilization details for all projects.</a:t>
            </a:r>
          </a:p>
          <a:p>
            <a:pPr marL="285750" indent="-285750">
              <a:buFont typeface="Arial" panose="020B0604020202020204" pitchFamily="34" charset="0"/>
              <a:buChar char="•"/>
              <a:defRPr sz="1400"/>
            </a:pPr>
            <a:endParaRPr lang="en-US" sz="1500" b="1" dirty="0">
              <a:latin typeface="Calibri" panose="020F0502020204030204" pitchFamily="34" charset="0"/>
            </a:endParaRPr>
          </a:p>
          <a:p>
            <a:pPr marL="285750" indent="-285750">
              <a:buFont typeface="Arial" panose="020B0604020202020204" pitchFamily="34" charset="0"/>
              <a:buChar char="•"/>
              <a:defRPr sz="1400"/>
            </a:pPr>
            <a:r>
              <a:rPr lang="en-US" sz="1500" b="1" dirty="0">
                <a:latin typeface="Calibri" panose="020F0502020204030204" pitchFamily="34" charset="0"/>
              </a:rPr>
              <a:t>Include Administrative and overhead expenses.</a:t>
            </a:r>
          </a:p>
          <a:p>
            <a:pPr marL="285750" indent="-285750">
              <a:buFont typeface="Arial" panose="020B0604020202020204" pitchFamily="34" charset="0"/>
              <a:buChar char="•"/>
              <a:defRPr sz="1400"/>
            </a:pPr>
            <a:endParaRPr lang="en-US" sz="1500" b="1" dirty="0">
              <a:latin typeface="Calibri" panose="020F0502020204030204" pitchFamily="34" charset="0"/>
            </a:endParaRPr>
          </a:p>
          <a:p>
            <a:pPr marL="285750" indent="-285750">
              <a:buFont typeface="Arial" panose="020B0604020202020204" pitchFamily="34" charset="0"/>
              <a:buChar char="•"/>
              <a:defRPr sz="1400"/>
            </a:pPr>
            <a:r>
              <a:rPr lang="en-US" sz="1500" b="1" dirty="0">
                <a:latin typeface="Calibri" panose="020F0502020204030204" pitchFamily="34" charset="0"/>
              </a:rPr>
              <a:t>Disclose asset purchases separately (movable vs. immovable).</a:t>
            </a:r>
          </a:p>
          <a:p>
            <a:pPr marL="285750" indent="-285750">
              <a:buFont typeface="Arial" panose="020B0604020202020204" pitchFamily="34" charset="0"/>
              <a:buChar char="•"/>
              <a:defRPr sz="1400"/>
            </a:pPr>
            <a:endParaRPr lang="en-US" sz="1500" dirty="0">
              <a:latin typeface="Calibri" panose="020F0502020204030204" pitchFamily="34" charset="0"/>
            </a:endParaRPr>
          </a:p>
          <a:p>
            <a:pPr marL="285750" indent="-285750">
              <a:buFont typeface="Arial" panose="020B0604020202020204" pitchFamily="34" charset="0"/>
              <a:buChar char="•"/>
              <a:defRPr sz="1400"/>
            </a:pPr>
            <a:endParaRPr lang="en-US" sz="1500" dirty="0">
              <a:latin typeface="Calibri" panose="020F0502020204030204" pitchFamily="34" charset="0"/>
            </a:endParaRPr>
          </a:p>
          <a:p>
            <a:pPr marL="285750" indent="-285750">
              <a:buFont typeface="Arial" panose="020B0604020202020204" pitchFamily="34" charset="0"/>
              <a:buChar char="•"/>
              <a:defRPr sz="1400"/>
            </a:pPr>
            <a:endParaRPr lang="en-IN" sz="1500" b="1" dirty="0">
              <a:latin typeface="Calibri" panose="020F0502020204030204" pitchFamily="34" charset="0"/>
            </a:endParaRPr>
          </a:p>
          <a:p>
            <a:pPr>
              <a:defRPr sz="1400"/>
            </a:pPr>
            <a:endParaRPr lang="en-IN" sz="1500" b="1" dirty="0">
              <a:latin typeface="Calibri" panose="020F0502020204030204" pitchFamily="34" charset="0"/>
            </a:endParaRPr>
          </a:p>
          <a:p>
            <a:pPr marL="285750" indent="-285750">
              <a:buFont typeface="Arial" panose="020B0604020202020204" pitchFamily="34" charset="0"/>
              <a:buChar char="•"/>
              <a:defRPr sz="1400"/>
            </a:pPr>
            <a:endParaRPr lang="en-IN" sz="1500" b="1" dirty="0">
              <a:latin typeface="Calibri" panose="020F0502020204030204" pitchFamily="34" charset="0"/>
            </a:endParaRPr>
          </a:p>
        </p:txBody>
      </p:sp>
      <p:sp>
        <p:nvSpPr>
          <p:cNvPr id="24" name="Arrow: Bent 23">
            <a:extLst>
              <a:ext uri="{FF2B5EF4-FFF2-40B4-BE49-F238E27FC236}">
                <a16:creationId xmlns:a16="http://schemas.microsoft.com/office/drawing/2014/main" id="{4E9ECA1D-37EA-2C5A-F28E-9BA637816CE2}"/>
              </a:ext>
            </a:extLst>
          </p:cNvPr>
          <p:cNvSpPr/>
          <p:nvPr/>
        </p:nvSpPr>
        <p:spPr>
          <a:xfrm>
            <a:off x="5083645" y="1310313"/>
            <a:ext cx="631793" cy="4550735"/>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solidFill>
                <a:schemeClr val="tx1"/>
              </a:solidFill>
              <a:latin typeface="Calibri" panose="020F0502020204030204" pitchFamily="34" charset="0"/>
            </a:endParaRPr>
          </a:p>
        </p:txBody>
      </p:sp>
      <p:sp>
        <p:nvSpPr>
          <p:cNvPr id="25" name="Arrow: Down 24">
            <a:extLst>
              <a:ext uri="{FF2B5EF4-FFF2-40B4-BE49-F238E27FC236}">
                <a16:creationId xmlns:a16="http://schemas.microsoft.com/office/drawing/2014/main" id="{C4EE6CF6-6504-C418-98C4-7D4216B15CF6}"/>
              </a:ext>
            </a:extLst>
          </p:cNvPr>
          <p:cNvSpPr/>
          <p:nvPr/>
        </p:nvSpPr>
        <p:spPr>
          <a:xfrm flipH="1">
            <a:off x="2179004" y="3585681"/>
            <a:ext cx="276520" cy="51244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latin typeface="Calibri" panose="020F0502020204030204" pitchFamily="34" charset="0"/>
            </a:endParaRPr>
          </a:p>
        </p:txBody>
      </p:sp>
      <p:sp>
        <p:nvSpPr>
          <p:cNvPr id="32" name="Arrow: Down 31">
            <a:extLst>
              <a:ext uri="{FF2B5EF4-FFF2-40B4-BE49-F238E27FC236}">
                <a16:creationId xmlns:a16="http://schemas.microsoft.com/office/drawing/2014/main" id="{68CEC5DC-E2DC-CAD3-4F13-28D4AB656232}"/>
              </a:ext>
            </a:extLst>
          </p:cNvPr>
          <p:cNvSpPr/>
          <p:nvPr/>
        </p:nvSpPr>
        <p:spPr>
          <a:xfrm>
            <a:off x="6328559" y="4736125"/>
            <a:ext cx="404037" cy="134873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latin typeface="Calibri" panose="020F0502020204030204" pitchFamily="34" charset="0"/>
            </a:endParaRPr>
          </a:p>
        </p:txBody>
      </p:sp>
    </p:spTree>
    <p:extLst>
      <p:ext uri="{BB962C8B-B14F-4D97-AF65-F5344CB8AC3E}">
        <p14:creationId xmlns:p14="http://schemas.microsoft.com/office/powerpoint/2010/main" val="2718356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44DC1-81CD-11B9-0BC5-BEE52BBA7F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9EE5A8-5843-7F62-F88E-9ECB37E9DD65}"/>
              </a:ext>
            </a:extLst>
          </p:cNvPr>
          <p:cNvSpPr>
            <a:spLocks noGrp="1"/>
          </p:cNvSpPr>
          <p:nvPr>
            <p:ph type="title"/>
          </p:nvPr>
        </p:nvSpPr>
        <p:spPr>
          <a:xfrm>
            <a:off x="95692" y="205179"/>
            <a:ext cx="7613151" cy="649886"/>
          </a:xfrm>
        </p:spPr>
        <p:txBody>
          <a:bodyPr/>
          <a:lstStyle/>
          <a:p>
            <a:r>
              <a:rPr lang="en-IN" dirty="0"/>
              <a:t>FC-4 Filing Process</a:t>
            </a:r>
          </a:p>
        </p:txBody>
      </p:sp>
      <p:sp>
        <p:nvSpPr>
          <p:cNvPr id="13" name="TextBox 12">
            <a:extLst>
              <a:ext uri="{FF2B5EF4-FFF2-40B4-BE49-F238E27FC236}">
                <a16:creationId xmlns:a16="http://schemas.microsoft.com/office/drawing/2014/main" id="{F0DEA557-3D33-10A7-6A7D-A0E2A978D7BC}"/>
              </a:ext>
            </a:extLst>
          </p:cNvPr>
          <p:cNvSpPr txBox="1"/>
          <p:nvPr/>
        </p:nvSpPr>
        <p:spPr>
          <a:xfrm>
            <a:off x="198701" y="754720"/>
            <a:ext cx="9048308" cy="1708160"/>
          </a:xfrm>
          <a:prstGeom prst="rect">
            <a:avLst/>
          </a:prstGeom>
          <a:noFill/>
        </p:spPr>
        <p:txBody>
          <a:bodyPr wrap="square">
            <a:spAutoFit/>
          </a:bodyPr>
          <a:lstStyle/>
          <a:p>
            <a:pPr>
              <a:defRPr sz="1400"/>
            </a:pPr>
            <a:r>
              <a:rPr lang="en-IN" sz="1500" b="1" dirty="0">
                <a:latin typeface="Calibri" panose="020F0502020204030204" pitchFamily="34" charset="0"/>
              </a:rPr>
              <a:t>Step -4 </a:t>
            </a:r>
            <a:r>
              <a:rPr lang="en-US" sz="1500" b="1" dirty="0">
                <a:latin typeface="Calibri" panose="020F0502020204030204" pitchFamily="34" charset="0"/>
              </a:rPr>
              <a:t>Update Donor and Foreign Contribution Information</a:t>
            </a:r>
          </a:p>
          <a:p>
            <a:pPr>
              <a:defRPr sz="1400"/>
            </a:pPr>
            <a:endParaRPr lang="en-IN" sz="1500" b="1" dirty="0">
              <a:latin typeface="Calibri" panose="020F0502020204030204" pitchFamily="34" charset="0"/>
            </a:endParaRPr>
          </a:p>
          <a:p>
            <a:pPr marL="285750" indent="-285750">
              <a:buFont typeface="Arial" panose="020B0604020202020204" pitchFamily="34" charset="0"/>
              <a:buChar char="•"/>
              <a:defRPr sz="1400"/>
            </a:pPr>
            <a:r>
              <a:rPr lang="en-IN" sz="1500" b="1" dirty="0">
                <a:latin typeface="Calibri" panose="020F0502020204030204" pitchFamily="34" charset="0"/>
              </a:rPr>
              <a:t>Donor details</a:t>
            </a:r>
          </a:p>
          <a:p>
            <a:pPr marL="285750" indent="-285750">
              <a:buFont typeface="Arial" panose="020B0604020202020204" pitchFamily="34" charset="0"/>
              <a:buChar char="•"/>
              <a:defRPr sz="1400"/>
            </a:pPr>
            <a:r>
              <a:rPr lang="en-US" sz="1500" b="1" dirty="0">
                <a:latin typeface="Calibri" panose="020F0502020204030204" pitchFamily="34" charset="0"/>
              </a:rPr>
              <a:t>Report foreign contribution invested in FDRs</a:t>
            </a:r>
          </a:p>
          <a:p>
            <a:pPr marL="285750" indent="-285750">
              <a:buFont typeface="Arial" panose="020B0604020202020204" pitchFamily="34" charset="0"/>
              <a:buChar char="•"/>
              <a:defRPr sz="1400"/>
            </a:pPr>
            <a:r>
              <a:rPr lang="en-US" sz="1500" b="1" dirty="0">
                <a:latin typeface="Calibri" panose="020F0502020204030204" pitchFamily="34" charset="0"/>
              </a:rPr>
              <a:t>Include carryforward balances of unutilized admin expenses</a:t>
            </a:r>
          </a:p>
          <a:p>
            <a:pPr marL="285750" indent="-285750">
              <a:buFont typeface="Arial" panose="020B0604020202020204" pitchFamily="34" charset="0"/>
              <a:buChar char="•"/>
              <a:defRPr sz="1400"/>
            </a:pPr>
            <a:r>
              <a:rPr lang="en-US" sz="1500" b="1" dirty="0">
                <a:latin typeface="Calibri" panose="020F0502020204030204" pitchFamily="34" charset="0"/>
              </a:rPr>
              <a:t>Provide updated FC bank account details</a:t>
            </a:r>
          </a:p>
          <a:p>
            <a:pPr marL="285750" indent="-285750">
              <a:buFont typeface="Arial" panose="020B0604020202020204" pitchFamily="34" charset="0"/>
              <a:buChar char="•"/>
              <a:defRPr sz="1400"/>
            </a:pPr>
            <a:r>
              <a:rPr lang="en-US" sz="1500" b="1" dirty="0">
                <a:latin typeface="Calibri" panose="020F0502020204030204" pitchFamily="34" charset="0"/>
              </a:rPr>
              <a:t>Provide FC utilization account details</a:t>
            </a:r>
            <a:endParaRPr lang="en-IN" sz="1500" b="1" dirty="0">
              <a:latin typeface="Calibri" panose="020F0502020204030204" pitchFamily="34" charset="0"/>
            </a:endParaRPr>
          </a:p>
        </p:txBody>
      </p:sp>
      <p:sp>
        <p:nvSpPr>
          <p:cNvPr id="14" name="TextBox 13">
            <a:extLst>
              <a:ext uri="{FF2B5EF4-FFF2-40B4-BE49-F238E27FC236}">
                <a16:creationId xmlns:a16="http://schemas.microsoft.com/office/drawing/2014/main" id="{EDE66E56-A039-B7FC-42C4-1190395F3188}"/>
              </a:ext>
            </a:extLst>
          </p:cNvPr>
          <p:cNvSpPr txBox="1"/>
          <p:nvPr/>
        </p:nvSpPr>
        <p:spPr>
          <a:xfrm>
            <a:off x="238364" y="2819026"/>
            <a:ext cx="8968983" cy="1477328"/>
          </a:xfrm>
          <a:prstGeom prst="rect">
            <a:avLst/>
          </a:prstGeom>
          <a:noFill/>
        </p:spPr>
        <p:txBody>
          <a:bodyPr wrap="square">
            <a:spAutoFit/>
          </a:bodyPr>
          <a:lstStyle/>
          <a:p>
            <a:pPr>
              <a:defRPr sz="1400"/>
            </a:pPr>
            <a:r>
              <a:rPr lang="en-IN" sz="1500" b="1" dirty="0">
                <a:latin typeface="Calibri" panose="020F0502020204030204" pitchFamily="34" charset="0"/>
              </a:rPr>
              <a:t>Step -5 Upload Supporting Documentation</a:t>
            </a:r>
          </a:p>
          <a:p>
            <a:pPr>
              <a:defRPr sz="1400"/>
            </a:pPr>
            <a:r>
              <a:rPr lang="en-IN" sz="1500" b="1" dirty="0">
                <a:latin typeface="Calibri" panose="020F0502020204030204" pitchFamily="34" charset="0"/>
              </a:rPr>
              <a:t> </a:t>
            </a:r>
          </a:p>
          <a:p>
            <a:pPr marL="285750" indent="-285750">
              <a:buFont typeface="Arial" panose="020B0604020202020204" pitchFamily="34" charset="0"/>
              <a:buChar char="•"/>
              <a:defRPr sz="1400"/>
            </a:pPr>
            <a:r>
              <a:rPr lang="en-IN" sz="1500" b="1" dirty="0">
                <a:latin typeface="Calibri" panose="020F0502020204030204" pitchFamily="34" charset="0"/>
              </a:rPr>
              <a:t>Audited Financial Statements/Accounts</a:t>
            </a:r>
          </a:p>
          <a:p>
            <a:pPr marL="285750" indent="-285750">
              <a:buFont typeface="Arial" panose="020B0604020202020204" pitchFamily="34" charset="0"/>
              <a:buChar char="•"/>
              <a:defRPr sz="1400"/>
            </a:pPr>
            <a:r>
              <a:rPr lang="en-IN" sz="1500" b="1" dirty="0">
                <a:latin typeface="Calibri" panose="020F0502020204030204" pitchFamily="34" charset="0"/>
              </a:rPr>
              <a:t>Bank Statements</a:t>
            </a:r>
          </a:p>
          <a:p>
            <a:pPr marL="285750" indent="-285750">
              <a:buFont typeface="Arial" panose="020B0604020202020204" pitchFamily="34" charset="0"/>
              <a:buChar char="•"/>
              <a:defRPr sz="1400"/>
            </a:pPr>
            <a:r>
              <a:rPr lang="en-IN" sz="1500" b="1" dirty="0">
                <a:latin typeface="Calibri" panose="020F0502020204030204" pitchFamily="34" charset="0"/>
              </a:rPr>
              <a:t>Donor and Utilization Details</a:t>
            </a:r>
          </a:p>
          <a:p>
            <a:pPr marL="285750" indent="-285750">
              <a:buFont typeface="Arial" panose="020B0604020202020204" pitchFamily="34" charset="0"/>
              <a:buChar char="•"/>
              <a:defRPr sz="1400"/>
            </a:pPr>
            <a:r>
              <a:rPr lang="en-IN" sz="1500" b="1" dirty="0">
                <a:latin typeface="Calibri" panose="020F0502020204030204" pitchFamily="34" charset="0"/>
              </a:rPr>
              <a:t>CA certificate.</a:t>
            </a:r>
          </a:p>
        </p:txBody>
      </p:sp>
      <p:sp>
        <p:nvSpPr>
          <p:cNvPr id="15" name="TextBox 14">
            <a:extLst>
              <a:ext uri="{FF2B5EF4-FFF2-40B4-BE49-F238E27FC236}">
                <a16:creationId xmlns:a16="http://schemas.microsoft.com/office/drawing/2014/main" id="{9F8DE2CE-EB2A-7A3B-A33B-09AB553E941E}"/>
              </a:ext>
            </a:extLst>
          </p:cNvPr>
          <p:cNvSpPr txBox="1"/>
          <p:nvPr/>
        </p:nvSpPr>
        <p:spPr>
          <a:xfrm>
            <a:off x="263360" y="5689730"/>
            <a:ext cx="8210408" cy="323165"/>
          </a:xfrm>
          <a:prstGeom prst="rect">
            <a:avLst/>
          </a:prstGeom>
          <a:noFill/>
        </p:spPr>
        <p:txBody>
          <a:bodyPr wrap="square">
            <a:spAutoFit/>
          </a:bodyPr>
          <a:lstStyle/>
          <a:p>
            <a:pPr>
              <a:defRPr sz="1400"/>
            </a:pPr>
            <a:r>
              <a:rPr lang="en-IN" sz="1500" b="1" dirty="0">
                <a:latin typeface="Calibri" panose="020F0502020204030204" pitchFamily="34" charset="0"/>
              </a:rPr>
              <a:t>Step -7 Download &amp; Save Acknowledgment Receipt</a:t>
            </a:r>
          </a:p>
        </p:txBody>
      </p:sp>
      <p:sp>
        <p:nvSpPr>
          <p:cNvPr id="16" name="TextBox 15">
            <a:extLst>
              <a:ext uri="{FF2B5EF4-FFF2-40B4-BE49-F238E27FC236}">
                <a16:creationId xmlns:a16="http://schemas.microsoft.com/office/drawing/2014/main" id="{BA9F0ABE-9F46-61AC-7994-96349E14B187}"/>
              </a:ext>
            </a:extLst>
          </p:cNvPr>
          <p:cNvSpPr txBox="1"/>
          <p:nvPr/>
        </p:nvSpPr>
        <p:spPr>
          <a:xfrm>
            <a:off x="238364" y="4593060"/>
            <a:ext cx="5018569" cy="323165"/>
          </a:xfrm>
          <a:prstGeom prst="rect">
            <a:avLst/>
          </a:prstGeom>
          <a:noFill/>
        </p:spPr>
        <p:txBody>
          <a:bodyPr wrap="square">
            <a:spAutoFit/>
          </a:bodyPr>
          <a:lstStyle/>
          <a:p>
            <a:pPr>
              <a:defRPr sz="1400"/>
            </a:pPr>
            <a:r>
              <a:rPr lang="en-IN" sz="1500" b="1" dirty="0">
                <a:latin typeface="Calibri" panose="020F0502020204030204" pitchFamily="34" charset="0"/>
              </a:rPr>
              <a:t>Step -6 Digitally Sign and Submit Return</a:t>
            </a:r>
          </a:p>
        </p:txBody>
      </p:sp>
      <p:sp>
        <p:nvSpPr>
          <p:cNvPr id="6" name="Arrow: Down 5">
            <a:extLst>
              <a:ext uri="{FF2B5EF4-FFF2-40B4-BE49-F238E27FC236}">
                <a16:creationId xmlns:a16="http://schemas.microsoft.com/office/drawing/2014/main" id="{F53B6557-3087-FF9B-D9B7-DC331034D588}"/>
              </a:ext>
            </a:extLst>
          </p:cNvPr>
          <p:cNvSpPr/>
          <p:nvPr/>
        </p:nvSpPr>
        <p:spPr>
          <a:xfrm>
            <a:off x="3616084" y="2429987"/>
            <a:ext cx="390837" cy="4791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latin typeface="Calibri" panose="020F0502020204030204" pitchFamily="34" charset="0"/>
            </a:endParaRPr>
          </a:p>
        </p:txBody>
      </p:sp>
      <p:sp>
        <p:nvSpPr>
          <p:cNvPr id="7" name="Arrow: Down 6">
            <a:extLst>
              <a:ext uri="{FF2B5EF4-FFF2-40B4-BE49-F238E27FC236}">
                <a16:creationId xmlns:a16="http://schemas.microsoft.com/office/drawing/2014/main" id="{66B7E170-3908-D410-48D1-67284925ECBA}"/>
              </a:ext>
            </a:extLst>
          </p:cNvPr>
          <p:cNvSpPr/>
          <p:nvPr/>
        </p:nvSpPr>
        <p:spPr>
          <a:xfrm>
            <a:off x="3582842" y="3826317"/>
            <a:ext cx="424079" cy="56852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latin typeface="Calibri" panose="020F0502020204030204" pitchFamily="34" charset="0"/>
            </a:endParaRPr>
          </a:p>
        </p:txBody>
      </p:sp>
      <p:sp>
        <p:nvSpPr>
          <p:cNvPr id="9" name="Arrow: Down 8">
            <a:extLst>
              <a:ext uri="{FF2B5EF4-FFF2-40B4-BE49-F238E27FC236}">
                <a16:creationId xmlns:a16="http://schemas.microsoft.com/office/drawing/2014/main" id="{FB514DCA-9235-D1C2-F0D6-2939DC7FA845}"/>
              </a:ext>
            </a:extLst>
          </p:cNvPr>
          <p:cNvSpPr/>
          <p:nvPr/>
        </p:nvSpPr>
        <p:spPr>
          <a:xfrm>
            <a:off x="3582842" y="4900837"/>
            <a:ext cx="424078" cy="63255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latin typeface="Calibri" panose="020F0502020204030204" pitchFamily="34" charset="0"/>
            </a:endParaRPr>
          </a:p>
        </p:txBody>
      </p:sp>
    </p:spTree>
    <p:extLst>
      <p:ext uri="{BB962C8B-B14F-4D97-AF65-F5344CB8AC3E}">
        <p14:creationId xmlns:p14="http://schemas.microsoft.com/office/powerpoint/2010/main" val="22724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9C84BD-8AE7-7A8A-2E4C-D762D89A4EE4}"/>
              </a:ext>
            </a:extLst>
          </p:cNvPr>
          <p:cNvSpPr>
            <a:spLocks noGrp="1"/>
          </p:cNvSpPr>
          <p:nvPr>
            <p:ph type="title"/>
          </p:nvPr>
        </p:nvSpPr>
        <p:spPr>
          <a:xfrm>
            <a:off x="747939" y="250004"/>
            <a:ext cx="7648121" cy="1099457"/>
          </a:xfrm>
        </p:spPr>
        <p:txBody>
          <a:bodyPr>
            <a:normAutofit/>
          </a:bodyPr>
          <a:lstStyle/>
          <a:p>
            <a:pPr>
              <a:lnSpc>
                <a:spcPct val="90000"/>
              </a:lnSpc>
            </a:pPr>
            <a:r>
              <a:rPr lang="en-IN" sz="2500" b="1" dirty="0"/>
              <a:t>FCRA Exemption for Fees from Foreign Students</a:t>
            </a:r>
            <a:br>
              <a:rPr lang="en-IN" sz="2500" dirty="0"/>
            </a:br>
            <a:endParaRPr lang="en-IN" sz="2500" dirty="0"/>
          </a:p>
        </p:txBody>
      </p:sp>
      <p:sp>
        <p:nvSpPr>
          <p:cNvPr id="29" name="Isosceles Triangle 28">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1" name="Isosceles Triangle 30">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aphicFrame>
        <p:nvGraphicFramePr>
          <p:cNvPr id="5" name="Content Placeholder 2">
            <a:extLst>
              <a:ext uri="{FF2B5EF4-FFF2-40B4-BE49-F238E27FC236}">
                <a16:creationId xmlns:a16="http://schemas.microsoft.com/office/drawing/2014/main" id="{2811D58E-DDF3-9253-D299-A9F4A271D60C}"/>
              </a:ext>
            </a:extLst>
          </p:cNvPr>
          <p:cNvGraphicFramePr>
            <a:graphicFrameLocks noGrp="1"/>
          </p:cNvGraphicFramePr>
          <p:nvPr>
            <p:ph idx="1"/>
            <p:extLst>
              <p:ext uri="{D42A27DB-BD31-4B8C-83A1-F6EECF244321}">
                <p14:modId xmlns:p14="http://schemas.microsoft.com/office/powerpoint/2010/main" val="1868439621"/>
              </p:ext>
            </p:extLst>
          </p:nvPr>
        </p:nvGraphicFramePr>
        <p:xfrm>
          <a:off x="482884" y="1027416"/>
          <a:ext cx="8673463" cy="55805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23547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5269A-8829-3D7B-2399-CC8E30EA2DD9}"/>
              </a:ext>
            </a:extLst>
          </p:cNvPr>
          <p:cNvSpPr>
            <a:spLocks noGrp="1"/>
          </p:cNvSpPr>
          <p:nvPr>
            <p:ph type="title"/>
          </p:nvPr>
        </p:nvSpPr>
        <p:spPr>
          <a:xfrm>
            <a:off x="117582" y="155575"/>
            <a:ext cx="6447501" cy="923212"/>
          </a:xfrm>
        </p:spPr>
        <p:txBody>
          <a:bodyPr>
            <a:normAutofit fontScale="90000"/>
          </a:bodyPr>
          <a:lstStyle/>
          <a:p>
            <a:pPr>
              <a:lnSpc>
                <a:spcPct val="90000"/>
              </a:lnSpc>
            </a:pPr>
            <a:r>
              <a:rPr lang="en-IN" sz="2800" b="1" dirty="0"/>
              <a:t>Required Documentation and Good Practice</a:t>
            </a:r>
            <a:br>
              <a:rPr lang="en-IN" sz="2800" dirty="0"/>
            </a:br>
            <a:endParaRPr lang="en-IN" sz="2800" dirty="0"/>
          </a:p>
        </p:txBody>
      </p:sp>
      <p:graphicFrame>
        <p:nvGraphicFramePr>
          <p:cNvPr id="21" name="Content Placeholder 2">
            <a:extLst>
              <a:ext uri="{FF2B5EF4-FFF2-40B4-BE49-F238E27FC236}">
                <a16:creationId xmlns:a16="http://schemas.microsoft.com/office/drawing/2014/main" id="{6CB01502-C5CA-64E0-6B0B-BCA7499CC8A3}"/>
              </a:ext>
            </a:extLst>
          </p:cNvPr>
          <p:cNvGraphicFramePr>
            <a:graphicFrameLocks noGrp="1"/>
          </p:cNvGraphicFramePr>
          <p:nvPr>
            <p:ph idx="1"/>
            <p:extLst>
              <p:ext uri="{D42A27DB-BD31-4B8C-83A1-F6EECF244321}">
                <p14:modId xmlns:p14="http://schemas.microsoft.com/office/powerpoint/2010/main" val="3850731376"/>
              </p:ext>
            </p:extLst>
          </p:nvPr>
        </p:nvGraphicFramePr>
        <p:xfrm>
          <a:off x="0" y="883578"/>
          <a:ext cx="8050373" cy="55274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41559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6AB11-4622-C5EA-6411-BF6C177121DC}"/>
              </a:ext>
            </a:extLst>
          </p:cNvPr>
          <p:cNvSpPr>
            <a:spLocks noGrp="1"/>
          </p:cNvSpPr>
          <p:nvPr>
            <p:ph type="title"/>
          </p:nvPr>
        </p:nvSpPr>
        <p:spPr>
          <a:xfrm>
            <a:off x="513875" y="311649"/>
            <a:ext cx="2796807" cy="1320800"/>
          </a:xfrm>
        </p:spPr>
        <p:txBody>
          <a:bodyPr anchor="ct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THANK YOU</a:t>
            </a:r>
            <a:endParaRPr lang="en-IN"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E104055-4538-7D2E-8347-DC2165A18690}"/>
              </a:ext>
            </a:extLst>
          </p:cNvPr>
          <p:cNvSpPr>
            <a:spLocks noGrp="1"/>
          </p:cNvSpPr>
          <p:nvPr>
            <p:ph idx="1"/>
          </p:nvPr>
        </p:nvSpPr>
        <p:spPr>
          <a:xfrm>
            <a:off x="513875" y="1417834"/>
            <a:ext cx="4058125" cy="4767209"/>
          </a:xfrm>
        </p:spPr>
        <p:txBody>
          <a:bodyPr>
            <a:normAutofit/>
          </a:bodyPr>
          <a:lstStyle/>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Presented By:</a:t>
            </a:r>
          </a:p>
          <a:p>
            <a:pPr>
              <a:lnSpc>
                <a:spcPct val="90000"/>
              </a:lnSpc>
            </a:pPr>
            <a:r>
              <a:rPr lang="en-US" sz="2400" dirty="0" err="1">
                <a:latin typeface="Calibri" panose="020F0502020204030204" pitchFamily="34" charset="0"/>
                <a:ea typeface="Calibri" panose="020F0502020204030204" pitchFamily="34" charset="0"/>
                <a:cs typeface="Calibri" panose="020F0502020204030204" pitchFamily="34" charset="0"/>
              </a:rPr>
              <a:t>Venkateswarlu</a:t>
            </a:r>
            <a:r>
              <a:rPr lang="en-US" sz="2400" dirty="0">
                <a:latin typeface="Calibri" panose="020F0502020204030204" pitchFamily="34" charset="0"/>
                <a:ea typeface="Calibri" panose="020F0502020204030204" pitchFamily="34" charset="0"/>
                <a:cs typeface="Calibri" panose="020F0502020204030204" pitchFamily="34" charset="0"/>
              </a:rPr>
              <a:t> Ravulapalli</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Partner, V Ravulapalli &amp; Co.,</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Chartered Accountants.</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Hyderabad</a:t>
            </a: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Phone. No. 9848031083</a:t>
            </a: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Email: </a:t>
            </a:r>
            <a:r>
              <a:rPr lang="en-US" sz="2200" dirty="0">
                <a:latin typeface="Calibri" panose="020F0502020204030204" pitchFamily="34" charset="0"/>
                <a:ea typeface="Calibri" panose="020F0502020204030204" pitchFamily="34" charset="0"/>
                <a:cs typeface="Calibri" panose="020F0502020204030204" pitchFamily="34" charset="0"/>
                <a:hlinkClick r:id="rId2"/>
              </a:rPr>
              <a:t>ravulapalli1969@gmail.com</a:t>
            </a:r>
            <a:endParaRPr lang="en-US" sz="2200" dirty="0">
              <a:latin typeface="Calibri" panose="020F0502020204030204" pitchFamily="34" charset="0"/>
              <a:ea typeface="Calibri" panose="020F0502020204030204" pitchFamily="34" charset="0"/>
              <a:cs typeface="Calibri" panose="020F0502020204030204" pitchFamily="34" charset="0"/>
            </a:endParaRP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Web: www.vravulapalliandco.in</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descr="A black and white image of hands folded together&#10;&#10;AI-generated content may be incorrect.">
            <a:extLst>
              <a:ext uri="{FF2B5EF4-FFF2-40B4-BE49-F238E27FC236}">
                <a16:creationId xmlns:a16="http://schemas.microsoft.com/office/drawing/2014/main" id="{A1397A6E-2DD5-714D-3F11-746A754ACC9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1161" r="21188"/>
          <a:stretch>
            <a:fillRect/>
          </a:stretch>
        </p:blipFill>
        <p:spPr>
          <a:xfrm>
            <a:off x="4274050" y="745160"/>
            <a:ext cx="2933957" cy="5089178"/>
          </a:xfrm>
          <a:prstGeom prst="rect">
            <a:avLst/>
          </a:prstGeom>
        </p:spPr>
      </p:pic>
    </p:spTree>
    <p:extLst>
      <p:ext uri="{BB962C8B-B14F-4D97-AF65-F5344CB8AC3E}">
        <p14:creationId xmlns:p14="http://schemas.microsoft.com/office/powerpoint/2010/main" val="227789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32" name="Straight Connector 31">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5"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6" name="Isosceles Triangle 35">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7"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8"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9"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40" name="Isosceles Triangle 39">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41" name="Isosceles Triangle 40">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a:extLst>
              <a:ext uri="{FF2B5EF4-FFF2-40B4-BE49-F238E27FC236}">
                <a16:creationId xmlns:a16="http://schemas.microsoft.com/office/drawing/2014/main" id="{C55A58F0-4AB6-6BF9-06F5-56C9F164DB80}"/>
              </a:ext>
            </a:extLst>
          </p:cNvPr>
          <p:cNvSpPr>
            <a:spLocks noGrp="1"/>
          </p:cNvSpPr>
          <p:nvPr>
            <p:ph type="title"/>
          </p:nvPr>
        </p:nvSpPr>
        <p:spPr>
          <a:xfrm>
            <a:off x="130629" y="164283"/>
            <a:ext cx="7648121" cy="1099457"/>
          </a:xfrm>
        </p:spPr>
        <p:txBody>
          <a:bodyPr>
            <a:normAutofit/>
          </a:bodyPr>
          <a:lstStyle/>
          <a:p>
            <a:r>
              <a:rPr lang="en-IN" dirty="0"/>
              <a:t>Formation Rules</a:t>
            </a:r>
          </a:p>
        </p:txBody>
      </p:sp>
      <p:graphicFrame>
        <p:nvGraphicFramePr>
          <p:cNvPr id="5" name="Content Placeholder 2">
            <a:extLst>
              <a:ext uri="{FF2B5EF4-FFF2-40B4-BE49-F238E27FC236}">
                <a16:creationId xmlns:a16="http://schemas.microsoft.com/office/drawing/2014/main" id="{CF352E92-CF89-892D-CBE6-59CB89D66D36}"/>
              </a:ext>
            </a:extLst>
          </p:cNvPr>
          <p:cNvGraphicFramePr>
            <a:graphicFrameLocks noGrp="1"/>
          </p:cNvGraphicFramePr>
          <p:nvPr>
            <p:ph idx="1"/>
            <p:extLst>
              <p:ext uri="{D42A27DB-BD31-4B8C-83A1-F6EECF244321}">
                <p14:modId xmlns:p14="http://schemas.microsoft.com/office/powerpoint/2010/main" val="1509193609"/>
              </p:ext>
            </p:extLst>
          </p:nvPr>
        </p:nvGraphicFramePr>
        <p:xfrm>
          <a:off x="366752" y="1068512"/>
          <a:ext cx="8157680" cy="55430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0152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F3901-BCA8-09C9-0C9A-EBBA7BCB5D78}"/>
              </a:ext>
            </a:extLst>
          </p:cNvPr>
          <p:cNvSpPr>
            <a:spLocks noGrp="1"/>
          </p:cNvSpPr>
          <p:nvPr>
            <p:ph type="title"/>
          </p:nvPr>
        </p:nvSpPr>
        <p:spPr>
          <a:xfrm>
            <a:off x="302517" y="75344"/>
            <a:ext cx="6447501" cy="1320800"/>
          </a:xfrm>
        </p:spPr>
        <p:txBody>
          <a:bodyPr>
            <a:normAutofit/>
          </a:bodyPr>
          <a:lstStyle/>
          <a:p>
            <a:r>
              <a:rPr lang="en-IN" b="1" dirty="0"/>
              <a:t>Income Tax Act (IT Act) Amendments</a:t>
            </a:r>
            <a:endParaRPr lang="en-IN" dirty="0"/>
          </a:p>
        </p:txBody>
      </p:sp>
      <p:graphicFrame>
        <p:nvGraphicFramePr>
          <p:cNvPr id="4" name="Content Placeholder 3">
            <a:extLst>
              <a:ext uri="{FF2B5EF4-FFF2-40B4-BE49-F238E27FC236}">
                <a16:creationId xmlns:a16="http://schemas.microsoft.com/office/drawing/2014/main" id="{91DB53D6-6037-E004-3BB9-941E07D7C653}"/>
              </a:ext>
            </a:extLst>
          </p:cNvPr>
          <p:cNvGraphicFramePr>
            <a:graphicFrameLocks noGrp="1"/>
          </p:cNvGraphicFramePr>
          <p:nvPr>
            <p:ph idx="1"/>
            <p:extLst>
              <p:ext uri="{D42A27DB-BD31-4B8C-83A1-F6EECF244321}">
                <p14:modId xmlns:p14="http://schemas.microsoft.com/office/powerpoint/2010/main" val="1812221662"/>
              </p:ext>
            </p:extLst>
          </p:nvPr>
        </p:nvGraphicFramePr>
        <p:xfrm>
          <a:off x="395381" y="1320801"/>
          <a:ext cx="6878722" cy="5461855"/>
        </p:xfrm>
        <a:graphic>
          <a:graphicData uri="http://schemas.openxmlformats.org/drawingml/2006/table">
            <a:tbl>
              <a:tblPr firstRow="1" firstCol="1" bandRow="1">
                <a:tableStyleId>{5C22544A-7EE6-4342-B048-85BDC9FD1C3A}</a:tableStyleId>
              </a:tblPr>
              <a:tblGrid>
                <a:gridCol w="1519948">
                  <a:extLst>
                    <a:ext uri="{9D8B030D-6E8A-4147-A177-3AD203B41FA5}">
                      <a16:colId xmlns:a16="http://schemas.microsoft.com/office/drawing/2014/main" val="4226591013"/>
                    </a:ext>
                  </a:extLst>
                </a:gridCol>
                <a:gridCol w="2582859">
                  <a:extLst>
                    <a:ext uri="{9D8B030D-6E8A-4147-A177-3AD203B41FA5}">
                      <a16:colId xmlns:a16="http://schemas.microsoft.com/office/drawing/2014/main" val="3480746381"/>
                    </a:ext>
                  </a:extLst>
                </a:gridCol>
                <a:gridCol w="2775915">
                  <a:extLst>
                    <a:ext uri="{9D8B030D-6E8A-4147-A177-3AD203B41FA5}">
                      <a16:colId xmlns:a16="http://schemas.microsoft.com/office/drawing/2014/main" val="906774526"/>
                    </a:ext>
                  </a:extLst>
                </a:gridCol>
              </a:tblGrid>
              <a:tr h="252776">
                <a:tc>
                  <a:txBody>
                    <a:bodyPr/>
                    <a:lstStyle/>
                    <a:p>
                      <a:pPr>
                        <a:lnSpc>
                          <a:spcPct val="115000"/>
                        </a:lnSpc>
                        <a:spcAft>
                          <a:spcPts val="800"/>
                        </a:spcAft>
                        <a:buNone/>
                      </a:pPr>
                      <a:r>
                        <a:rPr lang="en-IN" sz="1300" kern="100">
                          <a:effectLst/>
                          <a:latin typeface="Calibri" panose="020F0502020204030204" pitchFamily="34" charset="0"/>
                        </a:rPr>
                        <a:t>Area</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a:effectLst/>
                          <a:latin typeface="Calibri" panose="020F0502020204030204" pitchFamily="34" charset="0"/>
                        </a:rPr>
                        <a:t>Old Rule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a:effectLst/>
                          <a:latin typeface="Calibri" panose="020F0502020204030204" pitchFamily="34" charset="0"/>
                        </a:rPr>
                        <a:t>New Rule/Change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extLst>
                  <a:ext uri="{0D108BD9-81ED-4DB2-BD59-A6C34878D82A}">
                    <a16:rowId xmlns:a16="http://schemas.microsoft.com/office/drawing/2014/main" val="1511936511"/>
                  </a:ext>
                </a:extLst>
              </a:tr>
              <a:tr h="1420509">
                <a:tc>
                  <a:txBody>
                    <a:bodyPr/>
                    <a:lstStyle/>
                    <a:p>
                      <a:pPr>
                        <a:lnSpc>
                          <a:spcPct val="115000"/>
                        </a:lnSpc>
                        <a:spcAft>
                          <a:spcPts val="800"/>
                        </a:spcAft>
                        <a:buNone/>
                      </a:pPr>
                      <a:r>
                        <a:rPr lang="en-IN" sz="1300" kern="100">
                          <a:effectLst/>
                          <a:latin typeface="Calibri" panose="020F0502020204030204" pitchFamily="34" charset="0"/>
                        </a:rPr>
                        <a:t>Provisional Registration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dirty="0">
                          <a:effectLst/>
                          <a:latin typeface="Calibri" panose="020F0502020204030204" pitchFamily="34" charset="0"/>
                        </a:rPr>
                        <a:t>Organisations could get provisional registration and later apply for regular registration even after commencing activities.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dirty="0">
                          <a:effectLst/>
                          <a:latin typeface="Calibri" panose="020F0502020204030204" pitchFamily="34" charset="0"/>
                        </a:rPr>
                        <a:t>Organisations that have already commenced activities must now directly apply for regular registration (subject to scrutiny).</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extLst>
                  <a:ext uri="{0D108BD9-81ED-4DB2-BD59-A6C34878D82A}">
                    <a16:rowId xmlns:a16="http://schemas.microsoft.com/office/drawing/2014/main" val="3313011841"/>
                  </a:ext>
                </a:extLst>
              </a:tr>
              <a:tr h="947552">
                <a:tc>
                  <a:txBody>
                    <a:bodyPr/>
                    <a:lstStyle/>
                    <a:p>
                      <a:pPr>
                        <a:lnSpc>
                          <a:spcPct val="115000"/>
                        </a:lnSpc>
                        <a:spcAft>
                          <a:spcPts val="800"/>
                        </a:spcAft>
                        <a:buNone/>
                      </a:pPr>
                      <a:r>
                        <a:rPr lang="en-IN" sz="1300" kern="100" dirty="0">
                          <a:effectLst/>
                          <a:latin typeface="Calibri" panose="020F0502020204030204" pitchFamily="34" charset="0"/>
                        </a:rPr>
                        <a:t>Consolidation</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dirty="0">
                          <a:effectLst/>
                          <a:latin typeface="Calibri" panose="020F0502020204030204" pitchFamily="34" charset="0"/>
                        </a:rPr>
                        <a:t>Provisions were scattered across multiple sections of the IT Act.</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a:effectLst/>
                          <a:latin typeface="Calibri" panose="020F0502020204030204" pitchFamily="34" charset="0"/>
                        </a:rPr>
                        <a:t>Provisions are being consolidated into a single, dedicated part (e.g., Chapter 17B in the proposed Bill) to simplify compliance.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extLst>
                  <a:ext uri="{0D108BD9-81ED-4DB2-BD59-A6C34878D82A}">
                    <a16:rowId xmlns:a16="http://schemas.microsoft.com/office/drawing/2014/main" val="1229126267"/>
                  </a:ext>
                </a:extLst>
              </a:tr>
              <a:tr h="1420509">
                <a:tc>
                  <a:txBody>
                    <a:bodyPr/>
                    <a:lstStyle/>
                    <a:p>
                      <a:pPr>
                        <a:lnSpc>
                          <a:spcPct val="115000"/>
                        </a:lnSpc>
                        <a:spcAft>
                          <a:spcPts val="800"/>
                        </a:spcAft>
                        <a:buNone/>
                      </a:pPr>
                      <a:r>
                        <a:rPr lang="en-IN" sz="1300" kern="100">
                          <a:effectLst/>
                          <a:latin typeface="Calibri" panose="020F0502020204030204" pitchFamily="34" charset="0"/>
                        </a:rPr>
                        <a:t>Audit/Application Deadline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a:effectLst/>
                          <a:latin typeface="Calibri" panose="020F0502020204030204" pitchFamily="34" charset="0"/>
                        </a:rPr>
                        <a:t>Required forms (like Form 9A and 10) had different due dates.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dirty="0">
                          <a:effectLst/>
                          <a:latin typeface="Calibri" panose="020F0502020204030204" pitchFamily="34" charset="0"/>
                        </a:rPr>
                        <a:t>Proposed consolidation is tightening deadlines, often requiring accounts to be finalised by dates like August 31st to determine the mandatory application of income.</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extLst>
                  <a:ext uri="{0D108BD9-81ED-4DB2-BD59-A6C34878D82A}">
                    <a16:rowId xmlns:a16="http://schemas.microsoft.com/office/drawing/2014/main" val="3120263672"/>
                  </a:ext>
                </a:extLst>
              </a:tr>
              <a:tr h="1420509">
                <a:tc>
                  <a:txBody>
                    <a:bodyPr/>
                    <a:lstStyle/>
                    <a:p>
                      <a:pPr>
                        <a:lnSpc>
                          <a:spcPct val="115000"/>
                        </a:lnSpc>
                        <a:spcAft>
                          <a:spcPts val="800"/>
                        </a:spcAft>
                        <a:buNone/>
                      </a:pPr>
                      <a:r>
                        <a:rPr lang="en-IN" sz="1300" kern="100">
                          <a:effectLst/>
                          <a:latin typeface="Calibri" panose="020F0502020204030204" pitchFamily="34" charset="0"/>
                        </a:rPr>
                        <a:t>Trust Deed</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a:effectLst/>
                          <a:latin typeface="Calibri" panose="020F0502020204030204" pitchFamily="34" charset="0"/>
                        </a:rPr>
                        <a:t>Deed could be silent on irrevocability.</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tc>
                  <a:txBody>
                    <a:bodyPr/>
                    <a:lstStyle/>
                    <a:p>
                      <a:pPr>
                        <a:lnSpc>
                          <a:spcPct val="115000"/>
                        </a:lnSpc>
                        <a:spcAft>
                          <a:spcPts val="800"/>
                        </a:spcAft>
                        <a:buNone/>
                      </a:pPr>
                      <a:r>
                        <a:rPr lang="en-IN" sz="1300" kern="100" dirty="0">
                          <a:effectLst/>
                          <a:latin typeface="Calibri" panose="020F0502020204030204" pitchFamily="34" charset="0"/>
                        </a:rPr>
                        <a:t>For tax exemption, if registered as a public charitable trust, it is proposed that the Trust Deed should specify that the trust is irrevocable (cannot be dissolved to benefit the founders).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8057" marR="8057" marT="8057" marB="8057" anchor="ctr"/>
                </a:tc>
                <a:extLst>
                  <a:ext uri="{0D108BD9-81ED-4DB2-BD59-A6C34878D82A}">
                    <a16:rowId xmlns:a16="http://schemas.microsoft.com/office/drawing/2014/main" val="30065289"/>
                  </a:ext>
                </a:extLst>
              </a:tr>
            </a:tbl>
          </a:graphicData>
        </a:graphic>
      </p:graphicFrame>
    </p:spTree>
    <p:extLst>
      <p:ext uri="{BB962C8B-B14F-4D97-AF65-F5344CB8AC3E}">
        <p14:creationId xmlns:p14="http://schemas.microsoft.com/office/powerpoint/2010/main" val="931246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F754D-42D5-238E-48E4-B4EED27395F3}"/>
              </a:ext>
            </a:extLst>
          </p:cNvPr>
          <p:cNvSpPr>
            <a:spLocks noGrp="1"/>
          </p:cNvSpPr>
          <p:nvPr>
            <p:ph type="title"/>
          </p:nvPr>
        </p:nvSpPr>
        <p:spPr>
          <a:xfrm>
            <a:off x="220721" y="188359"/>
            <a:ext cx="7587639" cy="1445231"/>
          </a:xfrm>
        </p:spPr>
        <p:txBody>
          <a:bodyPr>
            <a:normAutofit/>
          </a:bodyPr>
          <a:lstStyle/>
          <a:p>
            <a:pPr>
              <a:lnSpc>
                <a:spcPct val="90000"/>
              </a:lnSpc>
            </a:pPr>
            <a:r>
              <a:rPr lang="en-IN" sz="2800" b="1" dirty="0">
                <a:latin typeface="Calibri" panose="020F0502020204030204" pitchFamily="34" charset="0"/>
                <a:ea typeface="Calibri" panose="020F0502020204030204" pitchFamily="34" charset="0"/>
                <a:cs typeface="Calibri" panose="020F0502020204030204" pitchFamily="34" charset="0"/>
              </a:rPr>
              <a:t>Anti-Money Laundering (PMLA) Rules    				           			(2023 Amendments)</a:t>
            </a:r>
            <a:br>
              <a:rPr lang="en-IN" sz="2800" dirty="0">
                <a:latin typeface="Calibri" panose="020F0502020204030204" pitchFamily="34" charset="0"/>
                <a:ea typeface="Calibri" panose="020F0502020204030204" pitchFamily="34" charset="0"/>
                <a:cs typeface="Calibri" panose="020F0502020204030204" pitchFamily="34" charset="0"/>
              </a:rPr>
            </a:br>
            <a:endParaRPr lang="en-IN" sz="28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Content Placeholder 2">
            <a:extLst>
              <a:ext uri="{FF2B5EF4-FFF2-40B4-BE49-F238E27FC236}">
                <a16:creationId xmlns:a16="http://schemas.microsoft.com/office/drawing/2014/main" id="{3AEEC0B3-CDC3-3DEA-7602-69D417CC5157}"/>
              </a:ext>
            </a:extLst>
          </p:cNvPr>
          <p:cNvGraphicFramePr>
            <a:graphicFrameLocks noGrp="1"/>
          </p:cNvGraphicFramePr>
          <p:nvPr>
            <p:ph idx="1"/>
            <p:extLst>
              <p:ext uri="{D42A27DB-BD31-4B8C-83A1-F6EECF244321}">
                <p14:modId xmlns:p14="http://schemas.microsoft.com/office/powerpoint/2010/main" val="2548208622"/>
              </p:ext>
            </p:extLst>
          </p:nvPr>
        </p:nvGraphicFramePr>
        <p:xfrm>
          <a:off x="220721" y="1860514"/>
          <a:ext cx="7258866" cy="4387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9412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09B47-D229-7CC1-7813-2B81AAB75EBD}"/>
              </a:ext>
            </a:extLst>
          </p:cNvPr>
          <p:cNvSpPr>
            <a:spLocks noGrp="1"/>
          </p:cNvSpPr>
          <p:nvPr>
            <p:ph type="title"/>
          </p:nvPr>
        </p:nvSpPr>
        <p:spPr>
          <a:xfrm>
            <a:off x="179227" y="155575"/>
            <a:ext cx="6447501" cy="1320800"/>
          </a:xfrm>
        </p:spPr>
        <p:txBody>
          <a:bodyPr>
            <a:normAutofit/>
          </a:bodyPr>
          <a:lstStyle/>
          <a:p>
            <a:r>
              <a:rPr lang="en-IN" b="1" dirty="0"/>
              <a:t>Limitations Applicable to NPOs</a:t>
            </a:r>
            <a:endParaRPr lang="en-IN" dirty="0"/>
          </a:p>
        </p:txBody>
      </p:sp>
      <p:graphicFrame>
        <p:nvGraphicFramePr>
          <p:cNvPr id="10" name="Content Placeholder 2">
            <a:extLst>
              <a:ext uri="{FF2B5EF4-FFF2-40B4-BE49-F238E27FC236}">
                <a16:creationId xmlns:a16="http://schemas.microsoft.com/office/drawing/2014/main" id="{2F6939CF-942B-EBC6-B613-FCCE46D508EF}"/>
              </a:ext>
            </a:extLst>
          </p:cNvPr>
          <p:cNvGraphicFramePr>
            <a:graphicFrameLocks noGrp="1"/>
          </p:cNvGraphicFramePr>
          <p:nvPr>
            <p:ph idx="1"/>
            <p:extLst>
              <p:ext uri="{D42A27DB-BD31-4B8C-83A1-F6EECF244321}">
                <p14:modId xmlns:p14="http://schemas.microsoft.com/office/powerpoint/2010/main" val="1144696383"/>
              </p:ext>
            </p:extLst>
          </p:nvPr>
        </p:nvGraphicFramePr>
        <p:xfrm>
          <a:off x="-789076" y="1078787"/>
          <a:ext cx="10171416" cy="5779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1768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96243-3DBB-2E78-2074-BC5B8875DC7A}"/>
              </a:ext>
            </a:extLst>
          </p:cNvPr>
          <p:cNvSpPr>
            <a:spLocks noGrp="1"/>
          </p:cNvSpPr>
          <p:nvPr>
            <p:ph type="title"/>
          </p:nvPr>
        </p:nvSpPr>
        <p:spPr>
          <a:xfrm>
            <a:off x="199775" y="148976"/>
            <a:ext cx="6447501" cy="1320800"/>
          </a:xfrm>
        </p:spPr>
        <p:txBody>
          <a:bodyPr>
            <a:normAutofit/>
          </a:bodyPr>
          <a:lstStyle/>
          <a:p>
            <a:r>
              <a:rPr lang="en-IN" b="1" dirty="0"/>
              <a:t>Limitations Applicable to NPOs</a:t>
            </a:r>
            <a:endParaRPr lang="en-IN" dirty="0"/>
          </a:p>
        </p:txBody>
      </p:sp>
      <p:graphicFrame>
        <p:nvGraphicFramePr>
          <p:cNvPr id="5" name="Content Placeholder 2">
            <a:extLst>
              <a:ext uri="{FF2B5EF4-FFF2-40B4-BE49-F238E27FC236}">
                <a16:creationId xmlns:a16="http://schemas.microsoft.com/office/drawing/2014/main" id="{8270174C-0D96-5938-98B2-3B09CCD39B5B}"/>
              </a:ext>
            </a:extLst>
          </p:cNvPr>
          <p:cNvGraphicFramePr>
            <a:graphicFrameLocks noGrp="1"/>
          </p:cNvGraphicFramePr>
          <p:nvPr>
            <p:ph idx="1"/>
            <p:extLst>
              <p:ext uri="{D42A27DB-BD31-4B8C-83A1-F6EECF244321}">
                <p14:modId xmlns:p14="http://schemas.microsoft.com/office/powerpoint/2010/main" val="214372959"/>
              </p:ext>
            </p:extLst>
          </p:nvPr>
        </p:nvGraphicFramePr>
        <p:xfrm>
          <a:off x="292639" y="1325365"/>
          <a:ext cx="7073931" cy="4859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8813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hand holding a pen and shading circles on a sheet">
            <a:extLst>
              <a:ext uri="{FF2B5EF4-FFF2-40B4-BE49-F238E27FC236}">
                <a16:creationId xmlns:a16="http://schemas.microsoft.com/office/drawing/2014/main" id="{34A893B9-2B71-5359-B718-C6025965D3C5}"/>
              </a:ext>
            </a:extLst>
          </p:cNvPr>
          <p:cNvPicPr>
            <a:picLocks noChangeAspect="1"/>
          </p:cNvPicPr>
          <p:nvPr/>
        </p:nvPicPr>
        <p:blipFill>
          <a:blip r:embed="rId2"/>
          <a:srcRect l="37002" r="12531" b="-2"/>
          <a:stretch>
            <a:fillRect/>
          </a:stretch>
        </p:blipFill>
        <p:spPr>
          <a:xfrm>
            <a:off x="3202390" y="-1"/>
            <a:ext cx="5941610"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5FFEDEA5-EC14-F457-F1D7-508587F365BF}"/>
              </a:ext>
            </a:extLst>
          </p:cNvPr>
          <p:cNvSpPr>
            <a:spLocks noGrp="1"/>
          </p:cNvSpPr>
          <p:nvPr>
            <p:ph type="title"/>
          </p:nvPr>
        </p:nvSpPr>
        <p:spPr>
          <a:xfrm>
            <a:off x="507999" y="609600"/>
            <a:ext cx="2888343" cy="1320800"/>
          </a:xfrm>
        </p:spPr>
        <p:txBody>
          <a:bodyPr>
            <a:normAutofit/>
          </a:bodyPr>
          <a:lstStyle/>
          <a:p>
            <a:pPr>
              <a:lnSpc>
                <a:spcPct val="90000"/>
              </a:lnSpc>
            </a:pPr>
            <a:r>
              <a:rPr lang="en-IN" sz="2800" b="1"/>
              <a:t>FCRA Registration for NPOs</a:t>
            </a:r>
            <a:endParaRPr lang="en-IN" sz="2800"/>
          </a:p>
        </p:txBody>
      </p:sp>
      <p:sp>
        <p:nvSpPr>
          <p:cNvPr id="3" name="Content Placeholder 2">
            <a:extLst>
              <a:ext uri="{FF2B5EF4-FFF2-40B4-BE49-F238E27FC236}">
                <a16:creationId xmlns:a16="http://schemas.microsoft.com/office/drawing/2014/main" id="{EC2E746B-7C49-60C4-381E-3A653F2C6F79}"/>
              </a:ext>
            </a:extLst>
          </p:cNvPr>
          <p:cNvSpPr>
            <a:spLocks noGrp="1"/>
          </p:cNvSpPr>
          <p:nvPr>
            <p:ph idx="1"/>
          </p:nvPr>
        </p:nvSpPr>
        <p:spPr>
          <a:xfrm>
            <a:off x="508000" y="2160589"/>
            <a:ext cx="2888342" cy="3880773"/>
          </a:xfrm>
        </p:spPr>
        <p:txBody>
          <a:bodyPr>
            <a:normAutofit/>
          </a:bodyPr>
          <a:lstStyle/>
          <a:p>
            <a:pPr>
              <a:lnSpc>
                <a:spcPct val="90000"/>
              </a:lnSpc>
            </a:pPr>
            <a:r>
              <a:rPr lang="en-IN" dirty="0"/>
              <a:t>The Foreign Contribution (Regulation) Act, 2010 (FCRA), is the mandatory law that governs how associations, NGOs in India can receive and utilize foreign donations. The registration is granted by the Ministry of Home Affairs (MHA), Government of India.</a:t>
            </a:r>
            <a:endParaRPr lang="en-IN"/>
          </a:p>
          <a:p>
            <a:pPr>
              <a:lnSpc>
                <a:spcPct val="90000"/>
              </a:lnSpc>
            </a:pPr>
            <a:endParaRPr lang="en-IN"/>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28259" y="0"/>
            <a:ext cx="9144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107"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02581"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9249"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00875"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74047" y="-8467"/>
            <a:ext cx="967571"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4249" y="-8467"/>
            <a:ext cx="937369"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8749"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004897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D7BC4-B49B-9A32-C8CA-EA848FAAE92E}"/>
              </a:ext>
            </a:extLst>
          </p:cNvPr>
          <p:cNvSpPr>
            <a:spLocks noGrp="1"/>
          </p:cNvSpPr>
          <p:nvPr>
            <p:ph type="title"/>
          </p:nvPr>
        </p:nvSpPr>
        <p:spPr>
          <a:xfrm>
            <a:off x="240872" y="260278"/>
            <a:ext cx="6447501" cy="1320800"/>
          </a:xfrm>
        </p:spPr>
        <p:txBody>
          <a:bodyPr>
            <a:normAutofit/>
          </a:bodyPr>
          <a:lstStyle/>
          <a:p>
            <a:r>
              <a:rPr lang="en-IN" b="1" dirty="0"/>
              <a:t>Routes to Accept Foreign Contribution (FC)</a:t>
            </a:r>
            <a:endParaRPr lang="en-IN" dirty="0"/>
          </a:p>
        </p:txBody>
      </p:sp>
      <p:graphicFrame>
        <p:nvGraphicFramePr>
          <p:cNvPr id="4" name="Content Placeholder 3">
            <a:extLst>
              <a:ext uri="{FF2B5EF4-FFF2-40B4-BE49-F238E27FC236}">
                <a16:creationId xmlns:a16="http://schemas.microsoft.com/office/drawing/2014/main" id="{6E83F201-0DC6-D748-35BE-8FB92F2AD159}"/>
              </a:ext>
            </a:extLst>
          </p:cNvPr>
          <p:cNvGraphicFramePr>
            <a:graphicFrameLocks noGrp="1"/>
          </p:cNvGraphicFramePr>
          <p:nvPr>
            <p:ph idx="1"/>
            <p:extLst>
              <p:ext uri="{D42A27DB-BD31-4B8C-83A1-F6EECF244321}">
                <p14:modId xmlns:p14="http://schemas.microsoft.com/office/powerpoint/2010/main" val="1658174805"/>
              </p:ext>
            </p:extLst>
          </p:nvPr>
        </p:nvGraphicFramePr>
        <p:xfrm>
          <a:off x="364308" y="1468063"/>
          <a:ext cx="6704312" cy="4860819"/>
        </p:xfrm>
        <a:graphic>
          <a:graphicData uri="http://schemas.openxmlformats.org/drawingml/2006/table">
            <a:tbl>
              <a:tblPr firstRow="1" firstCol="1" bandRow="1">
                <a:tableStyleId>{5C22544A-7EE6-4342-B048-85BDC9FD1C3A}</a:tableStyleId>
              </a:tblPr>
              <a:tblGrid>
                <a:gridCol w="1067405">
                  <a:extLst>
                    <a:ext uri="{9D8B030D-6E8A-4147-A177-3AD203B41FA5}">
                      <a16:colId xmlns:a16="http://schemas.microsoft.com/office/drawing/2014/main" val="2609090142"/>
                    </a:ext>
                  </a:extLst>
                </a:gridCol>
                <a:gridCol w="2761452">
                  <a:extLst>
                    <a:ext uri="{9D8B030D-6E8A-4147-A177-3AD203B41FA5}">
                      <a16:colId xmlns:a16="http://schemas.microsoft.com/office/drawing/2014/main" val="361828327"/>
                    </a:ext>
                  </a:extLst>
                </a:gridCol>
                <a:gridCol w="2875455">
                  <a:extLst>
                    <a:ext uri="{9D8B030D-6E8A-4147-A177-3AD203B41FA5}">
                      <a16:colId xmlns:a16="http://schemas.microsoft.com/office/drawing/2014/main" val="3803254731"/>
                    </a:ext>
                  </a:extLst>
                </a:gridCol>
              </a:tblGrid>
              <a:tr h="752609">
                <a:tc>
                  <a:txBody>
                    <a:bodyPr/>
                    <a:lstStyle/>
                    <a:p>
                      <a:pPr>
                        <a:lnSpc>
                          <a:spcPct val="115000"/>
                        </a:lnSpc>
                        <a:spcAft>
                          <a:spcPts val="800"/>
                        </a:spcAft>
                        <a:buNone/>
                      </a:pPr>
                      <a:r>
                        <a:rPr lang="en-IN" sz="1500" kern="100">
                          <a:effectLst/>
                          <a:latin typeface="Calibri" panose="020F0502020204030204" pitchFamily="34" charset="0"/>
                        </a:rPr>
                        <a:t>Feature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1. FCRA Registration (Form FC-3A)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2. Prior Permission (PP) (Form FC-3B)</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3580609913"/>
                  </a:ext>
                </a:extLst>
              </a:tr>
              <a:tr h="1097774">
                <a:tc>
                  <a:txBody>
                    <a:bodyPr/>
                    <a:lstStyle/>
                    <a:p>
                      <a:pPr>
                        <a:lnSpc>
                          <a:spcPct val="115000"/>
                        </a:lnSpc>
                        <a:spcAft>
                          <a:spcPts val="800"/>
                        </a:spcAft>
                        <a:buNone/>
                      </a:pPr>
                      <a:r>
                        <a:rPr lang="en-IN" sz="1500" kern="100">
                          <a:effectLst/>
                          <a:latin typeface="Calibri" panose="020F0502020204030204" pitchFamily="34" charset="0"/>
                        </a:rPr>
                        <a:t>Purpose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To receive FC from multiple donors for various activities (General Use).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To receive a specific amount from a specific donor for a specific purpose (One-time Use).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692404165"/>
                  </a:ext>
                </a:extLst>
              </a:tr>
              <a:tr h="1097774">
                <a:tc>
                  <a:txBody>
                    <a:bodyPr/>
                    <a:lstStyle/>
                    <a:p>
                      <a:pPr>
                        <a:lnSpc>
                          <a:spcPct val="115000"/>
                        </a:lnSpc>
                        <a:spcAft>
                          <a:spcPts val="800"/>
                        </a:spcAft>
                        <a:buNone/>
                      </a:pPr>
                      <a:r>
                        <a:rPr lang="en-IN" sz="1500" kern="100">
                          <a:effectLst/>
                          <a:latin typeface="Calibri" panose="020F0502020204030204" pitchFamily="34" charset="0"/>
                        </a:rPr>
                        <a:t>Eligibility</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Must be an established NPO with a track record .</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Suitable for newly registered NPOs or those that do not meet the 3-year criteria.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591175214"/>
                  </a:ext>
                </a:extLst>
              </a:tr>
              <a:tr h="1097774">
                <a:tc>
                  <a:txBody>
                    <a:bodyPr/>
                    <a:lstStyle/>
                    <a:p>
                      <a:pPr>
                        <a:lnSpc>
                          <a:spcPct val="115000"/>
                        </a:lnSpc>
                        <a:spcAft>
                          <a:spcPts val="800"/>
                        </a:spcAft>
                        <a:buNone/>
                      </a:pPr>
                      <a:r>
                        <a:rPr lang="en-IN" sz="1500" kern="100">
                          <a:effectLst/>
                          <a:latin typeface="Calibri" panose="020F0502020204030204" pitchFamily="34" charset="0"/>
                        </a:rPr>
                        <a:t>Validity</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5 Years (Subject to renewal).</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Valid only for the specific amount and purpose mentioned in the approval.</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1186863549"/>
                  </a:ext>
                </a:extLst>
              </a:tr>
              <a:tr h="407444">
                <a:tc>
                  <a:txBody>
                    <a:bodyPr/>
                    <a:lstStyle/>
                    <a:p>
                      <a:pPr>
                        <a:lnSpc>
                          <a:spcPct val="115000"/>
                        </a:lnSpc>
                        <a:spcAft>
                          <a:spcPts val="800"/>
                        </a:spcAft>
                        <a:buNone/>
                      </a:pPr>
                      <a:r>
                        <a:rPr lang="en-IN" sz="1500" kern="100">
                          <a:effectLst/>
                          <a:latin typeface="Calibri" panose="020F0502020204030204" pitchFamily="34" charset="0"/>
                        </a:rPr>
                        <a:t>Application</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Online in Form FC-3A.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Online in Form FC-3B.</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3320915160"/>
                  </a:ext>
                </a:extLst>
              </a:tr>
              <a:tr h="407444">
                <a:tc>
                  <a:txBody>
                    <a:bodyPr/>
                    <a:lstStyle/>
                    <a:p>
                      <a:pPr>
                        <a:lnSpc>
                          <a:spcPct val="115000"/>
                        </a:lnSpc>
                        <a:spcAft>
                          <a:spcPts val="800"/>
                        </a:spcAft>
                        <a:buNone/>
                      </a:pPr>
                      <a:r>
                        <a:rPr lang="en-IN" sz="1500" kern="100">
                          <a:effectLst/>
                          <a:latin typeface="Calibri" panose="020F0502020204030204" pitchFamily="34" charset="0"/>
                        </a:rPr>
                        <a:t>Fee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₹10,000</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₹5,000</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2578159298"/>
                  </a:ext>
                </a:extLst>
              </a:tr>
            </a:tbl>
          </a:graphicData>
        </a:graphic>
      </p:graphicFrame>
    </p:spTree>
    <p:extLst>
      <p:ext uri="{BB962C8B-B14F-4D97-AF65-F5344CB8AC3E}">
        <p14:creationId xmlns:p14="http://schemas.microsoft.com/office/powerpoint/2010/main" val="1832139507"/>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1418</TotalTime>
  <Words>3028</Words>
  <Application>Microsoft Office PowerPoint</Application>
  <PresentationFormat>On-screen Show (4:3)</PresentationFormat>
  <Paragraphs>294</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Google Sans Text</vt:lpstr>
      <vt:lpstr>Trebuchet MS</vt:lpstr>
      <vt:lpstr>Wingdings 3</vt:lpstr>
      <vt:lpstr>Facet</vt:lpstr>
      <vt:lpstr>Legal Frame Work of NPOs and FCRA New Regulations</vt:lpstr>
      <vt:lpstr>               Formation Structure</vt:lpstr>
      <vt:lpstr>Formation Rules</vt:lpstr>
      <vt:lpstr>Income Tax Act (IT Act) Amendments</vt:lpstr>
      <vt:lpstr>Anti-Money Laundering (PMLA) Rules                      (2023 Amendments) </vt:lpstr>
      <vt:lpstr>Limitations Applicable to NPOs</vt:lpstr>
      <vt:lpstr>Limitations Applicable to NPOs</vt:lpstr>
      <vt:lpstr>FCRA Registration for NPOs</vt:lpstr>
      <vt:lpstr>Routes to Accept Foreign Contribution (FC)</vt:lpstr>
      <vt:lpstr>Eligibility Requirements for FCRA Registration (FC-3A)</vt:lpstr>
      <vt:lpstr>Eligibility Requirements for FCRA Registration (FC-3A)</vt:lpstr>
      <vt:lpstr>Key Documents Required</vt:lpstr>
      <vt:lpstr>Key Documents Required</vt:lpstr>
      <vt:lpstr>Online Registration Process</vt:lpstr>
      <vt:lpstr>    Major FCRA Amendments </vt:lpstr>
      <vt:lpstr>Post-Registration Compliance </vt:lpstr>
      <vt:lpstr>FC-4 Annual Return Filing (FCRA)</vt:lpstr>
      <vt:lpstr>Deadlines and Penalties </vt:lpstr>
      <vt:lpstr>Essential Prerequisites for Filing</vt:lpstr>
      <vt:lpstr>Foreign Contribution Receipts </vt:lpstr>
      <vt:lpstr>Utilization of Funds </vt:lpstr>
      <vt:lpstr>Unutilized Funds and Documentation</vt:lpstr>
      <vt:lpstr>FC-4 Filing Process</vt:lpstr>
      <vt:lpstr>FC-4 Filing Process</vt:lpstr>
      <vt:lpstr>FCRA Exemption for Fees from Foreign Students </vt:lpstr>
      <vt:lpstr>Required Documentation and Good Practice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Ravulapalli Co</dc:creator>
  <cp:lastModifiedBy>Ravulapalli001</cp:lastModifiedBy>
  <cp:revision>37</cp:revision>
  <dcterms:created xsi:type="dcterms:W3CDTF">2025-12-02T14:13:02Z</dcterms:created>
  <dcterms:modified xsi:type="dcterms:W3CDTF">2025-12-28T09:10:36Z</dcterms:modified>
</cp:coreProperties>
</file>