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9"/>
  </p:notesMasterIdLst>
  <p:sldIdLst>
    <p:sldId id="256" r:id="rId2"/>
    <p:sldId id="265" r:id="rId3"/>
    <p:sldId id="266" r:id="rId4"/>
    <p:sldId id="267" r:id="rId5"/>
    <p:sldId id="268" r:id="rId6"/>
    <p:sldId id="269" r:id="rId7"/>
    <p:sldId id="270" r:id="rId8"/>
    <p:sldId id="271" r:id="rId9"/>
    <p:sldId id="273" r:id="rId10"/>
    <p:sldId id="274" r:id="rId11"/>
    <p:sldId id="280" r:id="rId12"/>
    <p:sldId id="282" r:id="rId13"/>
    <p:sldId id="283" r:id="rId14"/>
    <p:sldId id="284" r:id="rId15"/>
    <p:sldId id="285" r:id="rId16"/>
    <p:sldId id="286"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140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D2377B-FD86-4108-AE08-C0B696C7B9AF}"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E1D1876D-046A-4ABE-9DD8-D1B2C71400C6}">
      <dgm:prSet/>
      <dgm:spPr/>
      <dgm:t>
        <a:bodyPr/>
        <a:lstStyle/>
        <a:p>
          <a:r>
            <a:rPr lang="en-IN" b="1" dirty="0"/>
            <a:t>Organisation Proof:</a:t>
          </a:r>
          <a:endParaRPr lang="en-US" dirty="0"/>
        </a:p>
      </dgm:t>
    </dgm:pt>
    <dgm:pt modelId="{65B10A43-F418-4062-B6F8-836534D1D4BE}" type="parTrans" cxnId="{5283D0D1-B4D4-4C95-8F65-D87835F9720E}">
      <dgm:prSet/>
      <dgm:spPr/>
      <dgm:t>
        <a:bodyPr/>
        <a:lstStyle/>
        <a:p>
          <a:endParaRPr lang="en-US"/>
        </a:p>
      </dgm:t>
    </dgm:pt>
    <dgm:pt modelId="{99DCA9A6-D626-4048-97BE-C92C63FAB475}" type="sibTrans" cxnId="{5283D0D1-B4D4-4C95-8F65-D87835F9720E}">
      <dgm:prSet/>
      <dgm:spPr/>
      <dgm:t>
        <a:bodyPr/>
        <a:lstStyle/>
        <a:p>
          <a:endParaRPr lang="en-US"/>
        </a:p>
      </dgm:t>
    </dgm:pt>
    <dgm:pt modelId="{5F8479CE-8F65-4185-8EBE-E34740132E91}">
      <dgm:prSet/>
      <dgm:spPr/>
      <dgm:t>
        <a:bodyPr/>
        <a:lstStyle/>
        <a:p>
          <a:r>
            <a:rPr lang="en-IN" dirty="0"/>
            <a:t>Self-certified copy of the Certificate of Registration (e.g., Society registration, Trust Deed, or Section 8 license).</a:t>
          </a:r>
          <a:endParaRPr lang="en-US" dirty="0"/>
        </a:p>
      </dgm:t>
    </dgm:pt>
    <dgm:pt modelId="{72B8C52A-BF65-408E-88E7-917568B45EAA}" type="parTrans" cxnId="{19EB06D4-4553-44A4-B3ED-86DA26424D9B}">
      <dgm:prSet/>
      <dgm:spPr/>
      <dgm:t>
        <a:bodyPr/>
        <a:lstStyle/>
        <a:p>
          <a:endParaRPr lang="en-US"/>
        </a:p>
      </dgm:t>
    </dgm:pt>
    <dgm:pt modelId="{00E8A2C9-42A0-478F-9FED-FC7C350E3C34}" type="sibTrans" cxnId="{19EB06D4-4553-44A4-B3ED-86DA26424D9B}">
      <dgm:prSet/>
      <dgm:spPr/>
      <dgm:t>
        <a:bodyPr/>
        <a:lstStyle/>
        <a:p>
          <a:endParaRPr lang="en-US"/>
        </a:p>
      </dgm:t>
    </dgm:pt>
    <dgm:pt modelId="{84F9AF4D-549B-44B9-AA98-760AF99CE79E}">
      <dgm:prSet/>
      <dgm:spPr/>
      <dgm:t>
        <a:bodyPr/>
        <a:lstStyle/>
        <a:p>
          <a:r>
            <a:rPr lang="en-IN"/>
            <a:t>Self-certified copy of the Memorandum of Association (MoA)/Trust Deed (relevant pages showing aims/objects).</a:t>
          </a:r>
          <a:endParaRPr lang="en-US"/>
        </a:p>
      </dgm:t>
    </dgm:pt>
    <dgm:pt modelId="{27F43CBA-DD45-43EF-915C-2DF251224240}" type="parTrans" cxnId="{50A27E37-1551-421F-A345-A93D2FF68B29}">
      <dgm:prSet/>
      <dgm:spPr/>
      <dgm:t>
        <a:bodyPr/>
        <a:lstStyle/>
        <a:p>
          <a:endParaRPr lang="en-US"/>
        </a:p>
      </dgm:t>
    </dgm:pt>
    <dgm:pt modelId="{81290A0D-2F40-4753-8934-9F771349B982}" type="sibTrans" cxnId="{50A27E37-1551-421F-A345-A93D2FF68B29}">
      <dgm:prSet/>
      <dgm:spPr/>
      <dgm:t>
        <a:bodyPr/>
        <a:lstStyle/>
        <a:p>
          <a:endParaRPr lang="en-US"/>
        </a:p>
      </dgm:t>
    </dgm:pt>
    <dgm:pt modelId="{B66D2425-BFE2-43C7-A82F-B95DBC5BEA82}">
      <dgm:prSet/>
      <dgm:spPr/>
      <dgm:t>
        <a:bodyPr/>
        <a:lstStyle/>
        <a:p>
          <a:r>
            <a:rPr lang="en-IN" b="1"/>
            <a:t>Financial &amp; Activity Proof:</a:t>
          </a:r>
          <a:endParaRPr lang="en-US"/>
        </a:p>
      </dgm:t>
    </dgm:pt>
    <dgm:pt modelId="{2BFB3B98-5A80-4A6A-BF7A-D7ED7CB6EA0B}" type="parTrans" cxnId="{CABA5AFB-86C2-433B-9BA8-3D190FC4DD00}">
      <dgm:prSet/>
      <dgm:spPr/>
      <dgm:t>
        <a:bodyPr/>
        <a:lstStyle/>
        <a:p>
          <a:endParaRPr lang="en-US"/>
        </a:p>
      </dgm:t>
    </dgm:pt>
    <dgm:pt modelId="{3BD753C1-1452-4673-8F38-48C1423D4387}" type="sibTrans" cxnId="{CABA5AFB-86C2-433B-9BA8-3D190FC4DD00}">
      <dgm:prSet/>
      <dgm:spPr/>
      <dgm:t>
        <a:bodyPr/>
        <a:lstStyle/>
        <a:p>
          <a:endParaRPr lang="en-US"/>
        </a:p>
      </dgm:t>
    </dgm:pt>
    <dgm:pt modelId="{33F7DE95-6403-4380-97F7-08BC28191B92}">
      <dgm:prSet/>
      <dgm:spPr/>
      <dgm:t>
        <a:bodyPr/>
        <a:lstStyle/>
        <a:p>
          <a:r>
            <a:rPr lang="en-IN"/>
            <a:t>Copies of </a:t>
          </a:r>
          <a:r>
            <a:rPr lang="en-IN" b="1"/>
            <a:t>Audited Statement of Accounts</a:t>
          </a:r>
          <a:r>
            <a:rPr lang="en-IN"/>
            <a:t> for the last </a:t>
          </a:r>
          <a:r>
            <a:rPr lang="en-IN" b="1"/>
            <a:t>3 financial years</a:t>
          </a:r>
          <a:r>
            <a:rPr lang="en-IN"/>
            <a:t> (must clearly show the qualifying expenditure of ₹15 Lakhs).</a:t>
          </a:r>
          <a:endParaRPr lang="en-US"/>
        </a:p>
      </dgm:t>
    </dgm:pt>
    <dgm:pt modelId="{6799357B-E407-421F-9E92-1714C6432ABC}" type="parTrans" cxnId="{FCB8499F-76E9-4965-B610-A9A95DDEEA21}">
      <dgm:prSet/>
      <dgm:spPr/>
      <dgm:t>
        <a:bodyPr/>
        <a:lstStyle/>
        <a:p>
          <a:endParaRPr lang="en-US"/>
        </a:p>
      </dgm:t>
    </dgm:pt>
    <dgm:pt modelId="{12B747E7-39F9-4422-A668-E70BC1A1F2C5}" type="sibTrans" cxnId="{FCB8499F-76E9-4965-B610-A9A95DDEEA21}">
      <dgm:prSet/>
      <dgm:spPr/>
      <dgm:t>
        <a:bodyPr/>
        <a:lstStyle/>
        <a:p>
          <a:endParaRPr lang="en-US"/>
        </a:p>
      </dgm:t>
    </dgm:pt>
    <dgm:pt modelId="{DB82651C-5279-4CF5-8B1E-9B1DD69E79FF}">
      <dgm:prSet/>
      <dgm:spPr/>
      <dgm:t>
        <a:bodyPr/>
        <a:lstStyle/>
        <a:p>
          <a:r>
            <a:rPr lang="en-IN" b="1"/>
            <a:t>Activity Report</a:t>
          </a:r>
          <a:r>
            <a:rPr lang="en-IN"/>
            <a:t> detailing work done during the last 3 years.</a:t>
          </a:r>
          <a:endParaRPr lang="en-US"/>
        </a:p>
      </dgm:t>
    </dgm:pt>
    <dgm:pt modelId="{FC7A8159-70E9-4012-A200-4BF27021AC55}" type="parTrans" cxnId="{8CB3977C-D216-4DD7-AEB4-38CBF8374EEE}">
      <dgm:prSet/>
      <dgm:spPr/>
      <dgm:t>
        <a:bodyPr/>
        <a:lstStyle/>
        <a:p>
          <a:endParaRPr lang="en-US"/>
        </a:p>
      </dgm:t>
    </dgm:pt>
    <dgm:pt modelId="{1D8DBEEC-7BFC-4A6C-91B1-F331F46D108F}" type="sibTrans" cxnId="{8CB3977C-D216-4DD7-AEB4-38CBF8374EEE}">
      <dgm:prSet/>
      <dgm:spPr/>
      <dgm:t>
        <a:bodyPr/>
        <a:lstStyle/>
        <a:p>
          <a:endParaRPr lang="en-US"/>
        </a:p>
      </dgm:t>
    </dgm:pt>
    <dgm:pt modelId="{886A3537-C283-49A0-8B68-E5313CD35006}" type="pres">
      <dgm:prSet presAssocID="{2FD2377B-FD86-4108-AE08-C0B696C7B9AF}" presName="linear" presStyleCnt="0">
        <dgm:presLayoutVars>
          <dgm:dir/>
          <dgm:animLvl val="lvl"/>
          <dgm:resizeHandles val="exact"/>
        </dgm:presLayoutVars>
      </dgm:prSet>
      <dgm:spPr/>
      <dgm:t>
        <a:bodyPr/>
        <a:lstStyle/>
        <a:p>
          <a:endParaRPr lang="en-US"/>
        </a:p>
      </dgm:t>
    </dgm:pt>
    <dgm:pt modelId="{AEC02181-B7B0-4BDB-B197-C9D0B2EA953C}" type="pres">
      <dgm:prSet presAssocID="{E1D1876D-046A-4ABE-9DD8-D1B2C71400C6}" presName="parentLin" presStyleCnt="0"/>
      <dgm:spPr/>
    </dgm:pt>
    <dgm:pt modelId="{3D8BCE59-0FF5-4C66-AA64-C3394DB9EBB7}" type="pres">
      <dgm:prSet presAssocID="{E1D1876D-046A-4ABE-9DD8-D1B2C71400C6}" presName="parentLeftMargin" presStyleLbl="node1" presStyleIdx="0" presStyleCnt="2"/>
      <dgm:spPr/>
      <dgm:t>
        <a:bodyPr/>
        <a:lstStyle/>
        <a:p>
          <a:endParaRPr lang="en-US"/>
        </a:p>
      </dgm:t>
    </dgm:pt>
    <dgm:pt modelId="{22D843B0-5E3C-4709-B805-67F6E9E57F56}" type="pres">
      <dgm:prSet presAssocID="{E1D1876D-046A-4ABE-9DD8-D1B2C71400C6}" presName="parentText" presStyleLbl="node1" presStyleIdx="0" presStyleCnt="2">
        <dgm:presLayoutVars>
          <dgm:chMax val="0"/>
          <dgm:bulletEnabled val="1"/>
        </dgm:presLayoutVars>
      </dgm:prSet>
      <dgm:spPr/>
      <dgm:t>
        <a:bodyPr/>
        <a:lstStyle/>
        <a:p>
          <a:endParaRPr lang="en-US"/>
        </a:p>
      </dgm:t>
    </dgm:pt>
    <dgm:pt modelId="{3C8F8432-7EED-4CCB-913D-C83D3B355E9F}" type="pres">
      <dgm:prSet presAssocID="{E1D1876D-046A-4ABE-9DD8-D1B2C71400C6}" presName="negativeSpace" presStyleCnt="0"/>
      <dgm:spPr/>
    </dgm:pt>
    <dgm:pt modelId="{2137A3B2-7EC9-4199-99FD-2CED40DA341B}" type="pres">
      <dgm:prSet presAssocID="{E1D1876D-046A-4ABE-9DD8-D1B2C71400C6}" presName="childText" presStyleLbl="conFgAcc1" presStyleIdx="0" presStyleCnt="2">
        <dgm:presLayoutVars>
          <dgm:bulletEnabled val="1"/>
        </dgm:presLayoutVars>
      </dgm:prSet>
      <dgm:spPr/>
      <dgm:t>
        <a:bodyPr/>
        <a:lstStyle/>
        <a:p>
          <a:endParaRPr lang="en-US"/>
        </a:p>
      </dgm:t>
    </dgm:pt>
    <dgm:pt modelId="{90E6B7ED-0C0C-41D0-8804-003B90A36AF5}" type="pres">
      <dgm:prSet presAssocID="{99DCA9A6-D626-4048-97BE-C92C63FAB475}" presName="spaceBetweenRectangles" presStyleCnt="0"/>
      <dgm:spPr/>
    </dgm:pt>
    <dgm:pt modelId="{B0E0A038-DF29-4149-AA18-F23D948FFDD9}" type="pres">
      <dgm:prSet presAssocID="{B66D2425-BFE2-43C7-A82F-B95DBC5BEA82}" presName="parentLin" presStyleCnt="0"/>
      <dgm:spPr/>
    </dgm:pt>
    <dgm:pt modelId="{B24AA8EA-D6EF-476F-B354-11EAF6458B5C}" type="pres">
      <dgm:prSet presAssocID="{B66D2425-BFE2-43C7-A82F-B95DBC5BEA82}" presName="parentLeftMargin" presStyleLbl="node1" presStyleIdx="0" presStyleCnt="2"/>
      <dgm:spPr/>
      <dgm:t>
        <a:bodyPr/>
        <a:lstStyle/>
        <a:p>
          <a:endParaRPr lang="en-US"/>
        </a:p>
      </dgm:t>
    </dgm:pt>
    <dgm:pt modelId="{96C142C9-F8D6-43F5-8105-8259B25DF0D6}" type="pres">
      <dgm:prSet presAssocID="{B66D2425-BFE2-43C7-A82F-B95DBC5BEA82}" presName="parentText" presStyleLbl="node1" presStyleIdx="1" presStyleCnt="2">
        <dgm:presLayoutVars>
          <dgm:chMax val="0"/>
          <dgm:bulletEnabled val="1"/>
        </dgm:presLayoutVars>
      </dgm:prSet>
      <dgm:spPr/>
      <dgm:t>
        <a:bodyPr/>
        <a:lstStyle/>
        <a:p>
          <a:endParaRPr lang="en-US"/>
        </a:p>
      </dgm:t>
    </dgm:pt>
    <dgm:pt modelId="{284E100D-D8CB-4978-93A4-5CFC056E20B9}" type="pres">
      <dgm:prSet presAssocID="{B66D2425-BFE2-43C7-A82F-B95DBC5BEA82}" presName="negativeSpace" presStyleCnt="0"/>
      <dgm:spPr/>
    </dgm:pt>
    <dgm:pt modelId="{0E629A21-653F-4C66-9154-BFCE73535DDD}" type="pres">
      <dgm:prSet presAssocID="{B66D2425-BFE2-43C7-A82F-B95DBC5BEA82}" presName="childText" presStyleLbl="conFgAcc1" presStyleIdx="1" presStyleCnt="2">
        <dgm:presLayoutVars>
          <dgm:bulletEnabled val="1"/>
        </dgm:presLayoutVars>
      </dgm:prSet>
      <dgm:spPr/>
      <dgm:t>
        <a:bodyPr/>
        <a:lstStyle/>
        <a:p>
          <a:endParaRPr lang="en-US"/>
        </a:p>
      </dgm:t>
    </dgm:pt>
  </dgm:ptLst>
  <dgm:cxnLst>
    <dgm:cxn modelId="{D8D829D9-FEB0-40CC-83F7-2F4A64FA52B0}" type="presOf" srcId="{84F9AF4D-549B-44B9-AA98-760AF99CE79E}" destId="{2137A3B2-7EC9-4199-99FD-2CED40DA341B}" srcOrd="0" destOrd="1" presId="urn:microsoft.com/office/officeart/2005/8/layout/list1"/>
    <dgm:cxn modelId="{9BE5991E-CA1F-4854-A038-1B1F8790571D}" type="presOf" srcId="{DB82651C-5279-4CF5-8B1E-9B1DD69E79FF}" destId="{0E629A21-653F-4C66-9154-BFCE73535DDD}" srcOrd="0" destOrd="1" presId="urn:microsoft.com/office/officeart/2005/8/layout/list1"/>
    <dgm:cxn modelId="{33891BDB-BD6E-47E6-AE8B-8CCE5F0D02D1}" type="presOf" srcId="{B66D2425-BFE2-43C7-A82F-B95DBC5BEA82}" destId="{B24AA8EA-D6EF-476F-B354-11EAF6458B5C}" srcOrd="0" destOrd="0" presId="urn:microsoft.com/office/officeart/2005/8/layout/list1"/>
    <dgm:cxn modelId="{E4548F90-5D9F-46D7-BA49-384EFECA712E}" type="presOf" srcId="{E1D1876D-046A-4ABE-9DD8-D1B2C71400C6}" destId="{22D843B0-5E3C-4709-B805-67F6E9E57F56}" srcOrd="1" destOrd="0" presId="urn:microsoft.com/office/officeart/2005/8/layout/list1"/>
    <dgm:cxn modelId="{BC32A55B-C781-4D1D-9DB1-CD552C46986F}" type="presOf" srcId="{33F7DE95-6403-4380-97F7-08BC28191B92}" destId="{0E629A21-653F-4C66-9154-BFCE73535DDD}" srcOrd="0" destOrd="0" presId="urn:microsoft.com/office/officeart/2005/8/layout/list1"/>
    <dgm:cxn modelId="{5283D0D1-B4D4-4C95-8F65-D87835F9720E}" srcId="{2FD2377B-FD86-4108-AE08-C0B696C7B9AF}" destId="{E1D1876D-046A-4ABE-9DD8-D1B2C71400C6}" srcOrd="0" destOrd="0" parTransId="{65B10A43-F418-4062-B6F8-836534D1D4BE}" sibTransId="{99DCA9A6-D626-4048-97BE-C92C63FAB475}"/>
    <dgm:cxn modelId="{CABA5AFB-86C2-433B-9BA8-3D190FC4DD00}" srcId="{2FD2377B-FD86-4108-AE08-C0B696C7B9AF}" destId="{B66D2425-BFE2-43C7-A82F-B95DBC5BEA82}" srcOrd="1" destOrd="0" parTransId="{2BFB3B98-5A80-4A6A-BF7A-D7ED7CB6EA0B}" sibTransId="{3BD753C1-1452-4673-8F38-48C1423D4387}"/>
    <dgm:cxn modelId="{5AAD17DC-8F65-49BE-BB74-755BDCDBA569}" type="presOf" srcId="{2FD2377B-FD86-4108-AE08-C0B696C7B9AF}" destId="{886A3537-C283-49A0-8B68-E5313CD35006}" srcOrd="0" destOrd="0" presId="urn:microsoft.com/office/officeart/2005/8/layout/list1"/>
    <dgm:cxn modelId="{8CB3977C-D216-4DD7-AEB4-38CBF8374EEE}" srcId="{B66D2425-BFE2-43C7-A82F-B95DBC5BEA82}" destId="{DB82651C-5279-4CF5-8B1E-9B1DD69E79FF}" srcOrd="1" destOrd="0" parTransId="{FC7A8159-70E9-4012-A200-4BF27021AC55}" sibTransId="{1D8DBEEC-7BFC-4A6C-91B1-F331F46D108F}"/>
    <dgm:cxn modelId="{AE4DF1FE-6E90-48D7-BEF2-3BB9683BEFFE}" type="presOf" srcId="{5F8479CE-8F65-4185-8EBE-E34740132E91}" destId="{2137A3B2-7EC9-4199-99FD-2CED40DA341B}" srcOrd="0" destOrd="0" presId="urn:microsoft.com/office/officeart/2005/8/layout/list1"/>
    <dgm:cxn modelId="{FCB8499F-76E9-4965-B610-A9A95DDEEA21}" srcId="{B66D2425-BFE2-43C7-A82F-B95DBC5BEA82}" destId="{33F7DE95-6403-4380-97F7-08BC28191B92}" srcOrd="0" destOrd="0" parTransId="{6799357B-E407-421F-9E92-1714C6432ABC}" sibTransId="{12B747E7-39F9-4422-A668-E70BC1A1F2C5}"/>
    <dgm:cxn modelId="{50A27E37-1551-421F-A345-A93D2FF68B29}" srcId="{E1D1876D-046A-4ABE-9DD8-D1B2C71400C6}" destId="{84F9AF4D-549B-44B9-AA98-760AF99CE79E}" srcOrd="1" destOrd="0" parTransId="{27F43CBA-DD45-43EF-915C-2DF251224240}" sibTransId="{81290A0D-2F40-4753-8934-9F771349B982}"/>
    <dgm:cxn modelId="{75C8E3C2-04C8-4B15-A59F-A2810246F63C}" type="presOf" srcId="{E1D1876D-046A-4ABE-9DD8-D1B2C71400C6}" destId="{3D8BCE59-0FF5-4C66-AA64-C3394DB9EBB7}" srcOrd="0" destOrd="0" presId="urn:microsoft.com/office/officeart/2005/8/layout/list1"/>
    <dgm:cxn modelId="{19EB06D4-4553-44A4-B3ED-86DA26424D9B}" srcId="{E1D1876D-046A-4ABE-9DD8-D1B2C71400C6}" destId="{5F8479CE-8F65-4185-8EBE-E34740132E91}" srcOrd="0" destOrd="0" parTransId="{72B8C52A-BF65-408E-88E7-917568B45EAA}" sibTransId="{00E8A2C9-42A0-478F-9FED-FC7C350E3C34}"/>
    <dgm:cxn modelId="{9A618B57-2CE4-4BE2-AFD9-4D5A0F7A2ED6}" type="presOf" srcId="{B66D2425-BFE2-43C7-A82F-B95DBC5BEA82}" destId="{96C142C9-F8D6-43F5-8105-8259B25DF0D6}" srcOrd="1" destOrd="0" presId="urn:microsoft.com/office/officeart/2005/8/layout/list1"/>
    <dgm:cxn modelId="{22B3E6AF-3A32-4A59-B375-3CE57E55EAC2}" type="presParOf" srcId="{886A3537-C283-49A0-8B68-E5313CD35006}" destId="{AEC02181-B7B0-4BDB-B197-C9D0B2EA953C}" srcOrd="0" destOrd="0" presId="urn:microsoft.com/office/officeart/2005/8/layout/list1"/>
    <dgm:cxn modelId="{7A59E61E-2DDD-473B-B952-05C4F55BBEB3}" type="presParOf" srcId="{AEC02181-B7B0-4BDB-B197-C9D0B2EA953C}" destId="{3D8BCE59-0FF5-4C66-AA64-C3394DB9EBB7}" srcOrd="0" destOrd="0" presId="urn:microsoft.com/office/officeart/2005/8/layout/list1"/>
    <dgm:cxn modelId="{C5CB7EE5-4C37-4EE7-AF60-399299FBC2BA}" type="presParOf" srcId="{AEC02181-B7B0-4BDB-B197-C9D0B2EA953C}" destId="{22D843B0-5E3C-4709-B805-67F6E9E57F56}" srcOrd="1" destOrd="0" presId="urn:microsoft.com/office/officeart/2005/8/layout/list1"/>
    <dgm:cxn modelId="{0E896BC7-7F71-49C2-A0BE-483A170B9E3E}" type="presParOf" srcId="{886A3537-C283-49A0-8B68-E5313CD35006}" destId="{3C8F8432-7EED-4CCB-913D-C83D3B355E9F}" srcOrd="1" destOrd="0" presId="urn:microsoft.com/office/officeart/2005/8/layout/list1"/>
    <dgm:cxn modelId="{89C9450A-576D-4BFA-93DC-FBE24CDA70E6}" type="presParOf" srcId="{886A3537-C283-49A0-8B68-E5313CD35006}" destId="{2137A3B2-7EC9-4199-99FD-2CED40DA341B}" srcOrd="2" destOrd="0" presId="urn:microsoft.com/office/officeart/2005/8/layout/list1"/>
    <dgm:cxn modelId="{C6F9CAC8-A7E5-42C6-85B2-AEFCFCD19558}" type="presParOf" srcId="{886A3537-C283-49A0-8B68-E5313CD35006}" destId="{90E6B7ED-0C0C-41D0-8804-003B90A36AF5}" srcOrd="3" destOrd="0" presId="urn:microsoft.com/office/officeart/2005/8/layout/list1"/>
    <dgm:cxn modelId="{8F5FE39B-790C-43B7-B374-188794933A11}" type="presParOf" srcId="{886A3537-C283-49A0-8B68-E5313CD35006}" destId="{B0E0A038-DF29-4149-AA18-F23D948FFDD9}" srcOrd="4" destOrd="0" presId="urn:microsoft.com/office/officeart/2005/8/layout/list1"/>
    <dgm:cxn modelId="{72C43419-1406-4657-AD1C-FC3BBA26DF01}" type="presParOf" srcId="{B0E0A038-DF29-4149-AA18-F23D948FFDD9}" destId="{B24AA8EA-D6EF-476F-B354-11EAF6458B5C}" srcOrd="0" destOrd="0" presId="urn:microsoft.com/office/officeart/2005/8/layout/list1"/>
    <dgm:cxn modelId="{EE8E0A6F-B6D4-4BAF-B22D-6823ECA49539}" type="presParOf" srcId="{B0E0A038-DF29-4149-AA18-F23D948FFDD9}" destId="{96C142C9-F8D6-43F5-8105-8259B25DF0D6}" srcOrd="1" destOrd="0" presId="urn:microsoft.com/office/officeart/2005/8/layout/list1"/>
    <dgm:cxn modelId="{020F8C21-CDA6-4E4A-97C9-7517DE248722}" type="presParOf" srcId="{886A3537-C283-49A0-8B68-E5313CD35006}" destId="{284E100D-D8CB-4978-93A4-5CFC056E20B9}" srcOrd="5" destOrd="0" presId="urn:microsoft.com/office/officeart/2005/8/layout/list1"/>
    <dgm:cxn modelId="{0D214903-8B78-4DD4-AECE-6FCA741684C9}" type="presParOf" srcId="{886A3537-C283-49A0-8B68-E5313CD35006}" destId="{0E629A21-653F-4C66-9154-BFCE73535DD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8879E6-B201-43DC-8B7D-EAE8BD0B65A3}"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23044694-80DA-416E-853D-48D2E885CFC2}">
      <dgm:prSet/>
      <dgm:spPr/>
      <dgm:t>
        <a:bodyPr/>
        <a:lstStyle/>
        <a:p>
          <a:r>
            <a:rPr lang="en-IN" b="1"/>
            <a:t>Statutory &amp; Personnel Details:</a:t>
          </a:r>
          <a:endParaRPr lang="en-US"/>
        </a:p>
      </dgm:t>
    </dgm:pt>
    <dgm:pt modelId="{8BFA8ABF-B6E8-41DB-8BEC-983902D50B8A}" type="parTrans" cxnId="{419D7650-DAAD-4415-89D2-FE5A3B4D370E}">
      <dgm:prSet/>
      <dgm:spPr/>
      <dgm:t>
        <a:bodyPr/>
        <a:lstStyle/>
        <a:p>
          <a:endParaRPr lang="en-US"/>
        </a:p>
      </dgm:t>
    </dgm:pt>
    <dgm:pt modelId="{53A25FA9-762E-4BB0-AB97-D70DB05730FD}" type="sibTrans" cxnId="{419D7650-DAAD-4415-89D2-FE5A3B4D370E}">
      <dgm:prSet/>
      <dgm:spPr/>
      <dgm:t>
        <a:bodyPr/>
        <a:lstStyle/>
        <a:p>
          <a:endParaRPr lang="en-US"/>
        </a:p>
      </dgm:t>
    </dgm:pt>
    <dgm:pt modelId="{88CF6848-818C-49B8-A62E-E60821256689}">
      <dgm:prSet/>
      <dgm:spPr/>
      <dgm:t>
        <a:bodyPr/>
        <a:lstStyle/>
        <a:p>
          <a:r>
            <a:rPr lang="en-IN"/>
            <a:t>Self-certified copy of the </a:t>
          </a:r>
          <a:r>
            <a:rPr lang="en-IN" b="1"/>
            <a:t>12A and 80G</a:t>
          </a:r>
          <a:r>
            <a:rPr lang="en-IN"/>
            <a:t> registration (if applicable).</a:t>
          </a:r>
          <a:endParaRPr lang="en-US"/>
        </a:p>
      </dgm:t>
    </dgm:pt>
    <dgm:pt modelId="{2DB06184-FAC8-45EB-BF74-7D4108C3EE20}" type="parTrans" cxnId="{558F93EA-BB8B-4C26-A8CE-FF91AE0F40F7}">
      <dgm:prSet/>
      <dgm:spPr/>
      <dgm:t>
        <a:bodyPr/>
        <a:lstStyle/>
        <a:p>
          <a:endParaRPr lang="en-US"/>
        </a:p>
      </dgm:t>
    </dgm:pt>
    <dgm:pt modelId="{7DCA05D0-34F4-47F0-BA92-EDAD27E9C6BE}" type="sibTrans" cxnId="{558F93EA-BB8B-4C26-A8CE-FF91AE0F40F7}">
      <dgm:prSet/>
      <dgm:spPr/>
      <dgm:t>
        <a:bodyPr/>
        <a:lstStyle/>
        <a:p>
          <a:endParaRPr lang="en-US"/>
        </a:p>
      </dgm:t>
    </dgm:pt>
    <dgm:pt modelId="{1100C1A8-D99C-42D5-B9C6-4A656AD07252}">
      <dgm:prSet/>
      <dgm:spPr/>
      <dgm:t>
        <a:bodyPr/>
        <a:lstStyle/>
        <a:p>
          <a:r>
            <a:rPr lang="en-IN" dirty="0"/>
            <a:t>Affidavit from each </a:t>
          </a:r>
          <a:r>
            <a:rPr lang="en-IN" b="1" dirty="0"/>
            <a:t>Key Functionary/Office Bearer</a:t>
          </a:r>
          <a:r>
            <a:rPr lang="en-IN" dirty="0"/>
            <a:t> (Chief Functionary, President, etc.) on non-involvement in prohibited activities.</a:t>
          </a:r>
          <a:endParaRPr lang="en-US" dirty="0"/>
        </a:p>
      </dgm:t>
    </dgm:pt>
    <dgm:pt modelId="{FF465F8C-2CBD-4E62-B6C8-B12C41AE5C6F}" type="parTrans" cxnId="{04CBF3BE-9BF3-4DDF-AE2E-9B2CC97D3603}">
      <dgm:prSet/>
      <dgm:spPr/>
      <dgm:t>
        <a:bodyPr/>
        <a:lstStyle/>
        <a:p>
          <a:endParaRPr lang="en-US"/>
        </a:p>
      </dgm:t>
    </dgm:pt>
    <dgm:pt modelId="{44FEB545-74E7-405D-99C5-9A7AD891F0B6}" type="sibTrans" cxnId="{04CBF3BE-9BF3-4DDF-AE2E-9B2CC97D3603}">
      <dgm:prSet/>
      <dgm:spPr/>
      <dgm:t>
        <a:bodyPr/>
        <a:lstStyle/>
        <a:p>
          <a:endParaRPr lang="en-US"/>
        </a:p>
      </dgm:t>
    </dgm:pt>
    <dgm:pt modelId="{FA3BAF2C-42B0-4AF5-AF0C-FE9180711A66}">
      <dgm:prSet/>
      <dgm:spPr/>
      <dgm:t>
        <a:bodyPr/>
        <a:lstStyle/>
        <a:p>
          <a:r>
            <a:rPr lang="en-IN" b="1"/>
            <a:t>Aadhaar Number</a:t>
          </a:r>
          <a:r>
            <a:rPr lang="en-IN"/>
            <a:t> is </a:t>
          </a:r>
          <a:r>
            <a:rPr lang="en-IN" b="1"/>
            <a:t>mandatory</a:t>
          </a:r>
          <a:r>
            <a:rPr lang="en-IN"/>
            <a:t> for all Office Bearers/Key Functionaries.</a:t>
          </a:r>
          <a:endParaRPr lang="en-US"/>
        </a:p>
      </dgm:t>
    </dgm:pt>
    <dgm:pt modelId="{80916203-CBC7-423B-B32C-FEFE6CCE1F60}" type="parTrans" cxnId="{A2FA45B7-9798-4FE1-A13F-C0EAAEEBE171}">
      <dgm:prSet/>
      <dgm:spPr/>
      <dgm:t>
        <a:bodyPr/>
        <a:lstStyle/>
        <a:p>
          <a:endParaRPr lang="en-US"/>
        </a:p>
      </dgm:t>
    </dgm:pt>
    <dgm:pt modelId="{1DDB5841-CD28-4EC5-8771-2F31348999A4}" type="sibTrans" cxnId="{A2FA45B7-9798-4FE1-A13F-C0EAAEEBE171}">
      <dgm:prSet/>
      <dgm:spPr/>
      <dgm:t>
        <a:bodyPr/>
        <a:lstStyle/>
        <a:p>
          <a:endParaRPr lang="en-US"/>
        </a:p>
      </dgm:t>
    </dgm:pt>
    <dgm:pt modelId="{53AED8CE-9E94-4570-98F7-6BA2055BB139}">
      <dgm:prSet/>
      <dgm:spPr/>
      <dgm:t>
        <a:bodyPr/>
        <a:lstStyle/>
        <a:p>
          <a:r>
            <a:rPr lang="en-IN"/>
            <a:t>High-resolution scanned image of the Chief Functionary’s signature and the NPO’s seal.</a:t>
          </a:r>
          <a:endParaRPr lang="en-US"/>
        </a:p>
      </dgm:t>
    </dgm:pt>
    <dgm:pt modelId="{503AC718-C8CD-4B92-9E72-1B545058CCCD}" type="parTrans" cxnId="{1FEBFC84-84CF-4A14-9919-29DF89C2C3E1}">
      <dgm:prSet/>
      <dgm:spPr/>
      <dgm:t>
        <a:bodyPr/>
        <a:lstStyle/>
        <a:p>
          <a:endParaRPr lang="en-US"/>
        </a:p>
      </dgm:t>
    </dgm:pt>
    <dgm:pt modelId="{B9ACA23B-9EA6-4721-A0A2-9AD7ED9A3CE0}" type="sibTrans" cxnId="{1FEBFC84-84CF-4A14-9919-29DF89C2C3E1}">
      <dgm:prSet/>
      <dgm:spPr/>
      <dgm:t>
        <a:bodyPr/>
        <a:lstStyle/>
        <a:p>
          <a:endParaRPr lang="en-US"/>
        </a:p>
      </dgm:t>
    </dgm:pt>
    <dgm:pt modelId="{C93903D8-4E9D-4082-97E3-62107DB9078B}">
      <dgm:prSet/>
      <dgm:spPr/>
      <dgm:t>
        <a:bodyPr/>
        <a:lstStyle/>
        <a:p>
          <a:r>
            <a:rPr lang="en-IN" b="1"/>
            <a:t>Bank Account Proof:</a:t>
          </a:r>
          <a:endParaRPr lang="en-US"/>
        </a:p>
      </dgm:t>
    </dgm:pt>
    <dgm:pt modelId="{4FD8FCDC-D7BF-423C-ABF3-FDE0C1A74008}" type="parTrans" cxnId="{EF8097BA-3A8F-430A-9183-493A8891322E}">
      <dgm:prSet/>
      <dgm:spPr/>
      <dgm:t>
        <a:bodyPr/>
        <a:lstStyle/>
        <a:p>
          <a:endParaRPr lang="en-US"/>
        </a:p>
      </dgm:t>
    </dgm:pt>
    <dgm:pt modelId="{19590CEA-2424-480B-9915-0318F585EE72}" type="sibTrans" cxnId="{EF8097BA-3A8F-430A-9183-493A8891322E}">
      <dgm:prSet/>
      <dgm:spPr/>
      <dgm:t>
        <a:bodyPr/>
        <a:lstStyle/>
        <a:p>
          <a:endParaRPr lang="en-US"/>
        </a:p>
      </dgm:t>
    </dgm:pt>
    <dgm:pt modelId="{FC18ABE8-1781-4A8C-BC42-68BBEDB5793A}">
      <dgm:prSet/>
      <dgm:spPr/>
      <dgm:t>
        <a:bodyPr/>
        <a:lstStyle/>
        <a:p>
          <a:r>
            <a:rPr lang="en-IN" dirty="0"/>
            <a:t>Details of the mandatory </a:t>
          </a:r>
          <a:r>
            <a:rPr lang="en-IN" b="1" dirty="0"/>
            <a:t>FCRA Designated Account</a:t>
          </a:r>
          <a:r>
            <a:rPr lang="en-IN" dirty="0"/>
            <a:t> (SBI, Sansad Marg, New Delhi).</a:t>
          </a:r>
          <a:endParaRPr lang="en-US" dirty="0"/>
        </a:p>
      </dgm:t>
    </dgm:pt>
    <dgm:pt modelId="{32E0AEA7-3BAD-4D5D-9F1A-AB5EE63D38C8}" type="parTrans" cxnId="{E891A871-D6AF-42D2-ABAD-1E430BD7FB34}">
      <dgm:prSet/>
      <dgm:spPr/>
      <dgm:t>
        <a:bodyPr/>
        <a:lstStyle/>
        <a:p>
          <a:endParaRPr lang="en-US"/>
        </a:p>
      </dgm:t>
    </dgm:pt>
    <dgm:pt modelId="{67729132-71A0-4D9B-A5E4-0D11DDA3206C}" type="sibTrans" cxnId="{E891A871-D6AF-42D2-ABAD-1E430BD7FB34}">
      <dgm:prSet/>
      <dgm:spPr/>
      <dgm:t>
        <a:bodyPr/>
        <a:lstStyle/>
        <a:p>
          <a:endParaRPr lang="en-US"/>
        </a:p>
      </dgm:t>
    </dgm:pt>
    <dgm:pt modelId="{B2A55B7C-255C-4133-BBAA-36CA13A1E6CD}" type="pres">
      <dgm:prSet presAssocID="{DD8879E6-B201-43DC-8B7D-EAE8BD0B65A3}" presName="linear" presStyleCnt="0">
        <dgm:presLayoutVars>
          <dgm:dir/>
          <dgm:animLvl val="lvl"/>
          <dgm:resizeHandles val="exact"/>
        </dgm:presLayoutVars>
      </dgm:prSet>
      <dgm:spPr/>
      <dgm:t>
        <a:bodyPr/>
        <a:lstStyle/>
        <a:p>
          <a:endParaRPr lang="en-US"/>
        </a:p>
      </dgm:t>
    </dgm:pt>
    <dgm:pt modelId="{F78B2A77-9CB7-4597-A29B-9E4CFC79FA5A}" type="pres">
      <dgm:prSet presAssocID="{23044694-80DA-416E-853D-48D2E885CFC2}" presName="parentLin" presStyleCnt="0"/>
      <dgm:spPr/>
    </dgm:pt>
    <dgm:pt modelId="{9D4B7431-41A1-4A49-94B8-CED47F2D5624}" type="pres">
      <dgm:prSet presAssocID="{23044694-80DA-416E-853D-48D2E885CFC2}" presName="parentLeftMargin" presStyleLbl="node1" presStyleIdx="0" presStyleCnt="2"/>
      <dgm:spPr/>
      <dgm:t>
        <a:bodyPr/>
        <a:lstStyle/>
        <a:p>
          <a:endParaRPr lang="en-US"/>
        </a:p>
      </dgm:t>
    </dgm:pt>
    <dgm:pt modelId="{5B4FFABC-91F4-49E4-93C5-48FF0F485CC6}" type="pres">
      <dgm:prSet presAssocID="{23044694-80DA-416E-853D-48D2E885CFC2}" presName="parentText" presStyleLbl="node1" presStyleIdx="0" presStyleCnt="2">
        <dgm:presLayoutVars>
          <dgm:chMax val="0"/>
          <dgm:bulletEnabled val="1"/>
        </dgm:presLayoutVars>
      </dgm:prSet>
      <dgm:spPr/>
      <dgm:t>
        <a:bodyPr/>
        <a:lstStyle/>
        <a:p>
          <a:endParaRPr lang="en-US"/>
        </a:p>
      </dgm:t>
    </dgm:pt>
    <dgm:pt modelId="{38D9848A-4908-45B7-BBF5-9C501DC39466}" type="pres">
      <dgm:prSet presAssocID="{23044694-80DA-416E-853D-48D2E885CFC2}" presName="negativeSpace" presStyleCnt="0"/>
      <dgm:spPr/>
    </dgm:pt>
    <dgm:pt modelId="{23B13C43-D79A-4CE1-9461-FD09F633F917}" type="pres">
      <dgm:prSet presAssocID="{23044694-80DA-416E-853D-48D2E885CFC2}" presName="childText" presStyleLbl="conFgAcc1" presStyleIdx="0" presStyleCnt="2">
        <dgm:presLayoutVars>
          <dgm:bulletEnabled val="1"/>
        </dgm:presLayoutVars>
      </dgm:prSet>
      <dgm:spPr/>
      <dgm:t>
        <a:bodyPr/>
        <a:lstStyle/>
        <a:p>
          <a:endParaRPr lang="en-US"/>
        </a:p>
      </dgm:t>
    </dgm:pt>
    <dgm:pt modelId="{9E765054-4FBA-4B00-A35A-A4B5E1F84794}" type="pres">
      <dgm:prSet presAssocID="{53A25FA9-762E-4BB0-AB97-D70DB05730FD}" presName="spaceBetweenRectangles" presStyleCnt="0"/>
      <dgm:spPr/>
    </dgm:pt>
    <dgm:pt modelId="{C3B3AEF2-7917-4ECF-945C-1CBF2260AF16}" type="pres">
      <dgm:prSet presAssocID="{C93903D8-4E9D-4082-97E3-62107DB9078B}" presName="parentLin" presStyleCnt="0"/>
      <dgm:spPr/>
    </dgm:pt>
    <dgm:pt modelId="{D99DC3D2-A474-4B2A-AADF-5B328AD53639}" type="pres">
      <dgm:prSet presAssocID="{C93903D8-4E9D-4082-97E3-62107DB9078B}" presName="parentLeftMargin" presStyleLbl="node1" presStyleIdx="0" presStyleCnt="2"/>
      <dgm:spPr/>
      <dgm:t>
        <a:bodyPr/>
        <a:lstStyle/>
        <a:p>
          <a:endParaRPr lang="en-US"/>
        </a:p>
      </dgm:t>
    </dgm:pt>
    <dgm:pt modelId="{7042B521-83E9-43C3-8CDA-6B1DC881E550}" type="pres">
      <dgm:prSet presAssocID="{C93903D8-4E9D-4082-97E3-62107DB9078B}" presName="parentText" presStyleLbl="node1" presStyleIdx="1" presStyleCnt="2">
        <dgm:presLayoutVars>
          <dgm:chMax val="0"/>
          <dgm:bulletEnabled val="1"/>
        </dgm:presLayoutVars>
      </dgm:prSet>
      <dgm:spPr/>
      <dgm:t>
        <a:bodyPr/>
        <a:lstStyle/>
        <a:p>
          <a:endParaRPr lang="en-US"/>
        </a:p>
      </dgm:t>
    </dgm:pt>
    <dgm:pt modelId="{33322256-D7B4-4830-8D12-F519AF1669EE}" type="pres">
      <dgm:prSet presAssocID="{C93903D8-4E9D-4082-97E3-62107DB9078B}" presName="negativeSpace" presStyleCnt="0"/>
      <dgm:spPr/>
    </dgm:pt>
    <dgm:pt modelId="{4D0215FB-866E-495C-ABDD-2CFA213FC14C}" type="pres">
      <dgm:prSet presAssocID="{C93903D8-4E9D-4082-97E3-62107DB9078B}" presName="childText" presStyleLbl="conFgAcc1" presStyleIdx="1" presStyleCnt="2">
        <dgm:presLayoutVars>
          <dgm:bulletEnabled val="1"/>
        </dgm:presLayoutVars>
      </dgm:prSet>
      <dgm:spPr/>
      <dgm:t>
        <a:bodyPr/>
        <a:lstStyle/>
        <a:p>
          <a:endParaRPr lang="en-US"/>
        </a:p>
      </dgm:t>
    </dgm:pt>
  </dgm:ptLst>
  <dgm:cxnLst>
    <dgm:cxn modelId="{E5FA87F2-CD79-4807-BE7F-41C8E4895D44}" type="presOf" srcId="{23044694-80DA-416E-853D-48D2E885CFC2}" destId="{9D4B7431-41A1-4A49-94B8-CED47F2D5624}" srcOrd="0" destOrd="0" presId="urn:microsoft.com/office/officeart/2005/8/layout/list1"/>
    <dgm:cxn modelId="{558F93EA-BB8B-4C26-A8CE-FF91AE0F40F7}" srcId="{23044694-80DA-416E-853D-48D2E885CFC2}" destId="{88CF6848-818C-49B8-A62E-E60821256689}" srcOrd="0" destOrd="0" parTransId="{2DB06184-FAC8-45EB-BF74-7D4108C3EE20}" sibTransId="{7DCA05D0-34F4-47F0-BA92-EDAD27E9C6BE}"/>
    <dgm:cxn modelId="{E891A871-D6AF-42D2-ABAD-1E430BD7FB34}" srcId="{C93903D8-4E9D-4082-97E3-62107DB9078B}" destId="{FC18ABE8-1781-4A8C-BC42-68BBEDB5793A}" srcOrd="0" destOrd="0" parTransId="{32E0AEA7-3BAD-4D5D-9F1A-AB5EE63D38C8}" sibTransId="{67729132-71A0-4D9B-A5E4-0D11DDA3206C}"/>
    <dgm:cxn modelId="{97DF4F5D-D90E-4A1C-A9FF-B685288E8A50}" type="presOf" srcId="{C93903D8-4E9D-4082-97E3-62107DB9078B}" destId="{7042B521-83E9-43C3-8CDA-6B1DC881E550}" srcOrd="1" destOrd="0" presId="urn:microsoft.com/office/officeart/2005/8/layout/list1"/>
    <dgm:cxn modelId="{A2FA45B7-9798-4FE1-A13F-C0EAAEEBE171}" srcId="{23044694-80DA-416E-853D-48D2E885CFC2}" destId="{FA3BAF2C-42B0-4AF5-AF0C-FE9180711A66}" srcOrd="2" destOrd="0" parTransId="{80916203-CBC7-423B-B32C-FEFE6CCE1F60}" sibTransId="{1DDB5841-CD28-4EC5-8771-2F31348999A4}"/>
    <dgm:cxn modelId="{D3F5C478-21A9-4F51-AFCD-C6BA8094B289}" type="presOf" srcId="{FC18ABE8-1781-4A8C-BC42-68BBEDB5793A}" destId="{4D0215FB-866E-495C-ABDD-2CFA213FC14C}" srcOrd="0" destOrd="0" presId="urn:microsoft.com/office/officeart/2005/8/layout/list1"/>
    <dgm:cxn modelId="{04CBF3BE-9BF3-4DDF-AE2E-9B2CC97D3603}" srcId="{23044694-80DA-416E-853D-48D2E885CFC2}" destId="{1100C1A8-D99C-42D5-B9C6-4A656AD07252}" srcOrd="1" destOrd="0" parTransId="{FF465F8C-2CBD-4E62-B6C8-B12C41AE5C6F}" sibTransId="{44FEB545-74E7-405D-99C5-9A7AD891F0B6}"/>
    <dgm:cxn modelId="{1084B89C-DAEC-4349-A9EF-14A2D71A94E1}" type="presOf" srcId="{53AED8CE-9E94-4570-98F7-6BA2055BB139}" destId="{23B13C43-D79A-4CE1-9461-FD09F633F917}" srcOrd="0" destOrd="3" presId="urn:microsoft.com/office/officeart/2005/8/layout/list1"/>
    <dgm:cxn modelId="{15C18AF9-13F8-4EF6-A66A-41BFBDDFBB22}" type="presOf" srcId="{C93903D8-4E9D-4082-97E3-62107DB9078B}" destId="{D99DC3D2-A474-4B2A-AADF-5B328AD53639}" srcOrd="0" destOrd="0" presId="urn:microsoft.com/office/officeart/2005/8/layout/list1"/>
    <dgm:cxn modelId="{1FEBFC84-84CF-4A14-9919-29DF89C2C3E1}" srcId="{23044694-80DA-416E-853D-48D2E885CFC2}" destId="{53AED8CE-9E94-4570-98F7-6BA2055BB139}" srcOrd="3" destOrd="0" parTransId="{503AC718-C8CD-4B92-9E72-1B545058CCCD}" sibTransId="{B9ACA23B-9EA6-4721-A0A2-9AD7ED9A3CE0}"/>
    <dgm:cxn modelId="{EF8097BA-3A8F-430A-9183-493A8891322E}" srcId="{DD8879E6-B201-43DC-8B7D-EAE8BD0B65A3}" destId="{C93903D8-4E9D-4082-97E3-62107DB9078B}" srcOrd="1" destOrd="0" parTransId="{4FD8FCDC-D7BF-423C-ABF3-FDE0C1A74008}" sibTransId="{19590CEA-2424-480B-9915-0318F585EE72}"/>
    <dgm:cxn modelId="{8AF438E7-314D-4F8C-909C-6F49931901E9}" type="presOf" srcId="{1100C1A8-D99C-42D5-B9C6-4A656AD07252}" destId="{23B13C43-D79A-4CE1-9461-FD09F633F917}" srcOrd="0" destOrd="1" presId="urn:microsoft.com/office/officeart/2005/8/layout/list1"/>
    <dgm:cxn modelId="{733F6E95-AB09-497C-A234-77F81B1DC926}" type="presOf" srcId="{FA3BAF2C-42B0-4AF5-AF0C-FE9180711A66}" destId="{23B13C43-D79A-4CE1-9461-FD09F633F917}" srcOrd="0" destOrd="2" presId="urn:microsoft.com/office/officeart/2005/8/layout/list1"/>
    <dgm:cxn modelId="{E65AF068-3DD9-4CEE-B64D-609E2CF12BE2}" type="presOf" srcId="{DD8879E6-B201-43DC-8B7D-EAE8BD0B65A3}" destId="{B2A55B7C-255C-4133-BBAA-36CA13A1E6CD}" srcOrd="0" destOrd="0" presId="urn:microsoft.com/office/officeart/2005/8/layout/list1"/>
    <dgm:cxn modelId="{F6836282-67D8-4A1C-A5A7-0F5A0A2F4DFA}" type="presOf" srcId="{23044694-80DA-416E-853D-48D2E885CFC2}" destId="{5B4FFABC-91F4-49E4-93C5-48FF0F485CC6}" srcOrd="1" destOrd="0" presId="urn:microsoft.com/office/officeart/2005/8/layout/list1"/>
    <dgm:cxn modelId="{419D7650-DAAD-4415-89D2-FE5A3B4D370E}" srcId="{DD8879E6-B201-43DC-8B7D-EAE8BD0B65A3}" destId="{23044694-80DA-416E-853D-48D2E885CFC2}" srcOrd="0" destOrd="0" parTransId="{8BFA8ABF-B6E8-41DB-8BEC-983902D50B8A}" sibTransId="{53A25FA9-762E-4BB0-AB97-D70DB05730FD}"/>
    <dgm:cxn modelId="{D47DB70D-6AD3-4286-AA2B-879157A9B10D}" type="presOf" srcId="{88CF6848-818C-49B8-A62E-E60821256689}" destId="{23B13C43-D79A-4CE1-9461-FD09F633F917}" srcOrd="0" destOrd="0" presId="urn:microsoft.com/office/officeart/2005/8/layout/list1"/>
    <dgm:cxn modelId="{2487D5B6-E8A0-4B8A-94A1-B2C0D697C0EC}" type="presParOf" srcId="{B2A55B7C-255C-4133-BBAA-36CA13A1E6CD}" destId="{F78B2A77-9CB7-4597-A29B-9E4CFC79FA5A}" srcOrd="0" destOrd="0" presId="urn:microsoft.com/office/officeart/2005/8/layout/list1"/>
    <dgm:cxn modelId="{009E52BD-9E74-4A7F-A4A0-A7FCF0513376}" type="presParOf" srcId="{F78B2A77-9CB7-4597-A29B-9E4CFC79FA5A}" destId="{9D4B7431-41A1-4A49-94B8-CED47F2D5624}" srcOrd="0" destOrd="0" presId="urn:microsoft.com/office/officeart/2005/8/layout/list1"/>
    <dgm:cxn modelId="{77BB660F-D8E4-4983-BF98-3BF00B520E04}" type="presParOf" srcId="{F78B2A77-9CB7-4597-A29B-9E4CFC79FA5A}" destId="{5B4FFABC-91F4-49E4-93C5-48FF0F485CC6}" srcOrd="1" destOrd="0" presId="urn:microsoft.com/office/officeart/2005/8/layout/list1"/>
    <dgm:cxn modelId="{F563378B-9049-4E0A-8315-AC23755EC2A4}" type="presParOf" srcId="{B2A55B7C-255C-4133-BBAA-36CA13A1E6CD}" destId="{38D9848A-4908-45B7-BBF5-9C501DC39466}" srcOrd="1" destOrd="0" presId="urn:microsoft.com/office/officeart/2005/8/layout/list1"/>
    <dgm:cxn modelId="{F38B75A3-08B1-476F-9FFA-BBC4B69BC7BA}" type="presParOf" srcId="{B2A55B7C-255C-4133-BBAA-36CA13A1E6CD}" destId="{23B13C43-D79A-4CE1-9461-FD09F633F917}" srcOrd="2" destOrd="0" presId="urn:microsoft.com/office/officeart/2005/8/layout/list1"/>
    <dgm:cxn modelId="{7F6AFF51-08B8-47A3-8835-719013F66F91}" type="presParOf" srcId="{B2A55B7C-255C-4133-BBAA-36CA13A1E6CD}" destId="{9E765054-4FBA-4B00-A35A-A4B5E1F84794}" srcOrd="3" destOrd="0" presId="urn:microsoft.com/office/officeart/2005/8/layout/list1"/>
    <dgm:cxn modelId="{D0FFE061-22F7-4929-BAF6-C7CAFD366E8A}" type="presParOf" srcId="{B2A55B7C-255C-4133-BBAA-36CA13A1E6CD}" destId="{C3B3AEF2-7917-4ECF-945C-1CBF2260AF16}" srcOrd="4" destOrd="0" presId="urn:microsoft.com/office/officeart/2005/8/layout/list1"/>
    <dgm:cxn modelId="{0A333EB0-7AE2-4A7A-9140-B7F6D903554A}" type="presParOf" srcId="{C3B3AEF2-7917-4ECF-945C-1CBF2260AF16}" destId="{D99DC3D2-A474-4B2A-AADF-5B328AD53639}" srcOrd="0" destOrd="0" presId="urn:microsoft.com/office/officeart/2005/8/layout/list1"/>
    <dgm:cxn modelId="{76AF4495-0739-472A-A887-733D4E9BAC48}" type="presParOf" srcId="{C3B3AEF2-7917-4ECF-945C-1CBF2260AF16}" destId="{7042B521-83E9-43C3-8CDA-6B1DC881E550}" srcOrd="1" destOrd="0" presId="urn:microsoft.com/office/officeart/2005/8/layout/list1"/>
    <dgm:cxn modelId="{96F57F1F-4169-458E-8215-893BE785C186}" type="presParOf" srcId="{B2A55B7C-255C-4133-BBAA-36CA13A1E6CD}" destId="{33322256-D7B4-4830-8D12-F519AF1669EE}" srcOrd="5" destOrd="0" presId="urn:microsoft.com/office/officeart/2005/8/layout/list1"/>
    <dgm:cxn modelId="{982012F4-724C-4BB8-8796-B7074AD3353D}" type="presParOf" srcId="{B2A55B7C-255C-4133-BBAA-36CA13A1E6CD}" destId="{4D0215FB-866E-495C-ABDD-2CFA213FC14C}"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F143E8-5860-4566-89FF-F204969EA7D5}" type="doc">
      <dgm:prSet loTypeId="urn:microsoft.com/office/officeart/2016/7/layout/RepeatingBendingProcessNew" loCatId="process" qsTypeId="urn:microsoft.com/office/officeart/2005/8/quickstyle/simple1" qsCatId="simple" csTypeId="urn:microsoft.com/office/officeart/2005/8/colors/colorful5" csCatId="colorful" phldr="1"/>
      <dgm:spPr/>
      <dgm:t>
        <a:bodyPr/>
        <a:lstStyle/>
        <a:p>
          <a:endParaRPr lang="en-US"/>
        </a:p>
      </dgm:t>
    </dgm:pt>
    <dgm:pt modelId="{4E7009A2-E62B-4771-B1C4-3C954836007B}">
      <dgm:prSet/>
      <dgm:spPr/>
      <dgm:t>
        <a:bodyPr/>
        <a:lstStyle/>
        <a:p>
          <a:r>
            <a:rPr lang="en-IN" b="1"/>
            <a:t>Validity:</a:t>
          </a:r>
          <a:r>
            <a:rPr lang="en-IN"/>
            <a:t> Registration is valid for </a:t>
          </a:r>
          <a:r>
            <a:rPr lang="en-IN" b="1"/>
            <a:t>5 years</a:t>
          </a:r>
          <a:r>
            <a:rPr lang="en-IN"/>
            <a:t>.</a:t>
          </a:r>
          <a:endParaRPr lang="en-US"/>
        </a:p>
      </dgm:t>
    </dgm:pt>
    <dgm:pt modelId="{38A972CE-8747-488A-B1CC-E2C76C64A61C}" type="parTrans" cxnId="{3C6837F6-4ABF-4026-B2E2-F31974E2348E}">
      <dgm:prSet/>
      <dgm:spPr/>
      <dgm:t>
        <a:bodyPr/>
        <a:lstStyle/>
        <a:p>
          <a:endParaRPr lang="en-US"/>
        </a:p>
      </dgm:t>
    </dgm:pt>
    <dgm:pt modelId="{95839890-D62E-47F6-92F4-E1F1297273CE}" type="sibTrans" cxnId="{3C6837F6-4ABF-4026-B2E2-F31974E2348E}">
      <dgm:prSet/>
      <dgm:spPr/>
      <dgm:t>
        <a:bodyPr/>
        <a:lstStyle/>
        <a:p>
          <a:endParaRPr lang="en-US"/>
        </a:p>
      </dgm:t>
    </dgm:pt>
    <dgm:pt modelId="{BEA91E4E-4107-406A-AE99-530F471C5F61}">
      <dgm:prSet/>
      <dgm:spPr/>
      <dgm:t>
        <a:bodyPr/>
        <a:lstStyle/>
        <a:p>
          <a:r>
            <a:rPr lang="en-IN" b="1" dirty="0"/>
            <a:t>Renewal:</a:t>
          </a:r>
          <a:r>
            <a:rPr lang="en-IN" dirty="0"/>
            <a:t> Application for renewal (</a:t>
          </a:r>
          <a:r>
            <a:rPr lang="en-IN" b="1" dirty="0"/>
            <a:t>Form FC-3C</a:t>
          </a:r>
          <a:r>
            <a:rPr lang="en-IN" dirty="0"/>
            <a:t>) must be made </a:t>
          </a:r>
          <a:r>
            <a:rPr lang="en-IN" b="1" dirty="0"/>
            <a:t>6 months</a:t>
          </a:r>
          <a:r>
            <a:rPr lang="en-IN" dirty="0"/>
            <a:t> before the date of expiry.</a:t>
          </a:r>
          <a:endParaRPr lang="en-US" dirty="0"/>
        </a:p>
      </dgm:t>
    </dgm:pt>
    <dgm:pt modelId="{3BDA6AC9-DC6A-426C-9DBC-ACD2FF6A3BB0}" type="parTrans" cxnId="{9FE1B510-E0B3-4714-9FD6-225579BD3044}">
      <dgm:prSet/>
      <dgm:spPr/>
      <dgm:t>
        <a:bodyPr/>
        <a:lstStyle/>
        <a:p>
          <a:endParaRPr lang="en-US"/>
        </a:p>
      </dgm:t>
    </dgm:pt>
    <dgm:pt modelId="{B69D1442-EC5D-4F69-90DC-37478E8AE872}" type="sibTrans" cxnId="{9FE1B510-E0B3-4714-9FD6-225579BD3044}">
      <dgm:prSet/>
      <dgm:spPr/>
      <dgm:t>
        <a:bodyPr/>
        <a:lstStyle/>
        <a:p>
          <a:endParaRPr lang="en-US"/>
        </a:p>
      </dgm:t>
    </dgm:pt>
    <dgm:pt modelId="{C117F961-FE1B-4DE6-8A19-0C42D3B074D1}">
      <dgm:prSet/>
      <dgm:spPr/>
      <dgm:t>
        <a:bodyPr/>
        <a:lstStyle/>
        <a:p>
          <a:r>
            <a:rPr lang="en-IN" b="1" dirty="0"/>
            <a:t>Annual Return:</a:t>
          </a:r>
          <a:r>
            <a:rPr lang="en-IN" dirty="0"/>
            <a:t> Mandatory filing of the Annual Return (</a:t>
          </a:r>
          <a:r>
            <a:rPr lang="en-IN" b="1" dirty="0"/>
            <a:t>Form FC-4</a:t>
          </a:r>
          <a:r>
            <a:rPr lang="en-IN" dirty="0"/>
            <a:t>) by </a:t>
          </a:r>
          <a:r>
            <a:rPr lang="en-IN" b="1" dirty="0"/>
            <a:t>December 31st</a:t>
          </a:r>
          <a:r>
            <a:rPr lang="en-IN" dirty="0"/>
            <a:t> for the preceding financial year.</a:t>
          </a:r>
          <a:endParaRPr lang="en-US" dirty="0"/>
        </a:p>
      </dgm:t>
    </dgm:pt>
    <dgm:pt modelId="{25352C75-1930-4D90-BB66-B8C16CDAE771}" type="parTrans" cxnId="{0DF0B1F1-6053-4D3E-A3A5-EB5A745522E2}">
      <dgm:prSet/>
      <dgm:spPr/>
      <dgm:t>
        <a:bodyPr/>
        <a:lstStyle/>
        <a:p>
          <a:endParaRPr lang="en-US"/>
        </a:p>
      </dgm:t>
    </dgm:pt>
    <dgm:pt modelId="{EE6F1C4E-98AE-4FFD-BBB0-9D6D4D35C693}" type="sibTrans" cxnId="{0DF0B1F1-6053-4D3E-A3A5-EB5A745522E2}">
      <dgm:prSet/>
      <dgm:spPr/>
      <dgm:t>
        <a:bodyPr/>
        <a:lstStyle/>
        <a:p>
          <a:endParaRPr lang="en-US"/>
        </a:p>
      </dgm:t>
    </dgm:pt>
    <dgm:pt modelId="{885583F9-1279-44BC-93D5-A1C9CC0169A3}">
      <dgm:prSet/>
      <dgm:spPr/>
      <dgm:t>
        <a:bodyPr/>
        <a:lstStyle/>
        <a:p>
          <a:r>
            <a:rPr lang="en-IN" b="1"/>
            <a:t>FC Utilization:</a:t>
          </a:r>
          <a:r>
            <a:rPr lang="en-IN"/>
            <a:t> Foreign Contribution must be used only for the purpose for which it was received.</a:t>
          </a:r>
          <a:endParaRPr lang="en-US"/>
        </a:p>
      </dgm:t>
    </dgm:pt>
    <dgm:pt modelId="{64047741-78EF-4216-9D97-F7737A87BDEA}" type="parTrans" cxnId="{757D9F84-B2C2-4C8D-9BE0-9D9F3B505BBE}">
      <dgm:prSet/>
      <dgm:spPr/>
      <dgm:t>
        <a:bodyPr/>
        <a:lstStyle/>
        <a:p>
          <a:endParaRPr lang="en-US"/>
        </a:p>
      </dgm:t>
    </dgm:pt>
    <dgm:pt modelId="{F972BF3B-2927-4B05-9B63-D32C01C285E6}" type="sibTrans" cxnId="{757D9F84-B2C2-4C8D-9BE0-9D9F3B505BBE}">
      <dgm:prSet/>
      <dgm:spPr/>
      <dgm:t>
        <a:bodyPr/>
        <a:lstStyle/>
        <a:p>
          <a:endParaRPr lang="en-US"/>
        </a:p>
      </dgm:t>
    </dgm:pt>
    <dgm:pt modelId="{C4376D02-73B3-40CC-884D-99EBC90338EE}">
      <dgm:prSet/>
      <dgm:spPr/>
      <dgm:t>
        <a:bodyPr/>
        <a:lstStyle/>
        <a:p>
          <a:r>
            <a:rPr lang="en-IN" b="1"/>
            <a:t>Separate Accounts:</a:t>
          </a:r>
          <a:r>
            <a:rPr lang="en-IN"/>
            <a:t> Maintain separate and exclusive accounts and records for all foreign contributions.</a:t>
          </a:r>
          <a:endParaRPr lang="en-US"/>
        </a:p>
      </dgm:t>
    </dgm:pt>
    <dgm:pt modelId="{5FFC8F74-3C8E-43F1-9FE9-2E62654F4379}" type="parTrans" cxnId="{4D026C92-5DF1-4FF5-843A-730C9F6449A1}">
      <dgm:prSet/>
      <dgm:spPr/>
      <dgm:t>
        <a:bodyPr/>
        <a:lstStyle/>
        <a:p>
          <a:endParaRPr lang="en-US"/>
        </a:p>
      </dgm:t>
    </dgm:pt>
    <dgm:pt modelId="{BBD0747E-A4E1-4337-B883-501BC3F4F466}" type="sibTrans" cxnId="{4D026C92-5DF1-4FF5-843A-730C9F6449A1}">
      <dgm:prSet/>
      <dgm:spPr/>
      <dgm:t>
        <a:bodyPr/>
        <a:lstStyle/>
        <a:p>
          <a:endParaRPr lang="en-US"/>
        </a:p>
      </dgm:t>
    </dgm:pt>
    <dgm:pt modelId="{9A917A23-B9D5-4082-9742-BC8E2D97C786}">
      <dgm:prSet/>
      <dgm:spPr/>
      <dgm:t>
        <a:bodyPr/>
        <a:lstStyle/>
        <a:p>
          <a:r>
            <a:rPr lang="en-IN" b="1" dirty="0"/>
            <a:t>Asset Title:</a:t>
          </a:r>
          <a:r>
            <a:rPr lang="en-IN" dirty="0"/>
            <a:t> Any asset purchased with FC must be held in the name of the NPO, not the individual office bearer.</a:t>
          </a:r>
          <a:endParaRPr lang="en-US" dirty="0"/>
        </a:p>
      </dgm:t>
    </dgm:pt>
    <dgm:pt modelId="{4085B91B-DCB3-4982-9BE8-4C50540CCF34}" type="parTrans" cxnId="{78CE9821-5F90-44D0-B587-2D2263A553EB}">
      <dgm:prSet/>
      <dgm:spPr/>
      <dgm:t>
        <a:bodyPr/>
        <a:lstStyle/>
        <a:p>
          <a:endParaRPr lang="en-US"/>
        </a:p>
      </dgm:t>
    </dgm:pt>
    <dgm:pt modelId="{C5C1C11E-16E5-4573-BDBA-4CC64F7185AE}" type="sibTrans" cxnId="{78CE9821-5F90-44D0-B587-2D2263A553EB}">
      <dgm:prSet/>
      <dgm:spPr/>
      <dgm:t>
        <a:bodyPr/>
        <a:lstStyle/>
        <a:p>
          <a:endParaRPr lang="en-US"/>
        </a:p>
      </dgm:t>
    </dgm:pt>
    <dgm:pt modelId="{5D983E70-09BA-463E-AE50-EC2A68D7F2C5}">
      <dgm:prSet/>
      <dgm:spPr/>
      <dgm:t>
        <a:bodyPr/>
        <a:lstStyle/>
        <a:p>
          <a:r>
            <a:rPr lang="en-IN" b="1" dirty="0"/>
            <a:t>Intimation of Change:</a:t>
          </a:r>
          <a:r>
            <a:rPr lang="en-IN" dirty="0"/>
            <a:t> Any change in the name, address, bank accounts, or Governing Body members must be intimated to the MHA within </a:t>
          </a:r>
          <a:r>
            <a:rPr lang="en-IN" b="1" dirty="0"/>
            <a:t>45 days</a:t>
          </a:r>
          <a:r>
            <a:rPr lang="en-IN" dirty="0"/>
            <a:t> using the prescribed online forms </a:t>
          </a:r>
        </a:p>
        <a:p>
          <a:r>
            <a:rPr lang="en-IN" dirty="0"/>
            <a:t>(FC-6A to FC-6E).</a:t>
          </a:r>
          <a:endParaRPr lang="en-US" dirty="0"/>
        </a:p>
      </dgm:t>
    </dgm:pt>
    <dgm:pt modelId="{4332641E-E672-4B29-A93A-F55869028519}" type="parTrans" cxnId="{B6744DF4-FAF1-42FC-8F54-E43BC68F5159}">
      <dgm:prSet/>
      <dgm:spPr/>
      <dgm:t>
        <a:bodyPr/>
        <a:lstStyle/>
        <a:p>
          <a:endParaRPr lang="en-US"/>
        </a:p>
      </dgm:t>
    </dgm:pt>
    <dgm:pt modelId="{1E2A2618-68DF-4810-A8C4-D88DCE8293C9}" type="sibTrans" cxnId="{B6744DF4-FAF1-42FC-8F54-E43BC68F5159}">
      <dgm:prSet/>
      <dgm:spPr/>
      <dgm:t>
        <a:bodyPr/>
        <a:lstStyle/>
        <a:p>
          <a:endParaRPr lang="en-US"/>
        </a:p>
      </dgm:t>
    </dgm:pt>
    <dgm:pt modelId="{894EA9D7-0664-4289-9A14-348E23554C09}" type="pres">
      <dgm:prSet presAssocID="{C7F143E8-5860-4566-89FF-F204969EA7D5}" presName="Name0" presStyleCnt="0">
        <dgm:presLayoutVars>
          <dgm:dir/>
          <dgm:resizeHandles val="exact"/>
        </dgm:presLayoutVars>
      </dgm:prSet>
      <dgm:spPr/>
      <dgm:t>
        <a:bodyPr/>
        <a:lstStyle/>
        <a:p>
          <a:endParaRPr lang="en-US"/>
        </a:p>
      </dgm:t>
    </dgm:pt>
    <dgm:pt modelId="{76B3F1A4-A2BF-4DC6-BF59-D4D8EE52DFFC}" type="pres">
      <dgm:prSet presAssocID="{4E7009A2-E62B-4771-B1C4-3C954836007B}" presName="node" presStyleLbl="node1" presStyleIdx="0" presStyleCnt="7">
        <dgm:presLayoutVars>
          <dgm:bulletEnabled val="1"/>
        </dgm:presLayoutVars>
      </dgm:prSet>
      <dgm:spPr/>
      <dgm:t>
        <a:bodyPr/>
        <a:lstStyle/>
        <a:p>
          <a:endParaRPr lang="en-US"/>
        </a:p>
      </dgm:t>
    </dgm:pt>
    <dgm:pt modelId="{C8197E73-B33F-45EF-ADA4-B43FD98D545F}" type="pres">
      <dgm:prSet presAssocID="{95839890-D62E-47F6-92F4-E1F1297273CE}" presName="sibTrans" presStyleLbl="sibTrans1D1" presStyleIdx="0" presStyleCnt="6"/>
      <dgm:spPr/>
      <dgm:t>
        <a:bodyPr/>
        <a:lstStyle/>
        <a:p>
          <a:endParaRPr lang="en-US"/>
        </a:p>
      </dgm:t>
    </dgm:pt>
    <dgm:pt modelId="{60CA9E9E-A242-4E43-BFCA-04DC41BCF8D2}" type="pres">
      <dgm:prSet presAssocID="{95839890-D62E-47F6-92F4-E1F1297273CE}" presName="connectorText" presStyleLbl="sibTrans1D1" presStyleIdx="0" presStyleCnt="6"/>
      <dgm:spPr/>
      <dgm:t>
        <a:bodyPr/>
        <a:lstStyle/>
        <a:p>
          <a:endParaRPr lang="en-US"/>
        </a:p>
      </dgm:t>
    </dgm:pt>
    <dgm:pt modelId="{74C76233-A25A-4E12-A82F-752DB2460EF0}" type="pres">
      <dgm:prSet presAssocID="{BEA91E4E-4107-406A-AE99-530F471C5F61}" presName="node" presStyleLbl="node1" presStyleIdx="1" presStyleCnt="7">
        <dgm:presLayoutVars>
          <dgm:bulletEnabled val="1"/>
        </dgm:presLayoutVars>
      </dgm:prSet>
      <dgm:spPr/>
      <dgm:t>
        <a:bodyPr/>
        <a:lstStyle/>
        <a:p>
          <a:endParaRPr lang="en-US"/>
        </a:p>
      </dgm:t>
    </dgm:pt>
    <dgm:pt modelId="{239F8484-97DB-4053-98F0-DBC60C7FB7AD}" type="pres">
      <dgm:prSet presAssocID="{B69D1442-EC5D-4F69-90DC-37478E8AE872}" presName="sibTrans" presStyleLbl="sibTrans1D1" presStyleIdx="1" presStyleCnt="6"/>
      <dgm:spPr/>
      <dgm:t>
        <a:bodyPr/>
        <a:lstStyle/>
        <a:p>
          <a:endParaRPr lang="en-US"/>
        </a:p>
      </dgm:t>
    </dgm:pt>
    <dgm:pt modelId="{04D495F1-AC9E-43DE-A661-E7364DE569E1}" type="pres">
      <dgm:prSet presAssocID="{B69D1442-EC5D-4F69-90DC-37478E8AE872}" presName="connectorText" presStyleLbl="sibTrans1D1" presStyleIdx="1" presStyleCnt="6"/>
      <dgm:spPr/>
      <dgm:t>
        <a:bodyPr/>
        <a:lstStyle/>
        <a:p>
          <a:endParaRPr lang="en-US"/>
        </a:p>
      </dgm:t>
    </dgm:pt>
    <dgm:pt modelId="{81A2BDF9-49CB-488D-9D2A-7D52267CAB74}" type="pres">
      <dgm:prSet presAssocID="{C117F961-FE1B-4DE6-8A19-0C42D3B074D1}" presName="node" presStyleLbl="node1" presStyleIdx="2" presStyleCnt="7">
        <dgm:presLayoutVars>
          <dgm:bulletEnabled val="1"/>
        </dgm:presLayoutVars>
      </dgm:prSet>
      <dgm:spPr/>
      <dgm:t>
        <a:bodyPr/>
        <a:lstStyle/>
        <a:p>
          <a:endParaRPr lang="en-US"/>
        </a:p>
      </dgm:t>
    </dgm:pt>
    <dgm:pt modelId="{79C5AF99-3134-4BF2-B239-C15C1C06F9DB}" type="pres">
      <dgm:prSet presAssocID="{EE6F1C4E-98AE-4FFD-BBB0-9D6D4D35C693}" presName="sibTrans" presStyleLbl="sibTrans1D1" presStyleIdx="2" presStyleCnt="6"/>
      <dgm:spPr/>
      <dgm:t>
        <a:bodyPr/>
        <a:lstStyle/>
        <a:p>
          <a:endParaRPr lang="en-US"/>
        </a:p>
      </dgm:t>
    </dgm:pt>
    <dgm:pt modelId="{7EBAFAA3-C8B0-487C-AC5C-D31D0BB1FF57}" type="pres">
      <dgm:prSet presAssocID="{EE6F1C4E-98AE-4FFD-BBB0-9D6D4D35C693}" presName="connectorText" presStyleLbl="sibTrans1D1" presStyleIdx="2" presStyleCnt="6"/>
      <dgm:spPr/>
      <dgm:t>
        <a:bodyPr/>
        <a:lstStyle/>
        <a:p>
          <a:endParaRPr lang="en-US"/>
        </a:p>
      </dgm:t>
    </dgm:pt>
    <dgm:pt modelId="{EB7A3298-FC78-4E28-9FE2-9C86DC831050}" type="pres">
      <dgm:prSet presAssocID="{885583F9-1279-44BC-93D5-A1C9CC0169A3}" presName="node" presStyleLbl="node1" presStyleIdx="3" presStyleCnt="7">
        <dgm:presLayoutVars>
          <dgm:bulletEnabled val="1"/>
        </dgm:presLayoutVars>
      </dgm:prSet>
      <dgm:spPr/>
      <dgm:t>
        <a:bodyPr/>
        <a:lstStyle/>
        <a:p>
          <a:endParaRPr lang="en-US"/>
        </a:p>
      </dgm:t>
    </dgm:pt>
    <dgm:pt modelId="{C9D467B9-52FF-416D-A02F-8F3DA8ED7FAF}" type="pres">
      <dgm:prSet presAssocID="{F972BF3B-2927-4B05-9B63-D32C01C285E6}" presName="sibTrans" presStyleLbl="sibTrans1D1" presStyleIdx="3" presStyleCnt="6"/>
      <dgm:spPr/>
      <dgm:t>
        <a:bodyPr/>
        <a:lstStyle/>
        <a:p>
          <a:endParaRPr lang="en-US"/>
        </a:p>
      </dgm:t>
    </dgm:pt>
    <dgm:pt modelId="{789F0D57-EA2E-4EE7-A87B-B4C51EF8F52D}" type="pres">
      <dgm:prSet presAssocID="{F972BF3B-2927-4B05-9B63-D32C01C285E6}" presName="connectorText" presStyleLbl="sibTrans1D1" presStyleIdx="3" presStyleCnt="6"/>
      <dgm:spPr/>
      <dgm:t>
        <a:bodyPr/>
        <a:lstStyle/>
        <a:p>
          <a:endParaRPr lang="en-US"/>
        </a:p>
      </dgm:t>
    </dgm:pt>
    <dgm:pt modelId="{44B4610A-0642-4736-A535-18554A8BBD54}" type="pres">
      <dgm:prSet presAssocID="{C4376D02-73B3-40CC-884D-99EBC90338EE}" presName="node" presStyleLbl="node1" presStyleIdx="4" presStyleCnt="7">
        <dgm:presLayoutVars>
          <dgm:bulletEnabled val="1"/>
        </dgm:presLayoutVars>
      </dgm:prSet>
      <dgm:spPr/>
      <dgm:t>
        <a:bodyPr/>
        <a:lstStyle/>
        <a:p>
          <a:endParaRPr lang="en-US"/>
        </a:p>
      </dgm:t>
    </dgm:pt>
    <dgm:pt modelId="{A7CF27CE-AE18-40E6-8360-76E1BC1A6B4F}" type="pres">
      <dgm:prSet presAssocID="{BBD0747E-A4E1-4337-B883-501BC3F4F466}" presName="sibTrans" presStyleLbl="sibTrans1D1" presStyleIdx="4" presStyleCnt="6"/>
      <dgm:spPr/>
      <dgm:t>
        <a:bodyPr/>
        <a:lstStyle/>
        <a:p>
          <a:endParaRPr lang="en-US"/>
        </a:p>
      </dgm:t>
    </dgm:pt>
    <dgm:pt modelId="{84CED95A-AB6E-4D91-BF85-CDCC3EE09286}" type="pres">
      <dgm:prSet presAssocID="{BBD0747E-A4E1-4337-B883-501BC3F4F466}" presName="connectorText" presStyleLbl="sibTrans1D1" presStyleIdx="4" presStyleCnt="6"/>
      <dgm:spPr/>
      <dgm:t>
        <a:bodyPr/>
        <a:lstStyle/>
        <a:p>
          <a:endParaRPr lang="en-US"/>
        </a:p>
      </dgm:t>
    </dgm:pt>
    <dgm:pt modelId="{6132B296-830E-4C1E-A11B-6FB5D7A345A7}" type="pres">
      <dgm:prSet presAssocID="{9A917A23-B9D5-4082-9742-BC8E2D97C786}" presName="node" presStyleLbl="node1" presStyleIdx="5" presStyleCnt="7">
        <dgm:presLayoutVars>
          <dgm:bulletEnabled val="1"/>
        </dgm:presLayoutVars>
      </dgm:prSet>
      <dgm:spPr/>
      <dgm:t>
        <a:bodyPr/>
        <a:lstStyle/>
        <a:p>
          <a:endParaRPr lang="en-US"/>
        </a:p>
      </dgm:t>
    </dgm:pt>
    <dgm:pt modelId="{5F527192-CC85-47A4-B7E3-CB31820A1C00}" type="pres">
      <dgm:prSet presAssocID="{C5C1C11E-16E5-4573-BDBA-4CC64F7185AE}" presName="sibTrans" presStyleLbl="sibTrans1D1" presStyleIdx="5" presStyleCnt="6"/>
      <dgm:spPr/>
      <dgm:t>
        <a:bodyPr/>
        <a:lstStyle/>
        <a:p>
          <a:endParaRPr lang="en-US"/>
        </a:p>
      </dgm:t>
    </dgm:pt>
    <dgm:pt modelId="{40790761-A258-430B-ACC2-44A817F0CC12}" type="pres">
      <dgm:prSet presAssocID="{C5C1C11E-16E5-4573-BDBA-4CC64F7185AE}" presName="connectorText" presStyleLbl="sibTrans1D1" presStyleIdx="5" presStyleCnt="6"/>
      <dgm:spPr/>
      <dgm:t>
        <a:bodyPr/>
        <a:lstStyle/>
        <a:p>
          <a:endParaRPr lang="en-US"/>
        </a:p>
      </dgm:t>
    </dgm:pt>
    <dgm:pt modelId="{10763AC5-402A-4E65-8EA4-48AA23CC9834}" type="pres">
      <dgm:prSet presAssocID="{5D983E70-09BA-463E-AE50-EC2A68D7F2C5}" presName="node" presStyleLbl="node1" presStyleIdx="6" presStyleCnt="7" custScaleX="146234" custLinFactNeighborX="499">
        <dgm:presLayoutVars>
          <dgm:bulletEnabled val="1"/>
        </dgm:presLayoutVars>
      </dgm:prSet>
      <dgm:spPr/>
      <dgm:t>
        <a:bodyPr/>
        <a:lstStyle/>
        <a:p>
          <a:endParaRPr lang="en-US"/>
        </a:p>
      </dgm:t>
    </dgm:pt>
  </dgm:ptLst>
  <dgm:cxnLst>
    <dgm:cxn modelId="{8087A553-6B30-4E9C-AF49-E0443C9B4BC5}" type="presOf" srcId="{BBD0747E-A4E1-4337-B883-501BC3F4F466}" destId="{A7CF27CE-AE18-40E6-8360-76E1BC1A6B4F}" srcOrd="0" destOrd="0" presId="urn:microsoft.com/office/officeart/2016/7/layout/RepeatingBendingProcessNew"/>
    <dgm:cxn modelId="{B6744DF4-FAF1-42FC-8F54-E43BC68F5159}" srcId="{C7F143E8-5860-4566-89FF-F204969EA7D5}" destId="{5D983E70-09BA-463E-AE50-EC2A68D7F2C5}" srcOrd="6" destOrd="0" parTransId="{4332641E-E672-4B29-A93A-F55869028519}" sibTransId="{1E2A2618-68DF-4810-A8C4-D88DCE8293C9}"/>
    <dgm:cxn modelId="{F6346927-F93B-4905-A9BF-C0C1AA3B17DD}" type="presOf" srcId="{EE6F1C4E-98AE-4FFD-BBB0-9D6D4D35C693}" destId="{79C5AF99-3134-4BF2-B239-C15C1C06F9DB}" srcOrd="0" destOrd="0" presId="urn:microsoft.com/office/officeart/2016/7/layout/RepeatingBendingProcessNew"/>
    <dgm:cxn modelId="{FC7290DA-9BF6-40FE-ACAE-8597CC77B363}" type="presOf" srcId="{BBD0747E-A4E1-4337-B883-501BC3F4F466}" destId="{84CED95A-AB6E-4D91-BF85-CDCC3EE09286}" srcOrd="1" destOrd="0" presId="urn:microsoft.com/office/officeart/2016/7/layout/RepeatingBendingProcessNew"/>
    <dgm:cxn modelId="{4CC7551E-D88C-4B3F-9EE8-B8ADA16FC2B8}" type="presOf" srcId="{9A917A23-B9D5-4082-9742-BC8E2D97C786}" destId="{6132B296-830E-4C1E-A11B-6FB5D7A345A7}" srcOrd="0" destOrd="0" presId="urn:microsoft.com/office/officeart/2016/7/layout/RepeatingBendingProcessNew"/>
    <dgm:cxn modelId="{F282D04B-4F94-49AB-8E44-A5A18570088A}" type="presOf" srcId="{F972BF3B-2927-4B05-9B63-D32C01C285E6}" destId="{789F0D57-EA2E-4EE7-A87B-B4C51EF8F52D}" srcOrd="1" destOrd="0" presId="urn:microsoft.com/office/officeart/2016/7/layout/RepeatingBendingProcessNew"/>
    <dgm:cxn modelId="{1327073D-C196-47A5-ACD2-F2E2B42A5AA0}" type="presOf" srcId="{95839890-D62E-47F6-92F4-E1F1297273CE}" destId="{C8197E73-B33F-45EF-ADA4-B43FD98D545F}" srcOrd="0" destOrd="0" presId="urn:microsoft.com/office/officeart/2016/7/layout/RepeatingBendingProcessNew"/>
    <dgm:cxn modelId="{4D026C92-5DF1-4FF5-843A-730C9F6449A1}" srcId="{C7F143E8-5860-4566-89FF-F204969EA7D5}" destId="{C4376D02-73B3-40CC-884D-99EBC90338EE}" srcOrd="4" destOrd="0" parTransId="{5FFC8F74-3C8E-43F1-9FE9-2E62654F4379}" sibTransId="{BBD0747E-A4E1-4337-B883-501BC3F4F466}"/>
    <dgm:cxn modelId="{7E2147A9-F890-4D61-AF11-56556FB45178}" type="presOf" srcId="{BEA91E4E-4107-406A-AE99-530F471C5F61}" destId="{74C76233-A25A-4E12-A82F-752DB2460EF0}" srcOrd="0" destOrd="0" presId="urn:microsoft.com/office/officeart/2016/7/layout/RepeatingBendingProcessNew"/>
    <dgm:cxn modelId="{0DF0B1F1-6053-4D3E-A3A5-EB5A745522E2}" srcId="{C7F143E8-5860-4566-89FF-F204969EA7D5}" destId="{C117F961-FE1B-4DE6-8A19-0C42D3B074D1}" srcOrd="2" destOrd="0" parTransId="{25352C75-1930-4D90-BB66-B8C16CDAE771}" sibTransId="{EE6F1C4E-98AE-4FFD-BBB0-9D6D4D35C693}"/>
    <dgm:cxn modelId="{7B17198A-240A-4A64-8167-2C3448AC5B62}" type="presOf" srcId="{C5C1C11E-16E5-4573-BDBA-4CC64F7185AE}" destId="{5F527192-CC85-47A4-B7E3-CB31820A1C00}" srcOrd="0" destOrd="0" presId="urn:microsoft.com/office/officeart/2016/7/layout/RepeatingBendingProcessNew"/>
    <dgm:cxn modelId="{9FE1B510-E0B3-4714-9FD6-225579BD3044}" srcId="{C7F143E8-5860-4566-89FF-F204969EA7D5}" destId="{BEA91E4E-4107-406A-AE99-530F471C5F61}" srcOrd="1" destOrd="0" parTransId="{3BDA6AC9-DC6A-426C-9DBC-ACD2FF6A3BB0}" sibTransId="{B69D1442-EC5D-4F69-90DC-37478E8AE872}"/>
    <dgm:cxn modelId="{6B713865-76BA-479E-813C-7B1E1019E2A0}" type="presOf" srcId="{C5C1C11E-16E5-4573-BDBA-4CC64F7185AE}" destId="{40790761-A258-430B-ACC2-44A817F0CC12}" srcOrd="1" destOrd="0" presId="urn:microsoft.com/office/officeart/2016/7/layout/RepeatingBendingProcessNew"/>
    <dgm:cxn modelId="{BA48A887-C74E-43A7-941B-C013A4709FAB}" type="presOf" srcId="{C117F961-FE1B-4DE6-8A19-0C42D3B074D1}" destId="{81A2BDF9-49CB-488D-9D2A-7D52267CAB74}" srcOrd="0" destOrd="0" presId="urn:microsoft.com/office/officeart/2016/7/layout/RepeatingBendingProcessNew"/>
    <dgm:cxn modelId="{1A7F9FD4-2DBF-4A88-92BD-71962191ACB5}" type="presOf" srcId="{EE6F1C4E-98AE-4FFD-BBB0-9D6D4D35C693}" destId="{7EBAFAA3-C8B0-487C-AC5C-D31D0BB1FF57}" srcOrd="1" destOrd="0" presId="urn:microsoft.com/office/officeart/2016/7/layout/RepeatingBendingProcessNew"/>
    <dgm:cxn modelId="{78CE9821-5F90-44D0-B587-2D2263A553EB}" srcId="{C7F143E8-5860-4566-89FF-F204969EA7D5}" destId="{9A917A23-B9D5-4082-9742-BC8E2D97C786}" srcOrd="5" destOrd="0" parTransId="{4085B91B-DCB3-4982-9BE8-4C50540CCF34}" sibTransId="{C5C1C11E-16E5-4573-BDBA-4CC64F7185AE}"/>
    <dgm:cxn modelId="{757D9F84-B2C2-4C8D-9BE0-9D9F3B505BBE}" srcId="{C7F143E8-5860-4566-89FF-F204969EA7D5}" destId="{885583F9-1279-44BC-93D5-A1C9CC0169A3}" srcOrd="3" destOrd="0" parTransId="{64047741-78EF-4216-9D97-F7737A87BDEA}" sibTransId="{F972BF3B-2927-4B05-9B63-D32C01C285E6}"/>
    <dgm:cxn modelId="{1E128DAE-59D6-44D3-9C0E-43626138020F}" type="presOf" srcId="{95839890-D62E-47F6-92F4-E1F1297273CE}" destId="{60CA9E9E-A242-4E43-BFCA-04DC41BCF8D2}" srcOrd="1" destOrd="0" presId="urn:microsoft.com/office/officeart/2016/7/layout/RepeatingBendingProcessNew"/>
    <dgm:cxn modelId="{302D06F3-2979-4191-8E22-11F8138778B5}" type="presOf" srcId="{F972BF3B-2927-4B05-9B63-D32C01C285E6}" destId="{C9D467B9-52FF-416D-A02F-8F3DA8ED7FAF}" srcOrd="0" destOrd="0" presId="urn:microsoft.com/office/officeart/2016/7/layout/RepeatingBendingProcessNew"/>
    <dgm:cxn modelId="{3C6837F6-4ABF-4026-B2E2-F31974E2348E}" srcId="{C7F143E8-5860-4566-89FF-F204969EA7D5}" destId="{4E7009A2-E62B-4771-B1C4-3C954836007B}" srcOrd="0" destOrd="0" parTransId="{38A972CE-8747-488A-B1CC-E2C76C64A61C}" sibTransId="{95839890-D62E-47F6-92F4-E1F1297273CE}"/>
    <dgm:cxn modelId="{E8057EB7-BDD6-4FAC-8F01-D02830E711BB}" type="presOf" srcId="{B69D1442-EC5D-4F69-90DC-37478E8AE872}" destId="{04D495F1-AC9E-43DE-A661-E7364DE569E1}" srcOrd="1" destOrd="0" presId="urn:microsoft.com/office/officeart/2016/7/layout/RepeatingBendingProcessNew"/>
    <dgm:cxn modelId="{D4EB9893-0030-4BFD-9C31-271A0D576703}" type="presOf" srcId="{B69D1442-EC5D-4F69-90DC-37478E8AE872}" destId="{239F8484-97DB-4053-98F0-DBC60C7FB7AD}" srcOrd="0" destOrd="0" presId="urn:microsoft.com/office/officeart/2016/7/layout/RepeatingBendingProcessNew"/>
    <dgm:cxn modelId="{99BAF944-0000-485E-8856-45FBE4EF7994}" type="presOf" srcId="{4E7009A2-E62B-4771-B1C4-3C954836007B}" destId="{76B3F1A4-A2BF-4DC6-BF59-D4D8EE52DFFC}" srcOrd="0" destOrd="0" presId="urn:microsoft.com/office/officeart/2016/7/layout/RepeatingBendingProcessNew"/>
    <dgm:cxn modelId="{7E8162A6-94AE-4067-8DBC-6652E8F71FE3}" type="presOf" srcId="{C7F143E8-5860-4566-89FF-F204969EA7D5}" destId="{894EA9D7-0664-4289-9A14-348E23554C09}" srcOrd="0" destOrd="0" presId="urn:microsoft.com/office/officeart/2016/7/layout/RepeatingBendingProcessNew"/>
    <dgm:cxn modelId="{1F1BE7FC-22BB-4274-A244-840CD14F361B}" type="presOf" srcId="{885583F9-1279-44BC-93D5-A1C9CC0169A3}" destId="{EB7A3298-FC78-4E28-9FE2-9C86DC831050}" srcOrd="0" destOrd="0" presId="urn:microsoft.com/office/officeart/2016/7/layout/RepeatingBendingProcessNew"/>
    <dgm:cxn modelId="{EAA0EC41-122A-40E0-A239-FD8522EA3457}" type="presOf" srcId="{5D983E70-09BA-463E-AE50-EC2A68D7F2C5}" destId="{10763AC5-402A-4E65-8EA4-48AA23CC9834}" srcOrd="0" destOrd="0" presId="urn:microsoft.com/office/officeart/2016/7/layout/RepeatingBendingProcessNew"/>
    <dgm:cxn modelId="{E2FA54C8-14E1-4D39-BCC8-0C1B18CF9785}" type="presOf" srcId="{C4376D02-73B3-40CC-884D-99EBC90338EE}" destId="{44B4610A-0642-4736-A535-18554A8BBD54}" srcOrd="0" destOrd="0" presId="urn:microsoft.com/office/officeart/2016/7/layout/RepeatingBendingProcessNew"/>
    <dgm:cxn modelId="{E4D140E9-1D69-44DC-9579-749F703A4FF7}" type="presParOf" srcId="{894EA9D7-0664-4289-9A14-348E23554C09}" destId="{76B3F1A4-A2BF-4DC6-BF59-D4D8EE52DFFC}" srcOrd="0" destOrd="0" presId="urn:microsoft.com/office/officeart/2016/7/layout/RepeatingBendingProcessNew"/>
    <dgm:cxn modelId="{2FFAACC3-D36A-48B1-B5B6-67A35AC73987}" type="presParOf" srcId="{894EA9D7-0664-4289-9A14-348E23554C09}" destId="{C8197E73-B33F-45EF-ADA4-B43FD98D545F}" srcOrd="1" destOrd="0" presId="urn:microsoft.com/office/officeart/2016/7/layout/RepeatingBendingProcessNew"/>
    <dgm:cxn modelId="{047BBBB3-17FE-42CD-B82F-550093D4CC8F}" type="presParOf" srcId="{C8197E73-B33F-45EF-ADA4-B43FD98D545F}" destId="{60CA9E9E-A242-4E43-BFCA-04DC41BCF8D2}" srcOrd="0" destOrd="0" presId="urn:microsoft.com/office/officeart/2016/7/layout/RepeatingBendingProcessNew"/>
    <dgm:cxn modelId="{FF7C38D5-3FB7-40CF-8686-76CF247BC271}" type="presParOf" srcId="{894EA9D7-0664-4289-9A14-348E23554C09}" destId="{74C76233-A25A-4E12-A82F-752DB2460EF0}" srcOrd="2" destOrd="0" presId="urn:microsoft.com/office/officeart/2016/7/layout/RepeatingBendingProcessNew"/>
    <dgm:cxn modelId="{97E11BDD-3D36-4B4D-B242-27480850DF25}" type="presParOf" srcId="{894EA9D7-0664-4289-9A14-348E23554C09}" destId="{239F8484-97DB-4053-98F0-DBC60C7FB7AD}" srcOrd="3" destOrd="0" presId="urn:microsoft.com/office/officeart/2016/7/layout/RepeatingBendingProcessNew"/>
    <dgm:cxn modelId="{5B96A85A-F608-411E-BF56-75326B56B7AF}" type="presParOf" srcId="{239F8484-97DB-4053-98F0-DBC60C7FB7AD}" destId="{04D495F1-AC9E-43DE-A661-E7364DE569E1}" srcOrd="0" destOrd="0" presId="urn:microsoft.com/office/officeart/2016/7/layout/RepeatingBendingProcessNew"/>
    <dgm:cxn modelId="{E7D393AD-D4C7-4DCB-AB9A-353FF8324447}" type="presParOf" srcId="{894EA9D7-0664-4289-9A14-348E23554C09}" destId="{81A2BDF9-49CB-488D-9D2A-7D52267CAB74}" srcOrd="4" destOrd="0" presId="urn:microsoft.com/office/officeart/2016/7/layout/RepeatingBendingProcessNew"/>
    <dgm:cxn modelId="{C33AB78C-668A-41F6-9327-F31DC5196BD7}" type="presParOf" srcId="{894EA9D7-0664-4289-9A14-348E23554C09}" destId="{79C5AF99-3134-4BF2-B239-C15C1C06F9DB}" srcOrd="5" destOrd="0" presId="urn:microsoft.com/office/officeart/2016/7/layout/RepeatingBendingProcessNew"/>
    <dgm:cxn modelId="{E898ED3E-3B33-464C-A34A-04FE45F447C9}" type="presParOf" srcId="{79C5AF99-3134-4BF2-B239-C15C1C06F9DB}" destId="{7EBAFAA3-C8B0-487C-AC5C-D31D0BB1FF57}" srcOrd="0" destOrd="0" presId="urn:microsoft.com/office/officeart/2016/7/layout/RepeatingBendingProcessNew"/>
    <dgm:cxn modelId="{37763CD5-FEB3-498A-81B3-F1295A1B5D2C}" type="presParOf" srcId="{894EA9D7-0664-4289-9A14-348E23554C09}" destId="{EB7A3298-FC78-4E28-9FE2-9C86DC831050}" srcOrd="6" destOrd="0" presId="urn:microsoft.com/office/officeart/2016/7/layout/RepeatingBendingProcessNew"/>
    <dgm:cxn modelId="{F0771CC0-E3C4-4D1D-8438-217DAED76A6A}" type="presParOf" srcId="{894EA9D7-0664-4289-9A14-348E23554C09}" destId="{C9D467B9-52FF-416D-A02F-8F3DA8ED7FAF}" srcOrd="7" destOrd="0" presId="urn:microsoft.com/office/officeart/2016/7/layout/RepeatingBendingProcessNew"/>
    <dgm:cxn modelId="{B8B1D7BD-B688-4647-84CE-E208ECEDC726}" type="presParOf" srcId="{C9D467B9-52FF-416D-A02F-8F3DA8ED7FAF}" destId="{789F0D57-EA2E-4EE7-A87B-B4C51EF8F52D}" srcOrd="0" destOrd="0" presId="urn:microsoft.com/office/officeart/2016/7/layout/RepeatingBendingProcessNew"/>
    <dgm:cxn modelId="{B06903FB-561F-4370-AA01-3EA02B48FECA}" type="presParOf" srcId="{894EA9D7-0664-4289-9A14-348E23554C09}" destId="{44B4610A-0642-4736-A535-18554A8BBD54}" srcOrd="8" destOrd="0" presId="urn:microsoft.com/office/officeart/2016/7/layout/RepeatingBendingProcessNew"/>
    <dgm:cxn modelId="{578C2CA1-7C84-4FF1-B4BB-55D03EB46F62}" type="presParOf" srcId="{894EA9D7-0664-4289-9A14-348E23554C09}" destId="{A7CF27CE-AE18-40E6-8360-76E1BC1A6B4F}" srcOrd="9" destOrd="0" presId="urn:microsoft.com/office/officeart/2016/7/layout/RepeatingBendingProcessNew"/>
    <dgm:cxn modelId="{8F5D0BD7-F377-4519-9E10-C648B96B5C5C}" type="presParOf" srcId="{A7CF27CE-AE18-40E6-8360-76E1BC1A6B4F}" destId="{84CED95A-AB6E-4D91-BF85-CDCC3EE09286}" srcOrd="0" destOrd="0" presId="urn:microsoft.com/office/officeart/2016/7/layout/RepeatingBendingProcessNew"/>
    <dgm:cxn modelId="{3631D250-3191-455E-995F-0CA4123CEA58}" type="presParOf" srcId="{894EA9D7-0664-4289-9A14-348E23554C09}" destId="{6132B296-830E-4C1E-A11B-6FB5D7A345A7}" srcOrd="10" destOrd="0" presId="urn:microsoft.com/office/officeart/2016/7/layout/RepeatingBendingProcessNew"/>
    <dgm:cxn modelId="{512FA5F3-B495-4C95-9CE9-9D07C9ECF1BE}" type="presParOf" srcId="{894EA9D7-0664-4289-9A14-348E23554C09}" destId="{5F527192-CC85-47A4-B7E3-CB31820A1C00}" srcOrd="11" destOrd="0" presId="urn:microsoft.com/office/officeart/2016/7/layout/RepeatingBendingProcessNew"/>
    <dgm:cxn modelId="{73EB504E-2A71-4408-B036-442D7542730A}" type="presParOf" srcId="{5F527192-CC85-47A4-B7E3-CB31820A1C00}" destId="{40790761-A258-430B-ACC2-44A817F0CC12}" srcOrd="0" destOrd="0" presId="urn:microsoft.com/office/officeart/2016/7/layout/RepeatingBendingProcessNew"/>
    <dgm:cxn modelId="{EC1CDE5B-1A1F-4614-806C-424668456880}" type="presParOf" srcId="{894EA9D7-0664-4289-9A14-348E23554C09}" destId="{10763AC5-402A-4E65-8EA4-48AA23CC9834}" srcOrd="1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37A3B2-7EC9-4199-99FD-2CED40DA341B}">
      <dsp:nvSpPr>
        <dsp:cNvPr id="0" name=""/>
        <dsp:cNvSpPr/>
      </dsp:nvSpPr>
      <dsp:spPr>
        <a:xfrm>
          <a:off x="0" y="353709"/>
          <a:ext cx="6447501" cy="209475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98" tIns="395732" rIns="500398" bIns="135128" numCol="1" spcCol="1270" anchor="t" anchorCtr="0">
          <a:noAutofit/>
        </a:bodyPr>
        <a:lstStyle/>
        <a:p>
          <a:pPr marL="171450" lvl="1" indent="-171450" algn="l" defTabSz="844550">
            <a:lnSpc>
              <a:spcPct val="90000"/>
            </a:lnSpc>
            <a:spcBef>
              <a:spcPct val="0"/>
            </a:spcBef>
            <a:spcAft>
              <a:spcPct val="15000"/>
            </a:spcAft>
            <a:buChar char="••"/>
          </a:pPr>
          <a:r>
            <a:rPr lang="en-IN" sz="1900" kern="1200" dirty="0"/>
            <a:t>Self-certified copy of the Certificate of Registration (e.g., Society registration, Trust Deed, or Section 8 license).</a:t>
          </a:r>
          <a:endParaRPr lang="en-US" sz="1900" kern="1200" dirty="0"/>
        </a:p>
        <a:p>
          <a:pPr marL="171450" lvl="1" indent="-171450" algn="l" defTabSz="844550">
            <a:lnSpc>
              <a:spcPct val="90000"/>
            </a:lnSpc>
            <a:spcBef>
              <a:spcPct val="0"/>
            </a:spcBef>
            <a:spcAft>
              <a:spcPct val="15000"/>
            </a:spcAft>
            <a:buChar char="••"/>
          </a:pPr>
          <a:r>
            <a:rPr lang="en-IN" sz="1900" kern="1200"/>
            <a:t>Self-certified copy of the Memorandum of Association (MoA)/Trust Deed (relevant pages showing aims/objects).</a:t>
          </a:r>
          <a:endParaRPr lang="en-US" sz="1900" kern="1200"/>
        </a:p>
      </dsp:txBody>
      <dsp:txXfrm>
        <a:off x="0" y="353709"/>
        <a:ext cx="6447501" cy="2094750"/>
      </dsp:txXfrm>
    </dsp:sp>
    <dsp:sp modelId="{22D843B0-5E3C-4709-B805-67F6E9E57F56}">
      <dsp:nvSpPr>
        <dsp:cNvPr id="0" name=""/>
        <dsp:cNvSpPr/>
      </dsp:nvSpPr>
      <dsp:spPr>
        <a:xfrm>
          <a:off x="322375" y="73269"/>
          <a:ext cx="4513250" cy="5608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90" tIns="0" rIns="170590" bIns="0" numCol="1" spcCol="1270" anchor="ctr" anchorCtr="0">
          <a:noAutofit/>
        </a:bodyPr>
        <a:lstStyle/>
        <a:p>
          <a:pPr lvl="0" algn="l" defTabSz="844550">
            <a:lnSpc>
              <a:spcPct val="90000"/>
            </a:lnSpc>
            <a:spcBef>
              <a:spcPct val="0"/>
            </a:spcBef>
            <a:spcAft>
              <a:spcPct val="35000"/>
            </a:spcAft>
          </a:pPr>
          <a:r>
            <a:rPr lang="en-IN" sz="1900" b="1" kern="1200" dirty="0"/>
            <a:t>Organisation Proof:</a:t>
          </a:r>
          <a:endParaRPr lang="en-US" sz="1900" kern="1200" dirty="0"/>
        </a:p>
      </dsp:txBody>
      <dsp:txXfrm>
        <a:off x="349755" y="100649"/>
        <a:ext cx="4458490" cy="506120"/>
      </dsp:txXfrm>
    </dsp:sp>
    <dsp:sp modelId="{0E629A21-653F-4C66-9154-BFCE73535DDD}">
      <dsp:nvSpPr>
        <dsp:cNvPr id="0" name=""/>
        <dsp:cNvSpPr/>
      </dsp:nvSpPr>
      <dsp:spPr>
        <a:xfrm>
          <a:off x="0" y="2831499"/>
          <a:ext cx="6447501" cy="1855350"/>
        </a:xfrm>
        <a:prstGeom prst="rect">
          <a:avLst/>
        </a:prstGeom>
        <a:solidFill>
          <a:schemeClr val="lt1">
            <a:alpha val="90000"/>
            <a:hueOff val="0"/>
            <a:satOff val="0"/>
            <a:lumOff val="0"/>
            <a:alphaOff val="0"/>
          </a:schemeClr>
        </a:solidFill>
        <a:ln w="19050" cap="rnd" cmpd="sng" algn="ctr">
          <a:solidFill>
            <a:schemeClr val="accent2">
              <a:hueOff val="6443614"/>
              <a:satOff val="-18493"/>
              <a:lumOff val="-296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98" tIns="395732" rIns="500398" bIns="135128" numCol="1" spcCol="1270" anchor="t" anchorCtr="0">
          <a:noAutofit/>
        </a:bodyPr>
        <a:lstStyle/>
        <a:p>
          <a:pPr marL="171450" lvl="1" indent="-171450" algn="l" defTabSz="844550">
            <a:lnSpc>
              <a:spcPct val="90000"/>
            </a:lnSpc>
            <a:spcBef>
              <a:spcPct val="0"/>
            </a:spcBef>
            <a:spcAft>
              <a:spcPct val="15000"/>
            </a:spcAft>
            <a:buChar char="••"/>
          </a:pPr>
          <a:r>
            <a:rPr lang="en-IN" sz="1900" kern="1200"/>
            <a:t>Copies of </a:t>
          </a:r>
          <a:r>
            <a:rPr lang="en-IN" sz="1900" b="1" kern="1200"/>
            <a:t>Audited Statement of Accounts</a:t>
          </a:r>
          <a:r>
            <a:rPr lang="en-IN" sz="1900" kern="1200"/>
            <a:t> for the last </a:t>
          </a:r>
          <a:r>
            <a:rPr lang="en-IN" sz="1900" b="1" kern="1200"/>
            <a:t>3 financial years</a:t>
          </a:r>
          <a:r>
            <a:rPr lang="en-IN" sz="1900" kern="1200"/>
            <a:t> (must clearly show the qualifying expenditure of ₹15 Lakhs).</a:t>
          </a:r>
          <a:endParaRPr lang="en-US" sz="1900" kern="1200"/>
        </a:p>
        <a:p>
          <a:pPr marL="171450" lvl="1" indent="-171450" algn="l" defTabSz="844550">
            <a:lnSpc>
              <a:spcPct val="90000"/>
            </a:lnSpc>
            <a:spcBef>
              <a:spcPct val="0"/>
            </a:spcBef>
            <a:spcAft>
              <a:spcPct val="15000"/>
            </a:spcAft>
            <a:buChar char="••"/>
          </a:pPr>
          <a:r>
            <a:rPr lang="en-IN" sz="1900" b="1" kern="1200"/>
            <a:t>Activity Report</a:t>
          </a:r>
          <a:r>
            <a:rPr lang="en-IN" sz="1900" kern="1200"/>
            <a:t> detailing work done during the last 3 years.</a:t>
          </a:r>
          <a:endParaRPr lang="en-US" sz="1900" kern="1200"/>
        </a:p>
      </dsp:txBody>
      <dsp:txXfrm>
        <a:off x="0" y="2831499"/>
        <a:ext cx="6447501" cy="1855350"/>
      </dsp:txXfrm>
    </dsp:sp>
    <dsp:sp modelId="{96C142C9-F8D6-43F5-8105-8259B25DF0D6}">
      <dsp:nvSpPr>
        <dsp:cNvPr id="0" name=""/>
        <dsp:cNvSpPr/>
      </dsp:nvSpPr>
      <dsp:spPr>
        <a:xfrm>
          <a:off x="322375" y="2551059"/>
          <a:ext cx="4513250" cy="560880"/>
        </a:xfrm>
        <a:prstGeom prst="roundRect">
          <a:avLst/>
        </a:prstGeom>
        <a:solidFill>
          <a:schemeClr val="accent2">
            <a:hueOff val="6443614"/>
            <a:satOff val="-18493"/>
            <a:lumOff val="-2960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90" tIns="0" rIns="170590" bIns="0" numCol="1" spcCol="1270" anchor="ctr" anchorCtr="0">
          <a:noAutofit/>
        </a:bodyPr>
        <a:lstStyle/>
        <a:p>
          <a:pPr lvl="0" algn="l" defTabSz="844550">
            <a:lnSpc>
              <a:spcPct val="90000"/>
            </a:lnSpc>
            <a:spcBef>
              <a:spcPct val="0"/>
            </a:spcBef>
            <a:spcAft>
              <a:spcPct val="35000"/>
            </a:spcAft>
          </a:pPr>
          <a:r>
            <a:rPr lang="en-IN" sz="1900" b="1" kern="1200"/>
            <a:t>Financial &amp; Activity Proof:</a:t>
          </a:r>
          <a:endParaRPr lang="en-US" sz="1900" kern="1200"/>
        </a:p>
      </dsp:txBody>
      <dsp:txXfrm>
        <a:off x="349755" y="2578439"/>
        <a:ext cx="4458490"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B13C43-D79A-4CE1-9461-FD09F633F917}">
      <dsp:nvSpPr>
        <dsp:cNvPr id="0" name=""/>
        <dsp:cNvSpPr/>
      </dsp:nvSpPr>
      <dsp:spPr>
        <a:xfrm>
          <a:off x="0" y="536010"/>
          <a:ext cx="6447234" cy="30870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77" tIns="416560" rIns="500377" bIns="142240" numCol="1" spcCol="1270" anchor="t" anchorCtr="0">
          <a:noAutofit/>
        </a:bodyPr>
        <a:lstStyle/>
        <a:p>
          <a:pPr marL="228600" lvl="1" indent="-228600" algn="l" defTabSz="889000">
            <a:lnSpc>
              <a:spcPct val="90000"/>
            </a:lnSpc>
            <a:spcBef>
              <a:spcPct val="0"/>
            </a:spcBef>
            <a:spcAft>
              <a:spcPct val="15000"/>
            </a:spcAft>
            <a:buChar char="••"/>
          </a:pPr>
          <a:r>
            <a:rPr lang="en-IN" sz="2000" kern="1200"/>
            <a:t>Self-certified copy of the </a:t>
          </a:r>
          <a:r>
            <a:rPr lang="en-IN" sz="2000" b="1" kern="1200"/>
            <a:t>12A and 80G</a:t>
          </a:r>
          <a:r>
            <a:rPr lang="en-IN" sz="2000" kern="1200"/>
            <a:t> registration (if applicable).</a:t>
          </a:r>
          <a:endParaRPr lang="en-US" sz="2000" kern="1200"/>
        </a:p>
        <a:p>
          <a:pPr marL="228600" lvl="1" indent="-228600" algn="l" defTabSz="889000">
            <a:lnSpc>
              <a:spcPct val="90000"/>
            </a:lnSpc>
            <a:spcBef>
              <a:spcPct val="0"/>
            </a:spcBef>
            <a:spcAft>
              <a:spcPct val="15000"/>
            </a:spcAft>
            <a:buChar char="••"/>
          </a:pPr>
          <a:r>
            <a:rPr lang="en-IN" sz="2000" kern="1200" dirty="0"/>
            <a:t>Affidavit from each </a:t>
          </a:r>
          <a:r>
            <a:rPr lang="en-IN" sz="2000" b="1" kern="1200" dirty="0"/>
            <a:t>Key Functionary/Office Bearer</a:t>
          </a:r>
          <a:r>
            <a:rPr lang="en-IN" sz="2000" kern="1200" dirty="0"/>
            <a:t> (Chief Functionary, President, etc.) on non-involvement in prohibited activities.</a:t>
          </a:r>
          <a:endParaRPr lang="en-US" sz="2000" kern="1200" dirty="0"/>
        </a:p>
        <a:p>
          <a:pPr marL="228600" lvl="1" indent="-228600" algn="l" defTabSz="889000">
            <a:lnSpc>
              <a:spcPct val="90000"/>
            </a:lnSpc>
            <a:spcBef>
              <a:spcPct val="0"/>
            </a:spcBef>
            <a:spcAft>
              <a:spcPct val="15000"/>
            </a:spcAft>
            <a:buChar char="••"/>
          </a:pPr>
          <a:r>
            <a:rPr lang="en-IN" sz="2000" b="1" kern="1200"/>
            <a:t>Aadhaar Number</a:t>
          </a:r>
          <a:r>
            <a:rPr lang="en-IN" sz="2000" kern="1200"/>
            <a:t> is </a:t>
          </a:r>
          <a:r>
            <a:rPr lang="en-IN" sz="2000" b="1" kern="1200"/>
            <a:t>mandatory</a:t>
          </a:r>
          <a:r>
            <a:rPr lang="en-IN" sz="2000" kern="1200"/>
            <a:t> for all Office Bearers/Key Functionaries.</a:t>
          </a:r>
          <a:endParaRPr lang="en-US" sz="2000" kern="1200"/>
        </a:p>
        <a:p>
          <a:pPr marL="228600" lvl="1" indent="-228600" algn="l" defTabSz="889000">
            <a:lnSpc>
              <a:spcPct val="90000"/>
            </a:lnSpc>
            <a:spcBef>
              <a:spcPct val="0"/>
            </a:spcBef>
            <a:spcAft>
              <a:spcPct val="15000"/>
            </a:spcAft>
            <a:buChar char="••"/>
          </a:pPr>
          <a:r>
            <a:rPr lang="en-IN" sz="2000" kern="1200"/>
            <a:t>High-resolution scanned image of the Chief Functionary’s signature and the NPO’s seal.</a:t>
          </a:r>
          <a:endParaRPr lang="en-US" sz="2000" kern="1200"/>
        </a:p>
      </dsp:txBody>
      <dsp:txXfrm>
        <a:off x="0" y="536010"/>
        <a:ext cx="6447234" cy="3087000"/>
      </dsp:txXfrm>
    </dsp:sp>
    <dsp:sp modelId="{5B4FFABC-91F4-49E4-93C5-48FF0F485CC6}">
      <dsp:nvSpPr>
        <dsp:cNvPr id="0" name=""/>
        <dsp:cNvSpPr/>
      </dsp:nvSpPr>
      <dsp:spPr>
        <a:xfrm>
          <a:off x="322361" y="240810"/>
          <a:ext cx="4513063" cy="5904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83" tIns="0" rIns="170583" bIns="0" numCol="1" spcCol="1270" anchor="ctr" anchorCtr="0">
          <a:noAutofit/>
        </a:bodyPr>
        <a:lstStyle/>
        <a:p>
          <a:pPr lvl="0" algn="l" defTabSz="889000">
            <a:lnSpc>
              <a:spcPct val="90000"/>
            </a:lnSpc>
            <a:spcBef>
              <a:spcPct val="0"/>
            </a:spcBef>
            <a:spcAft>
              <a:spcPct val="35000"/>
            </a:spcAft>
          </a:pPr>
          <a:r>
            <a:rPr lang="en-IN" sz="2000" b="1" kern="1200"/>
            <a:t>Statutory &amp; Personnel Details:</a:t>
          </a:r>
          <a:endParaRPr lang="en-US" sz="2000" kern="1200"/>
        </a:p>
      </dsp:txBody>
      <dsp:txXfrm>
        <a:off x="351182" y="269631"/>
        <a:ext cx="4455421" cy="532758"/>
      </dsp:txXfrm>
    </dsp:sp>
    <dsp:sp modelId="{4D0215FB-866E-495C-ABDD-2CFA213FC14C}">
      <dsp:nvSpPr>
        <dsp:cNvPr id="0" name=""/>
        <dsp:cNvSpPr/>
      </dsp:nvSpPr>
      <dsp:spPr>
        <a:xfrm>
          <a:off x="0" y="4026211"/>
          <a:ext cx="6447234" cy="1102500"/>
        </a:xfrm>
        <a:prstGeom prst="rect">
          <a:avLst/>
        </a:prstGeom>
        <a:solidFill>
          <a:schemeClr val="lt1">
            <a:alpha val="90000"/>
            <a:hueOff val="0"/>
            <a:satOff val="0"/>
            <a:lumOff val="0"/>
            <a:alphaOff val="0"/>
          </a:schemeClr>
        </a:solidFill>
        <a:ln w="19050" cap="rnd" cmpd="sng" algn="ctr">
          <a:solidFill>
            <a:schemeClr val="accent2">
              <a:hueOff val="6443614"/>
              <a:satOff val="-18493"/>
              <a:lumOff val="-2960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0377" tIns="416560" rIns="500377" bIns="142240" numCol="1" spcCol="1270" anchor="t" anchorCtr="0">
          <a:noAutofit/>
        </a:bodyPr>
        <a:lstStyle/>
        <a:p>
          <a:pPr marL="228600" lvl="1" indent="-228600" algn="l" defTabSz="889000">
            <a:lnSpc>
              <a:spcPct val="90000"/>
            </a:lnSpc>
            <a:spcBef>
              <a:spcPct val="0"/>
            </a:spcBef>
            <a:spcAft>
              <a:spcPct val="15000"/>
            </a:spcAft>
            <a:buChar char="••"/>
          </a:pPr>
          <a:r>
            <a:rPr lang="en-IN" sz="2000" kern="1200" dirty="0"/>
            <a:t>Details of the mandatory </a:t>
          </a:r>
          <a:r>
            <a:rPr lang="en-IN" sz="2000" b="1" kern="1200" dirty="0"/>
            <a:t>FCRA Designated Account</a:t>
          </a:r>
          <a:r>
            <a:rPr lang="en-IN" sz="2000" kern="1200" dirty="0"/>
            <a:t> (SBI, Sansad Marg, New Delhi).</a:t>
          </a:r>
          <a:endParaRPr lang="en-US" sz="2000" kern="1200" dirty="0"/>
        </a:p>
      </dsp:txBody>
      <dsp:txXfrm>
        <a:off x="0" y="4026211"/>
        <a:ext cx="6447234" cy="1102500"/>
      </dsp:txXfrm>
    </dsp:sp>
    <dsp:sp modelId="{7042B521-83E9-43C3-8CDA-6B1DC881E550}">
      <dsp:nvSpPr>
        <dsp:cNvPr id="0" name=""/>
        <dsp:cNvSpPr/>
      </dsp:nvSpPr>
      <dsp:spPr>
        <a:xfrm>
          <a:off x="322361" y="3731011"/>
          <a:ext cx="4513063" cy="590400"/>
        </a:xfrm>
        <a:prstGeom prst="roundRect">
          <a:avLst/>
        </a:prstGeom>
        <a:solidFill>
          <a:schemeClr val="accent2">
            <a:hueOff val="6443614"/>
            <a:satOff val="-18493"/>
            <a:lumOff val="-2960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583" tIns="0" rIns="170583" bIns="0" numCol="1" spcCol="1270" anchor="ctr" anchorCtr="0">
          <a:noAutofit/>
        </a:bodyPr>
        <a:lstStyle/>
        <a:p>
          <a:pPr lvl="0" algn="l" defTabSz="889000">
            <a:lnSpc>
              <a:spcPct val="90000"/>
            </a:lnSpc>
            <a:spcBef>
              <a:spcPct val="0"/>
            </a:spcBef>
            <a:spcAft>
              <a:spcPct val="35000"/>
            </a:spcAft>
          </a:pPr>
          <a:r>
            <a:rPr lang="en-IN" sz="2000" b="1" kern="1200"/>
            <a:t>Bank Account Proof:</a:t>
          </a:r>
          <a:endParaRPr lang="en-US" sz="2000" kern="1200"/>
        </a:p>
      </dsp:txBody>
      <dsp:txXfrm>
        <a:off x="351182" y="3759832"/>
        <a:ext cx="4455421" cy="5327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197E73-B33F-45EF-ADA4-B43FD98D545F}">
      <dsp:nvSpPr>
        <dsp:cNvPr id="0" name=""/>
        <dsp:cNvSpPr/>
      </dsp:nvSpPr>
      <dsp:spPr>
        <a:xfrm>
          <a:off x="2067371" y="1054288"/>
          <a:ext cx="443248" cy="91440"/>
        </a:xfrm>
        <a:custGeom>
          <a:avLst/>
          <a:gdLst/>
          <a:ahLst/>
          <a:cxnLst/>
          <a:rect l="0" t="0" r="0" b="0"/>
          <a:pathLst>
            <a:path>
              <a:moveTo>
                <a:pt x="0" y="45720"/>
              </a:moveTo>
              <a:lnTo>
                <a:pt x="443248"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277148" y="1097636"/>
        <a:ext cx="23692" cy="4743"/>
      </dsp:txXfrm>
    </dsp:sp>
    <dsp:sp modelId="{76B3F1A4-A2BF-4DC6-BF59-D4D8EE52DFFC}">
      <dsp:nvSpPr>
        <dsp:cNvPr id="0" name=""/>
        <dsp:cNvSpPr/>
      </dsp:nvSpPr>
      <dsp:spPr>
        <a:xfrm>
          <a:off x="8962" y="481945"/>
          <a:ext cx="2060208" cy="1236125"/>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a:t>Validity:</a:t>
          </a:r>
          <a:r>
            <a:rPr lang="en-IN" sz="1200" kern="1200"/>
            <a:t> Registration is valid for </a:t>
          </a:r>
          <a:r>
            <a:rPr lang="en-IN" sz="1200" b="1" kern="1200"/>
            <a:t>5 years</a:t>
          </a:r>
          <a:r>
            <a:rPr lang="en-IN" sz="1200" kern="1200"/>
            <a:t>.</a:t>
          </a:r>
          <a:endParaRPr lang="en-US" sz="1200" kern="1200"/>
        </a:p>
      </dsp:txBody>
      <dsp:txXfrm>
        <a:off x="8962" y="481945"/>
        <a:ext cx="2060208" cy="1236125"/>
      </dsp:txXfrm>
    </dsp:sp>
    <dsp:sp modelId="{239F8484-97DB-4053-98F0-DBC60C7FB7AD}">
      <dsp:nvSpPr>
        <dsp:cNvPr id="0" name=""/>
        <dsp:cNvSpPr/>
      </dsp:nvSpPr>
      <dsp:spPr>
        <a:xfrm>
          <a:off x="4601427" y="1054288"/>
          <a:ext cx="443248" cy="91440"/>
        </a:xfrm>
        <a:custGeom>
          <a:avLst/>
          <a:gdLst/>
          <a:ahLst/>
          <a:cxnLst/>
          <a:rect l="0" t="0" r="0" b="0"/>
          <a:pathLst>
            <a:path>
              <a:moveTo>
                <a:pt x="0" y="45720"/>
              </a:moveTo>
              <a:lnTo>
                <a:pt x="443248" y="45720"/>
              </a:lnTo>
            </a:path>
          </a:pathLst>
        </a:custGeom>
        <a:noFill/>
        <a:ln w="12700" cap="rnd" cmpd="sng" algn="ctr">
          <a:solidFill>
            <a:schemeClr val="accent5">
              <a:hueOff val="-2430430"/>
              <a:satOff val="-165"/>
              <a:lumOff val="392"/>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11205" y="1097636"/>
        <a:ext cx="23692" cy="4743"/>
      </dsp:txXfrm>
    </dsp:sp>
    <dsp:sp modelId="{74C76233-A25A-4E12-A82F-752DB2460EF0}">
      <dsp:nvSpPr>
        <dsp:cNvPr id="0" name=""/>
        <dsp:cNvSpPr/>
      </dsp:nvSpPr>
      <dsp:spPr>
        <a:xfrm>
          <a:off x="2543019" y="481945"/>
          <a:ext cx="2060208" cy="1236125"/>
        </a:xfrm>
        <a:prstGeom prst="rect">
          <a:avLst/>
        </a:prstGeom>
        <a:solidFill>
          <a:schemeClr val="accent5">
            <a:hueOff val="-2025358"/>
            <a:satOff val="-138"/>
            <a:lumOff val="32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dirty="0"/>
            <a:t>Renewal:</a:t>
          </a:r>
          <a:r>
            <a:rPr lang="en-IN" sz="1200" kern="1200" dirty="0"/>
            <a:t> Application for renewal (</a:t>
          </a:r>
          <a:r>
            <a:rPr lang="en-IN" sz="1200" b="1" kern="1200" dirty="0"/>
            <a:t>Form FC-3C</a:t>
          </a:r>
          <a:r>
            <a:rPr lang="en-IN" sz="1200" kern="1200" dirty="0"/>
            <a:t>) must be made </a:t>
          </a:r>
          <a:r>
            <a:rPr lang="en-IN" sz="1200" b="1" kern="1200" dirty="0"/>
            <a:t>6 months</a:t>
          </a:r>
          <a:r>
            <a:rPr lang="en-IN" sz="1200" kern="1200" dirty="0"/>
            <a:t> before the date of expiry.</a:t>
          </a:r>
          <a:endParaRPr lang="en-US" sz="1200" kern="1200" dirty="0"/>
        </a:p>
      </dsp:txBody>
      <dsp:txXfrm>
        <a:off x="2543019" y="481945"/>
        <a:ext cx="2060208" cy="1236125"/>
      </dsp:txXfrm>
    </dsp:sp>
    <dsp:sp modelId="{79C5AF99-3134-4BF2-B239-C15C1C06F9DB}">
      <dsp:nvSpPr>
        <dsp:cNvPr id="0" name=""/>
        <dsp:cNvSpPr/>
      </dsp:nvSpPr>
      <dsp:spPr>
        <a:xfrm>
          <a:off x="1039066" y="1716270"/>
          <a:ext cx="5068113" cy="443248"/>
        </a:xfrm>
        <a:custGeom>
          <a:avLst/>
          <a:gdLst/>
          <a:ahLst/>
          <a:cxnLst/>
          <a:rect l="0" t="0" r="0" b="0"/>
          <a:pathLst>
            <a:path>
              <a:moveTo>
                <a:pt x="5068113" y="0"/>
              </a:moveTo>
              <a:lnTo>
                <a:pt x="5068113" y="238724"/>
              </a:lnTo>
              <a:lnTo>
                <a:pt x="0" y="238724"/>
              </a:lnTo>
              <a:lnTo>
                <a:pt x="0" y="443248"/>
              </a:lnTo>
            </a:path>
          </a:pathLst>
        </a:custGeom>
        <a:noFill/>
        <a:ln w="12700" cap="rnd" cmpd="sng" algn="ctr">
          <a:solidFill>
            <a:schemeClr val="accent5">
              <a:hueOff val="-4860860"/>
              <a:satOff val="-330"/>
              <a:lumOff val="78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445868" y="1935523"/>
        <a:ext cx="254510" cy="4743"/>
      </dsp:txXfrm>
    </dsp:sp>
    <dsp:sp modelId="{81A2BDF9-49CB-488D-9D2A-7D52267CAB74}">
      <dsp:nvSpPr>
        <dsp:cNvPr id="0" name=""/>
        <dsp:cNvSpPr/>
      </dsp:nvSpPr>
      <dsp:spPr>
        <a:xfrm>
          <a:off x="5077075" y="481945"/>
          <a:ext cx="2060208" cy="1236125"/>
        </a:xfrm>
        <a:prstGeom prst="rect">
          <a:avLst/>
        </a:prstGeom>
        <a:solidFill>
          <a:schemeClr val="accent5">
            <a:hueOff val="-4050717"/>
            <a:satOff val="-275"/>
            <a:lumOff val="65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dirty="0"/>
            <a:t>Annual Return:</a:t>
          </a:r>
          <a:r>
            <a:rPr lang="en-IN" sz="1200" kern="1200" dirty="0"/>
            <a:t> Mandatory filing of the Annual Return (</a:t>
          </a:r>
          <a:r>
            <a:rPr lang="en-IN" sz="1200" b="1" kern="1200" dirty="0"/>
            <a:t>Form FC-4</a:t>
          </a:r>
          <a:r>
            <a:rPr lang="en-IN" sz="1200" kern="1200" dirty="0"/>
            <a:t>) by </a:t>
          </a:r>
          <a:r>
            <a:rPr lang="en-IN" sz="1200" b="1" kern="1200" dirty="0"/>
            <a:t>December 31st</a:t>
          </a:r>
          <a:r>
            <a:rPr lang="en-IN" sz="1200" kern="1200" dirty="0"/>
            <a:t> for the preceding financial year.</a:t>
          </a:r>
          <a:endParaRPr lang="en-US" sz="1200" kern="1200" dirty="0"/>
        </a:p>
      </dsp:txBody>
      <dsp:txXfrm>
        <a:off x="5077075" y="481945"/>
        <a:ext cx="2060208" cy="1236125"/>
      </dsp:txXfrm>
    </dsp:sp>
    <dsp:sp modelId="{C9D467B9-52FF-416D-A02F-8F3DA8ED7FAF}">
      <dsp:nvSpPr>
        <dsp:cNvPr id="0" name=""/>
        <dsp:cNvSpPr/>
      </dsp:nvSpPr>
      <dsp:spPr>
        <a:xfrm>
          <a:off x="2067371" y="2764261"/>
          <a:ext cx="443248" cy="91440"/>
        </a:xfrm>
        <a:custGeom>
          <a:avLst/>
          <a:gdLst/>
          <a:ahLst/>
          <a:cxnLst/>
          <a:rect l="0" t="0" r="0" b="0"/>
          <a:pathLst>
            <a:path>
              <a:moveTo>
                <a:pt x="0" y="45720"/>
              </a:moveTo>
              <a:lnTo>
                <a:pt x="443248" y="45720"/>
              </a:lnTo>
            </a:path>
          </a:pathLst>
        </a:custGeom>
        <a:noFill/>
        <a:ln w="12700" cap="rnd" cmpd="sng" algn="ctr">
          <a:solidFill>
            <a:schemeClr val="accent5">
              <a:hueOff val="-7291290"/>
              <a:satOff val="-496"/>
              <a:lumOff val="11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277148" y="2807609"/>
        <a:ext cx="23692" cy="4743"/>
      </dsp:txXfrm>
    </dsp:sp>
    <dsp:sp modelId="{EB7A3298-FC78-4E28-9FE2-9C86DC831050}">
      <dsp:nvSpPr>
        <dsp:cNvPr id="0" name=""/>
        <dsp:cNvSpPr/>
      </dsp:nvSpPr>
      <dsp:spPr>
        <a:xfrm>
          <a:off x="8962" y="2191918"/>
          <a:ext cx="2060208" cy="1236125"/>
        </a:xfrm>
        <a:prstGeom prst="rect">
          <a:avLst/>
        </a:prstGeom>
        <a:solidFill>
          <a:schemeClr val="accent5">
            <a:hueOff val="-6076075"/>
            <a:satOff val="-413"/>
            <a:lumOff val="98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a:t>FC Utilization:</a:t>
          </a:r>
          <a:r>
            <a:rPr lang="en-IN" sz="1200" kern="1200"/>
            <a:t> Foreign Contribution must be used only for the purpose for which it was received.</a:t>
          </a:r>
          <a:endParaRPr lang="en-US" sz="1200" kern="1200"/>
        </a:p>
      </dsp:txBody>
      <dsp:txXfrm>
        <a:off x="8962" y="2191918"/>
        <a:ext cx="2060208" cy="1236125"/>
      </dsp:txXfrm>
    </dsp:sp>
    <dsp:sp modelId="{A7CF27CE-AE18-40E6-8360-76E1BC1A6B4F}">
      <dsp:nvSpPr>
        <dsp:cNvPr id="0" name=""/>
        <dsp:cNvSpPr/>
      </dsp:nvSpPr>
      <dsp:spPr>
        <a:xfrm>
          <a:off x="4601427" y="2764261"/>
          <a:ext cx="443248" cy="91440"/>
        </a:xfrm>
        <a:custGeom>
          <a:avLst/>
          <a:gdLst/>
          <a:ahLst/>
          <a:cxnLst/>
          <a:rect l="0" t="0" r="0" b="0"/>
          <a:pathLst>
            <a:path>
              <a:moveTo>
                <a:pt x="0" y="45720"/>
              </a:moveTo>
              <a:lnTo>
                <a:pt x="443248" y="45720"/>
              </a:lnTo>
            </a:path>
          </a:pathLst>
        </a:custGeom>
        <a:noFill/>
        <a:ln w="12700" cap="rnd" cmpd="sng" algn="ctr">
          <a:solidFill>
            <a:schemeClr val="accent5">
              <a:hueOff val="-9721720"/>
              <a:satOff val="-661"/>
              <a:lumOff val="156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11205" y="2807609"/>
        <a:ext cx="23692" cy="4743"/>
      </dsp:txXfrm>
    </dsp:sp>
    <dsp:sp modelId="{44B4610A-0642-4736-A535-18554A8BBD54}">
      <dsp:nvSpPr>
        <dsp:cNvPr id="0" name=""/>
        <dsp:cNvSpPr/>
      </dsp:nvSpPr>
      <dsp:spPr>
        <a:xfrm>
          <a:off x="2543019" y="2191918"/>
          <a:ext cx="2060208" cy="1236125"/>
        </a:xfrm>
        <a:prstGeom prst="rect">
          <a:avLst/>
        </a:prstGeom>
        <a:solidFill>
          <a:schemeClr val="accent5">
            <a:hueOff val="-8101434"/>
            <a:satOff val="-551"/>
            <a:lumOff val="130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a:t>Separate Accounts:</a:t>
          </a:r>
          <a:r>
            <a:rPr lang="en-IN" sz="1200" kern="1200"/>
            <a:t> Maintain separate and exclusive accounts and records for all foreign contributions.</a:t>
          </a:r>
          <a:endParaRPr lang="en-US" sz="1200" kern="1200"/>
        </a:p>
      </dsp:txBody>
      <dsp:txXfrm>
        <a:off x="2543019" y="2191918"/>
        <a:ext cx="2060208" cy="1236125"/>
      </dsp:txXfrm>
    </dsp:sp>
    <dsp:sp modelId="{5F527192-CC85-47A4-B7E3-CB31820A1C00}">
      <dsp:nvSpPr>
        <dsp:cNvPr id="0" name=""/>
        <dsp:cNvSpPr/>
      </dsp:nvSpPr>
      <dsp:spPr>
        <a:xfrm>
          <a:off x="1525605" y="3426244"/>
          <a:ext cx="4581574" cy="443248"/>
        </a:xfrm>
        <a:custGeom>
          <a:avLst/>
          <a:gdLst/>
          <a:ahLst/>
          <a:cxnLst/>
          <a:rect l="0" t="0" r="0" b="0"/>
          <a:pathLst>
            <a:path>
              <a:moveTo>
                <a:pt x="4581574" y="0"/>
              </a:moveTo>
              <a:lnTo>
                <a:pt x="4581574" y="238724"/>
              </a:lnTo>
              <a:lnTo>
                <a:pt x="0" y="238724"/>
              </a:lnTo>
              <a:lnTo>
                <a:pt x="0" y="443248"/>
              </a:lnTo>
            </a:path>
          </a:pathLst>
        </a:custGeom>
        <a:noFill/>
        <a:ln w="12700" cap="rnd" cmpd="sng" algn="ctr">
          <a:solidFill>
            <a:schemeClr val="accent5">
              <a:hueOff val="-12152150"/>
              <a:satOff val="-826"/>
              <a:lumOff val="196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701242" y="3645496"/>
        <a:ext cx="230300" cy="4743"/>
      </dsp:txXfrm>
    </dsp:sp>
    <dsp:sp modelId="{6132B296-830E-4C1E-A11B-6FB5D7A345A7}">
      <dsp:nvSpPr>
        <dsp:cNvPr id="0" name=""/>
        <dsp:cNvSpPr/>
      </dsp:nvSpPr>
      <dsp:spPr>
        <a:xfrm>
          <a:off x="5077075" y="2191918"/>
          <a:ext cx="2060208" cy="1236125"/>
        </a:xfrm>
        <a:prstGeom prst="rect">
          <a:avLst/>
        </a:prstGeom>
        <a:solidFill>
          <a:schemeClr val="accent5">
            <a:hueOff val="-10126791"/>
            <a:satOff val="-688"/>
            <a:lumOff val="163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dirty="0"/>
            <a:t>Asset Title:</a:t>
          </a:r>
          <a:r>
            <a:rPr lang="en-IN" sz="1200" kern="1200" dirty="0"/>
            <a:t> Any asset purchased with FC must be held in the name of the NPO, not the individual office bearer.</a:t>
          </a:r>
          <a:endParaRPr lang="en-US" sz="1200" kern="1200" dirty="0"/>
        </a:p>
      </dsp:txBody>
      <dsp:txXfrm>
        <a:off x="5077075" y="2191918"/>
        <a:ext cx="2060208" cy="1236125"/>
      </dsp:txXfrm>
    </dsp:sp>
    <dsp:sp modelId="{10763AC5-402A-4E65-8EA4-48AA23CC9834}">
      <dsp:nvSpPr>
        <dsp:cNvPr id="0" name=""/>
        <dsp:cNvSpPr/>
      </dsp:nvSpPr>
      <dsp:spPr>
        <a:xfrm>
          <a:off x="19242" y="3901892"/>
          <a:ext cx="3012725" cy="1236125"/>
        </a:xfrm>
        <a:prstGeom prst="rect">
          <a:avLst/>
        </a:prstGeom>
        <a:solidFill>
          <a:schemeClr val="accent5">
            <a:hueOff val="-12152150"/>
            <a:satOff val="-826"/>
            <a:lumOff val="196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952" tIns="105967" rIns="100952" bIns="105967" numCol="1" spcCol="1270" anchor="ctr" anchorCtr="0">
          <a:noAutofit/>
        </a:bodyPr>
        <a:lstStyle/>
        <a:p>
          <a:pPr lvl="0" algn="ctr" defTabSz="533400">
            <a:lnSpc>
              <a:spcPct val="90000"/>
            </a:lnSpc>
            <a:spcBef>
              <a:spcPct val="0"/>
            </a:spcBef>
            <a:spcAft>
              <a:spcPct val="35000"/>
            </a:spcAft>
          </a:pPr>
          <a:r>
            <a:rPr lang="en-IN" sz="1200" b="1" kern="1200" dirty="0"/>
            <a:t>Intimation of Change:</a:t>
          </a:r>
          <a:r>
            <a:rPr lang="en-IN" sz="1200" kern="1200" dirty="0"/>
            <a:t> Any change in the name, address, bank accounts, or Governing Body members must be intimated to the MHA within </a:t>
          </a:r>
          <a:r>
            <a:rPr lang="en-IN" sz="1200" b="1" kern="1200" dirty="0"/>
            <a:t>45 days</a:t>
          </a:r>
          <a:r>
            <a:rPr lang="en-IN" sz="1200" kern="1200" dirty="0"/>
            <a:t> using the prescribed online forms </a:t>
          </a:r>
        </a:p>
        <a:p>
          <a:pPr lvl="0" algn="ctr" defTabSz="533400">
            <a:lnSpc>
              <a:spcPct val="90000"/>
            </a:lnSpc>
            <a:spcBef>
              <a:spcPct val="0"/>
            </a:spcBef>
            <a:spcAft>
              <a:spcPct val="35000"/>
            </a:spcAft>
          </a:pPr>
          <a:r>
            <a:rPr lang="en-IN" sz="1200" kern="1200" dirty="0"/>
            <a:t>(FC-6A to FC-6E).</a:t>
          </a:r>
          <a:endParaRPr lang="en-US" sz="1200" kern="1200" dirty="0"/>
        </a:p>
      </dsp:txBody>
      <dsp:txXfrm>
        <a:off x="19242" y="3901892"/>
        <a:ext cx="3012725" cy="123612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Calibri" panose="020F0502020204030204" pitchFamily="34" charset="0"/>
              </a:defRPr>
            </a:lvl1pPr>
          </a:lstStyle>
          <a:p>
            <a:fld id="{A6A66348-74CB-4420-A488-B809D26F0C3C}" type="datetimeFigureOut">
              <a:rPr lang="en-IN" smtClean="0"/>
              <a:pPr/>
              <a:t>17-06-2026</a:t>
            </a:fld>
            <a:endParaRPr lang="en-IN"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E5C6E55C-1922-4FC0-9DC9-00BB7488208A}" type="slidenum">
              <a:rPr lang="en-IN" smtClean="0"/>
              <a:pPr/>
              <a:t>‹#›</a:t>
            </a:fld>
            <a:endParaRPr lang="en-IN" dirty="0"/>
          </a:p>
        </p:txBody>
      </p:sp>
    </p:spTree>
    <p:extLst>
      <p:ext uri="{BB962C8B-B14F-4D97-AF65-F5344CB8AC3E}">
        <p14:creationId xmlns:p14="http://schemas.microsoft.com/office/powerpoint/2010/main" val="2940512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175392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14947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1713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2276715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4295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pPr/>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29578997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4249018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4246312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84962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248976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240561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624577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138833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80277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81691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540D72-8416-4667-86A0-2B99381ED515}" type="datetimeFigureOut">
              <a:rPr lang="en-IN" smtClean="0"/>
              <a:t>17-06-2026</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AD22F0B-EB96-4FBF-9003-B77944BA0EAE}" type="slidenum">
              <a:rPr lang="en-IN" smtClean="0"/>
              <a:t>‹#›</a:t>
            </a:fld>
            <a:endParaRPr lang="en-IN" dirty="0"/>
          </a:p>
        </p:txBody>
      </p:sp>
    </p:spTree>
    <p:extLst>
      <p:ext uri="{BB962C8B-B14F-4D97-AF65-F5344CB8AC3E}">
        <p14:creationId xmlns:p14="http://schemas.microsoft.com/office/powerpoint/2010/main" val="363674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540D72-8416-4667-86A0-2B99381ED515}" type="datetimeFigureOut">
              <a:rPr lang="en-IN" smtClean="0"/>
              <a:pPr/>
              <a:t>17-06-2026</a:t>
            </a:fld>
            <a:endParaRPr lang="en-IN"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AD22F0B-EB96-4FBF-9003-B77944BA0EAE}" type="slidenum">
              <a:rPr lang="en-IN" smtClean="0"/>
              <a:pPr/>
              <a:t>‹#›</a:t>
            </a:fld>
            <a:endParaRPr lang="en-IN" dirty="0"/>
          </a:p>
        </p:txBody>
      </p:sp>
    </p:spTree>
    <p:extLst>
      <p:ext uri="{BB962C8B-B14F-4D97-AF65-F5344CB8AC3E}">
        <p14:creationId xmlns:p14="http://schemas.microsoft.com/office/powerpoint/2010/main" val="5665092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ravulapalli1969@gmail.com" TargetMode="External"/><Relationship Id="rId1" Type="http://schemas.openxmlformats.org/officeDocument/2006/relationships/slideLayout" Target="../slideLayouts/slideLayout2.xml"/><Relationship Id="rId4" Type="http://schemas.openxmlformats.org/officeDocument/2006/relationships/hyperlink" Target="https://www.publicdomainpictures.net/en/view-image.php?image=32869&amp;picture=namast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vintage weighing scales">
            <a:extLst>
              <a:ext uri="{FF2B5EF4-FFF2-40B4-BE49-F238E27FC236}">
                <a16:creationId xmlns:a16="http://schemas.microsoft.com/office/drawing/2014/main" id="{2B61CF6A-8B6D-51B2-9142-578446E52253}"/>
              </a:ext>
            </a:extLst>
          </p:cNvPr>
          <p:cNvPicPr>
            <a:picLocks noChangeAspect="1"/>
          </p:cNvPicPr>
          <p:nvPr/>
        </p:nvPicPr>
        <p:blipFill>
          <a:blip r:embed="rId2"/>
          <a:srcRect l="2779" r="16767" b="9091"/>
          <a:stretch>
            <a:fillRect/>
          </a:stretch>
        </p:blipFill>
        <p:spPr>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2" name="Title 1">
            <a:extLst>
              <a:ext uri="{FF2B5EF4-FFF2-40B4-BE49-F238E27FC236}">
                <a16:creationId xmlns:a16="http://schemas.microsoft.com/office/drawing/2014/main" id="{00772B41-6958-6770-A35E-EEAE6D19F727}"/>
              </a:ext>
            </a:extLst>
          </p:cNvPr>
          <p:cNvSpPr>
            <a:spLocks noGrp="1"/>
          </p:cNvSpPr>
          <p:nvPr>
            <p:ph type="ctrTitle"/>
          </p:nvPr>
        </p:nvSpPr>
        <p:spPr>
          <a:xfrm>
            <a:off x="3515580" y="2496620"/>
            <a:ext cx="4243227" cy="2085652"/>
          </a:xfrm>
        </p:spPr>
        <p:txBody>
          <a:bodyPr>
            <a:normAutofit/>
          </a:bodyPr>
          <a:lstStyle/>
          <a:p>
            <a:pPr algn="l">
              <a:lnSpc>
                <a:spcPct val="90000"/>
              </a:lnSpc>
            </a:pPr>
            <a:r>
              <a:rPr lang="en-IN" sz="3800" dirty="0">
                <a:latin typeface="Calibri" panose="020F0502020204030204" pitchFamily="34" charset="0"/>
                <a:ea typeface="Calibri" panose="020F0502020204030204" pitchFamily="34" charset="0"/>
                <a:cs typeface="Calibri" panose="020F0502020204030204" pitchFamily="34" charset="0"/>
              </a:rPr>
              <a:t> FCRA Regulations</a:t>
            </a:r>
          </a:p>
        </p:txBody>
      </p:sp>
    </p:spTree>
    <p:extLst>
      <p:ext uri="{BB962C8B-B14F-4D97-AF65-F5344CB8AC3E}">
        <p14:creationId xmlns:p14="http://schemas.microsoft.com/office/powerpoint/2010/main" val="3675531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B45B1-E32A-97D1-48FC-868CAA1DABDD}"/>
              </a:ext>
            </a:extLst>
          </p:cNvPr>
          <p:cNvSpPr>
            <a:spLocks noGrp="1"/>
          </p:cNvSpPr>
          <p:nvPr>
            <p:ph type="title"/>
          </p:nvPr>
        </p:nvSpPr>
        <p:spPr>
          <a:xfrm>
            <a:off x="210050" y="155575"/>
            <a:ext cx="6447501" cy="799922"/>
          </a:xfrm>
        </p:spPr>
        <p:txBody>
          <a:bodyPr>
            <a:normAutofit/>
          </a:bodyPr>
          <a:lstStyle/>
          <a:p>
            <a:r>
              <a:rPr lang="en-IN" b="1" dirty="0"/>
              <a:t>Post-Registration Compliance </a:t>
            </a:r>
            <a:endParaRPr lang="en-IN" dirty="0"/>
          </a:p>
        </p:txBody>
      </p:sp>
      <p:graphicFrame>
        <p:nvGraphicFramePr>
          <p:cNvPr id="7" name="Content Placeholder 2">
            <a:extLst>
              <a:ext uri="{FF2B5EF4-FFF2-40B4-BE49-F238E27FC236}">
                <a16:creationId xmlns:a16="http://schemas.microsoft.com/office/drawing/2014/main" id="{5BA1B575-B67B-152E-A351-57A886F580ED}"/>
              </a:ext>
            </a:extLst>
          </p:cNvPr>
          <p:cNvGraphicFramePr>
            <a:graphicFrameLocks noGrp="1"/>
          </p:cNvGraphicFramePr>
          <p:nvPr>
            <p:ph idx="1"/>
            <p:extLst>
              <p:ext uri="{D42A27DB-BD31-4B8C-83A1-F6EECF244321}">
                <p14:modId xmlns:p14="http://schemas.microsoft.com/office/powerpoint/2010/main" val="959281792"/>
              </p:ext>
            </p:extLst>
          </p:nvPr>
        </p:nvGraphicFramePr>
        <p:xfrm>
          <a:off x="384711" y="801385"/>
          <a:ext cx="7146247" cy="5619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3188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CED0E-8342-9E36-6B6A-9C19A724AC7E}"/>
              </a:ext>
            </a:extLst>
          </p:cNvPr>
          <p:cNvSpPr>
            <a:spLocks noGrp="1"/>
          </p:cNvSpPr>
          <p:nvPr>
            <p:ph type="title"/>
          </p:nvPr>
        </p:nvSpPr>
        <p:spPr>
          <a:xfrm>
            <a:off x="93687" y="0"/>
            <a:ext cx="6447501" cy="1320800"/>
          </a:xfrm>
        </p:spPr>
        <p:txBody>
          <a:bodyPr vert="horz" lIns="91440" tIns="45720" rIns="91440" bIns="45720" rtlCol="0" anchor="t">
            <a:normAutofit/>
          </a:bodyPr>
          <a:lstStyle/>
          <a:p>
            <a:r>
              <a:rPr lang="en-US" dirty="0"/>
              <a:t>FC-4 Annual Return Filing (FCRA)</a:t>
            </a:r>
          </a:p>
        </p:txBody>
      </p:sp>
      <p:sp>
        <p:nvSpPr>
          <p:cNvPr id="5" name="Rectangle 1">
            <a:extLst>
              <a:ext uri="{FF2B5EF4-FFF2-40B4-BE49-F238E27FC236}">
                <a16:creationId xmlns:a16="http://schemas.microsoft.com/office/drawing/2014/main" id="{C3EA1799-A247-3B8E-F35E-8B0AFE222A6C}"/>
              </a:ext>
            </a:extLst>
          </p:cNvPr>
          <p:cNvSpPr>
            <a:spLocks noChangeArrowheads="1"/>
          </p:cNvSpPr>
          <p:nvPr/>
        </p:nvSpPr>
        <p:spPr bwMode="auto">
          <a:xfrm>
            <a:off x="93687" y="1930400"/>
            <a:ext cx="2968012" cy="374932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spcBef>
                <a:spcPts val="1000"/>
              </a:spcBef>
              <a:buClr>
                <a:schemeClr val="accent1"/>
              </a:buClr>
              <a:buSzPct val="80000"/>
              <a:buFont typeface="Wingdings 3" charset="2"/>
              <a:buChar char=""/>
              <a:tabLst/>
            </a:pPr>
            <a:r>
              <a:rPr kumimoji="0" lang="en-US" altLang="en-US" b="1" i="0" u="none" strike="noStrike" cap="none" normalizeH="0" baseline="0" dirty="0">
                <a:ln>
                  <a:noFill/>
                </a:ln>
                <a:solidFill>
                  <a:schemeClr val="tx1">
                    <a:lumMod val="75000"/>
                    <a:lumOff val="25000"/>
                  </a:schemeClr>
                </a:solidFill>
                <a:effectLst/>
              </a:rPr>
              <a:t>Introduction to Form FC-4</a:t>
            </a:r>
          </a:p>
          <a:p>
            <a:pPr marL="0" marR="0" lvl="0" indent="0" fontAlgn="base">
              <a:spcBef>
                <a:spcPts val="1000"/>
              </a:spcBef>
              <a:buClr>
                <a:schemeClr val="accent1"/>
              </a:buClr>
              <a:buSzPct val="80000"/>
              <a:buFont typeface="Wingdings 3" charset="2"/>
              <a:buChar char=""/>
              <a:tabLst/>
            </a:pPr>
            <a:endParaRPr kumimoji="0" lang="en-US" altLang="en-US" b="0" i="0" u="none" strike="noStrike" cap="none" normalizeH="0" baseline="0" dirty="0">
              <a:ln>
                <a:noFill/>
              </a:ln>
              <a:solidFill>
                <a:schemeClr val="tx1">
                  <a:lumMod val="75000"/>
                  <a:lumOff val="25000"/>
                </a:schemeClr>
              </a:solidFill>
              <a:effectLst/>
            </a:endParaRPr>
          </a:p>
        </p:txBody>
      </p:sp>
      <p:graphicFrame>
        <p:nvGraphicFramePr>
          <p:cNvPr id="4" name="Content Placeholder 3">
            <a:extLst>
              <a:ext uri="{FF2B5EF4-FFF2-40B4-BE49-F238E27FC236}">
                <a16:creationId xmlns:a16="http://schemas.microsoft.com/office/drawing/2014/main" id="{C6CD368D-8EFC-30E8-59D8-A893F5FF8C6C}"/>
              </a:ext>
            </a:extLst>
          </p:cNvPr>
          <p:cNvGraphicFramePr>
            <a:graphicFrameLocks noGrp="1"/>
          </p:cNvGraphicFramePr>
          <p:nvPr>
            <p:ph idx="1"/>
            <p:extLst>
              <p:ext uri="{D42A27DB-BD31-4B8C-83A1-F6EECF244321}">
                <p14:modId xmlns:p14="http://schemas.microsoft.com/office/powerpoint/2010/main" val="188190509"/>
              </p:ext>
            </p:extLst>
          </p:nvPr>
        </p:nvGraphicFramePr>
        <p:xfrm>
          <a:off x="2681554" y="1270000"/>
          <a:ext cx="4387065" cy="4832849"/>
        </p:xfrm>
        <a:graphic>
          <a:graphicData uri="http://schemas.openxmlformats.org/drawingml/2006/table">
            <a:tbl>
              <a:tblPr>
                <a:solidFill>
                  <a:srgbClr val="F2F2F2">
                    <a:alpha val="30196"/>
                  </a:srgbClr>
                </a:solidFill>
                <a:tableStyleId>{3B4B98B0-60AC-42C2-AFA5-B58CD77FA1E5}</a:tableStyleId>
              </a:tblPr>
              <a:tblGrid>
                <a:gridCol w="1500572">
                  <a:extLst>
                    <a:ext uri="{9D8B030D-6E8A-4147-A177-3AD203B41FA5}">
                      <a16:colId xmlns:a16="http://schemas.microsoft.com/office/drawing/2014/main" val="2293577467"/>
                    </a:ext>
                  </a:extLst>
                </a:gridCol>
                <a:gridCol w="2886493">
                  <a:extLst>
                    <a:ext uri="{9D8B030D-6E8A-4147-A177-3AD203B41FA5}">
                      <a16:colId xmlns:a16="http://schemas.microsoft.com/office/drawing/2014/main" val="3469374725"/>
                    </a:ext>
                  </a:extLst>
                </a:gridCol>
              </a:tblGrid>
              <a:tr h="464129">
                <a:tc>
                  <a:txBody>
                    <a:bodyPr/>
                    <a:lstStyle/>
                    <a:p>
                      <a:pPr>
                        <a:buNone/>
                      </a:pPr>
                      <a:r>
                        <a:rPr lang="en-IN" sz="1100" b="1" cap="none" spc="0">
                          <a:solidFill>
                            <a:schemeClr val="tx1"/>
                          </a:solidFill>
                          <a:effectLst/>
                        </a:rPr>
                        <a:t>Section</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IN" sz="1100" b="1" cap="none" spc="0">
                          <a:solidFill>
                            <a:schemeClr val="tx1"/>
                          </a:solidFill>
                          <a:effectLst/>
                        </a:rPr>
                        <a:t>Key Talking Points</a:t>
                      </a:r>
                      <a:endParaRPr lang="en-IN" sz="1100" cap="none" spc="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38100" cap="flat" cmpd="sng" algn="ctr">
                      <a:no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2505084737"/>
                  </a:ext>
                </a:extLst>
              </a:tr>
              <a:tr h="921721">
                <a:tc>
                  <a:txBody>
                    <a:bodyPr/>
                    <a:lstStyle/>
                    <a:p>
                      <a:pPr>
                        <a:buNone/>
                      </a:pPr>
                      <a:r>
                        <a:rPr lang="en-IN" sz="1100" b="1" cap="none" spc="0">
                          <a:solidFill>
                            <a:schemeClr val="tx1"/>
                          </a:solidFill>
                          <a:effectLst/>
                        </a:rPr>
                        <a:t>What is Form FC-4?</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dirty="0">
                          <a:solidFill>
                            <a:schemeClr val="tx1"/>
                          </a:solidFill>
                          <a:effectLst/>
                        </a:rPr>
                        <a:t>* </a:t>
                      </a:r>
                      <a:r>
                        <a:rPr lang="en-US" sz="1100" b="1" cap="none" spc="0" dirty="0">
                          <a:solidFill>
                            <a:schemeClr val="tx1"/>
                          </a:solidFill>
                          <a:effectLst/>
                        </a:rPr>
                        <a:t>Mandatory Annual Return</a:t>
                      </a:r>
                      <a:r>
                        <a:rPr lang="en-US" sz="1100" cap="none" spc="0" dirty="0">
                          <a:solidFill>
                            <a:schemeClr val="tx1"/>
                          </a:solidFill>
                          <a:effectLst/>
                        </a:rPr>
                        <a:t> for all FCRA-registered or Prior Permission (PP) holders.</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3721685267"/>
                  </a:ext>
                </a:extLst>
              </a:tr>
              <a:tr h="1148241">
                <a:tc>
                  <a:txBody>
                    <a:bodyPr/>
                    <a:lstStyle/>
                    <a:p>
                      <a:pPr>
                        <a:buNone/>
                      </a:pPr>
                      <a:r>
                        <a:rPr lang="en-IN" sz="1100" b="1" cap="none" spc="0" dirty="0">
                          <a:solidFill>
                            <a:schemeClr val="tx1"/>
                          </a:solidFill>
                          <a:effectLst/>
                        </a:rPr>
                        <a:t>Purpose</a:t>
                      </a:r>
                      <a:endParaRPr lang="en-IN" sz="1100" cap="none" spc="0" dirty="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a:solidFill>
                            <a:schemeClr val="tx1"/>
                          </a:solidFill>
                          <a:effectLst/>
                        </a:rPr>
                        <a:t>* Allows MHA (Ministry of Home Affairs) to monitor the </a:t>
                      </a:r>
                      <a:r>
                        <a:rPr lang="en-US" sz="1100" b="1" cap="none" spc="0">
                          <a:solidFill>
                            <a:schemeClr val="tx1"/>
                          </a:solidFill>
                          <a:effectLst/>
                        </a:rPr>
                        <a:t>receipt</a:t>
                      </a:r>
                      <a:r>
                        <a:rPr lang="en-US" sz="1100" cap="none" spc="0">
                          <a:solidFill>
                            <a:schemeClr val="tx1"/>
                          </a:solidFill>
                          <a:effectLst/>
                        </a:rPr>
                        <a:t> and </a:t>
                      </a:r>
                      <a:r>
                        <a:rPr lang="en-US" sz="1100" b="1" cap="none" spc="0">
                          <a:solidFill>
                            <a:schemeClr val="tx1"/>
                          </a:solidFill>
                          <a:effectLst/>
                        </a:rPr>
                        <a:t>utilization</a:t>
                      </a:r>
                      <a:r>
                        <a:rPr lang="en-US" sz="1100" cap="none" spc="0">
                          <a:solidFill>
                            <a:schemeClr val="tx1"/>
                          </a:solidFill>
                          <a:effectLst/>
                        </a:rPr>
                        <a:t> of foreign funds.</a:t>
                      </a:r>
                      <a:endParaRPr lang="en-US" sz="1100" cap="none" spc="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1890956970"/>
                  </a:ext>
                </a:extLst>
              </a:tr>
              <a:tr h="1148241">
                <a:tc>
                  <a:txBody>
                    <a:bodyPr/>
                    <a:lstStyle/>
                    <a:p>
                      <a:pPr>
                        <a:buNone/>
                      </a:pPr>
                      <a:r>
                        <a:rPr lang="en-IN" sz="1100" b="1" cap="none" spc="0">
                          <a:solidFill>
                            <a:schemeClr val="tx1"/>
                          </a:solidFill>
                          <a:effectLst/>
                        </a:rPr>
                        <a:t>Applicability</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tc>
                  <a:txBody>
                    <a:bodyPr/>
                    <a:lstStyle/>
                    <a:p>
                      <a:pPr>
                        <a:buNone/>
                      </a:pPr>
                      <a:r>
                        <a:rPr lang="en-US" sz="1100" cap="none" spc="0" dirty="0">
                          <a:solidFill>
                            <a:schemeClr val="tx1"/>
                          </a:solidFill>
                          <a:effectLst/>
                        </a:rPr>
                        <a:t>* Required if </a:t>
                      </a:r>
                      <a:r>
                        <a:rPr lang="en-US" sz="1100" b="1" cap="none" spc="0" dirty="0">
                          <a:solidFill>
                            <a:schemeClr val="tx1"/>
                          </a:solidFill>
                          <a:effectLst/>
                        </a:rPr>
                        <a:t>any</a:t>
                      </a:r>
                      <a:r>
                        <a:rPr lang="en-US" sz="1100" cap="none" spc="0" dirty="0">
                          <a:solidFill>
                            <a:schemeClr val="tx1"/>
                          </a:solidFill>
                          <a:effectLst/>
                        </a:rPr>
                        <a:t> foreign contribution was received or utilized during the financial year.</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6350" cap="flat" cmpd="sng" algn="ctr">
                      <a:solidFill>
                        <a:schemeClr val="tx1">
                          <a:lumMod val="75000"/>
                          <a:lumOff val="25000"/>
                        </a:schemeClr>
                      </a:solidFill>
                      <a:prstDash val="solid"/>
                    </a:lnB>
                    <a:solidFill>
                      <a:srgbClr val="F2F2F2">
                        <a:alpha val="30196"/>
                      </a:srgbClr>
                    </a:solidFill>
                  </a:tcPr>
                </a:tc>
                <a:extLst>
                  <a:ext uri="{0D108BD9-81ED-4DB2-BD59-A6C34878D82A}">
                    <a16:rowId xmlns:a16="http://schemas.microsoft.com/office/drawing/2014/main" val="2695561680"/>
                  </a:ext>
                </a:extLst>
              </a:tr>
              <a:tr h="1150517">
                <a:tc>
                  <a:txBody>
                    <a:bodyPr/>
                    <a:lstStyle/>
                    <a:p>
                      <a:pPr>
                        <a:buNone/>
                      </a:pPr>
                      <a:r>
                        <a:rPr lang="en-IN" sz="1100" b="1" cap="none" spc="0">
                          <a:solidFill>
                            <a:schemeClr val="tx1"/>
                          </a:solidFill>
                          <a:effectLst/>
                        </a:rPr>
                        <a:t>NIL Return</a:t>
                      </a:r>
                      <a:endParaRPr lang="en-IN" sz="1100" cap="none" spc="0">
                        <a:solidFill>
                          <a:schemeClr val="tx1"/>
                        </a:solidFill>
                        <a:effectLst/>
                        <a:latin typeface="Google Sans Text"/>
                      </a:endParaRPr>
                    </a:p>
                  </a:txBody>
                  <a:tcPr marL="89775" marR="51151" marT="69058" marB="69058" anchor="ctr">
                    <a:lnL w="38100" cap="flat" cmpd="sng" algn="ctr">
                      <a:noFill/>
                      <a:prstDash val="solid"/>
                    </a:lnL>
                    <a:lnR w="6350" cap="flat" cmpd="sng" algn="ctr">
                      <a:solidFill>
                        <a:schemeClr val="tx1">
                          <a:lumMod val="75000"/>
                          <a:lumOff val="25000"/>
                        </a:schemeClr>
                      </a:solid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tc>
                  <a:txBody>
                    <a:bodyPr/>
                    <a:lstStyle/>
                    <a:p>
                      <a:pPr>
                        <a:buNone/>
                      </a:pPr>
                      <a:r>
                        <a:rPr lang="en-US" sz="1100" cap="none" spc="0" dirty="0">
                          <a:solidFill>
                            <a:schemeClr val="tx1"/>
                          </a:solidFill>
                          <a:effectLst/>
                        </a:rPr>
                        <a:t>* A </a:t>
                      </a:r>
                      <a:r>
                        <a:rPr lang="en-US" sz="1100" b="1" cap="none" spc="0" dirty="0">
                          <a:solidFill>
                            <a:schemeClr val="tx1"/>
                          </a:solidFill>
                          <a:effectLst/>
                        </a:rPr>
                        <a:t>'NIL' return</a:t>
                      </a:r>
                      <a:r>
                        <a:rPr lang="en-US" sz="1100" cap="none" spc="0" dirty="0">
                          <a:solidFill>
                            <a:schemeClr val="tx1"/>
                          </a:solidFill>
                          <a:effectLst/>
                        </a:rPr>
                        <a:t> must be filed even if no funds were received/utilized (no CA certificate needed for NIL).</a:t>
                      </a:r>
                      <a:endParaRPr lang="en-US" sz="1100" cap="none" spc="0" dirty="0">
                        <a:solidFill>
                          <a:schemeClr val="tx1"/>
                        </a:solidFill>
                        <a:effectLst/>
                        <a:latin typeface="Google Sans Text"/>
                      </a:endParaRPr>
                    </a:p>
                  </a:txBody>
                  <a:tcPr marL="89775" marR="51151" marT="69058" marB="69058" anchor="ctr">
                    <a:lnL w="6350" cap="flat" cmpd="sng" algn="ctr">
                      <a:solidFill>
                        <a:schemeClr val="tx1">
                          <a:lumMod val="75000"/>
                          <a:lumOff val="25000"/>
                        </a:schemeClr>
                      </a:solidFill>
                      <a:prstDash val="solid"/>
                    </a:lnL>
                    <a:lnR w="38100" cap="flat" cmpd="sng" algn="ctr">
                      <a:noFill/>
                      <a:prstDash val="solid"/>
                    </a:lnR>
                    <a:lnT w="6350" cap="flat" cmpd="sng" algn="ctr">
                      <a:solidFill>
                        <a:schemeClr val="tx1">
                          <a:lumMod val="75000"/>
                          <a:lumOff val="25000"/>
                        </a:schemeClr>
                      </a:solidFill>
                      <a:prstDash val="solid"/>
                    </a:lnT>
                    <a:lnB w="38100" cap="flat" cmpd="sng" algn="ctr">
                      <a:noFill/>
                      <a:prstDash val="solid"/>
                    </a:lnB>
                    <a:solidFill>
                      <a:srgbClr val="F2F2F2">
                        <a:alpha val="30196"/>
                      </a:srgbClr>
                    </a:solidFill>
                  </a:tcPr>
                </a:tc>
                <a:extLst>
                  <a:ext uri="{0D108BD9-81ED-4DB2-BD59-A6C34878D82A}">
                    <a16:rowId xmlns:a16="http://schemas.microsoft.com/office/drawing/2014/main" val="1287446457"/>
                  </a:ext>
                </a:extLst>
              </a:tr>
            </a:tbl>
          </a:graphicData>
        </a:graphic>
      </p:graphicFrame>
    </p:spTree>
    <p:extLst>
      <p:ext uri="{BB962C8B-B14F-4D97-AF65-F5344CB8AC3E}">
        <p14:creationId xmlns:p14="http://schemas.microsoft.com/office/powerpoint/2010/main" val="2598961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4C31-9006-F782-FE2A-34BF887FB777}"/>
              </a:ext>
            </a:extLst>
          </p:cNvPr>
          <p:cNvSpPr>
            <a:spLocks noGrp="1"/>
          </p:cNvSpPr>
          <p:nvPr>
            <p:ph type="title"/>
          </p:nvPr>
        </p:nvSpPr>
        <p:spPr>
          <a:xfrm>
            <a:off x="179227" y="107308"/>
            <a:ext cx="6447501" cy="708668"/>
          </a:xfrm>
        </p:spPr>
        <p:txBody>
          <a:bodyPr>
            <a:normAutofit fontScale="90000"/>
          </a:bodyPr>
          <a:lstStyle/>
          <a:p>
            <a:r>
              <a:rPr lang="en-IN" b="1" dirty="0"/>
              <a:t>Deadlines and Penalties</a:t>
            </a:r>
            <a:r>
              <a:rPr lang="en-IN" dirty="0"/>
              <a:t/>
            </a:r>
            <a:br>
              <a:rPr lang="en-IN" dirty="0"/>
            </a:br>
            <a:endParaRPr lang="en-IN" dirty="0"/>
          </a:p>
        </p:txBody>
      </p:sp>
      <p:graphicFrame>
        <p:nvGraphicFramePr>
          <p:cNvPr id="4" name="Content Placeholder 3">
            <a:extLst>
              <a:ext uri="{FF2B5EF4-FFF2-40B4-BE49-F238E27FC236}">
                <a16:creationId xmlns:a16="http://schemas.microsoft.com/office/drawing/2014/main" id="{2D812F78-949D-317C-7795-6C4B4F1CF154}"/>
              </a:ext>
            </a:extLst>
          </p:cNvPr>
          <p:cNvGraphicFramePr>
            <a:graphicFrameLocks noGrp="1"/>
          </p:cNvGraphicFramePr>
          <p:nvPr>
            <p:ph idx="1"/>
            <p:extLst>
              <p:ext uri="{D42A27DB-BD31-4B8C-83A1-F6EECF244321}">
                <p14:modId xmlns:p14="http://schemas.microsoft.com/office/powerpoint/2010/main" val="3116431852"/>
              </p:ext>
            </p:extLst>
          </p:nvPr>
        </p:nvGraphicFramePr>
        <p:xfrm>
          <a:off x="595916" y="1122042"/>
          <a:ext cx="6210552" cy="4613916"/>
        </p:xfrm>
        <a:graphic>
          <a:graphicData uri="http://schemas.openxmlformats.org/drawingml/2006/table">
            <a:tbl>
              <a:tblPr firstRow="1" firstCol="1" bandRow="1">
                <a:solidFill>
                  <a:srgbClr val="F2F2F2">
                    <a:alpha val="30196"/>
                  </a:srgbClr>
                </a:solidFill>
                <a:tableStyleId>{5C22544A-7EE6-4342-B048-85BDC9FD1C3A}</a:tableStyleId>
              </a:tblPr>
              <a:tblGrid>
                <a:gridCol w="2827885">
                  <a:extLst>
                    <a:ext uri="{9D8B030D-6E8A-4147-A177-3AD203B41FA5}">
                      <a16:colId xmlns:a16="http://schemas.microsoft.com/office/drawing/2014/main" val="1599397158"/>
                    </a:ext>
                  </a:extLst>
                </a:gridCol>
                <a:gridCol w="3382667">
                  <a:extLst>
                    <a:ext uri="{9D8B030D-6E8A-4147-A177-3AD203B41FA5}">
                      <a16:colId xmlns:a16="http://schemas.microsoft.com/office/drawing/2014/main" val="2123051455"/>
                    </a:ext>
                  </a:extLst>
                </a:gridCol>
              </a:tblGrid>
              <a:tr h="980578">
                <a:tc>
                  <a:txBody>
                    <a:bodyPr/>
                    <a:lstStyle/>
                    <a:p>
                      <a:pPr>
                        <a:lnSpc>
                          <a:spcPct val="115000"/>
                        </a:lnSpc>
                        <a:spcAft>
                          <a:spcPts val="800"/>
                        </a:spcAft>
                        <a:buNone/>
                      </a:pPr>
                      <a:r>
                        <a:rPr lang="en-IN" sz="1700" b="0" kern="100" cap="none" spc="0">
                          <a:solidFill>
                            <a:schemeClr val="bg1"/>
                          </a:solidFill>
                          <a:effectLst/>
                          <a:latin typeface="Calibri" panose="020F0502020204030204" pitchFamily="34" charset="0"/>
                        </a:rPr>
                        <a:t>Due Date</a:t>
                      </a:r>
                      <a:endParaRPr lang="en-IN" sz="1700" b="0" kern="100" cap="none" spc="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19050" cap="flat" cmpd="sng" algn="ctr">
                      <a:noFill/>
                      <a:prstDash val="solid"/>
                    </a:lnL>
                    <a:lnR w="12700" cmpd="sng">
                      <a:noFill/>
                    </a:lnR>
                    <a:lnT w="19050" cap="flat" cmpd="sng" algn="ctr">
                      <a:noFill/>
                      <a:prstDash val="solid"/>
                    </a:lnT>
                    <a:lnB w="38100" cmpd="sng">
                      <a:noFill/>
                    </a:lnB>
                    <a:solidFill>
                      <a:schemeClr val="accent1"/>
                    </a:solidFill>
                  </a:tcPr>
                </a:tc>
                <a:tc>
                  <a:txBody>
                    <a:bodyPr/>
                    <a:lstStyle/>
                    <a:p>
                      <a:pPr>
                        <a:lnSpc>
                          <a:spcPct val="115000"/>
                        </a:lnSpc>
                        <a:spcAft>
                          <a:spcPts val="800"/>
                        </a:spcAft>
                        <a:buNone/>
                      </a:pPr>
                      <a:r>
                        <a:rPr lang="en-IN" sz="1700" b="0" kern="100" cap="none" spc="0" dirty="0">
                          <a:solidFill>
                            <a:schemeClr val="bg1"/>
                          </a:solidFill>
                          <a:effectLst/>
                          <a:latin typeface="Calibri" panose="020F0502020204030204" pitchFamily="34" charset="0"/>
                        </a:rPr>
                        <a:t>* December 31st of the following financial year.</a:t>
                      </a:r>
                      <a:endParaRPr lang="en-IN" sz="1700" b="0" kern="100" cap="none" spc="0" dirty="0">
                        <a:solidFill>
                          <a:schemeClr val="bg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2301054505"/>
                  </a:ext>
                </a:extLst>
              </a:tr>
              <a:tr h="980578">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Example</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38100" cap="flat" cmpd="sng" algn="ctr">
                      <a:no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a:lnSpc>
                          <a:spcPct val="115000"/>
                        </a:lnSpc>
                        <a:spcAft>
                          <a:spcPts val="800"/>
                        </a:spcAft>
                        <a:buNone/>
                      </a:pPr>
                      <a:r>
                        <a:rPr lang="en-IN" sz="1700" kern="100" cap="none" spc="0" dirty="0">
                          <a:solidFill>
                            <a:schemeClr val="tx1"/>
                          </a:solidFill>
                          <a:effectLst/>
                          <a:latin typeface="Calibri" panose="020F0502020204030204" pitchFamily="34" charset="0"/>
                        </a:rPr>
                        <a:t>* FY 2025-26 Return Due by December 31, 2026.</a:t>
                      </a:r>
                      <a:endParaRPr lang="en-IN" sz="1700" kern="100" cap="none" spc="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solidFill>
                        <a:schemeClr val="tx1">
                          <a:lumMod val="75000"/>
                          <a:lumOff val="25000"/>
                        </a:schemeClr>
                      </a:solidFill>
                      <a:prstDash val="solid"/>
                    </a:lnL>
                    <a:lnR w="38100" cap="flat" cmpd="sng" algn="ctr">
                      <a:noFill/>
                      <a:prstDash val="solid"/>
                    </a:lnR>
                    <a:lnT w="38100" cmpd="sng">
                      <a:noFill/>
                    </a:lnT>
                    <a:lnB w="6350" cap="flat" cmpd="sng" algn="ctr">
                      <a:noFill/>
                      <a:prstDash val="solid"/>
                    </a:lnB>
                    <a:solidFill>
                      <a:srgbClr val="F2F2F2">
                        <a:alpha val="30196"/>
                      </a:srgbClr>
                    </a:solidFill>
                  </a:tcPr>
                </a:tc>
                <a:extLst>
                  <a:ext uri="{0D108BD9-81ED-4DB2-BD59-A6C34878D82A}">
                    <a16:rowId xmlns:a16="http://schemas.microsoft.com/office/drawing/2014/main" val="940965744"/>
                  </a:ext>
                </a:extLst>
              </a:tr>
              <a:tr h="1672182">
                <a:tc>
                  <a:txBody>
                    <a:bodyPr/>
                    <a:lstStyle/>
                    <a:p>
                      <a:pPr>
                        <a:lnSpc>
                          <a:spcPct val="115000"/>
                        </a:lnSpc>
                        <a:spcAft>
                          <a:spcPts val="800"/>
                        </a:spcAft>
                        <a:buNone/>
                      </a:pPr>
                      <a:r>
                        <a:rPr lang="en-IN" sz="1700" kern="100" cap="none" spc="0" dirty="0">
                          <a:solidFill>
                            <a:schemeClr val="tx1"/>
                          </a:solidFill>
                          <a:effectLst/>
                          <a:latin typeface="Calibri" panose="020F0502020204030204" pitchFamily="34" charset="0"/>
                        </a:rPr>
                        <a:t>Penalties for Non-Compliance</a:t>
                      </a:r>
                      <a:endParaRPr lang="en-IN" sz="1700" kern="100" cap="none" spc="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 Financial Penalty: Imposed for late or non-filing (can be ₹1 Lakh or 5% of FC received, whichever is higher, subject to caps).</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4268137666"/>
                  </a:ext>
                </a:extLst>
              </a:tr>
              <a:tr h="980578">
                <a:tc>
                  <a:txBody>
                    <a:bodyPr/>
                    <a:lstStyle/>
                    <a:p>
                      <a:pPr>
                        <a:lnSpc>
                          <a:spcPct val="115000"/>
                        </a:lnSpc>
                        <a:spcAft>
                          <a:spcPts val="800"/>
                        </a:spcAft>
                        <a:buNone/>
                      </a:pPr>
                      <a:r>
                        <a:rPr lang="en-IN" sz="1700" kern="100" cap="none" spc="0">
                          <a:solidFill>
                            <a:schemeClr val="tx1"/>
                          </a:solidFill>
                          <a:effectLst/>
                          <a:latin typeface="Calibri" panose="020F0502020204030204" pitchFamily="34" charset="0"/>
                        </a:rPr>
                        <a:t>Severe Action</a:t>
                      </a:r>
                      <a:endParaRPr lang="en-IN" sz="1700" kern="100" cap="none" spc="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38100" cap="flat" cmpd="sng" algn="ctr">
                      <a:noFill/>
                      <a:prstDash val="solid"/>
                    </a:lnL>
                    <a:lnR w="6350" cap="flat" cmpd="sng" algn="ctr">
                      <a:solidFill>
                        <a:schemeClr val="tx1">
                          <a:lumMod val="75000"/>
                          <a:lumOff val="25000"/>
                        </a:schemeClr>
                      </a:solidFill>
                      <a:prstDash val="solid"/>
                    </a:lnR>
                    <a:lnT w="12700" cmpd="sng">
                      <a:noFill/>
                      <a:prstDash val="solid"/>
                    </a:lnT>
                    <a:lnB w="38100" cap="flat" cmpd="sng" algn="ctr">
                      <a:noFill/>
                      <a:prstDash val="solid"/>
                    </a:lnB>
                    <a:solidFill>
                      <a:srgbClr val="F2F2F2">
                        <a:alpha val="30196"/>
                      </a:srgbClr>
                    </a:solidFill>
                  </a:tcPr>
                </a:tc>
                <a:tc>
                  <a:txBody>
                    <a:bodyPr/>
                    <a:lstStyle/>
                    <a:p>
                      <a:pPr>
                        <a:lnSpc>
                          <a:spcPct val="115000"/>
                        </a:lnSpc>
                        <a:spcAft>
                          <a:spcPts val="800"/>
                        </a:spcAft>
                        <a:buNone/>
                      </a:pPr>
                      <a:r>
                        <a:rPr lang="en-IN" sz="1700" kern="100" cap="none" spc="0" dirty="0">
                          <a:solidFill>
                            <a:schemeClr val="tx1"/>
                          </a:solidFill>
                          <a:effectLst/>
                          <a:latin typeface="Calibri" panose="020F0502020204030204" pitchFamily="34" charset="0"/>
                        </a:rPr>
                        <a:t>* Risk of Suspension or Cancellation of FCRA registration.</a:t>
                      </a:r>
                      <a:endParaRPr lang="en-IN" sz="1700" kern="100" cap="none" spc="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140935" marR="11293" marT="108412" marB="108412" anchor="ctr">
                    <a:lnL w="6350" cap="flat" cmpd="sng" algn="ctr">
                      <a:solidFill>
                        <a:schemeClr val="tx1">
                          <a:lumMod val="75000"/>
                          <a:lumOff val="25000"/>
                        </a:schemeClr>
                      </a:solidFill>
                      <a:prstDash val="solid"/>
                    </a:lnL>
                    <a:lnR w="38100" cap="flat" cmpd="sng" algn="ctr">
                      <a:noFill/>
                      <a:prstDash val="solid"/>
                    </a:lnR>
                    <a:lnT w="12700" cmpd="sng">
                      <a:noFill/>
                      <a:prstDash val="solid"/>
                    </a:lnT>
                    <a:lnB w="38100" cap="flat" cmpd="sng" algn="ctr">
                      <a:noFill/>
                      <a:prstDash val="solid"/>
                    </a:lnB>
                    <a:solidFill>
                      <a:srgbClr val="F2F2F2">
                        <a:alpha val="30196"/>
                      </a:srgbClr>
                    </a:solidFill>
                  </a:tcPr>
                </a:tc>
                <a:extLst>
                  <a:ext uri="{0D108BD9-81ED-4DB2-BD59-A6C34878D82A}">
                    <a16:rowId xmlns:a16="http://schemas.microsoft.com/office/drawing/2014/main" val="3429289641"/>
                  </a:ext>
                </a:extLst>
              </a:tr>
            </a:tbl>
          </a:graphicData>
        </a:graphic>
      </p:graphicFrame>
    </p:spTree>
    <p:extLst>
      <p:ext uri="{BB962C8B-B14F-4D97-AF65-F5344CB8AC3E}">
        <p14:creationId xmlns:p14="http://schemas.microsoft.com/office/powerpoint/2010/main" val="1930021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4629-3306-BE4C-9857-9B9DD60D1A46}"/>
              </a:ext>
            </a:extLst>
          </p:cNvPr>
          <p:cNvSpPr>
            <a:spLocks noGrp="1"/>
          </p:cNvSpPr>
          <p:nvPr>
            <p:ph type="title"/>
          </p:nvPr>
        </p:nvSpPr>
        <p:spPr>
          <a:xfrm>
            <a:off x="0" y="74487"/>
            <a:ext cx="7397393" cy="819365"/>
          </a:xfrm>
        </p:spPr>
        <p:txBody>
          <a:bodyPr/>
          <a:lstStyle/>
          <a:p>
            <a:r>
              <a:rPr lang="en-IN" b="1" dirty="0"/>
              <a:t>Essential Prerequisites for Filing</a:t>
            </a:r>
            <a:endParaRPr lang="en-IN" dirty="0"/>
          </a:p>
        </p:txBody>
      </p:sp>
      <p:graphicFrame>
        <p:nvGraphicFramePr>
          <p:cNvPr id="4" name="Content Placeholder 3">
            <a:extLst>
              <a:ext uri="{FF2B5EF4-FFF2-40B4-BE49-F238E27FC236}">
                <a16:creationId xmlns:a16="http://schemas.microsoft.com/office/drawing/2014/main" id="{F539E0AD-3186-FDA1-09A6-9DAE3E84F60A}"/>
              </a:ext>
            </a:extLst>
          </p:cNvPr>
          <p:cNvGraphicFramePr>
            <a:graphicFrameLocks noGrp="1"/>
          </p:cNvGraphicFramePr>
          <p:nvPr>
            <p:ph idx="1"/>
            <p:extLst>
              <p:ext uri="{D42A27DB-BD31-4B8C-83A1-F6EECF244321}">
                <p14:modId xmlns:p14="http://schemas.microsoft.com/office/powerpoint/2010/main" val="1599629925"/>
              </p:ext>
            </p:extLst>
          </p:nvPr>
        </p:nvGraphicFramePr>
        <p:xfrm>
          <a:off x="308225" y="893852"/>
          <a:ext cx="7089168" cy="5208998"/>
        </p:xfrm>
        <a:graphic>
          <a:graphicData uri="http://schemas.openxmlformats.org/drawingml/2006/table">
            <a:tbl>
              <a:tblPr firstRow="1" firstCol="1" bandRow="1">
                <a:tableStyleId>{5C22544A-7EE6-4342-B048-85BDC9FD1C3A}</a:tableStyleId>
              </a:tblPr>
              <a:tblGrid>
                <a:gridCol w="3544584">
                  <a:extLst>
                    <a:ext uri="{9D8B030D-6E8A-4147-A177-3AD203B41FA5}">
                      <a16:colId xmlns:a16="http://schemas.microsoft.com/office/drawing/2014/main" val="1253271801"/>
                    </a:ext>
                  </a:extLst>
                </a:gridCol>
                <a:gridCol w="3544584">
                  <a:extLst>
                    <a:ext uri="{9D8B030D-6E8A-4147-A177-3AD203B41FA5}">
                      <a16:colId xmlns:a16="http://schemas.microsoft.com/office/drawing/2014/main" val="4263309847"/>
                    </a:ext>
                  </a:extLst>
                </a:gridCol>
              </a:tblGrid>
              <a:tr h="355192">
                <a:tc>
                  <a:txBody>
                    <a:bodyPr/>
                    <a:lstStyle/>
                    <a:p>
                      <a:pPr>
                        <a:lnSpc>
                          <a:spcPct val="115000"/>
                        </a:lnSpc>
                        <a:spcAft>
                          <a:spcPts val="800"/>
                        </a:spcAft>
                        <a:buNone/>
                      </a:pPr>
                      <a:r>
                        <a:rPr lang="en-IN" sz="1600" kern="100" dirty="0">
                          <a:effectLst/>
                          <a:latin typeface="Calibri" panose="020F0502020204030204" pitchFamily="34" charset="0"/>
                        </a:rPr>
                        <a:t>Section</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Key Talking Points</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274414274"/>
                  </a:ext>
                </a:extLst>
              </a:tr>
              <a:tr h="1385540">
                <a:tc>
                  <a:txBody>
                    <a:bodyPr/>
                    <a:lstStyle/>
                    <a:p>
                      <a:pPr>
                        <a:lnSpc>
                          <a:spcPct val="115000"/>
                        </a:lnSpc>
                        <a:spcAft>
                          <a:spcPts val="800"/>
                        </a:spcAft>
                        <a:buNone/>
                      </a:pPr>
                      <a:r>
                        <a:rPr lang="en-IN" sz="1600" kern="100" dirty="0">
                          <a:effectLst/>
                          <a:latin typeface="Calibri" panose="020F0502020204030204" pitchFamily="34" charset="0"/>
                        </a:rPr>
                        <a:t>Designated FCRA Account</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Funds must be received and accounted for through the specific FCRA account at SBI, New Delhi Main Branch (NDMB).</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263902972"/>
                  </a:ext>
                </a:extLst>
              </a:tr>
              <a:tr h="1041363">
                <a:tc>
                  <a:txBody>
                    <a:bodyPr/>
                    <a:lstStyle/>
                    <a:p>
                      <a:pPr>
                        <a:lnSpc>
                          <a:spcPct val="115000"/>
                        </a:lnSpc>
                        <a:spcAft>
                          <a:spcPts val="800"/>
                        </a:spcAft>
                        <a:buNone/>
                      </a:pPr>
                      <a:r>
                        <a:rPr lang="en-IN" sz="1600" kern="100" dirty="0">
                          <a:effectLst/>
                          <a:latin typeface="Calibri" panose="020F0502020204030204" pitchFamily="34" charset="0"/>
                        </a:rPr>
                        <a:t>Functionary Details</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Aadhaar/Passport details of all Key Functionaries/Office Bearers must be updated on the FCRA portal.</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930064161"/>
                  </a:ext>
                </a:extLst>
              </a:tr>
              <a:tr h="1385540">
                <a:tc>
                  <a:txBody>
                    <a:bodyPr/>
                    <a:lstStyle/>
                    <a:p>
                      <a:pPr>
                        <a:lnSpc>
                          <a:spcPct val="115000"/>
                        </a:lnSpc>
                        <a:spcAft>
                          <a:spcPts val="800"/>
                        </a:spcAft>
                        <a:buNone/>
                      </a:pPr>
                      <a:r>
                        <a:rPr lang="en-IN" sz="1600" kern="100" dirty="0">
                          <a:effectLst/>
                          <a:latin typeface="Calibri" panose="020F0502020204030204" pitchFamily="34" charset="0"/>
                        </a:rPr>
                        <a:t>Digital Signature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Required for the Chief Functionary/Authorized Signatory (either DSC or Aadhaar-based e-signature).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094143026"/>
                  </a:ext>
                </a:extLst>
              </a:tr>
              <a:tr h="1041363">
                <a:tc>
                  <a:txBody>
                    <a:bodyPr/>
                    <a:lstStyle/>
                    <a:p>
                      <a:pPr>
                        <a:lnSpc>
                          <a:spcPct val="115000"/>
                        </a:lnSpc>
                        <a:spcAft>
                          <a:spcPts val="800"/>
                        </a:spcAft>
                        <a:buNone/>
                      </a:pPr>
                      <a:r>
                        <a:rPr lang="en-IN" sz="1600" kern="100" dirty="0">
                          <a:effectLst/>
                          <a:latin typeface="Calibri" panose="020F0502020204030204" pitchFamily="34" charset="0"/>
                        </a:rPr>
                        <a:t>DARPAN ID</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600" kern="100" dirty="0">
                          <a:effectLst/>
                          <a:latin typeface="Calibri" panose="020F0502020204030204" pitchFamily="34" charset="0"/>
                        </a:rPr>
                        <a:t>* Mandatory to quote the DARPAN ID (NGO-Darpan Portal of NITI Aayog).</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931471264"/>
                  </a:ext>
                </a:extLst>
              </a:tr>
            </a:tbl>
          </a:graphicData>
        </a:graphic>
      </p:graphicFrame>
    </p:spTree>
    <p:extLst>
      <p:ext uri="{BB962C8B-B14F-4D97-AF65-F5344CB8AC3E}">
        <p14:creationId xmlns:p14="http://schemas.microsoft.com/office/powerpoint/2010/main" val="52224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C2F20-41E4-8901-11C4-39A7E7CB2064}"/>
              </a:ext>
            </a:extLst>
          </p:cNvPr>
          <p:cNvSpPr>
            <a:spLocks noGrp="1"/>
          </p:cNvSpPr>
          <p:nvPr>
            <p:ph type="title"/>
          </p:nvPr>
        </p:nvSpPr>
        <p:spPr>
          <a:xfrm>
            <a:off x="0" y="116441"/>
            <a:ext cx="7294652" cy="760918"/>
          </a:xfrm>
        </p:spPr>
        <p:txBody>
          <a:bodyPr>
            <a:normAutofit/>
          </a:bodyPr>
          <a:lstStyle/>
          <a:p>
            <a:r>
              <a:rPr lang="en-IN" b="1" dirty="0"/>
              <a:t>Foreign Contribution Receipts </a:t>
            </a:r>
            <a:endParaRPr lang="en-IN" dirty="0"/>
          </a:p>
        </p:txBody>
      </p:sp>
      <p:graphicFrame>
        <p:nvGraphicFramePr>
          <p:cNvPr id="4" name="Content Placeholder 3">
            <a:extLst>
              <a:ext uri="{FF2B5EF4-FFF2-40B4-BE49-F238E27FC236}">
                <a16:creationId xmlns:a16="http://schemas.microsoft.com/office/drawing/2014/main" id="{248A3103-3847-D99F-D77F-CC1FDFC1A36F}"/>
              </a:ext>
            </a:extLst>
          </p:cNvPr>
          <p:cNvGraphicFramePr>
            <a:graphicFrameLocks noGrp="1"/>
          </p:cNvGraphicFramePr>
          <p:nvPr>
            <p:ph idx="1"/>
            <p:extLst>
              <p:ext uri="{D42A27DB-BD31-4B8C-83A1-F6EECF244321}">
                <p14:modId xmlns:p14="http://schemas.microsoft.com/office/powerpoint/2010/main" val="369692289"/>
              </p:ext>
            </p:extLst>
          </p:nvPr>
        </p:nvGraphicFramePr>
        <p:xfrm>
          <a:off x="380144" y="1006867"/>
          <a:ext cx="6616557" cy="4973773"/>
        </p:xfrm>
        <a:graphic>
          <a:graphicData uri="http://schemas.openxmlformats.org/drawingml/2006/table">
            <a:tbl>
              <a:tblPr firstRow="1" firstCol="1" bandRow="1">
                <a:tableStyleId>{5C22544A-7EE6-4342-B048-85BDC9FD1C3A}</a:tableStyleId>
              </a:tblPr>
              <a:tblGrid>
                <a:gridCol w="2460896">
                  <a:extLst>
                    <a:ext uri="{9D8B030D-6E8A-4147-A177-3AD203B41FA5}">
                      <a16:colId xmlns:a16="http://schemas.microsoft.com/office/drawing/2014/main" val="4023953964"/>
                    </a:ext>
                  </a:extLst>
                </a:gridCol>
                <a:gridCol w="4155661">
                  <a:extLst>
                    <a:ext uri="{9D8B030D-6E8A-4147-A177-3AD203B41FA5}">
                      <a16:colId xmlns:a16="http://schemas.microsoft.com/office/drawing/2014/main" val="394177559"/>
                    </a:ext>
                  </a:extLst>
                </a:gridCol>
              </a:tblGrid>
              <a:tr h="842063">
                <a:tc>
                  <a:txBody>
                    <a:bodyPr/>
                    <a:lstStyle/>
                    <a:p>
                      <a:pPr>
                        <a:lnSpc>
                          <a:spcPct val="115000"/>
                        </a:lnSpc>
                        <a:spcAft>
                          <a:spcPts val="800"/>
                        </a:spcAft>
                        <a:buNone/>
                      </a:pPr>
                      <a:r>
                        <a:rPr lang="en-IN" sz="1600" kern="100">
                          <a:effectLst/>
                          <a:latin typeface="Calibri" panose="020F0502020204030204" pitchFamily="34" charset="0"/>
                        </a:rPr>
                        <a:t>Opening Balance</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a:effectLst/>
                          <a:latin typeface="Calibri" panose="020F0502020204030204" pitchFamily="34" charset="0"/>
                        </a:rPr>
                        <a:t>* Unutilized FC balance brought forward from the previous year.</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2534201081"/>
                  </a:ext>
                </a:extLst>
              </a:tr>
              <a:tr h="842063">
                <a:tc>
                  <a:txBody>
                    <a:bodyPr/>
                    <a:lstStyle/>
                    <a:p>
                      <a:pPr>
                        <a:lnSpc>
                          <a:spcPct val="115000"/>
                        </a:lnSpc>
                        <a:spcAft>
                          <a:spcPts val="800"/>
                        </a:spcAft>
                        <a:buNone/>
                      </a:pPr>
                      <a:r>
                        <a:rPr lang="en-IN" sz="1600" kern="100">
                          <a:effectLst/>
                          <a:latin typeface="Calibri" panose="020F0502020204030204" pitchFamily="34" charset="0"/>
                        </a:rPr>
                        <a:t>New Receipts</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a:effectLst/>
                          <a:latin typeface="Calibri" panose="020F0502020204030204" pitchFamily="34" charset="0"/>
                        </a:rPr>
                        <a:t>* Total amount received from foreign sources during the financial year.</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1477130226"/>
                  </a:ext>
                </a:extLst>
              </a:tr>
              <a:tr h="842063">
                <a:tc>
                  <a:txBody>
                    <a:bodyPr/>
                    <a:lstStyle/>
                    <a:p>
                      <a:pPr>
                        <a:lnSpc>
                          <a:spcPct val="115000"/>
                        </a:lnSpc>
                        <a:spcAft>
                          <a:spcPts val="800"/>
                        </a:spcAft>
                        <a:buNone/>
                      </a:pPr>
                      <a:r>
                        <a:rPr lang="en-IN" sz="1600" kern="100">
                          <a:effectLst/>
                          <a:latin typeface="Calibri" panose="020F0502020204030204" pitchFamily="34" charset="0"/>
                        </a:rPr>
                        <a:t>Income on FC</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dirty="0">
                          <a:effectLst/>
                          <a:latin typeface="Calibri" panose="020F0502020204030204" pitchFamily="34" charset="0"/>
                        </a:rPr>
                        <a:t>* Interest earned on FC (e.g., on FDs) and any other project-related income.</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3090185991"/>
                  </a:ext>
                </a:extLst>
              </a:tr>
              <a:tr h="1223792">
                <a:tc>
                  <a:txBody>
                    <a:bodyPr/>
                    <a:lstStyle/>
                    <a:p>
                      <a:pPr>
                        <a:lnSpc>
                          <a:spcPct val="115000"/>
                        </a:lnSpc>
                        <a:spcAft>
                          <a:spcPts val="800"/>
                        </a:spcAft>
                        <a:buNone/>
                      </a:pPr>
                      <a:r>
                        <a:rPr lang="en-IN" sz="1600" kern="100">
                          <a:effectLst/>
                          <a:latin typeface="Calibri" panose="020F0502020204030204" pitchFamily="34" charset="0"/>
                        </a:rPr>
                        <a:t>Donor-Wise Details</a:t>
                      </a:r>
                      <a:endParaRPr lang="en-IN" sz="1600" kern="10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a:lnSpc>
                          <a:spcPct val="115000"/>
                        </a:lnSpc>
                        <a:spcAft>
                          <a:spcPts val="800"/>
                        </a:spcAft>
                        <a:buNone/>
                      </a:pPr>
                      <a:r>
                        <a:rPr lang="en-IN" sz="1600" kern="100" dirty="0">
                          <a:effectLst/>
                          <a:latin typeface="Calibri" panose="020F0502020204030204" pitchFamily="34" charset="0"/>
                        </a:rPr>
                        <a:t>* Mandatory: Name, Address, Country, and Purpose for every donor (Institutional &amp; Individual).</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2971594455"/>
                  </a:ext>
                </a:extLst>
              </a:tr>
              <a:tr h="1223792">
                <a:tc>
                  <a:txBody>
                    <a:bodyPr/>
                    <a:lstStyle/>
                    <a:p>
                      <a:pPr>
                        <a:lnSpc>
                          <a:spcPct val="115000"/>
                        </a:lnSpc>
                        <a:spcAft>
                          <a:spcPts val="800"/>
                        </a:spcAft>
                        <a:buNone/>
                      </a:pPr>
                      <a:r>
                        <a:rPr lang="en-IN" sz="1600" kern="100" dirty="0">
                          <a:effectLst/>
                          <a:latin typeface="Calibri" panose="020F0502020204030204" pitchFamily="34" charset="0"/>
                        </a:rPr>
                        <a:t>Purpose-Wise Segregation</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tc>
                  <a:txBody>
                    <a:bodyPr/>
                    <a:lstStyle/>
                    <a:p>
                      <a:pPr marL="285750" indent="-285750">
                        <a:lnSpc>
                          <a:spcPct val="115000"/>
                        </a:lnSpc>
                        <a:spcAft>
                          <a:spcPts val="800"/>
                        </a:spcAft>
                        <a:buFont typeface="Arial" panose="020B0604020202020204" pitchFamily="34" charset="0"/>
                        <a:buChar char="•"/>
                      </a:pPr>
                      <a:r>
                        <a:rPr lang="en-IN" sz="1600" kern="100" dirty="0">
                          <a:effectLst/>
                          <a:latin typeface="Calibri" panose="020F0502020204030204" pitchFamily="34" charset="0"/>
                        </a:rPr>
                        <a:t>Breakdown of total funds received based on the intended purpose (e.g., Education, Social, Economic).</a:t>
                      </a:r>
                      <a:endParaRPr lang="en-IN" sz="1600" kern="100" dirty="0">
                        <a:effectLst/>
                        <a:latin typeface="Calibri" panose="020F0502020204030204" pitchFamily="34" charset="0"/>
                        <a:ea typeface="Calibri" panose="020F0502020204030204" pitchFamily="34" charset="0"/>
                        <a:cs typeface="Mangal" panose="02040503050203030202" pitchFamily="18" charset="0"/>
                      </a:endParaRPr>
                    </a:p>
                  </a:txBody>
                  <a:tcPr marL="13065" marR="13065" marT="13065" marB="13065" anchor="ctr"/>
                </a:tc>
                <a:extLst>
                  <a:ext uri="{0D108BD9-81ED-4DB2-BD59-A6C34878D82A}">
                    <a16:rowId xmlns:a16="http://schemas.microsoft.com/office/drawing/2014/main" val="3220214334"/>
                  </a:ext>
                </a:extLst>
              </a:tr>
            </a:tbl>
          </a:graphicData>
        </a:graphic>
      </p:graphicFrame>
    </p:spTree>
    <p:extLst>
      <p:ext uri="{BB962C8B-B14F-4D97-AF65-F5344CB8AC3E}">
        <p14:creationId xmlns:p14="http://schemas.microsoft.com/office/powerpoint/2010/main" val="3028219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8055E-4C9A-4938-C81C-36F75FAFE188}"/>
              </a:ext>
            </a:extLst>
          </p:cNvPr>
          <p:cNvSpPr>
            <a:spLocks noGrp="1"/>
          </p:cNvSpPr>
          <p:nvPr>
            <p:ph type="title"/>
          </p:nvPr>
        </p:nvSpPr>
        <p:spPr>
          <a:xfrm>
            <a:off x="123290" y="184935"/>
            <a:ext cx="6347713" cy="780836"/>
          </a:xfrm>
        </p:spPr>
        <p:txBody>
          <a:bodyPr/>
          <a:lstStyle/>
          <a:p>
            <a:r>
              <a:rPr lang="en-IN" b="1" dirty="0"/>
              <a:t>Utilization of Funds </a:t>
            </a:r>
            <a:endParaRPr lang="en-IN" dirty="0"/>
          </a:p>
        </p:txBody>
      </p:sp>
      <p:graphicFrame>
        <p:nvGraphicFramePr>
          <p:cNvPr id="4" name="Content Placeholder 3">
            <a:extLst>
              <a:ext uri="{FF2B5EF4-FFF2-40B4-BE49-F238E27FC236}">
                <a16:creationId xmlns:a16="http://schemas.microsoft.com/office/drawing/2014/main" id="{1FFA4C5B-ECA8-BE7C-A470-67FBCCD82996}"/>
              </a:ext>
            </a:extLst>
          </p:cNvPr>
          <p:cNvGraphicFramePr>
            <a:graphicFrameLocks noGrp="1"/>
          </p:cNvGraphicFramePr>
          <p:nvPr>
            <p:ph idx="1"/>
            <p:extLst>
              <p:ext uri="{D42A27DB-BD31-4B8C-83A1-F6EECF244321}">
                <p14:modId xmlns:p14="http://schemas.microsoft.com/office/powerpoint/2010/main" val="2007672708"/>
              </p:ext>
            </p:extLst>
          </p:nvPr>
        </p:nvGraphicFramePr>
        <p:xfrm>
          <a:off x="339047" y="965772"/>
          <a:ext cx="7140540" cy="5435029"/>
        </p:xfrm>
        <a:graphic>
          <a:graphicData uri="http://schemas.openxmlformats.org/drawingml/2006/table">
            <a:tbl>
              <a:tblPr firstRow="1" firstCol="1" bandRow="1">
                <a:tableStyleId>{5C22544A-7EE6-4342-B048-85BDC9FD1C3A}</a:tableStyleId>
              </a:tblPr>
              <a:tblGrid>
                <a:gridCol w="3570270">
                  <a:extLst>
                    <a:ext uri="{9D8B030D-6E8A-4147-A177-3AD203B41FA5}">
                      <a16:colId xmlns:a16="http://schemas.microsoft.com/office/drawing/2014/main" val="4130889384"/>
                    </a:ext>
                  </a:extLst>
                </a:gridCol>
                <a:gridCol w="3570270">
                  <a:extLst>
                    <a:ext uri="{9D8B030D-6E8A-4147-A177-3AD203B41FA5}">
                      <a16:colId xmlns:a16="http://schemas.microsoft.com/office/drawing/2014/main" val="2208758065"/>
                    </a:ext>
                  </a:extLst>
                </a:gridCol>
              </a:tblGrid>
              <a:tr h="989085">
                <a:tc>
                  <a:txBody>
                    <a:bodyPr/>
                    <a:lstStyle/>
                    <a:p>
                      <a:pPr>
                        <a:lnSpc>
                          <a:spcPct val="115000"/>
                        </a:lnSpc>
                        <a:spcAft>
                          <a:spcPts val="800"/>
                        </a:spcAft>
                        <a:buNone/>
                      </a:pPr>
                      <a:r>
                        <a:rPr lang="en-IN" sz="1200" kern="100">
                          <a:effectLst/>
                          <a:latin typeface="Calibri" panose="020F0502020204030204" pitchFamily="34" charset="0"/>
                        </a:rPr>
                        <a:t>Program Expenditure</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Money spent directly on achieving the association's objectives/projects.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174932119"/>
                  </a:ext>
                </a:extLst>
              </a:tr>
              <a:tr h="500959">
                <a:tc>
                  <a:txBody>
                    <a:bodyPr/>
                    <a:lstStyle/>
                    <a:p>
                      <a:pPr>
                        <a:lnSpc>
                          <a:spcPct val="115000"/>
                        </a:lnSpc>
                        <a:spcAft>
                          <a:spcPts val="800"/>
                        </a:spcAft>
                        <a:buNone/>
                      </a:pPr>
                      <a:r>
                        <a:rPr lang="en-IN" sz="1200" kern="100" dirty="0">
                          <a:effectLst/>
                          <a:latin typeface="Calibri" panose="020F0502020204030204" pitchFamily="34" charset="0"/>
                        </a:rPr>
                        <a:t>Administrative Expenses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Overheads like salaries, rent, office costs.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499429906"/>
                  </a:ext>
                </a:extLst>
              </a:tr>
              <a:tr h="1477802">
                <a:tc>
                  <a:txBody>
                    <a:bodyPr/>
                    <a:lstStyle/>
                    <a:p>
                      <a:pPr>
                        <a:lnSpc>
                          <a:spcPct val="115000"/>
                        </a:lnSpc>
                        <a:spcAft>
                          <a:spcPts val="800"/>
                        </a:spcAft>
                        <a:buNone/>
                      </a:pPr>
                      <a:r>
                        <a:rPr lang="en-IN" sz="1200" kern="100">
                          <a:effectLst/>
                          <a:latin typeface="Calibri" panose="020F0502020204030204" pitchFamily="34" charset="0"/>
                        </a:rPr>
                        <a:t>Statutory Limit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Administrative Expenses cannot exceed 20% of the foreign contribution received during the year.</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050407884"/>
                  </a:ext>
                </a:extLst>
              </a:tr>
              <a:tr h="989381">
                <a:tc>
                  <a:txBody>
                    <a:bodyPr/>
                    <a:lstStyle/>
                    <a:p>
                      <a:pPr>
                        <a:lnSpc>
                          <a:spcPct val="115000"/>
                        </a:lnSpc>
                        <a:spcAft>
                          <a:spcPts val="800"/>
                        </a:spcAft>
                        <a:buNone/>
                      </a:pPr>
                      <a:r>
                        <a:rPr lang="en-IN" sz="1200" kern="100">
                          <a:effectLst/>
                          <a:latin typeface="Calibri" panose="020F0502020204030204" pitchFamily="34" charset="0"/>
                        </a:rPr>
                        <a:t>Assets Created</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a:effectLst/>
                          <a:latin typeface="Calibri" panose="020F0502020204030204" pitchFamily="34" charset="0"/>
                        </a:rPr>
                        <a:t>* Details of any Movable or Immovable Assets purchased using FC.</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259420902"/>
                  </a:ext>
                </a:extLst>
              </a:tr>
              <a:tr h="1477802">
                <a:tc>
                  <a:txBody>
                    <a:bodyPr/>
                    <a:lstStyle/>
                    <a:p>
                      <a:pPr>
                        <a:lnSpc>
                          <a:spcPct val="115000"/>
                        </a:lnSpc>
                        <a:spcAft>
                          <a:spcPts val="800"/>
                        </a:spcAft>
                        <a:buNone/>
                      </a:pPr>
                      <a:r>
                        <a:rPr lang="en-IN" sz="1200" kern="100">
                          <a:effectLst/>
                          <a:latin typeface="Calibri" panose="020F0502020204030204" pitchFamily="34" charset="0"/>
                        </a:rPr>
                        <a:t>Funds Transferred</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nSpc>
                          <a:spcPct val="115000"/>
                        </a:lnSpc>
                        <a:spcAft>
                          <a:spcPts val="800"/>
                        </a:spcAft>
                        <a:buNone/>
                      </a:pPr>
                      <a:r>
                        <a:rPr lang="en-IN" sz="1200" kern="100" dirty="0">
                          <a:effectLst/>
                          <a:latin typeface="Calibri" panose="020F0502020204030204" pitchFamily="34" charset="0"/>
                        </a:rPr>
                        <a:t>* Details of any funds transferred to other entities (Note: Highly restricted post-2020 Amendment).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094300108"/>
                  </a:ext>
                </a:extLst>
              </a:tr>
            </a:tbl>
          </a:graphicData>
        </a:graphic>
      </p:graphicFrame>
    </p:spTree>
    <p:extLst>
      <p:ext uri="{BB962C8B-B14F-4D97-AF65-F5344CB8AC3E}">
        <p14:creationId xmlns:p14="http://schemas.microsoft.com/office/powerpoint/2010/main" val="3770935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F14C0-C0D8-50EA-105A-AAAFEB2520D3}"/>
              </a:ext>
            </a:extLst>
          </p:cNvPr>
          <p:cNvSpPr>
            <a:spLocks noGrp="1"/>
          </p:cNvSpPr>
          <p:nvPr>
            <p:ph type="title"/>
          </p:nvPr>
        </p:nvSpPr>
        <p:spPr>
          <a:xfrm>
            <a:off x="26782" y="0"/>
            <a:ext cx="7945964" cy="1320800"/>
          </a:xfrm>
        </p:spPr>
        <p:txBody>
          <a:bodyPr>
            <a:normAutofit/>
          </a:bodyPr>
          <a:lstStyle/>
          <a:p>
            <a:r>
              <a:rPr lang="en-IN" b="1" dirty="0"/>
              <a:t>Unutilized Funds and Documentation</a:t>
            </a:r>
            <a:endParaRPr lang="en-IN" dirty="0"/>
          </a:p>
        </p:txBody>
      </p:sp>
      <p:graphicFrame>
        <p:nvGraphicFramePr>
          <p:cNvPr id="4" name="Content Placeholder 3">
            <a:extLst>
              <a:ext uri="{FF2B5EF4-FFF2-40B4-BE49-F238E27FC236}">
                <a16:creationId xmlns:a16="http://schemas.microsoft.com/office/drawing/2014/main" id="{93B5DC7D-53A5-E548-4266-B7354F284F1F}"/>
              </a:ext>
            </a:extLst>
          </p:cNvPr>
          <p:cNvGraphicFramePr>
            <a:graphicFrameLocks noGrp="1"/>
          </p:cNvGraphicFramePr>
          <p:nvPr>
            <p:ph idx="1"/>
            <p:extLst>
              <p:ext uri="{D42A27DB-BD31-4B8C-83A1-F6EECF244321}">
                <p14:modId xmlns:p14="http://schemas.microsoft.com/office/powerpoint/2010/main" val="2459383725"/>
              </p:ext>
            </p:extLst>
          </p:nvPr>
        </p:nvGraphicFramePr>
        <p:xfrm>
          <a:off x="410966" y="1320800"/>
          <a:ext cx="6667928" cy="4721232"/>
        </p:xfrm>
        <a:graphic>
          <a:graphicData uri="http://schemas.openxmlformats.org/drawingml/2006/table">
            <a:tbl>
              <a:tblPr firstRow="1" firstCol="1" bandRow="1">
                <a:tableStyleId>{5C22544A-7EE6-4342-B048-85BDC9FD1C3A}</a:tableStyleId>
              </a:tblPr>
              <a:tblGrid>
                <a:gridCol w="2406940">
                  <a:extLst>
                    <a:ext uri="{9D8B030D-6E8A-4147-A177-3AD203B41FA5}">
                      <a16:colId xmlns:a16="http://schemas.microsoft.com/office/drawing/2014/main" val="1058872413"/>
                    </a:ext>
                  </a:extLst>
                </a:gridCol>
                <a:gridCol w="4260988">
                  <a:extLst>
                    <a:ext uri="{9D8B030D-6E8A-4147-A177-3AD203B41FA5}">
                      <a16:colId xmlns:a16="http://schemas.microsoft.com/office/drawing/2014/main" val="4234788394"/>
                    </a:ext>
                  </a:extLst>
                </a:gridCol>
              </a:tblGrid>
              <a:tr h="786872">
                <a:tc>
                  <a:txBody>
                    <a:bodyPr/>
                    <a:lstStyle/>
                    <a:p>
                      <a:pPr>
                        <a:lnSpc>
                          <a:spcPct val="115000"/>
                        </a:lnSpc>
                        <a:spcAft>
                          <a:spcPts val="800"/>
                        </a:spcAft>
                        <a:buNone/>
                      </a:pPr>
                      <a:r>
                        <a:rPr lang="en-IN" sz="1700" kern="100">
                          <a:effectLst/>
                          <a:latin typeface="Calibri" panose="020F0502020204030204" pitchFamily="34" charset="0"/>
                        </a:rPr>
                        <a:t>Closing Balance</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 Total unutilized FC remaining at the end of the year.</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760324540"/>
                  </a:ext>
                </a:extLst>
              </a:tr>
              <a:tr h="786872">
                <a:tc>
                  <a:txBody>
                    <a:bodyPr/>
                    <a:lstStyle/>
                    <a:p>
                      <a:pPr>
                        <a:lnSpc>
                          <a:spcPct val="115000"/>
                        </a:lnSpc>
                        <a:spcAft>
                          <a:spcPts val="800"/>
                        </a:spcAft>
                        <a:buNone/>
                      </a:pPr>
                      <a:r>
                        <a:rPr lang="en-IN" sz="1700" kern="100">
                          <a:effectLst/>
                          <a:latin typeface="Calibri" panose="020F0502020204030204" pitchFamily="34" charset="0"/>
                        </a:rPr>
                        <a:t>Breakdown</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Cash/Bank Balance in the designated FCRA account.</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1158271733"/>
                  </a:ext>
                </a:extLst>
              </a:tr>
              <a:tr h="786872">
                <a:tc>
                  <a:txBody>
                    <a:bodyPr/>
                    <a:lstStyle/>
                    <a:p>
                      <a:pPr>
                        <a:lnSpc>
                          <a:spcPct val="115000"/>
                        </a:lnSpc>
                        <a:spcAft>
                          <a:spcPts val="800"/>
                        </a:spcAft>
                        <a:buNone/>
                      </a:pPr>
                      <a:r>
                        <a:rPr lang="en-IN" sz="1700" kern="100" dirty="0">
                          <a:effectLst/>
                          <a:latin typeface="Calibri" panose="020F0502020204030204" pitchFamily="34" charset="0"/>
                        </a:rPr>
                        <a:t>Documents Required</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1. Audited Statement of Accounts (Balance Sheet, I&amp;E, R&amp;P).</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2688977869"/>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2. Chartered Accountant (CA) Certificate</a:t>
                      </a:r>
                    </a:p>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(Part B of FC-4).</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1675393898"/>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marL="0" indent="0">
                        <a:lnSpc>
                          <a:spcPct val="115000"/>
                        </a:lnSpc>
                        <a:spcAft>
                          <a:spcPts val="800"/>
                        </a:spcAft>
                        <a:buFont typeface="Arial" panose="020B0604020202020204" pitchFamily="34" charset="0"/>
                        <a:buNone/>
                      </a:pPr>
                      <a:r>
                        <a:rPr lang="en-IN" sz="1700" kern="100" dirty="0">
                          <a:effectLst/>
                          <a:latin typeface="Calibri" panose="020F0502020204030204" pitchFamily="34" charset="0"/>
                        </a:rPr>
                        <a:t>3. Designated FCRA Bank Statement (Certified Copy).</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95557128"/>
                  </a:ext>
                </a:extLst>
              </a:tr>
              <a:tr h="786872">
                <a:tc>
                  <a:txBody>
                    <a:bodyPr/>
                    <a:lstStyle/>
                    <a:p>
                      <a:pPr>
                        <a:lnSpc>
                          <a:spcPct val="115000"/>
                        </a:lnSpc>
                        <a:buNone/>
                      </a:pPr>
                      <a:endParaRPr lang="en-IN" sz="1700" kern="100">
                        <a:effectLst/>
                        <a:latin typeface="Calibri" panose="020F0502020204030204" pitchFamily="34" charset="0"/>
                        <a:cs typeface="Mangal" panose="02040503050203030202" pitchFamily="18" charset="0"/>
                      </a:endParaRPr>
                    </a:p>
                  </a:txBody>
                  <a:tcPr marL="13282" marR="13282" marT="13282" marB="13282" anchor="ctr"/>
                </a:tc>
                <a:tc>
                  <a:txBody>
                    <a:bodyPr/>
                    <a:lstStyle/>
                    <a:p>
                      <a:pPr>
                        <a:lnSpc>
                          <a:spcPct val="115000"/>
                        </a:lnSpc>
                        <a:spcAft>
                          <a:spcPts val="800"/>
                        </a:spcAft>
                        <a:buNone/>
                      </a:pPr>
                      <a:r>
                        <a:rPr lang="en-IN" sz="1700" kern="100" dirty="0">
                          <a:effectLst/>
                          <a:latin typeface="Calibri" panose="020F0502020204030204" pitchFamily="34" charset="0"/>
                        </a:rPr>
                        <a:t> 4. Chief Functionary's Declaration Certificate.</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3282" marR="13282" marT="13282" marB="13282" anchor="ctr"/>
                </a:tc>
                <a:extLst>
                  <a:ext uri="{0D108BD9-81ED-4DB2-BD59-A6C34878D82A}">
                    <a16:rowId xmlns:a16="http://schemas.microsoft.com/office/drawing/2014/main" val="3883393835"/>
                  </a:ext>
                </a:extLst>
              </a:tr>
            </a:tbl>
          </a:graphicData>
        </a:graphic>
      </p:graphicFrame>
    </p:spTree>
    <p:extLst>
      <p:ext uri="{BB962C8B-B14F-4D97-AF65-F5344CB8AC3E}">
        <p14:creationId xmlns:p14="http://schemas.microsoft.com/office/powerpoint/2010/main" val="3140042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6AB11-4622-C5EA-6411-BF6C177121DC}"/>
              </a:ext>
            </a:extLst>
          </p:cNvPr>
          <p:cNvSpPr>
            <a:spLocks noGrp="1"/>
          </p:cNvSpPr>
          <p:nvPr>
            <p:ph type="title"/>
          </p:nvPr>
        </p:nvSpPr>
        <p:spPr>
          <a:xfrm>
            <a:off x="513875" y="311649"/>
            <a:ext cx="2796807" cy="1320800"/>
          </a:xfrm>
        </p:spPr>
        <p:txBody>
          <a:bodyPr anchor="ct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THANK YOU</a:t>
            </a:r>
            <a:endParaRPr lang="en-IN"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E104055-4538-7D2E-8347-DC2165A18690}"/>
              </a:ext>
            </a:extLst>
          </p:cNvPr>
          <p:cNvSpPr>
            <a:spLocks noGrp="1"/>
          </p:cNvSpPr>
          <p:nvPr>
            <p:ph idx="1"/>
          </p:nvPr>
        </p:nvSpPr>
        <p:spPr>
          <a:xfrm>
            <a:off x="513875" y="1417834"/>
            <a:ext cx="4058125" cy="4767209"/>
          </a:xfrm>
        </p:spPr>
        <p:txBody>
          <a:bodyPr>
            <a:normAutofit/>
          </a:bodyPr>
          <a:lstStyle/>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Presented By:</a:t>
            </a:r>
          </a:p>
          <a:p>
            <a:pPr>
              <a:lnSpc>
                <a:spcPct val="90000"/>
              </a:lnSpc>
            </a:pPr>
            <a:r>
              <a:rPr lang="en-US" sz="2400" dirty="0" err="1">
                <a:latin typeface="Calibri" panose="020F0502020204030204" pitchFamily="34" charset="0"/>
                <a:ea typeface="Calibri" panose="020F0502020204030204" pitchFamily="34" charset="0"/>
                <a:cs typeface="Calibri" panose="020F0502020204030204" pitchFamily="34" charset="0"/>
              </a:rPr>
              <a:t>Venkateswarlu</a:t>
            </a:r>
            <a:r>
              <a:rPr lang="en-US" sz="2400" dirty="0">
                <a:latin typeface="Calibri" panose="020F0502020204030204" pitchFamily="34" charset="0"/>
                <a:ea typeface="Calibri" panose="020F0502020204030204" pitchFamily="34" charset="0"/>
                <a:cs typeface="Calibri" panose="020F0502020204030204" pitchFamily="34" charset="0"/>
              </a:rPr>
              <a:t> Ravulapalli</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Partner, V Ravulapalli &amp; Co.,</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Chartered Accountants.</a:t>
            </a:r>
          </a:p>
          <a:p>
            <a:pPr marL="0" indent="0">
              <a:lnSpc>
                <a:spcPct val="90000"/>
              </a:lnSpc>
              <a:buNone/>
            </a:pPr>
            <a:r>
              <a:rPr lang="en-US" sz="2400" dirty="0">
                <a:latin typeface="Calibri" panose="020F0502020204030204" pitchFamily="34" charset="0"/>
                <a:ea typeface="Calibri" panose="020F0502020204030204" pitchFamily="34" charset="0"/>
                <a:cs typeface="Calibri" panose="020F0502020204030204" pitchFamily="34" charset="0"/>
              </a:rPr>
              <a:t>Hyderabad</a:t>
            </a: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Phone. No. 9848031083</a:t>
            </a: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Email: </a:t>
            </a:r>
            <a:r>
              <a:rPr lang="en-US" sz="2200" dirty="0">
                <a:latin typeface="Calibri" panose="020F0502020204030204" pitchFamily="34" charset="0"/>
                <a:ea typeface="Calibri" panose="020F0502020204030204" pitchFamily="34" charset="0"/>
                <a:cs typeface="Calibri" panose="020F0502020204030204" pitchFamily="34" charset="0"/>
                <a:hlinkClick r:id="rId2"/>
              </a:rPr>
              <a:t>ravulapalli1969@gmail.com</a:t>
            </a:r>
            <a:endParaRPr lang="en-US" sz="2200" dirty="0">
              <a:latin typeface="Calibri" panose="020F0502020204030204" pitchFamily="34" charset="0"/>
              <a:ea typeface="Calibri" panose="020F0502020204030204" pitchFamily="34" charset="0"/>
              <a:cs typeface="Calibri" panose="020F0502020204030204" pitchFamily="34" charset="0"/>
            </a:endParaRPr>
          </a:p>
          <a:p>
            <a:pPr>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Web: www.vravulapalliandco.in</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descr="A black and white image of hands folded together&#10;&#10;AI-generated content may be incorrect.">
            <a:extLst>
              <a:ext uri="{FF2B5EF4-FFF2-40B4-BE49-F238E27FC236}">
                <a16:creationId xmlns:a16="http://schemas.microsoft.com/office/drawing/2014/main" id="{A1397A6E-2DD5-714D-3F11-746A754ACC9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rcRect l="21161" r="21188"/>
          <a:stretch>
            <a:fillRect/>
          </a:stretch>
        </p:blipFill>
        <p:spPr>
          <a:xfrm>
            <a:off x="4274050" y="745160"/>
            <a:ext cx="2933957" cy="5089178"/>
          </a:xfrm>
          <a:prstGeom prst="rect">
            <a:avLst/>
          </a:prstGeom>
        </p:spPr>
      </p:pic>
    </p:spTree>
    <p:extLst>
      <p:ext uri="{BB962C8B-B14F-4D97-AF65-F5344CB8AC3E}">
        <p14:creationId xmlns:p14="http://schemas.microsoft.com/office/powerpoint/2010/main" val="227789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hand holding a pen and shading circles on a sheet">
            <a:extLst>
              <a:ext uri="{FF2B5EF4-FFF2-40B4-BE49-F238E27FC236}">
                <a16:creationId xmlns:a16="http://schemas.microsoft.com/office/drawing/2014/main" id="{34A893B9-2B71-5359-B718-C6025965D3C5}"/>
              </a:ext>
            </a:extLst>
          </p:cNvPr>
          <p:cNvPicPr>
            <a:picLocks noChangeAspect="1"/>
          </p:cNvPicPr>
          <p:nvPr/>
        </p:nvPicPr>
        <p:blipFill>
          <a:blip r:embed="rId2"/>
          <a:srcRect l="37002" r="12531" b="-2"/>
          <a:stretch>
            <a:fillRect/>
          </a:stretch>
        </p:blipFill>
        <p:spPr>
          <a:xfrm>
            <a:off x="3202390" y="-1"/>
            <a:ext cx="5941610"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5FFEDEA5-EC14-F457-F1D7-508587F365BF}"/>
              </a:ext>
            </a:extLst>
          </p:cNvPr>
          <p:cNvSpPr>
            <a:spLocks noGrp="1"/>
          </p:cNvSpPr>
          <p:nvPr>
            <p:ph type="title"/>
          </p:nvPr>
        </p:nvSpPr>
        <p:spPr>
          <a:xfrm>
            <a:off x="507999" y="609600"/>
            <a:ext cx="2888343" cy="1320800"/>
          </a:xfrm>
        </p:spPr>
        <p:txBody>
          <a:bodyPr>
            <a:normAutofit/>
          </a:bodyPr>
          <a:lstStyle/>
          <a:p>
            <a:pPr>
              <a:lnSpc>
                <a:spcPct val="90000"/>
              </a:lnSpc>
            </a:pPr>
            <a:r>
              <a:rPr lang="en-IN" sz="2800" b="1"/>
              <a:t>FCRA Registration for NPOs</a:t>
            </a:r>
            <a:endParaRPr lang="en-IN" sz="2800"/>
          </a:p>
        </p:txBody>
      </p:sp>
      <p:sp>
        <p:nvSpPr>
          <p:cNvPr id="3" name="Content Placeholder 2">
            <a:extLst>
              <a:ext uri="{FF2B5EF4-FFF2-40B4-BE49-F238E27FC236}">
                <a16:creationId xmlns:a16="http://schemas.microsoft.com/office/drawing/2014/main" id="{EC2E746B-7C49-60C4-381E-3A653F2C6F79}"/>
              </a:ext>
            </a:extLst>
          </p:cNvPr>
          <p:cNvSpPr>
            <a:spLocks noGrp="1"/>
          </p:cNvSpPr>
          <p:nvPr>
            <p:ph idx="1"/>
          </p:nvPr>
        </p:nvSpPr>
        <p:spPr>
          <a:xfrm>
            <a:off x="508000" y="2160589"/>
            <a:ext cx="2888342" cy="3880773"/>
          </a:xfrm>
        </p:spPr>
        <p:txBody>
          <a:bodyPr>
            <a:normAutofit/>
          </a:bodyPr>
          <a:lstStyle/>
          <a:p>
            <a:pPr>
              <a:lnSpc>
                <a:spcPct val="90000"/>
              </a:lnSpc>
            </a:pPr>
            <a:r>
              <a:rPr lang="en-IN" dirty="0"/>
              <a:t>The Foreign Contribution (Regulation) Act, 2010 (FCRA), is the mandatory law that governs how associations, RNPO in India can receive and utilize foreign donations. The registration is granted by the Ministry of Home Affairs (MHA), Government of India.</a:t>
            </a:r>
          </a:p>
          <a:p>
            <a:pPr>
              <a:lnSpc>
                <a:spcPct val="90000"/>
              </a:lnSpc>
            </a:pPr>
            <a:endParaRPr lang="en-IN" dirty="0"/>
          </a:p>
        </p:txBody>
      </p:sp>
      <p:cxnSp>
        <p:nvCxnSpPr>
          <p:cNvPr id="9" name="Straight Connector 8">
            <a:extLst>
              <a:ext uri="{FF2B5EF4-FFF2-40B4-BE49-F238E27FC236}">
                <a16:creationId xmlns:a16="http://schemas.microsoft.com/office/drawing/2014/main" id="{64FA5DFF-7FE6-4855-84E6-DFA78EE978B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28259" y="0"/>
            <a:ext cx="9144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AFD8CBA-54A3-4363-991B-B9C631BBFA7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107"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5"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02581"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7"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9249"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00875"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1"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74047" y="-8467"/>
            <a:ext cx="967571"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4249" y="-8467"/>
            <a:ext cx="937369"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8749"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004897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D7BC4-B49B-9A32-C8CA-EA848FAAE92E}"/>
              </a:ext>
            </a:extLst>
          </p:cNvPr>
          <p:cNvSpPr>
            <a:spLocks noGrp="1"/>
          </p:cNvSpPr>
          <p:nvPr>
            <p:ph type="title"/>
          </p:nvPr>
        </p:nvSpPr>
        <p:spPr>
          <a:xfrm>
            <a:off x="240872" y="260278"/>
            <a:ext cx="6447501" cy="1320800"/>
          </a:xfrm>
        </p:spPr>
        <p:txBody>
          <a:bodyPr>
            <a:normAutofit/>
          </a:bodyPr>
          <a:lstStyle/>
          <a:p>
            <a:r>
              <a:rPr lang="en-IN" b="1" dirty="0"/>
              <a:t>Routes to Accept Foreign Contribution (FC)</a:t>
            </a:r>
            <a:endParaRPr lang="en-IN" dirty="0"/>
          </a:p>
        </p:txBody>
      </p:sp>
      <p:graphicFrame>
        <p:nvGraphicFramePr>
          <p:cNvPr id="4" name="Content Placeholder 3">
            <a:extLst>
              <a:ext uri="{FF2B5EF4-FFF2-40B4-BE49-F238E27FC236}">
                <a16:creationId xmlns:a16="http://schemas.microsoft.com/office/drawing/2014/main" id="{6E83F201-0DC6-D748-35BE-8FB92F2AD159}"/>
              </a:ext>
            </a:extLst>
          </p:cNvPr>
          <p:cNvGraphicFramePr>
            <a:graphicFrameLocks noGrp="1"/>
          </p:cNvGraphicFramePr>
          <p:nvPr>
            <p:ph idx="1"/>
            <p:extLst>
              <p:ext uri="{D42A27DB-BD31-4B8C-83A1-F6EECF244321}">
                <p14:modId xmlns:p14="http://schemas.microsoft.com/office/powerpoint/2010/main" val="1658174805"/>
              </p:ext>
            </p:extLst>
          </p:nvPr>
        </p:nvGraphicFramePr>
        <p:xfrm>
          <a:off x="364308" y="1468063"/>
          <a:ext cx="6704312" cy="4860819"/>
        </p:xfrm>
        <a:graphic>
          <a:graphicData uri="http://schemas.openxmlformats.org/drawingml/2006/table">
            <a:tbl>
              <a:tblPr firstRow="1" firstCol="1" bandRow="1">
                <a:tableStyleId>{5C22544A-7EE6-4342-B048-85BDC9FD1C3A}</a:tableStyleId>
              </a:tblPr>
              <a:tblGrid>
                <a:gridCol w="1067405">
                  <a:extLst>
                    <a:ext uri="{9D8B030D-6E8A-4147-A177-3AD203B41FA5}">
                      <a16:colId xmlns:a16="http://schemas.microsoft.com/office/drawing/2014/main" val="2609090142"/>
                    </a:ext>
                  </a:extLst>
                </a:gridCol>
                <a:gridCol w="2761452">
                  <a:extLst>
                    <a:ext uri="{9D8B030D-6E8A-4147-A177-3AD203B41FA5}">
                      <a16:colId xmlns:a16="http://schemas.microsoft.com/office/drawing/2014/main" val="361828327"/>
                    </a:ext>
                  </a:extLst>
                </a:gridCol>
                <a:gridCol w="2875455">
                  <a:extLst>
                    <a:ext uri="{9D8B030D-6E8A-4147-A177-3AD203B41FA5}">
                      <a16:colId xmlns:a16="http://schemas.microsoft.com/office/drawing/2014/main" val="3803254731"/>
                    </a:ext>
                  </a:extLst>
                </a:gridCol>
              </a:tblGrid>
              <a:tr h="752609">
                <a:tc>
                  <a:txBody>
                    <a:bodyPr/>
                    <a:lstStyle/>
                    <a:p>
                      <a:pPr>
                        <a:lnSpc>
                          <a:spcPct val="115000"/>
                        </a:lnSpc>
                        <a:spcAft>
                          <a:spcPts val="800"/>
                        </a:spcAft>
                        <a:buNone/>
                      </a:pPr>
                      <a:r>
                        <a:rPr lang="en-IN" sz="1500" kern="100">
                          <a:effectLst/>
                          <a:latin typeface="Calibri" panose="020F0502020204030204" pitchFamily="34" charset="0"/>
                        </a:rPr>
                        <a:t>Feature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1. FCRA Registration (Form FC-3A)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2. Prior Permission (PP) (Form FC-3B)</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3580609913"/>
                  </a:ext>
                </a:extLst>
              </a:tr>
              <a:tr h="1097774">
                <a:tc>
                  <a:txBody>
                    <a:bodyPr/>
                    <a:lstStyle/>
                    <a:p>
                      <a:pPr>
                        <a:lnSpc>
                          <a:spcPct val="115000"/>
                        </a:lnSpc>
                        <a:spcAft>
                          <a:spcPts val="800"/>
                        </a:spcAft>
                        <a:buNone/>
                      </a:pPr>
                      <a:r>
                        <a:rPr lang="en-IN" sz="1500" kern="100">
                          <a:effectLst/>
                          <a:latin typeface="Calibri" panose="020F0502020204030204" pitchFamily="34" charset="0"/>
                        </a:rPr>
                        <a:t>Purpose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To receive FC from multiple donors for various activities (General Use).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To receive a specific amount from a specific donor for a specific purpose (One-time Use).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692404165"/>
                  </a:ext>
                </a:extLst>
              </a:tr>
              <a:tr h="1097774">
                <a:tc>
                  <a:txBody>
                    <a:bodyPr/>
                    <a:lstStyle/>
                    <a:p>
                      <a:pPr>
                        <a:lnSpc>
                          <a:spcPct val="115000"/>
                        </a:lnSpc>
                        <a:spcAft>
                          <a:spcPts val="800"/>
                        </a:spcAft>
                        <a:buNone/>
                      </a:pPr>
                      <a:r>
                        <a:rPr lang="en-IN" sz="1500" kern="100">
                          <a:effectLst/>
                          <a:latin typeface="Calibri" panose="020F0502020204030204" pitchFamily="34" charset="0"/>
                        </a:rPr>
                        <a:t>Eligibility</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Must be an established NPO with a track record .</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Suitable for newly registered NPOs or those that do not meet the 3-year criteria.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591175214"/>
                  </a:ext>
                </a:extLst>
              </a:tr>
              <a:tr h="1097774">
                <a:tc>
                  <a:txBody>
                    <a:bodyPr/>
                    <a:lstStyle/>
                    <a:p>
                      <a:pPr>
                        <a:lnSpc>
                          <a:spcPct val="115000"/>
                        </a:lnSpc>
                        <a:spcAft>
                          <a:spcPts val="800"/>
                        </a:spcAft>
                        <a:buNone/>
                      </a:pPr>
                      <a:r>
                        <a:rPr lang="en-IN" sz="1500" kern="100">
                          <a:effectLst/>
                          <a:latin typeface="Calibri" panose="020F0502020204030204" pitchFamily="34" charset="0"/>
                        </a:rPr>
                        <a:t>Validity</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5 Years (Subject to renewal).</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Valid only for the specific amount and purpose mentioned in the approval.</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1186863549"/>
                  </a:ext>
                </a:extLst>
              </a:tr>
              <a:tr h="407444">
                <a:tc>
                  <a:txBody>
                    <a:bodyPr/>
                    <a:lstStyle/>
                    <a:p>
                      <a:pPr>
                        <a:lnSpc>
                          <a:spcPct val="115000"/>
                        </a:lnSpc>
                        <a:spcAft>
                          <a:spcPts val="800"/>
                        </a:spcAft>
                        <a:buNone/>
                      </a:pPr>
                      <a:r>
                        <a:rPr lang="en-IN" sz="1500" kern="100">
                          <a:effectLst/>
                          <a:latin typeface="Calibri" panose="020F0502020204030204" pitchFamily="34" charset="0"/>
                        </a:rPr>
                        <a:t>Application</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Online in Form FC-3A.</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Online in Form FC-3B.</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3320915160"/>
                  </a:ext>
                </a:extLst>
              </a:tr>
              <a:tr h="407444">
                <a:tc>
                  <a:txBody>
                    <a:bodyPr/>
                    <a:lstStyle/>
                    <a:p>
                      <a:pPr>
                        <a:lnSpc>
                          <a:spcPct val="115000"/>
                        </a:lnSpc>
                        <a:spcAft>
                          <a:spcPts val="800"/>
                        </a:spcAft>
                        <a:buNone/>
                      </a:pPr>
                      <a:r>
                        <a:rPr lang="en-IN" sz="1500" kern="100">
                          <a:effectLst/>
                          <a:latin typeface="Calibri" panose="020F0502020204030204" pitchFamily="34" charset="0"/>
                        </a:rPr>
                        <a:t>Fee</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a:effectLst/>
                          <a:latin typeface="Calibri" panose="020F0502020204030204" pitchFamily="34" charset="0"/>
                        </a:rPr>
                        <a:t>₹10,000</a:t>
                      </a:r>
                      <a:endParaRPr lang="en-IN" sz="1500" kern="10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tc>
                  <a:txBody>
                    <a:bodyPr/>
                    <a:lstStyle/>
                    <a:p>
                      <a:pPr>
                        <a:lnSpc>
                          <a:spcPct val="115000"/>
                        </a:lnSpc>
                        <a:spcAft>
                          <a:spcPts val="800"/>
                        </a:spcAft>
                        <a:buNone/>
                      </a:pPr>
                      <a:r>
                        <a:rPr lang="en-IN" sz="1500" kern="100" dirty="0">
                          <a:effectLst/>
                          <a:latin typeface="Calibri" panose="020F0502020204030204" pitchFamily="34" charset="0"/>
                        </a:rPr>
                        <a:t>₹5,000</a:t>
                      </a:r>
                      <a:endParaRPr lang="en-IN" sz="1500" kern="100" dirty="0">
                        <a:effectLst/>
                        <a:latin typeface="Calibri" panose="020F0502020204030204" pitchFamily="34" charset="0"/>
                        <a:ea typeface="Calibri" panose="020F0502020204030204" pitchFamily="34" charset="0"/>
                        <a:cs typeface="Mangal" panose="02040503050203030202" pitchFamily="18" charset="0"/>
                      </a:endParaRPr>
                    </a:p>
                  </a:txBody>
                  <a:tcPr marL="10396" marR="10396" marT="10396" marB="10396" anchor="ctr"/>
                </a:tc>
                <a:extLst>
                  <a:ext uri="{0D108BD9-81ED-4DB2-BD59-A6C34878D82A}">
                    <a16:rowId xmlns:a16="http://schemas.microsoft.com/office/drawing/2014/main" val="2578159298"/>
                  </a:ext>
                </a:extLst>
              </a:tr>
            </a:tbl>
          </a:graphicData>
        </a:graphic>
      </p:graphicFrame>
    </p:spTree>
    <p:extLst>
      <p:ext uri="{BB962C8B-B14F-4D97-AF65-F5344CB8AC3E}">
        <p14:creationId xmlns:p14="http://schemas.microsoft.com/office/powerpoint/2010/main" val="1832139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19C9F-5E70-6721-E074-8B34618058BF}"/>
              </a:ext>
            </a:extLst>
          </p:cNvPr>
          <p:cNvSpPr>
            <a:spLocks noGrp="1"/>
          </p:cNvSpPr>
          <p:nvPr>
            <p:ph type="title"/>
          </p:nvPr>
        </p:nvSpPr>
        <p:spPr>
          <a:xfrm>
            <a:off x="179330" y="241444"/>
            <a:ext cx="6447501" cy="1320800"/>
          </a:xfrm>
        </p:spPr>
        <p:txBody>
          <a:bodyPr>
            <a:normAutofit/>
          </a:bodyPr>
          <a:lstStyle/>
          <a:p>
            <a:r>
              <a:rPr lang="en-IN" b="1" dirty="0"/>
              <a:t>Eligibility Requirements for FCRA Registration (FC-3A)</a:t>
            </a:r>
            <a:endParaRPr lang="en-IN" dirty="0"/>
          </a:p>
        </p:txBody>
      </p:sp>
      <p:graphicFrame>
        <p:nvGraphicFramePr>
          <p:cNvPr id="4" name="Content Placeholder 3">
            <a:extLst>
              <a:ext uri="{FF2B5EF4-FFF2-40B4-BE49-F238E27FC236}">
                <a16:creationId xmlns:a16="http://schemas.microsoft.com/office/drawing/2014/main" id="{8F64409A-EE78-6F83-2E00-7747816B4FD2}"/>
              </a:ext>
            </a:extLst>
          </p:cNvPr>
          <p:cNvGraphicFramePr>
            <a:graphicFrameLocks noGrp="1"/>
          </p:cNvGraphicFramePr>
          <p:nvPr>
            <p:ph idx="1"/>
            <p:extLst>
              <p:ext uri="{D42A27DB-BD31-4B8C-83A1-F6EECF244321}">
                <p14:modId xmlns:p14="http://schemas.microsoft.com/office/powerpoint/2010/main" val="2302420925"/>
              </p:ext>
            </p:extLst>
          </p:nvPr>
        </p:nvGraphicFramePr>
        <p:xfrm>
          <a:off x="376446" y="1451670"/>
          <a:ext cx="6702447" cy="4938856"/>
        </p:xfrm>
        <a:graphic>
          <a:graphicData uri="http://schemas.openxmlformats.org/drawingml/2006/table">
            <a:tbl>
              <a:tblPr firstRow="1" firstCol="1" bandRow="1">
                <a:tableStyleId>{5C22544A-7EE6-4342-B048-85BDC9FD1C3A}</a:tableStyleId>
              </a:tblPr>
              <a:tblGrid>
                <a:gridCol w="1814630">
                  <a:extLst>
                    <a:ext uri="{9D8B030D-6E8A-4147-A177-3AD203B41FA5}">
                      <a16:colId xmlns:a16="http://schemas.microsoft.com/office/drawing/2014/main" val="287242343"/>
                    </a:ext>
                  </a:extLst>
                </a:gridCol>
                <a:gridCol w="4887817">
                  <a:extLst>
                    <a:ext uri="{9D8B030D-6E8A-4147-A177-3AD203B41FA5}">
                      <a16:colId xmlns:a16="http://schemas.microsoft.com/office/drawing/2014/main" val="2190697264"/>
                    </a:ext>
                  </a:extLst>
                </a:gridCol>
              </a:tblGrid>
              <a:tr h="4557172">
                <a:tc>
                  <a:txBody>
                    <a:bodyPr/>
                    <a:lstStyle/>
                    <a:p>
                      <a:pPr>
                        <a:lnSpc>
                          <a:spcPct val="115000"/>
                        </a:lnSpc>
                        <a:spcAft>
                          <a:spcPts val="800"/>
                        </a:spcAft>
                        <a:buNone/>
                      </a:pPr>
                      <a:r>
                        <a:rPr lang="en-IN" sz="1400" kern="100">
                          <a:effectLst/>
                          <a:latin typeface="Calibri" panose="020F0502020204030204" pitchFamily="34" charset="0"/>
                        </a:rPr>
                        <a:t>Legal Status</a:t>
                      </a:r>
                      <a:endParaRPr lang="en-IN" sz="1400" kern="10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tc>
                  <a:txBody>
                    <a:bodyPr/>
                    <a:lstStyle/>
                    <a:p>
                      <a:pPr>
                        <a:lnSpc>
                          <a:spcPct val="115000"/>
                        </a:lnSpc>
                        <a:spcAft>
                          <a:spcPts val="800"/>
                        </a:spcAft>
                        <a:buNone/>
                      </a:pPr>
                      <a:r>
                        <a:rPr lang="en-IN" sz="1400" kern="100" dirty="0">
                          <a:effectLst/>
                          <a:latin typeface="Calibri" panose="020F0502020204030204" pitchFamily="34" charset="0"/>
                        </a:rPr>
                        <a:t>Must be a legal entity (NPO) registered under one of the following: </a:t>
                      </a:r>
                    </a:p>
                    <a:p>
                      <a:pPr>
                        <a:lnSpc>
                          <a:spcPct val="115000"/>
                        </a:lnSpc>
                        <a:spcAft>
                          <a:spcPts val="800"/>
                        </a:spcAft>
                        <a:buNone/>
                      </a:pPr>
                      <a:r>
                        <a:rPr lang="en-IN" sz="1400" kern="100" dirty="0">
                          <a:effectLst/>
                        </a:rPr>
                        <a:t/>
                      </a:r>
                      <a:br>
                        <a:rPr lang="en-IN" sz="1400" kern="100" dirty="0">
                          <a:effectLst/>
                        </a:rPr>
                      </a:br>
                      <a:endParaRPr lang="en-IN" sz="1400" kern="100" dirty="0">
                        <a:effectLst/>
                      </a:endParaRPr>
                    </a:p>
                    <a:p>
                      <a:pPr>
                        <a:lnSpc>
                          <a:spcPct val="115000"/>
                        </a:lnSpc>
                        <a:spcAft>
                          <a:spcPts val="800"/>
                        </a:spcAft>
                        <a:buNone/>
                      </a:pPr>
                      <a:r>
                        <a:rPr lang="en-IN" sz="1400" kern="100" dirty="0">
                          <a:effectLst/>
                        </a:rPr>
                        <a:t>• Societies Registration Act, 1860 (Society) </a:t>
                      </a:r>
                    </a:p>
                    <a:p>
                      <a:pPr>
                        <a:lnSpc>
                          <a:spcPct val="115000"/>
                        </a:lnSpc>
                        <a:spcAft>
                          <a:spcPts val="800"/>
                        </a:spcAft>
                        <a:buNone/>
                      </a:pPr>
                      <a:r>
                        <a:rPr lang="en-IN" sz="1400" kern="100" dirty="0">
                          <a:effectLst/>
                        </a:rPr>
                        <a:t/>
                      </a:r>
                      <a:br>
                        <a:rPr lang="en-IN" sz="1400" kern="100" dirty="0">
                          <a:effectLst/>
                        </a:rPr>
                      </a:br>
                      <a:endParaRPr lang="en-IN" sz="1400" kern="100" dirty="0">
                        <a:effectLst/>
                      </a:endParaRPr>
                    </a:p>
                    <a:p>
                      <a:pPr>
                        <a:lnSpc>
                          <a:spcPct val="115000"/>
                        </a:lnSpc>
                        <a:spcAft>
                          <a:spcPts val="800"/>
                        </a:spcAft>
                        <a:buNone/>
                      </a:pPr>
                      <a:r>
                        <a:rPr lang="en-IN" sz="1400" kern="100" dirty="0">
                          <a:effectLst/>
                        </a:rPr>
                        <a:t>• Indian Trusts Act, 1882 (Trust) </a:t>
                      </a:r>
                    </a:p>
                    <a:p>
                      <a:pPr>
                        <a:lnSpc>
                          <a:spcPct val="115000"/>
                        </a:lnSpc>
                        <a:spcAft>
                          <a:spcPts val="800"/>
                        </a:spcAft>
                        <a:buNone/>
                      </a:pPr>
                      <a:r>
                        <a:rPr lang="en-IN" sz="1400" kern="100" dirty="0">
                          <a:effectLst/>
                        </a:rPr>
                        <a:t/>
                      </a:r>
                      <a:br>
                        <a:rPr lang="en-IN" sz="1400" kern="100" dirty="0">
                          <a:effectLst/>
                        </a:rPr>
                      </a:br>
                      <a:endParaRPr lang="en-IN" sz="1400" kern="100" dirty="0">
                        <a:effectLst/>
                      </a:endParaRPr>
                    </a:p>
                    <a:p>
                      <a:pPr>
                        <a:lnSpc>
                          <a:spcPct val="115000"/>
                        </a:lnSpc>
                        <a:spcAft>
                          <a:spcPts val="800"/>
                        </a:spcAft>
                        <a:buNone/>
                      </a:pPr>
                      <a:r>
                        <a:rPr lang="en-IN" sz="1400" kern="100" dirty="0">
                          <a:effectLst/>
                        </a:rPr>
                        <a:t>• Companies Act, 2013 (Section 8 Company)</a:t>
                      </a:r>
                      <a:endParaRPr lang="en-IN" sz="1400" kern="100" dirty="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extLst>
                  <a:ext uri="{0D108BD9-81ED-4DB2-BD59-A6C34878D82A}">
                    <a16:rowId xmlns:a16="http://schemas.microsoft.com/office/drawing/2014/main" val="269571293"/>
                  </a:ext>
                </a:extLst>
              </a:tr>
              <a:tr h="381684">
                <a:tc>
                  <a:txBody>
                    <a:bodyPr/>
                    <a:lstStyle/>
                    <a:p>
                      <a:pPr>
                        <a:lnSpc>
                          <a:spcPct val="115000"/>
                        </a:lnSpc>
                        <a:spcAft>
                          <a:spcPts val="800"/>
                        </a:spcAft>
                        <a:buNone/>
                      </a:pPr>
                      <a:r>
                        <a:rPr lang="en-IN" sz="1400" kern="100">
                          <a:effectLst/>
                          <a:latin typeface="Calibri" panose="020F0502020204030204" pitchFamily="34" charset="0"/>
                        </a:rPr>
                        <a:t>Operational History</a:t>
                      </a:r>
                      <a:endParaRPr lang="en-IN" sz="1400" kern="10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tc>
                  <a:txBody>
                    <a:bodyPr/>
                    <a:lstStyle/>
                    <a:p>
                      <a:pPr>
                        <a:lnSpc>
                          <a:spcPct val="115000"/>
                        </a:lnSpc>
                        <a:spcAft>
                          <a:spcPts val="800"/>
                        </a:spcAft>
                        <a:buNone/>
                      </a:pPr>
                      <a:r>
                        <a:rPr lang="en-IN" sz="1400" kern="100" dirty="0">
                          <a:effectLst/>
                          <a:latin typeface="Calibri" panose="020F0502020204030204" pitchFamily="34" charset="0"/>
                        </a:rPr>
                        <a:t>Must be in existence for a minimum of 3 years.</a:t>
                      </a:r>
                      <a:endParaRPr lang="en-IN" sz="1400" kern="100" dirty="0">
                        <a:effectLst/>
                        <a:latin typeface="Calibri" panose="020F0502020204030204" pitchFamily="34" charset="0"/>
                        <a:ea typeface="Calibri" panose="020F0502020204030204" pitchFamily="34" charset="0"/>
                        <a:cs typeface="Mangal" panose="02040503050203030202" pitchFamily="18" charset="0"/>
                      </a:endParaRPr>
                    </a:p>
                  </a:txBody>
                  <a:tcPr marL="9929" marR="9929" marT="9929" marB="9929" anchor="ctr"/>
                </a:tc>
                <a:extLst>
                  <a:ext uri="{0D108BD9-81ED-4DB2-BD59-A6C34878D82A}">
                    <a16:rowId xmlns:a16="http://schemas.microsoft.com/office/drawing/2014/main" val="2475160166"/>
                  </a:ext>
                </a:extLst>
              </a:tr>
            </a:tbl>
          </a:graphicData>
        </a:graphic>
      </p:graphicFrame>
    </p:spTree>
    <p:extLst>
      <p:ext uri="{BB962C8B-B14F-4D97-AF65-F5344CB8AC3E}">
        <p14:creationId xmlns:p14="http://schemas.microsoft.com/office/powerpoint/2010/main" val="2747218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0F9EB-DB79-22D5-AD19-1EE63D04A11C}"/>
              </a:ext>
            </a:extLst>
          </p:cNvPr>
          <p:cNvSpPr>
            <a:spLocks noGrp="1"/>
          </p:cNvSpPr>
          <p:nvPr>
            <p:ph type="title"/>
          </p:nvPr>
        </p:nvSpPr>
        <p:spPr>
          <a:xfrm>
            <a:off x="508000" y="609600"/>
            <a:ext cx="6447501" cy="1320800"/>
          </a:xfrm>
        </p:spPr>
        <p:txBody>
          <a:bodyPr>
            <a:normAutofit/>
          </a:bodyPr>
          <a:lstStyle/>
          <a:p>
            <a:r>
              <a:rPr lang="en-IN" b="1" dirty="0"/>
              <a:t>Eligibility Requirements for FCRA Registration (FC-3A)</a:t>
            </a:r>
            <a:endParaRPr lang="en-IN" dirty="0"/>
          </a:p>
        </p:txBody>
      </p:sp>
      <p:graphicFrame>
        <p:nvGraphicFramePr>
          <p:cNvPr id="4" name="Content Placeholder 3">
            <a:extLst>
              <a:ext uri="{FF2B5EF4-FFF2-40B4-BE49-F238E27FC236}">
                <a16:creationId xmlns:a16="http://schemas.microsoft.com/office/drawing/2014/main" id="{7D5C28AF-B18F-D220-A901-2DD396DDA402}"/>
              </a:ext>
            </a:extLst>
          </p:cNvPr>
          <p:cNvGraphicFramePr>
            <a:graphicFrameLocks noGrp="1"/>
          </p:cNvGraphicFramePr>
          <p:nvPr>
            <p:ph idx="1"/>
            <p:extLst>
              <p:ext uri="{D42A27DB-BD31-4B8C-83A1-F6EECF244321}">
                <p14:modId xmlns:p14="http://schemas.microsoft.com/office/powerpoint/2010/main" val="3792839949"/>
              </p:ext>
            </p:extLst>
          </p:nvPr>
        </p:nvGraphicFramePr>
        <p:xfrm>
          <a:off x="415533" y="2433833"/>
          <a:ext cx="6447632" cy="3273597"/>
        </p:xfrm>
        <a:graphic>
          <a:graphicData uri="http://schemas.openxmlformats.org/drawingml/2006/table">
            <a:tbl>
              <a:tblPr firstRow="1" firstCol="1" bandRow="1">
                <a:tableStyleId>{5C22544A-7EE6-4342-B048-85BDC9FD1C3A}</a:tableStyleId>
              </a:tblPr>
              <a:tblGrid>
                <a:gridCol w="1993746">
                  <a:extLst>
                    <a:ext uri="{9D8B030D-6E8A-4147-A177-3AD203B41FA5}">
                      <a16:colId xmlns:a16="http://schemas.microsoft.com/office/drawing/2014/main" val="1584985503"/>
                    </a:ext>
                  </a:extLst>
                </a:gridCol>
                <a:gridCol w="4453886">
                  <a:extLst>
                    <a:ext uri="{9D8B030D-6E8A-4147-A177-3AD203B41FA5}">
                      <a16:colId xmlns:a16="http://schemas.microsoft.com/office/drawing/2014/main" val="2361578700"/>
                    </a:ext>
                  </a:extLst>
                </a:gridCol>
              </a:tblGrid>
              <a:tr h="840192">
                <a:tc>
                  <a:txBody>
                    <a:bodyPr/>
                    <a:lstStyle/>
                    <a:p>
                      <a:pPr>
                        <a:lnSpc>
                          <a:spcPct val="115000"/>
                        </a:lnSpc>
                        <a:spcAft>
                          <a:spcPts val="800"/>
                        </a:spcAft>
                        <a:buNone/>
                      </a:pPr>
                      <a:r>
                        <a:rPr lang="en-IN" sz="1700" kern="100">
                          <a:effectLst/>
                          <a:latin typeface="Calibri" panose="020F0502020204030204" pitchFamily="34" charset="0"/>
                        </a:rPr>
                        <a:t>Activity/Track Record</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Must have undertaken "reasonable activity" in its chosen field for the benefit of society.</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4110999783"/>
                  </a:ext>
                </a:extLst>
              </a:tr>
              <a:tr h="1593213">
                <a:tc>
                  <a:txBody>
                    <a:bodyPr/>
                    <a:lstStyle/>
                    <a:p>
                      <a:pPr>
                        <a:lnSpc>
                          <a:spcPct val="115000"/>
                        </a:lnSpc>
                        <a:spcAft>
                          <a:spcPts val="800"/>
                        </a:spcAft>
                        <a:buNone/>
                      </a:pPr>
                      <a:r>
                        <a:rPr lang="en-IN" sz="1700" kern="100">
                          <a:effectLst/>
                          <a:latin typeface="Calibri" panose="020F0502020204030204" pitchFamily="34" charset="0"/>
                        </a:rPr>
                        <a:t>Financial Criteria</a:t>
                      </a:r>
                      <a:endParaRPr lang="en-IN" sz="1700" kern="10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Must have spent a minimum of </a:t>
                      </a:r>
                      <a:r>
                        <a:rPr lang="en-IN" sz="1700" b="1" kern="100" dirty="0">
                          <a:effectLst/>
                          <a:latin typeface="Calibri" panose="020F0502020204030204" pitchFamily="34" charset="0"/>
                        </a:rPr>
                        <a:t>₹15 Lakhs</a:t>
                      </a:r>
                      <a:r>
                        <a:rPr lang="en-IN" sz="1700" kern="100" dirty="0">
                          <a:effectLst/>
                          <a:latin typeface="Calibri" panose="020F0502020204030204" pitchFamily="34" charset="0"/>
                        </a:rPr>
                        <a:t> (Fifteen Lakh Rupees) over the </a:t>
                      </a:r>
                      <a:r>
                        <a:rPr lang="en-IN" sz="1700" b="1" kern="100" dirty="0">
                          <a:effectLst/>
                          <a:latin typeface="Calibri" panose="020F0502020204030204" pitchFamily="34" charset="0"/>
                        </a:rPr>
                        <a:t>last 3 years </a:t>
                      </a:r>
                      <a:r>
                        <a:rPr lang="en-IN" sz="1700" kern="100" dirty="0">
                          <a:effectLst/>
                          <a:latin typeface="Calibri" panose="020F0502020204030204" pitchFamily="34" charset="0"/>
                        </a:rPr>
                        <a:t>on its aims and objectives. (Note: This expenditure must </a:t>
                      </a:r>
                      <a:r>
                        <a:rPr lang="en-IN" sz="1700" b="1" kern="100" dirty="0">
                          <a:effectLst/>
                          <a:latin typeface="Calibri" panose="020F0502020204030204" pitchFamily="34" charset="0"/>
                        </a:rPr>
                        <a:t>exclude </a:t>
                      </a:r>
                      <a:r>
                        <a:rPr lang="en-IN" sz="1700" kern="100" dirty="0">
                          <a:effectLst/>
                          <a:latin typeface="Calibri" panose="020F0502020204030204" pitchFamily="34" charset="0"/>
                        </a:rPr>
                        <a:t>administrative expenses.)</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875609034"/>
                  </a:ext>
                </a:extLst>
              </a:tr>
              <a:tr h="840192">
                <a:tc>
                  <a:txBody>
                    <a:bodyPr/>
                    <a:lstStyle/>
                    <a:p>
                      <a:pPr>
                        <a:lnSpc>
                          <a:spcPct val="115000"/>
                        </a:lnSpc>
                        <a:spcAft>
                          <a:spcPts val="800"/>
                        </a:spcAft>
                        <a:buNone/>
                      </a:pPr>
                      <a:r>
                        <a:rPr lang="en-IN" sz="1700" kern="100" dirty="0">
                          <a:effectLst/>
                          <a:latin typeface="Calibri" panose="020F0502020204030204" pitchFamily="34" charset="0"/>
                        </a:rPr>
                        <a:t>Compliance Check</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tc>
                  <a:txBody>
                    <a:bodyPr/>
                    <a:lstStyle/>
                    <a:p>
                      <a:pPr>
                        <a:lnSpc>
                          <a:spcPct val="115000"/>
                        </a:lnSpc>
                        <a:spcAft>
                          <a:spcPts val="800"/>
                        </a:spcAft>
                        <a:buNone/>
                      </a:pPr>
                      <a:r>
                        <a:rPr lang="en-IN" sz="1700" kern="100" dirty="0">
                          <a:effectLst/>
                          <a:latin typeface="Calibri" panose="020F0502020204030204" pitchFamily="34" charset="0"/>
                        </a:rPr>
                        <a:t>The organisation and its key members must not be prohibited from accepting foreign contribution.</a:t>
                      </a:r>
                      <a:endParaRPr lang="en-IN" sz="1700" kern="100" dirty="0">
                        <a:effectLst/>
                        <a:latin typeface="Calibri" panose="020F0502020204030204" pitchFamily="34" charset="0"/>
                        <a:ea typeface="Calibri" panose="020F0502020204030204" pitchFamily="34" charset="0"/>
                        <a:cs typeface="Mangal" panose="02040503050203030202" pitchFamily="18" charset="0"/>
                      </a:endParaRPr>
                    </a:p>
                  </a:txBody>
                  <a:tcPr marL="11876" marR="11876" marT="11876" marB="11876" anchor="ctr"/>
                </a:tc>
                <a:extLst>
                  <a:ext uri="{0D108BD9-81ED-4DB2-BD59-A6C34878D82A}">
                    <a16:rowId xmlns:a16="http://schemas.microsoft.com/office/drawing/2014/main" val="1186033683"/>
                  </a:ext>
                </a:extLst>
              </a:tr>
            </a:tbl>
          </a:graphicData>
        </a:graphic>
      </p:graphicFrame>
    </p:spTree>
    <p:extLst>
      <p:ext uri="{BB962C8B-B14F-4D97-AF65-F5344CB8AC3E}">
        <p14:creationId xmlns:p14="http://schemas.microsoft.com/office/powerpoint/2010/main" val="3053881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5FFC9-0F97-AE85-D71C-0C112D789315}"/>
              </a:ext>
            </a:extLst>
          </p:cNvPr>
          <p:cNvSpPr>
            <a:spLocks noGrp="1"/>
          </p:cNvSpPr>
          <p:nvPr>
            <p:ph type="title"/>
          </p:nvPr>
        </p:nvSpPr>
        <p:spPr>
          <a:xfrm>
            <a:off x="107308" y="167481"/>
            <a:ext cx="6447501" cy="757193"/>
          </a:xfrm>
        </p:spPr>
        <p:txBody>
          <a:bodyPr>
            <a:normAutofit/>
          </a:bodyPr>
          <a:lstStyle/>
          <a:p>
            <a:r>
              <a:rPr lang="en-IN" b="1" dirty="0"/>
              <a:t>Key Documents Required</a:t>
            </a:r>
            <a:endParaRPr lang="en-IN" dirty="0"/>
          </a:p>
        </p:txBody>
      </p:sp>
      <p:graphicFrame>
        <p:nvGraphicFramePr>
          <p:cNvPr id="5" name="Content Placeholder 2">
            <a:extLst>
              <a:ext uri="{FF2B5EF4-FFF2-40B4-BE49-F238E27FC236}">
                <a16:creationId xmlns:a16="http://schemas.microsoft.com/office/drawing/2014/main" id="{0C2E45BF-AD42-0BA5-2912-9C4526A9604A}"/>
              </a:ext>
            </a:extLst>
          </p:cNvPr>
          <p:cNvGraphicFramePr>
            <a:graphicFrameLocks noGrp="1"/>
          </p:cNvGraphicFramePr>
          <p:nvPr>
            <p:ph idx="1"/>
            <p:extLst>
              <p:ext uri="{D42A27DB-BD31-4B8C-83A1-F6EECF244321}">
                <p14:modId xmlns:p14="http://schemas.microsoft.com/office/powerpoint/2010/main" val="610323522"/>
              </p:ext>
            </p:extLst>
          </p:nvPr>
        </p:nvGraphicFramePr>
        <p:xfrm>
          <a:off x="292242" y="924674"/>
          <a:ext cx="6447501" cy="4760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130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17CE-7146-3090-A2D2-1D6531FB4C8A}"/>
              </a:ext>
            </a:extLst>
          </p:cNvPr>
          <p:cNvSpPr>
            <a:spLocks noGrp="1"/>
          </p:cNvSpPr>
          <p:nvPr>
            <p:ph type="title"/>
          </p:nvPr>
        </p:nvSpPr>
        <p:spPr>
          <a:xfrm>
            <a:off x="199775" y="116441"/>
            <a:ext cx="6447501" cy="931523"/>
          </a:xfrm>
        </p:spPr>
        <p:txBody>
          <a:bodyPr>
            <a:normAutofit/>
          </a:bodyPr>
          <a:lstStyle/>
          <a:p>
            <a:r>
              <a:rPr lang="en-IN" b="1" dirty="0"/>
              <a:t>Key Documents Required</a:t>
            </a:r>
            <a:endParaRPr lang="en-IN" dirty="0"/>
          </a:p>
        </p:txBody>
      </p:sp>
      <p:graphicFrame>
        <p:nvGraphicFramePr>
          <p:cNvPr id="5" name="Content Placeholder 2">
            <a:extLst>
              <a:ext uri="{FF2B5EF4-FFF2-40B4-BE49-F238E27FC236}">
                <a16:creationId xmlns:a16="http://schemas.microsoft.com/office/drawing/2014/main" id="{351CB58E-85E8-7737-8DE2-FACD9DB51A92}"/>
              </a:ext>
            </a:extLst>
          </p:cNvPr>
          <p:cNvGraphicFramePr>
            <a:graphicFrameLocks noGrp="1"/>
          </p:cNvGraphicFramePr>
          <p:nvPr>
            <p:ph idx="1"/>
            <p:extLst>
              <p:ext uri="{D42A27DB-BD31-4B8C-83A1-F6EECF244321}">
                <p14:modId xmlns:p14="http://schemas.microsoft.com/office/powerpoint/2010/main" val="3190173917"/>
              </p:ext>
            </p:extLst>
          </p:nvPr>
        </p:nvGraphicFramePr>
        <p:xfrm>
          <a:off x="487847" y="821934"/>
          <a:ext cx="6447234" cy="53695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2333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9DE6-9929-832C-7A55-0C2017F3F842}"/>
              </a:ext>
            </a:extLst>
          </p:cNvPr>
          <p:cNvSpPr>
            <a:spLocks noGrp="1"/>
          </p:cNvSpPr>
          <p:nvPr>
            <p:ph type="title"/>
          </p:nvPr>
        </p:nvSpPr>
        <p:spPr>
          <a:xfrm>
            <a:off x="97034" y="157538"/>
            <a:ext cx="6447501" cy="767136"/>
          </a:xfrm>
        </p:spPr>
        <p:txBody>
          <a:bodyPr>
            <a:normAutofit/>
          </a:bodyPr>
          <a:lstStyle/>
          <a:p>
            <a:r>
              <a:rPr lang="en-IN" b="1" dirty="0"/>
              <a:t>Online Registration Process</a:t>
            </a:r>
            <a:endParaRPr lang="en-IN" dirty="0"/>
          </a:p>
        </p:txBody>
      </p:sp>
      <p:graphicFrame>
        <p:nvGraphicFramePr>
          <p:cNvPr id="7" name="Content Placeholder 6">
            <a:extLst>
              <a:ext uri="{FF2B5EF4-FFF2-40B4-BE49-F238E27FC236}">
                <a16:creationId xmlns:a16="http://schemas.microsoft.com/office/drawing/2014/main" id="{E6BAE669-9709-CB49-166B-5EEF6DB80206}"/>
              </a:ext>
            </a:extLst>
          </p:cNvPr>
          <p:cNvGraphicFramePr>
            <a:graphicFrameLocks noGrp="1"/>
          </p:cNvGraphicFramePr>
          <p:nvPr>
            <p:ph idx="1"/>
            <p:extLst>
              <p:ext uri="{D42A27DB-BD31-4B8C-83A1-F6EECF244321}">
                <p14:modId xmlns:p14="http://schemas.microsoft.com/office/powerpoint/2010/main" val="3804139490"/>
              </p:ext>
            </p:extLst>
          </p:nvPr>
        </p:nvGraphicFramePr>
        <p:xfrm>
          <a:off x="380144" y="914399"/>
          <a:ext cx="7500134" cy="5775789"/>
        </p:xfrm>
        <a:graphic>
          <a:graphicData uri="http://schemas.openxmlformats.org/drawingml/2006/table">
            <a:tbl>
              <a:tblPr firstRow="1" firstCol="1" bandRow="1">
                <a:tableStyleId>{5C22544A-7EE6-4342-B048-85BDC9FD1C3A}</a:tableStyleId>
              </a:tblPr>
              <a:tblGrid>
                <a:gridCol w="2227017">
                  <a:extLst>
                    <a:ext uri="{9D8B030D-6E8A-4147-A177-3AD203B41FA5}">
                      <a16:colId xmlns:a16="http://schemas.microsoft.com/office/drawing/2014/main" val="1686079785"/>
                    </a:ext>
                  </a:extLst>
                </a:gridCol>
                <a:gridCol w="3005784">
                  <a:extLst>
                    <a:ext uri="{9D8B030D-6E8A-4147-A177-3AD203B41FA5}">
                      <a16:colId xmlns:a16="http://schemas.microsoft.com/office/drawing/2014/main" val="2042143869"/>
                    </a:ext>
                  </a:extLst>
                </a:gridCol>
                <a:gridCol w="2267333">
                  <a:extLst>
                    <a:ext uri="{9D8B030D-6E8A-4147-A177-3AD203B41FA5}">
                      <a16:colId xmlns:a16="http://schemas.microsoft.com/office/drawing/2014/main" val="4120160075"/>
                    </a:ext>
                  </a:extLst>
                </a:gridCol>
              </a:tblGrid>
              <a:tr h="298330">
                <a:tc>
                  <a:txBody>
                    <a:bodyPr/>
                    <a:lstStyle/>
                    <a:p>
                      <a:pPr>
                        <a:lnSpc>
                          <a:spcPct val="115000"/>
                        </a:lnSpc>
                        <a:spcAft>
                          <a:spcPts val="800"/>
                        </a:spcAft>
                        <a:buNone/>
                      </a:pPr>
                      <a:r>
                        <a:rPr lang="en-IN" sz="1300" kern="100">
                          <a:effectLst/>
                          <a:latin typeface="Calibri" panose="020F0502020204030204" pitchFamily="34" charset="0"/>
                        </a:rPr>
                        <a:t>Step</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Action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Form/Detail</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799231465"/>
                  </a:ext>
                </a:extLst>
              </a:tr>
              <a:tr h="1023921">
                <a:tc>
                  <a:txBody>
                    <a:bodyPr/>
                    <a:lstStyle/>
                    <a:p>
                      <a:pPr>
                        <a:lnSpc>
                          <a:spcPct val="115000"/>
                        </a:lnSpc>
                        <a:spcAft>
                          <a:spcPts val="800"/>
                        </a:spcAft>
                        <a:buNone/>
                      </a:pPr>
                      <a:r>
                        <a:rPr lang="en-IN" sz="1300" kern="100">
                          <a:effectLst/>
                          <a:latin typeface="Calibri" panose="020F0502020204030204" pitchFamily="34" charset="0"/>
                        </a:rPr>
                        <a:t>1. Open Mandatory Bank Account (Crucial Amendment)</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Open the FCRA Designated Account for receiving FC. This account must be opened at the State Bank of India (SBI), Main Branch, Sansad Marg, New Delhi.</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FCRA Designated Account at SBI, New Delhi.</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02622786"/>
                  </a:ext>
                </a:extLst>
              </a:tr>
              <a:tr h="540577">
                <a:tc>
                  <a:txBody>
                    <a:bodyPr/>
                    <a:lstStyle/>
                    <a:p>
                      <a:pPr>
                        <a:lnSpc>
                          <a:spcPct val="115000"/>
                        </a:lnSpc>
                        <a:spcAft>
                          <a:spcPts val="800"/>
                        </a:spcAft>
                        <a:buNone/>
                      </a:pPr>
                      <a:r>
                        <a:rPr lang="en-IN" sz="1300" kern="100">
                          <a:effectLst/>
                          <a:latin typeface="Calibri" panose="020F0502020204030204" pitchFamily="34" charset="0"/>
                        </a:rPr>
                        <a:t>2. Apply Online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Go to the official FCRA portal and sign up for a user ID and password.</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FCRA Online Portal: fcraonline.nic.in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1070536055"/>
                  </a:ext>
                </a:extLst>
              </a:tr>
              <a:tr h="782821">
                <a:tc>
                  <a:txBody>
                    <a:bodyPr/>
                    <a:lstStyle/>
                    <a:p>
                      <a:pPr>
                        <a:lnSpc>
                          <a:spcPct val="115000"/>
                        </a:lnSpc>
                        <a:spcAft>
                          <a:spcPts val="800"/>
                        </a:spcAft>
                        <a:buNone/>
                      </a:pPr>
                      <a:r>
                        <a:rPr lang="en-IN" sz="1300" kern="100">
                          <a:effectLst/>
                          <a:latin typeface="Calibri" panose="020F0502020204030204" pitchFamily="34" charset="0"/>
                        </a:rPr>
                        <a:t>3. Fill Association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Log in and select "FCRA Registration." Fill in NPO details (Name, Address, Registration No., Darpan ID, etc.).</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Association Details Form</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94091784"/>
                  </a:ext>
                </a:extLst>
              </a:tr>
              <a:tr h="1023921">
                <a:tc>
                  <a:txBody>
                    <a:bodyPr/>
                    <a:lstStyle/>
                    <a:p>
                      <a:pPr>
                        <a:lnSpc>
                          <a:spcPct val="115000"/>
                        </a:lnSpc>
                        <a:spcAft>
                          <a:spcPts val="800"/>
                        </a:spcAft>
                        <a:buNone/>
                      </a:pPr>
                      <a:r>
                        <a:rPr lang="en-IN" sz="1300" kern="100">
                          <a:effectLst/>
                          <a:latin typeface="Calibri" panose="020F0502020204030204" pitchFamily="34" charset="0"/>
                        </a:rPr>
                        <a:t>4. Enter Executive Committee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Provide complete details (Name, Father's Name, Occupation, Designation, and Aadhaar Number) for all Executive Committee/Governing Body members.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EC/Key Functionaries Details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243149304"/>
                  </a:ext>
                </a:extLst>
              </a:tr>
              <a:tr h="782821">
                <a:tc>
                  <a:txBody>
                    <a:bodyPr/>
                    <a:lstStyle/>
                    <a:p>
                      <a:pPr>
                        <a:lnSpc>
                          <a:spcPct val="115000"/>
                        </a:lnSpc>
                        <a:spcAft>
                          <a:spcPts val="800"/>
                        </a:spcAft>
                        <a:buNone/>
                      </a:pPr>
                      <a:r>
                        <a:rPr lang="en-IN" sz="1300" kern="100" dirty="0">
                          <a:effectLst/>
                          <a:latin typeface="Calibri" panose="020F0502020204030204" pitchFamily="34" charset="0"/>
                        </a:rPr>
                        <a:t>5. Enter Bank Details</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Provide the account details (IFSC, Account Number) for the mandatory SBI Designated Account and any utilization accounts.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Bank Details Form</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3242617674"/>
                  </a:ext>
                </a:extLst>
              </a:tr>
              <a:tr h="782821">
                <a:tc>
                  <a:txBody>
                    <a:bodyPr/>
                    <a:lstStyle/>
                    <a:p>
                      <a:pPr>
                        <a:lnSpc>
                          <a:spcPct val="115000"/>
                        </a:lnSpc>
                        <a:spcAft>
                          <a:spcPts val="800"/>
                        </a:spcAft>
                        <a:buNone/>
                      </a:pPr>
                      <a:r>
                        <a:rPr lang="en-IN" sz="1300" kern="100">
                          <a:effectLst/>
                          <a:latin typeface="Calibri" panose="020F0502020204030204" pitchFamily="34" charset="0"/>
                        </a:rPr>
                        <a:t>6. Upload Documents &amp; Pay Fee</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Upload all mandatory documents (as listed in Slide 4) in PDF format. Make the online payment of ₹10,000.</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Upload &amp; Payment Gateway</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1358522786"/>
                  </a:ext>
                </a:extLst>
              </a:tr>
              <a:tr h="540577">
                <a:tc>
                  <a:txBody>
                    <a:bodyPr/>
                    <a:lstStyle/>
                    <a:p>
                      <a:pPr>
                        <a:lnSpc>
                          <a:spcPct val="115000"/>
                        </a:lnSpc>
                        <a:spcAft>
                          <a:spcPts val="800"/>
                        </a:spcAft>
                        <a:buNone/>
                      </a:pPr>
                      <a:r>
                        <a:rPr lang="en-IN" sz="1300" kern="100">
                          <a:effectLst/>
                          <a:latin typeface="Calibri" panose="020F0502020204030204" pitchFamily="34" charset="0"/>
                        </a:rPr>
                        <a:t>7. Final Submission</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a:effectLst/>
                          <a:latin typeface="Calibri" panose="020F0502020204030204" pitchFamily="34" charset="0"/>
                        </a:rPr>
                        <a:t>Submit the application after verifying all details.</a:t>
                      </a:r>
                      <a:endParaRPr lang="en-IN" sz="1300" kern="10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tc>
                  <a:txBody>
                    <a:bodyPr/>
                    <a:lstStyle/>
                    <a:p>
                      <a:pPr>
                        <a:lnSpc>
                          <a:spcPct val="115000"/>
                        </a:lnSpc>
                        <a:spcAft>
                          <a:spcPts val="800"/>
                        </a:spcAft>
                        <a:buNone/>
                      </a:pPr>
                      <a:r>
                        <a:rPr lang="en-IN" sz="1300" kern="100" dirty="0">
                          <a:effectLst/>
                          <a:latin typeface="Calibri" panose="020F0502020204030204" pitchFamily="34" charset="0"/>
                        </a:rPr>
                        <a:t>Print PDF and retain acknowledgement.</a:t>
                      </a:r>
                      <a:endParaRPr lang="en-IN" sz="1300" kern="100" dirty="0">
                        <a:effectLst/>
                        <a:latin typeface="Calibri" panose="020F0502020204030204" pitchFamily="34" charset="0"/>
                        <a:ea typeface="Calibri" panose="020F0502020204030204" pitchFamily="34" charset="0"/>
                        <a:cs typeface="Mangal" panose="02040503050203030202" pitchFamily="18" charset="0"/>
                      </a:endParaRPr>
                    </a:p>
                  </a:txBody>
                  <a:tcPr marL="6792" marR="6792" marT="6792" marB="6792" anchor="ctr"/>
                </a:tc>
                <a:extLst>
                  <a:ext uri="{0D108BD9-81ED-4DB2-BD59-A6C34878D82A}">
                    <a16:rowId xmlns:a16="http://schemas.microsoft.com/office/drawing/2014/main" val="439760486"/>
                  </a:ext>
                </a:extLst>
              </a:tr>
            </a:tbl>
          </a:graphicData>
        </a:graphic>
      </p:graphicFrame>
    </p:spTree>
    <p:extLst>
      <p:ext uri="{BB962C8B-B14F-4D97-AF65-F5344CB8AC3E}">
        <p14:creationId xmlns:p14="http://schemas.microsoft.com/office/powerpoint/2010/main" val="3267851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0F1DB-8FB3-7509-BB12-9E1904DFB160}"/>
              </a:ext>
            </a:extLst>
          </p:cNvPr>
          <p:cNvSpPr>
            <a:spLocks noGrp="1"/>
          </p:cNvSpPr>
          <p:nvPr>
            <p:ph type="title"/>
          </p:nvPr>
        </p:nvSpPr>
        <p:spPr>
          <a:xfrm>
            <a:off x="0" y="157538"/>
            <a:ext cx="6447501" cy="777410"/>
          </a:xfrm>
        </p:spPr>
        <p:txBody>
          <a:bodyPr>
            <a:normAutofit/>
          </a:bodyPr>
          <a:lstStyle/>
          <a:p>
            <a:r>
              <a:rPr lang="en-IN" b="1" dirty="0"/>
              <a:t>    Major FCRA Amendments </a:t>
            </a:r>
            <a:endParaRPr lang="en-IN" dirty="0"/>
          </a:p>
        </p:txBody>
      </p:sp>
      <p:graphicFrame>
        <p:nvGraphicFramePr>
          <p:cNvPr id="4" name="Content Placeholder 3">
            <a:extLst>
              <a:ext uri="{FF2B5EF4-FFF2-40B4-BE49-F238E27FC236}">
                <a16:creationId xmlns:a16="http://schemas.microsoft.com/office/drawing/2014/main" id="{EE8AAEF8-D9F0-7277-CD10-63A5C6F875D9}"/>
              </a:ext>
            </a:extLst>
          </p:cNvPr>
          <p:cNvGraphicFramePr>
            <a:graphicFrameLocks noGrp="1"/>
          </p:cNvGraphicFramePr>
          <p:nvPr>
            <p:ph idx="1"/>
            <p:extLst>
              <p:ext uri="{D42A27DB-BD31-4B8C-83A1-F6EECF244321}">
                <p14:modId xmlns:p14="http://schemas.microsoft.com/office/powerpoint/2010/main" val="2969140494"/>
              </p:ext>
            </p:extLst>
          </p:nvPr>
        </p:nvGraphicFramePr>
        <p:xfrm>
          <a:off x="508397" y="934948"/>
          <a:ext cx="6529401" cy="5414480"/>
        </p:xfrm>
        <a:graphic>
          <a:graphicData uri="http://schemas.openxmlformats.org/drawingml/2006/table">
            <a:tbl>
              <a:tblPr firstRow="1" firstCol="1" bandRow="1">
                <a:tableStyleId>{5C22544A-7EE6-4342-B048-85BDC9FD1C3A}</a:tableStyleId>
              </a:tblPr>
              <a:tblGrid>
                <a:gridCol w="1665257">
                  <a:extLst>
                    <a:ext uri="{9D8B030D-6E8A-4147-A177-3AD203B41FA5}">
                      <a16:colId xmlns:a16="http://schemas.microsoft.com/office/drawing/2014/main" val="3818377877"/>
                    </a:ext>
                  </a:extLst>
                </a:gridCol>
                <a:gridCol w="2393827">
                  <a:extLst>
                    <a:ext uri="{9D8B030D-6E8A-4147-A177-3AD203B41FA5}">
                      <a16:colId xmlns:a16="http://schemas.microsoft.com/office/drawing/2014/main" val="2560095821"/>
                    </a:ext>
                  </a:extLst>
                </a:gridCol>
                <a:gridCol w="2470317">
                  <a:extLst>
                    <a:ext uri="{9D8B030D-6E8A-4147-A177-3AD203B41FA5}">
                      <a16:colId xmlns:a16="http://schemas.microsoft.com/office/drawing/2014/main" val="1461122608"/>
                    </a:ext>
                  </a:extLst>
                </a:gridCol>
              </a:tblGrid>
              <a:tr h="456712">
                <a:tc>
                  <a:txBody>
                    <a:bodyPr/>
                    <a:lstStyle/>
                    <a:p>
                      <a:pPr>
                        <a:lnSpc>
                          <a:spcPct val="115000"/>
                        </a:lnSpc>
                        <a:spcAft>
                          <a:spcPts val="800"/>
                        </a:spcAft>
                        <a:buNone/>
                      </a:pPr>
                      <a:r>
                        <a:rPr lang="en-IN" sz="1200" kern="100">
                          <a:effectLst/>
                          <a:latin typeface="Calibri" panose="020F0502020204030204" pitchFamily="34" charset="0"/>
                        </a:rPr>
                        <a:t>Amendment</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Old Rule</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New/Current Rule</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2264639996"/>
                  </a:ext>
                </a:extLst>
              </a:tr>
              <a:tr h="1220771">
                <a:tc>
                  <a:txBody>
                    <a:bodyPr/>
                    <a:lstStyle/>
                    <a:p>
                      <a:pPr>
                        <a:lnSpc>
                          <a:spcPct val="115000"/>
                        </a:lnSpc>
                        <a:spcAft>
                          <a:spcPts val="800"/>
                        </a:spcAft>
                        <a:buNone/>
                      </a:pPr>
                      <a:r>
                        <a:rPr lang="en-IN" sz="1200" kern="100">
                          <a:effectLst/>
                          <a:latin typeface="Calibri" panose="020F0502020204030204" pitchFamily="34" charset="0"/>
                        </a:rPr>
                        <a:t>FC Receipt Account</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Could be opened in any bank.</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Mandatory to open the main FC account at the SBI Main Branch, Sansad Marg, New Delhi.</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3216325153"/>
                  </a:ext>
                </a:extLst>
              </a:tr>
              <a:tr h="838742">
                <a:tc>
                  <a:txBody>
                    <a:bodyPr/>
                    <a:lstStyle/>
                    <a:p>
                      <a:pPr>
                        <a:lnSpc>
                          <a:spcPct val="115000"/>
                        </a:lnSpc>
                        <a:spcAft>
                          <a:spcPts val="800"/>
                        </a:spcAft>
                        <a:buNone/>
                      </a:pPr>
                      <a:r>
                        <a:rPr lang="en-IN" sz="1200" kern="100">
                          <a:effectLst/>
                          <a:latin typeface="Calibri" panose="020F0502020204030204" pitchFamily="34" charset="0"/>
                        </a:rPr>
                        <a:t>Transfer of FC</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Could transfer FC to other FCRA-registered NPOs.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Prohibited. FC cannot be transferred to any other person or organisation.</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364263986"/>
                  </a:ext>
                </a:extLst>
              </a:tr>
              <a:tr h="838742">
                <a:tc>
                  <a:txBody>
                    <a:bodyPr/>
                    <a:lstStyle/>
                    <a:p>
                      <a:pPr>
                        <a:lnSpc>
                          <a:spcPct val="115000"/>
                        </a:lnSpc>
                        <a:spcAft>
                          <a:spcPts val="800"/>
                        </a:spcAft>
                        <a:buNone/>
                      </a:pPr>
                      <a:r>
                        <a:rPr lang="en-IN" sz="1200" kern="100">
                          <a:effectLst/>
                          <a:latin typeface="Calibri" panose="020F0502020204030204" pitchFamily="34" charset="0"/>
                        </a:rPr>
                        <a:t>Administrative Expenses (Admin. Exp.)</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Cap was 50% of the FC received in the year.</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Cap is reduced to 20% of the FC received in the year.</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935537050"/>
                  </a:ext>
                </a:extLst>
              </a:tr>
              <a:tr h="1220771">
                <a:tc>
                  <a:txBody>
                    <a:bodyPr/>
                    <a:lstStyle/>
                    <a:p>
                      <a:pPr>
                        <a:lnSpc>
                          <a:spcPct val="115000"/>
                        </a:lnSpc>
                        <a:spcAft>
                          <a:spcPts val="800"/>
                        </a:spcAft>
                        <a:buNone/>
                      </a:pPr>
                      <a:r>
                        <a:rPr lang="en-IN" sz="1200" kern="100">
                          <a:effectLst/>
                          <a:latin typeface="Calibri" panose="020F0502020204030204" pitchFamily="34" charset="0"/>
                        </a:rPr>
                        <a:t>Identification (Key Functionaries)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Passport/OCI/PIO was sufficient.</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Aadhaar Number is mandatory for all office bearers/directors/key functionaries.</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704710840"/>
                  </a:ext>
                </a:extLst>
              </a:tr>
              <a:tr h="838742">
                <a:tc>
                  <a:txBody>
                    <a:bodyPr/>
                    <a:lstStyle/>
                    <a:p>
                      <a:pPr>
                        <a:lnSpc>
                          <a:spcPct val="115000"/>
                        </a:lnSpc>
                        <a:spcAft>
                          <a:spcPts val="800"/>
                        </a:spcAft>
                        <a:buNone/>
                      </a:pPr>
                      <a:r>
                        <a:rPr lang="en-IN" sz="1200" kern="100">
                          <a:effectLst/>
                          <a:latin typeface="Calibri" panose="020F0502020204030204" pitchFamily="34" charset="0"/>
                        </a:rPr>
                        <a:t>Suspension Period</a:t>
                      </a:r>
                      <a:endParaRPr lang="en-IN" sz="1200" kern="10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a:effectLst/>
                          <a:latin typeface="Calibri" panose="020F0502020204030204" pitchFamily="34" charset="0"/>
                        </a:rPr>
                        <a:t>Registration could be suspended for a maximum of 180 days.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tc>
                  <a:txBody>
                    <a:bodyPr/>
                    <a:lstStyle/>
                    <a:p>
                      <a:pPr>
                        <a:lnSpc>
                          <a:spcPct val="115000"/>
                        </a:lnSpc>
                        <a:spcAft>
                          <a:spcPts val="800"/>
                        </a:spcAft>
                        <a:buNone/>
                      </a:pPr>
                      <a:r>
                        <a:rPr lang="en-IN" sz="1200" kern="100" dirty="0">
                          <a:effectLst/>
                          <a:latin typeface="Calibri" panose="020F0502020204030204" pitchFamily="34" charset="0"/>
                        </a:rPr>
                        <a:t>Suspension period has been increased to a maximum of 360 days.</a:t>
                      </a:r>
                      <a:endParaRPr lang="en-IN" sz="1200" kern="100" dirty="0">
                        <a:effectLst/>
                        <a:latin typeface="Calibri" panose="020F0502020204030204" pitchFamily="34" charset="0"/>
                        <a:ea typeface="Calibri" panose="020F0502020204030204" pitchFamily="34" charset="0"/>
                        <a:cs typeface="Mangal" panose="02040503050203030202" pitchFamily="18" charset="0"/>
                      </a:endParaRPr>
                    </a:p>
                  </a:txBody>
                  <a:tcPr marL="8517" marR="8517" marT="8517" marB="8517" anchor="ctr"/>
                </a:tc>
                <a:extLst>
                  <a:ext uri="{0D108BD9-81ED-4DB2-BD59-A6C34878D82A}">
                    <a16:rowId xmlns:a16="http://schemas.microsoft.com/office/drawing/2014/main" val="2002229429"/>
                  </a:ext>
                </a:extLst>
              </a:tr>
            </a:tbl>
          </a:graphicData>
        </a:graphic>
      </p:graphicFrame>
    </p:spTree>
    <p:extLst>
      <p:ext uri="{BB962C8B-B14F-4D97-AF65-F5344CB8AC3E}">
        <p14:creationId xmlns:p14="http://schemas.microsoft.com/office/powerpoint/2010/main" val="156674457"/>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1427</TotalTime>
  <Words>1504</Words>
  <Application>Microsoft Office PowerPoint</Application>
  <PresentationFormat>On-screen Show (4:3)</PresentationFormat>
  <Paragraphs>182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Google Sans Text</vt:lpstr>
      <vt:lpstr>Mangal</vt:lpstr>
      <vt:lpstr>Trebuchet MS</vt:lpstr>
      <vt:lpstr>Wingdings 3</vt:lpstr>
      <vt:lpstr>Facet</vt:lpstr>
      <vt:lpstr> FCRA Regulations</vt:lpstr>
      <vt:lpstr>FCRA Registration for NPOs</vt:lpstr>
      <vt:lpstr>Routes to Accept Foreign Contribution (FC)</vt:lpstr>
      <vt:lpstr>Eligibility Requirements for FCRA Registration (FC-3A)</vt:lpstr>
      <vt:lpstr>Eligibility Requirements for FCRA Registration (FC-3A)</vt:lpstr>
      <vt:lpstr>Key Documents Required</vt:lpstr>
      <vt:lpstr>Key Documents Required</vt:lpstr>
      <vt:lpstr>Online Registration Process</vt:lpstr>
      <vt:lpstr>    Major FCRA Amendments </vt:lpstr>
      <vt:lpstr>Post-Registration Compliance </vt:lpstr>
      <vt:lpstr>FC-4 Annual Return Filing (FCRA)</vt:lpstr>
      <vt:lpstr>Deadlines and Penalties </vt:lpstr>
      <vt:lpstr>Essential Prerequisites for Filing</vt:lpstr>
      <vt:lpstr>Foreign Contribution Receipts </vt:lpstr>
      <vt:lpstr>Utilization of Funds </vt:lpstr>
      <vt:lpstr>Unutilized Funds and Documentation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FCRA Regulations</dc:title>
  <dc:creator>Ravulapalli Co</dc:creator>
  <cp:lastModifiedBy>ICAI</cp:lastModifiedBy>
  <cp:revision>41</cp:revision>
  <dcterms:created xsi:type="dcterms:W3CDTF">2025-12-02T14:13:02Z</dcterms:created>
  <dcterms:modified xsi:type="dcterms:W3CDTF">2026-06-17T03:40:36Z</dcterms:modified>
</cp:coreProperties>
</file>