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slides/slide380.xml" ContentType="application/vnd.openxmlformats-officedocument.presentationml.slide+xml"/>
  <Override PartName="/ppt/slides/slide381.xml" ContentType="application/vnd.openxmlformats-officedocument.presentationml.slide+xml"/>
  <Override PartName="/ppt/slides/slide382.xml" ContentType="application/vnd.openxmlformats-officedocument.presentationml.slide+xml"/>
  <Override PartName="/ppt/slides/slide383.xml" ContentType="application/vnd.openxmlformats-officedocument.presentationml.slide+xml"/>
  <Override PartName="/ppt/slides/slide384.xml" ContentType="application/vnd.openxmlformats-officedocument.presentationml.slide+xml"/>
  <Override PartName="/ppt/slides/slide385.xml" ContentType="application/vnd.openxmlformats-officedocument.presentationml.slide+xml"/>
  <Override PartName="/ppt/slides/slide386.xml" ContentType="application/vnd.openxmlformats-officedocument.presentationml.slide+xml"/>
  <Override PartName="/ppt/slides/slide387.xml" ContentType="application/vnd.openxmlformats-officedocument.presentationml.slide+xml"/>
  <Override PartName="/ppt/slides/slide388.xml" ContentType="application/vnd.openxmlformats-officedocument.presentationml.slide+xml"/>
  <Override PartName="/ppt/slides/slide389.xml" ContentType="application/vnd.openxmlformats-officedocument.presentationml.slide+xml"/>
  <Override PartName="/ppt/slides/slide390.xml" ContentType="application/vnd.openxmlformats-officedocument.presentationml.slide+xml"/>
  <Override PartName="/ppt/slides/slide391.xml" ContentType="application/vnd.openxmlformats-officedocument.presentationml.slide+xml"/>
  <Override PartName="/ppt/slides/slide392.xml" ContentType="application/vnd.openxmlformats-officedocument.presentationml.slide+xml"/>
  <Override PartName="/ppt/slides/slide393.xml" ContentType="application/vnd.openxmlformats-officedocument.presentationml.slide+xml"/>
  <Override PartName="/ppt/slides/slide394.xml" ContentType="application/vnd.openxmlformats-officedocument.presentationml.slide+xml"/>
  <Override PartName="/ppt/slides/slide395.xml" ContentType="application/vnd.openxmlformats-officedocument.presentationml.slide+xml"/>
  <Override PartName="/ppt/slides/slide396.xml" ContentType="application/vnd.openxmlformats-officedocument.presentationml.slide+xml"/>
  <Override PartName="/ppt/slides/slide397.xml" ContentType="application/vnd.openxmlformats-officedocument.presentationml.slide+xml"/>
  <Override PartName="/ppt/slides/slide398.xml" ContentType="application/vnd.openxmlformats-officedocument.presentationml.slide+xml"/>
  <Override PartName="/ppt/slides/slide399.xml" ContentType="application/vnd.openxmlformats-officedocument.presentationml.slide+xml"/>
  <Override PartName="/ppt/slides/slide400.xml" ContentType="application/vnd.openxmlformats-officedocument.presentationml.slide+xml"/>
  <Override PartName="/ppt/slides/slide401.xml" ContentType="application/vnd.openxmlformats-officedocument.presentationml.slide+xml"/>
  <Override PartName="/ppt/slides/slide402.xml" ContentType="application/vnd.openxmlformats-officedocument.presentationml.slide+xml"/>
  <Override PartName="/ppt/slides/slide403.xml" ContentType="application/vnd.openxmlformats-officedocument.presentationml.slide+xml"/>
  <Override PartName="/ppt/slides/slide404.xml" ContentType="application/vnd.openxmlformats-officedocument.presentationml.slide+xml"/>
  <Override PartName="/ppt/slides/slide405.xml" ContentType="application/vnd.openxmlformats-officedocument.presentationml.slide+xml"/>
  <Override PartName="/ppt/slides/slide406.xml" ContentType="application/vnd.openxmlformats-officedocument.presentationml.slide+xml"/>
  <Override PartName="/ppt/slides/slide407.xml" ContentType="application/vnd.openxmlformats-officedocument.presentationml.slide+xml"/>
  <Override PartName="/ppt/slides/slide408.xml" ContentType="application/vnd.openxmlformats-officedocument.presentationml.slide+xml"/>
  <Override PartName="/ppt/slides/slide409.xml" ContentType="application/vnd.openxmlformats-officedocument.presentationml.slide+xml"/>
  <Override PartName="/ppt/slides/slide410.xml" ContentType="application/vnd.openxmlformats-officedocument.presentationml.slide+xml"/>
  <Override PartName="/ppt/slides/slide411.xml" ContentType="application/vnd.openxmlformats-officedocument.presentationml.slide+xml"/>
  <Override PartName="/ppt/slides/slide412.xml" ContentType="application/vnd.openxmlformats-officedocument.presentationml.slide+xml"/>
  <Override PartName="/ppt/slides/slide413.xml" ContentType="application/vnd.openxmlformats-officedocument.presentationml.slide+xml"/>
  <Override PartName="/ppt/slides/slide414.xml" ContentType="application/vnd.openxmlformats-officedocument.presentationml.slide+xml"/>
  <Override PartName="/ppt/slides/slide415.xml" ContentType="application/vnd.openxmlformats-officedocument.presentationml.slide+xml"/>
  <Override PartName="/ppt/slides/slide416.xml" ContentType="application/vnd.openxmlformats-officedocument.presentationml.slide+xml"/>
  <Override PartName="/ppt/slides/slide417.xml" ContentType="application/vnd.openxmlformats-officedocument.presentationml.slide+xml"/>
  <Override PartName="/ppt/slides/slide418.xml" ContentType="application/vnd.openxmlformats-officedocument.presentationml.slide+xml"/>
  <Override PartName="/ppt/slides/slide419.xml" ContentType="application/vnd.openxmlformats-officedocument.presentationml.slide+xml"/>
  <Override PartName="/ppt/slides/slide420.xml" ContentType="application/vnd.openxmlformats-officedocument.presentationml.slide+xml"/>
  <Override PartName="/ppt/slides/slide421.xml" ContentType="application/vnd.openxmlformats-officedocument.presentationml.slide+xml"/>
  <Override PartName="/ppt/slides/slide422.xml" ContentType="application/vnd.openxmlformats-officedocument.presentationml.slide+xml"/>
  <Override PartName="/ppt/slides/slide423.xml" ContentType="application/vnd.openxmlformats-officedocument.presentationml.slide+xml"/>
  <Override PartName="/ppt/slides/slide424.xml" ContentType="application/vnd.openxmlformats-officedocument.presentationml.slide+xml"/>
  <Override PartName="/ppt/slides/slide425.xml" ContentType="application/vnd.openxmlformats-officedocument.presentationml.slide+xml"/>
  <Override PartName="/ppt/slides/slide426.xml" ContentType="application/vnd.openxmlformats-officedocument.presentationml.slide+xml"/>
  <Override PartName="/ppt/slides/slide427.xml" ContentType="application/vnd.openxmlformats-officedocument.presentationml.slide+xml"/>
  <Override PartName="/ppt/slides/slide428.xml" ContentType="application/vnd.openxmlformats-officedocument.presentationml.slide+xml"/>
  <Override PartName="/ppt/slides/slide429.xml" ContentType="application/vnd.openxmlformats-officedocument.presentationml.slide+xml"/>
  <Override PartName="/ppt/slides/slide430.xml" ContentType="application/vnd.openxmlformats-officedocument.presentationml.slide+xml"/>
  <Override PartName="/ppt/slides/slide431.xml" ContentType="application/vnd.openxmlformats-officedocument.presentationml.slide+xml"/>
  <Override PartName="/ppt/slides/slide432.xml" ContentType="application/vnd.openxmlformats-officedocument.presentationml.slide+xml"/>
  <Override PartName="/ppt/slides/slide433.xml" ContentType="application/vnd.openxmlformats-officedocument.presentationml.slide+xml"/>
  <Override PartName="/ppt/slides/slide434.xml" ContentType="application/vnd.openxmlformats-officedocument.presentationml.slide+xml"/>
  <Override PartName="/ppt/slides/slide435.xml" ContentType="application/vnd.openxmlformats-officedocument.presentationml.slide+xml"/>
  <Override PartName="/ppt/slides/slide436.xml" ContentType="application/vnd.openxmlformats-officedocument.presentationml.slide+xml"/>
  <Override PartName="/ppt/slides/slide437.xml" ContentType="application/vnd.openxmlformats-officedocument.presentationml.slide+xml"/>
  <Override PartName="/ppt/slides/slide438.xml" ContentType="application/vnd.openxmlformats-officedocument.presentationml.slide+xml"/>
  <Override PartName="/ppt/slides/slide439.xml" ContentType="application/vnd.openxmlformats-officedocument.presentationml.slide+xml"/>
  <Override PartName="/ppt/slides/slide440.xml" ContentType="application/vnd.openxmlformats-officedocument.presentationml.slide+xml"/>
  <Override PartName="/ppt/slides/slide441.xml" ContentType="application/vnd.openxmlformats-officedocument.presentationml.slide+xml"/>
  <Override PartName="/ppt/slides/slide442.xml" ContentType="application/vnd.openxmlformats-officedocument.presentationml.slide+xml"/>
  <Override PartName="/ppt/slides/slide443.xml" ContentType="application/vnd.openxmlformats-officedocument.presentationml.slide+xml"/>
  <Override PartName="/ppt/slides/slide444.xml" ContentType="application/vnd.openxmlformats-officedocument.presentationml.slide+xml"/>
  <Override PartName="/ppt/slides/slide445.xml" ContentType="application/vnd.openxmlformats-officedocument.presentationml.slide+xml"/>
  <Override PartName="/ppt/slides/slide446.xml" ContentType="application/vnd.openxmlformats-officedocument.presentationml.slide+xml"/>
  <Override PartName="/ppt/slides/slide447.xml" ContentType="application/vnd.openxmlformats-officedocument.presentationml.slide+xml"/>
  <Override PartName="/ppt/slides/slide448.xml" ContentType="application/vnd.openxmlformats-officedocument.presentationml.slide+xml"/>
  <Override PartName="/ppt/slides/slide449.xml" ContentType="application/vnd.openxmlformats-officedocument.presentationml.slide+xml"/>
  <Override PartName="/ppt/slides/slide450.xml" ContentType="application/vnd.openxmlformats-officedocument.presentationml.slide+xml"/>
  <Override PartName="/ppt/slides/slide451.xml" ContentType="application/vnd.openxmlformats-officedocument.presentationml.slide+xml"/>
  <Override PartName="/ppt/slides/slide452.xml" ContentType="application/vnd.openxmlformats-officedocument.presentationml.slide+xml"/>
  <Override PartName="/ppt/slides/slide453.xml" ContentType="application/vnd.openxmlformats-officedocument.presentationml.slide+xml"/>
  <Override PartName="/ppt/slides/slide454.xml" ContentType="application/vnd.openxmlformats-officedocument.presentationml.slide+xml"/>
  <Override PartName="/ppt/slides/slide455.xml" ContentType="application/vnd.openxmlformats-officedocument.presentationml.slide+xml"/>
  <Override PartName="/ppt/slides/slide456.xml" ContentType="application/vnd.openxmlformats-officedocument.presentationml.slide+xml"/>
  <Override PartName="/ppt/slides/slide457.xml" ContentType="application/vnd.openxmlformats-officedocument.presentationml.slide+xml"/>
  <Override PartName="/ppt/slides/slide458.xml" ContentType="application/vnd.openxmlformats-officedocument.presentationml.slide+xml"/>
  <Override PartName="/ppt/slides/slide459.xml" ContentType="application/vnd.openxmlformats-officedocument.presentationml.slide+xml"/>
  <Override PartName="/ppt/slides/slide460.xml" ContentType="application/vnd.openxmlformats-officedocument.presentationml.slide+xml"/>
  <Override PartName="/ppt/slides/slide461.xml" ContentType="application/vnd.openxmlformats-officedocument.presentationml.slide+xml"/>
  <Override PartName="/ppt/slides/slide462.xml" ContentType="application/vnd.openxmlformats-officedocument.presentationml.slide+xml"/>
  <Override PartName="/ppt/slides/slide463.xml" ContentType="application/vnd.openxmlformats-officedocument.presentationml.slide+xml"/>
  <Override PartName="/ppt/slides/slide464.xml" ContentType="application/vnd.openxmlformats-officedocument.presentationml.slide+xml"/>
  <Override PartName="/ppt/slides/slide465.xml" ContentType="application/vnd.openxmlformats-officedocument.presentationml.slide+xml"/>
  <Override PartName="/ppt/slides/slide466.xml" ContentType="application/vnd.openxmlformats-officedocument.presentationml.slide+xml"/>
  <Override PartName="/ppt/slides/slide467.xml" ContentType="application/vnd.openxmlformats-officedocument.presentationml.slide+xml"/>
  <Override PartName="/ppt/slides/slide468.xml" ContentType="application/vnd.openxmlformats-officedocument.presentationml.slide+xml"/>
  <Override PartName="/ppt/slides/slide469.xml" ContentType="application/vnd.openxmlformats-officedocument.presentationml.slide+xml"/>
  <Override PartName="/ppt/slides/slide470.xml" ContentType="application/vnd.openxmlformats-officedocument.presentationml.slide+xml"/>
  <Override PartName="/ppt/slides/slide471.xml" ContentType="application/vnd.openxmlformats-officedocument.presentationml.slide+xml"/>
  <Override PartName="/ppt/slides/slide472.xml" ContentType="application/vnd.openxmlformats-officedocument.presentationml.slide+xml"/>
  <Override PartName="/ppt/slides/slide473.xml" ContentType="application/vnd.openxmlformats-officedocument.presentationml.slide+xml"/>
  <Override PartName="/ppt/slides/slide474.xml" ContentType="application/vnd.openxmlformats-officedocument.presentationml.slide+xml"/>
  <Override PartName="/ppt/slides/slide475.xml" ContentType="application/vnd.openxmlformats-officedocument.presentationml.slide+xml"/>
  <Override PartName="/ppt/slides/slide476.xml" ContentType="application/vnd.openxmlformats-officedocument.presentationml.slide+xml"/>
  <Override PartName="/ppt/slides/slide477.xml" ContentType="application/vnd.openxmlformats-officedocument.presentationml.slide+xml"/>
  <Override PartName="/ppt/slides/slide478.xml" ContentType="application/vnd.openxmlformats-officedocument.presentationml.slide+xml"/>
  <Override PartName="/ppt/slides/slide479.xml" ContentType="application/vnd.openxmlformats-officedocument.presentationml.slide+xml"/>
  <Override PartName="/ppt/slides/slide480.xml" ContentType="application/vnd.openxmlformats-officedocument.presentationml.slide+xml"/>
  <Override PartName="/ppt/slides/slide481.xml" ContentType="application/vnd.openxmlformats-officedocument.presentationml.slide+xml"/>
  <Override PartName="/ppt/slides/slide482.xml" ContentType="application/vnd.openxmlformats-officedocument.presentationml.slide+xml"/>
  <Override PartName="/ppt/slides/slide483.xml" ContentType="application/vnd.openxmlformats-officedocument.presentationml.slide+xml"/>
  <Override PartName="/ppt/slides/slide484.xml" ContentType="application/vnd.openxmlformats-officedocument.presentationml.slide+xml"/>
  <Override PartName="/ppt/slides/slide485.xml" ContentType="application/vnd.openxmlformats-officedocument.presentationml.slide+xml"/>
  <Override PartName="/ppt/slides/slide486.xml" ContentType="application/vnd.openxmlformats-officedocument.presentationml.slide+xml"/>
  <Override PartName="/ppt/slides/slide487.xml" ContentType="application/vnd.openxmlformats-officedocument.presentationml.slide+xml"/>
  <Override PartName="/ppt/slides/slide488.xml" ContentType="application/vnd.openxmlformats-officedocument.presentationml.slide+xml"/>
  <Override PartName="/ppt/slides/slide489.xml" ContentType="application/vnd.openxmlformats-officedocument.presentationml.slide+xml"/>
  <Override PartName="/ppt/slides/slide490.xml" ContentType="application/vnd.openxmlformats-officedocument.presentationml.slide+xml"/>
  <Override PartName="/ppt/slides/slide491.xml" ContentType="application/vnd.openxmlformats-officedocument.presentationml.slide+xml"/>
  <Override PartName="/ppt/slides/slide492.xml" ContentType="application/vnd.openxmlformats-officedocument.presentationml.slide+xml"/>
  <Override PartName="/ppt/slides/slide493.xml" ContentType="application/vnd.openxmlformats-officedocument.presentationml.slide+xml"/>
  <Override PartName="/ppt/slides/slide494.xml" ContentType="application/vnd.openxmlformats-officedocument.presentationml.slide+xml"/>
  <Override PartName="/ppt/slides/slide495.xml" ContentType="application/vnd.openxmlformats-officedocument.presentationml.slide+xml"/>
  <Override PartName="/ppt/slides/slide496.xml" ContentType="application/vnd.openxmlformats-officedocument.presentationml.slide+xml"/>
  <Override PartName="/ppt/slides/slide497.xml" ContentType="application/vnd.openxmlformats-officedocument.presentationml.slide+xml"/>
  <Override PartName="/ppt/slides/slide498.xml" ContentType="application/vnd.openxmlformats-officedocument.presentationml.slide+xml"/>
  <Override PartName="/ppt/slides/slide499.xml" ContentType="application/vnd.openxmlformats-officedocument.presentationml.slide+xml"/>
  <Override PartName="/ppt/slides/slide500.xml" ContentType="application/vnd.openxmlformats-officedocument.presentationml.slide+xml"/>
  <Override PartName="/ppt/slides/slide501.xml" ContentType="application/vnd.openxmlformats-officedocument.presentationml.slide+xml"/>
  <Override PartName="/ppt/slides/slide502.xml" ContentType="application/vnd.openxmlformats-officedocument.presentationml.slide+xml"/>
  <Override PartName="/ppt/slides/slide503.xml" ContentType="application/vnd.openxmlformats-officedocument.presentationml.slide+xml"/>
  <Override PartName="/ppt/slides/slide504.xml" ContentType="application/vnd.openxmlformats-officedocument.presentationml.slide+xml"/>
  <Override PartName="/ppt/slides/slide505.xml" ContentType="application/vnd.openxmlformats-officedocument.presentationml.slide+xml"/>
  <Override PartName="/ppt/slides/slide506.xml" ContentType="application/vnd.openxmlformats-officedocument.presentationml.slide+xml"/>
  <Override PartName="/ppt/slides/slide507.xml" ContentType="application/vnd.openxmlformats-officedocument.presentationml.slide+xml"/>
  <Override PartName="/ppt/slides/slide508.xml" ContentType="application/vnd.openxmlformats-officedocument.presentationml.slide+xml"/>
  <Override PartName="/ppt/slides/slide509.xml" ContentType="application/vnd.openxmlformats-officedocument.presentationml.slide+xml"/>
  <Override PartName="/ppt/slides/slide510.xml" ContentType="application/vnd.openxmlformats-officedocument.presentationml.slide+xml"/>
  <Override PartName="/ppt/slides/slide511.xml" ContentType="application/vnd.openxmlformats-officedocument.presentationml.slide+xml"/>
  <Override PartName="/ppt/slides/slide512.xml" ContentType="application/vnd.openxmlformats-officedocument.presentationml.slide+xml"/>
  <Override PartName="/ppt/slides/slide513.xml" ContentType="application/vnd.openxmlformats-officedocument.presentationml.slide+xml"/>
  <Override PartName="/ppt/slides/slide514.xml" ContentType="application/vnd.openxmlformats-officedocument.presentationml.slide+xml"/>
  <Override PartName="/ppt/slides/slide515.xml" ContentType="application/vnd.openxmlformats-officedocument.presentationml.slide+xml"/>
  <Override PartName="/ppt/slides/slide516.xml" ContentType="application/vnd.openxmlformats-officedocument.presentationml.slide+xml"/>
  <Override PartName="/ppt/slides/slide517.xml" ContentType="application/vnd.openxmlformats-officedocument.presentationml.slide+xml"/>
  <Override PartName="/ppt/slides/slide518.xml" ContentType="application/vnd.openxmlformats-officedocument.presentationml.slide+xml"/>
  <Override PartName="/ppt/slides/slide519.xml" ContentType="application/vnd.openxmlformats-officedocument.presentationml.slide+xml"/>
  <Override PartName="/ppt/slides/slide520.xml" ContentType="application/vnd.openxmlformats-officedocument.presentationml.slide+xml"/>
  <Override PartName="/ppt/slides/slide521.xml" ContentType="application/vnd.openxmlformats-officedocument.presentationml.slide+xml"/>
  <Override PartName="/ppt/slides/slide522.xml" ContentType="application/vnd.openxmlformats-officedocument.presentationml.slide+xml"/>
  <Override PartName="/ppt/slides/slide523.xml" ContentType="application/vnd.openxmlformats-officedocument.presentationml.slide+xml"/>
  <Override PartName="/ppt/slides/slide524.xml" ContentType="application/vnd.openxmlformats-officedocument.presentationml.slide+xml"/>
  <Override PartName="/ppt/slides/slide525.xml" ContentType="application/vnd.openxmlformats-officedocument.presentationml.slide+xml"/>
  <Override PartName="/ppt/slides/slide526.xml" ContentType="application/vnd.openxmlformats-officedocument.presentationml.slide+xml"/>
  <Override PartName="/ppt/slides/slide527.xml" ContentType="application/vnd.openxmlformats-officedocument.presentationml.slide+xml"/>
  <Override PartName="/ppt/slides/slide528.xml" ContentType="application/vnd.openxmlformats-officedocument.presentationml.slide+xml"/>
  <Override PartName="/ppt/slides/slide529.xml" ContentType="application/vnd.openxmlformats-officedocument.presentationml.slide+xml"/>
  <Override PartName="/ppt/slides/slide530.xml" ContentType="application/vnd.openxmlformats-officedocument.presentationml.slide+xml"/>
  <Override PartName="/ppt/slides/slide531.xml" ContentType="application/vnd.openxmlformats-officedocument.presentationml.slide+xml"/>
  <Override PartName="/ppt/slides/slide532.xml" ContentType="application/vnd.openxmlformats-officedocument.presentationml.slide+xml"/>
  <Override PartName="/ppt/slides/slide533.xml" ContentType="application/vnd.openxmlformats-officedocument.presentationml.slide+xml"/>
  <Override PartName="/ppt/slides/slide534.xml" ContentType="application/vnd.openxmlformats-officedocument.presentationml.slide+xml"/>
  <Override PartName="/ppt/slides/slide535.xml" ContentType="application/vnd.openxmlformats-officedocument.presentationml.slide+xml"/>
  <Override PartName="/ppt/slides/slide536.xml" ContentType="application/vnd.openxmlformats-officedocument.presentationml.slide+xml"/>
  <Override PartName="/ppt/slides/slide537.xml" ContentType="application/vnd.openxmlformats-officedocument.presentationml.slide+xml"/>
  <Override PartName="/ppt/slides/slide538.xml" ContentType="application/vnd.openxmlformats-officedocument.presentationml.slide+xml"/>
  <Override PartName="/ppt/slides/slide539.xml" ContentType="application/vnd.openxmlformats-officedocument.presentationml.slide+xml"/>
  <Override PartName="/ppt/slides/slide540.xml" ContentType="application/vnd.openxmlformats-officedocument.presentationml.slide+xml"/>
  <Override PartName="/ppt/slides/slide541.xml" ContentType="application/vnd.openxmlformats-officedocument.presentationml.slide+xml"/>
  <Override PartName="/ppt/slides/slide542.xml" ContentType="application/vnd.openxmlformats-officedocument.presentationml.slide+xml"/>
  <Override PartName="/ppt/slides/slide543.xml" ContentType="application/vnd.openxmlformats-officedocument.presentationml.slide+xml"/>
  <Override PartName="/ppt/slides/slide544.xml" ContentType="application/vnd.openxmlformats-officedocument.presentationml.slide+xml"/>
  <Override PartName="/ppt/slides/slide545.xml" ContentType="application/vnd.openxmlformats-officedocument.presentationml.slide+xml"/>
  <Override PartName="/ppt/slides/slide546.xml" ContentType="application/vnd.openxmlformats-officedocument.presentationml.slide+xml"/>
  <Override PartName="/ppt/slides/slide547.xml" ContentType="application/vnd.openxmlformats-officedocument.presentationml.slide+xml"/>
  <Override PartName="/ppt/slides/slide548.xml" ContentType="application/vnd.openxmlformats-officedocument.presentationml.slide+xml"/>
  <Override PartName="/ppt/slides/slide549.xml" ContentType="application/vnd.openxmlformats-officedocument.presentationml.slide+xml"/>
  <Override PartName="/ppt/slides/slide550.xml" ContentType="application/vnd.openxmlformats-officedocument.presentationml.slide+xml"/>
  <Override PartName="/ppt/slides/slide551.xml" ContentType="application/vnd.openxmlformats-officedocument.presentationml.slide+xml"/>
  <Override PartName="/ppt/slides/slide552.xml" ContentType="application/vnd.openxmlformats-officedocument.presentationml.slide+xml"/>
  <Override PartName="/ppt/slides/slide553.xml" ContentType="application/vnd.openxmlformats-officedocument.presentationml.slide+xml"/>
  <Override PartName="/ppt/slides/slide554.xml" ContentType="application/vnd.openxmlformats-officedocument.presentationml.slide+xml"/>
  <Override PartName="/ppt/slides/slide555.xml" ContentType="application/vnd.openxmlformats-officedocument.presentationml.slide+xml"/>
  <Override PartName="/ppt/slides/slide556.xml" ContentType="application/vnd.openxmlformats-officedocument.presentationml.slide+xml"/>
  <Override PartName="/ppt/slides/slide557.xml" ContentType="application/vnd.openxmlformats-officedocument.presentationml.slide+xml"/>
  <Override PartName="/ppt/slides/slide558.xml" ContentType="application/vnd.openxmlformats-officedocument.presentationml.slide+xml"/>
  <Override PartName="/ppt/slides/slide559.xml" ContentType="application/vnd.openxmlformats-officedocument.presentationml.slide+xml"/>
  <Override PartName="/ppt/slides/slide560.xml" ContentType="application/vnd.openxmlformats-officedocument.presentationml.slide+xml"/>
  <Override PartName="/ppt/slides/slide561.xml" ContentType="application/vnd.openxmlformats-officedocument.presentationml.slide+xml"/>
  <Override PartName="/ppt/slides/slide562.xml" ContentType="application/vnd.openxmlformats-officedocument.presentationml.slide+xml"/>
  <Override PartName="/ppt/slides/slide563.xml" ContentType="application/vnd.openxmlformats-officedocument.presentationml.slide+xml"/>
  <Override PartName="/ppt/slides/slide564.xml" ContentType="application/vnd.openxmlformats-officedocument.presentationml.slide+xml"/>
  <Override PartName="/ppt/slides/slide565.xml" ContentType="application/vnd.openxmlformats-officedocument.presentationml.slide+xml"/>
  <Override PartName="/ppt/slides/slide566.xml" ContentType="application/vnd.openxmlformats-officedocument.presentationml.slide+xml"/>
  <Override PartName="/ppt/slides/slide567.xml" ContentType="application/vnd.openxmlformats-officedocument.presentationml.slide+xml"/>
  <Override PartName="/ppt/slides/slide568.xml" ContentType="application/vnd.openxmlformats-officedocument.presentationml.slide+xml"/>
  <Override PartName="/ppt/slides/slide569.xml" ContentType="application/vnd.openxmlformats-officedocument.presentationml.slide+xml"/>
  <Override PartName="/ppt/slides/slide570.xml" ContentType="application/vnd.openxmlformats-officedocument.presentationml.slide+xml"/>
  <Override PartName="/ppt/slides/slide571.xml" ContentType="application/vnd.openxmlformats-officedocument.presentationml.slide+xml"/>
  <Override PartName="/ppt/slides/slide572.xml" ContentType="application/vnd.openxmlformats-officedocument.presentationml.slide+xml"/>
  <Override PartName="/ppt/slides/slide573.xml" ContentType="application/vnd.openxmlformats-officedocument.presentationml.slide+xml"/>
  <Override PartName="/ppt/slides/slide574.xml" ContentType="application/vnd.openxmlformats-officedocument.presentationml.slide+xml"/>
  <Override PartName="/ppt/slides/slide575.xml" ContentType="application/vnd.openxmlformats-officedocument.presentationml.slide+xml"/>
  <Override PartName="/ppt/slides/slide576.xml" ContentType="application/vnd.openxmlformats-officedocument.presentationml.slide+xml"/>
  <Override PartName="/ppt/slides/slide577.xml" ContentType="application/vnd.openxmlformats-officedocument.presentationml.slide+xml"/>
  <Override PartName="/ppt/slides/slide578.xml" ContentType="application/vnd.openxmlformats-officedocument.presentationml.slide+xml"/>
  <Override PartName="/ppt/slides/slide579.xml" ContentType="application/vnd.openxmlformats-officedocument.presentationml.slide+xml"/>
  <Override PartName="/ppt/slides/slide580.xml" ContentType="application/vnd.openxmlformats-officedocument.presentationml.slide+xml"/>
  <Override PartName="/ppt/slides/slide581.xml" ContentType="application/vnd.openxmlformats-officedocument.presentationml.slide+xml"/>
  <Override PartName="/ppt/slides/slide582.xml" ContentType="application/vnd.openxmlformats-officedocument.presentationml.slide+xml"/>
  <Override PartName="/ppt/slides/slide583.xml" ContentType="application/vnd.openxmlformats-officedocument.presentationml.slide+xml"/>
  <Override PartName="/ppt/slides/slide584.xml" ContentType="application/vnd.openxmlformats-officedocument.presentationml.slide+xml"/>
  <Override PartName="/ppt/slides/slide585.xml" ContentType="application/vnd.openxmlformats-officedocument.presentationml.slide+xml"/>
  <Override PartName="/ppt/slides/slide586.xml" ContentType="application/vnd.openxmlformats-officedocument.presentationml.slide+xml"/>
  <Override PartName="/ppt/slides/slide587.xml" ContentType="application/vnd.openxmlformats-officedocument.presentationml.slide+xml"/>
  <Override PartName="/ppt/slides/slide588.xml" ContentType="application/vnd.openxmlformats-officedocument.presentationml.slide+xml"/>
  <Override PartName="/ppt/slides/slide589.xml" ContentType="application/vnd.openxmlformats-officedocument.presentationml.slide+xml"/>
  <Override PartName="/ppt/slides/slide590.xml" ContentType="application/vnd.openxmlformats-officedocument.presentationml.slide+xml"/>
  <Override PartName="/ppt/slides/slide591.xml" ContentType="application/vnd.openxmlformats-officedocument.presentationml.slide+xml"/>
  <Override PartName="/ppt/slides/slide592.xml" ContentType="application/vnd.openxmlformats-officedocument.presentationml.slide+xml"/>
  <Override PartName="/ppt/slides/slide593.xml" ContentType="application/vnd.openxmlformats-officedocument.presentationml.slide+xml"/>
  <Override PartName="/ppt/slides/slide594.xml" ContentType="application/vnd.openxmlformats-officedocument.presentationml.slide+xml"/>
  <Override PartName="/ppt/slides/slide595.xml" ContentType="application/vnd.openxmlformats-officedocument.presentationml.slide+xml"/>
  <Override PartName="/ppt/slides/slide596.xml" ContentType="application/vnd.openxmlformats-officedocument.presentationml.slide+xml"/>
  <Override PartName="/ppt/slides/slide597.xml" ContentType="application/vnd.openxmlformats-officedocument.presentationml.slide+xml"/>
  <Override PartName="/ppt/slides/slide598.xml" ContentType="application/vnd.openxmlformats-officedocument.presentationml.slide+xml"/>
  <Override PartName="/ppt/slides/slide599.xml" ContentType="application/vnd.openxmlformats-officedocument.presentationml.slide+xml"/>
  <Override PartName="/ppt/slides/slide600.xml" ContentType="application/vnd.openxmlformats-officedocument.presentationml.slide+xml"/>
  <Override PartName="/ppt/slides/slide601.xml" ContentType="application/vnd.openxmlformats-officedocument.presentationml.slide+xml"/>
  <Override PartName="/ppt/slides/slide602.xml" ContentType="application/vnd.openxmlformats-officedocument.presentationml.slide+xml"/>
  <Override PartName="/ppt/slides/slide603.xml" ContentType="application/vnd.openxmlformats-officedocument.presentationml.slide+xml"/>
  <Override PartName="/ppt/slides/slide604.xml" ContentType="application/vnd.openxmlformats-officedocument.presentationml.slide+xml"/>
  <Override PartName="/ppt/slides/slide605.xml" ContentType="application/vnd.openxmlformats-officedocument.presentationml.slide+xml"/>
  <Override PartName="/ppt/slides/slide606.xml" ContentType="application/vnd.openxmlformats-officedocument.presentationml.slide+xml"/>
  <Override PartName="/ppt/slides/slide607.xml" ContentType="application/vnd.openxmlformats-officedocument.presentationml.slide+xml"/>
  <Override PartName="/ppt/slides/slide608.xml" ContentType="application/vnd.openxmlformats-officedocument.presentationml.slide+xml"/>
  <Override PartName="/ppt/slides/slide609.xml" ContentType="application/vnd.openxmlformats-officedocument.presentationml.slide+xml"/>
  <Override PartName="/ppt/slides/slide610.xml" ContentType="application/vnd.openxmlformats-officedocument.presentationml.slide+xml"/>
  <Override PartName="/ppt/slides/slide611.xml" ContentType="application/vnd.openxmlformats-officedocument.presentationml.slide+xml"/>
  <Override PartName="/ppt/slides/slide612.xml" ContentType="application/vnd.openxmlformats-officedocument.presentationml.slide+xml"/>
  <Override PartName="/ppt/slides/slide613.xml" ContentType="application/vnd.openxmlformats-officedocument.presentationml.slide+xml"/>
  <Override PartName="/ppt/slides/slide614.xml" ContentType="application/vnd.openxmlformats-officedocument.presentationml.slide+xml"/>
  <Override PartName="/ppt/slides/slide615.xml" ContentType="application/vnd.openxmlformats-officedocument.presentationml.slide+xml"/>
  <Override PartName="/ppt/slides/slide616.xml" ContentType="application/vnd.openxmlformats-officedocument.presentationml.slide+xml"/>
  <Override PartName="/ppt/slides/slide617.xml" ContentType="application/vnd.openxmlformats-officedocument.presentationml.slide+xml"/>
  <Override PartName="/ppt/slides/slide618.xml" ContentType="application/vnd.openxmlformats-officedocument.presentationml.slide+xml"/>
  <Override PartName="/ppt/slides/slide619.xml" ContentType="application/vnd.openxmlformats-officedocument.presentationml.slide+xml"/>
  <Override PartName="/ppt/slides/slide620.xml" ContentType="application/vnd.openxmlformats-officedocument.presentationml.slide+xml"/>
  <Override PartName="/ppt/slides/slide621.xml" ContentType="application/vnd.openxmlformats-officedocument.presentationml.slide+xml"/>
  <Override PartName="/ppt/slides/slide622.xml" ContentType="application/vnd.openxmlformats-officedocument.presentationml.slide+xml"/>
  <Override PartName="/ppt/slides/slide623.xml" ContentType="application/vnd.openxmlformats-officedocument.presentationml.slide+xml"/>
  <Override PartName="/ppt/slides/slide624.xml" ContentType="application/vnd.openxmlformats-officedocument.presentationml.slide+xml"/>
  <Override PartName="/ppt/slides/slide625.xml" ContentType="application/vnd.openxmlformats-officedocument.presentationml.slide+xml"/>
  <Override PartName="/ppt/slides/slide626.xml" ContentType="application/vnd.openxmlformats-officedocument.presentationml.slide+xml"/>
  <Override PartName="/ppt/slides/slide627.xml" ContentType="application/vnd.openxmlformats-officedocument.presentationml.slide+xml"/>
  <Override PartName="/ppt/slides/slide628.xml" ContentType="application/vnd.openxmlformats-officedocument.presentationml.slide+xml"/>
  <Override PartName="/ppt/slides/slide629.xml" ContentType="application/vnd.openxmlformats-officedocument.presentationml.slide+xml"/>
  <Override PartName="/ppt/slides/slide630.xml" ContentType="application/vnd.openxmlformats-officedocument.presentationml.slide+xml"/>
  <Override PartName="/ppt/slides/slide631.xml" ContentType="application/vnd.openxmlformats-officedocument.presentationml.slide+xml"/>
  <Override PartName="/ppt/slides/slide632.xml" ContentType="application/vnd.openxmlformats-officedocument.presentationml.slide+xml"/>
  <Override PartName="/ppt/slides/slide633.xml" ContentType="application/vnd.openxmlformats-officedocument.presentationml.slide+xml"/>
  <Override PartName="/ppt/slides/slide634.xml" ContentType="application/vnd.openxmlformats-officedocument.presentationml.slide+xml"/>
  <Override PartName="/ppt/slides/slide635.xml" ContentType="application/vnd.openxmlformats-officedocument.presentationml.slide+xml"/>
  <Override PartName="/ppt/slides/slide636.xml" ContentType="application/vnd.openxmlformats-officedocument.presentationml.slide+xml"/>
  <Override PartName="/ppt/slides/slide637.xml" ContentType="application/vnd.openxmlformats-officedocument.presentationml.slide+xml"/>
  <Override PartName="/ppt/slides/slide638.xml" ContentType="application/vnd.openxmlformats-officedocument.presentationml.slide+xml"/>
  <Override PartName="/ppt/slides/slide639.xml" ContentType="application/vnd.openxmlformats-officedocument.presentationml.slide+xml"/>
  <Override PartName="/ppt/slides/slide640.xml" ContentType="application/vnd.openxmlformats-officedocument.presentationml.slide+xml"/>
  <Override PartName="/ppt/slides/slide641.xml" ContentType="application/vnd.openxmlformats-officedocument.presentationml.slide+xml"/>
  <Override PartName="/ppt/slides/slide642.xml" ContentType="application/vnd.openxmlformats-officedocument.presentationml.slide+xml"/>
  <Override PartName="/ppt/slides/slide643.xml" ContentType="application/vnd.openxmlformats-officedocument.presentationml.slide+xml"/>
  <Override PartName="/ppt/slides/slide644.xml" ContentType="application/vnd.openxmlformats-officedocument.presentationml.slide+xml"/>
  <Override PartName="/ppt/slides/slide645.xml" ContentType="application/vnd.openxmlformats-officedocument.presentationml.slide+xml"/>
  <Override PartName="/ppt/slides/slide646.xml" ContentType="application/vnd.openxmlformats-officedocument.presentationml.slide+xml"/>
  <Override PartName="/ppt/slides/slide647.xml" ContentType="application/vnd.openxmlformats-officedocument.presentationml.slide+xml"/>
  <Override PartName="/ppt/slides/slide648.xml" ContentType="application/vnd.openxmlformats-officedocument.presentationml.slide+xml"/>
  <Override PartName="/ppt/slides/slide649.xml" ContentType="application/vnd.openxmlformats-officedocument.presentationml.slide+xml"/>
  <Override PartName="/ppt/slides/slide650.xml" ContentType="application/vnd.openxmlformats-officedocument.presentationml.slide+xml"/>
  <Override PartName="/ppt/slides/slide651.xml" ContentType="application/vnd.openxmlformats-officedocument.presentationml.slide+xml"/>
  <Override PartName="/ppt/slides/slide652.xml" ContentType="application/vnd.openxmlformats-officedocument.presentationml.slide+xml"/>
  <Override PartName="/ppt/slides/slide653.xml" ContentType="application/vnd.openxmlformats-officedocument.presentationml.slide+xml"/>
  <Override PartName="/ppt/slides/slide654.xml" ContentType="application/vnd.openxmlformats-officedocument.presentationml.slide+xml"/>
  <Override PartName="/ppt/slides/slide655.xml" ContentType="application/vnd.openxmlformats-officedocument.presentationml.slide+xml"/>
  <Override PartName="/ppt/slides/slide656.xml" ContentType="application/vnd.openxmlformats-officedocument.presentationml.slide+xml"/>
  <Override PartName="/ppt/slides/slide657.xml" ContentType="application/vnd.openxmlformats-officedocument.presentationml.slide+xml"/>
  <Override PartName="/ppt/slides/slide658.xml" ContentType="application/vnd.openxmlformats-officedocument.presentationml.slide+xml"/>
  <Override PartName="/ppt/slides/slide659.xml" ContentType="application/vnd.openxmlformats-officedocument.presentationml.slide+xml"/>
  <Override PartName="/ppt/slides/slide660.xml" ContentType="application/vnd.openxmlformats-officedocument.presentationml.slide+xml"/>
  <Override PartName="/ppt/slides/slide661.xml" ContentType="application/vnd.openxmlformats-officedocument.presentationml.slide+xml"/>
  <Override PartName="/ppt/slides/slide662.xml" ContentType="application/vnd.openxmlformats-officedocument.presentationml.slide+xml"/>
  <Override PartName="/ppt/slides/slide663.xml" ContentType="application/vnd.openxmlformats-officedocument.presentationml.slide+xml"/>
  <Override PartName="/ppt/slides/slide664.xml" ContentType="application/vnd.openxmlformats-officedocument.presentationml.slide+xml"/>
  <Override PartName="/ppt/slides/slide665.xml" ContentType="application/vnd.openxmlformats-officedocument.presentationml.slide+xml"/>
  <Override PartName="/ppt/slides/slide666.xml" ContentType="application/vnd.openxmlformats-officedocument.presentationml.slide+xml"/>
  <Override PartName="/ppt/slides/slide667.xml" ContentType="application/vnd.openxmlformats-officedocument.presentationml.slide+xml"/>
  <Override PartName="/ppt/slides/slide668.xml" ContentType="application/vnd.openxmlformats-officedocument.presentationml.slide+xml"/>
  <Override PartName="/ppt/slides/slide669.xml" ContentType="application/vnd.openxmlformats-officedocument.presentationml.slide+xml"/>
  <Override PartName="/ppt/slides/slide670.xml" ContentType="application/vnd.openxmlformats-officedocument.presentationml.slide+xml"/>
  <Override PartName="/ppt/slides/slide671.xml" ContentType="application/vnd.openxmlformats-officedocument.presentationml.slide+xml"/>
  <Override PartName="/ppt/slides/slide672.xml" ContentType="application/vnd.openxmlformats-officedocument.presentationml.slide+xml"/>
  <Override PartName="/ppt/slides/slide673.xml" ContentType="application/vnd.openxmlformats-officedocument.presentationml.slide+xml"/>
  <Override PartName="/ppt/slides/slide674.xml" ContentType="application/vnd.openxmlformats-officedocument.presentationml.slide+xml"/>
  <Override PartName="/ppt/slides/slide675.xml" ContentType="application/vnd.openxmlformats-officedocument.presentationml.slide+xml"/>
  <Override PartName="/ppt/slides/slide676.xml" ContentType="application/vnd.openxmlformats-officedocument.presentationml.slide+xml"/>
  <Override PartName="/ppt/slides/slide677.xml" ContentType="application/vnd.openxmlformats-officedocument.presentationml.slide+xml"/>
  <Override PartName="/ppt/slides/slide678.xml" ContentType="application/vnd.openxmlformats-officedocument.presentationml.slide+xml"/>
  <Override PartName="/ppt/slides/slide679.xml" ContentType="application/vnd.openxmlformats-officedocument.presentationml.slide+xml"/>
  <Override PartName="/ppt/slides/slide680.xml" ContentType="application/vnd.openxmlformats-officedocument.presentationml.slide+xml"/>
  <Override PartName="/ppt/slides/slide681.xml" ContentType="application/vnd.openxmlformats-officedocument.presentationml.slide+xml"/>
  <Override PartName="/ppt/slides/slide682.xml" ContentType="application/vnd.openxmlformats-officedocument.presentationml.slide+xml"/>
  <Override PartName="/ppt/slides/slide683.xml" ContentType="application/vnd.openxmlformats-officedocument.presentationml.slide+xml"/>
  <Override PartName="/ppt/slides/slide684.xml" ContentType="application/vnd.openxmlformats-officedocument.presentationml.slide+xml"/>
  <Override PartName="/ppt/slides/slide685.xml" ContentType="application/vnd.openxmlformats-officedocument.presentationml.slide+xml"/>
  <Override PartName="/ppt/slides/slide686.xml" ContentType="application/vnd.openxmlformats-officedocument.presentationml.slide+xml"/>
  <Override PartName="/ppt/slides/slide687.xml" ContentType="application/vnd.openxmlformats-officedocument.presentationml.slide+xml"/>
  <Override PartName="/ppt/slides/slide688.xml" ContentType="application/vnd.openxmlformats-officedocument.presentationml.slide+xml"/>
  <Override PartName="/ppt/slides/slide689.xml" ContentType="application/vnd.openxmlformats-officedocument.presentationml.slide+xml"/>
  <Override PartName="/ppt/slides/slide690.xml" ContentType="application/vnd.openxmlformats-officedocument.presentationml.slide+xml"/>
  <Override PartName="/ppt/slides/slide691.xml" ContentType="application/vnd.openxmlformats-officedocument.presentationml.slide+xml"/>
  <Override PartName="/ppt/slides/slide692.xml" ContentType="application/vnd.openxmlformats-officedocument.presentationml.slide+xml"/>
  <Override PartName="/ppt/slides/slide693.xml" ContentType="application/vnd.openxmlformats-officedocument.presentationml.slide+xml"/>
  <Override PartName="/ppt/slides/slide694.xml" ContentType="application/vnd.openxmlformats-officedocument.presentationml.slide+xml"/>
  <Override PartName="/ppt/slides/slide695.xml" ContentType="application/vnd.openxmlformats-officedocument.presentationml.slide+xml"/>
  <Override PartName="/ppt/slides/slide696.xml" ContentType="application/vnd.openxmlformats-officedocument.presentationml.slide+xml"/>
  <Override PartName="/ppt/slides/slide697.xml" ContentType="application/vnd.openxmlformats-officedocument.presentationml.slide+xml"/>
  <Override PartName="/ppt/slides/slide698.xml" ContentType="application/vnd.openxmlformats-officedocument.presentationml.slide+xml"/>
  <Override PartName="/ppt/slides/slide699.xml" ContentType="application/vnd.openxmlformats-officedocument.presentationml.slide+xml"/>
  <Override PartName="/ppt/slides/slide700.xml" ContentType="application/vnd.openxmlformats-officedocument.presentationml.slide+xml"/>
  <Override PartName="/ppt/slides/slide701.xml" ContentType="application/vnd.openxmlformats-officedocument.presentationml.slide+xml"/>
  <Override PartName="/ppt/slides/slide702.xml" ContentType="application/vnd.openxmlformats-officedocument.presentationml.slide+xml"/>
  <Override PartName="/ppt/slides/slide703.xml" ContentType="application/vnd.openxmlformats-officedocument.presentationml.slide+xml"/>
  <Override PartName="/ppt/slides/slide704.xml" ContentType="application/vnd.openxmlformats-officedocument.presentationml.slide+xml"/>
  <Override PartName="/ppt/slides/slide705.xml" ContentType="application/vnd.openxmlformats-officedocument.presentationml.slide+xml"/>
  <Override PartName="/ppt/slides/slide706.xml" ContentType="application/vnd.openxmlformats-officedocument.presentationml.slide+xml"/>
  <Override PartName="/ppt/slides/slide707.xml" ContentType="application/vnd.openxmlformats-officedocument.presentationml.slide+xml"/>
  <Override PartName="/ppt/slides/slide708.xml" ContentType="application/vnd.openxmlformats-officedocument.presentationml.slide+xml"/>
  <Override PartName="/ppt/slides/slide709.xml" ContentType="application/vnd.openxmlformats-officedocument.presentationml.slide+xml"/>
  <Override PartName="/ppt/slides/slide710.xml" ContentType="application/vnd.openxmlformats-officedocument.presentationml.slide+xml"/>
  <Override PartName="/ppt/slides/slide711.xml" ContentType="application/vnd.openxmlformats-officedocument.presentationml.slide+xml"/>
  <Override PartName="/ppt/slides/slide712.xml" ContentType="application/vnd.openxmlformats-officedocument.presentationml.slide+xml"/>
  <Override PartName="/ppt/slides/slide713.xml" ContentType="application/vnd.openxmlformats-officedocument.presentationml.slide+xml"/>
  <Override PartName="/ppt/slides/slide714.xml" ContentType="application/vnd.openxmlformats-officedocument.presentationml.slide+xml"/>
  <Override PartName="/ppt/slides/slide715.xml" ContentType="application/vnd.openxmlformats-officedocument.presentationml.slide+xml"/>
  <Override PartName="/ppt/slides/slide716.xml" ContentType="application/vnd.openxmlformats-officedocument.presentationml.slide+xml"/>
  <Override PartName="/ppt/slides/slide717.xml" ContentType="application/vnd.openxmlformats-officedocument.presentationml.slide+xml"/>
  <Override PartName="/ppt/slides/slide718.xml" ContentType="application/vnd.openxmlformats-officedocument.presentationml.slide+xml"/>
  <Override PartName="/ppt/slides/slide719.xml" ContentType="application/vnd.openxmlformats-officedocument.presentationml.slide+xml"/>
  <Override PartName="/ppt/slides/slide720.xml" ContentType="application/vnd.openxmlformats-officedocument.presentationml.slide+xml"/>
  <Override PartName="/ppt/slides/slide721.xml" ContentType="application/vnd.openxmlformats-officedocument.presentationml.slide+xml"/>
  <Override PartName="/ppt/slides/slide722.xml" ContentType="application/vnd.openxmlformats-officedocument.presentationml.slide+xml"/>
  <Override PartName="/ppt/slides/slide723.xml" ContentType="application/vnd.openxmlformats-officedocument.presentationml.slide+xml"/>
  <Override PartName="/ppt/slides/slide724.xml" ContentType="application/vnd.openxmlformats-officedocument.presentationml.slide+xml"/>
  <Override PartName="/ppt/slides/slide725.xml" ContentType="application/vnd.openxmlformats-officedocument.presentationml.slide+xml"/>
  <Override PartName="/ppt/slides/slide726.xml" ContentType="application/vnd.openxmlformats-officedocument.presentationml.slide+xml"/>
  <Override PartName="/ppt/slides/slide727.xml" ContentType="application/vnd.openxmlformats-officedocument.presentationml.slide+xml"/>
  <Override PartName="/ppt/slides/slide728.xml" ContentType="application/vnd.openxmlformats-officedocument.presentationml.slide+xml"/>
  <Override PartName="/ppt/slides/slide729.xml" ContentType="application/vnd.openxmlformats-officedocument.presentationml.slide+xml"/>
  <Override PartName="/ppt/slides/slide730.xml" ContentType="application/vnd.openxmlformats-officedocument.presentationml.slide+xml"/>
  <Override PartName="/ppt/slides/slide731.xml" ContentType="application/vnd.openxmlformats-officedocument.presentationml.slide+xml"/>
  <Override PartName="/ppt/slides/slide732.xml" ContentType="application/vnd.openxmlformats-officedocument.presentationml.slide+xml"/>
  <Override PartName="/ppt/slides/slide733.xml" ContentType="application/vnd.openxmlformats-officedocument.presentationml.slide+xml"/>
  <Override PartName="/ppt/slides/slide734.xml" ContentType="application/vnd.openxmlformats-officedocument.presentationml.slide+xml"/>
  <Override PartName="/ppt/slides/slide735.xml" ContentType="application/vnd.openxmlformats-officedocument.presentationml.slide+xml"/>
  <Override PartName="/ppt/slides/slide736.xml" ContentType="application/vnd.openxmlformats-officedocument.presentationml.slide+xml"/>
  <Override PartName="/ppt/slides/slide737.xml" ContentType="application/vnd.openxmlformats-officedocument.presentationml.slide+xml"/>
  <Override PartName="/ppt/slides/slide738.xml" ContentType="application/vnd.openxmlformats-officedocument.presentationml.slide+xml"/>
  <Override PartName="/ppt/slides/slide739.xml" ContentType="application/vnd.openxmlformats-officedocument.presentationml.slide+xml"/>
  <Override PartName="/ppt/slides/slide740.xml" ContentType="application/vnd.openxmlformats-officedocument.presentationml.slide+xml"/>
  <Override PartName="/ppt/slides/slide741.xml" ContentType="application/vnd.openxmlformats-officedocument.presentationml.slide+xml"/>
  <Override PartName="/ppt/slides/slide742.xml" ContentType="application/vnd.openxmlformats-officedocument.presentationml.slide+xml"/>
  <Override PartName="/ppt/slides/slide743.xml" ContentType="application/vnd.openxmlformats-officedocument.presentationml.slide+xml"/>
  <Override PartName="/ppt/slides/slide744.xml" ContentType="application/vnd.openxmlformats-officedocument.presentationml.slide+xml"/>
  <Override PartName="/ppt/slides/slide745.xml" ContentType="application/vnd.openxmlformats-officedocument.presentationml.slide+xml"/>
  <Override PartName="/ppt/slides/slide746.xml" ContentType="application/vnd.openxmlformats-officedocument.presentationml.slide+xml"/>
  <Override PartName="/ppt/slides/slide747.xml" ContentType="application/vnd.openxmlformats-officedocument.presentationml.slide+xml"/>
  <Override PartName="/ppt/slides/slide748.xml" ContentType="application/vnd.openxmlformats-officedocument.presentationml.slide+xml"/>
  <Override PartName="/ppt/slides/slide749.xml" ContentType="application/vnd.openxmlformats-officedocument.presentationml.slide+xml"/>
  <Override PartName="/ppt/slides/slide750.xml" ContentType="application/vnd.openxmlformats-officedocument.presentationml.slide+xml"/>
  <Override PartName="/ppt/slides/slide751.xml" ContentType="application/vnd.openxmlformats-officedocument.presentationml.slide+xml"/>
  <Override PartName="/ppt/slides/slide752.xml" ContentType="application/vnd.openxmlformats-officedocument.presentationml.slide+xml"/>
  <Override PartName="/ppt/slides/slide753.xml" ContentType="application/vnd.openxmlformats-officedocument.presentationml.slide+xml"/>
  <Override PartName="/ppt/slides/slide754.xml" ContentType="application/vnd.openxmlformats-officedocument.presentationml.slide+xml"/>
  <Override PartName="/ppt/slides/slide755.xml" ContentType="application/vnd.openxmlformats-officedocument.presentationml.slide+xml"/>
  <Override PartName="/ppt/slides/slide756.xml" ContentType="application/vnd.openxmlformats-officedocument.presentationml.slide+xml"/>
  <Override PartName="/ppt/slides/slide757.xml" ContentType="application/vnd.openxmlformats-officedocument.presentationml.slide+xml"/>
  <Override PartName="/ppt/slides/slide758.xml" ContentType="application/vnd.openxmlformats-officedocument.presentationml.slide+xml"/>
  <Override PartName="/ppt/slides/slide759.xml" ContentType="application/vnd.openxmlformats-officedocument.presentationml.slide+xml"/>
  <Override PartName="/ppt/slides/slide760.xml" ContentType="application/vnd.openxmlformats-officedocument.presentationml.slide+xml"/>
  <Override PartName="/ppt/slides/slide761.xml" ContentType="application/vnd.openxmlformats-officedocument.presentationml.slide+xml"/>
  <Override PartName="/ppt/slides/slide762.xml" ContentType="application/vnd.openxmlformats-officedocument.presentationml.slide+xml"/>
  <Override PartName="/ppt/slides/slide763.xml" ContentType="application/vnd.openxmlformats-officedocument.presentationml.slide+xml"/>
  <Override PartName="/ppt/slides/slide764.xml" ContentType="application/vnd.openxmlformats-officedocument.presentationml.slide+xml"/>
  <Override PartName="/ppt/slides/slide765.xml" ContentType="application/vnd.openxmlformats-officedocument.presentationml.slide+xml"/>
  <Override PartName="/ppt/slides/slide766.xml" ContentType="application/vnd.openxmlformats-officedocument.presentationml.slide+xml"/>
  <Override PartName="/ppt/slides/slide767.xml" ContentType="application/vnd.openxmlformats-officedocument.presentationml.slide+xml"/>
  <Override PartName="/ppt/slides/slide768.xml" ContentType="application/vnd.openxmlformats-officedocument.presentationml.slide+xml"/>
  <Override PartName="/ppt/slides/slide769.xml" ContentType="application/vnd.openxmlformats-officedocument.presentationml.slide+xml"/>
  <Override PartName="/ppt/slides/slide770.xml" ContentType="application/vnd.openxmlformats-officedocument.presentationml.slide+xml"/>
  <Override PartName="/ppt/slides/slide771.xml" ContentType="application/vnd.openxmlformats-officedocument.presentationml.slide+xml"/>
  <Override PartName="/ppt/slides/slide772.xml" ContentType="application/vnd.openxmlformats-officedocument.presentationml.slide+xml"/>
  <Override PartName="/ppt/slides/slide773.xml" ContentType="application/vnd.openxmlformats-officedocument.presentationml.slide+xml"/>
  <Override PartName="/ppt/slides/slide774.xml" ContentType="application/vnd.openxmlformats-officedocument.presentationml.slide+xml"/>
  <Override PartName="/ppt/slides/slide775.xml" ContentType="application/vnd.openxmlformats-officedocument.presentationml.slide+xml"/>
  <Override PartName="/ppt/slides/slide776.xml" ContentType="application/vnd.openxmlformats-officedocument.presentationml.slide+xml"/>
  <Override PartName="/ppt/slides/slide777.xml" ContentType="application/vnd.openxmlformats-officedocument.presentationml.slide+xml"/>
  <Override PartName="/ppt/slides/slide778.xml" ContentType="application/vnd.openxmlformats-officedocument.presentationml.slide+xml"/>
  <Override PartName="/ppt/slides/slide779.xml" ContentType="application/vnd.openxmlformats-officedocument.presentationml.slide+xml"/>
  <Override PartName="/ppt/slides/slide780.xml" ContentType="application/vnd.openxmlformats-officedocument.presentationml.slide+xml"/>
  <Override PartName="/ppt/slides/slide781.xml" ContentType="application/vnd.openxmlformats-officedocument.presentationml.slide+xml"/>
  <Override PartName="/ppt/slides/slide782.xml" ContentType="application/vnd.openxmlformats-officedocument.presentationml.slide+xml"/>
  <Override PartName="/ppt/slides/slide783.xml" ContentType="application/vnd.openxmlformats-officedocument.presentationml.slide+xml"/>
  <Override PartName="/ppt/slides/slide784.xml" ContentType="application/vnd.openxmlformats-officedocument.presentationml.slide+xml"/>
  <Override PartName="/ppt/slides/slide785.xml" ContentType="application/vnd.openxmlformats-officedocument.presentationml.slide+xml"/>
  <Override PartName="/ppt/slides/slide786.xml" ContentType="application/vnd.openxmlformats-officedocument.presentationml.slide+xml"/>
  <Override PartName="/ppt/slides/slide787.xml" ContentType="application/vnd.openxmlformats-officedocument.presentationml.slide+xml"/>
  <Override PartName="/ppt/slides/slide788.xml" ContentType="application/vnd.openxmlformats-officedocument.presentationml.slide+xml"/>
  <Override PartName="/ppt/slides/slide789.xml" ContentType="application/vnd.openxmlformats-officedocument.presentationml.slide+xml"/>
  <Override PartName="/ppt/slides/slide790.xml" ContentType="application/vnd.openxmlformats-officedocument.presentationml.slide+xml"/>
  <Override PartName="/ppt/slides/slide791.xml" ContentType="application/vnd.openxmlformats-officedocument.presentationml.slide+xml"/>
  <Override PartName="/ppt/slides/slide792.xml" ContentType="application/vnd.openxmlformats-officedocument.presentationml.slide+xml"/>
  <Override PartName="/ppt/slides/slide793.xml" ContentType="application/vnd.openxmlformats-officedocument.presentationml.slide+xml"/>
  <Override PartName="/ppt/slides/slide794.xml" ContentType="application/vnd.openxmlformats-officedocument.presentationml.slide+xml"/>
  <Override PartName="/ppt/slides/slide795.xml" ContentType="application/vnd.openxmlformats-officedocument.presentationml.slide+xml"/>
  <Override PartName="/ppt/slides/slide796.xml" ContentType="application/vnd.openxmlformats-officedocument.presentationml.slide+xml"/>
  <Override PartName="/ppt/slides/slide797.xml" ContentType="application/vnd.openxmlformats-officedocument.presentationml.slide+xml"/>
  <Override PartName="/ppt/slides/slide798.xml" ContentType="application/vnd.openxmlformats-officedocument.presentationml.slide+xml"/>
  <Override PartName="/ppt/slides/slide799.xml" ContentType="application/vnd.openxmlformats-officedocument.presentationml.slide+xml"/>
  <Override PartName="/ppt/slides/slide800.xml" ContentType="application/vnd.openxmlformats-officedocument.presentationml.slide+xml"/>
  <Override PartName="/ppt/slides/slide801.xml" ContentType="application/vnd.openxmlformats-officedocument.presentationml.slide+xml"/>
  <Override PartName="/ppt/slides/slide802.xml" ContentType="application/vnd.openxmlformats-officedocument.presentationml.slide+xml"/>
  <Override PartName="/ppt/slides/slide803.xml" ContentType="application/vnd.openxmlformats-officedocument.presentationml.slide+xml"/>
  <Override PartName="/ppt/slides/slide804.xml" ContentType="application/vnd.openxmlformats-officedocument.presentationml.slide+xml"/>
  <Override PartName="/ppt/slides/slide805.xml" ContentType="application/vnd.openxmlformats-officedocument.presentationml.slide+xml"/>
  <Override PartName="/ppt/slides/slide806.xml" ContentType="application/vnd.openxmlformats-officedocument.presentationml.slide+xml"/>
  <Override PartName="/ppt/slides/slide807.xml" ContentType="application/vnd.openxmlformats-officedocument.presentationml.slide+xml"/>
  <Override PartName="/ppt/slides/slide808.xml" ContentType="application/vnd.openxmlformats-officedocument.presentationml.slide+xml"/>
  <Override PartName="/ppt/slides/slide809.xml" ContentType="application/vnd.openxmlformats-officedocument.presentationml.slide+xml"/>
  <Override PartName="/ppt/slides/slide810.xml" ContentType="application/vnd.openxmlformats-officedocument.presentationml.slide+xml"/>
  <Override PartName="/ppt/slides/slide811.xml" ContentType="application/vnd.openxmlformats-officedocument.presentationml.slide+xml"/>
  <Override PartName="/ppt/slides/slide812.xml" ContentType="application/vnd.openxmlformats-officedocument.presentationml.slide+xml"/>
  <Override PartName="/ppt/slides/slide813.xml" ContentType="application/vnd.openxmlformats-officedocument.presentationml.slide+xml"/>
  <Override PartName="/ppt/slides/slide814.xml" ContentType="application/vnd.openxmlformats-officedocument.presentationml.slide+xml"/>
  <Override PartName="/ppt/slides/slide815.xml" ContentType="application/vnd.openxmlformats-officedocument.presentationml.slide+xml"/>
  <Override PartName="/ppt/slides/slide816.xml" ContentType="application/vnd.openxmlformats-officedocument.presentationml.slide+xml"/>
  <Override PartName="/ppt/slides/slide817.xml" ContentType="application/vnd.openxmlformats-officedocument.presentationml.slide+xml"/>
  <Override PartName="/ppt/slides/slide818.xml" ContentType="application/vnd.openxmlformats-officedocument.presentationml.slide+xml"/>
  <Override PartName="/ppt/slides/slide819.xml" ContentType="application/vnd.openxmlformats-officedocument.presentationml.slide+xml"/>
  <Override PartName="/ppt/slides/slide820.xml" ContentType="application/vnd.openxmlformats-officedocument.presentationml.slide+xml"/>
  <Override PartName="/ppt/slides/slide821.xml" ContentType="application/vnd.openxmlformats-officedocument.presentationml.slide+xml"/>
  <Override PartName="/ppt/slides/slide822.xml" ContentType="application/vnd.openxmlformats-officedocument.presentationml.slide+xml"/>
  <Override PartName="/ppt/slides/slide823.xml" ContentType="application/vnd.openxmlformats-officedocument.presentationml.slide+xml"/>
  <Override PartName="/ppt/slides/slide824.xml" ContentType="application/vnd.openxmlformats-officedocument.presentationml.slide+xml"/>
  <Override PartName="/ppt/slides/slide825.xml" ContentType="application/vnd.openxmlformats-officedocument.presentationml.slide+xml"/>
  <Override PartName="/ppt/slides/slide826.xml" ContentType="application/vnd.openxmlformats-officedocument.presentationml.slide+xml"/>
  <Override PartName="/ppt/slides/slide827.xml" ContentType="application/vnd.openxmlformats-officedocument.presentationml.slide+xml"/>
  <Override PartName="/ppt/slides/slide828.xml" ContentType="application/vnd.openxmlformats-officedocument.presentationml.slide+xml"/>
  <Override PartName="/ppt/slides/slide829.xml" ContentType="application/vnd.openxmlformats-officedocument.presentationml.slide+xml"/>
  <Override PartName="/ppt/slides/slide830.xml" ContentType="application/vnd.openxmlformats-officedocument.presentationml.slide+xml"/>
  <Override PartName="/ppt/slides/slide831.xml" ContentType="application/vnd.openxmlformats-officedocument.presentationml.slide+xml"/>
  <Override PartName="/ppt/slides/slide832.xml" ContentType="application/vnd.openxmlformats-officedocument.presentationml.slide+xml"/>
  <Override PartName="/ppt/slides/slide833.xml" ContentType="application/vnd.openxmlformats-officedocument.presentationml.slide+xml"/>
  <Override PartName="/ppt/slides/slide834.xml" ContentType="application/vnd.openxmlformats-officedocument.presentationml.slide+xml"/>
  <Override PartName="/ppt/slides/slide835.xml" ContentType="application/vnd.openxmlformats-officedocument.presentationml.slide+xml"/>
  <Override PartName="/ppt/slides/slide836.xml" ContentType="application/vnd.openxmlformats-officedocument.presentationml.slide+xml"/>
  <Override PartName="/ppt/slides/slide837.xml" ContentType="application/vnd.openxmlformats-officedocument.presentationml.slide+xml"/>
  <Override PartName="/ppt/slides/slide838.xml" ContentType="application/vnd.openxmlformats-officedocument.presentationml.slide+xml"/>
  <Override PartName="/ppt/slides/slide839.xml" ContentType="application/vnd.openxmlformats-officedocument.presentationml.slide+xml"/>
  <Override PartName="/ppt/slides/slide840.xml" ContentType="application/vnd.openxmlformats-officedocument.presentationml.slide+xml"/>
  <Override PartName="/ppt/slides/slide841.xml" ContentType="application/vnd.openxmlformats-officedocument.presentationml.slide+xml"/>
  <Override PartName="/ppt/slides/slide842.xml" ContentType="application/vnd.openxmlformats-officedocument.presentationml.slide+xml"/>
  <Override PartName="/ppt/slides/slide843.xml" ContentType="application/vnd.openxmlformats-officedocument.presentationml.slide+xml"/>
  <Override PartName="/ppt/slides/slide844.xml" ContentType="application/vnd.openxmlformats-officedocument.presentationml.slide+xml"/>
  <Override PartName="/ppt/slides/slide845.xml" ContentType="application/vnd.openxmlformats-officedocument.presentationml.slide+xml"/>
  <Override PartName="/ppt/slides/slide846.xml" ContentType="application/vnd.openxmlformats-officedocument.presentationml.slide+xml"/>
  <Override PartName="/ppt/slides/slide847.xml" ContentType="application/vnd.openxmlformats-officedocument.presentationml.slide+xml"/>
  <Override PartName="/ppt/slides/slide848.xml" ContentType="application/vnd.openxmlformats-officedocument.presentationml.slide+xml"/>
  <Override PartName="/ppt/slides/slide849.xml" ContentType="application/vnd.openxmlformats-officedocument.presentationml.slide+xml"/>
  <Override PartName="/ppt/slides/slide850.xml" ContentType="application/vnd.openxmlformats-officedocument.presentationml.slide+xml"/>
  <Override PartName="/ppt/slides/slide851.xml" ContentType="application/vnd.openxmlformats-officedocument.presentationml.slide+xml"/>
  <Override PartName="/ppt/slides/slide852.xml" ContentType="application/vnd.openxmlformats-officedocument.presentationml.slide+xml"/>
  <Override PartName="/ppt/slides/slide853.xml" ContentType="application/vnd.openxmlformats-officedocument.presentationml.slide+xml"/>
  <Override PartName="/ppt/slides/slide854.xml" ContentType="application/vnd.openxmlformats-officedocument.presentationml.slide+xml"/>
  <Override PartName="/ppt/slides/slide855.xml" ContentType="application/vnd.openxmlformats-officedocument.presentationml.slide+xml"/>
  <Override PartName="/ppt/slides/slide856.xml" ContentType="application/vnd.openxmlformats-officedocument.presentationml.slide+xml"/>
  <Override PartName="/ppt/slides/slide8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859"/>
  </p:notesMasterIdLst>
  <p:handoutMasterIdLst>
    <p:handoutMasterId r:id="rId860"/>
  </p:handoutMasterIdLst>
  <p:sldIdLst>
    <p:sldId id="2027" r:id="rId2"/>
    <p:sldId id="2028" r:id="rId3"/>
    <p:sldId id="2012" r:id="rId4"/>
    <p:sldId id="350" r:id="rId5"/>
    <p:sldId id="367" r:id="rId6"/>
    <p:sldId id="378" r:id="rId7"/>
    <p:sldId id="380" r:id="rId8"/>
    <p:sldId id="369" r:id="rId9"/>
    <p:sldId id="371" r:id="rId10"/>
    <p:sldId id="352" r:id="rId11"/>
    <p:sldId id="2013" r:id="rId12"/>
    <p:sldId id="2014" r:id="rId13"/>
    <p:sldId id="2015" r:id="rId14"/>
    <p:sldId id="2016" r:id="rId15"/>
    <p:sldId id="2017" r:id="rId16"/>
    <p:sldId id="2018" r:id="rId17"/>
    <p:sldId id="360" r:id="rId18"/>
    <p:sldId id="362" r:id="rId19"/>
    <p:sldId id="364" r:id="rId20"/>
    <p:sldId id="365" r:id="rId21"/>
    <p:sldId id="2019" r:id="rId22"/>
    <p:sldId id="2020" r:id="rId23"/>
    <p:sldId id="2021" r:id="rId24"/>
    <p:sldId id="2022" r:id="rId25"/>
    <p:sldId id="2023" r:id="rId26"/>
    <p:sldId id="266" r:id="rId27"/>
    <p:sldId id="2024" r:id="rId28"/>
    <p:sldId id="2025" r:id="rId29"/>
    <p:sldId id="1980" r:id="rId30"/>
    <p:sldId id="1981" r:id="rId31"/>
    <p:sldId id="1982" r:id="rId32"/>
    <p:sldId id="1983" r:id="rId33"/>
    <p:sldId id="1984" r:id="rId34"/>
    <p:sldId id="1985" r:id="rId35"/>
    <p:sldId id="1986" r:id="rId36"/>
    <p:sldId id="1987" r:id="rId37"/>
    <p:sldId id="290" r:id="rId38"/>
    <p:sldId id="1988" r:id="rId39"/>
    <p:sldId id="2026" r:id="rId40"/>
    <p:sldId id="299" r:id="rId41"/>
    <p:sldId id="1990" r:id="rId42"/>
    <p:sldId id="1991" r:id="rId43"/>
    <p:sldId id="1992" r:id="rId44"/>
    <p:sldId id="1993" r:id="rId45"/>
    <p:sldId id="1994" r:id="rId46"/>
    <p:sldId id="1995" r:id="rId47"/>
    <p:sldId id="1996" r:id="rId48"/>
    <p:sldId id="1997" r:id="rId49"/>
    <p:sldId id="1998" r:id="rId50"/>
    <p:sldId id="1999" r:id="rId51"/>
    <p:sldId id="2000" r:id="rId52"/>
    <p:sldId id="2001" r:id="rId53"/>
    <p:sldId id="2002" r:id="rId54"/>
    <p:sldId id="2003" r:id="rId55"/>
    <p:sldId id="2004" r:id="rId56"/>
    <p:sldId id="2005" r:id="rId57"/>
    <p:sldId id="2006" r:id="rId58"/>
    <p:sldId id="2007" r:id="rId59"/>
    <p:sldId id="2008" r:id="rId60"/>
    <p:sldId id="2009" r:id="rId61"/>
    <p:sldId id="2010" r:id="rId62"/>
    <p:sldId id="2011" r:id="rId63"/>
    <p:sldId id="1951" r:id="rId64"/>
    <p:sldId id="258" r:id="rId65"/>
    <p:sldId id="1962" r:id="rId66"/>
    <p:sldId id="1963" r:id="rId67"/>
    <p:sldId id="1956" r:id="rId68"/>
    <p:sldId id="1965" r:id="rId69"/>
    <p:sldId id="1966" r:id="rId70"/>
    <p:sldId id="1969" r:id="rId71"/>
    <p:sldId id="1957" r:id="rId72"/>
    <p:sldId id="1958" r:id="rId73"/>
    <p:sldId id="259" r:id="rId74"/>
    <p:sldId id="1807" r:id="rId75"/>
    <p:sldId id="1808" r:id="rId76"/>
    <p:sldId id="1809" r:id="rId77"/>
    <p:sldId id="1810" r:id="rId78"/>
    <p:sldId id="1811" r:id="rId79"/>
    <p:sldId id="1812" r:id="rId80"/>
    <p:sldId id="1813" r:id="rId81"/>
    <p:sldId id="1814" r:id="rId82"/>
    <p:sldId id="1815" r:id="rId83"/>
    <p:sldId id="1816" r:id="rId84"/>
    <p:sldId id="1817" r:id="rId85"/>
    <p:sldId id="1818" r:id="rId86"/>
    <p:sldId id="1819" r:id="rId87"/>
    <p:sldId id="1820" r:id="rId88"/>
    <p:sldId id="1821" r:id="rId89"/>
    <p:sldId id="1804" r:id="rId90"/>
    <p:sldId id="308" r:id="rId91"/>
    <p:sldId id="309" r:id="rId92"/>
    <p:sldId id="1822" r:id="rId93"/>
    <p:sldId id="1823" r:id="rId94"/>
    <p:sldId id="1824" r:id="rId95"/>
    <p:sldId id="281" r:id="rId96"/>
    <p:sldId id="310" r:id="rId97"/>
    <p:sldId id="282" r:id="rId98"/>
    <p:sldId id="283" r:id="rId99"/>
    <p:sldId id="1825" r:id="rId100"/>
    <p:sldId id="284" r:id="rId101"/>
    <p:sldId id="1826" r:id="rId102"/>
    <p:sldId id="1827" r:id="rId103"/>
    <p:sldId id="1828" r:id="rId104"/>
    <p:sldId id="357" r:id="rId105"/>
    <p:sldId id="1829" r:id="rId106"/>
    <p:sldId id="1830" r:id="rId107"/>
    <p:sldId id="1831" r:id="rId108"/>
    <p:sldId id="1832" r:id="rId109"/>
    <p:sldId id="1887" r:id="rId110"/>
    <p:sldId id="1833" r:id="rId111"/>
    <p:sldId id="1805" r:id="rId112"/>
    <p:sldId id="1834" r:id="rId113"/>
    <p:sldId id="1835" r:id="rId114"/>
    <p:sldId id="1803" r:id="rId115"/>
    <p:sldId id="1609" r:id="rId116"/>
    <p:sldId id="1610" r:id="rId117"/>
    <p:sldId id="1611" r:id="rId118"/>
    <p:sldId id="1301" r:id="rId119"/>
    <p:sldId id="1952" r:id="rId120"/>
    <p:sldId id="1795" r:id="rId121"/>
    <p:sldId id="1837" r:id="rId122"/>
    <p:sldId id="1838" r:id="rId123"/>
    <p:sldId id="1839" r:id="rId124"/>
    <p:sldId id="1774" r:id="rId125"/>
    <p:sldId id="1775" r:id="rId126"/>
    <p:sldId id="1776" r:id="rId127"/>
    <p:sldId id="1777" r:id="rId128"/>
    <p:sldId id="1778" r:id="rId129"/>
    <p:sldId id="1783" r:id="rId130"/>
    <p:sldId id="1784" r:id="rId131"/>
    <p:sldId id="1785" r:id="rId132"/>
    <p:sldId id="1786" r:id="rId133"/>
    <p:sldId id="1787" r:id="rId134"/>
    <p:sldId id="1790" r:id="rId135"/>
    <p:sldId id="1791" r:id="rId136"/>
    <p:sldId id="1792" r:id="rId137"/>
    <p:sldId id="1793" r:id="rId138"/>
    <p:sldId id="1840" r:id="rId139"/>
    <p:sldId id="1304" r:id="rId140"/>
    <p:sldId id="1964" r:id="rId141"/>
    <p:sldId id="1953" r:id="rId142"/>
    <p:sldId id="1954" r:id="rId143"/>
    <p:sldId id="1955" r:id="rId144"/>
    <p:sldId id="1970" r:id="rId145"/>
    <p:sldId id="1971" r:id="rId146"/>
    <p:sldId id="709" r:id="rId147"/>
    <p:sldId id="1351" r:id="rId148"/>
    <p:sldId id="715" r:id="rId149"/>
    <p:sldId id="922" r:id="rId150"/>
    <p:sldId id="716" r:id="rId151"/>
    <p:sldId id="817" r:id="rId152"/>
    <p:sldId id="717" r:id="rId153"/>
    <p:sldId id="718" r:id="rId154"/>
    <p:sldId id="1414" r:id="rId155"/>
    <p:sldId id="921" r:id="rId156"/>
    <p:sldId id="818" r:id="rId157"/>
    <p:sldId id="1580" r:id="rId158"/>
    <p:sldId id="1581" r:id="rId159"/>
    <p:sldId id="1582" r:id="rId160"/>
    <p:sldId id="1583" r:id="rId161"/>
    <p:sldId id="1584" r:id="rId162"/>
    <p:sldId id="1585" r:id="rId163"/>
    <p:sldId id="1586" r:id="rId164"/>
    <p:sldId id="1587" r:id="rId165"/>
    <p:sldId id="1632" r:id="rId166"/>
    <p:sldId id="1588" r:id="rId167"/>
    <p:sldId id="1633" r:id="rId168"/>
    <p:sldId id="1589" r:id="rId169"/>
    <p:sldId id="1590" r:id="rId170"/>
    <p:sldId id="1536" r:id="rId171"/>
    <p:sldId id="1537" r:id="rId172"/>
    <p:sldId id="1538" r:id="rId173"/>
    <p:sldId id="1539" r:id="rId174"/>
    <p:sldId id="1540" r:id="rId175"/>
    <p:sldId id="1541" r:id="rId176"/>
    <p:sldId id="1948" r:id="rId177"/>
    <p:sldId id="1544" r:id="rId178"/>
    <p:sldId id="1545" r:id="rId179"/>
    <p:sldId id="1546" r:id="rId180"/>
    <p:sldId id="1547" r:id="rId181"/>
    <p:sldId id="1548" r:id="rId182"/>
    <p:sldId id="1549" r:id="rId183"/>
    <p:sldId id="1591" r:id="rId184"/>
    <p:sldId id="1592" r:id="rId185"/>
    <p:sldId id="1932" r:id="rId186"/>
    <p:sldId id="1933" r:id="rId187"/>
    <p:sldId id="1934" r:id="rId188"/>
    <p:sldId id="1935" r:id="rId189"/>
    <p:sldId id="1936" r:id="rId190"/>
    <p:sldId id="1937" r:id="rId191"/>
    <p:sldId id="1938" r:id="rId192"/>
    <p:sldId id="1939" r:id="rId193"/>
    <p:sldId id="1557" r:id="rId194"/>
    <p:sldId id="1558" r:id="rId195"/>
    <p:sldId id="1559" r:id="rId196"/>
    <p:sldId id="1560" r:id="rId197"/>
    <p:sldId id="1949" r:id="rId198"/>
    <p:sldId id="1561" r:id="rId199"/>
    <p:sldId id="1562" r:id="rId200"/>
    <p:sldId id="1563" r:id="rId201"/>
    <p:sldId id="1564" r:id="rId202"/>
    <p:sldId id="1565" r:id="rId203"/>
    <p:sldId id="1566" r:id="rId204"/>
    <p:sldId id="1595" r:id="rId205"/>
    <p:sldId id="1596" r:id="rId206"/>
    <p:sldId id="1567" r:id="rId207"/>
    <p:sldId id="1568" r:id="rId208"/>
    <p:sldId id="1569" r:id="rId209"/>
    <p:sldId id="1950" r:id="rId210"/>
    <p:sldId id="1570" r:id="rId211"/>
    <p:sldId id="1571" r:id="rId212"/>
    <p:sldId id="1572" r:id="rId213"/>
    <p:sldId id="1573" r:id="rId214"/>
    <p:sldId id="1574" r:id="rId215"/>
    <p:sldId id="1575" r:id="rId216"/>
    <p:sldId id="1576" r:id="rId217"/>
    <p:sldId id="1577" r:id="rId218"/>
    <p:sldId id="1594" r:id="rId219"/>
    <p:sldId id="1578" r:id="rId220"/>
    <p:sldId id="1593" r:id="rId221"/>
    <p:sldId id="1352" r:id="rId222"/>
    <p:sldId id="1353" r:id="rId223"/>
    <p:sldId id="1403" r:id="rId224"/>
    <p:sldId id="1354" r:id="rId225"/>
    <p:sldId id="1355" r:id="rId226"/>
    <p:sldId id="1406" r:id="rId227"/>
    <p:sldId id="757" r:id="rId228"/>
    <p:sldId id="758" r:id="rId229"/>
    <p:sldId id="759" r:id="rId230"/>
    <p:sldId id="760" r:id="rId231"/>
    <p:sldId id="762" r:id="rId232"/>
    <p:sldId id="763" r:id="rId233"/>
    <p:sldId id="764" r:id="rId234"/>
    <p:sldId id="765" r:id="rId235"/>
    <p:sldId id="766" r:id="rId236"/>
    <p:sldId id="986" r:id="rId237"/>
    <p:sldId id="768" r:id="rId238"/>
    <p:sldId id="769" r:id="rId239"/>
    <p:sldId id="770" r:id="rId240"/>
    <p:sldId id="1356" r:id="rId241"/>
    <p:sldId id="1357" r:id="rId242"/>
    <p:sldId id="1973" r:id="rId243"/>
    <p:sldId id="1974" r:id="rId244"/>
    <p:sldId id="1975" r:id="rId245"/>
    <p:sldId id="1976" r:id="rId246"/>
    <p:sldId id="1977" r:id="rId247"/>
    <p:sldId id="1978" r:id="rId248"/>
    <p:sldId id="771" r:id="rId249"/>
    <p:sldId id="660" r:id="rId250"/>
    <p:sldId id="257" r:id="rId251"/>
    <p:sldId id="1038" r:id="rId252"/>
    <p:sldId id="298" r:id="rId253"/>
    <p:sldId id="300" r:id="rId254"/>
    <p:sldId id="1277" r:id="rId255"/>
    <p:sldId id="297" r:id="rId256"/>
    <p:sldId id="1039" r:id="rId257"/>
    <p:sldId id="294" r:id="rId258"/>
    <p:sldId id="1615" r:id="rId259"/>
    <p:sldId id="301" r:id="rId260"/>
    <p:sldId id="302" r:id="rId261"/>
    <p:sldId id="303" r:id="rId262"/>
    <p:sldId id="304" r:id="rId263"/>
    <p:sldId id="305" r:id="rId264"/>
    <p:sldId id="1278" r:id="rId265"/>
    <p:sldId id="295" r:id="rId266"/>
    <p:sldId id="1040" r:id="rId267"/>
    <p:sldId id="293" r:id="rId268"/>
    <p:sldId id="1041" r:id="rId269"/>
    <p:sldId id="306" r:id="rId270"/>
    <p:sldId id="307" r:id="rId271"/>
    <p:sldId id="312" r:id="rId272"/>
    <p:sldId id="313" r:id="rId273"/>
    <p:sldId id="314" r:id="rId274"/>
    <p:sldId id="315" r:id="rId275"/>
    <p:sldId id="1279" r:id="rId276"/>
    <p:sldId id="924" r:id="rId277"/>
    <p:sldId id="1042" r:id="rId278"/>
    <p:sldId id="1415" r:id="rId279"/>
    <p:sldId id="1416" r:id="rId280"/>
    <p:sldId id="316" r:id="rId281"/>
    <p:sldId id="296" r:id="rId282"/>
    <p:sldId id="260" r:id="rId283"/>
    <p:sldId id="1618" r:id="rId284"/>
    <p:sldId id="318" r:id="rId285"/>
    <p:sldId id="319" r:id="rId286"/>
    <p:sldId id="320" r:id="rId287"/>
    <p:sldId id="321" r:id="rId288"/>
    <p:sldId id="339" r:id="rId289"/>
    <p:sldId id="353" r:id="rId290"/>
    <p:sldId id="1909" r:id="rId291"/>
    <p:sldId id="354" r:id="rId292"/>
    <p:sldId id="1910" r:id="rId293"/>
    <p:sldId id="355" r:id="rId294"/>
    <p:sldId id="340" r:id="rId295"/>
    <p:sldId id="341" r:id="rId296"/>
    <p:sldId id="356" r:id="rId297"/>
    <p:sldId id="1908" r:id="rId298"/>
    <p:sldId id="661" r:id="rId299"/>
    <p:sldId id="261" r:id="rId300"/>
    <p:sldId id="896" r:id="rId301"/>
    <p:sldId id="262" r:id="rId302"/>
    <p:sldId id="322" r:id="rId303"/>
    <p:sldId id="327" r:id="rId304"/>
    <p:sldId id="328" r:id="rId305"/>
    <p:sldId id="1280" r:id="rId306"/>
    <p:sldId id="662" r:id="rId307"/>
    <p:sldId id="263" r:id="rId308"/>
    <p:sldId id="264" r:id="rId309"/>
    <p:sldId id="1619" r:id="rId310"/>
    <p:sldId id="265" r:id="rId311"/>
    <p:sldId id="925" r:id="rId312"/>
    <p:sldId id="998" r:id="rId313"/>
    <p:sldId id="329" r:id="rId314"/>
    <p:sldId id="330" r:id="rId315"/>
    <p:sldId id="331" r:id="rId316"/>
    <p:sldId id="332" r:id="rId317"/>
    <p:sldId id="333" r:id="rId318"/>
    <p:sldId id="334" r:id="rId319"/>
    <p:sldId id="335" r:id="rId320"/>
    <p:sldId id="342" r:id="rId321"/>
    <p:sldId id="343" r:id="rId322"/>
    <p:sldId id="1063" r:id="rId323"/>
    <p:sldId id="1068" r:id="rId324"/>
    <p:sldId id="1064" r:id="rId325"/>
    <p:sldId id="1066" r:id="rId326"/>
    <p:sldId id="1070" r:id="rId327"/>
    <p:sldId id="1281" r:id="rId328"/>
    <p:sldId id="1282" r:id="rId329"/>
    <p:sldId id="1913" r:id="rId330"/>
    <p:sldId id="1914" r:id="rId331"/>
    <p:sldId id="1915" r:id="rId332"/>
    <p:sldId id="1916" r:id="rId333"/>
    <p:sldId id="1917" r:id="rId334"/>
    <p:sldId id="1918" r:id="rId335"/>
    <p:sldId id="1919" r:id="rId336"/>
    <p:sldId id="664" r:id="rId337"/>
    <p:sldId id="666" r:id="rId338"/>
    <p:sldId id="668" r:id="rId339"/>
    <p:sldId id="267" r:id="rId340"/>
    <p:sldId id="1417" r:id="rId341"/>
    <p:sldId id="268" r:id="rId342"/>
    <p:sldId id="1418" r:id="rId343"/>
    <p:sldId id="1620" r:id="rId344"/>
    <p:sldId id="269" r:id="rId345"/>
    <p:sldId id="270" r:id="rId346"/>
    <p:sldId id="349" r:id="rId347"/>
    <p:sldId id="1419" r:id="rId348"/>
    <p:sldId id="1420" r:id="rId349"/>
    <p:sldId id="1421" r:id="rId350"/>
    <p:sldId id="1422" r:id="rId351"/>
    <p:sldId id="1423" r:id="rId352"/>
    <p:sldId id="1425" r:id="rId353"/>
    <p:sldId id="1073" r:id="rId354"/>
    <p:sldId id="1074" r:id="rId355"/>
    <p:sldId id="1075" r:id="rId356"/>
    <p:sldId id="1076" r:id="rId357"/>
    <p:sldId id="1080" r:id="rId358"/>
    <p:sldId id="1081" r:id="rId359"/>
    <p:sldId id="1285" r:id="rId360"/>
    <p:sldId id="1284" r:id="rId361"/>
    <p:sldId id="1287" r:id="rId362"/>
    <p:sldId id="1286" r:id="rId363"/>
    <p:sldId id="669" r:id="rId364"/>
    <p:sldId id="271" r:id="rId365"/>
    <p:sldId id="1625" r:id="rId366"/>
    <p:sldId id="1426" r:id="rId367"/>
    <p:sldId id="1427" r:id="rId368"/>
    <p:sldId id="1428" r:id="rId369"/>
    <p:sldId id="1429" r:id="rId370"/>
    <p:sldId id="1430" r:id="rId371"/>
    <p:sldId id="796" r:id="rId372"/>
    <p:sldId id="358" r:id="rId373"/>
    <p:sldId id="917" r:id="rId374"/>
    <p:sldId id="1288" r:id="rId375"/>
    <p:sldId id="1289" r:id="rId376"/>
    <p:sldId id="670" r:id="rId377"/>
    <p:sldId id="272" r:id="rId378"/>
    <p:sldId id="1929" r:id="rId379"/>
    <p:sldId id="1930" r:id="rId380"/>
    <p:sldId id="1931" r:id="rId381"/>
    <p:sldId id="797" r:id="rId382"/>
    <p:sldId id="798" r:id="rId383"/>
    <p:sldId id="1433" r:id="rId384"/>
    <p:sldId id="671" r:id="rId385"/>
    <p:sldId id="1360" r:id="rId386"/>
    <p:sldId id="1367" r:id="rId387"/>
    <p:sldId id="273" r:id="rId388"/>
    <p:sldId id="1431" r:id="rId389"/>
    <p:sldId id="292" r:id="rId390"/>
    <p:sldId id="1362" r:id="rId391"/>
    <p:sldId id="274" r:id="rId392"/>
    <p:sldId id="1434" r:id="rId393"/>
    <p:sldId id="1363" r:id="rId394"/>
    <p:sldId id="1435" r:id="rId395"/>
    <p:sldId id="1533" r:id="rId396"/>
    <p:sldId id="1534" r:id="rId397"/>
    <p:sldId id="1535" r:id="rId398"/>
    <p:sldId id="275" r:id="rId399"/>
    <p:sldId id="804" r:id="rId400"/>
    <p:sldId id="1334" r:id="rId401"/>
    <p:sldId id="1086" r:id="rId402"/>
    <p:sldId id="999" r:id="rId403"/>
    <p:sldId id="276" r:id="rId404"/>
    <p:sldId id="1626" r:id="rId405"/>
    <p:sldId id="368" r:id="rId406"/>
    <p:sldId id="1290" r:id="rId407"/>
    <p:sldId id="1339" r:id="rId408"/>
    <p:sldId id="1340" r:id="rId409"/>
    <p:sldId id="1341" r:id="rId410"/>
    <p:sldId id="1342" r:id="rId411"/>
    <p:sldId id="1947" r:id="rId412"/>
    <p:sldId id="1276" r:id="rId413"/>
    <p:sldId id="1941" r:id="rId414"/>
    <p:sldId id="1942" r:id="rId415"/>
    <p:sldId id="1943" r:id="rId416"/>
    <p:sldId id="1944" r:id="rId417"/>
    <p:sldId id="1945" r:id="rId418"/>
    <p:sldId id="731" r:id="rId419"/>
    <p:sldId id="1946" r:id="rId420"/>
    <p:sldId id="1001" r:id="rId421"/>
    <p:sldId id="1002" r:id="rId422"/>
    <p:sldId id="1003" r:id="rId423"/>
    <p:sldId id="1627" r:id="rId424"/>
    <p:sldId id="1628" r:id="rId425"/>
    <p:sldId id="1629" r:id="rId426"/>
    <p:sldId id="1630" r:id="rId427"/>
    <p:sldId id="1436" r:id="rId428"/>
    <p:sldId id="1437" r:id="rId429"/>
    <p:sldId id="1438" r:id="rId430"/>
    <p:sldId id="1439" r:id="rId431"/>
    <p:sldId id="1440" r:id="rId432"/>
    <p:sldId id="1441" r:id="rId433"/>
    <p:sldId id="1291" r:id="rId434"/>
    <p:sldId id="1292" r:id="rId435"/>
    <p:sldId id="683" r:id="rId436"/>
    <p:sldId id="684" r:id="rId437"/>
    <p:sldId id="278" r:id="rId438"/>
    <p:sldId id="1886" r:id="rId439"/>
    <p:sldId id="1095" r:id="rId440"/>
    <p:sldId id="1096" r:id="rId441"/>
    <p:sldId id="1097" r:id="rId442"/>
    <p:sldId id="1098" r:id="rId443"/>
    <p:sldId id="1099" r:id="rId444"/>
    <p:sldId id="1101" r:id="rId445"/>
    <p:sldId id="1102" r:id="rId446"/>
    <p:sldId id="1442" r:id="rId447"/>
    <p:sldId id="1293" r:id="rId448"/>
    <p:sldId id="685" r:id="rId449"/>
    <p:sldId id="279" r:id="rId450"/>
    <p:sldId id="1443" r:id="rId451"/>
    <p:sldId id="1444" r:id="rId452"/>
    <p:sldId id="385" r:id="rId453"/>
    <p:sldId id="280" r:id="rId454"/>
    <p:sldId id="1445" r:id="rId455"/>
    <p:sldId id="1446" r:id="rId456"/>
    <p:sldId id="1294" r:id="rId457"/>
    <p:sldId id="390" r:id="rId458"/>
    <p:sldId id="1924" r:id="rId459"/>
    <p:sldId id="1773" r:id="rId460"/>
    <p:sldId id="1841" r:id="rId461"/>
    <p:sldId id="1842" r:id="rId462"/>
    <p:sldId id="1295" r:id="rId463"/>
    <p:sldId id="1296" r:id="rId464"/>
    <p:sldId id="397" r:id="rId465"/>
    <p:sldId id="398" r:id="rId466"/>
    <p:sldId id="399" r:id="rId467"/>
    <p:sldId id="1631" r:id="rId468"/>
    <p:sldId id="1459" r:id="rId469"/>
    <p:sldId id="1460" r:id="rId470"/>
    <p:sldId id="401" r:id="rId471"/>
    <p:sldId id="402" r:id="rId472"/>
    <p:sldId id="403" r:id="rId473"/>
    <p:sldId id="1461" r:id="rId474"/>
    <p:sldId id="404" r:id="rId475"/>
    <p:sldId id="406" r:id="rId476"/>
    <p:sldId id="1462" r:id="rId477"/>
    <p:sldId id="1463" r:id="rId478"/>
    <p:sldId id="408" r:id="rId479"/>
    <p:sldId id="1464" r:id="rId480"/>
    <p:sldId id="409" r:id="rId481"/>
    <p:sldId id="410" r:id="rId482"/>
    <p:sldId id="411" r:id="rId483"/>
    <p:sldId id="412" r:id="rId484"/>
    <p:sldId id="1297" r:id="rId485"/>
    <p:sldId id="1298" r:id="rId486"/>
    <p:sldId id="413" r:id="rId487"/>
    <p:sldId id="414" r:id="rId488"/>
    <p:sldId id="415" r:id="rId489"/>
    <p:sldId id="416" r:id="rId490"/>
    <p:sldId id="417" r:id="rId491"/>
    <p:sldId id="418" r:id="rId492"/>
    <p:sldId id="419" r:id="rId493"/>
    <p:sldId id="420" r:id="rId494"/>
    <p:sldId id="421" r:id="rId495"/>
    <p:sldId id="422" r:id="rId496"/>
    <p:sldId id="1331" r:id="rId497"/>
    <p:sldId id="1401" r:id="rId498"/>
    <p:sldId id="1299" r:id="rId499"/>
    <p:sldId id="423" r:id="rId500"/>
    <p:sldId id="1635" r:id="rId501"/>
    <p:sldId id="424" r:id="rId502"/>
    <p:sldId id="1332" r:id="rId503"/>
    <p:sldId id="425" r:id="rId504"/>
    <p:sldId id="1333" r:id="rId505"/>
    <p:sldId id="1300" r:id="rId506"/>
    <p:sldId id="426" r:id="rId507"/>
    <p:sldId id="427" r:id="rId508"/>
    <p:sldId id="1335" r:id="rId509"/>
    <p:sldId id="1925" r:id="rId510"/>
    <p:sldId id="436" r:id="rId511"/>
    <p:sldId id="437" r:id="rId512"/>
    <p:sldId id="807" r:id="rId513"/>
    <p:sldId id="1302" r:id="rId514"/>
    <p:sldId id="440" r:id="rId515"/>
    <p:sldId id="1471" r:id="rId516"/>
    <p:sldId id="1472" r:id="rId517"/>
    <p:sldId id="1473" r:id="rId518"/>
    <p:sldId id="1474" r:id="rId519"/>
    <p:sldId id="1475" r:id="rId520"/>
    <p:sldId id="441" r:id="rId521"/>
    <p:sldId id="442" r:id="rId522"/>
    <p:sldId id="443" r:id="rId523"/>
    <p:sldId id="444" r:id="rId524"/>
    <p:sldId id="445" r:id="rId525"/>
    <p:sldId id="1303" r:id="rId526"/>
    <p:sldId id="1926" r:id="rId527"/>
    <p:sldId id="448" r:id="rId528"/>
    <p:sldId id="449" r:id="rId529"/>
    <p:sldId id="1637" r:id="rId530"/>
    <p:sldId id="1638" r:id="rId531"/>
    <p:sldId id="687" r:id="rId532"/>
    <p:sldId id="454" r:id="rId533"/>
    <p:sldId id="895" r:id="rId534"/>
    <p:sldId id="1305" r:id="rId535"/>
    <p:sldId id="1481" r:id="rId536"/>
    <p:sldId id="1480" r:id="rId537"/>
    <p:sldId id="457" r:id="rId538"/>
    <p:sldId id="459" r:id="rId539"/>
    <p:sldId id="462" r:id="rId540"/>
    <p:sldId id="463" r:id="rId541"/>
    <p:sldId id="808" r:id="rId542"/>
    <p:sldId id="465" r:id="rId543"/>
    <p:sldId id="466" r:id="rId544"/>
    <p:sldId id="467" r:id="rId545"/>
    <p:sldId id="809" r:id="rId546"/>
    <p:sldId id="1483" r:id="rId547"/>
    <p:sldId id="1484" r:id="rId548"/>
    <p:sldId id="810" r:id="rId549"/>
    <p:sldId id="1482" r:id="rId550"/>
    <p:sldId id="811" r:id="rId551"/>
    <p:sldId id="688" r:id="rId552"/>
    <p:sldId id="471" r:id="rId553"/>
    <p:sldId id="812" r:id="rId554"/>
    <p:sldId id="813" r:id="rId555"/>
    <p:sldId id="1485" r:id="rId556"/>
    <p:sldId id="689" r:id="rId557"/>
    <p:sldId id="475" r:id="rId558"/>
    <p:sldId id="1698" r:id="rId559"/>
    <p:sldId id="478" r:id="rId560"/>
    <p:sldId id="479" r:id="rId561"/>
    <p:sldId id="480" r:id="rId562"/>
    <p:sldId id="481" r:id="rId563"/>
    <p:sldId id="482" r:id="rId564"/>
    <p:sldId id="483" r:id="rId565"/>
    <p:sldId id="484" r:id="rId566"/>
    <p:sldId id="485" r:id="rId567"/>
    <p:sldId id="486" r:id="rId568"/>
    <p:sldId id="487" r:id="rId569"/>
    <p:sldId id="690" r:id="rId570"/>
    <p:sldId id="488" r:id="rId571"/>
    <p:sldId id="491" r:id="rId572"/>
    <p:sldId id="492" r:id="rId573"/>
    <p:sldId id="493" r:id="rId574"/>
    <p:sldId id="494" r:id="rId575"/>
    <p:sldId id="495" r:id="rId576"/>
    <p:sldId id="496" r:id="rId577"/>
    <p:sldId id="497" r:id="rId578"/>
    <p:sldId id="498" r:id="rId579"/>
    <p:sldId id="499" r:id="rId580"/>
    <p:sldId id="1486" r:id="rId581"/>
    <p:sldId id="1487" r:id="rId582"/>
    <p:sldId id="500" r:id="rId583"/>
    <p:sldId id="501" r:id="rId584"/>
    <p:sldId id="502" r:id="rId585"/>
    <p:sldId id="1723" r:id="rId586"/>
    <p:sldId id="1724" r:id="rId587"/>
    <p:sldId id="1725" r:id="rId588"/>
    <p:sldId id="1306" r:id="rId589"/>
    <p:sldId id="1844" r:id="rId590"/>
    <p:sldId id="1846" r:id="rId591"/>
    <p:sldId id="1847" r:id="rId592"/>
    <p:sldId id="1849" r:id="rId593"/>
    <p:sldId id="1850" r:id="rId594"/>
    <p:sldId id="1848" r:id="rId595"/>
    <p:sldId id="1845" r:id="rId596"/>
    <p:sldId id="277" r:id="rId597"/>
    <p:sldId id="507" r:id="rId598"/>
    <p:sldId id="508" r:id="rId599"/>
    <p:sldId id="691" r:id="rId600"/>
    <p:sldId id="692" r:id="rId601"/>
    <p:sldId id="509" r:id="rId602"/>
    <p:sldId id="510" r:id="rId603"/>
    <p:sldId id="511" r:id="rId604"/>
    <p:sldId id="897" r:id="rId605"/>
    <p:sldId id="898" r:id="rId606"/>
    <p:sldId id="899" r:id="rId607"/>
    <p:sldId id="900" r:id="rId608"/>
    <p:sldId id="901" r:id="rId609"/>
    <p:sldId id="902" r:id="rId610"/>
    <p:sldId id="903" r:id="rId611"/>
    <p:sldId id="904" r:id="rId612"/>
    <p:sldId id="905" r:id="rId613"/>
    <p:sldId id="906" r:id="rId614"/>
    <p:sldId id="512" r:id="rId615"/>
    <p:sldId id="513" r:id="rId616"/>
    <p:sldId id="814" r:id="rId617"/>
    <p:sldId id="515" r:id="rId618"/>
    <p:sldId id="516" r:id="rId619"/>
    <p:sldId id="517" r:id="rId620"/>
    <p:sldId id="518" r:id="rId621"/>
    <p:sldId id="519" r:id="rId622"/>
    <p:sldId id="520" r:id="rId623"/>
    <p:sldId id="523" r:id="rId624"/>
    <p:sldId id="693" r:id="rId625"/>
    <p:sldId id="524" r:id="rId626"/>
    <p:sldId id="1731" r:id="rId627"/>
    <p:sldId id="1851" r:id="rId628"/>
    <p:sldId id="1852" r:id="rId629"/>
    <p:sldId id="1854" r:id="rId630"/>
    <p:sldId id="1855" r:id="rId631"/>
    <p:sldId id="311" r:id="rId632"/>
    <p:sldId id="1856" r:id="rId633"/>
    <p:sldId id="1857" r:id="rId634"/>
    <p:sldId id="1858" r:id="rId635"/>
    <p:sldId id="1859" r:id="rId636"/>
    <p:sldId id="1860" r:id="rId637"/>
    <p:sldId id="317" r:id="rId638"/>
    <p:sldId id="1861" r:id="rId639"/>
    <p:sldId id="1862" r:id="rId640"/>
    <p:sldId id="1843" r:id="rId641"/>
    <p:sldId id="1865" r:id="rId642"/>
    <p:sldId id="323" r:id="rId643"/>
    <p:sldId id="325" r:id="rId644"/>
    <p:sldId id="326" r:id="rId645"/>
    <p:sldId id="1307" r:id="rId646"/>
    <p:sldId id="1900" r:id="rId647"/>
    <p:sldId id="1901" r:id="rId648"/>
    <p:sldId id="1902" r:id="rId649"/>
    <p:sldId id="1903" r:id="rId650"/>
    <p:sldId id="1904" r:id="rId651"/>
    <p:sldId id="1905" r:id="rId652"/>
    <p:sldId id="1906" r:id="rId653"/>
    <p:sldId id="694" r:id="rId654"/>
    <p:sldId id="529" r:id="rId655"/>
    <p:sldId id="1867" r:id="rId656"/>
    <p:sldId id="1868" r:id="rId657"/>
    <p:sldId id="1869" r:id="rId658"/>
    <p:sldId id="1871" r:id="rId659"/>
    <p:sldId id="695" r:id="rId660"/>
    <p:sldId id="531" r:id="rId661"/>
    <p:sldId id="1870" r:id="rId662"/>
    <p:sldId id="1873" r:id="rId663"/>
    <p:sldId id="1874" r:id="rId664"/>
    <p:sldId id="1875" r:id="rId665"/>
    <p:sldId id="1019" r:id="rId666"/>
    <p:sldId id="539" r:id="rId667"/>
    <p:sldId id="1894" r:id="rId668"/>
    <p:sldId id="1893" r:id="rId669"/>
    <p:sldId id="1892" r:id="rId670"/>
    <p:sldId id="1235" r:id="rId671"/>
    <p:sldId id="1236" r:id="rId672"/>
    <p:sldId id="1636" r:id="rId673"/>
    <p:sldId id="1237" r:id="rId674"/>
    <p:sldId id="1238" r:id="rId675"/>
    <p:sldId id="1239" r:id="rId676"/>
    <p:sldId id="1240" r:id="rId677"/>
    <p:sldId id="1252" r:id="rId678"/>
    <p:sldId id="1253" r:id="rId679"/>
    <p:sldId id="1242" r:id="rId680"/>
    <p:sldId id="1243" r:id="rId681"/>
    <p:sldId id="1245" r:id="rId682"/>
    <p:sldId id="1246" r:id="rId683"/>
    <p:sldId id="1247" r:id="rId684"/>
    <p:sldId id="1248" r:id="rId685"/>
    <p:sldId id="1249" r:id="rId686"/>
    <p:sldId id="1250" r:id="rId687"/>
    <p:sldId id="1308" r:id="rId688"/>
    <p:sldId id="546" r:id="rId689"/>
    <p:sldId id="547" r:id="rId690"/>
    <p:sldId id="548" r:id="rId691"/>
    <p:sldId id="549" r:id="rId692"/>
    <p:sldId id="550" r:id="rId693"/>
    <p:sldId id="551" r:id="rId694"/>
    <p:sldId id="552" r:id="rId695"/>
    <p:sldId id="1895" r:id="rId696"/>
    <p:sldId id="1896" r:id="rId697"/>
    <p:sldId id="553" r:id="rId698"/>
    <p:sldId id="1897" r:id="rId699"/>
    <p:sldId id="1898" r:id="rId700"/>
    <p:sldId id="554" r:id="rId701"/>
    <p:sldId id="555" r:id="rId702"/>
    <p:sldId id="556" r:id="rId703"/>
    <p:sldId id="557" r:id="rId704"/>
    <p:sldId id="558" r:id="rId705"/>
    <p:sldId id="559" r:id="rId706"/>
    <p:sldId id="560" r:id="rId707"/>
    <p:sldId id="561" r:id="rId708"/>
    <p:sldId id="562" r:id="rId709"/>
    <p:sldId id="563" r:id="rId710"/>
    <p:sldId id="564" r:id="rId711"/>
    <p:sldId id="565" r:id="rId712"/>
    <p:sldId id="566" r:id="rId713"/>
    <p:sldId id="567" r:id="rId714"/>
    <p:sldId id="568" r:id="rId715"/>
    <p:sldId id="569" r:id="rId716"/>
    <p:sldId id="570" r:id="rId717"/>
    <p:sldId id="571" r:id="rId718"/>
    <p:sldId id="572" r:id="rId719"/>
    <p:sldId id="573" r:id="rId720"/>
    <p:sldId id="574" r:id="rId721"/>
    <p:sldId id="575" r:id="rId722"/>
    <p:sldId id="1309" r:id="rId723"/>
    <p:sldId id="698" r:id="rId724"/>
    <p:sldId id="699" r:id="rId725"/>
    <p:sldId id="700" r:id="rId726"/>
    <p:sldId id="577" r:id="rId727"/>
    <p:sldId id="701" r:id="rId728"/>
    <p:sldId id="1310" r:id="rId729"/>
    <p:sldId id="579" r:id="rId730"/>
    <p:sldId id="703" r:id="rId731"/>
    <p:sldId id="1233" r:id="rId732"/>
    <p:sldId id="704" r:id="rId733"/>
    <p:sldId id="1234" r:id="rId734"/>
    <p:sldId id="1311" r:id="rId735"/>
    <p:sldId id="584" r:id="rId736"/>
    <p:sldId id="594" r:id="rId737"/>
    <p:sldId id="595" r:id="rId738"/>
    <p:sldId id="596" r:id="rId739"/>
    <p:sldId id="597" r:id="rId740"/>
    <p:sldId id="598" r:id="rId741"/>
    <p:sldId id="599" r:id="rId742"/>
    <p:sldId id="600" r:id="rId743"/>
    <p:sldId id="601" r:id="rId744"/>
    <p:sldId id="602" r:id="rId745"/>
    <p:sldId id="1927" r:id="rId746"/>
    <p:sldId id="1877" r:id="rId747"/>
    <p:sldId id="1884" r:id="rId748"/>
    <p:sldId id="1878" r:id="rId749"/>
    <p:sldId id="1883" r:id="rId750"/>
    <p:sldId id="1879" r:id="rId751"/>
    <p:sldId id="1881" r:id="rId752"/>
    <p:sldId id="1880" r:id="rId753"/>
    <p:sldId id="1882" r:id="rId754"/>
    <p:sldId id="1876" r:id="rId755"/>
    <p:sldId id="604" r:id="rId756"/>
    <p:sldId id="605" r:id="rId757"/>
    <p:sldId id="1312" r:id="rId758"/>
    <p:sldId id="606" r:id="rId759"/>
    <p:sldId id="607" r:id="rId760"/>
    <p:sldId id="608" r:id="rId761"/>
    <p:sldId id="609" r:id="rId762"/>
    <p:sldId id="614" r:id="rId763"/>
    <p:sldId id="1313" r:id="rId764"/>
    <p:sldId id="610" r:id="rId765"/>
    <p:sldId id="612" r:id="rId766"/>
    <p:sldId id="615" r:id="rId767"/>
    <p:sldId id="616" r:id="rId768"/>
    <p:sldId id="617" r:id="rId769"/>
    <p:sldId id="1347" r:id="rId770"/>
    <p:sldId id="1350" r:id="rId771"/>
    <p:sldId id="1349" r:id="rId772"/>
    <p:sldId id="1117" r:id="rId773"/>
    <p:sldId id="1346" r:id="rId774"/>
    <p:sldId id="1118" r:id="rId775"/>
    <p:sldId id="1345" r:id="rId776"/>
    <p:sldId id="1343" r:id="rId777"/>
    <p:sldId id="1344" r:id="rId778"/>
    <p:sldId id="620" r:id="rId779"/>
    <p:sldId id="621" r:id="rId780"/>
    <p:sldId id="622" r:id="rId781"/>
    <p:sldId id="623" r:id="rId782"/>
    <p:sldId id="624" r:id="rId783"/>
    <p:sldId id="625" r:id="rId784"/>
    <p:sldId id="626" r:id="rId785"/>
    <p:sldId id="627" r:id="rId786"/>
    <p:sldId id="1531" r:id="rId787"/>
    <p:sldId id="1532" r:id="rId788"/>
    <p:sldId id="628" r:id="rId789"/>
    <p:sldId id="629" r:id="rId790"/>
    <p:sldId id="1770" r:id="rId791"/>
    <p:sldId id="1119" r:id="rId792"/>
    <p:sldId id="1120" r:id="rId793"/>
    <p:sldId id="1121" r:id="rId794"/>
    <p:sldId id="1122" r:id="rId795"/>
    <p:sldId id="1123" r:id="rId796"/>
    <p:sldId id="646" r:id="rId797"/>
    <p:sldId id="647" r:id="rId798"/>
    <p:sldId id="1125" r:id="rId799"/>
    <p:sldId id="1126" r:id="rId800"/>
    <p:sldId id="1124" r:id="rId801"/>
    <p:sldId id="1127" r:id="rId802"/>
    <p:sldId id="1410" r:id="rId803"/>
    <p:sldId id="1128" r:id="rId804"/>
    <p:sldId id="1129" r:id="rId805"/>
    <p:sldId id="1130" r:id="rId806"/>
    <p:sldId id="650" r:id="rId807"/>
    <p:sldId id="1151" r:id="rId808"/>
    <p:sldId id="1175" r:id="rId809"/>
    <p:sldId id="1219" r:id="rId810"/>
    <p:sldId id="1176" r:id="rId811"/>
    <p:sldId id="1177" r:id="rId812"/>
    <p:sldId id="1222" r:id="rId813"/>
    <p:sldId id="1223" r:id="rId814"/>
    <p:sldId id="1224" r:id="rId815"/>
    <p:sldId id="1275" r:id="rId816"/>
    <p:sldId id="1182" r:id="rId817"/>
    <p:sldId id="1375" r:id="rId818"/>
    <p:sldId id="1225" r:id="rId819"/>
    <p:sldId id="1274" r:id="rId820"/>
    <p:sldId id="1271" r:id="rId821"/>
    <p:sldId id="1185" r:id="rId822"/>
    <p:sldId id="1188" r:id="rId823"/>
    <p:sldId id="1189" r:id="rId824"/>
    <p:sldId id="1226" r:id="rId825"/>
    <p:sldId id="1369" r:id="rId826"/>
    <p:sldId id="1191" r:id="rId827"/>
    <p:sldId id="1232" r:id="rId828"/>
    <p:sldId id="1193" r:id="rId829"/>
    <p:sldId id="1370" r:id="rId830"/>
    <p:sldId id="1376" r:id="rId831"/>
    <p:sldId id="1194" r:id="rId832"/>
    <p:sldId id="1371" r:id="rId833"/>
    <p:sldId id="1373" r:id="rId834"/>
    <p:sldId id="1372" r:id="rId835"/>
    <p:sldId id="1195" r:id="rId836"/>
    <p:sldId id="1230" r:id="rId837"/>
    <p:sldId id="1197" r:id="rId838"/>
    <p:sldId id="1227" r:id="rId839"/>
    <p:sldId id="1221" r:id="rId840"/>
    <p:sldId id="1204" r:id="rId841"/>
    <p:sldId id="1205" r:id="rId842"/>
    <p:sldId id="1206" r:id="rId843"/>
    <p:sldId id="1207" r:id="rId844"/>
    <p:sldId id="1208" r:id="rId845"/>
    <p:sldId id="1209" r:id="rId846"/>
    <p:sldId id="1213" r:id="rId847"/>
    <p:sldId id="1214" r:id="rId848"/>
    <p:sldId id="1215" r:id="rId849"/>
    <p:sldId id="1216" r:id="rId850"/>
    <p:sldId id="1217" r:id="rId851"/>
    <p:sldId id="1218" r:id="rId852"/>
    <p:sldId id="1385" r:id="rId853"/>
    <p:sldId id="1386" r:id="rId854"/>
    <p:sldId id="1899" r:id="rId855"/>
    <p:sldId id="1384" r:id="rId856"/>
    <p:sldId id="708" r:id="rId857"/>
    <p:sldId id="789" r:id="rId858"/>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3" autoAdjust="0"/>
    <p:restoredTop sz="96667" autoAdjust="0"/>
  </p:normalViewPr>
  <p:slideViewPr>
    <p:cSldViewPr>
      <p:cViewPr varScale="1">
        <p:scale>
          <a:sx n="86" d="100"/>
          <a:sy n="86" d="100"/>
        </p:scale>
        <p:origin x="1524" y="96"/>
      </p:cViewPr>
      <p:guideLst>
        <p:guide orient="horz" pos="2160"/>
        <p:guide pos="2880"/>
      </p:guideLst>
    </p:cSldViewPr>
  </p:slideViewPr>
  <p:outlineViewPr>
    <p:cViewPr>
      <p:scale>
        <a:sx n="33" d="100"/>
        <a:sy n="33" d="100"/>
      </p:scale>
      <p:origin x="0" y="298770"/>
    </p:cViewPr>
  </p:outlineViewPr>
  <p:notesTextViewPr>
    <p:cViewPr>
      <p:scale>
        <a:sx n="100" d="100"/>
        <a:sy n="100" d="100"/>
      </p:scale>
      <p:origin x="0" y="0"/>
    </p:cViewPr>
  </p:notesTextViewPr>
  <p:notesViewPr>
    <p:cSldViewPr>
      <p:cViewPr varScale="1">
        <p:scale>
          <a:sx n="66" d="100"/>
          <a:sy n="66" d="100"/>
        </p:scale>
        <p:origin x="-3264" y="-114"/>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671" Type="http://schemas.openxmlformats.org/officeDocument/2006/relationships/slide" Target="slides/slide670.xml"/><Relationship Id="rId769" Type="http://schemas.openxmlformats.org/officeDocument/2006/relationships/slide" Target="slides/slide768.xml"/><Relationship Id="rId21" Type="http://schemas.openxmlformats.org/officeDocument/2006/relationships/slide" Target="slides/slide20.xml"/><Relationship Id="rId324" Type="http://schemas.openxmlformats.org/officeDocument/2006/relationships/slide" Target="slides/slide323.xml"/><Relationship Id="rId531" Type="http://schemas.openxmlformats.org/officeDocument/2006/relationships/slide" Target="slides/slide530.xml"/><Relationship Id="rId629" Type="http://schemas.openxmlformats.org/officeDocument/2006/relationships/slide" Target="slides/slide628.xml"/><Relationship Id="rId170" Type="http://schemas.openxmlformats.org/officeDocument/2006/relationships/slide" Target="slides/slide169.xml"/><Relationship Id="rId836" Type="http://schemas.openxmlformats.org/officeDocument/2006/relationships/slide" Target="slides/slide835.xml"/><Relationship Id="rId268" Type="http://schemas.openxmlformats.org/officeDocument/2006/relationships/slide" Target="slides/slide267.xml"/><Relationship Id="rId475" Type="http://schemas.openxmlformats.org/officeDocument/2006/relationships/slide" Target="slides/slide474.xml"/><Relationship Id="rId682" Type="http://schemas.openxmlformats.org/officeDocument/2006/relationships/slide" Target="slides/slide681.xml"/><Relationship Id="rId32" Type="http://schemas.openxmlformats.org/officeDocument/2006/relationships/slide" Target="slides/slide31.xml"/><Relationship Id="rId128" Type="http://schemas.openxmlformats.org/officeDocument/2006/relationships/slide" Target="slides/slide127.xml"/><Relationship Id="rId335" Type="http://schemas.openxmlformats.org/officeDocument/2006/relationships/slide" Target="slides/slide334.xml"/><Relationship Id="rId542" Type="http://schemas.openxmlformats.org/officeDocument/2006/relationships/slide" Target="slides/slide541.xml"/><Relationship Id="rId181" Type="http://schemas.openxmlformats.org/officeDocument/2006/relationships/slide" Target="slides/slide180.xml"/><Relationship Id="rId402" Type="http://schemas.openxmlformats.org/officeDocument/2006/relationships/slide" Target="slides/slide401.xml"/><Relationship Id="rId847" Type="http://schemas.openxmlformats.org/officeDocument/2006/relationships/slide" Target="slides/slide846.xml"/><Relationship Id="rId279" Type="http://schemas.openxmlformats.org/officeDocument/2006/relationships/slide" Target="slides/slide278.xml"/><Relationship Id="rId486" Type="http://schemas.openxmlformats.org/officeDocument/2006/relationships/slide" Target="slides/slide485.xml"/><Relationship Id="rId693" Type="http://schemas.openxmlformats.org/officeDocument/2006/relationships/slide" Target="slides/slide692.xml"/><Relationship Id="rId707" Type="http://schemas.openxmlformats.org/officeDocument/2006/relationships/slide" Target="slides/slide706.xml"/><Relationship Id="rId43" Type="http://schemas.openxmlformats.org/officeDocument/2006/relationships/slide" Target="slides/slide42.xml"/><Relationship Id="rId139" Type="http://schemas.openxmlformats.org/officeDocument/2006/relationships/slide" Target="slides/slide138.xml"/><Relationship Id="rId346" Type="http://schemas.openxmlformats.org/officeDocument/2006/relationships/slide" Target="slides/slide345.xml"/><Relationship Id="rId553" Type="http://schemas.openxmlformats.org/officeDocument/2006/relationships/slide" Target="slides/slide552.xml"/><Relationship Id="rId760" Type="http://schemas.openxmlformats.org/officeDocument/2006/relationships/slide" Target="slides/slide759.xml"/><Relationship Id="rId192" Type="http://schemas.openxmlformats.org/officeDocument/2006/relationships/slide" Target="slides/slide191.xml"/><Relationship Id="rId206" Type="http://schemas.openxmlformats.org/officeDocument/2006/relationships/slide" Target="slides/slide205.xml"/><Relationship Id="rId413" Type="http://schemas.openxmlformats.org/officeDocument/2006/relationships/slide" Target="slides/slide412.xml"/><Relationship Id="rId858" Type="http://schemas.openxmlformats.org/officeDocument/2006/relationships/slide" Target="slides/slide857.xml"/><Relationship Id="rId497" Type="http://schemas.openxmlformats.org/officeDocument/2006/relationships/slide" Target="slides/slide496.xml"/><Relationship Id="rId620" Type="http://schemas.openxmlformats.org/officeDocument/2006/relationships/slide" Target="slides/slide619.xml"/><Relationship Id="rId718" Type="http://schemas.openxmlformats.org/officeDocument/2006/relationships/slide" Target="slides/slide717.xml"/><Relationship Id="rId357" Type="http://schemas.openxmlformats.org/officeDocument/2006/relationships/slide" Target="slides/slide356.xml"/><Relationship Id="rId54" Type="http://schemas.openxmlformats.org/officeDocument/2006/relationships/slide" Target="slides/slide53.xml"/><Relationship Id="rId217" Type="http://schemas.openxmlformats.org/officeDocument/2006/relationships/slide" Target="slides/slide216.xml"/><Relationship Id="rId564" Type="http://schemas.openxmlformats.org/officeDocument/2006/relationships/slide" Target="slides/slide563.xml"/><Relationship Id="rId771" Type="http://schemas.openxmlformats.org/officeDocument/2006/relationships/slide" Target="slides/slide770.xml"/><Relationship Id="rId424" Type="http://schemas.openxmlformats.org/officeDocument/2006/relationships/slide" Target="slides/slide423.xml"/><Relationship Id="rId631" Type="http://schemas.openxmlformats.org/officeDocument/2006/relationships/slide" Target="slides/slide630.xml"/><Relationship Id="rId729" Type="http://schemas.openxmlformats.org/officeDocument/2006/relationships/slide" Target="slides/slide728.xml"/><Relationship Id="rId270" Type="http://schemas.openxmlformats.org/officeDocument/2006/relationships/slide" Target="slides/slide269.xml"/><Relationship Id="rId65" Type="http://schemas.openxmlformats.org/officeDocument/2006/relationships/slide" Target="slides/slide64.xml"/><Relationship Id="rId130" Type="http://schemas.openxmlformats.org/officeDocument/2006/relationships/slide" Target="slides/slide129.xml"/><Relationship Id="rId368" Type="http://schemas.openxmlformats.org/officeDocument/2006/relationships/slide" Target="slides/slide367.xml"/><Relationship Id="rId575" Type="http://schemas.openxmlformats.org/officeDocument/2006/relationships/slide" Target="slides/slide574.xml"/><Relationship Id="rId782" Type="http://schemas.openxmlformats.org/officeDocument/2006/relationships/slide" Target="slides/slide781.xml"/><Relationship Id="rId228" Type="http://schemas.openxmlformats.org/officeDocument/2006/relationships/slide" Target="slides/slide227.xml"/><Relationship Id="rId435" Type="http://schemas.openxmlformats.org/officeDocument/2006/relationships/slide" Target="slides/slide434.xml"/><Relationship Id="rId642" Type="http://schemas.openxmlformats.org/officeDocument/2006/relationships/slide" Target="slides/slide641.xml"/><Relationship Id="rId281" Type="http://schemas.openxmlformats.org/officeDocument/2006/relationships/slide" Target="slides/slide280.xml"/><Relationship Id="rId502" Type="http://schemas.openxmlformats.org/officeDocument/2006/relationships/slide" Target="slides/slide501.xml"/><Relationship Id="rId76" Type="http://schemas.openxmlformats.org/officeDocument/2006/relationships/slide" Target="slides/slide75.xml"/><Relationship Id="rId141" Type="http://schemas.openxmlformats.org/officeDocument/2006/relationships/slide" Target="slides/slide140.xml"/><Relationship Id="rId379" Type="http://schemas.openxmlformats.org/officeDocument/2006/relationships/slide" Target="slides/slide378.xml"/><Relationship Id="rId586" Type="http://schemas.openxmlformats.org/officeDocument/2006/relationships/slide" Target="slides/slide585.xml"/><Relationship Id="rId793" Type="http://schemas.openxmlformats.org/officeDocument/2006/relationships/slide" Target="slides/slide792.xml"/><Relationship Id="rId807" Type="http://schemas.openxmlformats.org/officeDocument/2006/relationships/slide" Target="slides/slide806.xml"/><Relationship Id="rId7" Type="http://schemas.openxmlformats.org/officeDocument/2006/relationships/slide" Target="slides/slide6.xml"/><Relationship Id="rId239" Type="http://schemas.openxmlformats.org/officeDocument/2006/relationships/slide" Target="slides/slide238.xml"/><Relationship Id="rId446" Type="http://schemas.openxmlformats.org/officeDocument/2006/relationships/slide" Target="slides/slide445.xml"/><Relationship Id="rId653" Type="http://schemas.openxmlformats.org/officeDocument/2006/relationships/slide" Target="slides/slide652.xml"/><Relationship Id="rId292" Type="http://schemas.openxmlformats.org/officeDocument/2006/relationships/slide" Target="slides/slide291.xml"/><Relationship Id="rId306" Type="http://schemas.openxmlformats.org/officeDocument/2006/relationships/slide" Target="slides/slide305.xml"/><Relationship Id="rId860" Type="http://schemas.openxmlformats.org/officeDocument/2006/relationships/handoutMaster" Target="handoutMasters/handoutMaster1.xml"/><Relationship Id="rId87" Type="http://schemas.openxmlformats.org/officeDocument/2006/relationships/slide" Target="slides/slide86.xml"/><Relationship Id="rId513" Type="http://schemas.openxmlformats.org/officeDocument/2006/relationships/slide" Target="slides/slide512.xml"/><Relationship Id="rId597" Type="http://schemas.openxmlformats.org/officeDocument/2006/relationships/slide" Target="slides/slide596.xml"/><Relationship Id="rId720" Type="http://schemas.openxmlformats.org/officeDocument/2006/relationships/slide" Target="slides/slide719.xml"/><Relationship Id="rId818" Type="http://schemas.openxmlformats.org/officeDocument/2006/relationships/slide" Target="slides/slide817.xml"/><Relationship Id="rId152" Type="http://schemas.openxmlformats.org/officeDocument/2006/relationships/slide" Target="slides/slide151.xml"/><Relationship Id="rId457" Type="http://schemas.openxmlformats.org/officeDocument/2006/relationships/slide" Target="slides/slide456.xml"/><Relationship Id="rId664" Type="http://schemas.openxmlformats.org/officeDocument/2006/relationships/slide" Target="slides/slide663.xml"/><Relationship Id="rId14" Type="http://schemas.openxmlformats.org/officeDocument/2006/relationships/slide" Target="slides/slide13.xml"/><Relationship Id="rId317" Type="http://schemas.openxmlformats.org/officeDocument/2006/relationships/slide" Target="slides/slide316.xml"/><Relationship Id="rId524" Type="http://schemas.openxmlformats.org/officeDocument/2006/relationships/slide" Target="slides/slide523.xml"/><Relationship Id="rId731" Type="http://schemas.openxmlformats.org/officeDocument/2006/relationships/slide" Target="slides/slide730.xml"/><Relationship Id="rId98" Type="http://schemas.openxmlformats.org/officeDocument/2006/relationships/slide" Target="slides/slide97.xml"/><Relationship Id="rId163" Type="http://schemas.openxmlformats.org/officeDocument/2006/relationships/slide" Target="slides/slide162.xml"/><Relationship Id="rId370" Type="http://schemas.openxmlformats.org/officeDocument/2006/relationships/slide" Target="slides/slide369.xml"/><Relationship Id="rId829" Type="http://schemas.openxmlformats.org/officeDocument/2006/relationships/slide" Target="slides/slide828.xml"/><Relationship Id="rId230" Type="http://schemas.openxmlformats.org/officeDocument/2006/relationships/slide" Target="slides/slide229.xml"/><Relationship Id="rId468" Type="http://schemas.openxmlformats.org/officeDocument/2006/relationships/slide" Target="slides/slide467.xml"/><Relationship Id="rId675" Type="http://schemas.openxmlformats.org/officeDocument/2006/relationships/slide" Target="slides/slide674.xml"/><Relationship Id="rId25" Type="http://schemas.openxmlformats.org/officeDocument/2006/relationships/slide" Target="slides/slide24.xml"/><Relationship Id="rId328" Type="http://schemas.openxmlformats.org/officeDocument/2006/relationships/slide" Target="slides/slide327.xml"/><Relationship Id="rId535" Type="http://schemas.openxmlformats.org/officeDocument/2006/relationships/slide" Target="slides/slide534.xml"/><Relationship Id="rId742" Type="http://schemas.openxmlformats.org/officeDocument/2006/relationships/slide" Target="slides/slide741.xml"/><Relationship Id="rId174" Type="http://schemas.openxmlformats.org/officeDocument/2006/relationships/slide" Target="slides/slide173.xml"/><Relationship Id="rId381" Type="http://schemas.openxmlformats.org/officeDocument/2006/relationships/slide" Target="slides/slide380.xml"/><Relationship Id="rId602" Type="http://schemas.openxmlformats.org/officeDocument/2006/relationships/slide" Target="slides/slide601.xml"/><Relationship Id="rId241" Type="http://schemas.openxmlformats.org/officeDocument/2006/relationships/slide" Target="slides/slide240.xml"/><Relationship Id="rId479" Type="http://schemas.openxmlformats.org/officeDocument/2006/relationships/slide" Target="slides/slide478.xml"/><Relationship Id="rId686" Type="http://schemas.openxmlformats.org/officeDocument/2006/relationships/slide" Target="slides/slide685.xml"/><Relationship Id="rId36" Type="http://schemas.openxmlformats.org/officeDocument/2006/relationships/slide" Target="slides/slide35.xml"/><Relationship Id="rId339" Type="http://schemas.openxmlformats.org/officeDocument/2006/relationships/slide" Target="slides/slide338.xml"/><Relationship Id="rId546" Type="http://schemas.openxmlformats.org/officeDocument/2006/relationships/slide" Target="slides/slide545.xml"/><Relationship Id="rId753" Type="http://schemas.openxmlformats.org/officeDocument/2006/relationships/slide" Target="slides/slide752.xml"/><Relationship Id="rId101" Type="http://schemas.openxmlformats.org/officeDocument/2006/relationships/slide" Target="slides/slide100.xml"/><Relationship Id="rId185" Type="http://schemas.openxmlformats.org/officeDocument/2006/relationships/slide" Target="slides/slide184.xml"/><Relationship Id="rId406" Type="http://schemas.openxmlformats.org/officeDocument/2006/relationships/slide" Target="slides/slide405.xml"/><Relationship Id="rId392" Type="http://schemas.openxmlformats.org/officeDocument/2006/relationships/slide" Target="slides/slide391.xml"/><Relationship Id="rId613" Type="http://schemas.openxmlformats.org/officeDocument/2006/relationships/slide" Target="slides/slide612.xml"/><Relationship Id="rId697" Type="http://schemas.openxmlformats.org/officeDocument/2006/relationships/slide" Target="slides/slide696.xml"/><Relationship Id="rId820" Type="http://schemas.openxmlformats.org/officeDocument/2006/relationships/slide" Target="slides/slide819.xml"/><Relationship Id="rId252" Type="http://schemas.openxmlformats.org/officeDocument/2006/relationships/slide" Target="slides/slide251.xml"/><Relationship Id="rId47" Type="http://schemas.openxmlformats.org/officeDocument/2006/relationships/slide" Target="slides/slide46.xml"/><Relationship Id="rId112" Type="http://schemas.openxmlformats.org/officeDocument/2006/relationships/slide" Target="slides/slide111.xml"/><Relationship Id="rId557" Type="http://schemas.openxmlformats.org/officeDocument/2006/relationships/slide" Target="slides/slide556.xml"/><Relationship Id="rId764" Type="http://schemas.openxmlformats.org/officeDocument/2006/relationships/slide" Target="slides/slide763.xml"/><Relationship Id="rId196" Type="http://schemas.openxmlformats.org/officeDocument/2006/relationships/slide" Target="slides/slide195.xml"/><Relationship Id="rId417" Type="http://schemas.openxmlformats.org/officeDocument/2006/relationships/slide" Target="slides/slide416.xml"/><Relationship Id="rId624" Type="http://schemas.openxmlformats.org/officeDocument/2006/relationships/slide" Target="slides/slide623.xml"/><Relationship Id="rId831" Type="http://schemas.openxmlformats.org/officeDocument/2006/relationships/slide" Target="slides/slide830.xml"/><Relationship Id="rId263" Type="http://schemas.openxmlformats.org/officeDocument/2006/relationships/slide" Target="slides/slide262.xml"/><Relationship Id="rId470" Type="http://schemas.openxmlformats.org/officeDocument/2006/relationships/slide" Target="slides/slide469.xml"/><Relationship Id="rId58" Type="http://schemas.openxmlformats.org/officeDocument/2006/relationships/slide" Target="slides/slide57.xml"/><Relationship Id="rId123" Type="http://schemas.openxmlformats.org/officeDocument/2006/relationships/slide" Target="slides/slide122.xml"/><Relationship Id="rId330" Type="http://schemas.openxmlformats.org/officeDocument/2006/relationships/slide" Target="slides/slide329.xml"/><Relationship Id="rId568" Type="http://schemas.openxmlformats.org/officeDocument/2006/relationships/slide" Target="slides/slide567.xml"/><Relationship Id="rId775" Type="http://schemas.openxmlformats.org/officeDocument/2006/relationships/slide" Target="slides/slide774.xml"/><Relationship Id="rId428" Type="http://schemas.openxmlformats.org/officeDocument/2006/relationships/slide" Target="slides/slide427.xml"/><Relationship Id="rId635" Type="http://schemas.openxmlformats.org/officeDocument/2006/relationships/slide" Target="slides/slide634.xml"/><Relationship Id="rId842" Type="http://schemas.openxmlformats.org/officeDocument/2006/relationships/slide" Target="slides/slide841.xml"/><Relationship Id="rId274" Type="http://schemas.openxmlformats.org/officeDocument/2006/relationships/slide" Target="slides/slide273.xml"/><Relationship Id="rId481" Type="http://schemas.openxmlformats.org/officeDocument/2006/relationships/slide" Target="slides/slide480.xml"/><Relationship Id="rId702" Type="http://schemas.openxmlformats.org/officeDocument/2006/relationships/slide" Target="slides/slide701.xml"/><Relationship Id="rId69" Type="http://schemas.openxmlformats.org/officeDocument/2006/relationships/slide" Target="slides/slide68.xml"/><Relationship Id="rId134" Type="http://schemas.openxmlformats.org/officeDocument/2006/relationships/slide" Target="slides/slide133.xml"/><Relationship Id="rId579" Type="http://schemas.openxmlformats.org/officeDocument/2006/relationships/slide" Target="slides/slide578.xml"/><Relationship Id="rId786" Type="http://schemas.openxmlformats.org/officeDocument/2006/relationships/slide" Target="slides/slide785.xml"/><Relationship Id="rId341" Type="http://schemas.openxmlformats.org/officeDocument/2006/relationships/slide" Target="slides/slide340.xml"/><Relationship Id="rId439" Type="http://schemas.openxmlformats.org/officeDocument/2006/relationships/slide" Target="slides/slide438.xml"/><Relationship Id="rId646" Type="http://schemas.openxmlformats.org/officeDocument/2006/relationships/slide" Target="slides/slide645.xml"/><Relationship Id="rId201" Type="http://schemas.openxmlformats.org/officeDocument/2006/relationships/slide" Target="slides/slide200.xml"/><Relationship Id="rId285" Type="http://schemas.openxmlformats.org/officeDocument/2006/relationships/slide" Target="slides/slide284.xml"/><Relationship Id="rId506" Type="http://schemas.openxmlformats.org/officeDocument/2006/relationships/slide" Target="slides/slide505.xml"/><Relationship Id="rId853" Type="http://schemas.openxmlformats.org/officeDocument/2006/relationships/slide" Target="slides/slide852.xml"/><Relationship Id="rId492" Type="http://schemas.openxmlformats.org/officeDocument/2006/relationships/slide" Target="slides/slide491.xml"/><Relationship Id="rId713" Type="http://schemas.openxmlformats.org/officeDocument/2006/relationships/slide" Target="slides/slide712.xml"/><Relationship Id="rId797" Type="http://schemas.openxmlformats.org/officeDocument/2006/relationships/slide" Target="slides/slide796.xml"/><Relationship Id="rId145" Type="http://schemas.openxmlformats.org/officeDocument/2006/relationships/slide" Target="slides/slide144.xml"/><Relationship Id="rId352" Type="http://schemas.openxmlformats.org/officeDocument/2006/relationships/slide" Target="slides/slide351.xml"/><Relationship Id="rId212" Type="http://schemas.openxmlformats.org/officeDocument/2006/relationships/slide" Target="slides/slide211.xml"/><Relationship Id="rId657" Type="http://schemas.openxmlformats.org/officeDocument/2006/relationships/slide" Target="slides/slide656.xml"/><Relationship Id="rId864" Type="http://schemas.openxmlformats.org/officeDocument/2006/relationships/tableStyles" Target="tableStyles.xml"/><Relationship Id="rId296" Type="http://schemas.openxmlformats.org/officeDocument/2006/relationships/slide" Target="slides/slide295.xml"/><Relationship Id="rId517" Type="http://schemas.openxmlformats.org/officeDocument/2006/relationships/slide" Target="slides/slide516.xml"/><Relationship Id="rId724" Type="http://schemas.openxmlformats.org/officeDocument/2006/relationships/slide" Target="slides/slide723.xml"/><Relationship Id="rId60" Type="http://schemas.openxmlformats.org/officeDocument/2006/relationships/slide" Target="slides/slide59.xml"/><Relationship Id="rId156" Type="http://schemas.openxmlformats.org/officeDocument/2006/relationships/slide" Target="slides/slide155.xml"/><Relationship Id="rId363" Type="http://schemas.openxmlformats.org/officeDocument/2006/relationships/slide" Target="slides/slide362.xml"/><Relationship Id="rId570" Type="http://schemas.openxmlformats.org/officeDocument/2006/relationships/slide" Target="slides/slide569.xml"/><Relationship Id="rId223" Type="http://schemas.openxmlformats.org/officeDocument/2006/relationships/slide" Target="slides/slide222.xml"/><Relationship Id="rId430" Type="http://schemas.openxmlformats.org/officeDocument/2006/relationships/slide" Target="slides/slide429.xml"/><Relationship Id="rId668" Type="http://schemas.openxmlformats.org/officeDocument/2006/relationships/slide" Target="slides/slide667.xml"/><Relationship Id="rId18" Type="http://schemas.openxmlformats.org/officeDocument/2006/relationships/slide" Target="slides/slide17.xml"/><Relationship Id="rId528" Type="http://schemas.openxmlformats.org/officeDocument/2006/relationships/slide" Target="slides/slide527.xml"/><Relationship Id="rId735" Type="http://schemas.openxmlformats.org/officeDocument/2006/relationships/slide" Target="slides/slide734.xml"/><Relationship Id="rId167" Type="http://schemas.openxmlformats.org/officeDocument/2006/relationships/slide" Target="slides/slide166.xml"/><Relationship Id="rId374" Type="http://schemas.openxmlformats.org/officeDocument/2006/relationships/slide" Target="slides/slide373.xml"/><Relationship Id="rId581" Type="http://schemas.openxmlformats.org/officeDocument/2006/relationships/slide" Target="slides/slide580.xml"/><Relationship Id="rId71" Type="http://schemas.openxmlformats.org/officeDocument/2006/relationships/slide" Target="slides/slide70.xml"/><Relationship Id="rId234" Type="http://schemas.openxmlformats.org/officeDocument/2006/relationships/slide" Target="slides/slide233.xml"/><Relationship Id="rId679" Type="http://schemas.openxmlformats.org/officeDocument/2006/relationships/slide" Target="slides/slide678.xml"/><Relationship Id="rId802" Type="http://schemas.openxmlformats.org/officeDocument/2006/relationships/slide" Target="slides/slide801.xml"/><Relationship Id="rId2" Type="http://schemas.openxmlformats.org/officeDocument/2006/relationships/slide" Target="slides/slide1.xml"/><Relationship Id="rId29" Type="http://schemas.openxmlformats.org/officeDocument/2006/relationships/slide" Target="slides/slide28.xml"/><Relationship Id="rId441" Type="http://schemas.openxmlformats.org/officeDocument/2006/relationships/slide" Target="slides/slide440.xml"/><Relationship Id="rId539" Type="http://schemas.openxmlformats.org/officeDocument/2006/relationships/slide" Target="slides/slide538.xml"/><Relationship Id="rId746" Type="http://schemas.openxmlformats.org/officeDocument/2006/relationships/slide" Target="slides/slide745.xml"/><Relationship Id="rId178" Type="http://schemas.openxmlformats.org/officeDocument/2006/relationships/slide" Target="slides/slide177.xml"/><Relationship Id="rId301" Type="http://schemas.openxmlformats.org/officeDocument/2006/relationships/slide" Target="slides/slide300.xml"/><Relationship Id="rId82" Type="http://schemas.openxmlformats.org/officeDocument/2006/relationships/slide" Target="slides/slide81.xml"/><Relationship Id="rId385" Type="http://schemas.openxmlformats.org/officeDocument/2006/relationships/slide" Target="slides/slide384.xml"/><Relationship Id="rId592" Type="http://schemas.openxmlformats.org/officeDocument/2006/relationships/slide" Target="slides/slide591.xml"/><Relationship Id="rId606" Type="http://schemas.openxmlformats.org/officeDocument/2006/relationships/slide" Target="slides/slide605.xml"/><Relationship Id="rId813" Type="http://schemas.openxmlformats.org/officeDocument/2006/relationships/slide" Target="slides/slide812.xml"/><Relationship Id="rId245" Type="http://schemas.openxmlformats.org/officeDocument/2006/relationships/slide" Target="slides/slide244.xml"/><Relationship Id="rId452" Type="http://schemas.openxmlformats.org/officeDocument/2006/relationships/slide" Target="slides/slide451.xml"/><Relationship Id="rId105" Type="http://schemas.openxmlformats.org/officeDocument/2006/relationships/slide" Target="slides/slide104.xml"/><Relationship Id="rId312" Type="http://schemas.openxmlformats.org/officeDocument/2006/relationships/slide" Target="slides/slide311.xml"/><Relationship Id="rId757" Type="http://schemas.openxmlformats.org/officeDocument/2006/relationships/slide" Target="slides/slide756.xml"/><Relationship Id="rId93" Type="http://schemas.openxmlformats.org/officeDocument/2006/relationships/slide" Target="slides/slide92.xml"/><Relationship Id="rId189" Type="http://schemas.openxmlformats.org/officeDocument/2006/relationships/slide" Target="slides/slide188.xml"/><Relationship Id="rId396" Type="http://schemas.openxmlformats.org/officeDocument/2006/relationships/slide" Target="slides/slide395.xml"/><Relationship Id="rId617" Type="http://schemas.openxmlformats.org/officeDocument/2006/relationships/slide" Target="slides/slide616.xml"/><Relationship Id="rId824" Type="http://schemas.openxmlformats.org/officeDocument/2006/relationships/slide" Target="slides/slide823.xml"/><Relationship Id="rId256" Type="http://schemas.openxmlformats.org/officeDocument/2006/relationships/slide" Target="slides/slide255.xml"/><Relationship Id="rId463" Type="http://schemas.openxmlformats.org/officeDocument/2006/relationships/slide" Target="slides/slide462.xml"/><Relationship Id="rId670" Type="http://schemas.openxmlformats.org/officeDocument/2006/relationships/slide" Target="slides/slide669.xml"/><Relationship Id="rId116" Type="http://schemas.openxmlformats.org/officeDocument/2006/relationships/slide" Target="slides/slide115.xml"/><Relationship Id="rId323" Type="http://schemas.openxmlformats.org/officeDocument/2006/relationships/slide" Target="slides/slide322.xml"/><Relationship Id="rId530" Type="http://schemas.openxmlformats.org/officeDocument/2006/relationships/slide" Target="slides/slide529.xml"/><Relationship Id="rId768" Type="http://schemas.openxmlformats.org/officeDocument/2006/relationships/slide" Target="slides/slide767.xml"/><Relationship Id="rId20" Type="http://schemas.openxmlformats.org/officeDocument/2006/relationships/slide" Target="slides/slide19.xml"/><Relationship Id="rId628" Type="http://schemas.openxmlformats.org/officeDocument/2006/relationships/slide" Target="slides/slide627.xml"/><Relationship Id="rId835" Type="http://schemas.openxmlformats.org/officeDocument/2006/relationships/slide" Target="slides/slide834.xml"/><Relationship Id="rId267" Type="http://schemas.openxmlformats.org/officeDocument/2006/relationships/slide" Target="slides/slide266.xml"/><Relationship Id="rId474" Type="http://schemas.openxmlformats.org/officeDocument/2006/relationships/slide" Target="slides/slide473.xml"/><Relationship Id="rId127" Type="http://schemas.openxmlformats.org/officeDocument/2006/relationships/slide" Target="slides/slide126.xml"/><Relationship Id="rId681" Type="http://schemas.openxmlformats.org/officeDocument/2006/relationships/slide" Target="slides/slide680.xml"/><Relationship Id="rId779" Type="http://schemas.openxmlformats.org/officeDocument/2006/relationships/slide" Target="slides/slide778.xml"/><Relationship Id="rId31" Type="http://schemas.openxmlformats.org/officeDocument/2006/relationships/slide" Target="slides/slide30.xml"/><Relationship Id="rId334" Type="http://schemas.openxmlformats.org/officeDocument/2006/relationships/slide" Target="slides/slide333.xml"/><Relationship Id="rId541" Type="http://schemas.openxmlformats.org/officeDocument/2006/relationships/slide" Target="slides/slide540.xml"/><Relationship Id="rId639" Type="http://schemas.openxmlformats.org/officeDocument/2006/relationships/slide" Target="slides/slide638.xml"/><Relationship Id="rId180" Type="http://schemas.openxmlformats.org/officeDocument/2006/relationships/slide" Target="slides/slide179.xml"/><Relationship Id="rId278" Type="http://schemas.openxmlformats.org/officeDocument/2006/relationships/slide" Target="slides/slide277.xml"/><Relationship Id="rId401" Type="http://schemas.openxmlformats.org/officeDocument/2006/relationships/slide" Target="slides/slide400.xml"/><Relationship Id="rId846" Type="http://schemas.openxmlformats.org/officeDocument/2006/relationships/slide" Target="slides/slide845.xml"/><Relationship Id="rId485" Type="http://schemas.openxmlformats.org/officeDocument/2006/relationships/slide" Target="slides/slide484.xml"/><Relationship Id="rId692" Type="http://schemas.openxmlformats.org/officeDocument/2006/relationships/slide" Target="slides/slide691.xml"/><Relationship Id="rId706" Type="http://schemas.openxmlformats.org/officeDocument/2006/relationships/slide" Target="slides/slide705.xml"/><Relationship Id="rId42" Type="http://schemas.openxmlformats.org/officeDocument/2006/relationships/slide" Target="slides/slide41.xml"/><Relationship Id="rId138" Type="http://schemas.openxmlformats.org/officeDocument/2006/relationships/slide" Target="slides/slide137.xml"/><Relationship Id="rId345" Type="http://schemas.openxmlformats.org/officeDocument/2006/relationships/slide" Target="slides/slide344.xml"/><Relationship Id="rId552" Type="http://schemas.openxmlformats.org/officeDocument/2006/relationships/slide" Target="slides/slide551.xml"/><Relationship Id="rId191" Type="http://schemas.openxmlformats.org/officeDocument/2006/relationships/slide" Target="slides/slide190.xml"/><Relationship Id="rId205" Type="http://schemas.openxmlformats.org/officeDocument/2006/relationships/slide" Target="slides/slide204.xml"/><Relationship Id="rId412" Type="http://schemas.openxmlformats.org/officeDocument/2006/relationships/slide" Target="slides/slide411.xml"/><Relationship Id="rId857" Type="http://schemas.openxmlformats.org/officeDocument/2006/relationships/slide" Target="slides/slide856.xml"/><Relationship Id="rId289" Type="http://schemas.openxmlformats.org/officeDocument/2006/relationships/slide" Target="slides/slide288.xml"/><Relationship Id="rId496" Type="http://schemas.openxmlformats.org/officeDocument/2006/relationships/slide" Target="slides/slide495.xml"/><Relationship Id="rId717" Type="http://schemas.openxmlformats.org/officeDocument/2006/relationships/slide" Target="slides/slide716.xml"/><Relationship Id="rId53" Type="http://schemas.openxmlformats.org/officeDocument/2006/relationships/slide" Target="slides/slide52.xml"/><Relationship Id="rId149" Type="http://schemas.openxmlformats.org/officeDocument/2006/relationships/slide" Target="slides/slide148.xml"/><Relationship Id="rId356" Type="http://schemas.openxmlformats.org/officeDocument/2006/relationships/slide" Target="slides/slide355.xml"/><Relationship Id="rId563" Type="http://schemas.openxmlformats.org/officeDocument/2006/relationships/slide" Target="slides/slide562.xml"/><Relationship Id="rId770" Type="http://schemas.openxmlformats.org/officeDocument/2006/relationships/slide" Target="slides/slide769.xml"/><Relationship Id="rId216" Type="http://schemas.openxmlformats.org/officeDocument/2006/relationships/slide" Target="slides/slide215.xml"/><Relationship Id="rId423" Type="http://schemas.openxmlformats.org/officeDocument/2006/relationships/slide" Target="slides/slide422.xml"/><Relationship Id="rId630" Type="http://schemas.openxmlformats.org/officeDocument/2006/relationships/slide" Target="slides/slide629.xml"/><Relationship Id="rId728" Type="http://schemas.openxmlformats.org/officeDocument/2006/relationships/slide" Target="slides/slide727.xml"/><Relationship Id="rId64" Type="http://schemas.openxmlformats.org/officeDocument/2006/relationships/slide" Target="slides/slide63.xml"/><Relationship Id="rId367" Type="http://schemas.openxmlformats.org/officeDocument/2006/relationships/slide" Target="slides/slide366.xml"/><Relationship Id="rId574" Type="http://schemas.openxmlformats.org/officeDocument/2006/relationships/slide" Target="slides/slide573.xml"/><Relationship Id="rId227" Type="http://schemas.openxmlformats.org/officeDocument/2006/relationships/slide" Target="slides/slide226.xml"/><Relationship Id="rId781" Type="http://schemas.openxmlformats.org/officeDocument/2006/relationships/slide" Target="slides/slide780.xml"/><Relationship Id="rId434" Type="http://schemas.openxmlformats.org/officeDocument/2006/relationships/slide" Target="slides/slide433.xml"/><Relationship Id="rId641" Type="http://schemas.openxmlformats.org/officeDocument/2006/relationships/slide" Target="slides/slide640.xml"/><Relationship Id="rId739" Type="http://schemas.openxmlformats.org/officeDocument/2006/relationships/slide" Target="slides/slide738.xml"/><Relationship Id="rId280" Type="http://schemas.openxmlformats.org/officeDocument/2006/relationships/slide" Target="slides/slide279.xml"/><Relationship Id="rId501" Type="http://schemas.openxmlformats.org/officeDocument/2006/relationships/slide" Target="slides/slide500.xml"/><Relationship Id="rId75" Type="http://schemas.openxmlformats.org/officeDocument/2006/relationships/slide" Target="slides/slide74.xml"/><Relationship Id="rId140" Type="http://schemas.openxmlformats.org/officeDocument/2006/relationships/slide" Target="slides/slide139.xml"/><Relationship Id="rId378" Type="http://schemas.openxmlformats.org/officeDocument/2006/relationships/slide" Target="slides/slide377.xml"/><Relationship Id="rId585" Type="http://schemas.openxmlformats.org/officeDocument/2006/relationships/slide" Target="slides/slide584.xml"/><Relationship Id="rId792" Type="http://schemas.openxmlformats.org/officeDocument/2006/relationships/slide" Target="slides/slide791.xml"/><Relationship Id="rId806" Type="http://schemas.openxmlformats.org/officeDocument/2006/relationships/slide" Target="slides/slide805.xml"/><Relationship Id="rId6" Type="http://schemas.openxmlformats.org/officeDocument/2006/relationships/slide" Target="slides/slide5.xml"/><Relationship Id="rId238" Type="http://schemas.openxmlformats.org/officeDocument/2006/relationships/slide" Target="slides/slide237.xml"/><Relationship Id="rId445" Type="http://schemas.openxmlformats.org/officeDocument/2006/relationships/slide" Target="slides/slide444.xml"/><Relationship Id="rId652" Type="http://schemas.openxmlformats.org/officeDocument/2006/relationships/slide" Target="slides/slide651.xml"/><Relationship Id="rId291" Type="http://schemas.openxmlformats.org/officeDocument/2006/relationships/slide" Target="slides/slide290.xml"/><Relationship Id="rId305" Type="http://schemas.openxmlformats.org/officeDocument/2006/relationships/slide" Target="slides/slide304.xml"/><Relationship Id="rId512" Type="http://schemas.openxmlformats.org/officeDocument/2006/relationships/slide" Target="slides/slide511.xml"/><Relationship Id="rId86" Type="http://schemas.openxmlformats.org/officeDocument/2006/relationships/slide" Target="slides/slide85.xml"/><Relationship Id="rId151" Type="http://schemas.openxmlformats.org/officeDocument/2006/relationships/slide" Target="slides/slide150.xml"/><Relationship Id="rId389" Type="http://schemas.openxmlformats.org/officeDocument/2006/relationships/slide" Target="slides/slide388.xml"/><Relationship Id="rId596" Type="http://schemas.openxmlformats.org/officeDocument/2006/relationships/slide" Target="slides/slide595.xml"/><Relationship Id="rId817" Type="http://schemas.openxmlformats.org/officeDocument/2006/relationships/slide" Target="slides/slide816.xml"/><Relationship Id="rId249" Type="http://schemas.openxmlformats.org/officeDocument/2006/relationships/slide" Target="slides/slide248.xml"/><Relationship Id="rId456" Type="http://schemas.openxmlformats.org/officeDocument/2006/relationships/slide" Target="slides/slide455.xml"/><Relationship Id="rId663" Type="http://schemas.openxmlformats.org/officeDocument/2006/relationships/slide" Target="slides/slide662.xml"/><Relationship Id="rId13" Type="http://schemas.openxmlformats.org/officeDocument/2006/relationships/slide" Target="slides/slide12.xml"/><Relationship Id="rId109" Type="http://schemas.openxmlformats.org/officeDocument/2006/relationships/slide" Target="slides/slide108.xml"/><Relationship Id="rId316" Type="http://schemas.openxmlformats.org/officeDocument/2006/relationships/slide" Target="slides/slide315.xml"/><Relationship Id="rId523" Type="http://schemas.openxmlformats.org/officeDocument/2006/relationships/slide" Target="slides/slide522.xml"/><Relationship Id="rId97" Type="http://schemas.openxmlformats.org/officeDocument/2006/relationships/slide" Target="slides/slide96.xml"/><Relationship Id="rId730" Type="http://schemas.openxmlformats.org/officeDocument/2006/relationships/slide" Target="slides/slide729.xml"/><Relationship Id="rId828" Type="http://schemas.openxmlformats.org/officeDocument/2006/relationships/slide" Target="slides/slide827.xml"/><Relationship Id="rId162" Type="http://schemas.openxmlformats.org/officeDocument/2006/relationships/slide" Target="slides/slide161.xml"/><Relationship Id="rId467" Type="http://schemas.openxmlformats.org/officeDocument/2006/relationships/slide" Target="slides/slide466.xml"/><Relationship Id="rId674" Type="http://schemas.openxmlformats.org/officeDocument/2006/relationships/slide" Target="slides/slide673.xml"/><Relationship Id="rId24" Type="http://schemas.openxmlformats.org/officeDocument/2006/relationships/slide" Target="slides/slide23.xml"/><Relationship Id="rId327" Type="http://schemas.openxmlformats.org/officeDocument/2006/relationships/slide" Target="slides/slide326.xml"/><Relationship Id="rId534" Type="http://schemas.openxmlformats.org/officeDocument/2006/relationships/slide" Target="slides/slide533.xml"/><Relationship Id="rId741" Type="http://schemas.openxmlformats.org/officeDocument/2006/relationships/slide" Target="slides/slide740.xml"/><Relationship Id="rId839" Type="http://schemas.openxmlformats.org/officeDocument/2006/relationships/slide" Target="slides/slide838.xml"/><Relationship Id="rId173" Type="http://schemas.openxmlformats.org/officeDocument/2006/relationships/slide" Target="slides/slide172.xml"/><Relationship Id="rId380" Type="http://schemas.openxmlformats.org/officeDocument/2006/relationships/slide" Target="slides/slide379.xml"/><Relationship Id="rId601" Type="http://schemas.openxmlformats.org/officeDocument/2006/relationships/slide" Target="slides/slide600.xml"/><Relationship Id="rId240" Type="http://schemas.openxmlformats.org/officeDocument/2006/relationships/slide" Target="slides/slide239.xml"/><Relationship Id="rId478" Type="http://schemas.openxmlformats.org/officeDocument/2006/relationships/slide" Target="slides/slide477.xml"/><Relationship Id="rId685" Type="http://schemas.openxmlformats.org/officeDocument/2006/relationships/slide" Target="slides/slide684.xml"/><Relationship Id="rId35" Type="http://schemas.openxmlformats.org/officeDocument/2006/relationships/slide" Target="slides/slide34.xml"/><Relationship Id="rId100" Type="http://schemas.openxmlformats.org/officeDocument/2006/relationships/slide" Target="slides/slide99.xml"/><Relationship Id="rId338" Type="http://schemas.openxmlformats.org/officeDocument/2006/relationships/slide" Target="slides/slide337.xml"/><Relationship Id="rId545" Type="http://schemas.openxmlformats.org/officeDocument/2006/relationships/slide" Target="slides/slide544.xml"/><Relationship Id="rId752" Type="http://schemas.openxmlformats.org/officeDocument/2006/relationships/slide" Target="slides/slide751.xml"/><Relationship Id="rId8" Type="http://schemas.openxmlformats.org/officeDocument/2006/relationships/slide" Target="slides/slide7.xml"/><Relationship Id="rId142" Type="http://schemas.openxmlformats.org/officeDocument/2006/relationships/slide" Target="slides/slide141.xml"/><Relationship Id="rId184" Type="http://schemas.openxmlformats.org/officeDocument/2006/relationships/slide" Target="slides/slide183.xml"/><Relationship Id="rId391" Type="http://schemas.openxmlformats.org/officeDocument/2006/relationships/slide" Target="slides/slide390.xml"/><Relationship Id="rId405" Type="http://schemas.openxmlformats.org/officeDocument/2006/relationships/slide" Target="slides/slide404.xml"/><Relationship Id="rId447" Type="http://schemas.openxmlformats.org/officeDocument/2006/relationships/slide" Target="slides/slide446.xml"/><Relationship Id="rId612" Type="http://schemas.openxmlformats.org/officeDocument/2006/relationships/slide" Target="slides/slide611.xml"/><Relationship Id="rId794" Type="http://schemas.openxmlformats.org/officeDocument/2006/relationships/slide" Target="slides/slide793.xml"/><Relationship Id="rId251" Type="http://schemas.openxmlformats.org/officeDocument/2006/relationships/slide" Target="slides/slide250.xml"/><Relationship Id="rId489" Type="http://schemas.openxmlformats.org/officeDocument/2006/relationships/slide" Target="slides/slide488.xml"/><Relationship Id="rId654" Type="http://schemas.openxmlformats.org/officeDocument/2006/relationships/slide" Target="slides/slide653.xml"/><Relationship Id="rId696" Type="http://schemas.openxmlformats.org/officeDocument/2006/relationships/slide" Target="slides/slide695.xml"/><Relationship Id="rId861" Type="http://schemas.openxmlformats.org/officeDocument/2006/relationships/presProps" Target="presProps.xml"/><Relationship Id="rId46" Type="http://schemas.openxmlformats.org/officeDocument/2006/relationships/slide" Target="slides/slide45.xml"/><Relationship Id="rId293" Type="http://schemas.openxmlformats.org/officeDocument/2006/relationships/slide" Target="slides/slide292.xml"/><Relationship Id="rId307" Type="http://schemas.openxmlformats.org/officeDocument/2006/relationships/slide" Target="slides/slide306.xml"/><Relationship Id="rId349" Type="http://schemas.openxmlformats.org/officeDocument/2006/relationships/slide" Target="slides/slide348.xml"/><Relationship Id="rId514" Type="http://schemas.openxmlformats.org/officeDocument/2006/relationships/slide" Target="slides/slide513.xml"/><Relationship Id="rId556" Type="http://schemas.openxmlformats.org/officeDocument/2006/relationships/slide" Target="slides/slide555.xml"/><Relationship Id="rId721" Type="http://schemas.openxmlformats.org/officeDocument/2006/relationships/slide" Target="slides/slide720.xml"/><Relationship Id="rId763" Type="http://schemas.openxmlformats.org/officeDocument/2006/relationships/slide" Target="slides/slide762.xml"/><Relationship Id="rId88" Type="http://schemas.openxmlformats.org/officeDocument/2006/relationships/slide" Target="slides/slide87.xml"/><Relationship Id="rId111" Type="http://schemas.openxmlformats.org/officeDocument/2006/relationships/slide" Target="slides/slide110.xml"/><Relationship Id="rId153" Type="http://schemas.openxmlformats.org/officeDocument/2006/relationships/slide" Target="slides/slide152.xml"/><Relationship Id="rId195" Type="http://schemas.openxmlformats.org/officeDocument/2006/relationships/slide" Target="slides/slide194.xml"/><Relationship Id="rId209" Type="http://schemas.openxmlformats.org/officeDocument/2006/relationships/slide" Target="slides/slide208.xml"/><Relationship Id="rId360" Type="http://schemas.openxmlformats.org/officeDocument/2006/relationships/slide" Target="slides/slide359.xml"/><Relationship Id="rId416" Type="http://schemas.openxmlformats.org/officeDocument/2006/relationships/slide" Target="slides/slide415.xml"/><Relationship Id="rId598" Type="http://schemas.openxmlformats.org/officeDocument/2006/relationships/slide" Target="slides/slide597.xml"/><Relationship Id="rId819" Type="http://schemas.openxmlformats.org/officeDocument/2006/relationships/slide" Target="slides/slide818.xml"/><Relationship Id="rId220" Type="http://schemas.openxmlformats.org/officeDocument/2006/relationships/slide" Target="slides/slide219.xml"/><Relationship Id="rId458" Type="http://schemas.openxmlformats.org/officeDocument/2006/relationships/slide" Target="slides/slide457.xml"/><Relationship Id="rId623" Type="http://schemas.openxmlformats.org/officeDocument/2006/relationships/slide" Target="slides/slide622.xml"/><Relationship Id="rId665" Type="http://schemas.openxmlformats.org/officeDocument/2006/relationships/slide" Target="slides/slide664.xml"/><Relationship Id="rId830" Type="http://schemas.openxmlformats.org/officeDocument/2006/relationships/slide" Target="slides/slide829.xml"/><Relationship Id="rId15" Type="http://schemas.openxmlformats.org/officeDocument/2006/relationships/slide" Target="slides/slide14.xml"/><Relationship Id="rId57" Type="http://schemas.openxmlformats.org/officeDocument/2006/relationships/slide" Target="slides/slide56.xml"/><Relationship Id="rId262" Type="http://schemas.openxmlformats.org/officeDocument/2006/relationships/slide" Target="slides/slide261.xml"/><Relationship Id="rId318" Type="http://schemas.openxmlformats.org/officeDocument/2006/relationships/slide" Target="slides/slide317.xml"/><Relationship Id="rId525" Type="http://schemas.openxmlformats.org/officeDocument/2006/relationships/slide" Target="slides/slide524.xml"/><Relationship Id="rId567" Type="http://schemas.openxmlformats.org/officeDocument/2006/relationships/slide" Target="slides/slide566.xml"/><Relationship Id="rId732" Type="http://schemas.openxmlformats.org/officeDocument/2006/relationships/slide" Target="slides/slide731.xml"/><Relationship Id="rId99" Type="http://schemas.openxmlformats.org/officeDocument/2006/relationships/slide" Target="slides/slide98.xml"/><Relationship Id="rId122" Type="http://schemas.openxmlformats.org/officeDocument/2006/relationships/slide" Target="slides/slide121.xml"/><Relationship Id="rId164" Type="http://schemas.openxmlformats.org/officeDocument/2006/relationships/slide" Target="slides/slide163.xml"/><Relationship Id="rId371" Type="http://schemas.openxmlformats.org/officeDocument/2006/relationships/slide" Target="slides/slide370.xml"/><Relationship Id="rId774" Type="http://schemas.openxmlformats.org/officeDocument/2006/relationships/slide" Target="slides/slide773.xml"/><Relationship Id="rId427" Type="http://schemas.openxmlformats.org/officeDocument/2006/relationships/slide" Target="slides/slide426.xml"/><Relationship Id="rId469" Type="http://schemas.openxmlformats.org/officeDocument/2006/relationships/slide" Target="slides/slide468.xml"/><Relationship Id="rId634" Type="http://schemas.openxmlformats.org/officeDocument/2006/relationships/slide" Target="slides/slide633.xml"/><Relationship Id="rId676" Type="http://schemas.openxmlformats.org/officeDocument/2006/relationships/slide" Target="slides/slide675.xml"/><Relationship Id="rId841" Type="http://schemas.openxmlformats.org/officeDocument/2006/relationships/slide" Target="slides/slide840.xml"/><Relationship Id="rId26" Type="http://schemas.openxmlformats.org/officeDocument/2006/relationships/slide" Target="slides/slide25.xml"/><Relationship Id="rId231" Type="http://schemas.openxmlformats.org/officeDocument/2006/relationships/slide" Target="slides/slide230.xml"/><Relationship Id="rId273" Type="http://schemas.openxmlformats.org/officeDocument/2006/relationships/slide" Target="slides/slide272.xml"/><Relationship Id="rId329" Type="http://schemas.openxmlformats.org/officeDocument/2006/relationships/slide" Target="slides/slide328.xml"/><Relationship Id="rId480" Type="http://schemas.openxmlformats.org/officeDocument/2006/relationships/slide" Target="slides/slide479.xml"/><Relationship Id="rId536" Type="http://schemas.openxmlformats.org/officeDocument/2006/relationships/slide" Target="slides/slide535.xml"/><Relationship Id="rId701" Type="http://schemas.openxmlformats.org/officeDocument/2006/relationships/slide" Target="slides/slide700.xml"/><Relationship Id="rId68" Type="http://schemas.openxmlformats.org/officeDocument/2006/relationships/slide" Target="slides/slide67.xml"/><Relationship Id="rId133" Type="http://schemas.openxmlformats.org/officeDocument/2006/relationships/slide" Target="slides/slide132.xml"/><Relationship Id="rId175" Type="http://schemas.openxmlformats.org/officeDocument/2006/relationships/slide" Target="slides/slide174.xml"/><Relationship Id="rId340" Type="http://schemas.openxmlformats.org/officeDocument/2006/relationships/slide" Target="slides/slide339.xml"/><Relationship Id="rId578" Type="http://schemas.openxmlformats.org/officeDocument/2006/relationships/slide" Target="slides/slide577.xml"/><Relationship Id="rId743" Type="http://schemas.openxmlformats.org/officeDocument/2006/relationships/slide" Target="slides/slide742.xml"/><Relationship Id="rId785" Type="http://schemas.openxmlformats.org/officeDocument/2006/relationships/slide" Target="slides/slide784.xml"/><Relationship Id="rId200" Type="http://schemas.openxmlformats.org/officeDocument/2006/relationships/slide" Target="slides/slide199.xml"/><Relationship Id="rId382" Type="http://schemas.openxmlformats.org/officeDocument/2006/relationships/slide" Target="slides/slide381.xml"/><Relationship Id="rId438" Type="http://schemas.openxmlformats.org/officeDocument/2006/relationships/slide" Target="slides/slide437.xml"/><Relationship Id="rId603" Type="http://schemas.openxmlformats.org/officeDocument/2006/relationships/slide" Target="slides/slide602.xml"/><Relationship Id="rId645" Type="http://schemas.openxmlformats.org/officeDocument/2006/relationships/slide" Target="slides/slide644.xml"/><Relationship Id="rId687" Type="http://schemas.openxmlformats.org/officeDocument/2006/relationships/slide" Target="slides/slide686.xml"/><Relationship Id="rId810" Type="http://schemas.openxmlformats.org/officeDocument/2006/relationships/slide" Target="slides/slide809.xml"/><Relationship Id="rId852" Type="http://schemas.openxmlformats.org/officeDocument/2006/relationships/slide" Target="slides/slide851.xml"/><Relationship Id="rId242" Type="http://schemas.openxmlformats.org/officeDocument/2006/relationships/slide" Target="slides/slide241.xml"/><Relationship Id="rId284" Type="http://schemas.openxmlformats.org/officeDocument/2006/relationships/slide" Target="slides/slide283.xml"/><Relationship Id="rId491" Type="http://schemas.openxmlformats.org/officeDocument/2006/relationships/slide" Target="slides/slide490.xml"/><Relationship Id="rId505" Type="http://schemas.openxmlformats.org/officeDocument/2006/relationships/slide" Target="slides/slide504.xml"/><Relationship Id="rId712" Type="http://schemas.openxmlformats.org/officeDocument/2006/relationships/slide" Target="slides/slide711.xml"/><Relationship Id="rId37" Type="http://schemas.openxmlformats.org/officeDocument/2006/relationships/slide" Target="slides/slide36.xml"/><Relationship Id="rId79" Type="http://schemas.openxmlformats.org/officeDocument/2006/relationships/slide" Target="slides/slide78.xml"/><Relationship Id="rId102" Type="http://schemas.openxmlformats.org/officeDocument/2006/relationships/slide" Target="slides/slide101.xml"/><Relationship Id="rId144" Type="http://schemas.openxmlformats.org/officeDocument/2006/relationships/slide" Target="slides/slide143.xml"/><Relationship Id="rId547" Type="http://schemas.openxmlformats.org/officeDocument/2006/relationships/slide" Target="slides/slide546.xml"/><Relationship Id="rId589" Type="http://schemas.openxmlformats.org/officeDocument/2006/relationships/slide" Target="slides/slide588.xml"/><Relationship Id="rId754" Type="http://schemas.openxmlformats.org/officeDocument/2006/relationships/slide" Target="slides/slide753.xml"/><Relationship Id="rId796" Type="http://schemas.openxmlformats.org/officeDocument/2006/relationships/slide" Target="slides/slide795.xml"/><Relationship Id="rId90" Type="http://schemas.openxmlformats.org/officeDocument/2006/relationships/slide" Target="slides/slide89.xml"/><Relationship Id="rId186" Type="http://schemas.openxmlformats.org/officeDocument/2006/relationships/slide" Target="slides/slide185.xml"/><Relationship Id="rId351" Type="http://schemas.openxmlformats.org/officeDocument/2006/relationships/slide" Target="slides/slide350.xml"/><Relationship Id="rId393" Type="http://schemas.openxmlformats.org/officeDocument/2006/relationships/slide" Target="slides/slide392.xml"/><Relationship Id="rId407" Type="http://schemas.openxmlformats.org/officeDocument/2006/relationships/slide" Target="slides/slide406.xml"/><Relationship Id="rId449" Type="http://schemas.openxmlformats.org/officeDocument/2006/relationships/slide" Target="slides/slide448.xml"/><Relationship Id="rId614" Type="http://schemas.openxmlformats.org/officeDocument/2006/relationships/slide" Target="slides/slide613.xml"/><Relationship Id="rId656" Type="http://schemas.openxmlformats.org/officeDocument/2006/relationships/slide" Target="slides/slide655.xml"/><Relationship Id="rId821" Type="http://schemas.openxmlformats.org/officeDocument/2006/relationships/slide" Target="slides/slide820.xml"/><Relationship Id="rId863" Type="http://schemas.openxmlformats.org/officeDocument/2006/relationships/theme" Target="theme/theme1.xml"/><Relationship Id="rId211" Type="http://schemas.openxmlformats.org/officeDocument/2006/relationships/slide" Target="slides/slide210.xml"/><Relationship Id="rId253" Type="http://schemas.openxmlformats.org/officeDocument/2006/relationships/slide" Target="slides/slide252.xml"/><Relationship Id="rId295" Type="http://schemas.openxmlformats.org/officeDocument/2006/relationships/slide" Target="slides/slide294.xml"/><Relationship Id="rId309" Type="http://schemas.openxmlformats.org/officeDocument/2006/relationships/slide" Target="slides/slide308.xml"/><Relationship Id="rId460" Type="http://schemas.openxmlformats.org/officeDocument/2006/relationships/slide" Target="slides/slide459.xml"/><Relationship Id="rId516" Type="http://schemas.openxmlformats.org/officeDocument/2006/relationships/slide" Target="slides/slide515.xml"/><Relationship Id="rId698" Type="http://schemas.openxmlformats.org/officeDocument/2006/relationships/slide" Target="slides/slide697.xml"/><Relationship Id="rId48" Type="http://schemas.openxmlformats.org/officeDocument/2006/relationships/slide" Target="slides/slide47.xml"/><Relationship Id="rId113" Type="http://schemas.openxmlformats.org/officeDocument/2006/relationships/slide" Target="slides/slide112.xml"/><Relationship Id="rId320" Type="http://schemas.openxmlformats.org/officeDocument/2006/relationships/slide" Target="slides/slide319.xml"/><Relationship Id="rId558" Type="http://schemas.openxmlformats.org/officeDocument/2006/relationships/slide" Target="slides/slide557.xml"/><Relationship Id="rId723" Type="http://schemas.openxmlformats.org/officeDocument/2006/relationships/slide" Target="slides/slide722.xml"/><Relationship Id="rId765" Type="http://schemas.openxmlformats.org/officeDocument/2006/relationships/slide" Target="slides/slide764.xml"/><Relationship Id="rId155" Type="http://schemas.openxmlformats.org/officeDocument/2006/relationships/slide" Target="slides/slide154.xml"/><Relationship Id="rId197" Type="http://schemas.openxmlformats.org/officeDocument/2006/relationships/slide" Target="slides/slide196.xml"/><Relationship Id="rId362" Type="http://schemas.openxmlformats.org/officeDocument/2006/relationships/slide" Target="slides/slide361.xml"/><Relationship Id="rId418" Type="http://schemas.openxmlformats.org/officeDocument/2006/relationships/slide" Target="slides/slide417.xml"/><Relationship Id="rId625" Type="http://schemas.openxmlformats.org/officeDocument/2006/relationships/slide" Target="slides/slide624.xml"/><Relationship Id="rId832" Type="http://schemas.openxmlformats.org/officeDocument/2006/relationships/slide" Target="slides/slide831.xml"/><Relationship Id="rId222" Type="http://schemas.openxmlformats.org/officeDocument/2006/relationships/slide" Target="slides/slide221.xml"/><Relationship Id="rId264" Type="http://schemas.openxmlformats.org/officeDocument/2006/relationships/slide" Target="slides/slide263.xml"/><Relationship Id="rId471" Type="http://schemas.openxmlformats.org/officeDocument/2006/relationships/slide" Target="slides/slide470.xml"/><Relationship Id="rId667" Type="http://schemas.openxmlformats.org/officeDocument/2006/relationships/slide" Target="slides/slide666.xml"/><Relationship Id="rId17" Type="http://schemas.openxmlformats.org/officeDocument/2006/relationships/slide" Target="slides/slide16.xml"/><Relationship Id="rId59" Type="http://schemas.openxmlformats.org/officeDocument/2006/relationships/slide" Target="slides/slide58.xml"/><Relationship Id="rId124" Type="http://schemas.openxmlformats.org/officeDocument/2006/relationships/slide" Target="slides/slide123.xml"/><Relationship Id="rId527" Type="http://schemas.openxmlformats.org/officeDocument/2006/relationships/slide" Target="slides/slide526.xml"/><Relationship Id="rId569" Type="http://schemas.openxmlformats.org/officeDocument/2006/relationships/slide" Target="slides/slide568.xml"/><Relationship Id="rId734" Type="http://schemas.openxmlformats.org/officeDocument/2006/relationships/slide" Target="slides/slide733.xml"/><Relationship Id="rId776" Type="http://schemas.openxmlformats.org/officeDocument/2006/relationships/slide" Target="slides/slide775.xml"/><Relationship Id="rId70" Type="http://schemas.openxmlformats.org/officeDocument/2006/relationships/slide" Target="slides/slide69.xml"/><Relationship Id="rId166" Type="http://schemas.openxmlformats.org/officeDocument/2006/relationships/slide" Target="slides/slide165.xml"/><Relationship Id="rId331" Type="http://schemas.openxmlformats.org/officeDocument/2006/relationships/slide" Target="slides/slide330.xml"/><Relationship Id="rId373" Type="http://schemas.openxmlformats.org/officeDocument/2006/relationships/slide" Target="slides/slide372.xml"/><Relationship Id="rId429" Type="http://schemas.openxmlformats.org/officeDocument/2006/relationships/slide" Target="slides/slide428.xml"/><Relationship Id="rId580" Type="http://schemas.openxmlformats.org/officeDocument/2006/relationships/slide" Target="slides/slide579.xml"/><Relationship Id="rId636" Type="http://schemas.openxmlformats.org/officeDocument/2006/relationships/slide" Target="slides/slide635.xml"/><Relationship Id="rId801" Type="http://schemas.openxmlformats.org/officeDocument/2006/relationships/slide" Target="slides/slide800.xml"/><Relationship Id="rId1" Type="http://schemas.openxmlformats.org/officeDocument/2006/relationships/slideMaster" Target="slideMasters/slideMaster1.xml"/><Relationship Id="rId233" Type="http://schemas.openxmlformats.org/officeDocument/2006/relationships/slide" Target="slides/slide232.xml"/><Relationship Id="rId440" Type="http://schemas.openxmlformats.org/officeDocument/2006/relationships/slide" Target="slides/slide439.xml"/><Relationship Id="rId678" Type="http://schemas.openxmlformats.org/officeDocument/2006/relationships/slide" Target="slides/slide677.xml"/><Relationship Id="rId843" Type="http://schemas.openxmlformats.org/officeDocument/2006/relationships/slide" Target="slides/slide842.xml"/><Relationship Id="rId28" Type="http://schemas.openxmlformats.org/officeDocument/2006/relationships/slide" Target="slides/slide27.xml"/><Relationship Id="rId275" Type="http://schemas.openxmlformats.org/officeDocument/2006/relationships/slide" Target="slides/slide274.xml"/><Relationship Id="rId300" Type="http://schemas.openxmlformats.org/officeDocument/2006/relationships/slide" Target="slides/slide299.xml"/><Relationship Id="rId482" Type="http://schemas.openxmlformats.org/officeDocument/2006/relationships/slide" Target="slides/slide481.xml"/><Relationship Id="rId538" Type="http://schemas.openxmlformats.org/officeDocument/2006/relationships/slide" Target="slides/slide537.xml"/><Relationship Id="rId703" Type="http://schemas.openxmlformats.org/officeDocument/2006/relationships/slide" Target="slides/slide702.xml"/><Relationship Id="rId745" Type="http://schemas.openxmlformats.org/officeDocument/2006/relationships/slide" Target="slides/slide744.xml"/><Relationship Id="rId81" Type="http://schemas.openxmlformats.org/officeDocument/2006/relationships/slide" Target="slides/slide80.xml"/><Relationship Id="rId135" Type="http://schemas.openxmlformats.org/officeDocument/2006/relationships/slide" Target="slides/slide134.xml"/><Relationship Id="rId177" Type="http://schemas.openxmlformats.org/officeDocument/2006/relationships/slide" Target="slides/slide176.xml"/><Relationship Id="rId342" Type="http://schemas.openxmlformats.org/officeDocument/2006/relationships/slide" Target="slides/slide341.xml"/><Relationship Id="rId384" Type="http://schemas.openxmlformats.org/officeDocument/2006/relationships/slide" Target="slides/slide383.xml"/><Relationship Id="rId591" Type="http://schemas.openxmlformats.org/officeDocument/2006/relationships/slide" Target="slides/slide590.xml"/><Relationship Id="rId605" Type="http://schemas.openxmlformats.org/officeDocument/2006/relationships/slide" Target="slides/slide604.xml"/><Relationship Id="rId787" Type="http://schemas.openxmlformats.org/officeDocument/2006/relationships/slide" Target="slides/slide786.xml"/><Relationship Id="rId812" Type="http://schemas.openxmlformats.org/officeDocument/2006/relationships/slide" Target="slides/slide811.xml"/><Relationship Id="rId202" Type="http://schemas.openxmlformats.org/officeDocument/2006/relationships/slide" Target="slides/slide201.xml"/><Relationship Id="rId244" Type="http://schemas.openxmlformats.org/officeDocument/2006/relationships/slide" Target="slides/slide243.xml"/><Relationship Id="rId647" Type="http://schemas.openxmlformats.org/officeDocument/2006/relationships/slide" Target="slides/slide646.xml"/><Relationship Id="rId689" Type="http://schemas.openxmlformats.org/officeDocument/2006/relationships/slide" Target="slides/slide688.xml"/><Relationship Id="rId854" Type="http://schemas.openxmlformats.org/officeDocument/2006/relationships/slide" Target="slides/slide853.xml"/><Relationship Id="rId39" Type="http://schemas.openxmlformats.org/officeDocument/2006/relationships/slide" Target="slides/slide38.xml"/><Relationship Id="rId286" Type="http://schemas.openxmlformats.org/officeDocument/2006/relationships/slide" Target="slides/slide285.xml"/><Relationship Id="rId451" Type="http://schemas.openxmlformats.org/officeDocument/2006/relationships/slide" Target="slides/slide450.xml"/><Relationship Id="rId493" Type="http://schemas.openxmlformats.org/officeDocument/2006/relationships/slide" Target="slides/slide492.xml"/><Relationship Id="rId507" Type="http://schemas.openxmlformats.org/officeDocument/2006/relationships/slide" Target="slides/slide506.xml"/><Relationship Id="rId549" Type="http://schemas.openxmlformats.org/officeDocument/2006/relationships/slide" Target="slides/slide548.xml"/><Relationship Id="rId714" Type="http://schemas.openxmlformats.org/officeDocument/2006/relationships/slide" Target="slides/slide713.xml"/><Relationship Id="rId756" Type="http://schemas.openxmlformats.org/officeDocument/2006/relationships/slide" Target="slides/slide755.xml"/><Relationship Id="rId50" Type="http://schemas.openxmlformats.org/officeDocument/2006/relationships/slide" Target="slides/slide49.xml"/><Relationship Id="rId104" Type="http://schemas.openxmlformats.org/officeDocument/2006/relationships/slide" Target="slides/slide103.xml"/><Relationship Id="rId146" Type="http://schemas.openxmlformats.org/officeDocument/2006/relationships/slide" Target="slides/slide145.xml"/><Relationship Id="rId188" Type="http://schemas.openxmlformats.org/officeDocument/2006/relationships/slide" Target="slides/slide187.xml"/><Relationship Id="rId311" Type="http://schemas.openxmlformats.org/officeDocument/2006/relationships/slide" Target="slides/slide310.xml"/><Relationship Id="rId353" Type="http://schemas.openxmlformats.org/officeDocument/2006/relationships/slide" Target="slides/slide352.xml"/><Relationship Id="rId395" Type="http://schemas.openxmlformats.org/officeDocument/2006/relationships/slide" Target="slides/slide394.xml"/><Relationship Id="rId409" Type="http://schemas.openxmlformats.org/officeDocument/2006/relationships/slide" Target="slides/slide408.xml"/><Relationship Id="rId560" Type="http://schemas.openxmlformats.org/officeDocument/2006/relationships/slide" Target="slides/slide559.xml"/><Relationship Id="rId798" Type="http://schemas.openxmlformats.org/officeDocument/2006/relationships/slide" Target="slides/slide797.xml"/><Relationship Id="rId92" Type="http://schemas.openxmlformats.org/officeDocument/2006/relationships/slide" Target="slides/slide91.xml"/><Relationship Id="rId213" Type="http://schemas.openxmlformats.org/officeDocument/2006/relationships/slide" Target="slides/slide212.xml"/><Relationship Id="rId420" Type="http://schemas.openxmlformats.org/officeDocument/2006/relationships/slide" Target="slides/slide419.xml"/><Relationship Id="rId616" Type="http://schemas.openxmlformats.org/officeDocument/2006/relationships/slide" Target="slides/slide615.xml"/><Relationship Id="rId658" Type="http://schemas.openxmlformats.org/officeDocument/2006/relationships/slide" Target="slides/slide657.xml"/><Relationship Id="rId823" Type="http://schemas.openxmlformats.org/officeDocument/2006/relationships/slide" Target="slides/slide822.xml"/><Relationship Id="rId255" Type="http://schemas.openxmlformats.org/officeDocument/2006/relationships/slide" Target="slides/slide254.xml"/><Relationship Id="rId297" Type="http://schemas.openxmlformats.org/officeDocument/2006/relationships/slide" Target="slides/slide296.xml"/><Relationship Id="rId462" Type="http://schemas.openxmlformats.org/officeDocument/2006/relationships/slide" Target="slides/slide461.xml"/><Relationship Id="rId518" Type="http://schemas.openxmlformats.org/officeDocument/2006/relationships/slide" Target="slides/slide517.xml"/><Relationship Id="rId725" Type="http://schemas.openxmlformats.org/officeDocument/2006/relationships/slide" Target="slides/slide724.xml"/><Relationship Id="rId115" Type="http://schemas.openxmlformats.org/officeDocument/2006/relationships/slide" Target="slides/slide114.xml"/><Relationship Id="rId157" Type="http://schemas.openxmlformats.org/officeDocument/2006/relationships/slide" Target="slides/slide156.xml"/><Relationship Id="rId322" Type="http://schemas.openxmlformats.org/officeDocument/2006/relationships/slide" Target="slides/slide321.xml"/><Relationship Id="rId364" Type="http://schemas.openxmlformats.org/officeDocument/2006/relationships/slide" Target="slides/slide363.xml"/><Relationship Id="rId767" Type="http://schemas.openxmlformats.org/officeDocument/2006/relationships/slide" Target="slides/slide766.xml"/><Relationship Id="rId61" Type="http://schemas.openxmlformats.org/officeDocument/2006/relationships/slide" Target="slides/slide60.xml"/><Relationship Id="rId199" Type="http://schemas.openxmlformats.org/officeDocument/2006/relationships/slide" Target="slides/slide198.xml"/><Relationship Id="rId571" Type="http://schemas.openxmlformats.org/officeDocument/2006/relationships/slide" Target="slides/slide570.xml"/><Relationship Id="rId627" Type="http://schemas.openxmlformats.org/officeDocument/2006/relationships/slide" Target="slides/slide626.xml"/><Relationship Id="rId669" Type="http://schemas.openxmlformats.org/officeDocument/2006/relationships/slide" Target="slides/slide668.xml"/><Relationship Id="rId834" Type="http://schemas.openxmlformats.org/officeDocument/2006/relationships/slide" Target="slides/slide833.xml"/><Relationship Id="rId19" Type="http://schemas.openxmlformats.org/officeDocument/2006/relationships/slide" Target="slides/slide18.xml"/><Relationship Id="rId224" Type="http://schemas.openxmlformats.org/officeDocument/2006/relationships/slide" Target="slides/slide223.xml"/><Relationship Id="rId266" Type="http://schemas.openxmlformats.org/officeDocument/2006/relationships/slide" Target="slides/slide265.xml"/><Relationship Id="rId431" Type="http://schemas.openxmlformats.org/officeDocument/2006/relationships/slide" Target="slides/slide430.xml"/><Relationship Id="rId473" Type="http://schemas.openxmlformats.org/officeDocument/2006/relationships/slide" Target="slides/slide472.xml"/><Relationship Id="rId529" Type="http://schemas.openxmlformats.org/officeDocument/2006/relationships/slide" Target="slides/slide528.xml"/><Relationship Id="rId680" Type="http://schemas.openxmlformats.org/officeDocument/2006/relationships/slide" Target="slides/slide679.xml"/><Relationship Id="rId736" Type="http://schemas.openxmlformats.org/officeDocument/2006/relationships/slide" Target="slides/slide735.xml"/><Relationship Id="rId30" Type="http://schemas.openxmlformats.org/officeDocument/2006/relationships/slide" Target="slides/slide29.xml"/><Relationship Id="rId126" Type="http://schemas.openxmlformats.org/officeDocument/2006/relationships/slide" Target="slides/slide125.xml"/><Relationship Id="rId168" Type="http://schemas.openxmlformats.org/officeDocument/2006/relationships/slide" Target="slides/slide167.xml"/><Relationship Id="rId333" Type="http://schemas.openxmlformats.org/officeDocument/2006/relationships/slide" Target="slides/slide332.xml"/><Relationship Id="rId540" Type="http://schemas.openxmlformats.org/officeDocument/2006/relationships/slide" Target="slides/slide539.xml"/><Relationship Id="rId778" Type="http://schemas.openxmlformats.org/officeDocument/2006/relationships/slide" Target="slides/slide777.xml"/><Relationship Id="rId72" Type="http://schemas.openxmlformats.org/officeDocument/2006/relationships/slide" Target="slides/slide71.xml"/><Relationship Id="rId375" Type="http://schemas.openxmlformats.org/officeDocument/2006/relationships/slide" Target="slides/slide374.xml"/><Relationship Id="rId582" Type="http://schemas.openxmlformats.org/officeDocument/2006/relationships/slide" Target="slides/slide581.xml"/><Relationship Id="rId638" Type="http://schemas.openxmlformats.org/officeDocument/2006/relationships/slide" Target="slides/slide637.xml"/><Relationship Id="rId803" Type="http://schemas.openxmlformats.org/officeDocument/2006/relationships/slide" Target="slides/slide802.xml"/><Relationship Id="rId845" Type="http://schemas.openxmlformats.org/officeDocument/2006/relationships/slide" Target="slides/slide844.xml"/><Relationship Id="rId3" Type="http://schemas.openxmlformats.org/officeDocument/2006/relationships/slide" Target="slides/slide2.xml"/><Relationship Id="rId235" Type="http://schemas.openxmlformats.org/officeDocument/2006/relationships/slide" Target="slides/slide234.xml"/><Relationship Id="rId277" Type="http://schemas.openxmlformats.org/officeDocument/2006/relationships/slide" Target="slides/slide276.xml"/><Relationship Id="rId400" Type="http://schemas.openxmlformats.org/officeDocument/2006/relationships/slide" Target="slides/slide399.xml"/><Relationship Id="rId442" Type="http://schemas.openxmlformats.org/officeDocument/2006/relationships/slide" Target="slides/slide441.xml"/><Relationship Id="rId484" Type="http://schemas.openxmlformats.org/officeDocument/2006/relationships/slide" Target="slides/slide483.xml"/><Relationship Id="rId705" Type="http://schemas.openxmlformats.org/officeDocument/2006/relationships/slide" Target="slides/slide704.xml"/><Relationship Id="rId137" Type="http://schemas.openxmlformats.org/officeDocument/2006/relationships/slide" Target="slides/slide136.xml"/><Relationship Id="rId302" Type="http://schemas.openxmlformats.org/officeDocument/2006/relationships/slide" Target="slides/slide301.xml"/><Relationship Id="rId344" Type="http://schemas.openxmlformats.org/officeDocument/2006/relationships/slide" Target="slides/slide343.xml"/><Relationship Id="rId691" Type="http://schemas.openxmlformats.org/officeDocument/2006/relationships/slide" Target="slides/slide690.xml"/><Relationship Id="rId747" Type="http://schemas.openxmlformats.org/officeDocument/2006/relationships/slide" Target="slides/slide746.xml"/><Relationship Id="rId789" Type="http://schemas.openxmlformats.org/officeDocument/2006/relationships/slide" Target="slides/slide788.xml"/><Relationship Id="rId41" Type="http://schemas.openxmlformats.org/officeDocument/2006/relationships/slide" Target="slides/slide40.xml"/><Relationship Id="rId83" Type="http://schemas.openxmlformats.org/officeDocument/2006/relationships/slide" Target="slides/slide82.xml"/><Relationship Id="rId179" Type="http://schemas.openxmlformats.org/officeDocument/2006/relationships/slide" Target="slides/slide178.xml"/><Relationship Id="rId386" Type="http://schemas.openxmlformats.org/officeDocument/2006/relationships/slide" Target="slides/slide385.xml"/><Relationship Id="rId551" Type="http://schemas.openxmlformats.org/officeDocument/2006/relationships/slide" Target="slides/slide550.xml"/><Relationship Id="rId593" Type="http://schemas.openxmlformats.org/officeDocument/2006/relationships/slide" Target="slides/slide592.xml"/><Relationship Id="rId607" Type="http://schemas.openxmlformats.org/officeDocument/2006/relationships/slide" Target="slides/slide606.xml"/><Relationship Id="rId649" Type="http://schemas.openxmlformats.org/officeDocument/2006/relationships/slide" Target="slides/slide648.xml"/><Relationship Id="rId814" Type="http://schemas.openxmlformats.org/officeDocument/2006/relationships/slide" Target="slides/slide813.xml"/><Relationship Id="rId856" Type="http://schemas.openxmlformats.org/officeDocument/2006/relationships/slide" Target="slides/slide855.xml"/><Relationship Id="rId190" Type="http://schemas.openxmlformats.org/officeDocument/2006/relationships/slide" Target="slides/slide189.xml"/><Relationship Id="rId204" Type="http://schemas.openxmlformats.org/officeDocument/2006/relationships/slide" Target="slides/slide203.xml"/><Relationship Id="rId246" Type="http://schemas.openxmlformats.org/officeDocument/2006/relationships/slide" Target="slides/slide245.xml"/><Relationship Id="rId288" Type="http://schemas.openxmlformats.org/officeDocument/2006/relationships/slide" Target="slides/slide287.xml"/><Relationship Id="rId411" Type="http://schemas.openxmlformats.org/officeDocument/2006/relationships/slide" Target="slides/slide410.xml"/><Relationship Id="rId453" Type="http://schemas.openxmlformats.org/officeDocument/2006/relationships/slide" Target="slides/slide452.xml"/><Relationship Id="rId509" Type="http://schemas.openxmlformats.org/officeDocument/2006/relationships/slide" Target="slides/slide508.xml"/><Relationship Id="rId660" Type="http://schemas.openxmlformats.org/officeDocument/2006/relationships/slide" Target="slides/slide659.xml"/><Relationship Id="rId106" Type="http://schemas.openxmlformats.org/officeDocument/2006/relationships/slide" Target="slides/slide105.xml"/><Relationship Id="rId313" Type="http://schemas.openxmlformats.org/officeDocument/2006/relationships/slide" Target="slides/slide312.xml"/><Relationship Id="rId495" Type="http://schemas.openxmlformats.org/officeDocument/2006/relationships/slide" Target="slides/slide494.xml"/><Relationship Id="rId716" Type="http://schemas.openxmlformats.org/officeDocument/2006/relationships/slide" Target="slides/slide715.xml"/><Relationship Id="rId758" Type="http://schemas.openxmlformats.org/officeDocument/2006/relationships/slide" Target="slides/slide757.xml"/><Relationship Id="rId10" Type="http://schemas.openxmlformats.org/officeDocument/2006/relationships/slide" Target="slides/slide9.xml"/><Relationship Id="rId52" Type="http://schemas.openxmlformats.org/officeDocument/2006/relationships/slide" Target="slides/slide51.xml"/><Relationship Id="rId94" Type="http://schemas.openxmlformats.org/officeDocument/2006/relationships/slide" Target="slides/slide93.xml"/><Relationship Id="rId148" Type="http://schemas.openxmlformats.org/officeDocument/2006/relationships/slide" Target="slides/slide147.xml"/><Relationship Id="rId355" Type="http://schemas.openxmlformats.org/officeDocument/2006/relationships/slide" Target="slides/slide354.xml"/><Relationship Id="rId397" Type="http://schemas.openxmlformats.org/officeDocument/2006/relationships/slide" Target="slides/slide396.xml"/><Relationship Id="rId520" Type="http://schemas.openxmlformats.org/officeDocument/2006/relationships/slide" Target="slides/slide519.xml"/><Relationship Id="rId562" Type="http://schemas.openxmlformats.org/officeDocument/2006/relationships/slide" Target="slides/slide561.xml"/><Relationship Id="rId618" Type="http://schemas.openxmlformats.org/officeDocument/2006/relationships/slide" Target="slides/slide617.xml"/><Relationship Id="rId825" Type="http://schemas.openxmlformats.org/officeDocument/2006/relationships/slide" Target="slides/slide824.xml"/><Relationship Id="rId215" Type="http://schemas.openxmlformats.org/officeDocument/2006/relationships/slide" Target="slides/slide214.xml"/><Relationship Id="rId257" Type="http://schemas.openxmlformats.org/officeDocument/2006/relationships/slide" Target="slides/slide256.xml"/><Relationship Id="rId422" Type="http://schemas.openxmlformats.org/officeDocument/2006/relationships/slide" Target="slides/slide421.xml"/><Relationship Id="rId464" Type="http://schemas.openxmlformats.org/officeDocument/2006/relationships/slide" Target="slides/slide463.xml"/><Relationship Id="rId299" Type="http://schemas.openxmlformats.org/officeDocument/2006/relationships/slide" Target="slides/slide298.xml"/><Relationship Id="rId727" Type="http://schemas.openxmlformats.org/officeDocument/2006/relationships/slide" Target="slides/slide726.xml"/><Relationship Id="rId63" Type="http://schemas.openxmlformats.org/officeDocument/2006/relationships/slide" Target="slides/slide62.xml"/><Relationship Id="rId159" Type="http://schemas.openxmlformats.org/officeDocument/2006/relationships/slide" Target="slides/slide158.xml"/><Relationship Id="rId366" Type="http://schemas.openxmlformats.org/officeDocument/2006/relationships/slide" Target="slides/slide365.xml"/><Relationship Id="rId573" Type="http://schemas.openxmlformats.org/officeDocument/2006/relationships/slide" Target="slides/slide572.xml"/><Relationship Id="rId780" Type="http://schemas.openxmlformats.org/officeDocument/2006/relationships/slide" Target="slides/slide779.xml"/><Relationship Id="rId226" Type="http://schemas.openxmlformats.org/officeDocument/2006/relationships/slide" Target="slides/slide225.xml"/><Relationship Id="rId433" Type="http://schemas.openxmlformats.org/officeDocument/2006/relationships/slide" Target="slides/slide432.xml"/><Relationship Id="rId640" Type="http://schemas.openxmlformats.org/officeDocument/2006/relationships/slide" Target="slides/slide639.xml"/><Relationship Id="rId738" Type="http://schemas.openxmlformats.org/officeDocument/2006/relationships/slide" Target="slides/slide737.xml"/><Relationship Id="rId74" Type="http://schemas.openxmlformats.org/officeDocument/2006/relationships/slide" Target="slides/slide73.xml"/><Relationship Id="rId377" Type="http://schemas.openxmlformats.org/officeDocument/2006/relationships/slide" Target="slides/slide376.xml"/><Relationship Id="rId500" Type="http://schemas.openxmlformats.org/officeDocument/2006/relationships/slide" Target="slides/slide499.xml"/><Relationship Id="rId584" Type="http://schemas.openxmlformats.org/officeDocument/2006/relationships/slide" Target="slides/slide583.xml"/><Relationship Id="rId805" Type="http://schemas.openxmlformats.org/officeDocument/2006/relationships/slide" Target="slides/slide804.xml"/><Relationship Id="rId5" Type="http://schemas.openxmlformats.org/officeDocument/2006/relationships/slide" Target="slides/slide4.xml"/><Relationship Id="rId237" Type="http://schemas.openxmlformats.org/officeDocument/2006/relationships/slide" Target="slides/slide236.xml"/><Relationship Id="rId791" Type="http://schemas.openxmlformats.org/officeDocument/2006/relationships/slide" Target="slides/slide790.xml"/><Relationship Id="rId444" Type="http://schemas.openxmlformats.org/officeDocument/2006/relationships/slide" Target="slides/slide443.xml"/><Relationship Id="rId651" Type="http://schemas.openxmlformats.org/officeDocument/2006/relationships/slide" Target="slides/slide650.xml"/><Relationship Id="rId749" Type="http://schemas.openxmlformats.org/officeDocument/2006/relationships/slide" Target="slides/slide748.xml"/><Relationship Id="rId290" Type="http://schemas.openxmlformats.org/officeDocument/2006/relationships/slide" Target="slides/slide289.xml"/><Relationship Id="rId304" Type="http://schemas.openxmlformats.org/officeDocument/2006/relationships/slide" Target="slides/slide303.xml"/><Relationship Id="rId388" Type="http://schemas.openxmlformats.org/officeDocument/2006/relationships/slide" Target="slides/slide387.xml"/><Relationship Id="rId511" Type="http://schemas.openxmlformats.org/officeDocument/2006/relationships/slide" Target="slides/slide510.xml"/><Relationship Id="rId609" Type="http://schemas.openxmlformats.org/officeDocument/2006/relationships/slide" Target="slides/slide608.xml"/><Relationship Id="rId85" Type="http://schemas.openxmlformats.org/officeDocument/2006/relationships/slide" Target="slides/slide84.xml"/><Relationship Id="rId150" Type="http://schemas.openxmlformats.org/officeDocument/2006/relationships/slide" Target="slides/slide149.xml"/><Relationship Id="rId595" Type="http://schemas.openxmlformats.org/officeDocument/2006/relationships/slide" Target="slides/slide594.xml"/><Relationship Id="rId816" Type="http://schemas.openxmlformats.org/officeDocument/2006/relationships/slide" Target="slides/slide815.xml"/><Relationship Id="rId248" Type="http://schemas.openxmlformats.org/officeDocument/2006/relationships/slide" Target="slides/slide247.xml"/><Relationship Id="rId455" Type="http://schemas.openxmlformats.org/officeDocument/2006/relationships/slide" Target="slides/slide454.xml"/><Relationship Id="rId662" Type="http://schemas.openxmlformats.org/officeDocument/2006/relationships/slide" Target="slides/slide661.xml"/><Relationship Id="rId12" Type="http://schemas.openxmlformats.org/officeDocument/2006/relationships/slide" Target="slides/slide11.xml"/><Relationship Id="rId108" Type="http://schemas.openxmlformats.org/officeDocument/2006/relationships/slide" Target="slides/slide107.xml"/><Relationship Id="rId315" Type="http://schemas.openxmlformats.org/officeDocument/2006/relationships/slide" Target="slides/slide314.xml"/><Relationship Id="rId522" Type="http://schemas.openxmlformats.org/officeDocument/2006/relationships/slide" Target="slides/slide521.xml"/><Relationship Id="rId96" Type="http://schemas.openxmlformats.org/officeDocument/2006/relationships/slide" Target="slides/slide95.xml"/><Relationship Id="rId161" Type="http://schemas.openxmlformats.org/officeDocument/2006/relationships/slide" Target="slides/slide160.xml"/><Relationship Id="rId399" Type="http://schemas.openxmlformats.org/officeDocument/2006/relationships/slide" Target="slides/slide398.xml"/><Relationship Id="rId827" Type="http://schemas.openxmlformats.org/officeDocument/2006/relationships/slide" Target="slides/slide826.xml"/><Relationship Id="rId259" Type="http://schemas.openxmlformats.org/officeDocument/2006/relationships/slide" Target="slides/slide258.xml"/><Relationship Id="rId466" Type="http://schemas.openxmlformats.org/officeDocument/2006/relationships/slide" Target="slides/slide465.xml"/><Relationship Id="rId673" Type="http://schemas.openxmlformats.org/officeDocument/2006/relationships/slide" Target="slides/slide672.xml"/><Relationship Id="rId23" Type="http://schemas.openxmlformats.org/officeDocument/2006/relationships/slide" Target="slides/slide22.xml"/><Relationship Id="rId119" Type="http://schemas.openxmlformats.org/officeDocument/2006/relationships/slide" Target="slides/slide118.xml"/><Relationship Id="rId326" Type="http://schemas.openxmlformats.org/officeDocument/2006/relationships/slide" Target="slides/slide325.xml"/><Relationship Id="rId533" Type="http://schemas.openxmlformats.org/officeDocument/2006/relationships/slide" Target="slides/slide532.xml"/><Relationship Id="rId740" Type="http://schemas.openxmlformats.org/officeDocument/2006/relationships/slide" Target="slides/slide739.xml"/><Relationship Id="rId838" Type="http://schemas.openxmlformats.org/officeDocument/2006/relationships/slide" Target="slides/slide837.xml"/><Relationship Id="rId172" Type="http://schemas.openxmlformats.org/officeDocument/2006/relationships/slide" Target="slides/slide171.xml"/><Relationship Id="rId477" Type="http://schemas.openxmlformats.org/officeDocument/2006/relationships/slide" Target="slides/slide476.xml"/><Relationship Id="rId600" Type="http://schemas.openxmlformats.org/officeDocument/2006/relationships/slide" Target="slides/slide599.xml"/><Relationship Id="rId684" Type="http://schemas.openxmlformats.org/officeDocument/2006/relationships/slide" Target="slides/slide683.xml"/><Relationship Id="rId337" Type="http://schemas.openxmlformats.org/officeDocument/2006/relationships/slide" Target="slides/slide336.xml"/><Relationship Id="rId34" Type="http://schemas.openxmlformats.org/officeDocument/2006/relationships/slide" Target="slides/slide33.xml"/><Relationship Id="rId544" Type="http://schemas.openxmlformats.org/officeDocument/2006/relationships/slide" Target="slides/slide543.xml"/><Relationship Id="rId751" Type="http://schemas.openxmlformats.org/officeDocument/2006/relationships/slide" Target="slides/slide750.xml"/><Relationship Id="rId849" Type="http://schemas.openxmlformats.org/officeDocument/2006/relationships/slide" Target="slides/slide848.xml"/><Relationship Id="rId183" Type="http://schemas.openxmlformats.org/officeDocument/2006/relationships/slide" Target="slides/slide182.xml"/><Relationship Id="rId390" Type="http://schemas.openxmlformats.org/officeDocument/2006/relationships/slide" Target="slides/slide389.xml"/><Relationship Id="rId404" Type="http://schemas.openxmlformats.org/officeDocument/2006/relationships/slide" Target="slides/slide403.xml"/><Relationship Id="rId611" Type="http://schemas.openxmlformats.org/officeDocument/2006/relationships/slide" Target="slides/slide610.xml"/><Relationship Id="rId250" Type="http://schemas.openxmlformats.org/officeDocument/2006/relationships/slide" Target="slides/slide249.xml"/><Relationship Id="rId488" Type="http://schemas.openxmlformats.org/officeDocument/2006/relationships/slide" Target="slides/slide487.xml"/><Relationship Id="rId695" Type="http://schemas.openxmlformats.org/officeDocument/2006/relationships/slide" Target="slides/slide694.xml"/><Relationship Id="rId709" Type="http://schemas.openxmlformats.org/officeDocument/2006/relationships/slide" Target="slides/slide708.xml"/><Relationship Id="rId45" Type="http://schemas.openxmlformats.org/officeDocument/2006/relationships/slide" Target="slides/slide44.xml"/><Relationship Id="rId110" Type="http://schemas.openxmlformats.org/officeDocument/2006/relationships/slide" Target="slides/slide109.xml"/><Relationship Id="rId348" Type="http://schemas.openxmlformats.org/officeDocument/2006/relationships/slide" Target="slides/slide347.xml"/><Relationship Id="rId555" Type="http://schemas.openxmlformats.org/officeDocument/2006/relationships/slide" Target="slides/slide554.xml"/><Relationship Id="rId762" Type="http://schemas.openxmlformats.org/officeDocument/2006/relationships/slide" Target="slides/slide761.xml"/><Relationship Id="rId194" Type="http://schemas.openxmlformats.org/officeDocument/2006/relationships/slide" Target="slides/slide193.xml"/><Relationship Id="rId208" Type="http://schemas.openxmlformats.org/officeDocument/2006/relationships/slide" Target="slides/slide207.xml"/><Relationship Id="rId415" Type="http://schemas.openxmlformats.org/officeDocument/2006/relationships/slide" Target="slides/slide414.xml"/><Relationship Id="rId622" Type="http://schemas.openxmlformats.org/officeDocument/2006/relationships/slide" Target="slides/slide621.xml"/><Relationship Id="rId261" Type="http://schemas.openxmlformats.org/officeDocument/2006/relationships/slide" Target="slides/slide260.xml"/><Relationship Id="rId499" Type="http://schemas.openxmlformats.org/officeDocument/2006/relationships/slide" Target="slides/slide498.xml"/><Relationship Id="rId56" Type="http://schemas.openxmlformats.org/officeDocument/2006/relationships/slide" Target="slides/slide55.xml"/><Relationship Id="rId359" Type="http://schemas.openxmlformats.org/officeDocument/2006/relationships/slide" Target="slides/slide358.xml"/><Relationship Id="rId566" Type="http://schemas.openxmlformats.org/officeDocument/2006/relationships/slide" Target="slides/slide565.xml"/><Relationship Id="rId773" Type="http://schemas.openxmlformats.org/officeDocument/2006/relationships/slide" Target="slides/slide772.xml"/><Relationship Id="rId121" Type="http://schemas.openxmlformats.org/officeDocument/2006/relationships/slide" Target="slides/slide120.xml"/><Relationship Id="rId219" Type="http://schemas.openxmlformats.org/officeDocument/2006/relationships/slide" Target="slides/slide218.xml"/><Relationship Id="rId426" Type="http://schemas.openxmlformats.org/officeDocument/2006/relationships/slide" Target="slides/slide425.xml"/><Relationship Id="rId633" Type="http://schemas.openxmlformats.org/officeDocument/2006/relationships/slide" Target="slides/slide632.xml"/><Relationship Id="rId840" Type="http://schemas.openxmlformats.org/officeDocument/2006/relationships/slide" Target="slides/slide839.xml"/><Relationship Id="rId67" Type="http://schemas.openxmlformats.org/officeDocument/2006/relationships/slide" Target="slides/slide66.xml"/><Relationship Id="rId272" Type="http://schemas.openxmlformats.org/officeDocument/2006/relationships/slide" Target="slides/slide271.xml"/><Relationship Id="rId577" Type="http://schemas.openxmlformats.org/officeDocument/2006/relationships/slide" Target="slides/slide576.xml"/><Relationship Id="rId700" Type="http://schemas.openxmlformats.org/officeDocument/2006/relationships/slide" Target="slides/slide699.xml"/><Relationship Id="rId132" Type="http://schemas.openxmlformats.org/officeDocument/2006/relationships/slide" Target="slides/slide131.xml"/><Relationship Id="rId784" Type="http://schemas.openxmlformats.org/officeDocument/2006/relationships/slide" Target="slides/slide783.xml"/><Relationship Id="rId437" Type="http://schemas.openxmlformats.org/officeDocument/2006/relationships/slide" Target="slides/slide436.xml"/><Relationship Id="rId644" Type="http://schemas.openxmlformats.org/officeDocument/2006/relationships/slide" Target="slides/slide643.xml"/><Relationship Id="rId851" Type="http://schemas.openxmlformats.org/officeDocument/2006/relationships/slide" Target="slides/slide850.xml"/><Relationship Id="rId283" Type="http://schemas.openxmlformats.org/officeDocument/2006/relationships/slide" Target="slides/slide282.xml"/><Relationship Id="rId490" Type="http://schemas.openxmlformats.org/officeDocument/2006/relationships/slide" Target="slides/slide489.xml"/><Relationship Id="rId504" Type="http://schemas.openxmlformats.org/officeDocument/2006/relationships/slide" Target="slides/slide503.xml"/><Relationship Id="rId711" Type="http://schemas.openxmlformats.org/officeDocument/2006/relationships/slide" Target="slides/slide710.xml"/><Relationship Id="rId78" Type="http://schemas.openxmlformats.org/officeDocument/2006/relationships/slide" Target="slides/slide77.xml"/><Relationship Id="rId143" Type="http://schemas.openxmlformats.org/officeDocument/2006/relationships/slide" Target="slides/slide142.xml"/><Relationship Id="rId350" Type="http://schemas.openxmlformats.org/officeDocument/2006/relationships/slide" Target="slides/slide349.xml"/><Relationship Id="rId588" Type="http://schemas.openxmlformats.org/officeDocument/2006/relationships/slide" Target="slides/slide587.xml"/><Relationship Id="rId795" Type="http://schemas.openxmlformats.org/officeDocument/2006/relationships/slide" Target="slides/slide794.xml"/><Relationship Id="rId809" Type="http://schemas.openxmlformats.org/officeDocument/2006/relationships/slide" Target="slides/slide808.xml"/><Relationship Id="rId9" Type="http://schemas.openxmlformats.org/officeDocument/2006/relationships/slide" Target="slides/slide8.xml"/><Relationship Id="rId210" Type="http://schemas.openxmlformats.org/officeDocument/2006/relationships/slide" Target="slides/slide209.xml"/><Relationship Id="rId448" Type="http://schemas.openxmlformats.org/officeDocument/2006/relationships/slide" Target="slides/slide447.xml"/><Relationship Id="rId655" Type="http://schemas.openxmlformats.org/officeDocument/2006/relationships/slide" Target="slides/slide654.xml"/><Relationship Id="rId862" Type="http://schemas.openxmlformats.org/officeDocument/2006/relationships/viewProps" Target="viewProps.xml"/><Relationship Id="rId294" Type="http://schemas.openxmlformats.org/officeDocument/2006/relationships/slide" Target="slides/slide293.xml"/><Relationship Id="rId308" Type="http://schemas.openxmlformats.org/officeDocument/2006/relationships/slide" Target="slides/slide307.xml"/><Relationship Id="rId515" Type="http://schemas.openxmlformats.org/officeDocument/2006/relationships/slide" Target="slides/slide514.xml"/><Relationship Id="rId722" Type="http://schemas.openxmlformats.org/officeDocument/2006/relationships/slide" Target="slides/slide721.xml"/><Relationship Id="rId89" Type="http://schemas.openxmlformats.org/officeDocument/2006/relationships/slide" Target="slides/slide88.xml"/><Relationship Id="rId154" Type="http://schemas.openxmlformats.org/officeDocument/2006/relationships/slide" Target="slides/slide153.xml"/><Relationship Id="rId361" Type="http://schemas.openxmlformats.org/officeDocument/2006/relationships/slide" Target="slides/slide360.xml"/><Relationship Id="rId599" Type="http://schemas.openxmlformats.org/officeDocument/2006/relationships/slide" Target="slides/slide598.xml"/><Relationship Id="rId459" Type="http://schemas.openxmlformats.org/officeDocument/2006/relationships/slide" Target="slides/slide458.xml"/><Relationship Id="rId666" Type="http://schemas.openxmlformats.org/officeDocument/2006/relationships/slide" Target="slides/slide665.xml"/><Relationship Id="rId16" Type="http://schemas.openxmlformats.org/officeDocument/2006/relationships/slide" Target="slides/slide15.xml"/><Relationship Id="rId221" Type="http://schemas.openxmlformats.org/officeDocument/2006/relationships/slide" Target="slides/slide220.xml"/><Relationship Id="rId319" Type="http://schemas.openxmlformats.org/officeDocument/2006/relationships/slide" Target="slides/slide318.xml"/><Relationship Id="rId526" Type="http://schemas.openxmlformats.org/officeDocument/2006/relationships/slide" Target="slides/slide525.xml"/><Relationship Id="rId733" Type="http://schemas.openxmlformats.org/officeDocument/2006/relationships/slide" Target="slides/slide732.xml"/><Relationship Id="rId165" Type="http://schemas.openxmlformats.org/officeDocument/2006/relationships/slide" Target="slides/slide164.xml"/><Relationship Id="rId372" Type="http://schemas.openxmlformats.org/officeDocument/2006/relationships/slide" Target="slides/slide371.xml"/><Relationship Id="rId677" Type="http://schemas.openxmlformats.org/officeDocument/2006/relationships/slide" Target="slides/slide676.xml"/><Relationship Id="rId800" Type="http://schemas.openxmlformats.org/officeDocument/2006/relationships/slide" Target="slides/slide799.xml"/><Relationship Id="rId232" Type="http://schemas.openxmlformats.org/officeDocument/2006/relationships/slide" Target="slides/slide231.xml"/><Relationship Id="rId27" Type="http://schemas.openxmlformats.org/officeDocument/2006/relationships/slide" Target="slides/slide26.xml"/><Relationship Id="rId537" Type="http://schemas.openxmlformats.org/officeDocument/2006/relationships/slide" Target="slides/slide536.xml"/><Relationship Id="rId744" Type="http://schemas.openxmlformats.org/officeDocument/2006/relationships/slide" Target="slides/slide743.xml"/><Relationship Id="rId80" Type="http://schemas.openxmlformats.org/officeDocument/2006/relationships/slide" Target="slides/slide79.xml"/><Relationship Id="rId176" Type="http://schemas.openxmlformats.org/officeDocument/2006/relationships/slide" Target="slides/slide175.xml"/><Relationship Id="rId383" Type="http://schemas.openxmlformats.org/officeDocument/2006/relationships/slide" Target="slides/slide382.xml"/><Relationship Id="rId590" Type="http://schemas.openxmlformats.org/officeDocument/2006/relationships/slide" Target="slides/slide589.xml"/><Relationship Id="rId604" Type="http://schemas.openxmlformats.org/officeDocument/2006/relationships/slide" Target="slides/slide603.xml"/><Relationship Id="rId811" Type="http://schemas.openxmlformats.org/officeDocument/2006/relationships/slide" Target="slides/slide810.xml"/><Relationship Id="rId243" Type="http://schemas.openxmlformats.org/officeDocument/2006/relationships/slide" Target="slides/slide242.xml"/><Relationship Id="rId450" Type="http://schemas.openxmlformats.org/officeDocument/2006/relationships/slide" Target="slides/slide449.xml"/><Relationship Id="rId688" Type="http://schemas.openxmlformats.org/officeDocument/2006/relationships/slide" Target="slides/slide687.xml"/><Relationship Id="rId38" Type="http://schemas.openxmlformats.org/officeDocument/2006/relationships/slide" Target="slides/slide37.xml"/><Relationship Id="rId103" Type="http://schemas.openxmlformats.org/officeDocument/2006/relationships/slide" Target="slides/slide102.xml"/><Relationship Id="rId310" Type="http://schemas.openxmlformats.org/officeDocument/2006/relationships/slide" Target="slides/slide309.xml"/><Relationship Id="rId548" Type="http://schemas.openxmlformats.org/officeDocument/2006/relationships/slide" Target="slides/slide547.xml"/><Relationship Id="rId755" Type="http://schemas.openxmlformats.org/officeDocument/2006/relationships/slide" Target="slides/slide754.xml"/><Relationship Id="rId91" Type="http://schemas.openxmlformats.org/officeDocument/2006/relationships/slide" Target="slides/slide90.xml"/><Relationship Id="rId187" Type="http://schemas.openxmlformats.org/officeDocument/2006/relationships/slide" Target="slides/slide186.xml"/><Relationship Id="rId394" Type="http://schemas.openxmlformats.org/officeDocument/2006/relationships/slide" Target="slides/slide393.xml"/><Relationship Id="rId408" Type="http://schemas.openxmlformats.org/officeDocument/2006/relationships/slide" Target="slides/slide407.xml"/><Relationship Id="rId615" Type="http://schemas.openxmlformats.org/officeDocument/2006/relationships/slide" Target="slides/slide614.xml"/><Relationship Id="rId822" Type="http://schemas.openxmlformats.org/officeDocument/2006/relationships/slide" Target="slides/slide821.xml"/><Relationship Id="rId254" Type="http://schemas.openxmlformats.org/officeDocument/2006/relationships/slide" Target="slides/slide253.xml"/><Relationship Id="rId699" Type="http://schemas.openxmlformats.org/officeDocument/2006/relationships/slide" Target="slides/slide698.xml"/><Relationship Id="rId49" Type="http://schemas.openxmlformats.org/officeDocument/2006/relationships/slide" Target="slides/slide48.xml"/><Relationship Id="rId114" Type="http://schemas.openxmlformats.org/officeDocument/2006/relationships/slide" Target="slides/slide113.xml"/><Relationship Id="rId461" Type="http://schemas.openxmlformats.org/officeDocument/2006/relationships/slide" Target="slides/slide460.xml"/><Relationship Id="rId559" Type="http://schemas.openxmlformats.org/officeDocument/2006/relationships/slide" Target="slides/slide558.xml"/><Relationship Id="rId766" Type="http://schemas.openxmlformats.org/officeDocument/2006/relationships/slide" Target="slides/slide765.xml"/><Relationship Id="rId198" Type="http://schemas.openxmlformats.org/officeDocument/2006/relationships/slide" Target="slides/slide197.xml"/><Relationship Id="rId321" Type="http://schemas.openxmlformats.org/officeDocument/2006/relationships/slide" Target="slides/slide320.xml"/><Relationship Id="rId419" Type="http://schemas.openxmlformats.org/officeDocument/2006/relationships/slide" Target="slides/slide418.xml"/><Relationship Id="rId626" Type="http://schemas.openxmlformats.org/officeDocument/2006/relationships/slide" Target="slides/slide625.xml"/><Relationship Id="rId833" Type="http://schemas.openxmlformats.org/officeDocument/2006/relationships/slide" Target="slides/slide832.xml"/><Relationship Id="rId265" Type="http://schemas.openxmlformats.org/officeDocument/2006/relationships/slide" Target="slides/slide264.xml"/><Relationship Id="rId472" Type="http://schemas.openxmlformats.org/officeDocument/2006/relationships/slide" Target="slides/slide471.xml"/><Relationship Id="rId125" Type="http://schemas.openxmlformats.org/officeDocument/2006/relationships/slide" Target="slides/slide124.xml"/><Relationship Id="rId332" Type="http://schemas.openxmlformats.org/officeDocument/2006/relationships/slide" Target="slides/slide331.xml"/><Relationship Id="rId777" Type="http://schemas.openxmlformats.org/officeDocument/2006/relationships/slide" Target="slides/slide776.xml"/><Relationship Id="rId637" Type="http://schemas.openxmlformats.org/officeDocument/2006/relationships/slide" Target="slides/slide636.xml"/><Relationship Id="rId844" Type="http://schemas.openxmlformats.org/officeDocument/2006/relationships/slide" Target="slides/slide843.xml"/><Relationship Id="rId276" Type="http://schemas.openxmlformats.org/officeDocument/2006/relationships/slide" Target="slides/slide275.xml"/><Relationship Id="rId483" Type="http://schemas.openxmlformats.org/officeDocument/2006/relationships/slide" Target="slides/slide482.xml"/><Relationship Id="rId690" Type="http://schemas.openxmlformats.org/officeDocument/2006/relationships/slide" Target="slides/slide689.xml"/><Relationship Id="rId704" Type="http://schemas.openxmlformats.org/officeDocument/2006/relationships/slide" Target="slides/slide703.xml"/><Relationship Id="rId40" Type="http://schemas.openxmlformats.org/officeDocument/2006/relationships/slide" Target="slides/slide39.xml"/><Relationship Id="rId136" Type="http://schemas.openxmlformats.org/officeDocument/2006/relationships/slide" Target="slides/slide135.xml"/><Relationship Id="rId343" Type="http://schemas.openxmlformats.org/officeDocument/2006/relationships/slide" Target="slides/slide342.xml"/><Relationship Id="rId550" Type="http://schemas.openxmlformats.org/officeDocument/2006/relationships/slide" Target="slides/slide549.xml"/><Relationship Id="rId788" Type="http://schemas.openxmlformats.org/officeDocument/2006/relationships/slide" Target="slides/slide787.xml"/><Relationship Id="rId203" Type="http://schemas.openxmlformats.org/officeDocument/2006/relationships/slide" Target="slides/slide202.xml"/><Relationship Id="rId648" Type="http://schemas.openxmlformats.org/officeDocument/2006/relationships/slide" Target="slides/slide647.xml"/><Relationship Id="rId855" Type="http://schemas.openxmlformats.org/officeDocument/2006/relationships/slide" Target="slides/slide854.xml"/><Relationship Id="rId287" Type="http://schemas.openxmlformats.org/officeDocument/2006/relationships/slide" Target="slides/slide286.xml"/><Relationship Id="rId410" Type="http://schemas.openxmlformats.org/officeDocument/2006/relationships/slide" Target="slides/slide409.xml"/><Relationship Id="rId494" Type="http://schemas.openxmlformats.org/officeDocument/2006/relationships/slide" Target="slides/slide493.xml"/><Relationship Id="rId508" Type="http://schemas.openxmlformats.org/officeDocument/2006/relationships/slide" Target="slides/slide507.xml"/><Relationship Id="rId715" Type="http://schemas.openxmlformats.org/officeDocument/2006/relationships/slide" Target="slides/slide714.xml"/><Relationship Id="rId147" Type="http://schemas.openxmlformats.org/officeDocument/2006/relationships/slide" Target="slides/slide146.xml"/><Relationship Id="rId354" Type="http://schemas.openxmlformats.org/officeDocument/2006/relationships/slide" Target="slides/slide353.xml"/><Relationship Id="rId799" Type="http://schemas.openxmlformats.org/officeDocument/2006/relationships/slide" Target="slides/slide798.xml"/><Relationship Id="rId51" Type="http://schemas.openxmlformats.org/officeDocument/2006/relationships/slide" Target="slides/slide50.xml"/><Relationship Id="rId561" Type="http://schemas.openxmlformats.org/officeDocument/2006/relationships/slide" Target="slides/slide560.xml"/><Relationship Id="rId659" Type="http://schemas.openxmlformats.org/officeDocument/2006/relationships/slide" Target="slides/slide658.xml"/><Relationship Id="rId214" Type="http://schemas.openxmlformats.org/officeDocument/2006/relationships/slide" Target="slides/slide213.xml"/><Relationship Id="rId298" Type="http://schemas.openxmlformats.org/officeDocument/2006/relationships/slide" Target="slides/slide297.xml"/><Relationship Id="rId421" Type="http://schemas.openxmlformats.org/officeDocument/2006/relationships/slide" Target="slides/slide420.xml"/><Relationship Id="rId519" Type="http://schemas.openxmlformats.org/officeDocument/2006/relationships/slide" Target="slides/slide518.xml"/><Relationship Id="rId158" Type="http://schemas.openxmlformats.org/officeDocument/2006/relationships/slide" Target="slides/slide157.xml"/><Relationship Id="rId726" Type="http://schemas.openxmlformats.org/officeDocument/2006/relationships/slide" Target="slides/slide725.xml"/><Relationship Id="rId62" Type="http://schemas.openxmlformats.org/officeDocument/2006/relationships/slide" Target="slides/slide61.xml"/><Relationship Id="rId365" Type="http://schemas.openxmlformats.org/officeDocument/2006/relationships/slide" Target="slides/slide364.xml"/><Relationship Id="rId572" Type="http://schemas.openxmlformats.org/officeDocument/2006/relationships/slide" Target="slides/slide571.xml"/><Relationship Id="rId225" Type="http://schemas.openxmlformats.org/officeDocument/2006/relationships/slide" Target="slides/slide224.xml"/><Relationship Id="rId432" Type="http://schemas.openxmlformats.org/officeDocument/2006/relationships/slide" Target="slides/slide431.xml"/><Relationship Id="rId737" Type="http://schemas.openxmlformats.org/officeDocument/2006/relationships/slide" Target="slides/slide736.xml"/><Relationship Id="rId73" Type="http://schemas.openxmlformats.org/officeDocument/2006/relationships/slide" Target="slides/slide72.xml"/><Relationship Id="rId169" Type="http://schemas.openxmlformats.org/officeDocument/2006/relationships/slide" Target="slides/slide168.xml"/><Relationship Id="rId376" Type="http://schemas.openxmlformats.org/officeDocument/2006/relationships/slide" Target="slides/slide375.xml"/><Relationship Id="rId583" Type="http://schemas.openxmlformats.org/officeDocument/2006/relationships/slide" Target="slides/slide582.xml"/><Relationship Id="rId790" Type="http://schemas.openxmlformats.org/officeDocument/2006/relationships/slide" Target="slides/slide789.xml"/><Relationship Id="rId804" Type="http://schemas.openxmlformats.org/officeDocument/2006/relationships/slide" Target="slides/slide803.xml"/><Relationship Id="rId4" Type="http://schemas.openxmlformats.org/officeDocument/2006/relationships/slide" Target="slides/slide3.xml"/><Relationship Id="rId236" Type="http://schemas.openxmlformats.org/officeDocument/2006/relationships/slide" Target="slides/slide235.xml"/><Relationship Id="rId443" Type="http://schemas.openxmlformats.org/officeDocument/2006/relationships/slide" Target="slides/slide442.xml"/><Relationship Id="rId650" Type="http://schemas.openxmlformats.org/officeDocument/2006/relationships/slide" Target="slides/slide649.xml"/><Relationship Id="rId303" Type="http://schemas.openxmlformats.org/officeDocument/2006/relationships/slide" Target="slides/slide302.xml"/><Relationship Id="rId748" Type="http://schemas.openxmlformats.org/officeDocument/2006/relationships/slide" Target="slides/slide747.xml"/><Relationship Id="rId84" Type="http://schemas.openxmlformats.org/officeDocument/2006/relationships/slide" Target="slides/slide83.xml"/><Relationship Id="rId387" Type="http://schemas.openxmlformats.org/officeDocument/2006/relationships/slide" Target="slides/slide386.xml"/><Relationship Id="rId510" Type="http://schemas.openxmlformats.org/officeDocument/2006/relationships/slide" Target="slides/slide509.xml"/><Relationship Id="rId594" Type="http://schemas.openxmlformats.org/officeDocument/2006/relationships/slide" Target="slides/slide593.xml"/><Relationship Id="rId608" Type="http://schemas.openxmlformats.org/officeDocument/2006/relationships/slide" Target="slides/slide607.xml"/><Relationship Id="rId815" Type="http://schemas.openxmlformats.org/officeDocument/2006/relationships/slide" Target="slides/slide814.xml"/><Relationship Id="rId247" Type="http://schemas.openxmlformats.org/officeDocument/2006/relationships/slide" Target="slides/slide246.xml"/><Relationship Id="rId107" Type="http://schemas.openxmlformats.org/officeDocument/2006/relationships/slide" Target="slides/slide106.xml"/><Relationship Id="rId454" Type="http://schemas.openxmlformats.org/officeDocument/2006/relationships/slide" Target="slides/slide453.xml"/><Relationship Id="rId661" Type="http://schemas.openxmlformats.org/officeDocument/2006/relationships/slide" Target="slides/slide660.xml"/><Relationship Id="rId759" Type="http://schemas.openxmlformats.org/officeDocument/2006/relationships/slide" Target="slides/slide758.xml"/><Relationship Id="rId11" Type="http://schemas.openxmlformats.org/officeDocument/2006/relationships/slide" Target="slides/slide10.xml"/><Relationship Id="rId314" Type="http://schemas.openxmlformats.org/officeDocument/2006/relationships/slide" Target="slides/slide313.xml"/><Relationship Id="rId398" Type="http://schemas.openxmlformats.org/officeDocument/2006/relationships/slide" Target="slides/slide397.xml"/><Relationship Id="rId521" Type="http://schemas.openxmlformats.org/officeDocument/2006/relationships/slide" Target="slides/slide520.xml"/><Relationship Id="rId619" Type="http://schemas.openxmlformats.org/officeDocument/2006/relationships/slide" Target="slides/slide618.xml"/><Relationship Id="rId95" Type="http://schemas.openxmlformats.org/officeDocument/2006/relationships/slide" Target="slides/slide94.xml"/><Relationship Id="rId160" Type="http://schemas.openxmlformats.org/officeDocument/2006/relationships/slide" Target="slides/slide159.xml"/><Relationship Id="rId826" Type="http://schemas.openxmlformats.org/officeDocument/2006/relationships/slide" Target="slides/slide825.xml"/><Relationship Id="rId258" Type="http://schemas.openxmlformats.org/officeDocument/2006/relationships/slide" Target="slides/slide257.xml"/><Relationship Id="rId465" Type="http://schemas.openxmlformats.org/officeDocument/2006/relationships/slide" Target="slides/slide464.xml"/><Relationship Id="rId672" Type="http://schemas.openxmlformats.org/officeDocument/2006/relationships/slide" Target="slides/slide671.xml"/><Relationship Id="rId22" Type="http://schemas.openxmlformats.org/officeDocument/2006/relationships/slide" Target="slides/slide21.xml"/><Relationship Id="rId118" Type="http://schemas.openxmlformats.org/officeDocument/2006/relationships/slide" Target="slides/slide117.xml"/><Relationship Id="rId325" Type="http://schemas.openxmlformats.org/officeDocument/2006/relationships/slide" Target="slides/slide324.xml"/><Relationship Id="rId532" Type="http://schemas.openxmlformats.org/officeDocument/2006/relationships/slide" Target="slides/slide531.xml"/><Relationship Id="rId171" Type="http://schemas.openxmlformats.org/officeDocument/2006/relationships/slide" Target="slides/slide170.xml"/><Relationship Id="rId837" Type="http://schemas.openxmlformats.org/officeDocument/2006/relationships/slide" Target="slides/slide836.xml"/><Relationship Id="rId269" Type="http://schemas.openxmlformats.org/officeDocument/2006/relationships/slide" Target="slides/slide268.xml"/><Relationship Id="rId476" Type="http://schemas.openxmlformats.org/officeDocument/2006/relationships/slide" Target="slides/slide475.xml"/><Relationship Id="rId683" Type="http://schemas.openxmlformats.org/officeDocument/2006/relationships/slide" Target="slides/slide682.xml"/><Relationship Id="rId33" Type="http://schemas.openxmlformats.org/officeDocument/2006/relationships/slide" Target="slides/slide32.xml"/><Relationship Id="rId129" Type="http://schemas.openxmlformats.org/officeDocument/2006/relationships/slide" Target="slides/slide128.xml"/><Relationship Id="rId336" Type="http://schemas.openxmlformats.org/officeDocument/2006/relationships/slide" Target="slides/slide335.xml"/><Relationship Id="rId543" Type="http://schemas.openxmlformats.org/officeDocument/2006/relationships/slide" Target="slides/slide542.xml"/><Relationship Id="rId182" Type="http://schemas.openxmlformats.org/officeDocument/2006/relationships/slide" Target="slides/slide181.xml"/><Relationship Id="rId403" Type="http://schemas.openxmlformats.org/officeDocument/2006/relationships/slide" Target="slides/slide402.xml"/><Relationship Id="rId750" Type="http://schemas.openxmlformats.org/officeDocument/2006/relationships/slide" Target="slides/slide749.xml"/><Relationship Id="rId848" Type="http://schemas.openxmlformats.org/officeDocument/2006/relationships/slide" Target="slides/slide847.xml"/><Relationship Id="rId487" Type="http://schemas.openxmlformats.org/officeDocument/2006/relationships/slide" Target="slides/slide486.xml"/><Relationship Id="rId610" Type="http://schemas.openxmlformats.org/officeDocument/2006/relationships/slide" Target="slides/slide609.xml"/><Relationship Id="rId694" Type="http://schemas.openxmlformats.org/officeDocument/2006/relationships/slide" Target="slides/slide693.xml"/><Relationship Id="rId708" Type="http://schemas.openxmlformats.org/officeDocument/2006/relationships/slide" Target="slides/slide707.xml"/><Relationship Id="rId347" Type="http://schemas.openxmlformats.org/officeDocument/2006/relationships/slide" Target="slides/slide346.xml"/><Relationship Id="rId44" Type="http://schemas.openxmlformats.org/officeDocument/2006/relationships/slide" Target="slides/slide43.xml"/><Relationship Id="rId554" Type="http://schemas.openxmlformats.org/officeDocument/2006/relationships/slide" Target="slides/slide553.xml"/><Relationship Id="rId761" Type="http://schemas.openxmlformats.org/officeDocument/2006/relationships/slide" Target="slides/slide760.xml"/><Relationship Id="rId859" Type="http://schemas.openxmlformats.org/officeDocument/2006/relationships/notesMaster" Target="notesMasters/notesMaster1.xml"/><Relationship Id="rId193" Type="http://schemas.openxmlformats.org/officeDocument/2006/relationships/slide" Target="slides/slide192.xml"/><Relationship Id="rId207" Type="http://schemas.openxmlformats.org/officeDocument/2006/relationships/slide" Target="slides/slide206.xml"/><Relationship Id="rId414" Type="http://schemas.openxmlformats.org/officeDocument/2006/relationships/slide" Target="slides/slide413.xml"/><Relationship Id="rId498" Type="http://schemas.openxmlformats.org/officeDocument/2006/relationships/slide" Target="slides/slide497.xml"/><Relationship Id="rId621" Type="http://schemas.openxmlformats.org/officeDocument/2006/relationships/slide" Target="slides/slide620.xml"/><Relationship Id="rId260" Type="http://schemas.openxmlformats.org/officeDocument/2006/relationships/slide" Target="slides/slide259.xml"/><Relationship Id="rId719" Type="http://schemas.openxmlformats.org/officeDocument/2006/relationships/slide" Target="slides/slide718.xml"/><Relationship Id="rId55" Type="http://schemas.openxmlformats.org/officeDocument/2006/relationships/slide" Target="slides/slide54.xml"/><Relationship Id="rId120" Type="http://schemas.openxmlformats.org/officeDocument/2006/relationships/slide" Target="slides/slide119.xml"/><Relationship Id="rId358" Type="http://schemas.openxmlformats.org/officeDocument/2006/relationships/slide" Target="slides/slide357.xml"/><Relationship Id="rId565" Type="http://schemas.openxmlformats.org/officeDocument/2006/relationships/slide" Target="slides/slide564.xml"/><Relationship Id="rId772" Type="http://schemas.openxmlformats.org/officeDocument/2006/relationships/slide" Target="slides/slide771.xml"/><Relationship Id="rId218" Type="http://schemas.openxmlformats.org/officeDocument/2006/relationships/slide" Target="slides/slide217.xml"/><Relationship Id="rId425" Type="http://schemas.openxmlformats.org/officeDocument/2006/relationships/slide" Target="slides/slide424.xml"/><Relationship Id="rId632" Type="http://schemas.openxmlformats.org/officeDocument/2006/relationships/slide" Target="slides/slide631.xml"/><Relationship Id="rId271" Type="http://schemas.openxmlformats.org/officeDocument/2006/relationships/slide" Target="slides/slide270.xml"/><Relationship Id="rId66" Type="http://schemas.openxmlformats.org/officeDocument/2006/relationships/slide" Target="slides/slide65.xml"/><Relationship Id="rId131" Type="http://schemas.openxmlformats.org/officeDocument/2006/relationships/slide" Target="slides/slide130.xml"/><Relationship Id="rId369" Type="http://schemas.openxmlformats.org/officeDocument/2006/relationships/slide" Target="slides/slide368.xml"/><Relationship Id="rId576" Type="http://schemas.openxmlformats.org/officeDocument/2006/relationships/slide" Target="slides/slide575.xml"/><Relationship Id="rId783" Type="http://schemas.openxmlformats.org/officeDocument/2006/relationships/slide" Target="slides/slide782.xml"/><Relationship Id="rId229" Type="http://schemas.openxmlformats.org/officeDocument/2006/relationships/slide" Target="slides/slide228.xml"/><Relationship Id="rId436" Type="http://schemas.openxmlformats.org/officeDocument/2006/relationships/slide" Target="slides/slide435.xml"/><Relationship Id="rId643" Type="http://schemas.openxmlformats.org/officeDocument/2006/relationships/slide" Target="slides/slide642.xml"/><Relationship Id="rId850" Type="http://schemas.openxmlformats.org/officeDocument/2006/relationships/slide" Target="slides/slide849.xml"/><Relationship Id="rId77" Type="http://schemas.openxmlformats.org/officeDocument/2006/relationships/slide" Target="slides/slide76.xml"/><Relationship Id="rId282" Type="http://schemas.openxmlformats.org/officeDocument/2006/relationships/slide" Target="slides/slide281.xml"/><Relationship Id="rId503" Type="http://schemas.openxmlformats.org/officeDocument/2006/relationships/slide" Target="slides/slide502.xml"/><Relationship Id="rId587" Type="http://schemas.openxmlformats.org/officeDocument/2006/relationships/slide" Target="slides/slide586.xml"/><Relationship Id="rId710" Type="http://schemas.openxmlformats.org/officeDocument/2006/relationships/slide" Target="slides/slide709.xml"/><Relationship Id="rId808" Type="http://schemas.openxmlformats.org/officeDocument/2006/relationships/slide" Target="slides/slide80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sz="quarter" idx="1"/>
          </p:nvPr>
        </p:nvSpPr>
        <p:spPr>
          <a:xfrm>
            <a:off x="3850443" y="0"/>
            <a:ext cx="2945659" cy="498135"/>
          </a:xfrm>
          <a:prstGeom prst="rect">
            <a:avLst/>
          </a:prstGeom>
        </p:spPr>
        <p:txBody>
          <a:bodyPr vert="horz" lIns="91440" tIns="45720" rIns="91440" bIns="45720" rtlCol="0"/>
          <a:lstStyle>
            <a:lvl1pPr algn="r">
              <a:defRPr sz="1200"/>
            </a:lvl1pPr>
          </a:lstStyle>
          <a:p>
            <a:fld id="{91AB7DBC-8C6B-4B0D-AC89-41673631AED4}" type="datetimeFigureOut">
              <a:rPr lang="en-IN" smtClean="0"/>
              <a:t>05-09-2026</a:t>
            </a:fld>
            <a:endParaRPr lang="en-IN"/>
          </a:p>
        </p:txBody>
      </p:sp>
      <p:sp>
        <p:nvSpPr>
          <p:cNvPr id="4" name="Footer Placeholder 3"/>
          <p:cNvSpPr>
            <a:spLocks noGrp="1"/>
          </p:cNvSpPr>
          <p:nvPr>
            <p:ph type="ftr" sz="quarter" idx="2"/>
          </p:nvPr>
        </p:nvSpPr>
        <p:spPr>
          <a:xfrm>
            <a:off x="0" y="9430091"/>
            <a:ext cx="2945659" cy="498134"/>
          </a:xfrm>
          <a:prstGeom prst="rect">
            <a:avLst/>
          </a:prstGeom>
        </p:spPr>
        <p:txBody>
          <a:bodyPr vert="horz" lIns="91440" tIns="45720" rIns="91440" bIns="45720" rtlCol="0" anchor="b"/>
          <a:lstStyle>
            <a:lvl1pPr algn="l">
              <a:defRPr sz="1200"/>
            </a:lvl1pPr>
          </a:lstStyle>
          <a:p>
            <a:endParaRPr lang="en-IN"/>
          </a:p>
        </p:txBody>
      </p:sp>
      <p:sp>
        <p:nvSpPr>
          <p:cNvPr id="5" name="Slide Number Placeholder 4"/>
          <p:cNvSpPr>
            <a:spLocks noGrp="1"/>
          </p:cNvSpPr>
          <p:nvPr>
            <p:ph type="sldNum" sz="quarter" idx="3"/>
          </p:nvPr>
        </p:nvSpPr>
        <p:spPr>
          <a:xfrm>
            <a:off x="3850443" y="9430091"/>
            <a:ext cx="2945659" cy="498134"/>
          </a:xfrm>
          <a:prstGeom prst="rect">
            <a:avLst/>
          </a:prstGeom>
        </p:spPr>
        <p:txBody>
          <a:bodyPr vert="horz" lIns="91440" tIns="45720" rIns="91440" bIns="45720" rtlCol="0" anchor="b"/>
          <a:lstStyle>
            <a:lvl1pPr algn="r">
              <a:defRPr sz="1200"/>
            </a:lvl1pPr>
          </a:lstStyle>
          <a:p>
            <a:fld id="{0B2A5A2B-F658-4B6C-BB97-8318300531D0}" type="slidenum">
              <a:rPr lang="en-IN" smtClean="0"/>
              <a:t>‹#›</a:t>
            </a:fld>
            <a:endParaRPr lang="en-IN"/>
          </a:p>
        </p:txBody>
      </p:sp>
    </p:spTree>
    <p:extLst>
      <p:ext uri="{BB962C8B-B14F-4D97-AF65-F5344CB8AC3E}">
        <p14:creationId xmlns:p14="http://schemas.microsoft.com/office/powerpoint/2010/main" val="14393772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C239B2E2-DC4B-4BDD-82C0-868A81EAED09}" type="datetimeFigureOut">
              <a:rPr lang="en-US" smtClean="0"/>
              <a:pPr/>
              <a:t>9/5/2026</a:t>
            </a:fld>
            <a:endParaRPr lang="en-IN"/>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79768" y="4715907"/>
            <a:ext cx="5438140" cy="44677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B6E01402-6FC6-4A02-AB71-3EE065230237}" type="slidenum">
              <a:rPr lang="en-IN" smtClean="0"/>
              <a:pPr/>
              <a:t>‹#›</a:t>
            </a:fld>
            <a:endParaRPr lang="en-IN"/>
          </a:p>
        </p:txBody>
      </p:sp>
    </p:spTree>
    <p:extLst>
      <p:ext uri="{BB962C8B-B14F-4D97-AF65-F5344CB8AC3E}">
        <p14:creationId xmlns:p14="http://schemas.microsoft.com/office/powerpoint/2010/main" val="2976400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27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31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407.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40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40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41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41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41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42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459.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460.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461.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49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49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564.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565.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566.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567.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568.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575.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576.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577.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688.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20.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2.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4.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85.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0E7597-50D3-4427-33C2-D7CFD0BFF68E}"/>
            </a:ext>
          </a:extLst>
        </p:cNvPr>
        <p:cNvGrpSpPr/>
        <p:nvPr/>
      </p:nvGrpSpPr>
      <p:grpSpPr>
        <a:xfrm>
          <a:off x="0" y="0"/>
          <a:ext cx="0" cy="0"/>
          <a:chOff x="0" y="0"/>
          <a:chExt cx="0" cy="0"/>
        </a:xfrm>
      </p:grpSpPr>
      <p:sp>
        <p:nvSpPr>
          <p:cNvPr id="189442" name="Rectangle 7">
            <a:extLst>
              <a:ext uri="{FF2B5EF4-FFF2-40B4-BE49-F238E27FC236}">
                <a16:creationId xmlns:a16="http://schemas.microsoft.com/office/drawing/2014/main" id="{2640FD6C-6920-0D8D-3DFD-1E9B278FF163}"/>
              </a:ext>
            </a:extLst>
          </p:cNvPr>
          <p:cNvSpPr>
            <a:spLocks noGrp="1" noChangeArrowheads="1"/>
          </p:cNvSpPr>
          <p:nvPr>
            <p:ph type="sldNum" sz="quarter" idx="5"/>
          </p:nvPr>
        </p:nvSpPr>
        <p:spPr/>
        <p:txBody>
          <a:bodyPr/>
          <a:lstStyle/>
          <a:p>
            <a:pPr>
              <a:defRPr/>
            </a:pPr>
            <a:fld id="{AEF86724-877F-4F98-B0ED-F1EED570A085}" type="slidenum">
              <a:rPr lang="en-US" smtClean="0"/>
              <a:pPr>
                <a:defRPr/>
              </a:pPr>
              <a:t>1</a:t>
            </a:fld>
            <a:endParaRPr lang="en-US"/>
          </a:p>
        </p:txBody>
      </p:sp>
      <p:sp>
        <p:nvSpPr>
          <p:cNvPr id="260099" name="Rectangle 2">
            <a:extLst>
              <a:ext uri="{FF2B5EF4-FFF2-40B4-BE49-F238E27FC236}">
                <a16:creationId xmlns:a16="http://schemas.microsoft.com/office/drawing/2014/main" id="{4357E19C-4963-D3A0-2AAA-C089E8F13186}"/>
              </a:ext>
            </a:extLst>
          </p:cNvPr>
          <p:cNvSpPr>
            <a:spLocks noGrp="1" noRot="1" noChangeAspect="1" noChangeArrowheads="1" noTextEdit="1"/>
          </p:cNvSpPr>
          <p:nvPr>
            <p:ph type="sldImg"/>
          </p:nvPr>
        </p:nvSpPr>
        <p:spPr bwMode="auto">
          <a:noFill/>
          <a:ln>
            <a:solidFill>
              <a:srgbClr val="000000"/>
            </a:solidFill>
            <a:miter lim="800000"/>
            <a:headEnd/>
            <a:tailEnd/>
          </a:ln>
        </p:spPr>
      </p:sp>
      <p:sp>
        <p:nvSpPr>
          <p:cNvPr id="260100" name="Rectangle 3">
            <a:extLst>
              <a:ext uri="{FF2B5EF4-FFF2-40B4-BE49-F238E27FC236}">
                <a16:creationId xmlns:a16="http://schemas.microsoft.com/office/drawing/2014/main" id="{4264FE9F-885B-AE31-3CF7-2536CF715912}"/>
              </a:ext>
            </a:extLst>
          </p:cNvPr>
          <p:cNvSpPr>
            <a:spLocks noGrp="1" noChangeArrowheads="1"/>
          </p:cNvSpPr>
          <p:nvPr>
            <p:ph type="body" idx="1"/>
          </p:nvPr>
        </p:nvSpPr>
        <p:spPr bwMode="auto">
          <a:noFill/>
        </p:spPr>
        <p:txBody>
          <a:bodyPr wrap="square" numCol="1" anchor="t" anchorCtr="0" compatLnSpc="1">
            <a:prstTxWarp prst="textNoShape">
              <a:avLst/>
            </a:prstTxWarp>
          </a:bodyPr>
          <a:lstStyle/>
          <a:p>
            <a:endParaRPr lang="en-AU"/>
          </a:p>
        </p:txBody>
      </p:sp>
    </p:spTree>
    <p:extLst>
      <p:ext uri="{BB962C8B-B14F-4D97-AF65-F5344CB8AC3E}">
        <p14:creationId xmlns:p14="http://schemas.microsoft.com/office/powerpoint/2010/main" val="37241965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8770D0-650A-264E-6823-522DF18D2B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3F1C79-157E-A252-817E-DDD9EAEC53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1D91C0-74F0-350E-1F20-06A8A916721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5F9FBD4-A151-7C08-96D8-57E851BACB1B}"/>
              </a:ext>
            </a:extLst>
          </p:cNvPr>
          <p:cNvSpPr>
            <a:spLocks noGrp="1"/>
          </p:cNvSpPr>
          <p:nvPr>
            <p:ph type="sldNum" sz="quarter" idx="5"/>
          </p:nvPr>
        </p:nvSpPr>
        <p:spPr/>
        <p:txBody>
          <a:bodyPr/>
          <a:lstStyle/>
          <a:p>
            <a:fld id="{86F300E3-01F9-4BDC-86C6-7BBDE846BF6F}" type="slidenum">
              <a:rPr lang="en-US" smtClean="0"/>
              <a:t>2</a:t>
            </a:fld>
            <a:endParaRPr lang="en-US"/>
          </a:p>
        </p:txBody>
      </p:sp>
    </p:spTree>
    <p:extLst>
      <p:ext uri="{BB962C8B-B14F-4D97-AF65-F5344CB8AC3E}">
        <p14:creationId xmlns:p14="http://schemas.microsoft.com/office/powerpoint/2010/main" val="38997365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D367AB-ECCD-D574-8282-B9572F9CCF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F585D2-B7AF-CAA0-C79C-5EE78380A7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46BF6A-5FAE-FEF8-1612-07759215699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5F6F0DB-CE13-577F-832D-B9D8CD21B6EC}"/>
              </a:ext>
            </a:extLst>
          </p:cNvPr>
          <p:cNvSpPr>
            <a:spLocks noGrp="1"/>
          </p:cNvSpPr>
          <p:nvPr>
            <p:ph type="sldNum" sz="quarter" idx="5"/>
          </p:nvPr>
        </p:nvSpPr>
        <p:spPr/>
        <p:txBody>
          <a:bodyPr/>
          <a:lstStyle/>
          <a:p>
            <a:fld id="{86F300E3-01F9-4BDC-86C6-7BBDE846BF6F}" type="slidenum">
              <a:rPr lang="en-US" smtClean="0"/>
              <a:t>3</a:t>
            </a:fld>
            <a:endParaRPr lang="en-US"/>
          </a:p>
        </p:txBody>
      </p:sp>
    </p:spTree>
    <p:extLst>
      <p:ext uri="{BB962C8B-B14F-4D97-AF65-F5344CB8AC3E}">
        <p14:creationId xmlns:p14="http://schemas.microsoft.com/office/powerpoint/2010/main" val="40152227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E2FC4B-870C-14B8-BEC8-BF14FBCC23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38C04C-E193-1516-7975-89E1CAAE30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FFA441-51D3-A869-4DE0-B4EFB8C7566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6139FD3-E27E-B4C9-C21F-FF85C7B56C3F}"/>
              </a:ext>
            </a:extLst>
          </p:cNvPr>
          <p:cNvSpPr>
            <a:spLocks noGrp="1"/>
          </p:cNvSpPr>
          <p:nvPr>
            <p:ph type="sldNum" sz="quarter" idx="5"/>
          </p:nvPr>
        </p:nvSpPr>
        <p:spPr/>
        <p:txBody>
          <a:bodyPr/>
          <a:lstStyle/>
          <a:p>
            <a:fld id="{86F300E3-01F9-4BDC-86C6-7BBDE846BF6F}" type="slidenum">
              <a:rPr lang="en-US" smtClean="0"/>
              <a:t>4</a:t>
            </a:fld>
            <a:endParaRPr lang="en-US"/>
          </a:p>
        </p:txBody>
      </p:sp>
    </p:spTree>
    <p:extLst>
      <p:ext uri="{BB962C8B-B14F-4D97-AF65-F5344CB8AC3E}">
        <p14:creationId xmlns:p14="http://schemas.microsoft.com/office/powerpoint/2010/main" val="35990173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A260F5-DCB4-2FEA-4D80-8B05588114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DE8B55-903E-3CC4-E255-D63903BD09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93E46F-6F6E-9266-A36D-DD8632B7E77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20AAAF9-24AB-72A1-11BA-F4460C2BBF57}"/>
              </a:ext>
            </a:extLst>
          </p:cNvPr>
          <p:cNvSpPr>
            <a:spLocks noGrp="1"/>
          </p:cNvSpPr>
          <p:nvPr>
            <p:ph type="sldNum" sz="quarter" idx="5"/>
          </p:nvPr>
        </p:nvSpPr>
        <p:spPr/>
        <p:txBody>
          <a:bodyPr/>
          <a:lstStyle/>
          <a:p>
            <a:fld id="{86F300E3-01F9-4BDC-86C6-7BBDE846BF6F}" type="slidenum">
              <a:rPr lang="en-US" smtClean="0"/>
              <a:t>5</a:t>
            </a:fld>
            <a:endParaRPr lang="en-US"/>
          </a:p>
        </p:txBody>
      </p:sp>
    </p:spTree>
    <p:extLst>
      <p:ext uri="{BB962C8B-B14F-4D97-AF65-F5344CB8AC3E}">
        <p14:creationId xmlns:p14="http://schemas.microsoft.com/office/powerpoint/2010/main" val="38980357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12E390-D11B-8B28-5CBF-F579EEFF28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64CAFA-ACDC-7427-09D8-99654C6C4A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4AE1FC-54BD-5E3E-77A2-BAEDC4EC3A0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665E143-D656-47FD-02DA-818511294098}"/>
              </a:ext>
            </a:extLst>
          </p:cNvPr>
          <p:cNvSpPr>
            <a:spLocks noGrp="1"/>
          </p:cNvSpPr>
          <p:nvPr>
            <p:ph type="sldNum" sz="quarter" idx="5"/>
          </p:nvPr>
        </p:nvSpPr>
        <p:spPr/>
        <p:txBody>
          <a:bodyPr/>
          <a:lstStyle/>
          <a:p>
            <a:fld id="{86F300E3-01F9-4BDC-86C6-7BBDE846BF6F}" type="slidenum">
              <a:rPr lang="en-US" smtClean="0"/>
              <a:t>6</a:t>
            </a:fld>
            <a:endParaRPr lang="en-US"/>
          </a:p>
        </p:txBody>
      </p:sp>
    </p:spTree>
    <p:extLst>
      <p:ext uri="{BB962C8B-B14F-4D97-AF65-F5344CB8AC3E}">
        <p14:creationId xmlns:p14="http://schemas.microsoft.com/office/powerpoint/2010/main" val="39718838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088491-A417-B1AE-511F-1935B1684A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664553-EF7F-C4DD-D75C-0A5713224B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841D7B-9458-6834-F720-5739F469E94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B1F3D45-EBC2-F701-59AC-9BE7C04F41A1}"/>
              </a:ext>
            </a:extLst>
          </p:cNvPr>
          <p:cNvSpPr>
            <a:spLocks noGrp="1"/>
          </p:cNvSpPr>
          <p:nvPr>
            <p:ph type="sldNum" sz="quarter" idx="5"/>
          </p:nvPr>
        </p:nvSpPr>
        <p:spPr/>
        <p:txBody>
          <a:bodyPr/>
          <a:lstStyle/>
          <a:p>
            <a:fld id="{86F300E3-01F9-4BDC-86C6-7BBDE846BF6F}" type="slidenum">
              <a:rPr lang="en-US" smtClean="0"/>
              <a:t>7</a:t>
            </a:fld>
            <a:endParaRPr lang="en-US"/>
          </a:p>
        </p:txBody>
      </p:sp>
    </p:spTree>
    <p:extLst>
      <p:ext uri="{BB962C8B-B14F-4D97-AF65-F5344CB8AC3E}">
        <p14:creationId xmlns:p14="http://schemas.microsoft.com/office/powerpoint/2010/main" val="28866604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FB518-0363-16B2-DD85-F951390BFE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08C2CA-AA86-7D26-0D72-75089EAD04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7F6C59-CF24-2E96-4505-AC625892301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0D81E92-C410-E474-C106-6791C8596091}"/>
              </a:ext>
            </a:extLst>
          </p:cNvPr>
          <p:cNvSpPr>
            <a:spLocks noGrp="1"/>
          </p:cNvSpPr>
          <p:nvPr>
            <p:ph type="sldNum" sz="quarter" idx="5"/>
          </p:nvPr>
        </p:nvSpPr>
        <p:spPr/>
        <p:txBody>
          <a:bodyPr/>
          <a:lstStyle/>
          <a:p>
            <a:fld id="{86F300E3-01F9-4BDC-86C6-7BBDE846BF6F}" type="slidenum">
              <a:rPr lang="en-US" smtClean="0"/>
              <a:t>8</a:t>
            </a:fld>
            <a:endParaRPr lang="en-US"/>
          </a:p>
        </p:txBody>
      </p:sp>
    </p:spTree>
    <p:extLst>
      <p:ext uri="{BB962C8B-B14F-4D97-AF65-F5344CB8AC3E}">
        <p14:creationId xmlns:p14="http://schemas.microsoft.com/office/powerpoint/2010/main" val="268451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6CBE12-4986-76CB-FF2B-E0D046923B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53F3FD-403B-AA34-23E1-896BE00CC5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17C349-6BD8-7683-7C7B-C28DFC521E2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DE2EA1D-E7A5-D1B4-4207-1A074D2EEC35}"/>
              </a:ext>
            </a:extLst>
          </p:cNvPr>
          <p:cNvSpPr>
            <a:spLocks noGrp="1"/>
          </p:cNvSpPr>
          <p:nvPr>
            <p:ph type="sldNum" sz="quarter" idx="5"/>
          </p:nvPr>
        </p:nvSpPr>
        <p:spPr/>
        <p:txBody>
          <a:bodyPr/>
          <a:lstStyle/>
          <a:p>
            <a:fld id="{86F300E3-01F9-4BDC-86C6-7BBDE846BF6F}" type="slidenum">
              <a:rPr lang="en-US" smtClean="0"/>
              <a:t>9</a:t>
            </a:fld>
            <a:endParaRPr lang="en-US"/>
          </a:p>
        </p:txBody>
      </p:sp>
    </p:spTree>
    <p:extLst>
      <p:ext uri="{BB962C8B-B14F-4D97-AF65-F5344CB8AC3E}">
        <p14:creationId xmlns:p14="http://schemas.microsoft.com/office/powerpoint/2010/main" val="33310096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841151-9580-FE37-4A6F-F82B97257A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ABF478-AAAB-074E-C144-7C9B9206A3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6241F0-6965-AAEB-83EC-5C0468E8FD4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3D3C383-21BC-F079-2587-47843F3410C5}"/>
              </a:ext>
            </a:extLst>
          </p:cNvPr>
          <p:cNvSpPr>
            <a:spLocks noGrp="1"/>
          </p:cNvSpPr>
          <p:nvPr>
            <p:ph type="sldNum" sz="quarter" idx="5"/>
          </p:nvPr>
        </p:nvSpPr>
        <p:spPr/>
        <p:txBody>
          <a:bodyPr/>
          <a:lstStyle/>
          <a:p>
            <a:fld id="{86F300E3-01F9-4BDC-86C6-7BBDE846BF6F}" type="slidenum">
              <a:rPr lang="en-US" smtClean="0"/>
              <a:t>10</a:t>
            </a:fld>
            <a:endParaRPr lang="en-US"/>
          </a:p>
        </p:txBody>
      </p:sp>
    </p:spTree>
    <p:extLst>
      <p:ext uri="{BB962C8B-B14F-4D97-AF65-F5344CB8AC3E}">
        <p14:creationId xmlns:p14="http://schemas.microsoft.com/office/powerpoint/2010/main" val="38388452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432F71-5684-62AA-2F76-E09767BA78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4767E0-9726-A610-6DA2-13B4D632D1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56A571-655B-4957-B7C5-8087BC23A11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7586FCB-8D9A-A39D-468E-B9107B5C6FD3}"/>
              </a:ext>
            </a:extLst>
          </p:cNvPr>
          <p:cNvSpPr>
            <a:spLocks noGrp="1"/>
          </p:cNvSpPr>
          <p:nvPr>
            <p:ph type="sldNum" sz="quarter" idx="5"/>
          </p:nvPr>
        </p:nvSpPr>
        <p:spPr/>
        <p:txBody>
          <a:bodyPr/>
          <a:lstStyle/>
          <a:p>
            <a:fld id="{86F300E3-01F9-4BDC-86C6-7BBDE846BF6F}" type="slidenum">
              <a:rPr lang="en-US" smtClean="0"/>
              <a:t>11</a:t>
            </a:fld>
            <a:endParaRPr lang="en-US"/>
          </a:p>
        </p:txBody>
      </p:sp>
    </p:spTree>
    <p:extLst>
      <p:ext uri="{BB962C8B-B14F-4D97-AF65-F5344CB8AC3E}">
        <p14:creationId xmlns:p14="http://schemas.microsoft.com/office/powerpoint/2010/main" val="27497208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51EAE-A490-1096-DD56-30D0CDD238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36814D-E0CE-A2A7-BDD6-D80C1B9D38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749A57-D3F7-9152-559D-438BC6C6F5C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B966610-F3A0-93EE-4C76-15FC1A803988}"/>
              </a:ext>
            </a:extLst>
          </p:cNvPr>
          <p:cNvSpPr>
            <a:spLocks noGrp="1"/>
          </p:cNvSpPr>
          <p:nvPr>
            <p:ph type="sldNum" sz="quarter" idx="5"/>
          </p:nvPr>
        </p:nvSpPr>
        <p:spPr/>
        <p:txBody>
          <a:bodyPr/>
          <a:lstStyle/>
          <a:p>
            <a:fld id="{86F300E3-01F9-4BDC-86C6-7BBDE846BF6F}" type="slidenum">
              <a:rPr lang="en-US" smtClean="0"/>
              <a:t>12</a:t>
            </a:fld>
            <a:endParaRPr lang="en-US"/>
          </a:p>
        </p:txBody>
      </p:sp>
    </p:spTree>
    <p:extLst>
      <p:ext uri="{BB962C8B-B14F-4D97-AF65-F5344CB8AC3E}">
        <p14:creationId xmlns:p14="http://schemas.microsoft.com/office/powerpoint/2010/main" val="15293572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1E4472-38B5-BBE6-8304-4219D1C0B4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5933D4-FF60-319E-3A6D-43B67626E1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D9E917-82D1-A0EA-A49D-F39418C87E6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85BC5F8-8416-6D42-E697-89653129AE2F}"/>
              </a:ext>
            </a:extLst>
          </p:cNvPr>
          <p:cNvSpPr>
            <a:spLocks noGrp="1"/>
          </p:cNvSpPr>
          <p:nvPr>
            <p:ph type="sldNum" sz="quarter" idx="5"/>
          </p:nvPr>
        </p:nvSpPr>
        <p:spPr/>
        <p:txBody>
          <a:bodyPr/>
          <a:lstStyle/>
          <a:p>
            <a:fld id="{86F300E3-01F9-4BDC-86C6-7BBDE846BF6F}" type="slidenum">
              <a:rPr lang="en-US" smtClean="0"/>
              <a:t>13</a:t>
            </a:fld>
            <a:endParaRPr lang="en-US"/>
          </a:p>
        </p:txBody>
      </p:sp>
    </p:spTree>
    <p:extLst>
      <p:ext uri="{BB962C8B-B14F-4D97-AF65-F5344CB8AC3E}">
        <p14:creationId xmlns:p14="http://schemas.microsoft.com/office/powerpoint/2010/main" val="4557092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4E6056-F0F6-0883-AB75-2C8153E181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43C5E0-76F7-6AF7-BEA4-D101815E13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C43353-A79D-D99C-DF9A-170F3798A15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142B4C7-E451-DA4F-3A3C-59E2C63B2999}"/>
              </a:ext>
            </a:extLst>
          </p:cNvPr>
          <p:cNvSpPr>
            <a:spLocks noGrp="1"/>
          </p:cNvSpPr>
          <p:nvPr>
            <p:ph type="sldNum" sz="quarter" idx="5"/>
          </p:nvPr>
        </p:nvSpPr>
        <p:spPr/>
        <p:txBody>
          <a:bodyPr/>
          <a:lstStyle/>
          <a:p>
            <a:fld id="{86F300E3-01F9-4BDC-86C6-7BBDE846BF6F}" type="slidenum">
              <a:rPr lang="en-US" smtClean="0"/>
              <a:t>14</a:t>
            </a:fld>
            <a:endParaRPr lang="en-US"/>
          </a:p>
        </p:txBody>
      </p:sp>
    </p:spTree>
    <p:extLst>
      <p:ext uri="{BB962C8B-B14F-4D97-AF65-F5344CB8AC3E}">
        <p14:creationId xmlns:p14="http://schemas.microsoft.com/office/powerpoint/2010/main" val="39344899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6E93AE-2E18-E204-E07B-418FEF360C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2747DD-4C09-E420-78D0-5618080189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22FB69-AC4C-9F4B-3123-4561901733B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6475269-D4D6-1CFD-C02E-04CD017DEDC8}"/>
              </a:ext>
            </a:extLst>
          </p:cNvPr>
          <p:cNvSpPr>
            <a:spLocks noGrp="1"/>
          </p:cNvSpPr>
          <p:nvPr>
            <p:ph type="sldNum" sz="quarter" idx="5"/>
          </p:nvPr>
        </p:nvSpPr>
        <p:spPr/>
        <p:txBody>
          <a:bodyPr/>
          <a:lstStyle/>
          <a:p>
            <a:fld id="{86F300E3-01F9-4BDC-86C6-7BBDE846BF6F}" type="slidenum">
              <a:rPr lang="en-US" smtClean="0"/>
              <a:t>15</a:t>
            </a:fld>
            <a:endParaRPr lang="en-US"/>
          </a:p>
        </p:txBody>
      </p:sp>
    </p:spTree>
    <p:extLst>
      <p:ext uri="{BB962C8B-B14F-4D97-AF65-F5344CB8AC3E}">
        <p14:creationId xmlns:p14="http://schemas.microsoft.com/office/powerpoint/2010/main" val="1367869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74B124-BE97-CA7D-A843-163D05AB26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6EB462-F1BC-20E0-BCAC-9DB91392EF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90502F-2481-3897-4D64-10FD3A9DA0B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FC42846-728C-5805-B568-A64C07AA315F}"/>
              </a:ext>
            </a:extLst>
          </p:cNvPr>
          <p:cNvSpPr>
            <a:spLocks noGrp="1"/>
          </p:cNvSpPr>
          <p:nvPr>
            <p:ph type="sldNum" sz="quarter" idx="5"/>
          </p:nvPr>
        </p:nvSpPr>
        <p:spPr/>
        <p:txBody>
          <a:bodyPr/>
          <a:lstStyle/>
          <a:p>
            <a:fld id="{86F300E3-01F9-4BDC-86C6-7BBDE846BF6F}" type="slidenum">
              <a:rPr lang="en-US" smtClean="0"/>
              <a:t>16</a:t>
            </a:fld>
            <a:endParaRPr lang="en-US"/>
          </a:p>
        </p:txBody>
      </p:sp>
    </p:spTree>
    <p:extLst>
      <p:ext uri="{BB962C8B-B14F-4D97-AF65-F5344CB8AC3E}">
        <p14:creationId xmlns:p14="http://schemas.microsoft.com/office/powerpoint/2010/main" val="6266736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0FB8DB-4BE1-AA2A-E6D7-A4D41470D1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5DE57C-2666-D03D-BF6A-AFB9F98936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5BB6FD-FD5D-12C2-8557-3AB31BF3ABE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1D78D3C-9DE7-1E9E-7B75-3E5CDD755FE0}"/>
              </a:ext>
            </a:extLst>
          </p:cNvPr>
          <p:cNvSpPr>
            <a:spLocks noGrp="1"/>
          </p:cNvSpPr>
          <p:nvPr>
            <p:ph type="sldNum" sz="quarter" idx="5"/>
          </p:nvPr>
        </p:nvSpPr>
        <p:spPr/>
        <p:txBody>
          <a:bodyPr/>
          <a:lstStyle/>
          <a:p>
            <a:fld id="{86F300E3-01F9-4BDC-86C6-7BBDE846BF6F}" type="slidenum">
              <a:rPr lang="en-US" smtClean="0"/>
              <a:t>17</a:t>
            </a:fld>
            <a:endParaRPr lang="en-US"/>
          </a:p>
        </p:txBody>
      </p:sp>
    </p:spTree>
    <p:extLst>
      <p:ext uri="{BB962C8B-B14F-4D97-AF65-F5344CB8AC3E}">
        <p14:creationId xmlns:p14="http://schemas.microsoft.com/office/powerpoint/2010/main" val="37640340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89095F-E274-9783-3CB1-D521F8CE54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DC5935-F81B-0110-3B0E-84D9D4FBBE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490C1E-1601-A3F7-0FB3-11E3AD6D21F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6388028-FD93-A192-D1B4-0F1716F304DF}"/>
              </a:ext>
            </a:extLst>
          </p:cNvPr>
          <p:cNvSpPr>
            <a:spLocks noGrp="1"/>
          </p:cNvSpPr>
          <p:nvPr>
            <p:ph type="sldNum" sz="quarter" idx="5"/>
          </p:nvPr>
        </p:nvSpPr>
        <p:spPr/>
        <p:txBody>
          <a:bodyPr/>
          <a:lstStyle/>
          <a:p>
            <a:fld id="{86F300E3-01F9-4BDC-86C6-7BBDE846BF6F}" type="slidenum">
              <a:rPr lang="en-US" smtClean="0"/>
              <a:t>18</a:t>
            </a:fld>
            <a:endParaRPr lang="en-US"/>
          </a:p>
        </p:txBody>
      </p:sp>
    </p:spTree>
    <p:extLst>
      <p:ext uri="{BB962C8B-B14F-4D97-AF65-F5344CB8AC3E}">
        <p14:creationId xmlns:p14="http://schemas.microsoft.com/office/powerpoint/2010/main" val="39230372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EEF450-352E-ECC4-29C6-AA9476224A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FA403D-FA55-7EAC-6972-305E4C93D9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7D23DB-5FFA-F304-F5EB-937B2837038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984EE99-B638-E0ED-9DFD-957463FB21E6}"/>
              </a:ext>
            </a:extLst>
          </p:cNvPr>
          <p:cNvSpPr>
            <a:spLocks noGrp="1"/>
          </p:cNvSpPr>
          <p:nvPr>
            <p:ph type="sldNum" sz="quarter" idx="5"/>
          </p:nvPr>
        </p:nvSpPr>
        <p:spPr/>
        <p:txBody>
          <a:bodyPr/>
          <a:lstStyle/>
          <a:p>
            <a:fld id="{86F300E3-01F9-4BDC-86C6-7BBDE846BF6F}" type="slidenum">
              <a:rPr lang="en-US" smtClean="0"/>
              <a:t>19</a:t>
            </a:fld>
            <a:endParaRPr lang="en-US"/>
          </a:p>
        </p:txBody>
      </p:sp>
    </p:spTree>
    <p:extLst>
      <p:ext uri="{BB962C8B-B14F-4D97-AF65-F5344CB8AC3E}">
        <p14:creationId xmlns:p14="http://schemas.microsoft.com/office/powerpoint/2010/main" val="6336494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90F40-B6AB-2287-1E30-D9FC455142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6249F3-F79F-49BF-F590-ACE718FF49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45CC8C-328F-A43C-2639-A55742DC29B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2ACDD84-6A0F-D7F3-47A8-EFFE195F808C}"/>
              </a:ext>
            </a:extLst>
          </p:cNvPr>
          <p:cNvSpPr>
            <a:spLocks noGrp="1"/>
          </p:cNvSpPr>
          <p:nvPr>
            <p:ph type="sldNum" sz="quarter" idx="5"/>
          </p:nvPr>
        </p:nvSpPr>
        <p:spPr/>
        <p:txBody>
          <a:bodyPr/>
          <a:lstStyle/>
          <a:p>
            <a:fld id="{86F300E3-01F9-4BDC-86C6-7BBDE846BF6F}" type="slidenum">
              <a:rPr lang="en-US" smtClean="0"/>
              <a:t>20</a:t>
            </a:fld>
            <a:endParaRPr lang="en-US"/>
          </a:p>
        </p:txBody>
      </p:sp>
    </p:spTree>
    <p:extLst>
      <p:ext uri="{BB962C8B-B14F-4D97-AF65-F5344CB8AC3E}">
        <p14:creationId xmlns:p14="http://schemas.microsoft.com/office/powerpoint/2010/main" val="37071425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4349FA-E0B4-2C14-6517-7B47732A02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46AE64-51E7-BA84-0500-041A3E9CE4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3D1A58-4C70-780A-FE45-B8BF246B71F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9E04BC7-4057-E9DB-2924-51DAB81710EA}"/>
              </a:ext>
            </a:extLst>
          </p:cNvPr>
          <p:cNvSpPr>
            <a:spLocks noGrp="1"/>
          </p:cNvSpPr>
          <p:nvPr>
            <p:ph type="sldNum" sz="quarter" idx="5"/>
          </p:nvPr>
        </p:nvSpPr>
        <p:spPr/>
        <p:txBody>
          <a:bodyPr/>
          <a:lstStyle/>
          <a:p>
            <a:fld id="{86F300E3-01F9-4BDC-86C6-7BBDE846BF6F}" type="slidenum">
              <a:rPr lang="en-US" smtClean="0"/>
              <a:t>101</a:t>
            </a:fld>
            <a:endParaRPr lang="en-US"/>
          </a:p>
        </p:txBody>
      </p:sp>
    </p:spTree>
    <p:extLst>
      <p:ext uri="{BB962C8B-B14F-4D97-AF65-F5344CB8AC3E}">
        <p14:creationId xmlns:p14="http://schemas.microsoft.com/office/powerpoint/2010/main" val="22690626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7EAAE5-1570-66C9-B6F7-EBBFE59CED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9022BA-1142-6E95-3246-2017495222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FE1C12-A6CC-1197-9ADB-D0C2E109420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02B2634-8ED5-C457-2983-5DF93B9CEDBE}"/>
              </a:ext>
            </a:extLst>
          </p:cNvPr>
          <p:cNvSpPr>
            <a:spLocks noGrp="1"/>
          </p:cNvSpPr>
          <p:nvPr>
            <p:ph type="sldNum" sz="quarter" idx="5"/>
          </p:nvPr>
        </p:nvSpPr>
        <p:spPr/>
        <p:txBody>
          <a:bodyPr/>
          <a:lstStyle/>
          <a:p>
            <a:fld id="{86F300E3-01F9-4BDC-86C6-7BBDE846BF6F}" type="slidenum">
              <a:rPr lang="en-US" smtClean="0"/>
              <a:t>102</a:t>
            </a:fld>
            <a:endParaRPr lang="en-US"/>
          </a:p>
        </p:txBody>
      </p:sp>
    </p:spTree>
    <p:extLst>
      <p:ext uri="{BB962C8B-B14F-4D97-AF65-F5344CB8AC3E}">
        <p14:creationId xmlns:p14="http://schemas.microsoft.com/office/powerpoint/2010/main" val="3758518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150633-6218-C080-A33E-7AFD9556D9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DDCD90-954C-1E9B-B453-7E139F7C91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E91FAC-3358-2465-29BC-F78BA1E3433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BE849E1-86EA-B60B-04D0-28F940BD3F2C}"/>
              </a:ext>
            </a:extLst>
          </p:cNvPr>
          <p:cNvSpPr>
            <a:spLocks noGrp="1"/>
          </p:cNvSpPr>
          <p:nvPr>
            <p:ph type="sldNum" sz="quarter" idx="5"/>
          </p:nvPr>
        </p:nvSpPr>
        <p:spPr/>
        <p:txBody>
          <a:bodyPr/>
          <a:lstStyle/>
          <a:p>
            <a:fld id="{86F300E3-01F9-4BDC-86C6-7BBDE846BF6F}" type="slidenum">
              <a:rPr lang="en-US" smtClean="0"/>
              <a:t>103</a:t>
            </a:fld>
            <a:endParaRPr lang="en-US"/>
          </a:p>
        </p:txBody>
      </p:sp>
    </p:spTree>
    <p:extLst>
      <p:ext uri="{BB962C8B-B14F-4D97-AF65-F5344CB8AC3E}">
        <p14:creationId xmlns:p14="http://schemas.microsoft.com/office/powerpoint/2010/main" val="35088187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411B2B-C122-4CAF-FB95-CA213CDE4B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76FAC4-1E81-D75E-163D-2A4EE90A82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C28973-F9F7-C92D-E027-77DC44DC670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B8917B8-63A1-7C3B-C19B-790CE6A565BA}"/>
              </a:ext>
            </a:extLst>
          </p:cNvPr>
          <p:cNvSpPr>
            <a:spLocks noGrp="1"/>
          </p:cNvSpPr>
          <p:nvPr>
            <p:ph type="sldNum" sz="quarter" idx="5"/>
          </p:nvPr>
        </p:nvSpPr>
        <p:spPr/>
        <p:txBody>
          <a:bodyPr/>
          <a:lstStyle/>
          <a:p>
            <a:fld id="{86F300E3-01F9-4BDC-86C6-7BBDE846BF6F}" type="slidenum">
              <a:rPr lang="en-US" smtClean="0"/>
              <a:t>104</a:t>
            </a:fld>
            <a:endParaRPr lang="en-US"/>
          </a:p>
        </p:txBody>
      </p:sp>
    </p:spTree>
    <p:extLst>
      <p:ext uri="{BB962C8B-B14F-4D97-AF65-F5344CB8AC3E}">
        <p14:creationId xmlns:p14="http://schemas.microsoft.com/office/powerpoint/2010/main" val="10073406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0318E-1258-129B-131A-F8E45899B9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0DABEC-843D-8CDC-5C4A-5A39366DCE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84EAE7-849F-064C-6496-493C4C1EE4D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050A5A6-F9CD-DA46-5DAF-59B19809C46D}"/>
              </a:ext>
            </a:extLst>
          </p:cNvPr>
          <p:cNvSpPr>
            <a:spLocks noGrp="1"/>
          </p:cNvSpPr>
          <p:nvPr>
            <p:ph type="sldNum" sz="quarter" idx="5"/>
          </p:nvPr>
        </p:nvSpPr>
        <p:spPr/>
        <p:txBody>
          <a:bodyPr/>
          <a:lstStyle/>
          <a:p>
            <a:fld id="{86F300E3-01F9-4BDC-86C6-7BBDE846BF6F}" type="slidenum">
              <a:rPr lang="en-US" smtClean="0"/>
              <a:t>105</a:t>
            </a:fld>
            <a:endParaRPr lang="en-US"/>
          </a:p>
        </p:txBody>
      </p:sp>
    </p:spTree>
    <p:extLst>
      <p:ext uri="{BB962C8B-B14F-4D97-AF65-F5344CB8AC3E}">
        <p14:creationId xmlns:p14="http://schemas.microsoft.com/office/powerpoint/2010/main" val="22756782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CF45A9-EB77-AA1A-DB5D-F2B15F6755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1A86EA-2810-1590-5FC3-D0248FEDF4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AD735F-B0DF-5871-631F-953D968AA95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E11F19B-90DB-95D7-FD8E-7DB4AFB856BB}"/>
              </a:ext>
            </a:extLst>
          </p:cNvPr>
          <p:cNvSpPr>
            <a:spLocks noGrp="1"/>
          </p:cNvSpPr>
          <p:nvPr>
            <p:ph type="sldNum" sz="quarter" idx="5"/>
          </p:nvPr>
        </p:nvSpPr>
        <p:spPr/>
        <p:txBody>
          <a:bodyPr/>
          <a:lstStyle/>
          <a:p>
            <a:fld id="{86F300E3-01F9-4BDC-86C6-7BBDE846BF6F}" type="slidenum">
              <a:rPr lang="en-US" smtClean="0"/>
              <a:t>106</a:t>
            </a:fld>
            <a:endParaRPr lang="en-US"/>
          </a:p>
        </p:txBody>
      </p:sp>
    </p:spTree>
    <p:extLst>
      <p:ext uri="{BB962C8B-B14F-4D97-AF65-F5344CB8AC3E}">
        <p14:creationId xmlns:p14="http://schemas.microsoft.com/office/powerpoint/2010/main" val="19110619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CBA335-70D4-2ABB-F295-2AA08C5815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2091B4-FF6B-1946-AD0D-5C24F048C0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6DACBB-5F45-1CF9-50DB-B353518967F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9587093-6A22-679E-A27F-BC958E63AC3A}"/>
              </a:ext>
            </a:extLst>
          </p:cNvPr>
          <p:cNvSpPr>
            <a:spLocks noGrp="1"/>
          </p:cNvSpPr>
          <p:nvPr>
            <p:ph type="sldNum" sz="quarter" idx="5"/>
          </p:nvPr>
        </p:nvSpPr>
        <p:spPr/>
        <p:txBody>
          <a:bodyPr/>
          <a:lstStyle/>
          <a:p>
            <a:fld id="{86F300E3-01F9-4BDC-86C6-7BBDE846BF6F}" type="slidenum">
              <a:rPr lang="en-US" smtClean="0"/>
              <a:t>107</a:t>
            </a:fld>
            <a:endParaRPr lang="en-US"/>
          </a:p>
        </p:txBody>
      </p:sp>
    </p:spTree>
    <p:extLst>
      <p:ext uri="{BB962C8B-B14F-4D97-AF65-F5344CB8AC3E}">
        <p14:creationId xmlns:p14="http://schemas.microsoft.com/office/powerpoint/2010/main" val="11697644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071088-787F-D703-7857-6F58BE4D05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F6E6C4-4C8C-4FEC-4658-532119A80D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4FA502-06FD-0B46-CFFD-4F3F3C75E6B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3BCA9F6-C49D-F480-F78E-C2534B16164C}"/>
              </a:ext>
            </a:extLst>
          </p:cNvPr>
          <p:cNvSpPr>
            <a:spLocks noGrp="1"/>
          </p:cNvSpPr>
          <p:nvPr>
            <p:ph type="sldNum" sz="quarter" idx="5"/>
          </p:nvPr>
        </p:nvSpPr>
        <p:spPr/>
        <p:txBody>
          <a:bodyPr/>
          <a:lstStyle/>
          <a:p>
            <a:fld id="{86F300E3-01F9-4BDC-86C6-7BBDE846BF6F}" type="slidenum">
              <a:rPr lang="en-US" smtClean="0"/>
              <a:t>108</a:t>
            </a:fld>
            <a:endParaRPr lang="en-US"/>
          </a:p>
        </p:txBody>
      </p:sp>
    </p:spTree>
    <p:extLst>
      <p:ext uri="{BB962C8B-B14F-4D97-AF65-F5344CB8AC3E}">
        <p14:creationId xmlns:p14="http://schemas.microsoft.com/office/powerpoint/2010/main" val="30862883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445471-CA6C-FE59-63F9-F8E5196710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9CBA94-487F-61BC-C580-38310054D1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5850B8-7D84-D5C5-2A7A-B589E14BD1C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B04292C-455B-8D0A-68CF-F6A4DE3B6FAD}"/>
              </a:ext>
            </a:extLst>
          </p:cNvPr>
          <p:cNvSpPr>
            <a:spLocks noGrp="1"/>
          </p:cNvSpPr>
          <p:nvPr>
            <p:ph type="sldNum" sz="quarter" idx="5"/>
          </p:nvPr>
        </p:nvSpPr>
        <p:spPr/>
        <p:txBody>
          <a:bodyPr/>
          <a:lstStyle/>
          <a:p>
            <a:fld id="{86F300E3-01F9-4BDC-86C6-7BBDE846BF6F}" type="slidenum">
              <a:rPr lang="en-US" smtClean="0"/>
              <a:t>109</a:t>
            </a:fld>
            <a:endParaRPr lang="en-US"/>
          </a:p>
        </p:txBody>
      </p:sp>
    </p:spTree>
    <p:extLst>
      <p:ext uri="{BB962C8B-B14F-4D97-AF65-F5344CB8AC3E}">
        <p14:creationId xmlns:p14="http://schemas.microsoft.com/office/powerpoint/2010/main" val="10664485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4A8CD3-15E5-FD79-DB65-CFC00FB04B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8E18D3-841E-314A-7681-52A312A2CA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2F1546-CEFF-918D-80AD-323D33A2039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1EEDC29-8A4A-17E8-5FC5-A27DF65DF9D0}"/>
              </a:ext>
            </a:extLst>
          </p:cNvPr>
          <p:cNvSpPr>
            <a:spLocks noGrp="1"/>
          </p:cNvSpPr>
          <p:nvPr>
            <p:ph type="sldNum" sz="quarter" idx="5"/>
          </p:nvPr>
        </p:nvSpPr>
        <p:spPr/>
        <p:txBody>
          <a:bodyPr/>
          <a:lstStyle/>
          <a:p>
            <a:fld id="{86F300E3-01F9-4BDC-86C6-7BBDE846BF6F}" type="slidenum">
              <a:rPr lang="en-US" smtClean="0"/>
              <a:t>110</a:t>
            </a:fld>
            <a:endParaRPr lang="en-US"/>
          </a:p>
        </p:txBody>
      </p:sp>
    </p:spTree>
    <p:extLst>
      <p:ext uri="{BB962C8B-B14F-4D97-AF65-F5344CB8AC3E}">
        <p14:creationId xmlns:p14="http://schemas.microsoft.com/office/powerpoint/2010/main" val="7780233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9123A4-A829-3208-7159-389B748843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FCBDBA-8C82-966F-E1CE-4A2819FF14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EAE832-B700-606C-CE85-A841268470D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402F01C-092B-797B-B8BC-C7B3E08F7179}"/>
              </a:ext>
            </a:extLst>
          </p:cNvPr>
          <p:cNvSpPr>
            <a:spLocks noGrp="1"/>
          </p:cNvSpPr>
          <p:nvPr>
            <p:ph type="sldNum" sz="quarter" idx="5"/>
          </p:nvPr>
        </p:nvSpPr>
        <p:spPr/>
        <p:txBody>
          <a:bodyPr/>
          <a:lstStyle/>
          <a:p>
            <a:fld id="{86F300E3-01F9-4BDC-86C6-7BBDE846BF6F}" type="slidenum">
              <a:rPr lang="en-US" smtClean="0"/>
              <a:t>111</a:t>
            </a:fld>
            <a:endParaRPr lang="en-US"/>
          </a:p>
        </p:txBody>
      </p:sp>
    </p:spTree>
    <p:extLst>
      <p:ext uri="{BB962C8B-B14F-4D97-AF65-F5344CB8AC3E}">
        <p14:creationId xmlns:p14="http://schemas.microsoft.com/office/powerpoint/2010/main" val="28859338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73BEA2-4399-E744-FCC1-BA9972B4EA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5E9D38-69C5-79AD-0EE9-36EADD6D2B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DFD1D0-7320-74C7-CC1E-CF0326861B7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D5B907E-7693-20B4-0241-8B35B85AE830}"/>
              </a:ext>
            </a:extLst>
          </p:cNvPr>
          <p:cNvSpPr>
            <a:spLocks noGrp="1"/>
          </p:cNvSpPr>
          <p:nvPr>
            <p:ph type="sldNum" sz="quarter" idx="5"/>
          </p:nvPr>
        </p:nvSpPr>
        <p:spPr/>
        <p:txBody>
          <a:bodyPr/>
          <a:lstStyle/>
          <a:p>
            <a:fld id="{86F300E3-01F9-4BDC-86C6-7BBDE846BF6F}" type="slidenum">
              <a:rPr lang="en-US" smtClean="0"/>
              <a:t>112</a:t>
            </a:fld>
            <a:endParaRPr lang="en-US"/>
          </a:p>
        </p:txBody>
      </p:sp>
    </p:spTree>
    <p:extLst>
      <p:ext uri="{BB962C8B-B14F-4D97-AF65-F5344CB8AC3E}">
        <p14:creationId xmlns:p14="http://schemas.microsoft.com/office/powerpoint/2010/main" val="1615192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9DB785-49CF-7512-8C73-200F36E05B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AC67C2-EF32-49B2-A3FA-7C8E4F90CD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86ABAE-E825-8FE2-8318-BA6B62638E1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477DC82-E2E4-E5DA-4AAB-1B6EDAC2ADA0}"/>
              </a:ext>
            </a:extLst>
          </p:cNvPr>
          <p:cNvSpPr>
            <a:spLocks noGrp="1"/>
          </p:cNvSpPr>
          <p:nvPr>
            <p:ph type="sldNum" sz="quarter" idx="5"/>
          </p:nvPr>
        </p:nvSpPr>
        <p:spPr/>
        <p:txBody>
          <a:bodyPr/>
          <a:lstStyle/>
          <a:p>
            <a:fld id="{86F300E3-01F9-4BDC-86C6-7BBDE846BF6F}" type="slidenum">
              <a:rPr lang="en-US" smtClean="0"/>
              <a:t>113</a:t>
            </a:fld>
            <a:endParaRPr lang="en-US"/>
          </a:p>
        </p:txBody>
      </p:sp>
    </p:spTree>
    <p:extLst>
      <p:ext uri="{BB962C8B-B14F-4D97-AF65-F5344CB8AC3E}">
        <p14:creationId xmlns:p14="http://schemas.microsoft.com/office/powerpoint/2010/main" val="8332773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C06AB1-3DBF-5AB9-FE93-EA9F3F9D50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E82726-4524-98C6-08D9-D2B22720F9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E129A9-F5BD-DFB3-927E-EDC64DD4BE3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0E79C95-FA7A-C90B-EF12-3834E9533B93}"/>
              </a:ext>
            </a:extLst>
          </p:cNvPr>
          <p:cNvSpPr>
            <a:spLocks noGrp="1"/>
          </p:cNvSpPr>
          <p:nvPr>
            <p:ph type="sldNum" sz="quarter" idx="5"/>
          </p:nvPr>
        </p:nvSpPr>
        <p:spPr/>
        <p:txBody>
          <a:bodyPr/>
          <a:lstStyle/>
          <a:p>
            <a:fld id="{86F300E3-01F9-4BDC-86C6-7BBDE846BF6F}" type="slidenum">
              <a:rPr lang="en-US" smtClean="0"/>
              <a:t>114</a:t>
            </a:fld>
            <a:endParaRPr lang="en-US"/>
          </a:p>
        </p:txBody>
      </p:sp>
    </p:spTree>
    <p:extLst>
      <p:ext uri="{BB962C8B-B14F-4D97-AF65-F5344CB8AC3E}">
        <p14:creationId xmlns:p14="http://schemas.microsoft.com/office/powerpoint/2010/main" val="27037020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D15A04-3B56-1D50-9053-F5F8493777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60DEF4-8D18-6F81-25F2-2448651D12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768C77-A9B3-18F4-89E7-F1E555723DA6}"/>
              </a:ext>
            </a:extLst>
          </p:cNvPr>
          <p:cNvSpPr>
            <a:spLocks noGrp="1"/>
          </p:cNvSpPr>
          <p:nvPr>
            <p:ph type="body" idx="1"/>
          </p:nvPr>
        </p:nvSpPr>
        <p:spPr/>
        <p:txBody>
          <a:bodyPr/>
          <a:lstStyle/>
          <a:p>
            <a:endParaRPr lang="en-IN"/>
          </a:p>
        </p:txBody>
      </p:sp>
      <p:sp>
        <p:nvSpPr>
          <p:cNvPr id="4" name="Slide Number Placeholder 3">
            <a:extLst>
              <a:ext uri="{FF2B5EF4-FFF2-40B4-BE49-F238E27FC236}">
                <a16:creationId xmlns:a16="http://schemas.microsoft.com/office/drawing/2014/main" id="{DDEC3A9D-1F1E-585A-0FFE-90EF83AA72BB}"/>
              </a:ext>
            </a:extLst>
          </p:cNvPr>
          <p:cNvSpPr>
            <a:spLocks noGrp="1"/>
          </p:cNvSpPr>
          <p:nvPr>
            <p:ph type="sldNum" sz="quarter" idx="10"/>
          </p:nvPr>
        </p:nvSpPr>
        <p:spPr/>
        <p:txBody>
          <a:bodyPr/>
          <a:lstStyle/>
          <a:p>
            <a:fld id="{B6E01402-6FC6-4A02-AB71-3EE065230237}" type="slidenum">
              <a:rPr lang="en-IN" smtClean="0"/>
              <a:pPr/>
              <a:t>124</a:t>
            </a:fld>
            <a:endParaRPr lang="en-IN"/>
          </a:p>
        </p:txBody>
      </p:sp>
    </p:spTree>
    <p:extLst>
      <p:ext uri="{BB962C8B-B14F-4D97-AF65-F5344CB8AC3E}">
        <p14:creationId xmlns:p14="http://schemas.microsoft.com/office/powerpoint/2010/main" val="114138903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01BE07-CD27-37E5-A899-98C77BE481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7F661F-DAC2-A22D-B66D-FA63C1852C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D5BA99-6667-EE61-C31A-B811399753A4}"/>
              </a:ext>
            </a:extLst>
          </p:cNvPr>
          <p:cNvSpPr>
            <a:spLocks noGrp="1"/>
          </p:cNvSpPr>
          <p:nvPr>
            <p:ph type="body" idx="1"/>
          </p:nvPr>
        </p:nvSpPr>
        <p:spPr/>
        <p:txBody>
          <a:bodyPr/>
          <a:lstStyle/>
          <a:p>
            <a:endParaRPr lang="en-IN"/>
          </a:p>
        </p:txBody>
      </p:sp>
      <p:sp>
        <p:nvSpPr>
          <p:cNvPr id="4" name="Slide Number Placeholder 3">
            <a:extLst>
              <a:ext uri="{FF2B5EF4-FFF2-40B4-BE49-F238E27FC236}">
                <a16:creationId xmlns:a16="http://schemas.microsoft.com/office/drawing/2014/main" id="{8977C1A6-590B-2402-431D-DBDF3C44B6CA}"/>
              </a:ext>
            </a:extLst>
          </p:cNvPr>
          <p:cNvSpPr>
            <a:spLocks noGrp="1"/>
          </p:cNvSpPr>
          <p:nvPr>
            <p:ph type="sldNum" sz="quarter" idx="10"/>
          </p:nvPr>
        </p:nvSpPr>
        <p:spPr/>
        <p:txBody>
          <a:bodyPr/>
          <a:lstStyle/>
          <a:p>
            <a:fld id="{B6E01402-6FC6-4A02-AB71-3EE065230237}" type="slidenum">
              <a:rPr lang="en-IN" smtClean="0"/>
              <a:pPr/>
              <a:t>125</a:t>
            </a:fld>
            <a:endParaRPr lang="en-IN"/>
          </a:p>
        </p:txBody>
      </p:sp>
    </p:spTree>
    <p:extLst>
      <p:ext uri="{BB962C8B-B14F-4D97-AF65-F5344CB8AC3E}">
        <p14:creationId xmlns:p14="http://schemas.microsoft.com/office/powerpoint/2010/main" val="410723933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37112F-BD04-3B9F-809E-936BE943C4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347411-AFAD-E778-9D90-AD2CE44F2E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5437A8-648D-09A2-219D-74C37B2C7F45}"/>
              </a:ext>
            </a:extLst>
          </p:cNvPr>
          <p:cNvSpPr>
            <a:spLocks noGrp="1"/>
          </p:cNvSpPr>
          <p:nvPr>
            <p:ph type="body" idx="1"/>
          </p:nvPr>
        </p:nvSpPr>
        <p:spPr/>
        <p:txBody>
          <a:bodyPr/>
          <a:lstStyle/>
          <a:p>
            <a:endParaRPr lang="en-IN"/>
          </a:p>
        </p:txBody>
      </p:sp>
      <p:sp>
        <p:nvSpPr>
          <p:cNvPr id="4" name="Slide Number Placeholder 3">
            <a:extLst>
              <a:ext uri="{FF2B5EF4-FFF2-40B4-BE49-F238E27FC236}">
                <a16:creationId xmlns:a16="http://schemas.microsoft.com/office/drawing/2014/main" id="{9E47F64C-E36F-734C-0F78-B7AD0C554158}"/>
              </a:ext>
            </a:extLst>
          </p:cNvPr>
          <p:cNvSpPr>
            <a:spLocks noGrp="1"/>
          </p:cNvSpPr>
          <p:nvPr>
            <p:ph type="sldNum" sz="quarter" idx="10"/>
          </p:nvPr>
        </p:nvSpPr>
        <p:spPr/>
        <p:txBody>
          <a:bodyPr/>
          <a:lstStyle/>
          <a:p>
            <a:fld id="{B6E01402-6FC6-4A02-AB71-3EE065230237}" type="slidenum">
              <a:rPr lang="en-IN" smtClean="0"/>
              <a:pPr/>
              <a:t>126</a:t>
            </a:fld>
            <a:endParaRPr lang="en-IN"/>
          </a:p>
        </p:txBody>
      </p:sp>
    </p:spTree>
    <p:extLst>
      <p:ext uri="{BB962C8B-B14F-4D97-AF65-F5344CB8AC3E}">
        <p14:creationId xmlns:p14="http://schemas.microsoft.com/office/powerpoint/2010/main" val="28828371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C0BA5D-7788-D536-56C4-2DB4C4672B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50764D-98E2-4244-EABE-0D9B4C19D7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CC65C5-4D84-91F8-FFC0-82B279E88539}"/>
              </a:ext>
            </a:extLst>
          </p:cNvPr>
          <p:cNvSpPr>
            <a:spLocks noGrp="1"/>
          </p:cNvSpPr>
          <p:nvPr>
            <p:ph type="body" idx="1"/>
          </p:nvPr>
        </p:nvSpPr>
        <p:spPr/>
        <p:txBody>
          <a:bodyPr/>
          <a:lstStyle/>
          <a:p>
            <a:endParaRPr lang="en-IN"/>
          </a:p>
        </p:txBody>
      </p:sp>
      <p:sp>
        <p:nvSpPr>
          <p:cNvPr id="4" name="Slide Number Placeholder 3">
            <a:extLst>
              <a:ext uri="{FF2B5EF4-FFF2-40B4-BE49-F238E27FC236}">
                <a16:creationId xmlns:a16="http://schemas.microsoft.com/office/drawing/2014/main" id="{66FD7194-4E8D-04A0-E999-D35D0B015C7A}"/>
              </a:ext>
            </a:extLst>
          </p:cNvPr>
          <p:cNvSpPr>
            <a:spLocks noGrp="1"/>
          </p:cNvSpPr>
          <p:nvPr>
            <p:ph type="sldNum" sz="quarter" idx="10"/>
          </p:nvPr>
        </p:nvSpPr>
        <p:spPr/>
        <p:txBody>
          <a:bodyPr/>
          <a:lstStyle/>
          <a:p>
            <a:fld id="{B6E01402-6FC6-4A02-AB71-3EE065230237}" type="slidenum">
              <a:rPr lang="en-IN" smtClean="0"/>
              <a:pPr/>
              <a:t>127</a:t>
            </a:fld>
            <a:endParaRPr lang="en-IN"/>
          </a:p>
        </p:txBody>
      </p:sp>
    </p:spTree>
    <p:extLst>
      <p:ext uri="{BB962C8B-B14F-4D97-AF65-F5344CB8AC3E}">
        <p14:creationId xmlns:p14="http://schemas.microsoft.com/office/powerpoint/2010/main" val="267905156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4E903-6798-CE78-DE3E-B04F5AD335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D4A2A-809C-7120-4D3C-B6EE804EE3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8818AF-1B91-DF6C-A983-F1CD9761E583}"/>
              </a:ext>
            </a:extLst>
          </p:cNvPr>
          <p:cNvSpPr>
            <a:spLocks noGrp="1"/>
          </p:cNvSpPr>
          <p:nvPr>
            <p:ph type="body" idx="1"/>
          </p:nvPr>
        </p:nvSpPr>
        <p:spPr/>
        <p:txBody>
          <a:bodyPr/>
          <a:lstStyle/>
          <a:p>
            <a:endParaRPr lang="en-IN"/>
          </a:p>
        </p:txBody>
      </p:sp>
      <p:sp>
        <p:nvSpPr>
          <p:cNvPr id="4" name="Slide Number Placeholder 3">
            <a:extLst>
              <a:ext uri="{FF2B5EF4-FFF2-40B4-BE49-F238E27FC236}">
                <a16:creationId xmlns:a16="http://schemas.microsoft.com/office/drawing/2014/main" id="{F076CD4A-2BBE-3796-5361-00E7D9A75C06}"/>
              </a:ext>
            </a:extLst>
          </p:cNvPr>
          <p:cNvSpPr>
            <a:spLocks noGrp="1"/>
          </p:cNvSpPr>
          <p:nvPr>
            <p:ph type="sldNum" sz="quarter" idx="10"/>
          </p:nvPr>
        </p:nvSpPr>
        <p:spPr/>
        <p:txBody>
          <a:bodyPr/>
          <a:lstStyle/>
          <a:p>
            <a:fld id="{B6E01402-6FC6-4A02-AB71-3EE065230237}" type="slidenum">
              <a:rPr lang="en-IN" smtClean="0"/>
              <a:pPr/>
              <a:t>128</a:t>
            </a:fld>
            <a:endParaRPr lang="en-IN"/>
          </a:p>
        </p:txBody>
      </p:sp>
    </p:spTree>
    <p:extLst>
      <p:ext uri="{BB962C8B-B14F-4D97-AF65-F5344CB8AC3E}">
        <p14:creationId xmlns:p14="http://schemas.microsoft.com/office/powerpoint/2010/main" val="234158855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E2C88C-E711-3A5D-F66A-4C6766E983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2052B0-0C6D-4258-AA8B-A205BBB9FE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723E52-4130-4071-1E75-D5D014FC38D3}"/>
              </a:ext>
            </a:extLst>
          </p:cNvPr>
          <p:cNvSpPr>
            <a:spLocks noGrp="1"/>
          </p:cNvSpPr>
          <p:nvPr>
            <p:ph type="body" idx="1"/>
          </p:nvPr>
        </p:nvSpPr>
        <p:spPr/>
        <p:txBody>
          <a:bodyPr/>
          <a:lstStyle/>
          <a:p>
            <a:endParaRPr lang="en-IN"/>
          </a:p>
        </p:txBody>
      </p:sp>
      <p:sp>
        <p:nvSpPr>
          <p:cNvPr id="4" name="Slide Number Placeholder 3">
            <a:extLst>
              <a:ext uri="{FF2B5EF4-FFF2-40B4-BE49-F238E27FC236}">
                <a16:creationId xmlns:a16="http://schemas.microsoft.com/office/drawing/2014/main" id="{43372078-64BC-715E-D3CE-80D0EF991F4E}"/>
              </a:ext>
            </a:extLst>
          </p:cNvPr>
          <p:cNvSpPr>
            <a:spLocks noGrp="1"/>
          </p:cNvSpPr>
          <p:nvPr>
            <p:ph type="sldNum" sz="quarter" idx="10"/>
          </p:nvPr>
        </p:nvSpPr>
        <p:spPr/>
        <p:txBody>
          <a:bodyPr/>
          <a:lstStyle/>
          <a:p>
            <a:fld id="{B6E01402-6FC6-4A02-AB71-3EE065230237}" type="slidenum">
              <a:rPr lang="en-IN" smtClean="0"/>
              <a:pPr/>
              <a:t>129</a:t>
            </a:fld>
            <a:endParaRPr lang="en-IN"/>
          </a:p>
        </p:txBody>
      </p:sp>
    </p:spTree>
    <p:extLst>
      <p:ext uri="{BB962C8B-B14F-4D97-AF65-F5344CB8AC3E}">
        <p14:creationId xmlns:p14="http://schemas.microsoft.com/office/powerpoint/2010/main" val="171154328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2D1BD3-D652-172E-D917-0A205E8FD0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D710E7-00C1-A998-2427-46C52896E0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E70680-39AA-4C2D-C30A-B07F510E9B2B}"/>
              </a:ext>
            </a:extLst>
          </p:cNvPr>
          <p:cNvSpPr>
            <a:spLocks noGrp="1"/>
          </p:cNvSpPr>
          <p:nvPr>
            <p:ph type="body" idx="1"/>
          </p:nvPr>
        </p:nvSpPr>
        <p:spPr/>
        <p:txBody>
          <a:bodyPr/>
          <a:lstStyle/>
          <a:p>
            <a:endParaRPr lang="en-IN"/>
          </a:p>
        </p:txBody>
      </p:sp>
      <p:sp>
        <p:nvSpPr>
          <p:cNvPr id="4" name="Slide Number Placeholder 3">
            <a:extLst>
              <a:ext uri="{FF2B5EF4-FFF2-40B4-BE49-F238E27FC236}">
                <a16:creationId xmlns:a16="http://schemas.microsoft.com/office/drawing/2014/main" id="{C5401131-4C54-125A-8F9F-60B9D9779425}"/>
              </a:ext>
            </a:extLst>
          </p:cNvPr>
          <p:cNvSpPr>
            <a:spLocks noGrp="1"/>
          </p:cNvSpPr>
          <p:nvPr>
            <p:ph type="sldNum" sz="quarter" idx="10"/>
          </p:nvPr>
        </p:nvSpPr>
        <p:spPr/>
        <p:txBody>
          <a:bodyPr/>
          <a:lstStyle/>
          <a:p>
            <a:fld id="{B6E01402-6FC6-4A02-AB71-3EE065230237}" type="slidenum">
              <a:rPr lang="en-IN" smtClean="0"/>
              <a:pPr/>
              <a:t>130</a:t>
            </a:fld>
            <a:endParaRPr lang="en-IN"/>
          </a:p>
        </p:txBody>
      </p:sp>
    </p:spTree>
    <p:extLst>
      <p:ext uri="{BB962C8B-B14F-4D97-AF65-F5344CB8AC3E}">
        <p14:creationId xmlns:p14="http://schemas.microsoft.com/office/powerpoint/2010/main" val="215765354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E2B70-221E-8D83-C5B8-2DEE8A591D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E27F15-2F61-7C5F-3E2F-D56A81E2F1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FC2169-6DD8-3F68-A9E1-56D75E944F10}"/>
              </a:ext>
            </a:extLst>
          </p:cNvPr>
          <p:cNvSpPr>
            <a:spLocks noGrp="1"/>
          </p:cNvSpPr>
          <p:nvPr>
            <p:ph type="body" idx="1"/>
          </p:nvPr>
        </p:nvSpPr>
        <p:spPr/>
        <p:txBody>
          <a:bodyPr/>
          <a:lstStyle/>
          <a:p>
            <a:endParaRPr lang="en-IN"/>
          </a:p>
        </p:txBody>
      </p:sp>
      <p:sp>
        <p:nvSpPr>
          <p:cNvPr id="4" name="Slide Number Placeholder 3">
            <a:extLst>
              <a:ext uri="{FF2B5EF4-FFF2-40B4-BE49-F238E27FC236}">
                <a16:creationId xmlns:a16="http://schemas.microsoft.com/office/drawing/2014/main" id="{57AC9A1C-6494-62D0-5722-01709312E1FD}"/>
              </a:ext>
            </a:extLst>
          </p:cNvPr>
          <p:cNvSpPr>
            <a:spLocks noGrp="1"/>
          </p:cNvSpPr>
          <p:nvPr>
            <p:ph type="sldNum" sz="quarter" idx="10"/>
          </p:nvPr>
        </p:nvSpPr>
        <p:spPr/>
        <p:txBody>
          <a:bodyPr/>
          <a:lstStyle/>
          <a:p>
            <a:fld id="{B6E01402-6FC6-4A02-AB71-3EE065230237}" type="slidenum">
              <a:rPr lang="en-IN" smtClean="0"/>
              <a:pPr/>
              <a:t>131</a:t>
            </a:fld>
            <a:endParaRPr lang="en-IN"/>
          </a:p>
        </p:txBody>
      </p:sp>
    </p:spTree>
    <p:extLst>
      <p:ext uri="{BB962C8B-B14F-4D97-AF65-F5344CB8AC3E}">
        <p14:creationId xmlns:p14="http://schemas.microsoft.com/office/powerpoint/2010/main" val="408934515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07B38-82CB-6E80-FE95-2994A8EF11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F9CC7D-0520-D869-B484-F368D3C486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08D209-6181-2D6B-B7AB-4FF08AF15218}"/>
              </a:ext>
            </a:extLst>
          </p:cNvPr>
          <p:cNvSpPr>
            <a:spLocks noGrp="1"/>
          </p:cNvSpPr>
          <p:nvPr>
            <p:ph type="body" idx="1"/>
          </p:nvPr>
        </p:nvSpPr>
        <p:spPr/>
        <p:txBody>
          <a:bodyPr/>
          <a:lstStyle/>
          <a:p>
            <a:endParaRPr lang="en-IN"/>
          </a:p>
        </p:txBody>
      </p:sp>
      <p:sp>
        <p:nvSpPr>
          <p:cNvPr id="4" name="Slide Number Placeholder 3">
            <a:extLst>
              <a:ext uri="{FF2B5EF4-FFF2-40B4-BE49-F238E27FC236}">
                <a16:creationId xmlns:a16="http://schemas.microsoft.com/office/drawing/2014/main" id="{E2956DB9-21B1-4988-FD58-6681094E39A6}"/>
              </a:ext>
            </a:extLst>
          </p:cNvPr>
          <p:cNvSpPr>
            <a:spLocks noGrp="1"/>
          </p:cNvSpPr>
          <p:nvPr>
            <p:ph type="sldNum" sz="quarter" idx="10"/>
          </p:nvPr>
        </p:nvSpPr>
        <p:spPr/>
        <p:txBody>
          <a:bodyPr/>
          <a:lstStyle/>
          <a:p>
            <a:fld id="{B6E01402-6FC6-4A02-AB71-3EE065230237}" type="slidenum">
              <a:rPr lang="en-IN" smtClean="0"/>
              <a:pPr/>
              <a:t>132</a:t>
            </a:fld>
            <a:endParaRPr lang="en-IN"/>
          </a:p>
        </p:txBody>
      </p:sp>
    </p:spTree>
    <p:extLst>
      <p:ext uri="{BB962C8B-B14F-4D97-AF65-F5344CB8AC3E}">
        <p14:creationId xmlns:p14="http://schemas.microsoft.com/office/powerpoint/2010/main" val="343424809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CD9F7-A247-0C11-B17A-842ADB588F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553FD9-AEA5-6989-FDC2-DCA86D226D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D96484-0122-1B52-03B1-E7F002F00638}"/>
              </a:ext>
            </a:extLst>
          </p:cNvPr>
          <p:cNvSpPr>
            <a:spLocks noGrp="1"/>
          </p:cNvSpPr>
          <p:nvPr>
            <p:ph type="body" idx="1"/>
          </p:nvPr>
        </p:nvSpPr>
        <p:spPr/>
        <p:txBody>
          <a:bodyPr/>
          <a:lstStyle/>
          <a:p>
            <a:endParaRPr lang="en-IN"/>
          </a:p>
        </p:txBody>
      </p:sp>
      <p:sp>
        <p:nvSpPr>
          <p:cNvPr id="4" name="Slide Number Placeholder 3">
            <a:extLst>
              <a:ext uri="{FF2B5EF4-FFF2-40B4-BE49-F238E27FC236}">
                <a16:creationId xmlns:a16="http://schemas.microsoft.com/office/drawing/2014/main" id="{880759E8-FBB7-99A5-9CE3-491FC117CC7D}"/>
              </a:ext>
            </a:extLst>
          </p:cNvPr>
          <p:cNvSpPr>
            <a:spLocks noGrp="1"/>
          </p:cNvSpPr>
          <p:nvPr>
            <p:ph type="sldNum" sz="quarter" idx="10"/>
          </p:nvPr>
        </p:nvSpPr>
        <p:spPr/>
        <p:txBody>
          <a:bodyPr/>
          <a:lstStyle/>
          <a:p>
            <a:fld id="{B6E01402-6FC6-4A02-AB71-3EE065230237}" type="slidenum">
              <a:rPr lang="en-IN" smtClean="0"/>
              <a:pPr/>
              <a:t>133</a:t>
            </a:fld>
            <a:endParaRPr lang="en-IN"/>
          </a:p>
        </p:txBody>
      </p:sp>
    </p:spTree>
    <p:extLst>
      <p:ext uri="{BB962C8B-B14F-4D97-AF65-F5344CB8AC3E}">
        <p14:creationId xmlns:p14="http://schemas.microsoft.com/office/powerpoint/2010/main" val="27405003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25413B-C28D-55F4-6E20-AB4D6AF0A0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7E932C-78D3-A572-505C-1DC8347ACE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C9FFC1-DDEA-D76F-1196-568A0501CFC3}"/>
              </a:ext>
            </a:extLst>
          </p:cNvPr>
          <p:cNvSpPr>
            <a:spLocks noGrp="1"/>
          </p:cNvSpPr>
          <p:nvPr>
            <p:ph type="body" idx="1"/>
          </p:nvPr>
        </p:nvSpPr>
        <p:spPr/>
        <p:txBody>
          <a:bodyPr/>
          <a:lstStyle/>
          <a:p>
            <a:endParaRPr lang="en-IN"/>
          </a:p>
        </p:txBody>
      </p:sp>
      <p:sp>
        <p:nvSpPr>
          <p:cNvPr id="4" name="Slide Number Placeholder 3">
            <a:extLst>
              <a:ext uri="{FF2B5EF4-FFF2-40B4-BE49-F238E27FC236}">
                <a16:creationId xmlns:a16="http://schemas.microsoft.com/office/drawing/2014/main" id="{8333A9A4-A705-E8A0-A82D-36C84A93B3C4}"/>
              </a:ext>
            </a:extLst>
          </p:cNvPr>
          <p:cNvSpPr>
            <a:spLocks noGrp="1"/>
          </p:cNvSpPr>
          <p:nvPr>
            <p:ph type="sldNum" sz="quarter" idx="10"/>
          </p:nvPr>
        </p:nvSpPr>
        <p:spPr/>
        <p:txBody>
          <a:bodyPr/>
          <a:lstStyle/>
          <a:p>
            <a:fld id="{B6E01402-6FC6-4A02-AB71-3EE065230237}" type="slidenum">
              <a:rPr lang="en-IN" smtClean="0"/>
              <a:pPr/>
              <a:t>134</a:t>
            </a:fld>
            <a:endParaRPr lang="en-IN"/>
          </a:p>
        </p:txBody>
      </p:sp>
    </p:spTree>
    <p:extLst>
      <p:ext uri="{BB962C8B-B14F-4D97-AF65-F5344CB8AC3E}">
        <p14:creationId xmlns:p14="http://schemas.microsoft.com/office/powerpoint/2010/main" val="111037747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AAE38-6CB6-402C-F9E5-248DAEFB1C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E85F90-0DB9-77B7-43E6-A2E956513A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85700D-85A6-8D52-2FE5-30FAB73E7A72}"/>
              </a:ext>
            </a:extLst>
          </p:cNvPr>
          <p:cNvSpPr>
            <a:spLocks noGrp="1"/>
          </p:cNvSpPr>
          <p:nvPr>
            <p:ph type="body" idx="1"/>
          </p:nvPr>
        </p:nvSpPr>
        <p:spPr/>
        <p:txBody>
          <a:bodyPr/>
          <a:lstStyle/>
          <a:p>
            <a:endParaRPr lang="en-IN"/>
          </a:p>
        </p:txBody>
      </p:sp>
      <p:sp>
        <p:nvSpPr>
          <p:cNvPr id="4" name="Slide Number Placeholder 3">
            <a:extLst>
              <a:ext uri="{FF2B5EF4-FFF2-40B4-BE49-F238E27FC236}">
                <a16:creationId xmlns:a16="http://schemas.microsoft.com/office/drawing/2014/main" id="{F1274D18-CC31-4D45-9D85-EB3AA0609295}"/>
              </a:ext>
            </a:extLst>
          </p:cNvPr>
          <p:cNvSpPr>
            <a:spLocks noGrp="1"/>
          </p:cNvSpPr>
          <p:nvPr>
            <p:ph type="sldNum" sz="quarter" idx="10"/>
          </p:nvPr>
        </p:nvSpPr>
        <p:spPr/>
        <p:txBody>
          <a:bodyPr/>
          <a:lstStyle/>
          <a:p>
            <a:fld id="{B6E01402-6FC6-4A02-AB71-3EE065230237}" type="slidenum">
              <a:rPr lang="en-IN" smtClean="0"/>
              <a:pPr/>
              <a:t>135</a:t>
            </a:fld>
            <a:endParaRPr lang="en-IN"/>
          </a:p>
        </p:txBody>
      </p:sp>
    </p:spTree>
    <p:extLst>
      <p:ext uri="{BB962C8B-B14F-4D97-AF65-F5344CB8AC3E}">
        <p14:creationId xmlns:p14="http://schemas.microsoft.com/office/powerpoint/2010/main" val="209101452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CAAF5-B9BF-02F4-EC13-1802C3DA6F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E3243A-587F-8710-61E9-252AC24ABD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81CBB8-DF69-4B45-7E32-F7D854A0B9EB}"/>
              </a:ext>
            </a:extLst>
          </p:cNvPr>
          <p:cNvSpPr>
            <a:spLocks noGrp="1"/>
          </p:cNvSpPr>
          <p:nvPr>
            <p:ph type="body" idx="1"/>
          </p:nvPr>
        </p:nvSpPr>
        <p:spPr/>
        <p:txBody>
          <a:bodyPr/>
          <a:lstStyle/>
          <a:p>
            <a:endParaRPr lang="en-IN"/>
          </a:p>
        </p:txBody>
      </p:sp>
      <p:sp>
        <p:nvSpPr>
          <p:cNvPr id="4" name="Slide Number Placeholder 3">
            <a:extLst>
              <a:ext uri="{FF2B5EF4-FFF2-40B4-BE49-F238E27FC236}">
                <a16:creationId xmlns:a16="http://schemas.microsoft.com/office/drawing/2014/main" id="{BDCC0FCE-57CB-DC6B-F7B4-7B01D48F4816}"/>
              </a:ext>
            </a:extLst>
          </p:cNvPr>
          <p:cNvSpPr>
            <a:spLocks noGrp="1"/>
          </p:cNvSpPr>
          <p:nvPr>
            <p:ph type="sldNum" sz="quarter" idx="10"/>
          </p:nvPr>
        </p:nvSpPr>
        <p:spPr/>
        <p:txBody>
          <a:bodyPr/>
          <a:lstStyle/>
          <a:p>
            <a:fld id="{B6E01402-6FC6-4A02-AB71-3EE065230237}" type="slidenum">
              <a:rPr lang="en-IN" smtClean="0"/>
              <a:pPr/>
              <a:t>136</a:t>
            </a:fld>
            <a:endParaRPr lang="en-IN"/>
          </a:p>
        </p:txBody>
      </p:sp>
    </p:spTree>
    <p:extLst>
      <p:ext uri="{BB962C8B-B14F-4D97-AF65-F5344CB8AC3E}">
        <p14:creationId xmlns:p14="http://schemas.microsoft.com/office/powerpoint/2010/main" val="170076133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74A19-0B09-7282-91AC-6EB7A996B2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B64E07-B192-B0DC-C19C-5D408D7C1C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0B9F61-1398-AC6C-FC94-9161A2302F7B}"/>
              </a:ext>
            </a:extLst>
          </p:cNvPr>
          <p:cNvSpPr>
            <a:spLocks noGrp="1"/>
          </p:cNvSpPr>
          <p:nvPr>
            <p:ph type="body" idx="1"/>
          </p:nvPr>
        </p:nvSpPr>
        <p:spPr/>
        <p:txBody>
          <a:bodyPr/>
          <a:lstStyle/>
          <a:p>
            <a:endParaRPr lang="en-IN"/>
          </a:p>
        </p:txBody>
      </p:sp>
      <p:sp>
        <p:nvSpPr>
          <p:cNvPr id="4" name="Slide Number Placeholder 3">
            <a:extLst>
              <a:ext uri="{FF2B5EF4-FFF2-40B4-BE49-F238E27FC236}">
                <a16:creationId xmlns:a16="http://schemas.microsoft.com/office/drawing/2014/main" id="{8051685B-3A23-1A2B-7FBF-C702EC10B9DD}"/>
              </a:ext>
            </a:extLst>
          </p:cNvPr>
          <p:cNvSpPr>
            <a:spLocks noGrp="1"/>
          </p:cNvSpPr>
          <p:nvPr>
            <p:ph type="sldNum" sz="quarter" idx="10"/>
          </p:nvPr>
        </p:nvSpPr>
        <p:spPr/>
        <p:txBody>
          <a:bodyPr/>
          <a:lstStyle/>
          <a:p>
            <a:fld id="{B6E01402-6FC6-4A02-AB71-3EE065230237}" type="slidenum">
              <a:rPr lang="en-IN" smtClean="0"/>
              <a:pPr/>
              <a:t>137</a:t>
            </a:fld>
            <a:endParaRPr lang="en-IN"/>
          </a:p>
        </p:txBody>
      </p:sp>
    </p:spTree>
    <p:extLst>
      <p:ext uri="{BB962C8B-B14F-4D97-AF65-F5344CB8AC3E}">
        <p14:creationId xmlns:p14="http://schemas.microsoft.com/office/powerpoint/2010/main" val="394111602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D7EA6-AD0B-3691-C057-87E0668680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162C5E-5D5E-E711-1C96-20D8B46FCF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FB383F-3A05-EC8B-B6B6-7C0B4D4BCEE8}"/>
              </a:ext>
            </a:extLst>
          </p:cNvPr>
          <p:cNvSpPr>
            <a:spLocks noGrp="1"/>
          </p:cNvSpPr>
          <p:nvPr>
            <p:ph type="body" idx="1"/>
          </p:nvPr>
        </p:nvSpPr>
        <p:spPr/>
        <p:txBody>
          <a:bodyPr/>
          <a:lstStyle/>
          <a:p>
            <a:endParaRPr lang="en-IN"/>
          </a:p>
        </p:txBody>
      </p:sp>
      <p:sp>
        <p:nvSpPr>
          <p:cNvPr id="4" name="Slide Number Placeholder 3">
            <a:extLst>
              <a:ext uri="{FF2B5EF4-FFF2-40B4-BE49-F238E27FC236}">
                <a16:creationId xmlns:a16="http://schemas.microsoft.com/office/drawing/2014/main" id="{39310456-590F-EE6F-BD8C-B3E7AB80EFE6}"/>
              </a:ext>
            </a:extLst>
          </p:cNvPr>
          <p:cNvSpPr>
            <a:spLocks noGrp="1"/>
          </p:cNvSpPr>
          <p:nvPr>
            <p:ph type="sldNum" sz="quarter" idx="10"/>
          </p:nvPr>
        </p:nvSpPr>
        <p:spPr/>
        <p:txBody>
          <a:bodyPr/>
          <a:lstStyle/>
          <a:p>
            <a:fld id="{B6E01402-6FC6-4A02-AB71-3EE065230237}" type="slidenum">
              <a:rPr lang="en-IN" smtClean="0"/>
              <a:pPr/>
              <a:t>138</a:t>
            </a:fld>
            <a:endParaRPr lang="en-IN"/>
          </a:p>
        </p:txBody>
      </p:sp>
    </p:spTree>
    <p:extLst>
      <p:ext uri="{BB962C8B-B14F-4D97-AF65-F5344CB8AC3E}">
        <p14:creationId xmlns:p14="http://schemas.microsoft.com/office/powerpoint/2010/main" val="291006447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7"/>
          <p:cNvSpPr>
            <a:spLocks noGrp="1" noChangeArrowheads="1"/>
          </p:cNvSpPr>
          <p:nvPr>
            <p:ph type="sldNum" sz="quarter" idx="5"/>
          </p:nvPr>
        </p:nvSpPr>
        <p:spPr/>
        <p:txBody>
          <a:bodyPr/>
          <a:lstStyle/>
          <a:p>
            <a:pPr>
              <a:defRPr/>
            </a:pPr>
            <a:fld id="{AEF86724-877F-4F98-B0ED-F1EED570A085}" type="slidenum">
              <a:rPr lang="en-US" smtClean="0"/>
              <a:pPr>
                <a:defRPr/>
              </a:pPr>
              <a:t>146</a:t>
            </a:fld>
            <a:endParaRPr lang="en-US"/>
          </a:p>
        </p:txBody>
      </p:sp>
      <p:sp>
        <p:nvSpPr>
          <p:cNvPr id="26009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60100"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en-AU"/>
          </a:p>
        </p:txBody>
      </p:sp>
    </p:spTree>
    <p:extLst>
      <p:ext uri="{BB962C8B-B14F-4D97-AF65-F5344CB8AC3E}">
        <p14:creationId xmlns:p14="http://schemas.microsoft.com/office/powerpoint/2010/main" val="243134622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10"/>
          </p:nvPr>
        </p:nvSpPr>
        <p:spPr/>
        <p:txBody>
          <a:bodyPr/>
          <a:lstStyle/>
          <a:p>
            <a:fld id="{B6E01402-6FC6-4A02-AB71-3EE065230237}" type="slidenum">
              <a:rPr lang="en-IN" smtClean="0"/>
              <a:pPr/>
              <a:t>150</a:t>
            </a:fld>
            <a:endParaRPr lang="en-IN"/>
          </a:p>
        </p:txBody>
      </p:sp>
    </p:spTree>
    <p:extLst>
      <p:ext uri="{BB962C8B-B14F-4D97-AF65-F5344CB8AC3E}">
        <p14:creationId xmlns:p14="http://schemas.microsoft.com/office/powerpoint/2010/main" val="27961465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Notes Placeholder"/>
          <p:cNvSpPr>
            <a:spLocks noGrp="1"/>
          </p:cNvSpPr>
          <p:nvPr>
            <p:ph type="body" idx="1"/>
          </p:nvPr>
        </p:nvSpPr>
        <p:spPr bwMode="auto">
          <a:xfrm>
            <a:off x="-1596445366" y="-2147483648"/>
            <a:ext cx="0" cy="0"/>
          </a:xfrm>
          <a:noFill/>
        </p:spPr>
        <p:txBody>
          <a:bodyPr wrap="square" numCol="1" anchor="t" anchorCtr="0" compatLnSpc="1">
            <a:prstTxWarp prst="textNoShape">
              <a:avLst/>
            </a:prstTxWarp>
            <a:normAutofit fontScale="25000" lnSpcReduction="20000"/>
          </a:bodyPr>
          <a:lstStyle/>
          <a:p>
            <a:pPr eaLnBrk="1" hangingPunct="1">
              <a:spcBef>
                <a:spcPct val="0"/>
              </a:spcBef>
            </a:pPr>
            <a:endParaRPr lang="en-US"/>
          </a:p>
        </p:txBody>
      </p:sp>
    </p:spTree>
    <p:extLst>
      <p:ext uri="{BB962C8B-B14F-4D97-AF65-F5344CB8AC3E}">
        <p14:creationId xmlns:p14="http://schemas.microsoft.com/office/powerpoint/2010/main" val="202271070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0" name="Slide Image Placeholder 1"/>
          <p:cNvSpPr>
            <a:spLocks noGrp="1" noRot="1" noChangeAspect="1" noTextEdit="1"/>
          </p:cNvSpPr>
          <p:nvPr>
            <p:ph type="sldImg"/>
          </p:nvPr>
        </p:nvSpPr>
        <p:spPr bwMode="auto">
          <a:noFill/>
          <a:ln>
            <a:solidFill>
              <a:srgbClr val="000000"/>
            </a:solidFill>
            <a:miter lim="800000"/>
            <a:headEnd/>
            <a:tailEnd/>
          </a:ln>
        </p:spPr>
      </p:sp>
      <p:sp>
        <p:nvSpPr>
          <p:cNvPr id="26317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ltLang="en-US"/>
          </a:p>
        </p:txBody>
      </p:sp>
    </p:spTree>
    <p:extLst>
      <p:ext uri="{BB962C8B-B14F-4D97-AF65-F5344CB8AC3E}">
        <p14:creationId xmlns:p14="http://schemas.microsoft.com/office/powerpoint/2010/main" val="52725875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10"/>
          </p:nvPr>
        </p:nvSpPr>
        <p:spPr/>
        <p:txBody>
          <a:bodyPr/>
          <a:lstStyle/>
          <a:p>
            <a:fld id="{6C4A2650-D5BB-4CEA-89C5-1C6010102251}" type="slidenum">
              <a:rPr lang="en-US" smtClean="0"/>
              <a:pPr/>
              <a:t>407</a:t>
            </a:fld>
            <a:endParaRPr lang="en-US"/>
          </a:p>
        </p:txBody>
      </p:sp>
    </p:spTree>
    <p:extLst>
      <p:ext uri="{BB962C8B-B14F-4D97-AF65-F5344CB8AC3E}">
        <p14:creationId xmlns:p14="http://schemas.microsoft.com/office/powerpoint/2010/main" val="105870627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10"/>
          </p:nvPr>
        </p:nvSpPr>
        <p:spPr/>
        <p:txBody>
          <a:bodyPr/>
          <a:lstStyle/>
          <a:p>
            <a:fld id="{6C4A2650-D5BB-4CEA-89C5-1C6010102251}" type="slidenum">
              <a:rPr lang="en-US" smtClean="0"/>
              <a:pPr/>
              <a:t>408</a:t>
            </a:fld>
            <a:endParaRPr lang="en-US"/>
          </a:p>
        </p:txBody>
      </p:sp>
    </p:spTree>
    <p:extLst>
      <p:ext uri="{BB962C8B-B14F-4D97-AF65-F5344CB8AC3E}">
        <p14:creationId xmlns:p14="http://schemas.microsoft.com/office/powerpoint/2010/main" val="369151428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10"/>
          </p:nvPr>
        </p:nvSpPr>
        <p:spPr/>
        <p:txBody>
          <a:bodyPr/>
          <a:lstStyle/>
          <a:p>
            <a:fld id="{6C4A2650-D5BB-4CEA-89C5-1C6010102251}" type="slidenum">
              <a:rPr lang="en-US" smtClean="0"/>
              <a:pPr/>
              <a:t>409</a:t>
            </a:fld>
            <a:endParaRPr lang="en-US"/>
          </a:p>
        </p:txBody>
      </p:sp>
    </p:spTree>
    <p:extLst>
      <p:ext uri="{BB962C8B-B14F-4D97-AF65-F5344CB8AC3E}">
        <p14:creationId xmlns:p14="http://schemas.microsoft.com/office/powerpoint/2010/main" val="53934909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10"/>
          </p:nvPr>
        </p:nvSpPr>
        <p:spPr/>
        <p:txBody>
          <a:bodyPr/>
          <a:lstStyle/>
          <a:p>
            <a:fld id="{6C4A2650-D5BB-4CEA-89C5-1C6010102251}" type="slidenum">
              <a:rPr lang="en-US" smtClean="0"/>
              <a:pPr/>
              <a:t>410</a:t>
            </a:fld>
            <a:endParaRPr lang="en-US"/>
          </a:p>
        </p:txBody>
      </p:sp>
    </p:spTree>
    <p:extLst>
      <p:ext uri="{BB962C8B-B14F-4D97-AF65-F5344CB8AC3E}">
        <p14:creationId xmlns:p14="http://schemas.microsoft.com/office/powerpoint/2010/main" val="314843369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10"/>
          </p:nvPr>
        </p:nvSpPr>
        <p:spPr/>
        <p:txBody>
          <a:bodyPr/>
          <a:lstStyle/>
          <a:p>
            <a:fld id="{6C4A2650-D5BB-4CEA-89C5-1C6010102251}" type="slidenum">
              <a:rPr lang="en-US" smtClean="0"/>
              <a:pPr/>
              <a:t>411</a:t>
            </a:fld>
            <a:endParaRPr lang="en-US"/>
          </a:p>
        </p:txBody>
      </p:sp>
    </p:spTree>
    <p:extLst>
      <p:ext uri="{BB962C8B-B14F-4D97-AF65-F5344CB8AC3E}">
        <p14:creationId xmlns:p14="http://schemas.microsoft.com/office/powerpoint/2010/main" val="376794969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10"/>
          </p:nvPr>
        </p:nvSpPr>
        <p:spPr/>
        <p:txBody>
          <a:bodyPr/>
          <a:lstStyle/>
          <a:p>
            <a:fld id="{FD909C7C-244E-45C3-9257-52FF54E8B70F}" type="slidenum">
              <a:rPr lang="en-IN" smtClean="0"/>
              <a:t>412</a:t>
            </a:fld>
            <a:endParaRPr lang="en-IN"/>
          </a:p>
        </p:txBody>
      </p:sp>
    </p:spTree>
    <p:extLst>
      <p:ext uri="{BB962C8B-B14F-4D97-AF65-F5344CB8AC3E}">
        <p14:creationId xmlns:p14="http://schemas.microsoft.com/office/powerpoint/2010/main" val="4223254160"/>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Rectangle 7"/>
          <p:cNvSpPr>
            <a:spLocks noGrp="1" noChangeArrowheads="1"/>
          </p:cNvSpPr>
          <p:nvPr>
            <p:ph type="sldNum" sz="quarter" idx="5"/>
          </p:nvPr>
        </p:nvSpPr>
        <p:spPr>
          <a:noFill/>
        </p:spPr>
        <p:txBody>
          <a:bodyPr/>
          <a:lstStyle/>
          <a:p>
            <a:fld id="{A6726218-5163-4E28-940D-24C2EB3D213E}" type="slidenum">
              <a:rPr lang="en-US" smtClean="0"/>
              <a:pPr/>
              <a:t>420</a:t>
            </a:fld>
            <a:endParaRPr lang="en-US"/>
          </a:p>
        </p:txBody>
      </p:sp>
      <p:sp>
        <p:nvSpPr>
          <p:cNvPr id="227331" name="Rectangle 2"/>
          <p:cNvSpPr>
            <a:spLocks noGrp="1" noRot="1" noChangeAspect="1" noChangeArrowheads="1" noTextEdit="1"/>
          </p:cNvSpPr>
          <p:nvPr>
            <p:ph type="sldImg"/>
          </p:nvPr>
        </p:nvSpPr>
        <p:spPr>
          <a:ln/>
        </p:spPr>
      </p:sp>
      <p:sp>
        <p:nvSpPr>
          <p:cNvPr id="227332" name="Rectangle 3"/>
          <p:cNvSpPr>
            <a:spLocks noGrp="1" noChangeArrowheads="1"/>
          </p:cNvSpPr>
          <p:nvPr>
            <p:ph type="body" idx="1"/>
          </p:nvPr>
        </p:nvSpPr>
        <p:spPr>
          <a:noFill/>
          <a:ln/>
        </p:spPr>
        <p:txBody>
          <a:bodyPr/>
          <a:lstStyle/>
          <a:p>
            <a:endParaRPr lang="en-AU"/>
          </a:p>
        </p:txBody>
      </p:sp>
    </p:spTree>
    <p:extLst>
      <p:ext uri="{BB962C8B-B14F-4D97-AF65-F5344CB8AC3E}">
        <p14:creationId xmlns:p14="http://schemas.microsoft.com/office/powerpoint/2010/main" val="372492776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D9CD19-23F0-7539-65E9-30EB8E4396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07772F-2F10-5DE7-E395-7FD8A28375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FFB9E6-8D30-4E4B-B076-765678863F1C}"/>
              </a:ext>
            </a:extLst>
          </p:cNvPr>
          <p:cNvSpPr>
            <a:spLocks noGrp="1"/>
          </p:cNvSpPr>
          <p:nvPr>
            <p:ph type="body" idx="1"/>
          </p:nvPr>
        </p:nvSpPr>
        <p:spPr/>
        <p:txBody>
          <a:bodyPr/>
          <a:lstStyle/>
          <a:p>
            <a:endParaRPr lang="en-IN"/>
          </a:p>
        </p:txBody>
      </p:sp>
      <p:sp>
        <p:nvSpPr>
          <p:cNvPr id="4" name="Slide Number Placeholder 3">
            <a:extLst>
              <a:ext uri="{FF2B5EF4-FFF2-40B4-BE49-F238E27FC236}">
                <a16:creationId xmlns:a16="http://schemas.microsoft.com/office/drawing/2014/main" id="{7D460294-9C9A-098D-2728-524A69A8951E}"/>
              </a:ext>
            </a:extLst>
          </p:cNvPr>
          <p:cNvSpPr>
            <a:spLocks noGrp="1"/>
          </p:cNvSpPr>
          <p:nvPr>
            <p:ph type="sldNum" sz="quarter" idx="10"/>
          </p:nvPr>
        </p:nvSpPr>
        <p:spPr/>
        <p:txBody>
          <a:bodyPr/>
          <a:lstStyle/>
          <a:p>
            <a:fld id="{B6E01402-6FC6-4A02-AB71-3EE065230237}" type="slidenum">
              <a:rPr lang="en-IN" smtClean="0"/>
              <a:pPr/>
              <a:t>459</a:t>
            </a:fld>
            <a:endParaRPr lang="en-IN"/>
          </a:p>
        </p:txBody>
      </p:sp>
    </p:spTree>
    <p:extLst>
      <p:ext uri="{BB962C8B-B14F-4D97-AF65-F5344CB8AC3E}">
        <p14:creationId xmlns:p14="http://schemas.microsoft.com/office/powerpoint/2010/main" val="14707760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D15A04-3B56-1D50-9053-F5F8493777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60DEF4-8D18-6F81-25F2-2448651D12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768C77-A9B3-18F4-89E7-F1E555723DA6}"/>
              </a:ext>
            </a:extLst>
          </p:cNvPr>
          <p:cNvSpPr>
            <a:spLocks noGrp="1"/>
          </p:cNvSpPr>
          <p:nvPr>
            <p:ph type="body" idx="1"/>
          </p:nvPr>
        </p:nvSpPr>
        <p:spPr/>
        <p:txBody>
          <a:bodyPr/>
          <a:lstStyle/>
          <a:p>
            <a:endParaRPr lang="en-IN"/>
          </a:p>
        </p:txBody>
      </p:sp>
      <p:sp>
        <p:nvSpPr>
          <p:cNvPr id="4" name="Slide Number Placeholder 3">
            <a:extLst>
              <a:ext uri="{FF2B5EF4-FFF2-40B4-BE49-F238E27FC236}">
                <a16:creationId xmlns:a16="http://schemas.microsoft.com/office/drawing/2014/main" id="{DDEC3A9D-1F1E-585A-0FFE-90EF83AA72BB}"/>
              </a:ext>
            </a:extLst>
          </p:cNvPr>
          <p:cNvSpPr>
            <a:spLocks noGrp="1"/>
          </p:cNvSpPr>
          <p:nvPr>
            <p:ph type="sldNum" sz="quarter" idx="10"/>
          </p:nvPr>
        </p:nvSpPr>
        <p:spPr/>
        <p:txBody>
          <a:bodyPr/>
          <a:lstStyle/>
          <a:p>
            <a:fld id="{B6E01402-6FC6-4A02-AB71-3EE065230237}" type="slidenum">
              <a:rPr lang="en-IN" smtClean="0"/>
              <a:pPr/>
              <a:t>460</a:t>
            </a:fld>
            <a:endParaRPr lang="en-IN"/>
          </a:p>
        </p:txBody>
      </p:sp>
    </p:spTree>
    <p:extLst>
      <p:ext uri="{BB962C8B-B14F-4D97-AF65-F5344CB8AC3E}">
        <p14:creationId xmlns:p14="http://schemas.microsoft.com/office/powerpoint/2010/main" val="175641419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01BE07-CD27-37E5-A899-98C77BE481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7F661F-DAC2-A22D-B66D-FA63C1852C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D5BA99-6667-EE61-C31A-B811399753A4}"/>
              </a:ext>
            </a:extLst>
          </p:cNvPr>
          <p:cNvSpPr>
            <a:spLocks noGrp="1"/>
          </p:cNvSpPr>
          <p:nvPr>
            <p:ph type="body" idx="1"/>
          </p:nvPr>
        </p:nvSpPr>
        <p:spPr/>
        <p:txBody>
          <a:bodyPr/>
          <a:lstStyle/>
          <a:p>
            <a:endParaRPr lang="en-IN"/>
          </a:p>
        </p:txBody>
      </p:sp>
      <p:sp>
        <p:nvSpPr>
          <p:cNvPr id="4" name="Slide Number Placeholder 3">
            <a:extLst>
              <a:ext uri="{FF2B5EF4-FFF2-40B4-BE49-F238E27FC236}">
                <a16:creationId xmlns:a16="http://schemas.microsoft.com/office/drawing/2014/main" id="{8977C1A6-590B-2402-431D-DBDF3C44B6CA}"/>
              </a:ext>
            </a:extLst>
          </p:cNvPr>
          <p:cNvSpPr>
            <a:spLocks noGrp="1"/>
          </p:cNvSpPr>
          <p:nvPr>
            <p:ph type="sldNum" sz="quarter" idx="10"/>
          </p:nvPr>
        </p:nvSpPr>
        <p:spPr/>
        <p:txBody>
          <a:bodyPr/>
          <a:lstStyle/>
          <a:p>
            <a:fld id="{B6E01402-6FC6-4A02-AB71-3EE065230237}" type="slidenum">
              <a:rPr lang="en-IN" smtClean="0"/>
              <a:pPr/>
              <a:t>461</a:t>
            </a:fld>
            <a:endParaRPr lang="en-IN"/>
          </a:p>
        </p:txBody>
      </p:sp>
    </p:spTree>
    <p:extLst>
      <p:ext uri="{BB962C8B-B14F-4D97-AF65-F5344CB8AC3E}">
        <p14:creationId xmlns:p14="http://schemas.microsoft.com/office/powerpoint/2010/main" val="28931814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Rectangle 7"/>
          <p:cNvSpPr>
            <a:spLocks noGrp="1" noChangeArrowheads="1"/>
          </p:cNvSpPr>
          <p:nvPr>
            <p:ph type="sldNum" sz="quarter" idx="5"/>
          </p:nvPr>
        </p:nvSpPr>
        <p:spPr/>
        <p:txBody>
          <a:bodyPr/>
          <a:lstStyle/>
          <a:p>
            <a:pPr>
              <a:defRPr/>
            </a:pPr>
            <a:fld id="{0E8A6A46-DBE0-4D22-B541-A107F2B27A8A}" type="slidenum">
              <a:rPr lang="en-US" smtClean="0"/>
              <a:pPr>
                <a:defRPr/>
              </a:pPr>
              <a:t>494</a:t>
            </a:fld>
            <a:endParaRPr lang="en-US"/>
          </a:p>
        </p:txBody>
      </p:sp>
      <p:sp>
        <p:nvSpPr>
          <p:cNvPr id="266243"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66244" name="Rectangle 3"/>
          <p:cNvSpPr>
            <a:spLocks noGrp="1" noChangeArrowheads="1"/>
          </p:cNvSpPr>
          <p:nvPr>
            <p:ph type="body" idx="1"/>
          </p:nvPr>
        </p:nvSpPr>
        <p:spPr bwMode="auto">
          <a:solidFill>
            <a:srgbClr val="FFFFFF"/>
          </a:solidFill>
          <a:ln>
            <a:solidFill>
              <a:srgbClr val="000000"/>
            </a:solidFill>
            <a:miter lim="800000"/>
            <a:headEnd/>
            <a:tailEnd/>
          </a:ln>
        </p:spPr>
        <p:txBody>
          <a:bodyPr wrap="square" lIns="94677" tIns="47339" rIns="94677" bIns="47339" numCol="1" anchor="t" anchorCtr="0" compatLnSpc="1">
            <a:prstTxWarp prst="textNoShape">
              <a:avLst/>
            </a:prstTxWarp>
          </a:bodyPr>
          <a:lstStyle/>
          <a:p>
            <a:endParaRPr lang="en-AU"/>
          </a:p>
        </p:txBody>
      </p:sp>
    </p:spTree>
    <p:extLst>
      <p:ext uri="{BB962C8B-B14F-4D97-AF65-F5344CB8AC3E}">
        <p14:creationId xmlns:p14="http://schemas.microsoft.com/office/powerpoint/2010/main" val="280029267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Rectangle 7"/>
          <p:cNvSpPr>
            <a:spLocks noGrp="1" noChangeArrowheads="1"/>
          </p:cNvSpPr>
          <p:nvPr>
            <p:ph type="sldNum" sz="quarter" idx="5"/>
          </p:nvPr>
        </p:nvSpPr>
        <p:spPr/>
        <p:txBody>
          <a:bodyPr/>
          <a:lstStyle/>
          <a:p>
            <a:pPr>
              <a:defRPr/>
            </a:pPr>
            <a:fld id="{EBEC5994-3EC8-4F16-A888-9D1CBF133042}" type="slidenum">
              <a:rPr lang="en-US" smtClean="0"/>
              <a:pPr>
                <a:defRPr/>
              </a:pPr>
              <a:t>495</a:t>
            </a:fld>
            <a:endParaRPr lang="en-US"/>
          </a:p>
        </p:txBody>
      </p:sp>
      <p:sp>
        <p:nvSpPr>
          <p:cNvPr id="267267"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67268" name="Rectangle 3"/>
          <p:cNvSpPr>
            <a:spLocks noGrp="1" noChangeArrowheads="1"/>
          </p:cNvSpPr>
          <p:nvPr>
            <p:ph type="body" idx="1"/>
          </p:nvPr>
        </p:nvSpPr>
        <p:spPr bwMode="auto">
          <a:solidFill>
            <a:srgbClr val="FFFFFF"/>
          </a:solidFill>
          <a:ln>
            <a:solidFill>
              <a:srgbClr val="000000"/>
            </a:solidFill>
            <a:miter lim="800000"/>
            <a:headEnd/>
            <a:tailEnd/>
          </a:ln>
        </p:spPr>
        <p:txBody>
          <a:bodyPr wrap="square" lIns="94677" tIns="47339" rIns="94677" bIns="47339" numCol="1" anchor="t" anchorCtr="0" compatLnSpc="1">
            <a:prstTxWarp prst="textNoShape">
              <a:avLst/>
            </a:prstTxWarp>
          </a:bodyPr>
          <a:lstStyle/>
          <a:p>
            <a:endParaRPr lang="en-AU"/>
          </a:p>
        </p:txBody>
      </p:sp>
    </p:spTree>
    <p:extLst>
      <p:ext uri="{BB962C8B-B14F-4D97-AF65-F5344CB8AC3E}">
        <p14:creationId xmlns:p14="http://schemas.microsoft.com/office/powerpoint/2010/main" val="2630914080"/>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Slide Image Placeholder 1"/>
          <p:cNvSpPr>
            <a:spLocks noGrp="1" noRot="1" noChangeAspect="1" noTextEdit="1"/>
          </p:cNvSpPr>
          <p:nvPr>
            <p:ph type="sldImg"/>
          </p:nvPr>
        </p:nvSpPr>
        <p:spPr bwMode="auto">
          <a:noFill/>
          <a:ln>
            <a:solidFill>
              <a:srgbClr val="000000"/>
            </a:solidFill>
            <a:miter lim="800000"/>
            <a:headEnd/>
            <a:tailEnd/>
          </a:ln>
        </p:spPr>
      </p:sp>
      <p:sp>
        <p:nvSpPr>
          <p:cNvPr id="15769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IN" altLang="en-US"/>
          </a:p>
        </p:txBody>
      </p:sp>
      <p:sp>
        <p:nvSpPr>
          <p:cNvPr id="1577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E562A00-A6CD-4B30-9A35-396F92EC6216}" type="slidenum">
              <a:rPr lang="en-US" altLang="en-US" smtClean="0"/>
              <a:pPr/>
              <a:t>564</a:t>
            </a:fld>
            <a:endParaRPr lang="en-US" altLang="en-US"/>
          </a:p>
        </p:txBody>
      </p:sp>
    </p:spTree>
    <p:extLst>
      <p:ext uri="{BB962C8B-B14F-4D97-AF65-F5344CB8AC3E}">
        <p14:creationId xmlns:p14="http://schemas.microsoft.com/office/powerpoint/2010/main" val="2225031230"/>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Slide Image Placeholder 1"/>
          <p:cNvSpPr>
            <a:spLocks noGrp="1" noRot="1" noChangeAspect="1" noTextEdit="1"/>
          </p:cNvSpPr>
          <p:nvPr>
            <p:ph type="sldImg"/>
          </p:nvPr>
        </p:nvSpPr>
        <p:spPr bwMode="auto">
          <a:noFill/>
          <a:ln>
            <a:solidFill>
              <a:srgbClr val="000000"/>
            </a:solidFill>
            <a:miter lim="800000"/>
            <a:headEnd/>
            <a:tailEnd/>
          </a:ln>
        </p:spPr>
      </p:sp>
      <p:sp>
        <p:nvSpPr>
          <p:cNvPr id="15872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IN" altLang="en-US"/>
          </a:p>
        </p:txBody>
      </p:sp>
      <p:sp>
        <p:nvSpPr>
          <p:cNvPr id="158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74DEED5-9FA8-4B25-A99D-293CBF2CD7C9}" type="slidenum">
              <a:rPr lang="en-US" altLang="en-US" smtClean="0"/>
              <a:pPr/>
              <a:t>565</a:t>
            </a:fld>
            <a:endParaRPr lang="en-US" altLang="en-US"/>
          </a:p>
        </p:txBody>
      </p:sp>
    </p:spTree>
    <p:extLst>
      <p:ext uri="{BB962C8B-B14F-4D97-AF65-F5344CB8AC3E}">
        <p14:creationId xmlns:p14="http://schemas.microsoft.com/office/powerpoint/2010/main" val="680277515"/>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Slide Image Placeholder 1"/>
          <p:cNvSpPr>
            <a:spLocks noGrp="1" noRot="1" noChangeAspect="1" noTextEdit="1"/>
          </p:cNvSpPr>
          <p:nvPr>
            <p:ph type="sldImg"/>
          </p:nvPr>
        </p:nvSpPr>
        <p:spPr bwMode="auto">
          <a:noFill/>
          <a:ln>
            <a:solidFill>
              <a:srgbClr val="000000"/>
            </a:solidFill>
            <a:miter lim="800000"/>
            <a:headEnd/>
            <a:tailEnd/>
          </a:ln>
        </p:spPr>
      </p:sp>
      <p:sp>
        <p:nvSpPr>
          <p:cNvPr id="15974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IN" altLang="en-US"/>
          </a:p>
        </p:txBody>
      </p:sp>
      <p:sp>
        <p:nvSpPr>
          <p:cNvPr id="1597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5F43381-4E26-43E3-9517-2A4D4B7D8BC7}" type="slidenum">
              <a:rPr lang="en-US" altLang="en-US" smtClean="0"/>
              <a:pPr/>
              <a:t>566</a:t>
            </a:fld>
            <a:endParaRPr lang="en-US" altLang="en-US"/>
          </a:p>
        </p:txBody>
      </p:sp>
    </p:spTree>
    <p:extLst>
      <p:ext uri="{BB962C8B-B14F-4D97-AF65-F5344CB8AC3E}">
        <p14:creationId xmlns:p14="http://schemas.microsoft.com/office/powerpoint/2010/main" val="1097273038"/>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Slide Image Placeholder 1"/>
          <p:cNvSpPr>
            <a:spLocks noGrp="1" noRot="1" noChangeAspect="1" noTextEdit="1"/>
          </p:cNvSpPr>
          <p:nvPr>
            <p:ph type="sldImg"/>
          </p:nvPr>
        </p:nvSpPr>
        <p:spPr bwMode="auto">
          <a:noFill/>
          <a:ln>
            <a:solidFill>
              <a:srgbClr val="000000"/>
            </a:solidFill>
            <a:miter lim="800000"/>
            <a:headEnd/>
            <a:tailEnd/>
          </a:ln>
        </p:spPr>
      </p:sp>
      <p:sp>
        <p:nvSpPr>
          <p:cNvPr id="16077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IN" altLang="en-US"/>
          </a:p>
        </p:txBody>
      </p:sp>
      <p:sp>
        <p:nvSpPr>
          <p:cNvPr id="1607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2674B34-12D5-4628-BC75-254C6E819436}" type="slidenum">
              <a:rPr lang="en-US" altLang="en-US" smtClean="0"/>
              <a:pPr/>
              <a:t>567</a:t>
            </a:fld>
            <a:endParaRPr lang="en-US" altLang="en-US"/>
          </a:p>
        </p:txBody>
      </p:sp>
    </p:spTree>
    <p:extLst>
      <p:ext uri="{BB962C8B-B14F-4D97-AF65-F5344CB8AC3E}">
        <p14:creationId xmlns:p14="http://schemas.microsoft.com/office/powerpoint/2010/main" val="3340812762"/>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Slide Image Placeholder 1"/>
          <p:cNvSpPr>
            <a:spLocks noGrp="1" noRot="1" noChangeAspect="1" noTextEdit="1"/>
          </p:cNvSpPr>
          <p:nvPr>
            <p:ph type="sldImg"/>
          </p:nvPr>
        </p:nvSpPr>
        <p:spPr bwMode="auto">
          <a:noFill/>
          <a:ln>
            <a:solidFill>
              <a:srgbClr val="000000"/>
            </a:solidFill>
            <a:miter lim="800000"/>
            <a:headEnd/>
            <a:tailEnd/>
          </a:ln>
        </p:spPr>
      </p:sp>
      <p:sp>
        <p:nvSpPr>
          <p:cNvPr id="16179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IN" altLang="en-US"/>
          </a:p>
        </p:txBody>
      </p:sp>
      <p:sp>
        <p:nvSpPr>
          <p:cNvPr id="1617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0062B5-2CBD-4C6B-BAD1-2A3CB7447D91}" type="slidenum">
              <a:rPr lang="en-US" altLang="en-US" smtClean="0"/>
              <a:pPr/>
              <a:t>568</a:t>
            </a:fld>
            <a:endParaRPr lang="en-US" altLang="en-US"/>
          </a:p>
        </p:txBody>
      </p:sp>
    </p:spTree>
    <p:extLst>
      <p:ext uri="{BB962C8B-B14F-4D97-AF65-F5344CB8AC3E}">
        <p14:creationId xmlns:p14="http://schemas.microsoft.com/office/powerpoint/2010/main" val="320574845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Slide Image Placeholder 1"/>
          <p:cNvSpPr>
            <a:spLocks noGrp="1" noRot="1" noChangeAspect="1" noTextEdit="1"/>
          </p:cNvSpPr>
          <p:nvPr>
            <p:ph type="sldImg"/>
          </p:nvPr>
        </p:nvSpPr>
        <p:spPr bwMode="auto">
          <a:noFill/>
          <a:ln>
            <a:solidFill>
              <a:srgbClr val="000000"/>
            </a:solidFill>
            <a:miter lim="800000"/>
            <a:headEnd/>
            <a:tailEnd/>
          </a:ln>
        </p:spPr>
      </p:sp>
      <p:sp>
        <p:nvSpPr>
          <p:cNvPr id="162819"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altLang="en-US" dirty="0">
                <a:latin typeface="Times New Roman" pitchFamily="18" charset="0"/>
                <a:cs typeface="Times New Roman" pitchFamily="18" charset="0"/>
              </a:rPr>
              <a:t>It is a specific anti avoidance regulation</a:t>
            </a:r>
            <a:r>
              <a:rPr lang="en-IN" altLang="en-US" dirty="0"/>
              <a:t> which seeks to restrict amount of interest deduction claimed by Entities in a group structure  arising out of BEPS Action Plan 4</a:t>
            </a:r>
            <a:endParaRPr lang="en-US" altLang="en-US" dirty="0">
              <a:latin typeface="Times New Roman" pitchFamily="18" charset="0"/>
              <a:cs typeface="Times New Roman" pitchFamily="18" charset="0"/>
            </a:endParaRPr>
          </a:p>
        </p:txBody>
      </p:sp>
      <p:sp>
        <p:nvSpPr>
          <p:cNvPr id="16282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12E181E-3116-4613-8F38-38ADB12005BA}" type="slidenum">
              <a:rPr lang="en-US" altLang="en-US" smtClean="0"/>
              <a:pPr/>
              <a:t>575</a:t>
            </a:fld>
            <a:endParaRPr lang="en-US" altLang="en-US"/>
          </a:p>
        </p:txBody>
      </p:sp>
    </p:spTree>
    <p:extLst>
      <p:ext uri="{BB962C8B-B14F-4D97-AF65-F5344CB8AC3E}">
        <p14:creationId xmlns:p14="http://schemas.microsoft.com/office/powerpoint/2010/main" val="4275171988"/>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Slide Image Placeholder 1"/>
          <p:cNvSpPr>
            <a:spLocks noGrp="1" noRot="1" noChangeAspect="1" noTextEdit="1"/>
          </p:cNvSpPr>
          <p:nvPr>
            <p:ph type="sldImg"/>
          </p:nvPr>
        </p:nvSpPr>
        <p:spPr bwMode="auto">
          <a:noFill/>
          <a:ln>
            <a:solidFill>
              <a:srgbClr val="000000"/>
            </a:solidFill>
            <a:miter lim="800000"/>
            <a:headEnd/>
            <a:tailEnd/>
          </a:ln>
        </p:spPr>
      </p:sp>
      <p:sp>
        <p:nvSpPr>
          <p:cNvPr id="1638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ltLang="en-US">
              <a:latin typeface="Times New Roman" pitchFamily="18" charset="0"/>
              <a:cs typeface="Times New Roman" pitchFamily="18" charset="0"/>
            </a:endParaRPr>
          </a:p>
        </p:txBody>
      </p:sp>
      <p:sp>
        <p:nvSpPr>
          <p:cNvPr id="1638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384996B-7711-44E4-B076-B669183D6316}" type="slidenum">
              <a:rPr lang="en-US" altLang="en-US" smtClean="0"/>
              <a:pPr/>
              <a:t>576</a:t>
            </a:fld>
            <a:endParaRPr lang="en-US" altLang="en-US"/>
          </a:p>
        </p:txBody>
      </p:sp>
    </p:spTree>
    <p:extLst>
      <p:ext uri="{BB962C8B-B14F-4D97-AF65-F5344CB8AC3E}">
        <p14:creationId xmlns:p14="http://schemas.microsoft.com/office/powerpoint/2010/main" val="1636982141"/>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Slide Image Placeholder 1"/>
          <p:cNvSpPr>
            <a:spLocks noGrp="1" noRot="1" noChangeAspect="1" noTextEdit="1"/>
          </p:cNvSpPr>
          <p:nvPr>
            <p:ph type="sldImg"/>
          </p:nvPr>
        </p:nvSpPr>
        <p:spPr bwMode="auto">
          <a:noFill/>
          <a:ln>
            <a:solidFill>
              <a:srgbClr val="000000"/>
            </a:solidFill>
            <a:miter lim="800000"/>
            <a:headEnd/>
            <a:tailEnd/>
          </a:ln>
        </p:spPr>
      </p:sp>
      <p:sp>
        <p:nvSpPr>
          <p:cNvPr id="16486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ltLang="en-US">
              <a:latin typeface="Times New Roman" pitchFamily="18" charset="0"/>
              <a:cs typeface="Times New Roman" pitchFamily="18" charset="0"/>
            </a:endParaRPr>
          </a:p>
        </p:txBody>
      </p:sp>
      <p:sp>
        <p:nvSpPr>
          <p:cNvPr id="1648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6D2E9D5-7C84-493F-B360-F25D4CB1A272}" type="slidenum">
              <a:rPr lang="en-US" altLang="en-US" smtClean="0"/>
              <a:pPr/>
              <a:t>577</a:t>
            </a:fld>
            <a:endParaRPr lang="en-US" altLang="en-US"/>
          </a:p>
        </p:txBody>
      </p:sp>
    </p:spTree>
    <p:extLst>
      <p:ext uri="{BB962C8B-B14F-4D97-AF65-F5344CB8AC3E}">
        <p14:creationId xmlns:p14="http://schemas.microsoft.com/office/powerpoint/2010/main" val="226956181"/>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2" name="Slide Image Placeholder 1"/>
          <p:cNvSpPr>
            <a:spLocks noGrp="1" noRot="1" noChangeAspect="1" noTextEdit="1"/>
          </p:cNvSpPr>
          <p:nvPr>
            <p:ph type="sldImg"/>
          </p:nvPr>
        </p:nvSpPr>
        <p:spPr bwMode="auto">
          <a:noFill/>
          <a:ln>
            <a:solidFill>
              <a:srgbClr val="000000"/>
            </a:solidFill>
            <a:miter lim="800000"/>
            <a:headEnd/>
            <a:tailEnd/>
          </a:ln>
        </p:spPr>
      </p:sp>
      <p:sp>
        <p:nvSpPr>
          <p:cNvPr id="27648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a:p>
        </p:txBody>
      </p:sp>
      <p:sp>
        <p:nvSpPr>
          <p:cNvPr id="13107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A006528-CFBB-4754-98D6-754E0ED81E98}" type="slidenum">
              <a:rPr lang="en-US" smtClean="0"/>
              <a:pPr fontAlgn="base">
                <a:spcBef>
                  <a:spcPct val="0"/>
                </a:spcBef>
                <a:spcAft>
                  <a:spcPct val="0"/>
                </a:spcAft>
                <a:defRPr/>
              </a:pPr>
              <a:t>688</a:t>
            </a:fld>
            <a:endParaRPr lang="en-US"/>
          </a:p>
        </p:txBody>
      </p:sp>
    </p:spTree>
    <p:extLst>
      <p:ext uri="{BB962C8B-B14F-4D97-AF65-F5344CB8AC3E}">
        <p14:creationId xmlns:p14="http://schemas.microsoft.com/office/powerpoint/2010/main" val="2847207496"/>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6" name="Notes Placeholder"/>
          <p:cNvSpPr>
            <a:spLocks noGrp="1"/>
          </p:cNvSpPr>
          <p:nvPr>
            <p:ph type="body" idx="1"/>
          </p:nvPr>
        </p:nvSpPr>
        <p:spPr bwMode="auto">
          <a:xfrm>
            <a:off x="-1596445365" y="-2147483648"/>
            <a:ext cx="0" cy="0"/>
          </a:xfrm>
          <a:noFill/>
        </p:spPr>
        <p:txBody>
          <a:bodyPr wrap="square" numCol="1" anchor="t" anchorCtr="0" compatLnSpc="1">
            <a:prstTxWarp prst="textNoShape">
              <a:avLst/>
            </a:prstTxWarp>
            <a:normAutofit fontScale="25000" lnSpcReduction="20000"/>
          </a:bodyPr>
          <a:lstStyle/>
          <a:p>
            <a:pPr>
              <a:spcBef>
                <a:spcPct val="0"/>
              </a:spcBef>
            </a:pPr>
            <a:endParaRPr lang="en-US"/>
          </a:p>
        </p:txBody>
      </p:sp>
    </p:spTree>
    <p:extLst>
      <p:ext uri="{BB962C8B-B14F-4D97-AF65-F5344CB8AC3E}">
        <p14:creationId xmlns:p14="http://schemas.microsoft.com/office/powerpoint/2010/main" val="2798856060"/>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8" name="Notes Placeholder"/>
          <p:cNvSpPr>
            <a:spLocks noGrp="1"/>
          </p:cNvSpPr>
          <p:nvPr>
            <p:ph type="body" idx="1"/>
          </p:nvPr>
        </p:nvSpPr>
        <p:spPr bwMode="auto">
          <a:xfrm>
            <a:off x="-1596445365" y="-2147483648"/>
            <a:ext cx="0" cy="0"/>
          </a:xfrm>
          <a:noFill/>
        </p:spPr>
        <p:txBody>
          <a:bodyPr wrap="square" numCol="1" anchor="t" anchorCtr="0" compatLnSpc="1">
            <a:prstTxWarp prst="textNoShape">
              <a:avLst/>
            </a:prstTxWarp>
            <a:normAutofit fontScale="25000" lnSpcReduction="20000"/>
          </a:bodyPr>
          <a:lstStyle/>
          <a:p>
            <a:pPr>
              <a:spcBef>
                <a:spcPct val="0"/>
              </a:spcBef>
            </a:pPr>
            <a:endParaRPr lang="en-US"/>
          </a:p>
        </p:txBody>
      </p:sp>
    </p:spTree>
    <p:extLst>
      <p:ext uri="{BB962C8B-B14F-4D97-AF65-F5344CB8AC3E}">
        <p14:creationId xmlns:p14="http://schemas.microsoft.com/office/powerpoint/2010/main" val="3245964808"/>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10"/>
          </p:nvPr>
        </p:nvSpPr>
        <p:spPr/>
        <p:txBody>
          <a:bodyPr/>
          <a:lstStyle/>
          <a:p>
            <a:fld id="{B6E01402-6FC6-4A02-AB71-3EE065230237}" type="slidenum">
              <a:rPr lang="en-IN" smtClean="0"/>
              <a:pPr/>
              <a:t>774</a:t>
            </a:fld>
            <a:endParaRPr lang="en-IN"/>
          </a:p>
        </p:txBody>
      </p:sp>
    </p:spTree>
    <p:extLst>
      <p:ext uri="{BB962C8B-B14F-4D97-AF65-F5344CB8AC3E}">
        <p14:creationId xmlns:p14="http://schemas.microsoft.com/office/powerpoint/2010/main" val="35801785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10"/>
          </p:nvPr>
        </p:nvSpPr>
        <p:spPr/>
        <p:txBody>
          <a:bodyPr/>
          <a:lstStyle/>
          <a:p>
            <a:fld id="{B6E01402-6FC6-4A02-AB71-3EE065230237}" type="slidenum">
              <a:rPr lang="en-IN" smtClean="0"/>
              <a:pPr/>
              <a:t>779</a:t>
            </a:fld>
            <a:endParaRPr lang="en-IN"/>
          </a:p>
        </p:txBody>
      </p:sp>
    </p:spTree>
    <p:extLst>
      <p:ext uri="{BB962C8B-B14F-4D97-AF65-F5344CB8AC3E}">
        <p14:creationId xmlns:p14="http://schemas.microsoft.com/office/powerpoint/2010/main" val="1367888483"/>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6" name="Notes Placeholder"/>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654144285"/>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10"/>
          </p:nvPr>
        </p:nvSpPr>
        <p:spPr/>
        <p:txBody>
          <a:bodyPr/>
          <a:lstStyle/>
          <a:p>
            <a:fld id="{B6E01402-6FC6-4A02-AB71-3EE065230237}" type="slidenum">
              <a:rPr lang="en-IN" smtClean="0"/>
              <a:pPr/>
              <a:t>849</a:t>
            </a:fld>
            <a:endParaRPr lang="en-IN"/>
          </a:p>
        </p:txBody>
      </p:sp>
    </p:spTree>
    <p:extLst>
      <p:ext uri="{BB962C8B-B14F-4D97-AF65-F5344CB8AC3E}">
        <p14:creationId xmlns:p14="http://schemas.microsoft.com/office/powerpoint/2010/main" val="229054944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A6ED2F36-C4D5-499A-9844-A3736EC32A72}" type="datetime1">
              <a:rPr lang="en-US" smtClean="0"/>
              <a:t>9/5/2026</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r>
              <a:rPr lang="en-IN"/>
              <a:t>H.C.Khincha &amp; Co</a:t>
            </a:r>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ACBEC43E-96F4-48F5-87ED-55748F40BB4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BDF67D3-97E1-4EF6-9EC7-CF10111A9CBC}" type="datetime1">
              <a:rPr lang="en-US" smtClean="0"/>
              <a:t>9/5/2026</a:t>
            </a:fld>
            <a:endParaRPr lang="en-US"/>
          </a:p>
        </p:txBody>
      </p:sp>
      <p:sp>
        <p:nvSpPr>
          <p:cNvPr id="5" name="Footer Placeholder 4"/>
          <p:cNvSpPr>
            <a:spLocks noGrp="1"/>
          </p:cNvSpPr>
          <p:nvPr>
            <p:ph type="ftr" sz="quarter" idx="11"/>
          </p:nvPr>
        </p:nvSpPr>
        <p:spPr/>
        <p:txBody>
          <a:bodyPr/>
          <a:lstStyle>
            <a:lvl1pPr>
              <a:defRPr sz="1400">
                <a:latin typeface="Times New Roman" pitchFamily="18" charset="0"/>
                <a:cs typeface="Times New Roman" pitchFamily="18" charset="0"/>
              </a:defRPr>
            </a:lvl1pPr>
            <a:extLst/>
          </a:lstStyle>
          <a:p>
            <a:r>
              <a:rPr lang="en-IN"/>
              <a:t>H.C.Khincha &amp; Co</a:t>
            </a:r>
            <a:endParaRPr lang="en-US" dirty="0"/>
          </a:p>
        </p:txBody>
      </p:sp>
      <p:sp>
        <p:nvSpPr>
          <p:cNvPr id="6" name="Slide Number Placeholder 5"/>
          <p:cNvSpPr>
            <a:spLocks noGrp="1"/>
          </p:cNvSpPr>
          <p:nvPr>
            <p:ph type="sldNum" sz="quarter" idx="12"/>
          </p:nvPr>
        </p:nvSpPr>
        <p:spPr/>
        <p:txBody>
          <a:bodyPr/>
          <a:lstStyle/>
          <a:p>
            <a:fld id="{ACBEC43E-96F4-48F5-87ED-55748F40BB4D}" type="slidenum">
              <a:rPr lang="en-US" smtClean="0"/>
              <a:pPr/>
              <a:t>‹#›</a:t>
            </a:fld>
            <a:endParaRPr lang="en-US"/>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D7EDE9D6-1CAC-4538-BB55-0D1EFB56C220}" type="datetime1">
              <a:rPr lang="en-US" smtClean="0"/>
              <a:t>9/5/2026</a:t>
            </a:fld>
            <a:endParaRPr lang="en-US"/>
          </a:p>
        </p:txBody>
      </p:sp>
      <p:sp>
        <p:nvSpPr>
          <p:cNvPr id="5" name="Footer Placeholder 4"/>
          <p:cNvSpPr>
            <a:spLocks noGrp="1"/>
          </p:cNvSpPr>
          <p:nvPr>
            <p:ph type="ftr" sz="quarter" idx="11"/>
          </p:nvPr>
        </p:nvSpPr>
        <p:spPr/>
        <p:txBody>
          <a:bodyPr/>
          <a:lstStyle/>
          <a:p>
            <a:r>
              <a:rPr lang="en-IN"/>
              <a:t>H.C.Khincha &amp; Co</a:t>
            </a:r>
            <a:endParaRPr lang="en-US"/>
          </a:p>
        </p:txBody>
      </p:sp>
      <p:sp>
        <p:nvSpPr>
          <p:cNvPr id="6" name="Slide Number Placeholder 5"/>
          <p:cNvSpPr>
            <a:spLocks noGrp="1"/>
          </p:cNvSpPr>
          <p:nvPr>
            <p:ph type="sldNum" sz="quarter" idx="12"/>
          </p:nvPr>
        </p:nvSpPr>
        <p:spPr/>
        <p:txBody>
          <a:bodyPr/>
          <a:lstStyle/>
          <a:p>
            <a:fld id="{ACBEC43E-96F4-48F5-87ED-55748F40BB4D}"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9B1CB913-FE7E-49BE-BAF0-785BD9E12BB4}" type="datetime1">
              <a:rPr lang="en-US" smtClean="0"/>
              <a:t>9/5/2026</a:t>
            </a:fld>
            <a:endParaRPr lang="en-US"/>
          </a:p>
        </p:txBody>
      </p:sp>
      <p:sp>
        <p:nvSpPr>
          <p:cNvPr id="6" name="Footer Placeholder 5"/>
          <p:cNvSpPr>
            <a:spLocks noGrp="1"/>
          </p:cNvSpPr>
          <p:nvPr>
            <p:ph type="ftr" sz="quarter" idx="11"/>
          </p:nvPr>
        </p:nvSpPr>
        <p:spPr/>
        <p:txBody>
          <a:bodyPr/>
          <a:lstStyle/>
          <a:p>
            <a:r>
              <a:rPr lang="en-IN"/>
              <a:t>H.C.Khincha &amp; Co</a:t>
            </a:r>
            <a:endParaRPr lang="en-US"/>
          </a:p>
        </p:txBody>
      </p:sp>
      <p:sp>
        <p:nvSpPr>
          <p:cNvPr id="7" name="Slide Number Placeholder 6"/>
          <p:cNvSpPr>
            <a:spLocks noGrp="1"/>
          </p:cNvSpPr>
          <p:nvPr>
            <p:ph type="sldNum" sz="quarter" idx="12"/>
          </p:nvPr>
        </p:nvSpPr>
        <p:spPr/>
        <p:txBody>
          <a:bodyPr/>
          <a:lstStyle/>
          <a:p>
            <a:fld id="{ACBEC43E-96F4-48F5-87ED-55748F40BB4D}" type="slidenum">
              <a:rPr lang="en-US" smtClean="0"/>
              <a:pPr/>
              <a:t>‹#›</a:t>
            </a:fld>
            <a:endParaRPr lang="en-US"/>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676FB9F1-8769-4156-BF36-B8EC07BC3D69}" type="datetime1">
              <a:rPr lang="en-US" smtClean="0"/>
              <a:t>9/5/2026</a:t>
            </a:fld>
            <a:endParaRPr lang="en-US"/>
          </a:p>
        </p:txBody>
      </p:sp>
      <p:sp>
        <p:nvSpPr>
          <p:cNvPr id="8" name="Footer Placeholder 7"/>
          <p:cNvSpPr>
            <a:spLocks noGrp="1"/>
          </p:cNvSpPr>
          <p:nvPr>
            <p:ph type="ftr" sz="quarter" idx="11"/>
          </p:nvPr>
        </p:nvSpPr>
        <p:spPr/>
        <p:txBody>
          <a:bodyPr/>
          <a:lstStyle/>
          <a:p>
            <a:r>
              <a:rPr lang="en-IN"/>
              <a:t>H.C.Khincha &amp; Co</a:t>
            </a:r>
            <a:endParaRPr lang="en-US"/>
          </a:p>
        </p:txBody>
      </p:sp>
      <p:sp>
        <p:nvSpPr>
          <p:cNvPr id="9" name="Slide Number Placeholder 8"/>
          <p:cNvSpPr>
            <a:spLocks noGrp="1"/>
          </p:cNvSpPr>
          <p:nvPr>
            <p:ph type="sldNum" sz="quarter" idx="12"/>
          </p:nvPr>
        </p:nvSpPr>
        <p:spPr/>
        <p:txBody>
          <a:bodyPr/>
          <a:lstStyle/>
          <a:p>
            <a:fld id="{ACBEC43E-96F4-48F5-87ED-55748F40BB4D}"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9FDF7B57-CF36-4790-AF10-441159BDE20E}" type="datetime1">
              <a:rPr lang="en-US" smtClean="0"/>
              <a:t>9/5/2026</a:t>
            </a:fld>
            <a:endParaRPr lang="en-US"/>
          </a:p>
        </p:txBody>
      </p:sp>
      <p:sp>
        <p:nvSpPr>
          <p:cNvPr id="4" name="Footer Placeholder 3"/>
          <p:cNvSpPr>
            <a:spLocks noGrp="1"/>
          </p:cNvSpPr>
          <p:nvPr>
            <p:ph type="ftr" sz="quarter" idx="11"/>
          </p:nvPr>
        </p:nvSpPr>
        <p:spPr/>
        <p:txBody>
          <a:bodyPr/>
          <a:lstStyle/>
          <a:p>
            <a:r>
              <a:rPr lang="en-IN"/>
              <a:t>H.C.Khincha &amp; Co</a:t>
            </a:r>
            <a:endParaRPr lang="en-US"/>
          </a:p>
        </p:txBody>
      </p:sp>
      <p:sp>
        <p:nvSpPr>
          <p:cNvPr id="5" name="Slide Number Placeholder 4"/>
          <p:cNvSpPr>
            <a:spLocks noGrp="1"/>
          </p:cNvSpPr>
          <p:nvPr>
            <p:ph type="sldNum" sz="quarter" idx="12"/>
          </p:nvPr>
        </p:nvSpPr>
        <p:spPr/>
        <p:txBody>
          <a:bodyPr/>
          <a:lstStyle/>
          <a:p>
            <a:fld id="{ACBEC43E-96F4-48F5-87ED-55748F40BB4D}" type="slidenum">
              <a:rPr lang="en-US" smtClean="0"/>
              <a:pPr/>
              <a:t>‹#›</a:t>
            </a:fld>
            <a:endParaRPr lang="en-US"/>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FBDFAC-25A5-422F-B29D-EB221859F240}" type="datetime1">
              <a:rPr lang="en-US" smtClean="0"/>
              <a:t>9/5/2026</a:t>
            </a:fld>
            <a:endParaRPr lang="en-US"/>
          </a:p>
        </p:txBody>
      </p:sp>
      <p:sp>
        <p:nvSpPr>
          <p:cNvPr id="3" name="Footer Placeholder 2"/>
          <p:cNvSpPr>
            <a:spLocks noGrp="1"/>
          </p:cNvSpPr>
          <p:nvPr>
            <p:ph type="ftr" sz="quarter" idx="11"/>
          </p:nvPr>
        </p:nvSpPr>
        <p:spPr/>
        <p:txBody>
          <a:bodyPr/>
          <a:lstStyle/>
          <a:p>
            <a:r>
              <a:rPr lang="en-IN"/>
              <a:t>H.C.Khincha &amp; Co</a:t>
            </a:r>
            <a:endParaRPr lang="en-US"/>
          </a:p>
        </p:txBody>
      </p:sp>
      <p:sp>
        <p:nvSpPr>
          <p:cNvPr id="4" name="Slide Number Placeholder 3"/>
          <p:cNvSpPr>
            <a:spLocks noGrp="1"/>
          </p:cNvSpPr>
          <p:nvPr>
            <p:ph type="sldNum" sz="quarter" idx="12"/>
          </p:nvPr>
        </p:nvSpPr>
        <p:spPr/>
        <p:txBody>
          <a:bodyPr/>
          <a:lstStyle/>
          <a:p>
            <a:fld id="{ACBEC43E-96F4-48F5-87ED-55748F40BB4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9D77068E-DA84-48D7-85B7-D7C275E8269A}" type="datetime1">
              <a:rPr lang="en-US" smtClean="0"/>
              <a:t>9/5/2026</a:t>
            </a:fld>
            <a:endParaRPr lang="en-US"/>
          </a:p>
        </p:txBody>
      </p:sp>
      <p:sp>
        <p:nvSpPr>
          <p:cNvPr id="6" name="Footer Placeholder 5"/>
          <p:cNvSpPr>
            <a:spLocks noGrp="1"/>
          </p:cNvSpPr>
          <p:nvPr>
            <p:ph type="ftr" sz="quarter" idx="11"/>
          </p:nvPr>
        </p:nvSpPr>
        <p:spPr/>
        <p:txBody>
          <a:bodyPr/>
          <a:lstStyle/>
          <a:p>
            <a:r>
              <a:rPr lang="en-IN"/>
              <a:t>H.C.Khincha &amp; Co</a:t>
            </a:r>
            <a:endParaRPr lang="en-US"/>
          </a:p>
        </p:txBody>
      </p:sp>
      <p:sp>
        <p:nvSpPr>
          <p:cNvPr id="7" name="Slide Number Placeholder 6"/>
          <p:cNvSpPr>
            <a:spLocks noGrp="1"/>
          </p:cNvSpPr>
          <p:nvPr>
            <p:ph type="sldNum" sz="quarter" idx="12"/>
          </p:nvPr>
        </p:nvSpPr>
        <p:spPr/>
        <p:txBody>
          <a:bodyPr/>
          <a:lstStyle/>
          <a:p>
            <a:fld id="{ACBEC43E-96F4-48F5-87ED-55748F40BB4D}"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927515AF-E4AF-436C-BBB7-3ED9C411F538}" type="datetime1">
              <a:rPr lang="en-US" smtClean="0"/>
              <a:t>9/5/2026</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r>
              <a:rPr lang="en-IN"/>
              <a:t>H.C.Khincha &amp; Co</a:t>
            </a:r>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ACBEC43E-96F4-48F5-87ED-55748F40BB4D}"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22E3631-17DA-4E68-9F39-F67952B55C18}" type="datetime1">
              <a:rPr lang="en-US" smtClean="0"/>
              <a:t>9/5/2026</a:t>
            </a:fld>
            <a:endParaRPr lang="en-US"/>
          </a:p>
        </p:txBody>
      </p:sp>
      <p:sp>
        <p:nvSpPr>
          <p:cNvPr id="5" name="Footer Placeholder 4"/>
          <p:cNvSpPr>
            <a:spLocks noGrp="1"/>
          </p:cNvSpPr>
          <p:nvPr>
            <p:ph type="ftr" sz="quarter" idx="11"/>
          </p:nvPr>
        </p:nvSpPr>
        <p:spPr/>
        <p:txBody>
          <a:bodyPr/>
          <a:lstStyle/>
          <a:p>
            <a:r>
              <a:rPr lang="en-IN"/>
              <a:t>H.C.Khincha &amp; Co</a:t>
            </a:r>
            <a:endParaRPr lang="en-US"/>
          </a:p>
        </p:txBody>
      </p:sp>
      <p:sp>
        <p:nvSpPr>
          <p:cNvPr id="6" name="Slide Number Placeholder 5"/>
          <p:cNvSpPr>
            <a:spLocks noGrp="1"/>
          </p:cNvSpPr>
          <p:nvPr>
            <p:ph type="sldNum" sz="quarter" idx="12"/>
          </p:nvPr>
        </p:nvSpPr>
        <p:spPr/>
        <p:txBody>
          <a:bodyPr/>
          <a:lstStyle/>
          <a:p>
            <a:fld id="{ACBEC43E-96F4-48F5-87ED-55748F40BB4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88DC5BC-F6B6-47B3-9494-FA24EA579A96}" type="datetime1">
              <a:rPr lang="en-US" smtClean="0"/>
              <a:t>9/5/2026</a:t>
            </a:fld>
            <a:endParaRPr lang="en-US"/>
          </a:p>
        </p:txBody>
      </p:sp>
      <p:sp>
        <p:nvSpPr>
          <p:cNvPr id="5" name="Footer Placeholder 4"/>
          <p:cNvSpPr>
            <a:spLocks noGrp="1"/>
          </p:cNvSpPr>
          <p:nvPr>
            <p:ph type="ftr" sz="quarter" idx="11"/>
          </p:nvPr>
        </p:nvSpPr>
        <p:spPr/>
        <p:txBody>
          <a:bodyPr/>
          <a:lstStyle/>
          <a:p>
            <a:r>
              <a:rPr lang="en-IN"/>
              <a:t>H.C.Khincha &amp; Co</a:t>
            </a:r>
            <a:endParaRPr lang="en-US"/>
          </a:p>
        </p:txBody>
      </p:sp>
      <p:sp>
        <p:nvSpPr>
          <p:cNvPr id="6" name="Slide Number Placeholder 5"/>
          <p:cNvSpPr>
            <a:spLocks noGrp="1"/>
          </p:cNvSpPr>
          <p:nvPr>
            <p:ph type="sldNum" sz="quarter" idx="12"/>
          </p:nvPr>
        </p:nvSpPr>
        <p:spPr/>
        <p:txBody>
          <a:bodyPr/>
          <a:lstStyle/>
          <a:p>
            <a:fld id="{ACBEC43E-96F4-48F5-87ED-55748F40BB4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8B8D05AA-C142-4C2D-94EF-F63C9427CAE6}" type="datetime1">
              <a:rPr lang="en-US" smtClean="0"/>
              <a:t>9/5/2026</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r>
              <a:rPr lang="en-IN"/>
              <a:t>H.C.Khincha &amp; Co</a:t>
            </a:r>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ACBEC43E-96F4-48F5-87ED-55748F40BB4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2.xml"/><Relationship Id="rId5" Type="http://schemas.openxmlformats.org/officeDocument/2006/relationships/image" Target="../media/image38.jpeg"/><Relationship Id="rId4" Type="http://schemas.openxmlformats.org/officeDocument/2006/relationships/image" Target="../media/image37.jpeg"/></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5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9.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70.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2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283.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9.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3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7.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308.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309.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310.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3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9.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3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3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9.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34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341.xml.rels><?xml version="1.0" encoding="UTF-8" standalone="yes"?>
<Relationships xmlns="http://schemas.openxmlformats.org/package/2006/relationships"><Relationship Id="rId3" Type="http://schemas.microsoft.com/office/2007/relationships/hdphoto" Target="NULL"/><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342.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343.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3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346.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3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4.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36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3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7.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3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7.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3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9.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3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1.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3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3.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3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8.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3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3.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404.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4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7.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408.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409.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410.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411.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412.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_rels/slide4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4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2.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7.xml"/></Relationships>
</file>

<file path=ppt/slides/_rels/slide423.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7.xml"/></Relationships>
</file>

<file path=ppt/slides/_rels/slide424.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7.xml"/></Relationships>
</file>

<file path=ppt/slides/_rels/slide425.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7.xml"/></Relationships>
</file>

<file path=ppt/slides/_rels/slide426.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7.xml"/></Relationships>
</file>

<file path=ppt/slides/_rels/slide4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7.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4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4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3.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4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9.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460.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461.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4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3.xml.rels><?xml version="1.0" encoding="UTF-8" standalone="yes"?>
<Relationships xmlns="http://schemas.openxmlformats.org/package/2006/relationships"><Relationship Id="rId2" Type="http://schemas.openxmlformats.org/officeDocument/2006/relationships/hyperlink" Target="https://www.incometaxindia.gov.in/Tutorials/25-%20MCQ%20Late%20filing%20fees%20and%20penalty.pdf" TargetMode="External"/><Relationship Id="rId1" Type="http://schemas.openxmlformats.org/officeDocument/2006/relationships/slideLayout" Target="../slideLayouts/slideLayout2.xml"/></Relationships>
</file>

<file path=ppt/slides/_rels/slide4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6.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467.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4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1.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7.xml"/></Relationships>
</file>

<file path=ppt/slides/_rels/slide4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3.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4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6.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4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0.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png"/><Relationship Id="rId1" Type="http://schemas.openxmlformats.org/officeDocument/2006/relationships/slideLayout" Target="../slideLayouts/slideLayout2.xml"/><Relationship Id="rId5" Type="http://schemas.openxmlformats.org/officeDocument/2006/relationships/image" Target="../media/image95.png"/><Relationship Id="rId4" Type="http://schemas.openxmlformats.org/officeDocument/2006/relationships/image" Target="../media/image69.png"/></Relationships>
</file>

<file path=ppt/slides/_rels/slide4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49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4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4.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2.xml"/></Relationships>
</file>

<file path=ppt/slides/_rels/slide5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9.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2.xml"/></Relationships>
</file>

<file path=ppt/slides/_rels/slide510.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png"/><Relationship Id="rId1" Type="http://schemas.openxmlformats.org/officeDocument/2006/relationships/slideLayout" Target="../slideLayouts/slideLayout2.xml"/><Relationship Id="rId4" Type="http://schemas.openxmlformats.org/officeDocument/2006/relationships/image" Target="../media/image100.png"/></Relationships>
</file>

<file path=ppt/slides/_rels/slide5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4.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5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0.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102.png"/><Relationship Id="rId1" Type="http://schemas.openxmlformats.org/officeDocument/2006/relationships/slideLayout" Target="../slideLayouts/slideLayout2.xml"/><Relationship Id="rId4" Type="http://schemas.openxmlformats.org/officeDocument/2006/relationships/image" Target="../media/image104.png"/></Relationships>
</file>

<file path=ppt/slides/_rels/slide5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7.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png"/><Relationship Id="rId1" Type="http://schemas.openxmlformats.org/officeDocument/2006/relationships/slideLayout" Target="../slideLayouts/slideLayout2.xml"/><Relationship Id="rId4" Type="http://schemas.openxmlformats.org/officeDocument/2006/relationships/image" Target="../media/image107.png"/></Relationships>
</file>

<file path=ppt/slides/_rels/slide528.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8.png"/><Relationship Id="rId1" Type="http://schemas.openxmlformats.org/officeDocument/2006/relationships/slideLayout" Target="../slideLayouts/slideLayout2.xml"/><Relationship Id="rId4" Type="http://schemas.openxmlformats.org/officeDocument/2006/relationships/image" Target="../media/image107.png"/></Relationships>
</file>

<file path=ppt/slides/_rels/slide529.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9.png"/><Relationship Id="rId1" Type="http://schemas.openxmlformats.org/officeDocument/2006/relationships/slideLayout" Target="../slideLayouts/slideLayout2.xml"/><Relationship Id="rId4" Type="http://schemas.openxmlformats.org/officeDocument/2006/relationships/image" Target="../media/image107.png"/></Relationships>
</file>

<file path=ppt/slides/_rels/slide530.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10.png"/><Relationship Id="rId1" Type="http://schemas.openxmlformats.org/officeDocument/2006/relationships/slideLayout" Target="../slideLayouts/slideLayout2.xml"/><Relationship Id="rId5" Type="http://schemas.openxmlformats.org/officeDocument/2006/relationships/image" Target="../media/image111.png"/><Relationship Id="rId4" Type="http://schemas.openxmlformats.org/officeDocument/2006/relationships/image" Target="../media/image107.png"/></Relationships>
</file>

<file path=ppt/slides/_rels/slide5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2.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image" Target="../media/image112.png"/><Relationship Id="rId1" Type="http://schemas.openxmlformats.org/officeDocument/2006/relationships/slideLayout" Target="../slideLayouts/slideLayout2.xml"/></Relationships>
</file>

<file path=ppt/slides/_rels/slide533.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image" Target="../media/image114.png"/><Relationship Id="rId1" Type="http://schemas.openxmlformats.org/officeDocument/2006/relationships/slideLayout" Target="../slideLayouts/slideLayout2.xml"/><Relationship Id="rId4" Type="http://schemas.openxmlformats.org/officeDocument/2006/relationships/image" Target="../media/image116.png"/></Relationships>
</file>

<file path=ppt/slides/_rels/slide5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7.xml.rels><?xml version="1.0" encoding="UTF-8" standalone="yes"?>
<Relationships xmlns="http://schemas.openxmlformats.org/package/2006/relationships"><Relationship Id="rId2" Type="http://schemas.openxmlformats.org/officeDocument/2006/relationships/image" Target="../media/image117.png"/><Relationship Id="rId1" Type="http://schemas.openxmlformats.org/officeDocument/2006/relationships/slideLayout" Target="../slideLayouts/slideLayout2.xml"/></Relationships>
</file>

<file path=ppt/slides/_rels/slide5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0.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image" Target="../media/image118.png"/><Relationship Id="rId1" Type="http://schemas.openxmlformats.org/officeDocument/2006/relationships/slideLayout" Target="../slideLayouts/slideLayout2.xml"/></Relationships>
</file>

<file path=ppt/slides/_rels/slide5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3.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120.png"/><Relationship Id="rId1" Type="http://schemas.openxmlformats.org/officeDocument/2006/relationships/slideLayout" Target="../slideLayouts/slideLayout2.xml"/></Relationships>
</file>

<file path=ppt/slides/_rels/slide5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2.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image" Target="../media/image122.png"/><Relationship Id="rId1" Type="http://schemas.openxmlformats.org/officeDocument/2006/relationships/slideLayout" Target="../slideLayouts/slideLayout2.xml"/><Relationship Id="rId5" Type="http://schemas.openxmlformats.org/officeDocument/2006/relationships/image" Target="../media/image125.png"/><Relationship Id="rId4" Type="http://schemas.openxmlformats.org/officeDocument/2006/relationships/image" Target="../media/image124.png"/></Relationships>
</file>

<file path=ppt/slides/_rels/slide5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7.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image" Target="../media/image126.png"/><Relationship Id="rId1" Type="http://schemas.openxmlformats.org/officeDocument/2006/relationships/slideLayout" Target="../slideLayouts/slideLayout2.xml"/></Relationships>
</file>

<file path=ppt/slides/_rels/slide558.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image" Target="../media/image128.png"/><Relationship Id="rId1" Type="http://schemas.openxmlformats.org/officeDocument/2006/relationships/slideLayout" Target="../slideLayouts/slideLayout2.xml"/></Relationships>
</file>

<file path=ppt/slides/_rels/slide5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4.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565.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566.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567.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568.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5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0.xml.rels><?xml version="1.0" encoding="UTF-8" standalone="yes"?>
<Relationships xmlns="http://schemas.openxmlformats.org/package/2006/relationships"><Relationship Id="rId2" Type="http://schemas.openxmlformats.org/officeDocument/2006/relationships/image" Target="../media/image130.png"/><Relationship Id="rId1" Type="http://schemas.openxmlformats.org/officeDocument/2006/relationships/slideLayout" Target="../slideLayouts/slideLayout2.xml"/></Relationships>
</file>

<file path=ppt/slides/_rels/slide5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5.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576.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577.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5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9.xml.rels><?xml version="1.0" encoding="UTF-8" standalone="yes"?>
<Relationships xmlns="http://schemas.openxmlformats.org/package/2006/relationships"><Relationship Id="rId2" Type="http://schemas.openxmlformats.org/officeDocument/2006/relationships/image" Target="../media/image131.png"/><Relationship Id="rId1" Type="http://schemas.openxmlformats.org/officeDocument/2006/relationships/slideLayout" Target="../slideLayouts/slideLayout2.xml"/></Relationships>
</file>

<file path=ppt/slides/_rels/slide5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4.xml.rels><?xml version="1.0" encoding="UTF-8" standalone="yes"?>
<Relationships xmlns="http://schemas.openxmlformats.org/package/2006/relationships"><Relationship Id="rId2" Type="http://schemas.openxmlformats.org/officeDocument/2006/relationships/image" Target="../media/image132.png"/><Relationship Id="rId1" Type="http://schemas.openxmlformats.org/officeDocument/2006/relationships/slideLayout" Target="../slideLayouts/slideLayout2.xml"/></Relationships>
</file>

<file path=ppt/slides/_rels/slide585.xml.rels><?xml version="1.0" encoding="UTF-8" standalone="yes"?>
<Relationships xmlns="http://schemas.openxmlformats.org/package/2006/relationships"><Relationship Id="rId2" Type="http://schemas.openxmlformats.org/officeDocument/2006/relationships/image" Target="../media/image133.png"/><Relationship Id="rId1" Type="http://schemas.openxmlformats.org/officeDocument/2006/relationships/slideLayout" Target="../slideLayouts/slideLayout2.xml"/></Relationships>
</file>

<file path=ppt/slides/_rels/slide586.xml.rels><?xml version="1.0" encoding="UTF-8" standalone="yes"?>
<Relationships xmlns="http://schemas.openxmlformats.org/package/2006/relationships"><Relationship Id="rId2" Type="http://schemas.openxmlformats.org/officeDocument/2006/relationships/image" Target="../media/image134.png"/><Relationship Id="rId1" Type="http://schemas.openxmlformats.org/officeDocument/2006/relationships/slideLayout" Target="../slideLayouts/slideLayout2.xml"/></Relationships>
</file>

<file path=ppt/slides/_rels/slide587.xml.rels><?xml version="1.0" encoding="UTF-8" standalone="yes"?>
<Relationships xmlns="http://schemas.openxmlformats.org/package/2006/relationships"><Relationship Id="rId2" Type="http://schemas.openxmlformats.org/officeDocument/2006/relationships/image" Target="../media/image135.png"/><Relationship Id="rId1" Type="http://schemas.openxmlformats.org/officeDocument/2006/relationships/slideLayout" Target="../slideLayouts/slideLayout2.xml"/></Relationships>
</file>

<file path=ppt/slides/_rels/slide5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8.xml.rels><?xml version="1.0" encoding="UTF-8" standalone="yes"?>
<Relationships xmlns="http://schemas.openxmlformats.org/package/2006/relationships"><Relationship Id="rId2" Type="http://schemas.openxmlformats.org/officeDocument/2006/relationships/image" Target="../media/image136.png"/><Relationship Id="rId1" Type="http://schemas.openxmlformats.org/officeDocument/2006/relationships/slideLayout" Target="../slideLayouts/slideLayout2.xml"/></Relationships>
</file>

<file path=ppt/slides/_rels/slide5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5.xml.rels><?xml version="1.0" encoding="UTF-8" standalone="yes"?>
<Relationships xmlns="http://schemas.openxmlformats.org/package/2006/relationships"><Relationship Id="rId2" Type="http://schemas.openxmlformats.org/officeDocument/2006/relationships/image" Target="../media/image137.png"/><Relationship Id="rId1" Type="http://schemas.openxmlformats.org/officeDocument/2006/relationships/slideLayout" Target="../slideLayouts/slideLayout2.xml"/></Relationships>
</file>

<file path=ppt/slides/_rels/slide6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8.xml.rels><?xml version="1.0" encoding="UTF-8" standalone="yes"?>
<Relationships xmlns="http://schemas.openxmlformats.org/package/2006/relationships"><Relationship Id="rId2" Type="http://schemas.openxmlformats.org/officeDocument/2006/relationships/image" Target="../media/image138.png"/><Relationship Id="rId1" Type="http://schemas.openxmlformats.org/officeDocument/2006/relationships/slideLayout" Target="../slideLayouts/slideLayout2.xml"/></Relationships>
</file>

<file path=ppt/slides/_rels/slide6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2.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image" Target="../media/image139.png"/><Relationship Id="rId1" Type="http://schemas.openxmlformats.org/officeDocument/2006/relationships/slideLayout" Target="../slideLayouts/slideLayout2.xml"/></Relationships>
</file>

<file path=ppt/slides/_rels/slide6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5.xml.rels><?xml version="1.0" encoding="UTF-8" standalone="yes"?>
<Relationships xmlns="http://schemas.openxmlformats.org/package/2006/relationships"><Relationship Id="rId2" Type="http://schemas.openxmlformats.org/officeDocument/2006/relationships/image" Target="../media/image141.png"/><Relationship Id="rId1" Type="http://schemas.openxmlformats.org/officeDocument/2006/relationships/slideLayout" Target="../slideLayouts/slideLayout2.xml"/></Relationships>
</file>

<file path=ppt/slides/_rels/slide626.xml.rels><?xml version="1.0" encoding="UTF-8" standalone="yes"?>
<Relationships xmlns="http://schemas.openxmlformats.org/package/2006/relationships"><Relationship Id="rId2" Type="http://schemas.openxmlformats.org/officeDocument/2006/relationships/image" Target="../media/image142.png"/><Relationship Id="rId1" Type="http://schemas.openxmlformats.org/officeDocument/2006/relationships/slideLayout" Target="../slideLayouts/slideLayout2.xml"/></Relationships>
</file>

<file path=ppt/slides/_rels/slide6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4.xml.rels><?xml version="1.0" encoding="UTF-8" standalone="yes"?>
<Relationships xmlns="http://schemas.openxmlformats.org/package/2006/relationships"><Relationship Id="rId2" Type="http://schemas.openxmlformats.org/officeDocument/2006/relationships/image" Target="../media/image143.png"/><Relationship Id="rId1" Type="http://schemas.openxmlformats.org/officeDocument/2006/relationships/slideLayout" Target="../slideLayouts/slideLayout2.xml"/></Relationships>
</file>

<file path=ppt/slides/_rels/slide6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0.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image" Target="../media/image144.png"/><Relationship Id="rId1" Type="http://schemas.openxmlformats.org/officeDocument/2006/relationships/slideLayout" Target="../slideLayouts/slideLayout2.xml"/></Relationships>
</file>

<file path=ppt/slides/_rels/slide6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6.xml.rels><?xml version="1.0" encoding="UTF-8" standalone="yes"?>
<Relationships xmlns="http://schemas.openxmlformats.org/package/2006/relationships"><Relationship Id="rId2" Type="http://schemas.openxmlformats.org/officeDocument/2006/relationships/image" Target="../media/image146.png"/><Relationship Id="rId1" Type="http://schemas.openxmlformats.org/officeDocument/2006/relationships/slideLayout" Target="../slideLayouts/slideLayout2.xml"/></Relationships>
</file>

<file path=ppt/slides/_rels/slide667.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image" Target="../media/image147.png"/><Relationship Id="rId1" Type="http://schemas.openxmlformats.org/officeDocument/2006/relationships/slideLayout" Target="../slideLayouts/slideLayout2.xml"/></Relationships>
</file>

<file path=ppt/slides/_rels/slide668.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image" Target="../media/image149.png"/><Relationship Id="rId1" Type="http://schemas.openxmlformats.org/officeDocument/2006/relationships/slideLayout" Target="../slideLayouts/slideLayout2.xml"/><Relationship Id="rId4" Type="http://schemas.openxmlformats.org/officeDocument/2006/relationships/image" Target="../media/image151.png"/></Relationships>
</file>

<file path=ppt/slides/_rels/slide669.xml.rels><?xml version="1.0" encoding="UTF-8" standalone="yes"?>
<Relationships xmlns="http://schemas.openxmlformats.org/package/2006/relationships"><Relationship Id="rId2" Type="http://schemas.openxmlformats.org/officeDocument/2006/relationships/image" Target="../media/image152.png"/><Relationship Id="rId1" Type="http://schemas.openxmlformats.org/officeDocument/2006/relationships/slideLayout" Target="../slideLayouts/slideLayout2.xml"/></Relationships>
</file>

<file path=ppt/slides/_rels/slide6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8.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689.xml.rels><?xml version="1.0" encoding="UTF-8" standalone="yes"?>
<Relationships xmlns="http://schemas.openxmlformats.org/package/2006/relationships"><Relationship Id="rId3" Type="http://schemas.openxmlformats.org/officeDocument/2006/relationships/image" Target="../media/image154.png"/><Relationship Id="rId2" Type="http://schemas.openxmlformats.org/officeDocument/2006/relationships/image" Target="../media/image153.png"/><Relationship Id="rId1" Type="http://schemas.openxmlformats.org/officeDocument/2006/relationships/slideLayout" Target="../slideLayouts/slideLayout2.xml"/><Relationship Id="rId4" Type="http://schemas.openxmlformats.org/officeDocument/2006/relationships/image" Target="../media/image155.png"/></Relationships>
</file>

<file path=ppt/slides/_rels/slide6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4.xml.rels><?xml version="1.0" encoding="UTF-8" standalone="yes"?>
<Relationships xmlns="http://schemas.openxmlformats.org/package/2006/relationships"><Relationship Id="rId2" Type="http://schemas.openxmlformats.org/officeDocument/2006/relationships/image" Target="../media/image156.png"/><Relationship Id="rId1" Type="http://schemas.openxmlformats.org/officeDocument/2006/relationships/slideLayout" Target="../slideLayouts/slideLayout2.xml"/></Relationships>
</file>

<file path=ppt/slides/_rels/slide695.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image" Target="../media/image157.png"/><Relationship Id="rId1" Type="http://schemas.openxmlformats.org/officeDocument/2006/relationships/slideLayout" Target="../slideLayouts/slideLayout2.xml"/></Relationships>
</file>

<file path=ppt/slides/_rels/slide696.xml.rels><?xml version="1.0" encoding="UTF-8" standalone="yes"?>
<Relationships xmlns="http://schemas.openxmlformats.org/package/2006/relationships"><Relationship Id="rId2" Type="http://schemas.openxmlformats.org/officeDocument/2006/relationships/image" Target="../media/image159.png"/><Relationship Id="rId1" Type="http://schemas.openxmlformats.org/officeDocument/2006/relationships/slideLayout" Target="../slideLayouts/slideLayout2.xml"/></Relationships>
</file>

<file path=ppt/slides/_rels/slide697.xml.rels><?xml version="1.0" encoding="UTF-8" standalone="yes"?>
<Relationships xmlns="http://schemas.openxmlformats.org/package/2006/relationships"><Relationship Id="rId2" Type="http://schemas.openxmlformats.org/officeDocument/2006/relationships/image" Target="../media/image160.png"/><Relationship Id="rId1" Type="http://schemas.openxmlformats.org/officeDocument/2006/relationships/slideLayout" Target="../slideLayouts/slideLayout2.xml"/></Relationships>
</file>

<file path=ppt/slides/_rels/slide698.xml.rels><?xml version="1.0" encoding="UTF-8" standalone="yes"?>
<Relationships xmlns="http://schemas.openxmlformats.org/package/2006/relationships"><Relationship Id="rId2" Type="http://schemas.openxmlformats.org/officeDocument/2006/relationships/image" Target="../media/image161.png"/><Relationship Id="rId1" Type="http://schemas.openxmlformats.org/officeDocument/2006/relationships/slideLayout" Target="../slideLayouts/slideLayout2.xml"/></Relationships>
</file>

<file path=ppt/slides/_rels/slide699.xml.rels><?xml version="1.0" encoding="UTF-8" standalone="yes"?>
<Relationships xmlns="http://schemas.openxmlformats.org/package/2006/relationships"><Relationship Id="rId2" Type="http://schemas.openxmlformats.org/officeDocument/2006/relationships/image" Target="../media/image162.png"/><Relationship Id="rId1" Type="http://schemas.openxmlformats.org/officeDocument/2006/relationships/slideLayout" Target="../slideLayouts/slideLayout2.xml"/></Relationships>
</file>

<file path=ppt/slides/_rels/slide70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1.xml.rels><?xml version="1.0" encoding="UTF-8" standalone="yes"?>
<Relationships xmlns="http://schemas.openxmlformats.org/package/2006/relationships"><Relationship Id="rId2" Type="http://schemas.openxmlformats.org/officeDocument/2006/relationships/hyperlink" Target="http://law.incometaxindia.gov.in/DIT/HtmlFileProcess.aspx?FooterPath=D:\WebSites\DITTaxmann\Act2010\DirectTaxLaws\ITACT\HTMLFiles\2014&amp;DFile=section139.htm&amp;tar=top" TargetMode="External"/><Relationship Id="rId1" Type="http://schemas.openxmlformats.org/officeDocument/2006/relationships/slideLayout" Target="../slideLayouts/slideLayout7.xml"/></Relationships>
</file>

<file path=ppt/slides/_rels/slide712.xml.rels><?xml version="1.0" encoding="UTF-8" standalone="yes"?>
<Relationships xmlns="http://schemas.openxmlformats.org/package/2006/relationships"><Relationship Id="rId2" Type="http://schemas.openxmlformats.org/officeDocument/2006/relationships/image" Target="../media/image163.png"/><Relationship Id="rId1" Type="http://schemas.openxmlformats.org/officeDocument/2006/relationships/slideLayout" Target="../slideLayouts/slideLayout1.xml"/></Relationships>
</file>

<file path=ppt/slides/_rels/slide713.xml.rels><?xml version="1.0" encoding="UTF-8" standalone="yes"?>
<Relationships xmlns="http://schemas.openxmlformats.org/package/2006/relationships"><Relationship Id="rId2" Type="http://schemas.openxmlformats.org/officeDocument/2006/relationships/image" Target="../media/image164.png"/><Relationship Id="rId1" Type="http://schemas.openxmlformats.org/officeDocument/2006/relationships/slideLayout" Target="../slideLayouts/slideLayout2.xml"/></Relationships>
</file>

<file path=ppt/slides/_rels/slide714.xml.rels><?xml version="1.0" encoding="UTF-8" standalone="yes"?>
<Relationships xmlns="http://schemas.openxmlformats.org/package/2006/relationships"><Relationship Id="rId2" Type="http://schemas.openxmlformats.org/officeDocument/2006/relationships/image" Target="../media/image165.png"/><Relationship Id="rId1" Type="http://schemas.openxmlformats.org/officeDocument/2006/relationships/slideLayout" Target="../slideLayouts/slideLayout2.xml"/></Relationships>
</file>

<file path=ppt/slides/_rels/slide715.xml.rels><?xml version="1.0" encoding="UTF-8" standalone="yes"?>
<Relationships xmlns="http://schemas.openxmlformats.org/package/2006/relationships"><Relationship Id="rId2" Type="http://schemas.openxmlformats.org/officeDocument/2006/relationships/image" Target="../media/image166.png"/><Relationship Id="rId1" Type="http://schemas.openxmlformats.org/officeDocument/2006/relationships/slideLayout" Target="../slideLayouts/slideLayout2.xml"/></Relationships>
</file>

<file path=ppt/slides/_rels/slide716.xml.rels><?xml version="1.0" encoding="UTF-8" standalone="yes"?>
<Relationships xmlns="http://schemas.openxmlformats.org/package/2006/relationships"><Relationship Id="rId2" Type="http://schemas.openxmlformats.org/officeDocument/2006/relationships/image" Target="../media/image167.png"/><Relationship Id="rId1" Type="http://schemas.openxmlformats.org/officeDocument/2006/relationships/slideLayout" Target="../slideLayouts/slideLayout2.xml"/></Relationships>
</file>

<file path=ppt/slides/_rels/slide717.xml.rels><?xml version="1.0" encoding="UTF-8" standalone="yes"?>
<Relationships xmlns="http://schemas.openxmlformats.org/package/2006/relationships"><Relationship Id="rId2" Type="http://schemas.openxmlformats.org/officeDocument/2006/relationships/image" Target="../media/image168.png"/><Relationship Id="rId1" Type="http://schemas.openxmlformats.org/officeDocument/2006/relationships/slideLayout" Target="../slideLayouts/slideLayout2.xml"/></Relationships>
</file>

<file path=ppt/slides/_rels/slide718.xml.rels><?xml version="1.0" encoding="UTF-8" standalone="yes"?>
<Relationships xmlns="http://schemas.openxmlformats.org/package/2006/relationships"><Relationship Id="rId2" Type="http://schemas.openxmlformats.org/officeDocument/2006/relationships/image" Target="../media/image169.png"/><Relationship Id="rId1" Type="http://schemas.openxmlformats.org/officeDocument/2006/relationships/slideLayout" Target="../slideLayouts/slideLayout2.xml"/></Relationships>
</file>

<file path=ppt/slides/_rels/slide719.xml.rels><?xml version="1.0" encoding="UTF-8" standalone="yes"?>
<Relationships xmlns="http://schemas.openxmlformats.org/package/2006/relationships"><Relationship Id="rId2" Type="http://schemas.openxmlformats.org/officeDocument/2006/relationships/image" Target="../media/image170.jpeg"/><Relationship Id="rId1" Type="http://schemas.openxmlformats.org/officeDocument/2006/relationships/slideLayout" Target="../slideLayouts/slideLayout2.xml"/></Relationships>
</file>

<file path=ppt/slides/_rels/slide720.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6.xml.rels><?xml version="1.0" encoding="UTF-8" standalone="yes"?>
<Relationships xmlns="http://schemas.openxmlformats.org/package/2006/relationships"><Relationship Id="rId3" Type="http://schemas.openxmlformats.org/officeDocument/2006/relationships/image" Target="../media/image172.png"/><Relationship Id="rId2" Type="http://schemas.openxmlformats.org/officeDocument/2006/relationships/image" Target="../media/image171.png"/><Relationship Id="rId1" Type="http://schemas.openxmlformats.org/officeDocument/2006/relationships/slideLayout" Target="../slideLayouts/slideLayout2.xml"/></Relationships>
</file>

<file path=ppt/slides/_rels/slide7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9.xml.rels><?xml version="1.0" encoding="UTF-8" standalone="yes"?>
<Relationships xmlns="http://schemas.openxmlformats.org/package/2006/relationships"><Relationship Id="rId3" Type="http://schemas.openxmlformats.org/officeDocument/2006/relationships/image" Target="../media/image174.png"/><Relationship Id="rId2" Type="http://schemas.openxmlformats.org/officeDocument/2006/relationships/image" Target="../media/image173.png"/><Relationship Id="rId1" Type="http://schemas.openxmlformats.org/officeDocument/2006/relationships/slideLayout" Target="../slideLayouts/slideLayout2.xml"/><Relationship Id="rId4" Type="http://schemas.openxmlformats.org/officeDocument/2006/relationships/image" Target="../media/image175.png"/></Relationships>
</file>

<file path=ppt/slides/_rels/slide730.xml.rels><?xml version="1.0" encoding="UTF-8" standalone="yes"?>
<Relationships xmlns="http://schemas.openxmlformats.org/package/2006/relationships"><Relationship Id="rId3" Type="http://schemas.openxmlformats.org/officeDocument/2006/relationships/image" Target="../media/image177.png"/><Relationship Id="rId7" Type="http://schemas.openxmlformats.org/officeDocument/2006/relationships/image" Target="../media/image180.png"/><Relationship Id="rId2" Type="http://schemas.openxmlformats.org/officeDocument/2006/relationships/image" Target="../media/image176.png"/><Relationship Id="rId1" Type="http://schemas.openxmlformats.org/officeDocument/2006/relationships/slideLayout" Target="../slideLayouts/slideLayout2.xml"/><Relationship Id="rId6" Type="http://schemas.openxmlformats.org/officeDocument/2006/relationships/image" Target="../media/image175.png"/><Relationship Id="rId5" Type="http://schemas.openxmlformats.org/officeDocument/2006/relationships/image" Target="../media/image179.png"/><Relationship Id="rId4" Type="http://schemas.openxmlformats.org/officeDocument/2006/relationships/image" Target="../media/image178.png"/></Relationships>
</file>

<file path=ppt/slides/_rels/slide7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7.xml.rels><?xml version="1.0" encoding="UTF-8" standalone="yes"?>
<Relationships xmlns="http://schemas.openxmlformats.org/package/2006/relationships"><Relationship Id="rId3" Type="http://schemas.openxmlformats.org/officeDocument/2006/relationships/image" Target="../media/image182.png"/><Relationship Id="rId2" Type="http://schemas.openxmlformats.org/officeDocument/2006/relationships/image" Target="../media/image181.png"/><Relationship Id="rId1" Type="http://schemas.openxmlformats.org/officeDocument/2006/relationships/slideLayout" Target="../slideLayouts/slideLayout2.xml"/></Relationships>
</file>

<file path=ppt/slides/_rels/slide7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7.xml.rels><?xml version="1.0" encoding="UTF-8" standalone="yes"?>
<Relationships xmlns="http://schemas.openxmlformats.org/package/2006/relationships"><Relationship Id="rId2" Type="http://schemas.openxmlformats.org/officeDocument/2006/relationships/image" Target="../media/image183.png"/><Relationship Id="rId1" Type="http://schemas.openxmlformats.org/officeDocument/2006/relationships/slideLayout" Target="../slideLayouts/slideLayout2.xml"/></Relationships>
</file>

<file path=ppt/slides/_rels/slide7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4.xml.rels><?xml version="1.0" encoding="UTF-8" standalone="yes"?>
<Relationships xmlns="http://schemas.openxmlformats.org/package/2006/relationships"><Relationship Id="rId2" Type="http://schemas.openxmlformats.org/officeDocument/2006/relationships/image" Target="../media/image184.png"/><Relationship Id="rId1" Type="http://schemas.openxmlformats.org/officeDocument/2006/relationships/slideLayout" Target="../slideLayouts/slideLayout2.xml"/></Relationships>
</file>

<file path=ppt/slides/_rels/slide7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9.xml.rels><?xml version="1.0" encoding="UTF-8" standalone="yes"?>
<Relationships xmlns="http://schemas.openxmlformats.org/package/2006/relationships"><Relationship Id="rId2" Type="http://schemas.openxmlformats.org/officeDocument/2006/relationships/image" Target="../media/image185.png"/><Relationship Id="rId1" Type="http://schemas.openxmlformats.org/officeDocument/2006/relationships/slideLayout" Target="../slideLayouts/slideLayout2.xml"/></Relationships>
</file>

<file path=ppt/slides/_rels/slide7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76.xml"/><Relationship Id="rId1" Type="http://schemas.openxmlformats.org/officeDocument/2006/relationships/slideLayout" Target="../slideLayouts/slideLayout2.xml"/><Relationship Id="rId4" Type="http://schemas.openxmlformats.org/officeDocument/2006/relationships/image" Target="../media/image186.png"/></Relationships>
</file>

<file path=ppt/slides/_rels/slide7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4.xml.rels><?xml version="1.0" encoding="UTF-8" standalone="yes"?>
<Relationships xmlns="http://schemas.openxmlformats.org/package/2006/relationships"><Relationship Id="rId2" Type="http://schemas.openxmlformats.org/officeDocument/2006/relationships/image" Target="../media/image187.png"/><Relationship Id="rId1" Type="http://schemas.openxmlformats.org/officeDocument/2006/relationships/slideLayout" Target="../slideLayouts/slideLayout2.xml"/></Relationships>
</file>

<file path=ppt/slides/_rels/slide7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7.xml.rels><?xml version="1.0" encoding="UTF-8" standalone="yes"?>
<Relationships xmlns="http://schemas.openxmlformats.org/package/2006/relationships"><Relationship Id="rId3" Type="http://schemas.openxmlformats.org/officeDocument/2006/relationships/image" Target="../media/image189.png"/><Relationship Id="rId2" Type="http://schemas.openxmlformats.org/officeDocument/2006/relationships/image" Target="../media/image188.png"/><Relationship Id="rId1" Type="http://schemas.openxmlformats.org/officeDocument/2006/relationships/slideLayout" Target="../slideLayouts/slideLayout2.xml"/></Relationships>
</file>

<file path=ppt/slides/_rels/slide7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4.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7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9.xml.rels><?xml version="1.0" encoding="UTF-8" standalone="yes"?>
<Relationships xmlns="http://schemas.openxmlformats.org/package/2006/relationships"><Relationship Id="rId3" Type="http://schemas.openxmlformats.org/officeDocument/2006/relationships/image" Target="../media/image190.png"/><Relationship Id="rId2" Type="http://schemas.openxmlformats.org/officeDocument/2006/relationships/notesSlide" Target="../notesSlides/notesSlide78.xml"/><Relationship Id="rId1" Type="http://schemas.openxmlformats.org/officeDocument/2006/relationships/slideLayout" Target="../slideLayouts/slideLayout2.xml"/><Relationship Id="rId4" Type="http://schemas.openxmlformats.org/officeDocument/2006/relationships/image" Target="../media/image191.png"/></Relationships>
</file>

<file path=ppt/slides/_rels/slide780.xml.rels><?xml version="1.0" encoding="UTF-8" standalone="yes"?>
<Relationships xmlns="http://schemas.openxmlformats.org/package/2006/relationships"><Relationship Id="rId2" Type="http://schemas.openxmlformats.org/officeDocument/2006/relationships/image" Target="../media/image192.png"/><Relationship Id="rId1" Type="http://schemas.openxmlformats.org/officeDocument/2006/relationships/slideLayout" Target="../slideLayouts/slideLayout2.xml"/></Relationships>
</file>

<file path=ppt/slides/_rels/slide781.xml.rels><?xml version="1.0" encoding="UTF-8" standalone="yes"?>
<Relationships xmlns="http://schemas.openxmlformats.org/package/2006/relationships"><Relationship Id="rId2" Type="http://schemas.openxmlformats.org/officeDocument/2006/relationships/image" Target="../media/image193.png"/><Relationship Id="rId1" Type="http://schemas.openxmlformats.org/officeDocument/2006/relationships/slideLayout" Target="../slideLayouts/slideLayout2.xml"/></Relationships>
</file>

<file path=ppt/slides/_rels/slide7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7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9.xml.rels><?xml version="1.0" encoding="UTF-8" standalone="yes"?>
<Relationships xmlns="http://schemas.openxmlformats.org/package/2006/relationships"><Relationship Id="rId2" Type="http://schemas.openxmlformats.org/officeDocument/2006/relationships/image" Target="../media/image194.png"/><Relationship Id="rId1" Type="http://schemas.openxmlformats.org/officeDocument/2006/relationships/slideLayout" Target="../slideLayouts/slideLayout2.xml"/></Relationships>
</file>

<file path=ppt/slides/_rels/slide790.xml.rels><?xml version="1.0" encoding="UTF-8" standalone="yes"?>
<Relationships xmlns="http://schemas.openxmlformats.org/package/2006/relationships"><Relationship Id="rId2" Type="http://schemas.openxmlformats.org/officeDocument/2006/relationships/image" Target="../media/image195.png"/><Relationship Id="rId1" Type="http://schemas.openxmlformats.org/officeDocument/2006/relationships/slideLayout" Target="../slideLayouts/slideLayout2.xml"/></Relationships>
</file>

<file path=ppt/slides/_rels/slide7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7.xml.rels><?xml version="1.0" encoding="UTF-8" standalone="yes"?>
<Relationships xmlns="http://schemas.openxmlformats.org/package/2006/relationships"><Relationship Id="rId2" Type="http://schemas.openxmlformats.org/officeDocument/2006/relationships/image" Target="../media/image196.png"/><Relationship Id="rId1" Type="http://schemas.openxmlformats.org/officeDocument/2006/relationships/slideLayout" Target="../slideLayouts/slideLayout2.xml"/></Relationships>
</file>

<file path=ppt/slides/_rels/slide7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97.png"/><Relationship Id="rId1" Type="http://schemas.openxmlformats.org/officeDocument/2006/relationships/slideLayout" Target="../slideLayouts/slideLayout2.xml"/><Relationship Id="rId5" Type="http://schemas.microsoft.com/office/2007/relationships/hdphoto" Target="../media/hdphoto4.wdp"/><Relationship Id="rId4" Type="http://schemas.openxmlformats.org/officeDocument/2006/relationships/image" Target="../media/image198.png"/></Relationships>
</file>

<file path=ppt/slides/_rels/slide8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7.xml.rels><?xml version="1.0" encoding="UTF-8" standalone="yes"?>
<Relationships xmlns="http://schemas.openxmlformats.org/package/2006/relationships"><Relationship Id="rId2" Type="http://schemas.openxmlformats.org/officeDocument/2006/relationships/image" Target="../media/image199.png"/><Relationship Id="rId1" Type="http://schemas.openxmlformats.org/officeDocument/2006/relationships/slideLayout" Target="../slideLayouts/slideLayout2.xml"/></Relationships>
</file>

<file path=ppt/slides/_rels/slide8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0.xml.rels><?xml version="1.0" encoding="UTF-8" standalone="yes"?>
<Relationships xmlns="http://schemas.openxmlformats.org/package/2006/relationships"><Relationship Id="rId2" Type="http://schemas.openxmlformats.org/officeDocument/2006/relationships/image" Target="../media/image200.png"/><Relationship Id="rId1" Type="http://schemas.openxmlformats.org/officeDocument/2006/relationships/slideLayout" Target="../slideLayouts/slideLayout2.xml"/></Relationships>
</file>

<file path=ppt/slides/_rels/slide8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5.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01.png"/><Relationship Id="rId1" Type="http://schemas.openxmlformats.org/officeDocument/2006/relationships/slideLayout" Target="../slideLayouts/slideLayout7.xml"/></Relationships>
</file>

<file path=ppt/slides/_rels/slide8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7.xml.rels><?xml version="1.0" encoding="UTF-8" standalone="yes"?>
<Relationships xmlns="http://schemas.openxmlformats.org/package/2006/relationships"><Relationship Id="rId2" Type="http://schemas.openxmlformats.org/officeDocument/2006/relationships/image" Target="../media/image202.jpeg"/><Relationship Id="rId1" Type="http://schemas.openxmlformats.org/officeDocument/2006/relationships/slideLayout" Target="../slideLayouts/slideLayout7.xml"/></Relationships>
</file>

<file path=ppt/slides/_rels/slide8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1.xml.rels><?xml version="1.0" encoding="UTF-8" standalone="yes"?>
<Relationships xmlns="http://schemas.openxmlformats.org/package/2006/relationships"><Relationship Id="rId2" Type="http://schemas.openxmlformats.org/officeDocument/2006/relationships/image" Target="../media/image203.jpeg"/><Relationship Id="rId1" Type="http://schemas.openxmlformats.org/officeDocument/2006/relationships/slideLayout" Target="../slideLayouts/slideLayout7.xml"/></Relationships>
</file>

<file path=ppt/slides/_rels/slide8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9.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7.xml.rels><?xml version="1.0" encoding="UTF-8" standalone="yes"?>
<Relationships xmlns="http://schemas.openxmlformats.org/package/2006/relationships"><Relationship Id="rId2" Type="http://schemas.openxmlformats.org/officeDocument/2006/relationships/image" Target="../media/image204.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249212-57B5-B7E3-A2E3-84F1B4C659BB}"/>
            </a:ext>
          </a:extLst>
        </p:cNvPr>
        <p:cNvGrpSpPr/>
        <p:nvPr/>
      </p:nvGrpSpPr>
      <p:grpSpPr>
        <a:xfrm>
          <a:off x="0" y="0"/>
          <a:ext cx="0" cy="0"/>
          <a:chOff x="0" y="0"/>
          <a:chExt cx="0" cy="0"/>
        </a:xfrm>
      </p:grpSpPr>
      <p:sp>
        <p:nvSpPr>
          <p:cNvPr id="9219" name="Text Box 6">
            <a:extLst>
              <a:ext uri="{FF2B5EF4-FFF2-40B4-BE49-F238E27FC236}">
                <a16:creationId xmlns:a16="http://schemas.microsoft.com/office/drawing/2014/main" id="{990D6913-77C4-9DD4-EA14-3832D096A4B6}"/>
              </a:ext>
            </a:extLst>
          </p:cNvPr>
          <p:cNvSpPr txBox="1">
            <a:spLocks noChangeArrowheads="1"/>
          </p:cNvSpPr>
          <p:nvPr/>
        </p:nvSpPr>
        <p:spPr bwMode="ltGray">
          <a:xfrm>
            <a:off x="493205" y="38815"/>
            <a:ext cx="8229600" cy="1815882"/>
          </a:xfrm>
          <a:prstGeom prst="rect">
            <a:avLst/>
          </a:prstGeom>
          <a:solidFill>
            <a:schemeClr val="accent1"/>
          </a:solidFill>
          <a:ln w="12700">
            <a:solidFill>
              <a:schemeClr val="accent2"/>
            </a:solidFill>
            <a:miter lim="800000"/>
            <a:headEnd type="none" w="sm" len="sm"/>
            <a:tailEnd type="none" w="sm" len="sm"/>
          </a:ln>
        </p:spPr>
        <p:txBody>
          <a:bodyPr>
            <a:spAutoFit/>
          </a:bodyPr>
          <a:lstStyle/>
          <a:p>
            <a:pPr algn="ctr"/>
            <a:r>
              <a:rPr lang="en-US" altLang="en-US" sz="2800" b="1" u="sng" dirty="0">
                <a:latin typeface="Times New Roman" pitchFamily="18" charset="0"/>
                <a:cs typeface="Times New Roman" pitchFamily="18" charset="0"/>
              </a:rPr>
              <a:t>CRITICAL ISSUES AND PRACTICAL CHALLENGES IN TAX AUDIT REPORTS </a:t>
            </a:r>
          </a:p>
          <a:p>
            <a:pPr algn="ctr"/>
            <a:r>
              <a:rPr lang="en-US" altLang="en-US" sz="2800" b="1" u="sng" dirty="0">
                <a:latin typeface="Times New Roman" pitchFamily="18" charset="0"/>
                <a:cs typeface="Times New Roman" pitchFamily="18" charset="0"/>
              </a:rPr>
              <a:t>U/S. 44AB WITH SPECIAL REFERENCE TO </a:t>
            </a:r>
          </a:p>
          <a:p>
            <a:pPr algn="ctr"/>
            <a:r>
              <a:rPr lang="en-US" altLang="en-US" sz="2800" b="1" u="sng" dirty="0">
                <a:latin typeface="Times New Roman" pitchFamily="18" charset="0"/>
                <a:cs typeface="Times New Roman" pitchFamily="18" charset="0"/>
              </a:rPr>
              <a:t>FORM 3CA, 3CB AND FORM 3CD</a:t>
            </a:r>
          </a:p>
        </p:txBody>
      </p:sp>
      <p:sp>
        <p:nvSpPr>
          <p:cNvPr id="2" name="Footer Placeholder 1">
            <a:extLst>
              <a:ext uri="{FF2B5EF4-FFF2-40B4-BE49-F238E27FC236}">
                <a16:creationId xmlns:a16="http://schemas.microsoft.com/office/drawing/2014/main" id="{970A2DB0-9D05-AFC6-ABD7-1BE40190D00D}"/>
              </a:ext>
            </a:extLst>
          </p:cNvPr>
          <p:cNvSpPr>
            <a:spLocks noGrp="1"/>
          </p:cNvSpPr>
          <p:nvPr>
            <p:ph type="ftr" sz="quarter" idx="11"/>
          </p:nvPr>
        </p:nvSpPr>
        <p:spPr/>
        <p:txBody>
          <a:bodyPr/>
          <a:lstStyle/>
          <a:p>
            <a:r>
              <a:rPr lang="en-IN" dirty="0" err="1">
                <a:solidFill>
                  <a:schemeClr val="tx1"/>
                </a:solidFill>
              </a:rPr>
              <a:t>H.C.Khincha</a:t>
            </a:r>
            <a:r>
              <a:rPr lang="en-IN" dirty="0">
                <a:solidFill>
                  <a:schemeClr val="tx1"/>
                </a:solidFill>
              </a:rPr>
              <a:t> &amp; Co</a:t>
            </a:r>
            <a:endParaRPr lang="en-US" dirty="0">
              <a:solidFill>
                <a:schemeClr val="tx1"/>
              </a:solidFill>
            </a:endParaRPr>
          </a:p>
        </p:txBody>
      </p:sp>
      <p:sp>
        <p:nvSpPr>
          <p:cNvPr id="6" name="Subtitle 2">
            <a:extLst>
              <a:ext uri="{FF2B5EF4-FFF2-40B4-BE49-F238E27FC236}">
                <a16:creationId xmlns:a16="http://schemas.microsoft.com/office/drawing/2014/main" id="{F6A499DE-2CD5-593F-C3A4-B18DF39BB8B1}"/>
              </a:ext>
            </a:extLst>
          </p:cNvPr>
          <p:cNvSpPr txBox="1">
            <a:spLocks/>
          </p:cNvSpPr>
          <p:nvPr/>
        </p:nvSpPr>
        <p:spPr bwMode="auto">
          <a:xfrm>
            <a:off x="251521" y="1824489"/>
            <a:ext cx="8712968" cy="4556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65125" indent="-255588">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9pPr>
          </a:lstStyle>
          <a:p>
            <a:pPr eaLnBrk="1" hangingPunct="1">
              <a:spcBef>
                <a:spcPct val="0"/>
              </a:spcBef>
              <a:buFont typeface="Wingdings 3" panose="05040102010807070707" pitchFamily="18" charset="2"/>
              <a:buNone/>
            </a:pPr>
            <a:r>
              <a:rPr lang="en-US" altLang="zh-CN" sz="2000" dirty="0">
                <a:latin typeface="Times New Roman" panose="02020603050405020304" pitchFamily="18" charset="0"/>
                <a:cs typeface="Times New Roman" panose="02020603050405020304" pitchFamily="18" charset="0"/>
              </a:rPr>
              <a:t>Presentation by :</a:t>
            </a:r>
          </a:p>
          <a:p>
            <a:pPr eaLnBrk="1" hangingPunct="1">
              <a:spcBef>
                <a:spcPct val="0"/>
              </a:spcBef>
              <a:buFont typeface="Wingdings 3" panose="05040102010807070707" pitchFamily="18" charset="2"/>
              <a:buNone/>
            </a:pPr>
            <a:r>
              <a:rPr lang="en-US" altLang="zh-CN" sz="2000" b="1" dirty="0">
                <a:latin typeface="Times New Roman" panose="02020603050405020304" pitchFamily="18" charset="0"/>
                <a:cs typeface="Times New Roman" panose="02020603050405020304" pitchFamily="18" charset="0"/>
              </a:rPr>
              <a:t>CA. Naveen </a:t>
            </a:r>
            <a:r>
              <a:rPr lang="en-US" altLang="zh-CN" sz="2000" b="1" dirty="0" err="1">
                <a:latin typeface="Times New Roman" panose="02020603050405020304" pitchFamily="18" charset="0"/>
                <a:cs typeface="Times New Roman" panose="02020603050405020304" pitchFamily="18" charset="0"/>
              </a:rPr>
              <a:t>Khariwal</a:t>
            </a:r>
            <a:endParaRPr lang="en-US" altLang="zh-CN" sz="2000" b="1" dirty="0">
              <a:latin typeface="Times New Roman" panose="02020603050405020304" pitchFamily="18" charset="0"/>
              <a:cs typeface="Times New Roman" panose="02020603050405020304" pitchFamily="18" charset="0"/>
            </a:endParaRPr>
          </a:p>
          <a:p>
            <a:pPr eaLnBrk="1" hangingPunct="1">
              <a:spcBef>
                <a:spcPct val="0"/>
              </a:spcBef>
              <a:buFont typeface="Wingdings 3" panose="05040102010807070707" pitchFamily="18" charset="2"/>
              <a:buNone/>
            </a:pPr>
            <a:r>
              <a:rPr lang="en-US" altLang="zh-CN" sz="2000" dirty="0">
                <a:latin typeface="Times New Roman" panose="02020603050405020304" pitchFamily="18" charset="0"/>
                <a:cs typeface="Times New Roman" panose="02020603050405020304" pitchFamily="18" charset="0"/>
              </a:rPr>
              <a:t>Chartered Accountant</a:t>
            </a:r>
          </a:p>
          <a:p>
            <a:pPr eaLnBrk="1" hangingPunct="1">
              <a:spcBef>
                <a:spcPct val="0"/>
              </a:spcBef>
              <a:buFont typeface="Wingdings 3" panose="05040102010807070707" pitchFamily="18" charset="2"/>
              <a:buNone/>
            </a:pPr>
            <a:r>
              <a:rPr lang="en-US" altLang="zh-CN" sz="2000" dirty="0">
                <a:latin typeface="Times New Roman" panose="02020603050405020304" pitchFamily="18" charset="0"/>
                <a:cs typeface="Times New Roman" panose="02020603050405020304" pitchFamily="18" charset="0"/>
              </a:rPr>
              <a:t>Partner : </a:t>
            </a:r>
            <a:r>
              <a:rPr lang="en-US" altLang="zh-CN" sz="2000" dirty="0" err="1">
                <a:latin typeface="Times New Roman" panose="02020603050405020304" pitchFamily="18" charset="0"/>
                <a:cs typeface="Times New Roman" panose="02020603050405020304" pitchFamily="18" charset="0"/>
              </a:rPr>
              <a:t>H.C.Khincha</a:t>
            </a:r>
            <a:r>
              <a:rPr lang="en-US" altLang="zh-CN" sz="2000" dirty="0">
                <a:latin typeface="Times New Roman" panose="02020603050405020304" pitchFamily="18" charset="0"/>
                <a:cs typeface="Times New Roman" panose="02020603050405020304" pitchFamily="18" charset="0"/>
              </a:rPr>
              <a:t> &amp; Co</a:t>
            </a:r>
          </a:p>
          <a:p>
            <a:pPr eaLnBrk="1" hangingPunct="1">
              <a:spcBef>
                <a:spcPct val="0"/>
              </a:spcBef>
              <a:buFont typeface="Wingdings 3" panose="05040102010807070707" pitchFamily="18" charset="2"/>
              <a:buNone/>
            </a:pPr>
            <a:r>
              <a:rPr lang="en-US" altLang="zh-CN" sz="2000" dirty="0">
                <a:latin typeface="Times New Roman" panose="02020603050405020304" pitchFamily="18" charset="0"/>
                <a:cs typeface="Times New Roman" panose="02020603050405020304" pitchFamily="18" charset="0"/>
              </a:rPr>
              <a:t>		    </a:t>
            </a:r>
            <a:r>
              <a:rPr lang="en-US" altLang="zh-CN" sz="2000" dirty="0" err="1">
                <a:latin typeface="Times New Roman" panose="02020603050405020304" pitchFamily="18" charset="0"/>
                <a:cs typeface="Times New Roman" panose="02020603050405020304" pitchFamily="18" charset="0"/>
              </a:rPr>
              <a:t>H.C.Khincha</a:t>
            </a:r>
            <a:r>
              <a:rPr lang="en-US" altLang="zh-CN" sz="2000" dirty="0">
                <a:latin typeface="Times New Roman" panose="02020603050405020304" pitchFamily="18" charset="0"/>
                <a:cs typeface="Times New Roman" panose="02020603050405020304" pitchFamily="18" charset="0"/>
              </a:rPr>
              <a:t> Associates</a:t>
            </a:r>
          </a:p>
          <a:p>
            <a:pPr eaLnBrk="1" hangingPunct="1">
              <a:spcBef>
                <a:spcPct val="0"/>
              </a:spcBef>
              <a:buFont typeface="Wingdings 3" panose="05040102010807070707" pitchFamily="18" charset="2"/>
              <a:buNone/>
            </a:pPr>
            <a:r>
              <a:rPr lang="en-GB" altLang="zh-CN" sz="2000" b="1" dirty="0">
                <a:latin typeface="Times New Roman" panose="02020603050405020304" pitchFamily="18" charset="0"/>
                <a:cs typeface="Times New Roman" panose="02020603050405020304" pitchFamily="18" charset="0"/>
              </a:rPr>
              <a:t>Office at:</a:t>
            </a:r>
            <a:r>
              <a:rPr lang="en-GB" altLang="zh-CN" sz="2000" dirty="0">
                <a:latin typeface="Times New Roman" panose="02020603050405020304" pitchFamily="18" charset="0"/>
                <a:cs typeface="Times New Roman" panose="02020603050405020304" pitchFamily="18" charset="0"/>
              </a:rPr>
              <a:t> </a:t>
            </a:r>
            <a:r>
              <a:rPr lang="en-US" altLang="zh-CN" sz="2000" dirty="0">
                <a:latin typeface="Times New Roman" panose="02020603050405020304" pitchFamily="18" charset="0"/>
                <a:cs typeface="Times New Roman" panose="02020603050405020304" pitchFamily="18" charset="0"/>
              </a:rPr>
              <a:t>No. 40, 1</a:t>
            </a:r>
            <a:r>
              <a:rPr lang="en-US" altLang="zh-CN" sz="2000" baseline="30000" dirty="0">
                <a:latin typeface="Times New Roman" panose="02020603050405020304" pitchFamily="18" charset="0"/>
                <a:cs typeface="Times New Roman" panose="02020603050405020304" pitchFamily="18" charset="0"/>
              </a:rPr>
              <a:t>st</a:t>
            </a:r>
            <a:r>
              <a:rPr lang="en-US" altLang="zh-CN" sz="2000" dirty="0">
                <a:latin typeface="Times New Roman" panose="02020603050405020304" pitchFamily="18" charset="0"/>
                <a:cs typeface="Times New Roman" panose="02020603050405020304" pitchFamily="18" charset="0"/>
              </a:rPr>
              <a:t> Floor, </a:t>
            </a:r>
            <a:r>
              <a:rPr lang="en-US" altLang="zh-CN" sz="2000" dirty="0" err="1">
                <a:latin typeface="Times New Roman" panose="02020603050405020304" pitchFamily="18" charset="0"/>
                <a:cs typeface="Times New Roman" panose="02020603050405020304" pitchFamily="18" charset="0"/>
              </a:rPr>
              <a:t>Laxmi</a:t>
            </a:r>
            <a:r>
              <a:rPr lang="en-US" altLang="zh-CN" sz="2000" dirty="0">
                <a:latin typeface="Times New Roman" panose="02020603050405020304" pitchFamily="18" charset="0"/>
                <a:cs typeface="Times New Roman" panose="02020603050405020304" pitchFamily="18" charset="0"/>
              </a:rPr>
              <a:t> Complex, </a:t>
            </a:r>
          </a:p>
          <a:p>
            <a:pPr eaLnBrk="1" hangingPunct="1">
              <a:spcBef>
                <a:spcPct val="0"/>
              </a:spcBef>
              <a:buFont typeface="Wingdings 3" panose="05040102010807070707" pitchFamily="18" charset="2"/>
              <a:buNone/>
            </a:pPr>
            <a:r>
              <a:rPr lang="en-US" altLang="zh-CN" sz="2000" dirty="0">
                <a:latin typeface="Times New Roman" panose="02020603050405020304" pitchFamily="18" charset="0"/>
                <a:cs typeface="Times New Roman" panose="02020603050405020304" pitchFamily="18" charset="0"/>
              </a:rPr>
              <a:t>K R Road, </a:t>
            </a:r>
            <a:r>
              <a:rPr lang="en-US" altLang="zh-CN" sz="2000" dirty="0" err="1">
                <a:latin typeface="Times New Roman" panose="02020603050405020304" pitchFamily="18" charset="0"/>
                <a:cs typeface="Times New Roman" panose="02020603050405020304" pitchFamily="18" charset="0"/>
              </a:rPr>
              <a:t>Opp</a:t>
            </a:r>
            <a:r>
              <a:rPr lang="en-US" altLang="zh-CN" sz="2000" dirty="0">
                <a:latin typeface="Times New Roman" panose="02020603050405020304" pitchFamily="18" charset="0"/>
                <a:cs typeface="Times New Roman" panose="02020603050405020304" pitchFamily="18" charset="0"/>
              </a:rPr>
              <a:t> </a:t>
            </a:r>
            <a:r>
              <a:rPr lang="en-US" altLang="zh-CN" sz="2000" dirty="0" err="1">
                <a:latin typeface="Times New Roman" panose="02020603050405020304" pitchFamily="18" charset="0"/>
                <a:cs typeface="Times New Roman" panose="02020603050405020304" pitchFamily="18" charset="0"/>
              </a:rPr>
              <a:t>Vani</a:t>
            </a:r>
            <a:r>
              <a:rPr lang="en-US" altLang="zh-CN" sz="2000" dirty="0">
                <a:latin typeface="Times New Roman" panose="02020603050405020304" pitchFamily="18" charset="0"/>
                <a:cs typeface="Times New Roman" panose="02020603050405020304" pitchFamily="18" charset="0"/>
              </a:rPr>
              <a:t> Vilas Hospital,</a:t>
            </a:r>
          </a:p>
          <a:p>
            <a:pPr eaLnBrk="1" hangingPunct="1">
              <a:spcBef>
                <a:spcPct val="0"/>
              </a:spcBef>
              <a:buFont typeface="Wingdings 3" panose="05040102010807070707" pitchFamily="18" charset="2"/>
              <a:buNone/>
            </a:pPr>
            <a:r>
              <a:rPr lang="en-US" altLang="zh-CN" sz="2000" dirty="0">
                <a:latin typeface="Times New Roman" panose="02020603050405020304" pitchFamily="18" charset="0"/>
                <a:cs typeface="Times New Roman" panose="02020603050405020304" pitchFamily="18" charset="0"/>
              </a:rPr>
              <a:t>Bangalore - 560 002.</a:t>
            </a:r>
          </a:p>
          <a:p>
            <a:pPr algn="r" eaLnBrk="1" hangingPunct="1">
              <a:buFont typeface="Arial" panose="020B0604020202020204" pitchFamily="34" charset="0"/>
              <a:buNone/>
            </a:pPr>
            <a:r>
              <a:rPr lang="en-US" altLang="zh-CN" sz="2000" b="1" dirty="0">
                <a:latin typeface="Times New Roman" panose="02020603050405020304" pitchFamily="18" charset="0"/>
                <a:cs typeface="Times New Roman" panose="02020603050405020304" pitchFamily="18" charset="0"/>
              </a:rPr>
              <a:t>naveenkhariwalg@gmail.com</a:t>
            </a:r>
          </a:p>
          <a:p>
            <a:pPr algn="r" eaLnBrk="1" hangingPunct="1">
              <a:buFont typeface="Arial" panose="020B0604020202020204" pitchFamily="34" charset="0"/>
              <a:buNone/>
            </a:pPr>
            <a:r>
              <a:rPr lang="en-US" altLang="zh-CN" sz="2000" b="1" dirty="0">
                <a:latin typeface="Times New Roman" panose="02020603050405020304" pitchFamily="18" charset="0"/>
                <a:cs typeface="Times New Roman" panose="02020603050405020304" pitchFamily="18" charset="0"/>
              </a:rPr>
              <a:t>Mob No :  9880683725</a:t>
            </a:r>
            <a:endParaRPr lang="en-US" altLang="en-US" sz="1800" b="1" dirty="0">
              <a:latin typeface="Times New Roman" panose="02020603050405020304" pitchFamily="18" charset="0"/>
              <a:ea typeface="SimSun" panose="02010600030101010101" pitchFamily="2" charset="-122"/>
              <a:cs typeface="Times New Roman" panose="02020603050405020304" pitchFamily="18" charset="0"/>
            </a:endParaRPr>
          </a:p>
        </p:txBody>
      </p:sp>
      <p:pic>
        <p:nvPicPr>
          <p:cNvPr id="7" name="Picture 3">
            <a:extLst>
              <a:ext uri="{FF2B5EF4-FFF2-40B4-BE49-F238E27FC236}">
                <a16:creationId xmlns:a16="http://schemas.microsoft.com/office/drawing/2014/main" id="{D7D11F0E-5CDD-5208-6A5B-EB068B5D3F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8461" t="30199" r="39423" b="19373"/>
          <a:stretch>
            <a:fillRect/>
          </a:stretch>
        </p:blipFill>
        <p:spPr bwMode="auto">
          <a:xfrm>
            <a:off x="6731651" y="2348880"/>
            <a:ext cx="19812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34663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AB804F-F271-EA17-6E80-E27F1BF0403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A44F39-6D99-D0EB-34C3-C54ACD83EC29}"/>
              </a:ext>
            </a:extLst>
          </p:cNvPr>
          <p:cNvSpPr>
            <a:spLocks noGrp="1"/>
          </p:cNvSpPr>
          <p:nvPr>
            <p:ph idx="1"/>
          </p:nvPr>
        </p:nvSpPr>
        <p:spPr>
          <a:xfrm>
            <a:off x="417910" y="1135856"/>
            <a:ext cx="8097440" cy="4354116"/>
          </a:xfrm>
        </p:spPr>
        <p:txBody>
          <a:bodyPr>
            <a:noAutofit/>
          </a:bodyPr>
          <a:lstStyle/>
          <a:p>
            <a:pPr marL="0" indent="0" algn="ctr">
              <a:buNone/>
            </a:pPr>
            <a:endParaRPr lang="en-US" sz="3200" b="1" u="sng" dirty="0">
              <a:latin typeface="Times New Roman" panose="02020603050405020304" pitchFamily="18" charset="0"/>
              <a:cs typeface="Times New Roman" panose="02020603050405020304" pitchFamily="18" charset="0"/>
            </a:endParaRPr>
          </a:p>
          <a:p>
            <a:pPr marL="0" indent="0" algn="ctr">
              <a:buNone/>
            </a:pPr>
            <a:endParaRPr lang="en-US" sz="3200" b="1" u="sng" dirty="0">
              <a:latin typeface="Times New Roman" panose="02020603050405020304" pitchFamily="18" charset="0"/>
              <a:cs typeface="Times New Roman" panose="02020603050405020304" pitchFamily="18" charset="0"/>
            </a:endParaRPr>
          </a:p>
          <a:p>
            <a:pPr marL="0" indent="0" algn="ctr">
              <a:buNone/>
            </a:pPr>
            <a:r>
              <a:rPr lang="en-US" sz="3200" b="1" u="sng" dirty="0">
                <a:latin typeface="Times New Roman" panose="02020603050405020304" pitchFamily="18" charset="0"/>
                <a:cs typeface="Times New Roman" panose="02020603050405020304" pitchFamily="18" charset="0"/>
              </a:rPr>
              <a:t>LATEST DEVELOPMENTS</a:t>
            </a:r>
            <a:endParaRPr lang="en-US" sz="4400" b="1" u="sng"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B195BD7A-9B23-C17F-BAFC-3A358DB91CC2}"/>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6083928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AE2EAF-0DAB-6F96-8760-3C786A4F870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B8272A-4E69-9D48-0555-EC209D4D8E7D}"/>
              </a:ext>
            </a:extLst>
          </p:cNvPr>
          <p:cNvSpPr>
            <a:spLocks noGrp="1"/>
          </p:cNvSpPr>
          <p:nvPr>
            <p:ph idx="1"/>
          </p:nvPr>
        </p:nvSpPr>
        <p:spPr>
          <a:xfrm>
            <a:off x="417910" y="1135856"/>
            <a:ext cx="8097440" cy="4354116"/>
          </a:xfrm>
        </p:spPr>
        <p:txBody>
          <a:bodyPr>
            <a:noAutofit/>
          </a:bodyPr>
          <a:lstStyle/>
          <a:p>
            <a:pPr marL="0" indent="0" algn="ctr">
              <a:buNone/>
            </a:pPr>
            <a:endParaRPr lang="en-US" sz="1800" dirty="0">
              <a:latin typeface="Times New Roman" panose="02020603050405020304" pitchFamily="18" charset="0"/>
              <a:cs typeface="Times New Roman" panose="02020603050405020304" pitchFamily="18" charset="0"/>
            </a:endParaRPr>
          </a:p>
          <a:p>
            <a:pPr marL="0" indent="0" algn="ctr">
              <a:buNone/>
            </a:pPr>
            <a:endParaRPr lang="en-US" sz="1800" dirty="0">
              <a:latin typeface="Times New Roman" panose="02020603050405020304" pitchFamily="18" charset="0"/>
              <a:cs typeface="Times New Roman" panose="02020603050405020304" pitchFamily="18" charset="0"/>
            </a:endParaRPr>
          </a:p>
          <a:p>
            <a:pPr marL="0" indent="0" algn="ctr">
              <a:buNone/>
            </a:pPr>
            <a:endParaRPr lang="en-US" sz="1800" dirty="0">
              <a:latin typeface="Times New Roman" panose="02020603050405020304" pitchFamily="18" charset="0"/>
              <a:cs typeface="Times New Roman" panose="02020603050405020304" pitchFamily="18" charset="0"/>
            </a:endParaRPr>
          </a:p>
          <a:p>
            <a:pPr marL="0" indent="0" algn="ctr">
              <a:buNone/>
            </a:pPr>
            <a:endParaRPr lang="en-US" sz="1800" dirty="0">
              <a:latin typeface="Times New Roman" panose="02020603050405020304" pitchFamily="18" charset="0"/>
              <a:cs typeface="Times New Roman" panose="02020603050405020304" pitchFamily="18" charset="0"/>
            </a:endParaRPr>
          </a:p>
          <a:p>
            <a:pPr marL="0" indent="0" algn="ctr">
              <a:buNone/>
            </a:pPr>
            <a:r>
              <a:rPr lang="en-US" sz="7200" b="1" dirty="0">
                <a:latin typeface="Times New Roman" panose="02020603050405020304" pitchFamily="18" charset="0"/>
                <a:cs typeface="Times New Roman" panose="02020603050405020304" pitchFamily="18" charset="0"/>
              </a:rPr>
              <a:t>UDIN</a:t>
            </a:r>
            <a:endParaRPr lang="en-US" sz="3000" b="1"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7FAE16FF-2B8F-CA72-B5AF-DED79E909FCD}"/>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8331885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920710-E81A-2D37-D5BE-CBE5C80A3D67}"/>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1694CD4E-BE38-B526-C084-BE79D9BC5896}"/>
              </a:ext>
            </a:extLst>
          </p:cNvPr>
          <p:cNvPicPr>
            <a:picLocks noChangeAspect="1"/>
          </p:cNvPicPr>
          <p:nvPr/>
        </p:nvPicPr>
        <p:blipFill>
          <a:blip r:embed="rId3"/>
          <a:stretch>
            <a:fillRect/>
          </a:stretch>
        </p:blipFill>
        <p:spPr>
          <a:xfrm>
            <a:off x="345882" y="332656"/>
            <a:ext cx="8452236" cy="3888432"/>
          </a:xfrm>
          <a:prstGeom prst="rect">
            <a:avLst/>
          </a:prstGeom>
        </p:spPr>
      </p:pic>
      <p:sp>
        <p:nvSpPr>
          <p:cNvPr id="2" name="Footer Placeholder 1">
            <a:extLst>
              <a:ext uri="{FF2B5EF4-FFF2-40B4-BE49-F238E27FC236}">
                <a16:creationId xmlns:a16="http://schemas.microsoft.com/office/drawing/2014/main" id="{05CE0681-844B-8339-E521-7723D88F95A3}"/>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052683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A5AF06-3B98-604A-380D-AC64BC0A79E4}"/>
            </a:ext>
          </a:extLst>
        </p:cNvPr>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76B8598F-B991-677F-0AC6-002CE5A098E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74311" y="692696"/>
            <a:ext cx="8052130" cy="2468071"/>
          </a:xfrm>
        </p:spPr>
      </p:pic>
      <p:pic>
        <p:nvPicPr>
          <p:cNvPr id="2" name="Content Placeholder 3">
            <a:extLst>
              <a:ext uri="{FF2B5EF4-FFF2-40B4-BE49-F238E27FC236}">
                <a16:creationId xmlns:a16="http://schemas.microsoft.com/office/drawing/2014/main" id="{6CDB27B6-2CDF-8A4E-80CB-6B76E9C8314E}"/>
              </a:ext>
            </a:extLst>
          </p:cNvPr>
          <p:cNvPicPr>
            <a:picLocks noChangeAspect="1"/>
          </p:cNvPicPr>
          <p:nvPr/>
        </p:nvPicPr>
        <p:blipFill>
          <a:blip r:embed="rId4">
            <a:extLst>
              <a:ext uri="{28A0092B-C50C-407E-A947-70E740481C1C}">
                <a14:useLocalDpi xmlns:a14="http://schemas.microsoft.com/office/drawing/2010/main" val="0"/>
              </a:ext>
            </a:extLst>
          </a:blip>
          <a:srcRect l="35066"/>
          <a:stretch>
            <a:fillRect/>
          </a:stretch>
        </p:blipFill>
        <p:spPr>
          <a:xfrm>
            <a:off x="3110346" y="3160766"/>
            <a:ext cx="5251819" cy="2029109"/>
          </a:xfrm>
          <a:prstGeom prst="rect">
            <a:avLst/>
          </a:prstGeom>
        </p:spPr>
      </p:pic>
      <p:sp>
        <p:nvSpPr>
          <p:cNvPr id="3" name="Footer Placeholder 2">
            <a:extLst>
              <a:ext uri="{FF2B5EF4-FFF2-40B4-BE49-F238E27FC236}">
                <a16:creationId xmlns:a16="http://schemas.microsoft.com/office/drawing/2014/main" id="{7B2DB4B8-5D00-773A-D454-B0359CB76029}"/>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0269244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F626C0-0137-4065-E5F1-D071BDA990E7}"/>
            </a:ext>
          </a:extLst>
        </p:cNvPr>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AF163393-ADE1-D448-9081-406D7EEC85E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02264" y="620689"/>
            <a:ext cx="7837787" cy="2464314"/>
          </a:xfrm>
        </p:spPr>
      </p:pic>
      <p:pic>
        <p:nvPicPr>
          <p:cNvPr id="2" name="Content Placeholder 3">
            <a:extLst>
              <a:ext uri="{FF2B5EF4-FFF2-40B4-BE49-F238E27FC236}">
                <a16:creationId xmlns:a16="http://schemas.microsoft.com/office/drawing/2014/main" id="{F2647087-4D7F-DC72-264A-85E1C0EEADC8}"/>
              </a:ext>
            </a:extLst>
          </p:cNvPr>
          <p:cNvPicPr>
            <a:picLocks noChangeAspect="1"/>
          </p:cNvPicPr>
          <p:nvPr/>
        </p:nvPicPr>
        <p:blipFill>
          <a:blip r:embed="rId4">
            <a:extLst>
              <a:ext uri="{28A0092B-C50C-407E-A947-70E740481C1C}">
                <a14:useLocalDpi xmlns:a14="http://schemas.microsoft.com/office/drawing/2010/main" val="0"/>
              </a:ext>
            </a:extLst>
          </a:blip>
          <a:srcRect l="34860" r="2191"/>
          <a:stretch>
            <a:fillRect/>
          </a:stretch>
        </p:blipFill>
        <p:spPr>
          <a:xfrm>
            <a:off x="3214255" y="3085002"/>
            <a:ext cx="5077691" cy="2164859"/>
          </a:xfrm>
          <a:prstGeom prst="rect">
            <a:avLst/>
          </a:prstGeom>
        </p:spPr>
      </p:pic>
      <p:sp>
        <p:nvSpPr>
          <p:cNvPr id="3" name="Footer Placeholder 2">
            <a:extLst>
              <a:ext uri="{FF2B5EF4-FFF2-40B4-BE49-F238E27FC236}">
                <a16:creationId xmlns:a16="http://schemas.microsoft.com/office/drawing/2014/main" id="{1EA142D2-4F9D-B71E-D75C-C218A21390C6}"/>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7832492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BE89BC-FE74-9D1B-F6D8-7A7ECCB03283}"/>
            </a:ext>
          </a:extLst>
        </p:cNvPr>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7E7BB52F-E2FC-50AB-2354-C900A89936E0}"/>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r="2236"/>
          <a:stretch>
            <a:fillRect/>
          </a:stretch>
        </p:blipFill>
        <p:spPr>
          <a:xfrm>
            <a:off x="431765" y="620688"/>
            <a:ext cx="7916380" cy="2581470"/>
          </a:xfrm>
        </p:spPr>
      </p:pic>
      <p:pic>
        <p:nvPicPr>
          <p:cNvPr id="2" name="Content Placeholder 3">
            <a:extLst>
              <a:ext uri="{FF2B5EF4-FFF2-40B4-BE49-F238E27FC236}">
                <a16:creationId xmlns:a16="http://schemas.microsoft.com/office/drawing/2014/main" id="{98D93D9F-B5C1-32CD-D998-87ADD068E670}"/>
              </a:ext>
            </a:extLst>
          </p:cNvPr>
          <p:cNvPicPr>
            <a:picLocks noChangeAspect="1"/>
          </p:cNvPicPr>
          <p:nvPr/>
        </p:nvPicPr>
        <p:blipFill>
          <a:blip r:embed="rId4">
            <a:extLst>
              <a:ext uri="{28A0092B-C50C-407E-A947-70E740481C1C}">
                <a14:useLocalDpi xmlns:a14="http://schemas.microsoft.com/office/drawing/2010/main" val="0"/>
              </a:ext>
            </a:extLst>
          </a:blip>
          <a:srcRect l="35324"/>
          <a:stretch>
            <a:fillRect/>
          </a:stretch>
        </p:blipFill>
        <p:spPr>
          <a:xfrm>
            <a:off x="3228109" y="3259729"/>
            <a:ext cx="5120036" cy="2129135"/>
          </a:xfrm>
          <a:prstGeom prst="rect">
            <a:avLst/>
          </a:prstGeom>
        </p:spPr>
      </p:pic>
      <p:sp>
        <p:nvSpPr>
          <p:cNvPr id="3" name="Footer Placeholder 2">
            <a:extLst>
              <a:ext uri="{FF2B5EF4-FFF2-40B4-BE49-F238E27FC236}">
                <a16:creationId xmlns:a16="http://schemas.microsoft.com/office/drawing/2014/main" id="{3448074D-2F91-8FE8-0F8D-18A2CAFF4CE6}"/>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7220827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70197-D05B-D814-1585-063D6562068E}"/>
            </a:ext>
          </a:extLst>
        </p:cNvPr>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D7D5AB04-F3B5-56E1-888A-48536BC389C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69420" y="548680"/>
            <a:ext cx="8097440" cy="2690036"/>
          </a:xfrm>
        </p:spPr>
      </p:pic>
      <p:pic>
        <p:nvPicPr>
          <p:cNvPr id="2" name="Content Placeholder 3">
            <a:extLst>
              <a:ext uri="{FF2B5EF4-FFF2-40B4-BE49-F238E27FC236}">
                <a16:creationId xmlns:a16="http://schemas.microsoft.com/office/drawing/2014/main" id="{C9C32FAA-2E99-0FA0-C4F8-3B8371230E1E}"/>
              </a:ext>
            </a:extLst>
          </p:cNvPr>
          <p:cNvPicPr>
            <a:picLocks noChangeAspect="1"/>
          </p:cNvPicPr>
          <p:nvPr/>
        </p:nvPicPr>
        <p:blipFill>
          <a:blip r:embed="rId4">
            <a:extLst>
              <a:ext uri="{28A0092B-C50C-407E-A947-70E740481C1C}">
                <a14:useLocalDpi xmlns:a14="http://schemas.microsoft.com/office/drawing/2010/main" val="0"/>
              </a:ext>
            </a:extLst>
          </a:blip>
          <a:srcRect l="34363"/>
          <a:stretch>
            <a:fillRect/>
          </a:stretch>
        </p:blipFill>
        <p:spPr>
          <a:xfrm>
            <a:off x="3151909" y="3238717"/>
            <a:ext cx="5314950" cy="2065166"/>
          </a:xfrm>
          <a:prstGeom prst="rect">
            <a:avLst/>
          </a:prstGeom>
        </p:spPr>
      </p:pic>
      <p:sp>
        <p:nvSpPr>
          <p:cNvPr id="3" name="Footer Placeholder 2">
            <a:extLst>
              <a:ext uri="{FF2B5EF4-FFF2-40B4-BE49-F238E27FC236}">
                <a16:creationId xmlns:a16="http://schemas.microsoft.com/office/drawing/2014/main" id="{6F8940C9-93F6-16D7-A6CF-E4A565A9A6A2}"/>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0040391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4A840-A4A0-925B-30A5-EC2417030B6E}"/>
            </a:ext>
          </a:extLst>
        </p:cNvPr>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52BA7A74-0806-3032-10D7-19E2A630C83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27856" y="476672"/>
            <a:ext cx="8097440" cy="2405170"/>
          </a:xfrm>
        </p:spPr>
      </p:pic>
      <p:pic>
        <p:nvPicPr>
          <p:cNvPr id="2" name="Content Placeholder 3">
            <a:extLst>
              <a:ext uri="{FF2B5EF4-FFF2-40B4-BE49-F238E27FC236}">
                <a16:creationId xmlns:a16="http://schemas.microsoft.com/office/drawing/2014/main" id="{B5F1C2E1-D726-868D-82B4-90F3F8CC8825}"/>
              </a:ext>
            </a:extLst>
          </p:cNvPr>
          <p:cNvPicPr>
            <a:picLocks noChangeAspect="1"/>
          </p:cNvPicPr>
          <p:nvPr/>
        </p:nvPicPr>
        <p:blipFill>
          <a:blip r:embed="rId4">
            <a:extLst>
              <a:ext uri="{28A0092B-C50C-407E-A947-70E740481C1C}">
                <a14:useLocalDpi xmlns:a14="http://schemas.microsoft.com/office/drawing/2010/main" val="0"/>
              </a:ext>
            </a:extLst>
          </a:blip>
          <a:srcRect t="28702"/>
          <a:stretch>
            <a:fillRect/>
          </a:stretch>
        </p:blipFill>
        <p:spPr>
          <a:xfrm>
            <a:off x="327856" y="2944188"/>
            <a:ext cx="8097440" cy="2933084"/>
          </a:xfrm>
          <a:prstGeom prst="rect">
            <a:avLst/>
          </a:prstGeom>
        </p:spPr>
      </p:pic>
      <p:sp>
        <p:nvSpPr>
          <p:cNvPr id="3" name="Footer Placeholder 2">
            <a:extLst>
              <a:ext uri="{FF2B5EF4-FFF2-40B4-BE49-F238E27FC236}">
                <a16:creationId xmlns:a16="http://schemas.microsoft.com/office/drawing/2014/main" id="{BA4FFCCC-210D-B975-4A58-3BBD3B40337C}"/>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2296105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2E90D5-4D4B-107A-F2D5-24B9134E9CB9}"/>
            </a:ext>
          </a:extLst>
        </p:cNvPr>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B5ADF0D7-6553-8DB1-7C2D-DF846C40B76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t="14060"/>
          <a:stretch>
            <a:fillRect/>
          </a:stretch>
        </p:blipFill>
        <p:spPr>
          <a:xfrm>
            <a:off x="424838" y="548680"/>
            <a:ext cx="8097440" cy="4263029"/>
          </a:xfrm>
        </p:spPr>
      </p:pic>
      <p:sp>
        <p:nvSpPr>
          <p:cNvPr id="2" name="Footer Placeholder 1">
            <a:extLst>
              <a:ext uri="{FF2B5EF4-FFF2-40B4-BE49-F238E27FC236}">
                <a16:creationId xmlns:a16="http://schemas.microsoft.com/office/drawing/2014/main" id="{911B1337-D141-4CEB-5B38-75437BB3BEC1}"/>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2379506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A448C0-C0F0-94DF-8583-4A1DC2750FBC}"/>
            </a:ext>
          </a:extLst>
        </p:cNvPr>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CDB2401A-5134-4188-C3A2-00CD200415EE}"/>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95536" y="404664"/>
            <a:ext cx="8097440" cy="3762079"/>
          </a:xfrm>
        </p:spPr>
      </p:pic>
      <p:sp>
        <p:nvSpPr>
          <p:cNvPr id="2" name="Footer Placeholder 1">
            <a:extLst>
              <a:ext uri="{FF2B5EF4-FFF2-40B4-BE49-F238E27FC236}">
                <a16:creationId xmlns:a16="http://schemas.microsoft.com/office/drawing/2014/main" id="{E8E670C3-9F5E-0510-E63C-D44933EDA026}"/>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6131808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544AD9-31EC-6379-88B8-F17524AB856B}"/>
            </a:ext>
          </a:extLst>
        </p:cNvPr>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F0D2C331-4993-BB48-9874-13D9FAED94AD}"/>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95536" y="260648"/>
            <a:ext cx="8097440" cy="3492734"/>
          </a:xfrm>
        </p:spPr>
      </p:pic>
      <p:sp>
        <p:nvSpPr>
          <p:cNvPr id="2" name="Footer Placeholder 1">
            <a:extLst>
              <a:ext uri="{FF2B5EF4-FFF2-40B4-BE49-F238E27FC236}">
                <a16:creationId xmlns:a16="http://schemas.microsoft.com/office/drawing/2014/main" id="{ED45670C-FFA4-080A-A4A6-107DCB04E3EC}"/>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5606359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9F8BF-9AA4-A0A4-7F83-064A38C6D868}"/>
            </a:ext>
          </a:extLst>
        </p:cNvPr>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9BBB69B7-9DF3-526E-9DAA-1E5376719EE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23280" y="332656"/>
            <a:ext cx="8097440" cy="3935072"/>
          </a:xfrm>
        </p:spPr>
      </p:pic>
      <p:sp>
        <p:nvSpPr>
          <p:cNvPr id="2" name="Footer Placeholder 1">
            <a:extLst>
              <a:ext uri="{FF2B5EF4-FFF2-40B4-BE49-F238E27FC236}">
                <a16:creationId xmlns:a16="http://schemas.microsoft.com/office/drawing/2014/main" id="{0D8828C0-D9DD-A1C6-1D5D-71BAB259455B}"/>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0105324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67014C-A9C1-0261-6CC9-2DD5BED1345E}"/>
            </a:ext>
          </a:extLst>
        </p:cNvPr>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EEEB0AE1-EE40-D226-E635-6B2610733C8D}"/>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23280" y="404664"/>
            <a:ext cx="8097440" cy="4023794"/>
          </a:xfrm>
        </p:spPr>
      </p:pic>
      <p:sp>
        <p:nvSpPr>
          <p:cNvPr id="2" name="Footer Placeholder 1">
            <a:extLst>
              <a:ext uri="{FF2B5EF4-FFF2-40B4-BE49-F238E27FC236}">
                <a16:creationId xmlns:a16="http://schemas.microsoft.com/office/drawing/2014/main" id="{B61E8736-35DC-F2BE-0CD0-6C234548D915}"/>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7013757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3A1AB6-7038-CA4C-1BD7-D4B08F16C3E9}"/>
            </a:ext>
          </a:extLst>
        </p:cNvPr>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66C21D1-7328-8733-BA83-8FFF3D0B28A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95536" y="332656"/>
            <a:ext cx="8097440" cy="4009619"/>
          </a:xfrm>
        </p:spPr>
      </p:pic>
      <p:sp>
        <p:nvSpPr>
          <p:cNvPr id="2" name="Footer Placeholder 1">
            <a:extLst>
              <a:ext uri="{FF2B5EF4-FFF2-40B4-BE49-F238E27FC236}">
                <a16:creationId xmlns:a16="http://schemas.microsoft.com/office/drawing/2014/main" id="{3BBF7383-16D7-A479-C39E-666A17EF438C}"/>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470812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814CB4-A41C-822E-40E2-7EF1F149EE11}"/>
            </a:ext>
          </a:extLst>
        </p:cNvPr>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BD2EEE00-4E9A-0FD5-569C-F062A674052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95536" y="260648"/>
            <a:ext cx="8097440" cy="4023837"/>
          </a:xfrm>
        </p:spPr>
      </p:pic>
      <p:pic>
        <p:nvPicPr>
          <p:cNvPr id="2" name="Content Placeholder 3">
            <a:extLst>
              <a:ext uri="{FF2B5EF4-FFF2-40B4-BE49-F238E27FC236}">
                <a16:creationId xmlns:a16="http://schemas.microsoft.com/office/drawing/2014/main" id="{B66FDDF5-873E-C9A8-BEEC-B4CAA9E18D8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536" y="4325851"/>
            <a:ext cx="8097440" cy="1657912"/>
          </a:xfrm>
          <a:prstGeom prst="rect">
            <a:avLst/>
          </a:prstGeom>
        </p:spPr>
      </p:pic>
      <p:sp>
        <p:nvSpPr>
          <p:cNvPr id="3" name="Footer Placeholder 2">
            <a:extLst>
              <a:ext uri="{FF2B5EF4-FFF2-40B4-BE49-F238E27FC236}">
                <a16:creationId xmlns:a16="http://schemas.microsoft.com/office/drawing/2014/main" id="{A0AFB3CF-961A-8858-1F9F-5F530048755B}"/>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3884187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772583-C428-2A84-5ECE-9777160C09DF}"/>
            </a:ext>
          </a:extLst>
        </p:cNvPr>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568A456-8829-8E09-7C0B-3D74DEC6D92D}"/>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23280" y="332656"/>
            <a:ext cx="8097440" cy="2799115"/>
          </a:xfrm>
        </p:spPr>
      </p:pic>
      <p:pic>
        <p:nvPicPr>
          <p:cNvPr id="2" name="Content Placeholder 3">
            <a:extLst>
              <a:ext uri="{FF2B5EF4-FFF2-40B4-BE49-F238E27FC236}">
                <a16:creationId xmlns:a16="http://schemas.microsoft.com/office/drawing/2014/main" id="{BA00CFAF-0467-5E16-CC82-AE3F7EBEEE2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3280" y="3137004"/>
            <a:ext cx="8097440" cy="2149320"/>
          </a:xfrm>
          <a:prstGeom prst="rect">
            <a:avLst/>
          </a:prstGeom>
        </p:spPr>
      </p:pic>
      <p:sp>
        <p:nvSpPr>
          <p:cNvPr id="3" name="Footer Placeholder 2">
            <a:extLst>
              <a:ext uri="{FF2B5EF4-FFF2-40B4-BE49-F238E27FC236}">
                <a16:creationId xmlns:a16="http://schemas.microsoft.com/office/drawing/2014/main" id="{5891B3E4-44FE-F356-5737-168CA0675F4A}"/>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0991136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DC91AA-6528-EF75-5FE3-8F28FAF17A10}"/>
            </a:ext>
          </a:extLst>
        </p:cNvPr>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43235116-A83F-EED2-0124-EA55EB1DFF97}"/>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67544" y="404664"/>
            <a:ext cx="8097440" cy="2173523"/>
          </a:xfrm>
        </p:spPr>
      </p:pic>
      <p:pic>
        <p:nvPicPr>
          <p:cNvPr id="2" name="Content Placeholder 3">
            <a:extLst>
              <a:ext uri="{FF2B5EF4-FFF2-40B4-BE49-F238E27FC236}">
                <a16:creationId xmlns:a16="http://schemas.microsoft.com/office/drawing/2014/main" id="{C8D5D576-C8E5-98CA-5DB7-D210FD532A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7544" y="2578187"/>
            <a:ext cx="8097440" cy="3125327"/>
          </a:xfrm>
          <a:prstGeom prst="rect">
            <a:avLst/>
          </a:prstGeom>
        </p:spPr>
      </p:pic>
      <p:sp>
        <p:nvSpPr>
          <p:cNvPr id="3" name="Footer Placeholder 2">
            <a:extLst>
              <a:ext uri="{FF2B5EF4-FFF2-40B4-BE49-F238E27FC236}">
                <a16:creationId xmlns:a16="http://schemas.microsoft.com/office/drawing/2014/main" id="{7ED453B8-A3E8-1B63-3CE9-8F9E30D0EB1E}"/>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031191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563CB6-F0FB-E792-659E-9EACB7E72280}"/>
            </a:ext>
          </a:extLst>
        </p:cNvPr>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61DADB0F-C65A-C6CB-D5B4-7DD65C0F149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67544" y="404664"/>
            <a:ext cx="8097440" cy="3173513"/>
          </a:xfrm>
        </p:spPr>
      </p:pic>
      <p:sp>
        <p:nvSpPr>
          <p:cNvPr id="2" name="Footer Placeholder 1">
            <a:extLst>
              <a:ext uri="{FF2B5EF4-FFF2-40B4-BE49-F238E27FC236}">
                <a16:creationId xmlns:a16="http://schemas.microsoft.com/office/drawing/2014/main" id="{6032D44B-9D80-97C3-D9DB-E19CE528FFB6}"/>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3698206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4ED3FB-B56B-AB91-270A-50CE871568EC}"/>
            </a:ext>
          </a:extLst>
        </p:cNvPr>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AE7A522E-68C6-850D-B6B3-B7228CE82607}"/>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70636" y="370779"/>
            <a:ext cx="8097440" cy="3042656"/>
          </a:xfrm>
        </p:spPr>
      </p:pic>
      <p:pic>
        <p:nvPicPr>
          <p:cNvPr id="2" name="Content Placeholder 3">
            <a:extLst>
              <a:ext uri="{FF2B5EF4-FFF2-40B4-BE49-F238E27FC236}">
                <a16:creationId xmlns:a16="http://schemas.microsoft.com/office/drawing/2014/main" id="{39347E98-2AF1-761A-6D3E-A30FC3DE22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3078" y="3444566"/>
            <a:ext cx="8094998" cy="1723148"/>
          </a:xfrm>
          <a:prstGeom prst="rect">
            <a:avLst/>
          </a:prstGeom>
        </p:spPr>
      </p:pic>
      <p:sp>
        <p:nvSpPr>
          <p:cNvPr id="3" name="Footer Placeholder 2">
            <a:extLst>
              <a:ext uri="{FF2B5EF4-FFF2-40B4-BE49-F238E27FC236}">
                <a16:creationId xmlns:a16="http://schemas.microsoft.com/office/drawing/2014/main" id="{9609A672-E91F-72F6-F6FC-A783B7F624F1}"/>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563194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63333-73B5-9754-A7A2-09C150ED0D9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85A7D2-9D60-5591-E1CD-73BA728F0923}"/>
              </a:ext>
            </a:extLst>
          </p:cNvPr>
          <p:cNvSpPr>
            <a:spLocks noGrp="1"/>
          </p:cNvSpPr>
          <p:nvPr>
            <p:ph idx="1"/>
          </p:nvPr>
        </p:nvSpPr>
        <p:spPr>
          <a:xfrm>
            <a:off x="381000" y="260648"/>
            <a:ext cx="8451273" cy="5013301"/>
          </a:xfrm>
        </p:spPr>
        <p:txBody>
          <a:bodyPr>
            <a:normAutofit/>
          </a:bodyPr>
          <a:lstStyle/>
          <a:p>
            <a:pPr marL="0" indent="0" algn="ctr">
              <a:buNone/>
            </a:pPr>
            <a:r>
              <a:rPr lang="en-US" b="1" dirty="0">
                <a:latin typeface="Times New Roman" panose="02020603050405020304" pitchFamily="18" charset="0"/>
                <a:cs typeface="Times New Roman" panose="02020603050405020304" pitchFamily="18" charset="0"/>
              </a:rPr>
              <a:t>As per Page no 37 of Guidance Note on Tax Audit u/s. 44AB of IT Act, 1961 (Revised 2026) </a:t>
            </a:r>
          </a:p>
          <a:p>
            <a:pPr marL="0" indent="0" algn="just">
              <a:buNone/>
            </a:pPr>
            <a:r>
              <a:rPr lang="en-IN" b="1" dirty="0">
                <a:latin typeface="Times New Roman" panose="02020603050405020304" pitchFamily="18" charset="0"/>
                <a:cs typeface="Times New Roman" panose="02020603050405020304" pitchFamily="18" charset="0"/>
              </a:rPr>
              <a:t>9. Tax auditor</a:t>
            </a:r>
          </a:p>
          <a:p>
            <a:pPr marL="0" indent="0" algn="just">
              <a:buNone/>
            </a:pPr>
            <a:r>
              <a:rPr lang="en-US" sz="1800" dirty="0">
                <a:latin typeface="Times New Roman" panose="02020603050405020304" pitchFamily="18" charset="0"/>
                <a:cs typeface="Times New Roman" panose="02020603050405020304" pitchFamily="18" charset="0"/>
              </a:rPr>
              <a:t>9.31 (a) As per The Chartered Accountants (Limit on Number of Tax Audits) Guidelines, 2025 notified vide </a:t>
            </a:r>
            <a:r>
              <a:rPr lang="en-US" sz="1800" b="1" u="sng" dirty="0">
                <a:latin typeface="Times New Roman" panose="02020603050405020304" pitchFamily="18" charset="0"/>
                <a:cs typeface="Times New Roman" panose="02020603050405020304" pitchFamily="18" charset="0"/>
              </a:rPr>
              <a:t>Notification F. No.1-CA/(7)/234/2025 dated 25.7.2025 which are given in Appendix VIIIA, audit of books of account of persons carrying on businesses / professions covered by sections 44AD, 44ADA and 44AE, is not included in the aforesaid limit.</a:t>
            </a:r>
            <a:r>
              <a:rPr lang="en-US" sz="1800" dirty="0">
                <a:latin typeface="Times New Roman" panose="02020603050405020304" pitchFamily="18" charset="0"/>
                <a:cs typeface="Times New Roman" panose="02020603050405020304" pitchFamily="18" charset="0"/>
              </a:rPr>
              <a:t> </a:t>
            </a:r>
          </a:p>
          <a:p>
            <a:pPr marL="0" indent="0" algn="just">
              <a:buNone/>
            </a:pPr>
            <a:r>
              <a:rPr lang="en-US" sz="1800" dirty="0">
                <a:latin typeface="Times New Roman" panose="02020603050405020304" pitchFamily="18" charset="0"/>
                <a:cs typeface="Times New Roman" panose="02020603050405020304" pitchFamily="18" charset="0"/>
              </a:rPr>
              <a:t>The auditor is advised to maintain the details of the audits conducted by virtue of the provisions of section 44AD, 44ADA and 44AE separately.</a:t>
            </a:r>
          </a:p>
        </p:txBody>
      </p:sp>
      <p:sp>
        <p:nvSpPr>
          <p:cNvPr id="2" name="Footer Placeholder 1">
            <a:extLst>
              <a:ext uri="{FF2B5EF4-FFF2-40B4-BE49-F238E27FC236}">
                <a16:creationId xmlns:a16="http://schemas.microsoft.com/office/drawing/2014/main" id="{7BB36E6D-8EB8-1B0D-67CB-B5A0EB52DDA7}"/>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3494982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B67ED5-1008-900C-0DCC-033A243E092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141C06-4A83-4B78-F864-97AF3DD6499C}"/>
              </a:ext>
            </a:extLst>
          </p:cNvPr>
          <p:cNvSpPr>
            <a:spLocks noGrp="1"/>
          </p:cNvSpPr>
          <p:nvPr>
            <p:ph idx="1"/>
          </p:nvPr>
        </p:nvSpPr>
        <p:spPr>
          <a:xfrm>
            <a:off x="381000" y="260648"/>
            <a:ext cx="8451273" cy="4869285"/>
          </a:xfrm>
        </p:spPr>
        <p:txBody>
          <a:bodyPr>
            <a:normAutofit/>
          </a:bodyPr>
          <a:lstStyle/>
          <a:p>
            <a:pPr marL="0" indent="0" algn="ctr">
              <a:buNone/>
            </a:pPr>
            <a:r>
              <a:rPr lang="en-US" sz="1800" b="1" dirty="0">
                <a:latin typeface="Times New Roman" panose="02020603050405020304" pitchFamily="18" charset="0"/>
                <a:cs typeface="Times New Roman" panose="02020603050405020304" pitchFamily="18" charset="0"/>
              </a:rPr>
              <a:t>As per Page no 38 of Guidance Note on Tax Audit u/s. 44AB of IT Act, 1961 </a:t>
            </a:r>
          </a:p>
          <a:p>
            <a:pPr marL="0" indent="0" algn="ctr">
              <a:buNone/>
            </a:pPr>
            <a:r>
              <a:rPr lang="en-US" sz="1800" b="1" dirty="0">
                <a:latin typeface="Times New Roman" panose="02020603050405020304" pitchFamily="18" charset="0"/>
                <a:cs typeface="Times New Roman" panose="02020603050405020304" pitchFamily="18" charset="0"/>
              </a:rPr>
              <a:t>(Revised 2026)</a:t>
            </a:r>
          </a:p>
          <a:p>
            <a:pPr marL="0" indent="0" algn="ctr">
              <a:buNone/>
            </a:pPr>
            <a:endParaRPr lang="en-US" sz="1800" b="1" dirty="0">
              <a:latin typeface="Times New Roman" panose="02020603050405020304" pitchFamily="18" charset="0"/>
              <a:cs typeface="Times New Roman" panose="02020603050405020304" pitchFamily="18" charset="0"/>
            </a:endParaRPr>
          </a:p>
          <a:p>
            <a:pPr marL="0" indent="0" algn="just">
              <a:buNone/>
            </a:pPr>
            <a:r>
              <a:rPr lang="en-US" sz="1800" dirty="0">
                <a:latin typeface="Times New Roman" panose="02020603050405020304" pitchFamily="18" charset="0"/>
                <a:cs typeface="Times New Roman" panose="02020603050405020304" pitchFamily="18" charset="0"/>
              </a:rPr>
              <a:t>9.33 In </a:t>
            </a:r>
            <a:r>
              <a:rPr lang="en-US" sz="1800" b="1" u="sng" dirty="0">
                <a:latin typeface="Times New Roman" panose="02020603050405020304" pitchFamily="18" charset="0"/>
                <a:cs typeface="Times New Roman" panose="02020603050405020304" pitchFamily="18" charset="0"/>
              </a:rPr>
              <a:t>the 442nd meeting of the Council of ICAI held on 26.5.2025 and 27.5.2025 and 443rd meeting of the Council of ICAI held on 30.6.2025 and 1.7.2025, the following changes tabulated below have been effected in respect of limit on number of tax audits with effect from 1.4.2026.</a:t>
            </a:r>
          </a:p>
          <a:p>
            <a:pPr marL="0" indent="0" algn="just">
              <a:buNone/>
            </a:pPr>
            <a:r>
              <a:rPr lang="en-US" sz="1800" dirty="0">
                <a:latin typeface="Times New Roman" panose="02020603050405020304" pitchFamily="18" charset="0"/>
                <a:cs typeface="Times New Roman" panose="02020603050405020304" pitchFamily="18" charset="0"/>
              </a:rPr>
              <a:t>The guidelines notified vide </a:t>
            </a:r>
            <a:r>
              <a:rPr lang="en-US" sz="1800" b="1" u="sng" dirty="0">
                <a:latin typeface="Times New Roman" panose="02020603050405020304" pitchFamily="18" charset="0"/>
                <a:cs typeface="Times New Roman" panose="02020603050405020304" pitchFamily="18" charset="0"/>
              </a:rPr>
              <a:t>Notification F. No.1-CA/(7)/234/2025 dated 25.7.2025 are given in Appendix VIIIA. </a:t>
            </a:r>
          </a:p>
          <a:p>
            <a:pPr marL="0" indent="0" algn="just">
              <a:buNone/>
            </a:pPr>
            <a:r>
              <a:rPr lang="en-US" sz="1800" dirty="0">
                <a:latin typeface="Times New Roman" panose="02020603050405020304" pitchFamily="18" charset="0"/>
                <a:cs typeface="Times New Roman" panose="02020603050405020304" pitchFamily="18" charset="0"/>
              </a:rPr>
              <a:t>It may be noted that as per the Council decision, </a:t>
            </a:r>
            <a:r>
              <a:rPr lang="en-US" sz="1800" b="1" u="sng" dirty="0">
                <a:latin typeface="Times New Roman" panose="02020603050405020304" pitchFamily="18" charset="0"/>
                <a:cs typeface="Times New Roman" panose="02020603050405020304" pitchFamily="18" charset="0"/>
              </a:rPr>
              <a:t>the ceiling of 60 would be in relation to the number of tax audit assignments accepted and signed by a member in a particular financial year.</a:t>
            </a:r>
          </a:p>
          <a:p>
            <a:pPr marL="0" indent="0" algn="just">
              <a:buNone/>
            </a:pPr>
            <a:r>
              <a:rPr lang="en-US" sz="1800" dirty="0">
                <a:latin typeface="Times New Roman" panose="02020603050405020304" pitchFamily="18" charset="0"/>
                <a:cs typeface="Times New Roman" panose="02020603050405020304" pitchFamily="18" charset="0"/>
              </a:rPr>
              <a:t>Also, </a:t>
            </a:r>
            <a:r>
              <a:rPr lang="en-US" sz="1800" b="1" u="sng" dirty="0">
                <a:latin typeface="Times New Roman" panose="02020603050405020304" pitchFamily="18" charset="0"/>
                <a:cs typeface="Times New Roman" panose="02020603050405020304" pitchFamily="18" charset="0"/>
              </a:rPr>
              <a:t>the changes would apply in respect of tax audits assignments with effect from 1.4.2026.</a:t>
            </a:r>
            <a:endParaRPr lang="en-IN" sz="1800" b="1" u="sng"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82DA2C9C-5558-0B9D-25E5-5243BBD19ACB}"/>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6722122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F128C1-9F1A-B070-295A-8876A4633CD8}"/>
            </a:ext>
          </a:extLst>
        </p:cNvPr>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F92D5686-C532-6ACE-5D56-752A0D961872}"/>
              </a:ext>
            </a:extLst>
          </p:cNvPr>
          <p:cNvGraphicFramePr>
            <a:graphicFrameLocks noGrp="1"/>
          </p:cNvGraphicFramePr>
          <p:nvPr>
            <p:ph idx="1"/>
            <p:extLst>
              <p:ext uri="{D42A27DB-BD31-4B8C-83A1-F6EECF244321}">
                <p14:modId xmlns:p14="http://schemas.microsoft.com/office/powerpoint/2010/main" val="2819929348"/>
              </p:ext>
            </p:extLst>
          </p:nvPr>
        </p:nvGraphicFramePr>
        <p:xfrm>
          <a:off x="187036" y="834907"/>
          <a:ext cx="8769929" cy="3783834"/>
        </p:xfrm>
        <a:graphic>
          <a:graphicData uri="http://schemas.openxmlformats.org/drawingml/2006/table">
            <a:tbl>
              <a:tblPr firstRow="1" firstCol="1" bandRow="1"/>
              <a:tblGrid>
                <a:gridCol w="3555376">
                  <a:extLst>
                    <a:ext uri="{9D8B030D-6E8A-4147-A177-3AD203B41FA5}">
                      <a16:colId xmlns:a16="http://schemas.microsoft.com/office/drawing/2014/main" val="2961670800"/>
                    </a:ext>
                  </a:extLst>
                </a:gridCol>
                <a:gridCol w="2505989">
                  <a:extLst>
                    <a:ext uri="{9D8B030D-6E8A-4147-A177-3AD203B41FA5}">
                      <a16:colId xmlns:a16="http://schemas.microsoft.com/office/drawing/2014/main" val="27231497"/>
                    </a:ext>
                  </a:extLst>
                </a:gridCol>
                <a:gridCol w="2708564">
                  <a:extLst>
                    <a:ext uri="{9D8B030D-6E8A-4147-A177-3AD203B41FA5}">
                      <a16:colId xmlns:a16="http://schemas.microsoft.com/office/drawing/2014/main" val="2383913427"/>
                    </a:ext>
                  </a:extLst>
                </a:gridCol>
              </a:tblGrid>
              <a:tr h="239390">
                <a:tc>
                  <a:txBody>
                    <a:bodyPr/>
                    <a:lstStyle/>
                    <a:p>
                      <a:pPr algn="ctr">
                        <a:lnSpc>
                          <a:spcPct val="115000"/>
                        </a:lnSpc>
                        <a:spcAft>
                          <a:spcPts val="1000"/>
                        </a:spcAft>
                        <a:buNone/>
                      </a:pPr>
                      <a:r>
                        <a:rPr lang="en-US" sz="1200" b="1" dirty="0">
                          <a:solidFill>
                            <a:srgbClr val="000000"/>
                          </a:solidFill>
                          <a:effectLst/>
                          <a:latin typeface="Times New Roman" panose="02020603050405020304" pitchFamily="18" charset="0"/>
                          <a:ea typeface="MS Mincho" panose="02020609040205080304" pitchFamily="49" charset="-128"/>
                          <a:cs typeface="Times New Roman" panose="02020603050405020304" pitchFamily="18" charset="0"/>
                        </a:rPr>
                        <a:t>Particulars</a:t>
                      </a:r>
                      <a:endParaRPr lang="en-IN"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a:lnSpc>
                          <a:spcPct val="115000"/>
                        </a:lnSpc>
                        <a:spcAft>
                          <a:spcPts val="1000"/>
                        </a:spcAft>
                        <a:buNone/>
                      </a:pPr>
                      <a:r>
                        <a:rPr lang="en-US" sz="1200" b="1">
                          <a:solidFill>
                            <a:srgbClr val="000000"/>
                          </a:solidFill>
                          <a:effectLst/>
                          <a:latin typeface="Times New Roman" panose="02020603050405020304" pitchFamily="18" charset="0"/>
                          <a:ea typeface="MS Mincho" panose="02020609040205080304" pitchFamily="49" charset="-128"/>
                          <a:cs typeface="Times New Roman" panose="02020603050405020304" pitchFamily="18" charset="0"/>
                        </a:rPr>
                        <a:t>For A.Y.2025-26</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a:lnSpc>
                          <a:spcPct val="115000"/>
                        </a:lnSpc>
                        <a:spcAft>
                          <a:spcPts val="1000"/>
                        </a:spcAft>
                        <a:buNone/>
                      </a:pPr>
                      <a:r>
                        <a:rPr lang="en-US" sz="1200" b="1">
                          <a:solidFill>
                            <a:srgbClr val="000000"/>
                          </a:solidFill>
                          <a:effectLst/>
                          <a:latin typeface="Times New Roman" panose="02020603050405020304" pitchFamily="18" charset="0"/>
                          <a:ea typeface="MS Mincho" panose="02020609040205080304" pitchFamily="49" charset="-128"/>
                          <a:cs typeface="Times New Roman" panose="02020603050405020304" pitchFamily="18" charset="0"/>
                        </a:rPr>
                        <a:t>From 1.4.2026</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171144161"/>
                  </a:ext>
                </a:extLst>
              </a:tr>
              <a:tr h="728377">
                <a:tc>
                  <a:txBody>
                    <a:bodyPr/>
                    <a:lstStyle/>
                    <a:p>
                      <a:pPr algn="just">
                        <a:lnSpc>
                          <a:spcPct val="115000"/>
                        </a:lnSpc>
                        <a:spcAft>
                          <a:spcPts val="1000"/>
                        </a:spcAft>
                        <a:buNone/>
                      </a:pPr>
                      <a:r>
                        <a:rPr lang="en-US" sz="1200" b="1" dirty="0">
                          <a:effectLst/>
                          <a:latin typeface="Times New Roman" panose="02020603050405020304" pitchFamily="18" charset="0"/>
                          <a:ea typeface="MS Mincho" panose="02020609040205080304" pitchFamily="49" charset="-128"/>
                          <a:cs typeface="Times New Roman" panose="02020603050405020304" pitchFamily="18" charset="0"/>
                        </a:rPr>
                        <a:t>1. </a:t>
                      </a:r>
                      <a:r>
                        <a:rPr lang="en-US" sz="1200" dirty="0">
                          <a:effectLst/>
                          <a:latin typeface="Times New Roman" panose="02020603050405020304" pitchFamily="18" charset="0"/>
                          <a:ea typeface="MS Mincho" panose="02020609040205080304" pitchFamily="49" charset="-128"/>
                          <a:cs typeface="Times New Roman" panose="02020603050405020304" pitchFamily="18" charset="0"/>
                        </a:rPr>
                        <a:t>What is the maximum number of tax audit assignments which a member of the Institute in practice can accept and sign?</a:t>
                      </a:r>
                      <a:endParaRPr lang="en-IN"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71438" marR="71438" marT="57150" marB="571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15000"/>
                        </a:lnSpc>
                        <a:spcAft>
                          <a:spcPts val="1000"/>
                        </a:spcAft>
                        <a:buNone/>
                      </a:pPr>
                      <a:r>
                        <a:rPr lang="en-US" sz="1200" dirty="0">
                          <a:effectLst/>
                          <a:latin typeface="Times New Roman" panose="02020603050405020304" pitchFamily="18" charset="0"/>
                          <a:ea typeface="MS Mincho" panose="02020609040205080304" pitchFamily="49" charset="-128"/>
                          <a:cs typeface="Times New Roman" panose="02020603050405020304" pitchFamily="18" charset="0"/>
                        </a:rPr>
                        <a:t>60 (to be reckoned relating to an Assessment Year)</a:t>
                      </a:r>
                      <a:endParaRPr lang="en-IN"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71438" marR="71438" marT="57150" marB="571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15000"/>
                        </a:lnSpc>
                        <a:spcAft>
                          <a:spcPts val="1000"/>
                        </a:spcAft>
                        <a:buNone/>
                      </a:pPr>
                      <a:r>
                        <a:rPr lang="en-US" sz="1200" b="1" u="sng" dirty="0">
                          <a:effectLst/>
                          <a:latin typeface="Times New Roman" panose="02020603050405020304" pitchFamily="18" charset="0"/>
                          <a:ea typeface="MS Mincho" panose="02020609040205080304" pitchFamily="49" charset="-128"/>
                          <a:cs typeface="Times New Roman" panose="02020603050405020304" pitchFamily="18" charset="0"/>
                        </a:rPr>
                        <a:t>60 in a Financial Year</a:t>
                      </a:r>
                      <a:endParaRPr lang="en-IN" sz="1200" b="1" u="sng"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71438" marR="71438" marT="57150" marB="571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91884910"/>
                  </a:ext>
                </a:extLst>
              </a:tr>
              <a:tr h="728377">
                <a:tc>
                  <a:txBody>
                    <a:bodyPr/>
                    <a:lstStyle/>
                    <a:p>
                      <a:pPr algn="just">
                        <a:lnSpc>
                          <a:spcPct val="115000"/>
                        </a:lnSpc>
                        <a:spcAft>
                          <a:spcPts val="1000"/>
                        </a:spcAft>
                        <a:buNone/>
                      </a:pPr>
                      <a:r>
                        <a:rPr lang="en-US" sz="1200" b="1">
                          <a:effectLst/>
                          <a:latin typeface="Times New Roman" panose="02020603050405020304" pitchFamily="18" charset="0"/>
                          <a:ea typeface="MS Mincho" panose="02020609040205080304" pitchFamily="49" charset="-128"/>
                          <a:cs typeface="Times New Roman" panose="02020603050405020304" pitchFamily="18" charset="0"/>
                        </a:rPr>
                        <a:t>2. </a:t>
                      </a:r>
                      <a:r>
                        <a:rPr lang="en-US" sz="1200">
                          <a:effectLst/>
                          <a:latin typeface="Times New Roman" panose="02020603050405020304" pitchFamily="18" charset="0"/>
                          <a:ea typeface="MS Mincho" panose="02020609040205080304" pitchFamily="49" charset="-128"/>
                          <a:cs typeface="Times New Roman" panose="02020603050405020304" pitchFamily="18" charset="0"/>
                        </a:rPr>
                        <a:t>What is the maximum number of tax audit assignments which a firm of chartered accountants in practice can accept?</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71438" marR="71438" marT="57150" marB="571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15000"/>
                        </a:lnSpc>
                        <a:spcAft>
                          <a:spcPts val="1000"/>
                        </a:spcAft>
                        <a:buNone/>
                      </a:pPr>
                      <a:r>
                        <a:rPr lang="en-US" sz="1200" dirty="0">
                          <a:effectLst/>
                          <a:latin typeface="Times New Roman" panose="02020603050405020304" pitchFamily="18" charset="0"/>
                          <a:ea typeface="MS Mincho" panose="02020609040205080304" pitchFamily="49" charset="-128"/>
                          <a:cs typeface="Times New Roman" panose="02020603050405020304" pitchFamily="18" charset="0"/>
                        </a:rPr>
                        <a:t>60 tax audit assignments per partner in the firm, relating to an assessment year</a:t>
                      </a:r>
                      <a:endParaRPr lang="en-IN"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71438" marR="71438" marT="57150" marB="571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15000"/>
                        </a:lnSpc>
                        <a:spcAft>
                          <a:spcPts val="1000"/>
                        </a:spcAft>
                        <a:buNone/>
                      </a:pPr>
                      <a:r>
                        <a:rPr lang="en-US" sz="1200" b="1" u="sng" dirty="0">
                          <a:effectLst/>
                          <a:latin typeface="Times New Roman" panose="02020603050405020304" pitchFamily="18" charset="0"/>
                          <a:ea typeface="MS Mincho" panose="02020609040205080304" pitchFamily="49" charset="-128"/>
                          <a:cs typeface="Times New Roman" panose="02020603050405020304" pitchFamily="18" charset="0"/>
                        </a:rPr>
                        <a:t>60 tax audit assignments per partner in the firm in a financial year</a:t>
                      </a:r>
                      <a:endParaRPr lang="en-IN" sz="1200" b="1" u="sng"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71438" marR="71438" marT="57150" marB="571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23429865"/>
                  </a:ext>
                </a:extLst>
              </a:tr>
              <a:tr h="1359313">
                <a:tc>
                  <a:txBody>
                    <a:bodyPr/>
                    <a:lstStyle/>
                    <a:p>
                      <a:pPr algn="just">
                        <a:lnSpc>
                          <a:spcPct val="115000"/>
                        </a:lnSpc>
                        <a:spcAft>
                          <a:spcPts val="1000"/>
                        </a:spcAft>
                        <a:buNone/>
                      </a:pPr>
                      <a:r>
                        <a:rPr lang="en-US" sz="1200" b="1" dirty="0">
                          <a:effectLst/>
                          <a:latin typeface="Times New Roman" panose="02020603050405020304" pitchFamily="18" charset="0"/>
                          <a:ea typeface="MS Mincho" panose="02020609040205080304" pitchFamily="49" charset="-128"/>
                          <a:cs typeface="Times New Roman" panose="02020603050405020304" pitchFamily="18" charset="0"/>
                        </a:rPr>
                        <a:t>3. </a:t>
                      </a:r>
                      <a:r>
                        <a:rPr lang="en-US" sz="1200" dirty="0">
                          <a:effectLst/>
                          <a:latin typeface="Times New Roman" panose="02020603050405020304" pitchFamily="18" charset="0"/>
                          <a:ea typeface="MS Mincho" panose="02020609040205080304" pitchFamily="49" charset="-128"/>
                          <a:cs typeface="Times New Roman" panose="02020603050405020304" pitchFamily="18" charset="0"/>
                        </a:rPr>
                        <a:t>Can an individual member who is also a partner in a firm sign more than 60 tax audits in a financial year by </a:t>
                      </a:r>
                      <a:r>
                        <a:rPr lang="en-US" sz="1200" dirty="0" err="1">
                          <a:effectLst/>
                          <a:latin typeface="Times New Roman" panose="02020603050405020304" pitchFamily="18" charset="0"/>
                          <a:ea typeface="MS Mincho" panose="02020609040205080304" pitchFamily="49" charset="-128"/>
                          <a:cs typeface="Times New Roman" panose="02020603050405020304" pitchFamily="18" charset="0"/>
                        </a:rPr>
                        <a:t>utilising</a:t>
                      </a:r>
                      <a:r>
                        <a:rPr lang="en-US" sz="1200" dirty="0">
                          <a:effectLst/>
                          <a:latin typeface="Times New Roman" panose="02020603050405020304" pitchFamily="18" charset="0"/>
                          <a:ea typeface="MS Mincho" panose="02020609040205080304" pitchFamily="49" charset="-128"/>
                          <a:cs typeface="Times New Roman" panose="02020603050405020304" pitchFamily="18" charset="0"/>
                        </a:rPr>
                        <a:t> the maximum permissible limit available to a firm based on number of partners?</a:t>
                      </a:r>
                      <a:endParaRPr lang="en-IN"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71438" marR="71438" marT="57150" marB="571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15000"/>
                        </a:lnSpc>
                        <a:spcAft>
                          <a:spcPts val="1000"/>
                        </a:spcAft>
                        <a:buNone/>
                      </a:pPr>
                      <a:r>
                        <a:rPr lang="en-US" sz="1200" dirty="0">
                          <a:effectLst/>
                          <a:latin typeface="Times New Roman" panose="02020603050405020304" pitchFamily="18" charset="0"/>
                          <a:ea typeface="MS Mincho" panose="02020609040205080304" pitchFamily="49" charset="-128"/>
                          <a:cs typeface="Times New Roman" panose="02020603050405020304" pitchFamily="18" charset="0"/>
                        </a:rPr>
                        <a:t>Yes, he can sign more than 60 tax audit reports relating to an assessment year by </a:t>
                      </a:r>
                      <a:r>
                        <a:rPr lang="en-US" sz="1200" dirty="0" err="1">
                          <a:effectLst/>
                          <a:latin typeface="Times New Roman" panose="02020603050405020304" pitchFamily="18" charset="0"/>
                          <a:ea typeface="MS Mincho" panose="02020609040205080304" pitchFamily="49" charset="-128"/>
                          <a:cs typeface="Times New Roman" panose="02020603050405020304" pitchFamily="18" charset="0"/>
                        </a:rPr>
                        <a:t>utilising</a:t>
                      </a:r>
                      <a:r>
                        <a:rPr lang="en-US" sz="1200" dirty="0">
                          <a:effectLst/>
                          <a:latin typeface="Times New Roman" panose="02020603050405020304" pitchFamily="18" charset="0"/>
                          <a:ea typeface="MS Mincho" panose="02020609040205080304" pitchFamily="49" charset="-128"/>
                          <a:cs typeface="Times New Roman" panose="02020603050405020304" pitchFamily="18" charset="0"/>
                        </a:rPr>
                        <a:t> the maximum limit permissible for the firm.</a:t>
                      </a:r>
                      <a:endParaRPr lang="en-IN"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71438" marR="71438" marT="57150" marB="571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15000"/>
                        </a:lnSpc>
                        <a:spcAft>
                          <a:spcPts val="1000"/>
                        </a:spcAft>
                        <a:buNone/>
                      </a:pPr>
                      <a:r>
                        <a:rPr lang="en-US" sz="1200" b="1" u="sng" dirty="0">
                          <a:effectLst/>
                          <a:latin typeface="Times New Roman" panose="02020603050405020304" pitchFamily="18" charset="0"/>
                          <a:ea typeface="MS Mincho" panose="02020609040205080304" pitchFamily="49" charset="-128"/>
                          <a:cs typeface="Times New Roman" panose="02020603050405020304" pitchFamily="18" charset="0"/>
                        </a:rPr>
                        <a:t>No, he cannot sign more than 60 tax audits in the financial year. The limit of 60 is the overall limit which includes the reports signed by him as a proprietor and/or as a partner of a firm(s).</a:t>
                      </a:r>
                      <a:endParaRPr lang="en-IN" sz="1200" b="1" u="sng"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71438" marR="71438" marT="57150" marB="571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84201062"/>
                  </a:ext>
                </a:extLst>
              </a:tr>
              <a:tr h="728377">
                <a:tc>
                  <a:txBody>
                    <a:bodyPr/>
                    <a:lstStyle/>
                    <a:p>
                      <a:pPr algn="just">
                        <a:lnSpc>
                          <a:spcPct val="115000"/>
                        </a:lnSpc>
                        <a:spcAft>
                          <a:spcPts val="1000"/>
                        </a:spcAft>
                        <a:buNone/>
                      </a:pPr>
                      <a:r>
                        <a:rPr lang="en-US" sz="1200" b="1" dirty="0">
                          <a:effectLst/>
                          <a:latin typeface="Times New Roman" panose="02020603050405020304" pitchFamily="18" charset="0"/>
                          <a:ea typeface="MS Mincho" panose="02020609040205080304" pitchFamily="49" charset="-128"/>
                          <a:cs typeface="Times New Roman" panose="02020603050405020304" pitchFamily="18" charset="0"/>
                        </a:rPr>
                        <a:t>4. </a:t>
                      </a:r>
                      <a:r>
                        <a:rPr lang="en-US" sz="1200" dirty="0">
                          <a:effectLst/>
                          <a:latin typeface="Times New Roman" panose="02020603050405020304" pitchFamily="18" charset="0"/>
                          <a:ea typeface="MS Mincho" panose="02020609040205080304" pitchFamily="49" charset="-128"/>
                          <a:cs typeface="Times New Roman" panose="02020603050405020304" pitchFamily="18" charset="0"/>
                        </a:rPr>
                        <a:t>Are audits under clauses (c), (d) and (e) of section 44AB in respect of persons covered under section 44AE, 44ADA and 44AD included in the ceiling limit?</a:t>
                      </a:r>
                      <a:endParaRPr lang="en-IN"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71438" marR="71438" marT="57150" marB="571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15000"/>
                        </a:lnSpc>
                        <a:spcAft>
                          <a:spcPts val="1000"/>
                        </a:spcAft>
                        <a:buNone/>
                      </a:pPr>
                      <a:r>
                        <a:rPr lang="en-US" sz="1200">
                          <a:effectLst/>
                          <a:latin typeface="Times New Roman" panose="02020603050405020304" pitchFamily="18" charset="0"/>
                          <a:ea typeface="MS Mincho" panose="02020609040205080304" pitchFamily="49" charset="-128"/>
                          <a:cs typeface="Times New Roman" panose="02020603050405020304" pitchFamily="18" charset="0"/>
                        </a:rPr>
                        <a:t>No, the audits under these clauses are not included in the ceiling limit.</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71438" marR="71438" marT="57150" marB="571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15000"/>
                        </a:lnSpc>
                        <a:spcAft>
                          <a:spcPts val="1000"/>
                        </a:spcAft>
                        <a:buNone/>
                      </a:pPr>
                      <a:r>
                        <a:rPr lang="en-US" sz="1200" b="1" u="sng" dirty="0">
                          <a:effectLst/>
                          <a:latin typeface="Times New Roman" panose="02020603050405020304" pitchFamily="18" charset="0"/>
                          <a:ea typeface="MS Mincho" panose="02020609040205080304" pitchFamily="49" charset="-128"/>
                          <a:cs typeface="Times New Roman" panose="02020603050405020304" pitchFamily="18" charset="0"/>
                        </a:rPr>
                        <a:t>No, the audits under these clauses are not included in the ceiling limit of 60 in a financial year.</a:t>
                      </a:r>
                      <a:endParaRPr lang="en-IN" sz="1200" b="1" u="sng"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71438" marR="71438" marT="57150" marB="571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8424084"/>
                  </a:ext>
                </a:extLst>
              </a:tr>
            </a:tbl>
          </a:graphicData>
        </a:graphic>
      </p:graphicFrame>
      <p:sp>
        <p:nvSpPr>
          <p:cNvPr id="7" name="TextBox 6">
            <a:extLst>
              <a:ext uri="{FF2B5EF4-FFF2-40B4-BE49-F238E27FC236}">
                <a16:creationId xmlns:a16="http://schemas.microsoft.com/office/drawing/2014/main" id="{0D2D6A35-D504-E10D-9C53-B9706B56F80B}"/>
              </a:ext>
            </a:extLst>
          </p:cNvPr>
          <p:cNvSpPr txBox="1"/>
          <p:nvPr/>
        </p:nvSpPr>
        <p:spPr>
          <a:xfrm>
            <a:off x="148936" y="260648"/>
            <a:ext cx="8846127" cy="634789"/>
          </a:xfrm>
          <a:prstGeom prst="rect">
            <a:avLst/>
          </a:prstGeom>
          <a:noFill/>
        </p:spPr>
        <p:txBody>
          <a:bodyPr wrap="square">
            <a:spAutoFit/>
          </a:bodyPr>
          <a:lstStyle/>
          <a:p>
            <a:pPr algn="ctr"/>
            <a:r>
              <a:rPr lang="en-US" sz="1725" b="1" dirty="0">
                <a:latin typeface="Times New Roman" panose="02020603050405020304" pitchFamily="18" charset="0"/>
                <a:cs typeface="Times New Roman" panose="02020603050405020304" pitchFamily="18" charset="0"/>
              </a:rPr>
              <a:t>As per Page no 39 of Guidance Note on Tax Audit u/s. 44AB of IT Act, 1961 (Revised 2026) </a:t>
            </a:r>
          </a:p>
          <a:p>
            <a:pPr algn="just"/>
            <a:r>
              <a:rPr lang="en-US" dirty="0">
                <a:latin typeface="Times New Roman" panose="02020603050405020304" pitchFamily="18" charset="0"/>
                <a:cs typeface="Times New Roman" panose="02020603050405020304" pitchFamily="18" charset="0"/>
              </a:rPr>
              <a:t>This is the reason why "From 1.4.2026" has been mentioned in the heading of the last column.</a:t>
            </a:r>
            <a:endParaRPr lang="en-IN" sz="135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555D42D9-0903-799E-793B-162A561F13FD}"/>
              </a:ext>
            </a:extLst>
          </p:cNvPr>
          <p:cNvSpPr txBox="1"/>
          <p:nvPr/>
        </p:nvSpPr>
        <p:spPr>
          <a:xfrm>
            <a:off x="167985" y="4600201"/>
            <a:ext cx="8808028" cy="553998"/>
          </a:xfrm>
          <a:prstGeom prst="rect">
            <a:avLst/>
          </a:prstGeom>
          <a:noFill/>
        </p:spPr>
        <p:txBody>
          <a:bodyPr wrap="square">
            <a:spAutoFit/>
          </a:bodyPr>
          <a:lstStyle/>
          <a:p>
            <a:pPr algn="just"/>
            <a:r>
              <a:rPr lang="en-US" sz="1500" b="1" dirty="0">
                <a:latin typeface="Times New Roman" panose="02020603050405020304" pitchFamily="18" charset="0"/>
                <a:cs typeface="Times New Roman" panose="02020603050405020304" pitchFamily="18" charset="0"/>
              </a:rPr>
              <a:t>Note 1 -</a:t>
            </a:r>
            <a:r>
              <a:rPr lang="en-US" sz="1500" dirty="0">
                <a:latin typeface="Times New Roman" panose="02020603050405020304" pitchFamily="18" charset="0"/>
                <a:cs typeface="Times New Roman" panose="02020603050405020304" pitchFamily="18" charset="0"/>
              </a:rPr>
              <a:t> It may be noted that in the case of revision of tax audit report, the revised tax audit report shall not be taken into account for the purpose of reckoning the said limit of 60.</a:t>
            </a:r>
            <a:endParaRPr lang="en-IN" sz="15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13A2171A-A291-7081-91EE-2445C425D258}"/>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9005608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5FA87A-5EE4-3B76-E184-36FA690EDD2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7CD050C-AB0E-B769-C008-7A8D5564A201}"/>
              </a:ext>
            </a:extLst>
          </p:cNvPr>
          <p:cNvSpPr>
            <a:spLocks noGrp="1"/>
          </p:cNvSpPr>
          <p:nvPr>
            <p:ph idx="1"/>
          </p:nvPr>
        </p:nvSpPr>
        <p:spPr>
          <a:xfrm>
            <a:off x="221673" y="260648"/>
            <a:ext cx="8707582" cy="5760640"/>
          </a:xfrm>
        </p:spPr>
        <p:txBody>
          <a:bodyPr>
            <a:normAutofit/>
          </a:bodyPr>
          <a:lstStyle/>
          <a:p>
            <a:pPr marL="0" indent="0" algn="ctr">
              <a:buNone/>
            </a:pPr>
            <a:r>
              <a:rPr lang="en-US" sz="1800" b="1" dirty="0">
                <a:latin typeface="Times New Roman" panose="02020603050405020304" pitchFamily="18" charset="0"/>
                <a:cs typeface="Times New Roman" panose="02020603050405020304" pitchFamily="18" charset="0"/>
              </a:rPr>
              <a:t>As per Page no 40 of Guidance Note on Tax Audit u/s. 44AB of IT Act, 1961</a:t>
            </a:r>
          </a:p>
          <a:p>
            <a:pPr marL="0" indent="0" algn="ctr">
              <a:buNone/>
            </a:pPr>
            <a:r>
              <a:rPr lang="en-US" sz="1800" b="1" dirty="0">
                <a:latin typeface="Times New Roman" panose="02020603050405020304" pitchFamily="18" charset="0"/>
                <a:cs typeface="Times New Roman" panose="02020603050405020304" pitchFamily="18" charset="0"/>
              </a:rPr>
              <a:t>(Revised 2026) </a:t>
            </a:r>
          </a:p>
          <a:p>
            <a:pPr marL="0" indent="0" algn="just">
              <a:buNone/>
            </a:pPr>
            <a:r>
              <a:rPr lang="en-US" sz="1800" dirty="0">
                <a:latin typeface="Times New Roman" panose="02020603050405020304" pitchFamily="18" charset="0"/>
                <a:cs typeface="Times New Roman" panose="02020603050405020304" pitchFamily="18" charset="0"/>
              </a:rPr>
              <a:t>9.37 It may also be noted that a chartered accountant is required to generate and mention UDIN (Unique Documentation Identification Number) on each attestation/audit reports issued by him. </a:t>
            </a:r>
          </a:p>
          <a:p>
            <a:pPr marL="0" indent="0" algn="just">
              <a:buNone/>
            </a:pPr>
            <a:r>
              <a:rPr lang="en-US" sz="1800" dirty="0">
                <a:latin typeface="Times New Roman" panose="02020603050405020304" pitchFamily="18" charset="0"/>
                <a:cs typeface="Times New Roman" panose="02020603050405020304" pitchFamily="18" charset="0"/>
              </a:rPr>
              <a:t>The Institute of Chartered Accountants of India, through the Gazette notification dated 2nd August, 2019, has declared mandatory generation of UDIN for all kind of Certifications, GST and Tax Audit Reports and other Audit, Assurance and Attestation functions performed by practicing members as required by various regulators. </a:t>
            </a:r>
          </a:p>
          <a:p>
            <a:pPr marL="0" indent="0" algn="just">
              <a:buNone/>
            </a:pPr>
            <a:r>
              <a:rPr lang="en-US" sz="1800" dirty="0">
                <a:latin typeface="Times New Roman" panose="02020603050405020304" pitchFamily="18" charset="0"/>
                <a:cs typeface="Times New Roman" panose="02020603050405020304" pitchFamily="18" charset="0"/>
              </a:rPr>
              <a:t>Further, the CBDT has made quoting of UDIN mandatory effective 27th April 2020, for all documents certified or attested by Chartered Accountants under the Income-tax Act, 1961. </a:t>
            </a:r>
          </a:p>
          <a:p>
            <a:pPr marL="0" indent="0" algn="just">
              <a:buNone/>
            </a:pPr>
            <a:r>
              <a:rPr lang="en-US" sz="1800" dirty="0">
                <a:latin typeface="Times New Roman" panose="02020603050405020304" pitchFamily="18" charset="0"/>
                <a:cs typeface="Times New Roman" panose="02020603050405020304" pitchFamily="18" charset="0"/>
              </a:rPr>
              <a:t>The UDIN so mentioned for the tax audit reports/certificates by the Chartered Accountants on the e-filing portal, is validated online with the ICAI system level integration. </a:t>
            </a:r>
          </a:p>
          <a:p>
            <a:pPr marL="0" indent="0" algn="just">
              <a:buNone/>
            </a:pPr>
            <a:r>
              <a:rPr lang="en-US" sz="1800" dirty="0">
                <a:latin typeface="Times New Roman" panose="02020603050405020304" pitchFamily="18" charset="0"/>
                <a:cs typeface="Times New Roman" panose="02020603050405020304" pitchFamily="18" charset="0"/>
              </a:rPr>
              <a:t>This validation of UDIN help in weeding out fake or incorrect tax audit reports not duly authenticated with the ICAI. </a:t>
            </a:r>
          </a:p>
          <a:p>
            <a:pPr marL="0" indent="0" algn="just">
              <a:buNone/>
            </a:pPr>
            <a:r>
              <a:rPr lang="en-US" sz="1800" dirty="0">
                <a:latin typeface="Times New Roman" panose="02020603050405020304" pitchFamily="18" charset="0"/>
                <a:cs typeface="Times New Roman" panose="02020603050405020304" pitchFamily="18" charset="0"/>
              </a:rPr>
              <a:t>If, for any reason, a Chartered Accountant is unable to generate UDIN before submission of audit report/certificate, the income tax e-filing portal allows such submission. </a:t>
            </a:r>
          </a:p>
          <a:p>
            <a:pPr marL="0" indent="0" algn="just">
              <a:buNone/>
            </a:pPr>
            <a:r>
              <a:rPr lang="en-US" sz="1800" dirty="0">
                <a:latin typeface="Times New Roman" panose="02020603050405020304" pitchFamily="18" charset="0"/>
                <a:cs typeface="Times New Roman" panose="02020603050405020304" pitchFamily="18" charset="0"/>
              </a:rPr>
              <a:t>However, the said Chartered Accountant has to generate and Update the UDIN within 60 calendar days from the date of form submission on the income tax e-filing portal.</a:t>
            </a:r>
          </a:p>
        </p:txBody>
      </p:sp>
      <p:sp>
        <p:nvSpPr>
          <p:cNvPr id="2" name="Footer Placeholder 1">
            <a:extLst>
              <a:ext uri="{FF2B5EF4-FFF2-40B4-BE49-F238E27FC236}">
                <a16:creationId xmlns:a16="http://schemas.microsoft.com/office/drawing/2014/main" id="{D2CBF68B-5B26-F21D-5F09-1DE1973A3E97}"/>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7719950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1F8A68-0949-4EE0-1872-B42C2AC4BDA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291ECF8-443E-6B2B-E1D4-86DE92B1E1C9}"/>
              </a:ext>
            </a:extLst>
          </p:cNvPr>
          <p:cNvSpPr>
            <a:spLocks noGrp="1"/>
          </p:cNvSpPr>
          <p:nvPr>
            <p:ph idx="1"/>
          </p:nvPr>
        </p:nvSpPr>
        <p:spPr>
          <a:xfrm>
            <a:off x="381000" y="260648"/>
            <a:ext cx="8451273" cy="5229325"/>
          </a:xfrm>
        </p:spPr>
        <p:txBody>
          <a:bodyPr>
            <a:normAutofit/>
          </a:bodyPr>
          <a:lstStyle/>
          <a:p>
            <a:pPr marL="0" indent="0" algn="ctr">
              <a:buNone/>
            </a:pPr>
            <a:r>
              <a:rPr lang="en-US" sz="2000" b="1" dirty="0">
                <a:latin typeface="Times New Roman" panose="02020603050405020304" pitchFamily="18" charset="0"/>
                <a:cs typeface="Times New Roman" panose="02020603050405020304" pitchFamily="18" charset="0"/>
              </a:rPr>
              <a:t>As per Page no 41 of Guidance Note on Tax Audit u/s. 44AB of IT Act, 1961 </a:t>
            </a:r>
          </a:p>
          <a:p>
            <a:pPr marL="0" indent="0" algn="ctr">
              <a:buNone/>
            </a:pPr>
            <a:r>
              <a:rPr lang="en-US" sz="2000" b="1" dirty="0">
                <a:latin typeface="Times New Roman" panose="02020603050405020304" pitchFamily="18" charset="0"/>
                <a:cs typeface="Times New Roman" panose="02020603050405020304" pitchFamily="18" charset="0"/>
              </a:rPr>
              <a:t>(Revised 2026) </a:t>
            </a:r>
          </a:p>
          <a:p>
            <a:pPr marL="0" indent="0" algn="just">
              <a:buNone/>
            </a:pPr>
            <a:endParaRPr lang="en-US" sz="2000" b="1" dirty="0">
              <a:latin typeface="Times New Roman" panose="02020603050405020304" pitchFamily="18" charset="0"/>
              <a:cs typeface="Times New Roman" panose="02020603050405020304" pitchFamily="18" charset="0"/>
            </a:endParaRPr>
          </a:p>
          <a:p>
            <a:pPr marL="0" indent="0" algn="just">
              <a:buNone/>
            </a:pPr>
            <a:r>
              <a:rPr lang="en-US" sz="2000" dirty="0">
                <a:latin typeface="Times New Roman" panose="02020603050405020304" pitchFamily="18" charset="0"/>
                <a:cs typeface="Times New Roman" panose="02020603050405020304" pitchFamily="18" charset="0"/>
              </a:rPr>
              <a:t>9.38 While generating UDIN under the applicable sub-categories, audits of Head Office and branches of the same assessee for the same assessment year shall be treated as one Tax Audit assignment. </a:t>
            </a:r>
          </a:p>
          <a:p>
            <a:pPr marL="0" indent="0" algn="just">
              <a:buNone/>
            </a:pPr>
            <a:r>
              <a:rPr lang="en-US" sz="2000" dirty="0">
                <a:latin typeface="Times New Roman" panose="02020603050405020304" pitchFamily="18" charset="0"/>
                <a:cs typeface="Times New Roman" panose="02020603050405020304" pitchFamily="18" charset="0"/>
              </a:rPr>
              <a:t>However, separate UDINs may be generated; the ceiling count shall not increase-Please refer - Addendum to FAQs on UDIN Ceiling for Tax Audit published by UDIN Directorate dated. 14th May 2026.</a:t>
            </a:r>
          </a:p>
        </p:txBody>
      </p:sp>
      <p:sp>
        <p:nvSpPr>
          <p:cNvPr id="2" name="Footer Placeholder 1">
            <a:extLst>
              <a:ext uri="{FF2B5EF4-FFF2-40B4-BE49-F238E27FC236}">
                <a16:creationId xmlns:a16="http://schemas.microsoft.com/office/drawing/2014/main" id="{4E916B93-6B58-8326-2926-0175F0E3CFB5}"/>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6921159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707C1-0532-6FC4-F357-F03C4231BEF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49DE1B6-B929-A9A5-4DF5-085067F803BB}"/>
              </a:ext>
            </a:extLst>
          </p:cNvPr>
          <p:cNvSpPr>
            <a:spLocks noGrp="1"/>
          </p:cNvSpPr>
          <p:nvPr>
            <p:ph idx="1"/>
          </p:nvPr>
        </p:nvSpPr>
        <p:spPr>
          <a:xfrm>
            <a:off x="381000" y="332656"/>
            <a:ext cx="8451273" cy="5157317"/>
          </a:xfrm>
        </p:spPr>
        <p:txBody>
          <a:bodyPr>
            <a:normAutofit/>
          </a:bodyPr>
          <a:lstStyle/>
          <a:p>
            <a:pPr marL="0" indent="0" algn="ctr">
              <a:buNone/>
            </a:pPr>
            <a:r>
              <a:rPr lang="en-US" sz="2000" b="1" dirty="0">
                <a:latin typeface="Times New Roman" panose="02020603050405020304" pitchFamily="18" charset="0"/>
                <a:cs typeface="Times New Roman" panose="02020603050405020304" pitchFamily="18" charset="0"/>
              </a:rPr>
              <a:t>As per Page no 41 of Guidance Note on Tax Audit u/s. 44AB of IT Act, 1961 </a:t>
            </a:r>
          </a:p>
          <a:p>
            <a:pPr marL="0" indent="0" algn="ctr">
              <a:buNone/>
            </a:pPr>
            <a:r>
              <a:rPr lang="en-US" sz="2000" b="1" dirty="0">
                <a:latin typeface="Times New Roman" panose="02020603050405020304" pitchFamily="18" charset="0"/>
                <a:cs typeface="Times New Roman" panose="02020603050405020304" pitchFamily="18" charset="0"/>
              </a:rPr>
              <a:t>(Revised 2026)</a:t>
            </a:r>
          </a:p>
          <a:p>
            <a:pPr marL="0" indent="0" algn="just">
              <a:buNone/>
            </a:pPr>
            <a:endParaRPr lang="en-US" sz="2000" b="1" dirty="0">
              <a:latin typeface="Times New Roman" panose="02020603050405020304" pitchFamily="18" charset="0"/>
              <a:cs typeface="Times New Roman" panose="02020603050405020304" pitchFamily="18" charset="0"/>
            </a:endParaRPr>
          </a:p>
          <a:p>
            <a:pPr marL="0" indent="0" algn="just">
              <a:buNone/>
            </a:pPr>
            <a:r>
              <a:rPr lang="en-US" sz="2000" b="1" dirty="0">
                <a:latin typeface="Times New Roman" panose="02020603050405020304" pitchFamily="18" charset="0"/>
                <a:cs typeface="Times New Roman" panose="02020603050405020304" pitchFamily="18" charset="0"/>
              </a:rPr>
              <a:t>10. Form of Financial Statements</a:t>
            </a:r>
          </a:p>
          <a:p>
            <a:pPr marL="0" indent="0" algn="just">
              <a:buNone/>
            </a:pPr>
            <a:r>
              <a:rPr lang="en-US" sz="2000" dirty="0">
                <a:latin typeface="Times New Roman" panose="02020603050405020304" pitchFamily="18" charset="0"/>
                <a:cs typeface="Times New Roman" panose="02020603050405020304" pitchFamily="18" charset="0"/>
              </a:rPr>
              <a:t>10.1 In case of certain category of assesses e.g., company, society, charitable trusts etc., respective law governing the assessee prescribe form in which financial statements should be prepared and presented. </a:t>
            </a:r>
          </a:p>
          <a:p>
            <a:pPr marL="0" indent="0" algn="just">
              <a:buNone/>
            </a:pPr>
            <a:r>
              <a:rPr lang="en-US" sz="2000" dirty="0">
                <a:latin typeface="Times New Roman" panose="02020603050405020304" pitchFamily="18" charset="0"/>
                <a:cs typeface="Times New Roman" panose="02020603050405020304" pitchFamily="18" charset="0"/>
              </a:rPr>
              <a:t>In such a case, relevant provisions of law should be complied with for preparation and presentation of the financial statements. </a:t>
            </a:r>
          </a:p>
          <a:p>
            <a:pPr marL="0" indent="0" algn="just">
              <a:buNone/>
            </a:pPr>
            <a:r>
              <a:rPr lang="en-US" sz="2000" dirty="0">
                <a:latin typeface="Times New Roman" panose="02020603050405020304" pitchFamily="18" charset="0"/>
                <a:cs typeface="Times New Roman" panose="02020603050405020304" pitchFamily="18" charset="0"/>
              </a:rPr>
              <a:t>It should be noted that the responsibility for maintenance of books and records and that for preparation of financial statements is that of the assessee.</a:t>
            </a:r>
          </a:p>
        </p:txBody>
      </p:sp>
      <p:sp>
        <p:nvSpPr>
          <p:cNvPr id="2" name="Footer Placeholder 1">
            <a:extLst>
              <a:ext uri="{FF2B5EF4-FFF2-40B4-BE49-F238E27FC236}">
                <a16:creationId xmlns:a16="http://schemas.microsoft.com/office/drawing/2014/main" id="{14DB614A-C0C4-68DD-91DC-1D888DA42B44}"/>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268389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D0A8FB-4201-A68D-CEAB-8FA2D8FFDF9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1E8DEE2-813C-2589-58EA-EB0A59382D28}"/>
              </a:ext>
            </a:extLst>
          </p:cNvPr>
          <p:cNvSpPr>
            <a:spLocks noGrp="1"/>
          </p:cNvSpPr>
          <p:nvPr>
            <p:ph idx="1"/>
          </p:nvPr>
        </p:nvSpPr>
        <p:spPr>
          <a:xfrm>
            <a:off x="252960" y="332656"/>
            <a:ext cx="8707355" cy="5360049"/>
          </a:xfrm>
        </p:spPr>
        <p:txBody>
          <a:bodyPr>
            <a:normAutofit/>
          </a:bodyPr>
          <a:lstStyle/>
          <a:p>
            <a:pPr marL="0" indent="0" algn="ctr">
              <a:buNone/>
            </a:pPr>
            <a:r>
              <a:rPr lang="en-US" sz="1725" b="1" dirty="0">
                <a:latin typeface="Times New Roman" panose="02020603050405020304" pitchFamily="18" charset="0"/>
                <a:cs typeface="Times New Roman" panose="02020603050405020304" pitchFamily="18" charset="0"/>
              </a:rPr>
              <a:t>As per Page no 41 of Guidance Note on Tax Audit u/s. 44AB of IT Act, 1961 (Revised 2026) </a:t>
            </a:r>
          </a:p>
          <a:p>
            <a:pPr marL="0" indent="0" algn="just">
              <a:buNone/>
            </a:pPr>
            <a:r>
              <a:rPr lang="en-US" sz="1800" dirty="0">
                <a:latin typeface="Times New Roman" panose="02020603050405020304" pitchFamily="18" charset="0"/>
                <a:cs typeface="Times New Roman" panose="02020603050405020304" pitchFamily="18" charset="0"/>
              </a:rPr>
              <a:t>10.2 In case of certain assessee e.g. proprietorship, partnership, LLP etc., law does not prescribe any specific format or requirements for preparation and presentation of financial statements. </a:t>
            </a:r>
          </a:p>
          <a:p>
            <a:pPr marL="0" indent="0" algn="just">
              <a:buNone/>
            </a:pPr>
            <a:r>
              <a:rPr lang="en-US" sz="1800" dirty="0">
                <a:latin typeface="Times New Roman" panose="02020603050405020304" pitchFamily="18" charset="0"/>
                <a:cs typeface="Times New Roman" panose="02020603050405020304" pitchFamily="18" charset="0"/>
              </a:rPr>
              <a:t>The ICAI has issued Guidance Note on Financial Statements of Non-Corporate Entities’ and Guidance Note on Financial Statements of Limited Liability Partnerships (LLPs). </a:t>
            </a:r>
          </a:p>
          <a:p>
            <a:pPr marL="0" indent="0" algn="just">
              <a:buNone/>
            </a:pPr>
            <a:r>
              <a:rPr lang="en-US" sz="1800" dirty="0">
                <a:latin typeface="Times New Roman" panose="02020603050405020304" pitchFamily="18" charset="0"/>
                <a:cs typeface="Times New Roman" panose="02020603050405020304" pitchFamily="18" charset="0"/>
              </a:rPr>
              <a:t>These Guidance Notes and presentation which were recommended for the initial period are effective for preparation and presentation of financial statements covering periods beginning on or after April 1, 2024 where no format for financial statements has been prescribed under the law. </a:t>
            </a:r>
          </a:p>
          <a:p>
            <a:pPr marL="0" indent="0" algn="just">
              <a:buNone/>
            </a:pPr>
            <a:r>
              <a:rPr lang="en-US" sz="1800" dirty="0">
                <a:latin typeface="Times New Roman" panose="02020603050405020304" pitchFamily="18" charset="0"/>
                <a:cs typeface="Times New Roman" panose="02020603050405020304" pitchFamily="18" charset="0"/>
              </a:rPr>
              <a:t>Thereafter, </a:t>
            </a:r>
            <a:r>
              <a:rPr lang="en-US" sz="1800" b="1" u="sng" dirty="0">
                <a:latin typeface="Times New Roman" panose="02020603050405020304" pitchFamily="18" charset="0"/>
                <a:cs typeface="Times New Roman" panose="02020603050405020304" pitchFamily="18" charset="0"/>
              </a:rPr>
              <a:t>the Council in its 451st meeting held on 30th-31st March, 2026 has decided that these Guidance Notes shall be applicable to non-corporate entities such as proprietorship, partnership etc. and LLPs in a phased manner as under</a:t>
            </a:r>
            <a:r>
              <a:rPr lang="en-US" sz="1800" dirty="0">
                <a:latin typeface="Times New Roman" panose="02020603050405020304" pitchFamily="18" charset="0"/>
                <a:cs typeface="Times New Roman" panose="02020603050405020304" pitchFamily="18" charset="0"/>
              </a:rPr>
              <a:t>:</a:t>
            </a:r>
          </a:p>
        </p:txBody>
      </p:sp>
      <p:graphicFrame>
        <p:nvGraphicFramePr>
          <p:cNvPr id="5" name="Table 4">
            <a:extLst>
              <a:ext uri="{FF2B5EF4-FFF2-40B4-BE49-F238E27FC236}">
                <a16:creationId xmlns:a16="http://schemas.microsoft.com/office/drawing/2014/main" id="{E0271095-5459-40EC-3877-C78E1024CF90}"/>
              </a:ext>
            </a:extLst>
          </p:cNvPr>
          <p:cNvGraphicFramePr>
            <a:graphicFrameLocks noGrp="1"/>
          </p:cNvGraphicFramePr>
          <p:nvPr>
            <p:extLst>
              <p:ext uri="{D42A27DB-BD31-4B8C-83A1-F6EECF244321}">
                <p14:modId xmlns:p14="http://schemas.microsoft.com/office/powerpoint/2010/main" val="1290040020"/>
              </p:ext>
            </p:extLst>
          </p:nvPr>
        </p:nvGraphicFramePr>
        <p:xfrm>
          <a:off x="441612" y="4365104"/>
          <a:ext cx="8260775" cy="980409"/>
        </p:xfrm>
        <a:graphic>
          <a:graphicData uri="http://schemas.openxmlformats.org/drawingml/2006/table">
            <a:tbl>
              <a:tblPr firstRow="1" firstCol="1" bandRow="1"/>
              <a:tblGrid>
                <a:gridCol w="682337">
                  <a:extLst>
                    <a:ext uri="{9D8B030D-6E8A-4147-A177-3AD203B41FA5}">
                      <a16:colId xmlns:a16="http://schemas.microsoft.com/office/drawing/2014/main" val="564980634"/>
                    </a:ext>
                  </a:extLst>
                </a:gridCol>
                <a:gridCol w="3837710">
                  <a:extLst>
                    <a:ext uri="{9D8B030D-6E8A-4147-A177-3AD203B41FA5}">
                      <a16:colId xmlns:a16="http://schemas.microsoft.com/office/drawing/2014/main" val="359064899"/>
                    </a:ext>
                  </a:extLst>
                </a:gridCol>
                <a:gridCol w="3740728">
                  <a:extLst>
                    <a:ext uri="{9D8B030D-6E8A-4147-A177-3AD203B41FA5}">
                      <a16:colId xmlns:a16="http://schemas.microsoft.com/office/drawing/2014/main" val="2835443597"/>
                    </a:ext>
                  </a:extLst>
                </a:gridCol>
              </a:tblGrid>
              <a:tr h="326803">
                <a:tc>
                  <a:txBody>
                    <a:bodyPr/>
                    <a:lstStyle/>
                    <a:p>
                      <a:pPr>
                        <a:lnSpc>
                          <a:spcPct val="115000"/>
                        </a:lnSpc>
                        <a:spcBef>
                          <a:spcPts val="200"/>
                        </a:spcBef>
                        <a:spcAft>
                          <a:spcPts val="200"/>
                        </a:spcAft>
                        <a:buNone/>
                      </a:pPr>
                      <a:r>
                        <a:rPr lang="en-US" sz="1200" dirty="0">
                          <a:effectLst/>
                          <a:latin typeface="Times New Roman" panose="02020603050405020304" pitchFamily="18" charset="0"/>
                          <a:ea typeface="MS Mincho" panose="02020609040205080304" pitchFamily="49" charset="-128"/>
                          <a:cs typeface="Times New Roman" panose="02020603050405020304" pitchFamily="18" charset="0"/>
                        </a:rPr>
                        <a:t> </a:t>
                      </a:r>
                      <a:endParaRPr lang="en-IN"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85725" marR="85725" marT="66675" marB="66675">
                    <a:lnL w="12700" cap="flat" cmpd="sng" algn="ctr">
                      <a:solidFill>
                        <a:srgbClr val="A0A0A0"/>
                      </a:solidFill>
                      <a:prstDash val="solid"/>
                      <a:round/>
                      <a:headEnd type="none" w="med" len="med"/>
                      <a:tailEnd type="none" w="med" len="med"/>
                    </a:lnL>
                    <a:lnR w="12700" cap="flat" cmpd="sng" algn="ctr">
                      <a:solidFill>
                        <a:srgbClr val="A0A0A0"/>
                      </a:solidFill>
                      <a:prstDash val="solid"/>
                      <a:round/>
                      <a:headEnd type="none" w="med" len="med"/>
                      <a:tailEnd type="none" w="med" len="med"/>
                    </a:lnR>
                    <a:lnT w="12700" cap="flat" cmpd="sng" algn="ctr">
                      <a:solidFill>
                        <a:srgbClr val="A0A0A0"/>
                      </a:solidFill>
                      <a:prstDash val="solid"/>
                      <a:round/>
                      <a:headEnd type="none" w="med" len="med"/>
                      <a:tailEnd type="none" w="med" len="med"/>
                    </a:lnT>
                    <a:lnB w="12700" cap="flat" cmpd="sng" algn="ctr">
                      <a:solidFill>
                        <a:srgbClr val="A0A0A0"/>
                      </a:solidFill>
                      <a:prstDash val="solid"/>
                      <a:round/>
                      <a:headEnd type="none" w="med" len="med"/>
                      <a:tailEnd type="none" w="med" len="med"/>
                    </a:lnB>
                    <a:solidFill>
                      <a:srgbClr val="D3D3D3"/>
                    </a:solidFill>
                  </a:tcPr>
                </a:tc>
                <a:tc>
                  <a:txBody>
                    <a:bodyPr/>
                    <a:lstStyle/>
                    <a:p>
                      <a:pPr>
                        <a:lnSpc>
                          <a:spcPct val="115000"/>
                        </a:lnSpc>
                        <a:spcBef>
                          <a:spcPts val="200"/>
                        </a:spcBef>
                        <a:spcAft>
                          <a:spcPts val="200"/>
                        </a:spcAft>
                        <a:buNone/>
                      </a:pPr>
                      <a:r>
                        <a:rPr lang="en-US" sz="1200" b="1" dirty="0">
                          <a:solidFill>
                            <a:srgbClr val="000000"/>
                          </a:solidFill>
                          <a:effectLst/>
                          <a:latin typeface="Times New Roman" panose="02020603050405020304" pitchFamily="18" charset="0"/>
                          <a:ea typeface="MS Mincho" panose="02020609040205080304" pitchFamily="49" charset="-128"/>
                          <a:cs typeface="Times New Roman" panose="02020603050405020304" pitchFamily="18" charset="0"/>
                        </a:rPr>
                        <a:t>Criteria</a:t>
                      </a:r>
                      <a:endParaRPr lang="en-IN"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85725" marR="85725" marT="66675" marB="66675">
                    <a:lnL w="12700" cap="flat" cmpd="sng" algn="ctr">
                      <a:solidFill>
                        <a:srgbClr val="A0A0A0"/>
                      </a:solidFill>
                      <a:prstDash val="solid"/>
                      <a:round/>
                      <a:headEnd type="none" w="med" len="med"/>
                      <a:tailEnd type="none" w="med" len="med"/>
                    </a:lnL>
                    <a:lnR w="12700" cap="flat" cmpd="sng" algn="ctr">
                      <a:solidFill>
                        <a:srgbClr val="A0A0A0"/>
                      </a:solidFill>
                      <a:prstDash val="solid"/>
                      <a:round/>
                      <a:headEnd type="none" w="med" len="med"/>
                      <a:tailEnd type="none" w="med" len="med"/>
                    </a:lnR>
                    <a:lnT w="12700" cap="flat" cmpd="sng" algn="ctr">
                      <a:solidFill>
                        <a:srgbClr val="A0A0A0"/>
                      </a:solidFill>
                      <a:prstDash val="solid"/>
                      <a:round/>
                      <a:headEnd type="none" w="med" len="med"/>
                      <a:tailEnd type="none" w="med" len="med"/>
                    </a:lnT>
                    <a:lnB w="12700" cap="flat" cmpd="sng" algn="ctr">
                      <a:solidFill>
                        <a:srgbClr val="A0A0A0"/>
                      </a:solidFill>
                      <a:prstDash val="solid"/>
                      <a:round/>
                      <a:headEnd type="none" w="med" len="med"/>
                      <a:tailEnd type="none" w="med" len="med"/>
                    </a:lnB>
                    <a:solidFill>
                      <a:srgbClr val="D3D3D3"/>
                    </a:solidFill>
                  </a:tcPr>
                </a:tc>
                <a:tc>
                  <a:txBody>
                    <a:bodyPr/>
                    <a:lstStyle/>
                    <a:p>
                      <a:pPr>
                        <a:lnSpc>
                          <a:spcPct val="115000"/>
                        </a:lnSpc>
                        <a:spcBef>
                          <a:spcPts val="200"/>
                        </a:spcBef>
                        <a:spcAft>
                          <a:spcPts val="200"/>
                        </a:spcAft>
                        <a:buNone/>
                      </a:pPr>
                      <a:r>
                        <a:rPr lang="en-US" sz="1200" b="1">
                          <a:solidFill>
                            <a:srgbClr val="000000"/>
                          </a:solidFill>
                          <a:effectLst/>
                          <a:latin typeface="Times New Roman" panose="02020603050405020304" pitchFamily="18" charset="0"/>
                          <a:ea typeface="MS Mincho" panose="02020609040205080304" pitchFamily="49" charset="-128"/>
                          <a:cs typeface="Times New Roman" panose="02020603050405020304" pitchFamily="18" charset="0"/>
                        </a:rPr>
                        <a:t>Applicable from</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85725" marR="85725" marT="66675" marB="66675">
                    <a:lnL w="12700" cap="flat" cmpd="sng" algn="ctr">
                      <a:solidFill>
                        <a:srgbClr val="A0A0A0"/>
                      </a:solidFill>
                      <a:prstDash val="solid"/>
                      <a:round/>
                      <a:headEnd type="none" w="med" len="med"/>
                      <a:tailEnd type="none" w="med" len="med"/>
                    </a:lnL>
                    <a:lnR w="12700" cap="flat" cmpd="sng" algn="ctr">
                      <a:solidFill>
                        <a:srgbClr val="A0A0A0"/>
                      </a:solidFill>
                      <a:prstDash val="solid"/>
                      <a:round/>
                      <a:headEnd type="none" w="med" len="med"/>
                      <a:tailEnd type="none" w="med" len="med"/>
                    </a:lnR>
                    <a:lnT w="12700" cap="flat" cmpd="sng" algn="ctr">
                      <a:solidFill>
                        <a:srgbClr val="A0A0A0"/>
                      </a:solidFill>
                      <a:prstDash val="solid"/>
                      <a:round/>
                      <a:headEnd type="none" w="med" len="med"/>
                      <a:tailEnd type="none" w="med" len="med"/>
                    </a:lnT>
                    <a:lnB w="12700" cap="flat" cmpd="sng" algn="ctr">
                      <a:solidFill>
                        <a:srgbClr val="A0A0A0"/>
                      </a:solidFill>
                      <a:prstDash val="solid"/>
                      <a:round/>
                      <a:headEnd type="none" w="med" len="med"/>
                      <a:tailEnd type="none" w="med" len="med"/>
                    </a:lnB>
                    <a:solidFill>
                      <a:srgbClr val="D3D3D3"/>
                    </a:solidFill>
                  </a:tcPr>
                </a:tc>
                <a:extLst>
                  <a:ext uri="{0D108BD9-81ED-4DB2-BD59-A6C34878D82A}">
                    <a16:rowId xmlns:a16="http://schemas.microsoft.com/office/drawing/2014/main" val="536617349"/>
                  </a:ext>
                </a:extLst>
              </a:tr>
              <a:tr h="326803">
                <a:tc>
                  <a:txBody>
                    <a:bodyPr/>
                    <a:lstStyle/>
                    <a:p>
                      <a:pPr>
                        <a:lnSpc>
                          <a:spcPct val="115000"/>
                        </a:lnSpc>
                        <a:spcBef>
                          <a:spcPts val="200"/>
                        </a:spcBef>
                        <a:spcAft>
                          <a:spcPts val="200"/>
                        </a:spcAft>
                        <a:buNone/>
                      </a:pPr>
                      <a:r>
                        <a:rPr lang="en-US" sz="1200">
                          <a:effectLst/>
                          <a:latin typeface="Times New Roman" panose="02020603050405020304" pitchFamily="18" charset="0"/>
                          <a:ea typeface="MS Mincho" panose="02020609040205080304" pitchFamily="49" charset="-128"/>
                          <a:cs typeface="Times New Roman" panose="02020603050405020304" pitchFamily="18" charset="0"/>
                        </a:rPr>
                        <a:t>Phase I</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85725" marR="85725" marT="66675" marB="66675">
                    <a:lnL w="12700" cap="flat" cmpd="sng" algn="ctr">
                      <a:solidFill>
                        <a:srgbClr val="A0A0A0"/>
                      </a:solidFill>
                      <a:prstDash val="solid"/>
                      <a:round/>
                      <a:headEnd type="none" w="med" len="med"/>
                      <a:tailEnd type="none" w="med" len="med"/>
                    </a:lnL>
                    <a:lnR w="12700" cap="flat" cmpd="sng" algn="ctr">
                      <a:solidFill>
                        <a:srgbClr val="A0A0A0"/>
                      </a:solidFill>
                      <a:prstDash val="solid"/>
                      <a:round/>
                      <a:headEnd type="none" w="med" len="med"/>
                      <a:tailEnd type="none" w="med" len="med"/>
                    </a:lnR>
                    <a:lnT w="12700" cap="flat" cmpd="sng" algn="ctr">
                      <a:solidFill>
                        <a:srgbClr val="A0A0A0"/>
                      </a:solidFill>
                      <a:prstDash val="solid"/>
                      <a:round/>
                      <a:headEnd type="none" w="med" len="med"/>
                      <a:tailEnd type="none" w="med" len="med"/>
                    </a:lnT>
                    <a:lnB w="12700" cap="flat" cmpd="sng" algn="ctr">
                      <a:solidFill>
                        <a:srgbClr val="A0A0A0"/>
                      </a:solidFill>
                      <a:prstDash val="solid"/>
                      <a:round/>
                      <a:headEnd type="none" w="med" len="med"/>
                      <a:tailEnd type="none" w="med" len="med"/>
                    </a:lnB>
                    <a:noFill/>
                  </a:tcPr>
                </a:tc>
                <a:tc>
                  <a:txBody>
                    <a:bodyPr/>
                    <a:lstStyle/>
                    <a:p>
                      <a:pPr>
                        <a:lnSpc>
                          <a:spcPct val="115000"/>
                        </a:lnSpc>
                        <a:spcBef>
                          <a:spcPts val="200"/>
                        </a:spcBef>
                        <a:spcAft>
                          <a:spcPts val="200"/>
                        </a:spcAft>
                        <a:buNone/>
                      </a:pPr>
                      <a:r>
                        <a:rPr lang="en-US" sz="1200" dirty="0">
                          <a:effectLst/>
                          <a:latin typeface="Times New Roman" panose="02020603050405020304" pitchFamily="18" charset="0"/>
                          <a:ea typeface="MS Mincho" panose="02020609040205080304" pitchFamily="49" charset="-128"/>
                          <a:cs typeface="Times New Roman" panose="02020603050405020304" pitchFamily="18" charset="0"/>
                        </a:rPr>
                        <a:t>Entities whose turnover </a:t>
                      </a:r>
                      <a:r>
                        <a:rPr lang="en-US" sz="1200" b="1" dirty="0">
                          <a:effectLst/>
                          <a:latin typeface="Times New Roman" panose="02020603050405020304" pitchFamily="18" charset="0"/>
                          <a:ea typeface="MS Mincho" panose="02020609040205080304" pitchFamily="49" charset="-128"/>
                          <a:cs typeface="Times New Roman" panose="02020603050405020304" pitchFamily="18" charset="0"/>
                        </a:rPr>
                        <a:t>exceeds Rs. 5 crores </a:t>
                      </a:r>
                      <a:r>
                        <a:rPr lang="en-US" sz="1200" dirty="0">
                          <a:effectLst/>
                          <a:latin typeface="Times New Roman" panose="02020603050405020304" pitchFamily="18" charset="0"/>
                          <a:ea typeface="MS Mincho" panose="02020609040205080304" pitchFamily="49" charset="-128"/>
                          <a:cs typeface="Times New Roman" panose="02020603050405020304" pitchFamily="18" charset="0"/>
                        </a:rPr>
                        <a:t>(FY 2025-26)</a:t>
                      </a:r>
                      <a:endParaRPr lang="en-IN"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85725" marR="85725" marT="66675" marB="66675">
                    <a:lnL w="12700" cap="flat" cmpd="sng" algn="ctr">
                      <a:solidFill>
                        <a:srgbClr val="A0A0A0"/>
                      </a:solidFill>
                      <a:prstDash val="solid"/>
                      <a:round/>
                      <a:headEnd type="none" w="med" len="med"/>
                      <a:tailEnd type="none" w="med" len="med"/>
                    </a:lnL>
                    <a:lnR w="12700" cap="flat" cmpd="sng" algn="ctr">
                      <a:solidFill>
                        <a:srgbClr val="A0A0A0"/>
                      </a:solidFill>
                      <a:prstDash val="solid"/>
                      <a:round/>
                      <a:headEnd type="none" w="med" len="med"/>
                      <a:tailEnd type="none" w="med" len="med"/>
                    </a:lnR>
                    <a:lnT w="12700" cap="flat" cmpd="sng" algn="ctr">
                      <a:solidFill>
                        <a:srgbClr val="A0A0A0"/>
                      </a:solidFill>
                      <a:prstDash val="solid"/>
                      <a:round/>
                      <a:headEnd type="none" w="med" len="med"/>
                      <a:tailEnd type="none" w="med" len="med"/>
                    </a:lnT>
                    <a:lnB w="12700" cap="flat" cmpd="sng" algn="ctr">
                      <a:solidFill>
                        <a:srgbClr val="A0A0A0"/>
                      </a:solidFill>
                      <a:prstDash val="solid"/>
                      <a:round/>
                      <a:headEnd type="none" w="med" len="med"/>
                      <a:tailEnd type="none" w="med" len="med"/>
                    </a:lnB>
                    <a:noFill/>
                  </a:tcPr>
                </a:tc>
                <a:tc>
                  <a:txBody>
                    <a:bodyPr/>
                    <a:lstStyle/>
                    <a:p>
                      <a:pPr>
                        <a:lnSpc>
                          <a:spcPct val="115000"/>
                        </a:lnSpc>
                        <a:spcBef>
                          <a:spcPts val="200"/>
                        </a:spcBef>
                        <a:spcAft>
                          <a:spcPts val="200"/>
                        </a:spcAft>
                        <a:buNone/>
                      </a:pPr>
                      <a:r>
                        <a:rPr lang="en-US" sz="1200" dirty="0">
                          <a:effectLst/>
                          <a:latin typeface="Times New Roman" panose="02020603050405020304" pitchFamily="18" charset="0"/>
                          <a:ea typeface="MS Mincho" panose="02020609040205080304" pitchFamily="49" charset="-128"/>
                          <a:cs typeface="Times New Roman" panose="02020603050405020304" pitchFamily="18" charset="0"/>
                        </a:rPr>
                        <a:t>Accounting periods beginning on or after </a:t>
                      </a:r>
                      <a:r>
                        <a:rPr lang="en-US" sz="1200" b="1" dirty="0">
                          <a:effectLst/>
                          <a:latin typeface="Times New Roman" panose="02020603050405020304" pitchFamily="18" charset="0"/>
                          <a:ea typeface="MS Mincho" panose="02020609040205080304" pitchFamily="49" charset="-128"/>
                          <a:cs typeface="Times New Roman" panose="02020603050405020304" pitchFamily="18" charset="0"/>
                        </a:rPr>
                        <a:t>April 1, 2025</a:t>
                      </a:r>
                      <a:endParaRPr lang="en-IN"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85725" marR="85725" marT="66675" marB="66675">
                    <a:lnL w="12700" cap="flat" cmpd="sng" algn="ctr">
                      <a:solidFill>
                        <a:srgbClr val="A0A0A0"/>
                      </a:solidFill>
                      <a:prstDash val="solid"/>
                      <a:round/>
                      <a:headEnd type="none" w="med" len="med"/>
                      <a:tailEnd type="none" w="med" len="med"/>
                    </a:lnL>
                    <a:lnR w="12700" cap="flat" cmpd="sng" algn="ctr">
                      <a:solidFill>
                        <a:srgbClr val="A0A0A0"/>
                      </a:solidFill>
                      <a:prstDash val="solid"/>
                      <a:round/>
                      <a:headEnd type="none" w="med" len="med"/>
                      <a:tailEnd type="none" w="med" len="med"/>
                    </a:lnR>
                    <a:lnT w="12700" cap="flat" cmpd="sng" algn="ctr">
                      <a:solidFill>
                        <a:srgbClr val="A0A0A0"/>
                      </a:solidFill>
                      <a:prstDash val="solid"/>
                      <a:round/>
                      <a:headEnd type="none" w="med" len="med"/>
                      <a:tailEnd type="none" w="med" len="med"/>
                    </a:lnT>
                    <a:lnB w="12700" cap="flat" cmpd="sng" algn="ctr">
                      <a:solidFill>
                        <a:srgbClr val="A0A0A0"/>
                      </a:solidFill>
                      <a:prstDash val="solid"/>
                      <a:round/>
                      <a:headEnd type="none" w="med" len="med"/>
                      <a:tailEnd type="none" w="med" len="med"/>
                    </a:lnB>
                    <a:noFill/>
                  </a:tcPr>
                </a:tc>
                <a:extLst>
                  <a:ext uri="{0D108BD9-81ED-4DB2-BD59-A6C34878D82A}">
                    <a16:rowId xmlns:a16="http://schemas.microsoft.com/office/drawing/2014/main" val="3036463828"/>
                  </a:ext>
                </a:extLst>
              </a:tr>
              <a:tr h="326803">
                <a:tc>
                  <a:txBody>
                    <a:bodyPr/>
                    <a:lstStyle/>
                    <a:p>
                      <a:pPr>
                        <a:lnSpc>
                          <a:spcPct val="115000"/>
                        </a:lnSpc>
                        <a:spcBef>
                          <a:spcPts val="200"/>
                        </a:spcBef>
                        <a:spcAft>
                          <a:spcPts val="200"/>
                        </a:spcAft>
                        <a:buNone/>
                      </a:pPr>
                      <a:r>
                        <a:rPr lang="en-US" sz="1200">
                          <a:effectLst/>
                          <a:latin typeface="Times New Roman" panose="02020603050405020304" pitchFamily="18" charset="0"/>
                          <a:ea typeface="MS Mincho" panose="02020609040205080304" pitchFamily="49" charset="-128"/>
                          <a:cs typeface="Times New Roman" panose="02020603050405020304" pitchFamily="18" charset="0"/>
                        </a:rPr>
                        <a:t>Phase II</a:t>
                      </a:r>
                      <a:endParaRPr lang="en-IN" sz="12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85725" marR="85725" marT="66675" marB="66675">
                    <a:lnL w="12700" cap="flat" cmpd="sng" algn="ctr">
                      <a:solidFill>
                        <a:srgbClr val="A0A0A0"/>
                      </a:solidFill>
                      <a:prstDash val="solid"/>
                      <a:round/>
                      <a:headEnd type="none" w="med" len="med"/>
                      <a:tailEnd type="none" w="med" len="med"/>
                    </a:lnL>
                    <a:lnR w="12700" cap="flat" cmpd="sng" algn="ctr">
                      <a:solidFill>
                        <a:srgbClr val="A0A0A0"/>
                      </a:solidFill>
                      <a:prstDash val="solid"/>
                      <a:round/>
                      <a:headEnd type="none" w="med" len="med"/>
                      <a:tailEnd type="none" w="med" len="med"/>
                    </a:lnR>
                    <a:lnT w="12700" cap="flat" cmpd="sng" algn="ctr">
                      <a:solidFill>
                        <a:srgbClr val="A0A0A0"/>
                      </a:solidFill>
                      <a:prstDash val="solid"/>
                      <a:round/>
                      <a:headEnd type="none" w="med" len="med"/>
                      <a:tailEnd type="none" w="med" len="med"/>
                    </a:lnT>
                    <a:lnB w="12700" cap="flat" cmpd="sng" algn="ctr">
                      <a:solidFill>
                        <a:srgbClr val="A0A0A0"/>
                      </a:solidFill>
                      <a:prstDash val="solid"/>
                      <a:round/>
                      <a:headEnd type="none" w="med" len="med"/>
                      <a:tailEnd type="none" w="med" len="med"/>
                    </a:lnB>
                    <a:noFill/>
                  </a:tcPr>
                </a:tc>
                <a:tc>
                  <a:txBody>
                    <a:bodyPr/>
                    <a:lstStyle/>
                    <a:p>
                      <a:pPr>
                        <a:lnSpc>
                          <a:spcPct val="115000"/>
                        </a:lnSpc>
                        <a:spcBef>
                          <a:spcPts val="200"/>
                        </a:spcBef>
                        <a:spcAft>
                          <a:spcPts val="200"/>
                        </a:spcAft>
                        <a:buNone/>
                      </a:pPr>
                      <a:r>
                        <a:rPr lang="en-US" sz="1200" dirty="0">
                          <a:effectLst/>
                          <a:latin typeface="Times New Roman" panose="02020603050405020304" pitchFamily="18" charset="0"/>
                          <a:ea typeface="MS Mincho" panose="02020609040205080304" pitchFamily="49" charset="-128"/>
                          <a:cs typeface="Times New Roman" panose="02020603050405020304" pitchFamily="18" charset="0"/>
                        </a:rPr>
                        <a:t>All entities (FY 2026-27)</a:t>
                      </a:r>
                      <a:endParaRPr lang="en-IN"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85725" marR="85725" marT="66675" marB="66675">
                    <a:lnL w="12700" cap="flat" cmpd="sng" algn="ctr">
                      <a:solidFill>
                        <a:srgbClr val="A0A0A0"/>
                      </a:solidFill>
                      <a:prstDash val="solid"/>
                      <a:round/>
                      <a:headEnd type="none" w="med" len="med"/>
                      <a:tailEnd type="none" w="med" len="med"/>
                    </a:lnL>
                    <a:lnR w="12700" cap="flat" cmpd="sng" algn="ctr">
                      <a:solidFill>
                        <a:srgbClr val="A0A0A0"/>
                      </a:solidFill>
                      <a:prstDash val="solid"/>
                      <a:round/>
                      <a:headEnd type="none" w="med" len="med"/>
                      <a:tailEnd type="none" w="med" len="med"/>
                    </a:lnR>
                    <a:lnT w="12700" cap="flat" cmpd="sng" algn="ctr">
                      <a:solidFill>
                        <a:srgbClr val="A0A0A0"/>
                      </a:solidFill>
                      <a:prstDash val="solid"/>
                      <a:round/>
                      <a:headEnd type="none" w="med" len="med"/>
                      <a:tailEnd type="none" w="med" len="med"/>
                    </a:lnT>
                    <a:lnB w="12700" cap="flat" cmpd="sng" algn="ctr">
                      <a:solidFill>
                        <a:srgbClr val="A0A0A0"/>
                      </a:solidFill>
                      <a:prstDash val="solid"/>
                      <a:round/>
                      <a:headEnd type="none" w="med" len="med"/>
                      <a:tailEnd type="none" w="med" len="med"/>
                    </a:lnB>
                    <a:noFill/>
                  </a:tcPr>
                </a:tc>
                <a:tc>
                  <a:txBody>
                    <a:bodyPr/>
                    <a:lstStyle/>
                    <a:p>
                      <a:pPr>
                        <a:lnSpc>
                          <a:spcPct val="115000"/>
                        </a:lnSpc>
                        <a:spcBef>
                          <a:spcPts val="200"/>
                        </a:spcBef>
                        <a:spcAft>
                          <a:spcPts val="200"/>
                        </a:spcAft>
                        <a:buNone/>
                      </a:pPr>
                      <a:r>
                        <a:rPr lang="en-US" sz="1200" dirty="0">
                          <a:effectLst/>
                          <a:latin typeface="Times New Roman" panose="02020603050405020304" pitchFamily="18" charset="0"/>
                          <a:ea typeface="MS Mincho" panose="02020609040205080304" pitchFamily="49" charset="-128"/>
                          <a:cs typeface="Times New Roman" panose="02020603050405020304" pitchFamily="18" charset="0"/>
                        </a:rPr>
                        <a:t>Accounting periods beginning on or after </a:t>
                      </a:r>
                      <a:r>
                        <a:rPr lang="en-US" sz="1200" b="1" dirty="0">
                          <a:effectLst/>
                          <a:latin typeface="Times New Roman" panose="02020603050405020304" pitchFamily="18" charset="0"/>
                          <a:ea typeface="MS Mincho" panose="02020609040205080304" pitchFamily="49" charset="-128"/>
                          <a:cs typeface="Times New Roman" panose="02020603050405020304" pitchFamily="18" charset="0"/>
                        </a:rPr>
                        <a:t>April 1, 2026</a:t>
                      </a:r>
                      <a:endParaRPr lang="en-IN" sz="1200" dirty="0">
                        <a:effectLst/>
                        <a:latin typeface="Times New Roman" panose="02020603050405020304" pitchFamily="18" charset="0"/>
                        <a:ea typeface="MS Mincho" panose="02020609040205080304" pitchFamily="49" charset="-128"/>
                        <a:cs typeface="Times New Roman" panose="02020603050405020304" pitchFamily="18" charset="0"/>
                      </a:endParaRPr>
                    </a:p>
                  </a:txBody>
                  <a:tcPr marL="85725" marR="85725" marT="66675" marB="66675">
                    <a:lnL w="12700" cap="flat" cmpd="sng" algn="ctr">
                      <a:solidFill>
                        <a:srgbClr val="A0A0A0"/>
                      </a:solidFill>
                      <a:prstDash val="solid"/>
                      <a:round/>
                      <a:headEnd type="none" w="med" len="med"/>
                      <a:tailEnd type="none" w="med" len="med"/>
                    </a:lnL>
                    <a:lnR w="12700" cap="flat" cmpd="sng" algn="ctr">
                      <a:solidFill>
                        <a:srgbClr val="A0A0A0"/>
                      </a:solidFill>
                      <a:prstDash val="solid"/>
                      <a:round/>
                      <a:headEnd type="none" w="med" len="med"/>
                      <a:tailEnd type="none" w="med" len="med"/>
                    </a:lnR>
                    <a:lnT w="12700" cap="flat" cmpd="sng" algn="ctr">
                      <a:solidFill>
                        <a:srgbClr val="A0A0A0"/>
                      </a:solidFill>
                      <a:prstDash val="solid"/>
                      <a:round/>
                      <a:headEnd type="none" w="med" len="med"/>
                      <a:tailEnd type="none" w="med" len="med"/>
                    </a:lnT>
                    <a:lnB w="12700" cap="flat" cmpd="sng" algn="ctr">
                      <a:solidFill>
                        <a:srgbClr val="A0A0A0"/>
                      </a:solidFill>
                      <a:prstDash val="solid"/>
                      <a:round/>
                      <a:headEnd type="none" w="med" len="med"/>
                      <a:tailEnd type="none" w="med" len="med"/>
                    </a:lnB>
                    <a:noFill/>
                  </a:tcPr>
                </a:tc>
                <a:extLst>
                  <a:ext uri="{0D108BD9-81ED-4DB2-BD59-A6C34878D82A}">
                    <a16:rowId xmlns:a16="http://schemas.microsoft.com/office/drawing/2014/main" val="2235028405"/>
                  </a:ext>
                </a:extLst>
              </a:tr>
            </a:tbl>
          </a:graphicData>
        </a:graphic>
      </p:graphicFrame>
      <p:sp>
        <p:nvSpPr>
          <p:cNvPr id="2" name="Footer Placeholder 1">
            <a:extLst>
              <a:ext uri="{FF2B5EF4-FFF2-40B4-BE49-F238E27FC236}">
                <a16:creationId xmlns:a16="http://schemas.microsoft.com/office/drawing/2014/main" id="{CCFCBCD0-540F-F4FA-2972-E456D3E2E54A}"/>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2999044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AE94AB-8AFF-28F7-F735-3C07D9EFA94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8E0CF9F-644D-571B-E6D2-80E653A5754E}"/>
              </a:ext>
            </a:extLst>
          </p:cNvPr>
          <p:cNvSpPr>
            <a:spLocks noGrp="1"/>
          </p:cNvSpPr>
          <p:nvPr>
            <p:ph idx="1"/>
          </p:nvPr>
        </p:nvSpPr>
        <p:spPr>
          <a:xfrm>
            <a:off x="200891" y="260648"/>
            <a:ext cx="8742218" cy="5904656"/>
          </a:xfrm>
        </p:spPr>
        <p:txBody>
          <a:bodyPr>
            <a:noAutofit/>
          </a:bodyPr>
          <a:lstStyle/>
          <a:p>
            <a:pPr marL="0" indent="0" algn="ctr">
              <a:spcBef>
                <a:spcPts val="0"/>
              </a:spcBef>
              <a:buNone/>
            </a:pPr>
            <a:r>
              <a:rPr lang="en-US" sz="1800" b="1" dirty="0">
                <a:latin typeface="Times New Roman" panose="02020603050405020304" pitchFamily="18" charset="0"/>
                <a:cs typeface="Times New Roman" panose="02020603050405020304" pitchFamily="18" charset="0"/>
              </a:rPr>
              <a:t>As per Page no 42 of Guidance Note on Tax Audit u/s. 44AB of IT Act, 1961 </a:t>
            </a:r>
          </a:p>
          <a:p>
            <a:pPr marL="0" indent="0" algn="ctr">
              <a:spcBef>
                <a:spcPts val="0"/>
              </a:spcBef>
              <a:buNone/>
            </a:pPr>
            <a:r>
              <a:rPr lang="en-US" sz="1800" b="1" dirty="0">
                <a:latin typeface="Times New Roman" panose="02020603050405020304" pitchFamily="18" charset="0"/>
                <a:cs typeface="Times New Roman" panose="02020603050405020304" pitchFamily="18" charset="0"/>
              </a:rPr>
              <a:t>(Revised 2026)</a:t>
            </a:r>
            <a:endParaRPr lang="en-US" sz="1500" b="1" dirty="0">
              <a:latin typeface="Times New Roman" panose="02020603050405020304" pitchFamily="18" charset="0"/>
              <a:cs typeface="Times New Roman" panose="02020603050405020304" pitchFamily="18" charset="0"/>
            </a:endParaRPr>
          </a:p>
          <a:p>
            <a:pPr marL="0" indent="0" algn="ctr">
              <a:spcBef>
                <a:spcPts val="0"/>
              </a:spcBef>
              <a:buNone/>
            </a:pPr>
            <a:endParaRPr lang="en-US" sz="1500" b="1" dirty="0">
              <a:latin typeface="Times New Roman" panose="02020603050405020304" pitchFamily="18" charset="0"/>
              <a:cs typeface="Times New Roman" panose="02020603050405020304" pitchFamily="18" charset="0"/>
            </a:endParaRPr>
          </a:p>
          <a:p>
            <a:pPr marL="0" indent="0" algn="just">
              <a:spcBef>
                <a:spcPts val="0"/>
              </a:spcBef>
              <a:buNone/>
            </a:pPr>
            <a:r>
              <a:rPr lang="en-US" sz="1800" b="1" dirty="0">
                <a:latin typeface="Times New Roman" panose="02020603050405020304" pitchFamily="18" charset="0"/>
                <a:cs typeface="Times New Roman" panose="02020603050405020304" pitchFamily="18" charset="0"/>
              </a:rPr>
              <a:t>Note - 1 : </a:t>
            </a:r>
            <a:r>
              <a:rPr lang="en-US" sz="1800" b="1" u="sng" dirty="0">
                <a:latin typeface="Times New Roman" panose="02020603050405020304" pitchFamily="18" charset="0"/>
                <a:cs typeface="Times New Roman" panose="02020603050405020304" pitchFamily="18" charset="0"/>
              </a:rPr>
              <a:t>The Guidance Note on Financial Statements of Non-Corporate Entities is applicable to </a:t>
            </a:r>
            <a:endParaRPr lang="en-US" sz="1800" dirty="0">
              <a:latin typeface="Times New Roman" panose="02020603050405020304" pitchFamily="18" charset="0"/>
              <a:cs typeface="Times New Roman" panose="02020603050405020304" pitchFamily="18" charset="0"/>
            </a:endParaRPr>
          </a:p>
          <a:p>
            <a:pPr marL="0" indent="0" algn="just">
              <a:spcBef>
                <a:spcPts val="0"/>
              </a:spcBef>
              <a:buNone/>
            </a:pPr>
            <a:r>
              <a:rPr lang="en-US" sz="1800" dirty="0">
                <a:latin typeface="Times New Roman" panose="02020603050405020304" pitchFamily="18" charset="0"/>
                <a:cs typeface="Times New Roman" panose="02020603050405020304" pitchFamily="18" charset="0"/>
              </a:rPr>
              <a:t>(a) </a:t>
            </a:r>
            <a:r>
              <a:rPr lang="en-US" sz="1800" b="1" u="sng" dirty="0">
                <a:latin typeface="Times New Roman" panose="02020603050405020304" pitchFamily="18" charset="0"/>
                <a:cs typeface="Times New Roman" panose="02020603050405020304" pitchFamily="18" charset="0"/>
              </a:rPr>
              <a:t>Sole proprietorship firms</a:t>
            </a:r>
          </a:p>
          <a:p>
            <a:pPr marL="0" indent="0" algn="just">
              <a:spcBef>
                <a:spcPts val="0"/>
              </a:spcBef>
              <a:buNone/>
            </a:pPr>
            <a:r>
              <a:rPr lang="en-US" sz="1800" b="1" u="sng" dirty="0">
                <a:latin typeface="Times New Roman" panose="02020603050405020304" pitchFamily="18" charset="0"/>
                <a:cs typeface="Times New Roman" panose="02020603050405020304" pitchFamily="18" charset="0"/>
              </a:rPr>
              <a:t>(b) Hindu Undivided Family</a:t>
            </a:r>
          </a:p>
          <a:p>
            <a:pPr marL="0" indent="0" algn="just">
              <a:spcBef>
                <a:spcPts val="0"/>
              </a:spcBef>
              <a:buNone/>
            </a:pPr>
            <a:r>
              <a:rPr lang="en-US" sz="1800" b="1" u="sng" dirty="0">
                <a:latin typeface="Times New Roman" panose="02020603050405020304" pitchFamily="18" charset="0"/>
                <a:cs typeface="Times New Roman" panose="02020603050405020304" pitchFamily="18" charset="0"/>
              </a:rPr>
              <a:t>(c) Partnership Firms</a:t>
            </a:r>
          </a:p>
          <a:p>
            <a:pPr marL="0" indent="0" algn="just">
              <a:spcBef>
                <a:spcPts val="0"/>
              </a:spcBef>
              <a:buNone/>
            </a:pPr>
            <a:r>
              <a:rPr lang="en-US" sz="1800" b="1" u="sng" dirty="0" err="1">
                <a:latin typeface="Times New Roman" panose="02020603050405020304" pitchFamily="18" charset="0"/>
                <a:cs typeface="Times New Roman" panose="02020603050405020304" pitchFamily="18" charset="0"/>
              </a:rPr>
              <a:t>i</a:t>
            </a:r>
            <a:r>
              <a:rPr lang="en-US" sz="1800" b="1" u="sng" dirty="0">
                <a:latin typeface="Times New Roman" panose="02020603050405020304" pitchFamily="18" charset="0"/>
                <a:cs typeface="Times New Roman" panose="02020603050405020304" pitchFamily="18" charset="0"/>
              </a:rPr>
              <a:t>) Registered Partnership Firms</a:t>
            </a:r>
          </a:p>
          <a:p>
            <a:pPr marL="0" indent="0" algn="just">
              <a:spcBef>
                <a:spcPts val="0"/>
              </a:spcBef>
              <a:buNone/>
            </a:pPr>
            <a:r>
              <a:rPr lang="en-US" sz="1800" b="1" u="sng" dirty="0">
                <a:latin typeface="Times New Roman" panose="02020603050405020304" pitchFamily="18" charset="0"/>
                <a:cs typeface="Times New Roman" panose="02020603050405020304" pitchFamily="18" charset="0"/>
              </a:rPr>
              <a:t>ii) Unregistered Partnership Firms</a:t>
            </a:r>
          </a:p>
          <a:p>
            <a:pPr marL="0" indent="0" algn="just">
              <a:spcBef>
                <a:spcPts val="0"/>
              </a:spcBef>
              <a:buNone/>
            </a:pPr>
            <a:r>
              <a:rPr lang="en-US" sz="1800" b="1" u="sng" dirty="0">
                <a:latin typeface="Times New Roman" panose="02020603050405020304" pitchFamily="18" charset="0"/>
                <a:cs typeface="Times New Roman" panose="02020603050405020304" pitchFamily="18" charset="0"/>
              </a:rPr>
              <a:t>(d) Association of Persons</a:t>
            </a:r>
          </a:p>
          <a:p>
            <a:pPr marL="0" indent="0" algn="just">
              <a:spcBef>
                <a:spcPts val="0"/>
              </a:spcBef>
              <a:buNone/>
            </a:pPr>
            <a:r>
              <a:rPr lang="en-US" sz="1800" b="1" u="sng" dirty="0">
                <a:latin typeface="Times New Roman" panose="02020603050405020304" pitchFamily="18" charset="0"/>
                <a:cs typeface="Times New Roman" panose="02020603050405020304" pitchFamily="18" charset="0"/>
              </a:rPr>
              <a:t>a. Partnership firms not covered above</a:t>
            </a:r>
          </a:p>
          <a:p>
            <a:pPr marL="0" indent="0" algn="just">
              <a:spcBef>
                <a:spcPts val="0"/>
              </a:spcBef>
              <a:buNone/>
            </a:pPr>
            <a:r>
              <a:rPr lang="en-US" sz="1800" b="1" u="sng" dirty="0">
                <a:latin typeface="Times New Roman" panose="02020603050405020304" pitchFamily="18" charset="0"/>
                <a:cs typeface="Times New Roman" panose="02020603050405020304" pitchFamily="18" charset="0"/>
              </a:rPr>
              <a:t>b. Body of Individuals</a:t>
            </a:r>
          </a:p>
          <a:p>
            <a:pPr marL="0" indent="0" algn="just">
              <a:spcBef>
                <a:spcPts val="0"/>
              </a:spcBef>
              <a:buNone/>
            </a:pPr>
            <a:r>
              <a:rPr lang="en-US" sz="1800" b="1" u="sng" dirty="0">
                <a:latin typeface="Times New Roman" panose="02020603050405020304" pitchFamily="18" charset="0"/>
                <a:cs typeface="Times New Roman" panose="02020603050405020304" pitchFamily="18" charset="0"/>
              </a:rPr>
              <a:t>c. Resident welfare Association</a:t>
            </a:r>
          </a:p>
          <a:p>
            <a:pPr marL="0" indent="0" algn="just">
              <a:spcBef>
                <a:spcPts val="0"/>
              </a:spcBef>
              <a:buNone/>
            </a:pPr>
            <a:r>
              <a:rPr lang="en-US" sz="1800" b="1" u="sng" dirty="0">
                <a:latin typeface="Times New Roman" panose="02020603050405020304" pitchFamily="18" charset="0"/>
                <a:cs typeface="Times New Roman" panose="02020603050405020304" pitchFamily="18" charset="0"/>
              </a:rPr>
              <a:t>(e) Society registered under any law for the time being in force</a:t>
            </a:r>
          </a:p>
          <a:p>
            <a:pPr marL="0" indent="0" algn="just">
              <a:spcBef>
                <a:spcPts val="0"/>
              </a:spcBef>
              <a:buNone/>
            </a:pPr>
            <a:r>
              <a:rPr lang="en-US" sz="1800" b="1" u="sng" dirty="0">
                <a:latin typeface="Times New Roman" panose="02020603050405020304" pitchFamily="18" charset="0"/>
                <a:cs typeface="Times New Roman" panose="02020603050405020304" pitchFamily="18" charset="0"/>
              </a:rPr>
              <a:t>(f) Trust (private or public) registered under any law for the time being in force or unregistered.</a:t>
            </a:r>
          </a:p>
          <a:p>
            <a:pPr marL="0" indent="0" algn="just">
              <a:spcBef>
                <a:spcPts val="0"/>
              </a:spcBef>
              <a:buNone/>
            </a:pPr>
            <a:r>
              <a:rPr lang="en-US" sz="1800" b="1" u="sng" dirty="0">
                <a:latin typeface="Times New Roman" panose="02020603050405020304" pitchFamily="18" charset="0"/>
                <a:cs typeface="Times New Roman" panose="02020603050405020304" pitchFamily="18" charset="0"/>
              </a:rPr>
              <a:t>(g) Statutory Corporations, Autonomous bodies and Authorities</a:t>
            </a:r>
          </a:p>
          <a:p>
            <a:pPr marL="0" indent="0" algn="just">
              <a:spcBef>
                <a:spcPts val="0"/>
              </a:spcBef>
              <a:buNone/>
            </a:pPr>
            <a:r>
              <a:rPr lang="en-US" sz="1800" b="1" u="sng" dirty="0">
                <a:latin typeface="Times New Roman" panose="02020603050405020304" pitchFamily="18" charset="0"/>
                <a:cs typeface="Times New Roman" panose="02020603050405020304" pitchFamily="18" charset="0"/>
              </a:rPr>
              <a:t>(h) Any form of </a:t>
            </a:r>
            <a:r>
              <a:rPr lang="en-US" sz="1800" b="1" u="sng" dirty="0" err="1">
                <a:latin typeface="Times New Roman" panose="02020603050405020304" pitchFamily="18" charset="0"/>
                <a:cs typeface="Times New Roman" panose="02020603050405020304" pitchFamily="18" charset="0"/>
              </a:rPr>
              <a:t>organisation</a:t>
            </a:r>
            <a:r>
              <a:rPr lang="en-US" sz="1800" b="1" u="sng" dirty="0">
                <a:latin typeface="Times New Roman" panose="02020603050405020304" pitchFamily="18" charset="0"/>
                <a:cs typeface="Times New Roman" panose="02020603050405020304" pitchFamily="18" charset="0"/>
              </a:rPr>
              <a:t> that is engaged fully or partially in any Business or Professional activities.</a:t>
            </a:r>
          </a:p>
        </p:txBody>
      </p:sp>
      <p:sp>
        <p:nvSpPr>
          <p:cNvPr id="2" name="Footer Placeholder 1">
            <a:extLst>
              <a:ext uri="{FF2B5EF4-FFF2-40B4-BE49-F238E27FC236}">
                <a16:creationId xmlns:a16="http://schemas.microsoft.com/office/drawing/2014/main" id="{A69907AE-E100-F2B0-FBAD-4F2A521AEC30}"/>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0211686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DB8456-1601-3B6D-0D4E-FFC48DB874E7}"/>
              </a:ext>
            </a:extLst>
          </p:cNvPr>
          <p:cNvSpPr>
            <a:spLocks noGrp="1"/>
          </p:cNvSpPr>
          <p:nvPr>
            <p:ph idx="1"/>
          </p:nvPr>
        </p:nvSpPr>
        <p:spPr>
          <a:xfrm>
            <a:off x="428625" y="2241818"/>
            <a:ext cx="8379619" cy="2617253"/>
          </a:xfrm>
        </p:spPr>
        <p:txBody>
          <a:bodyPr>
            <a:normAutofit/>
          </a:bodyPr>
          <a:lstStyle/>
          <a:p>
            <a:pPr marL="0" indent="0" algn="ctr">
              <a:buNone/>
            </a:pPr>
            <a:r>
              <a:rPr lang="en-US" b="1" dirty="0">
                <a:latin typeface="Times New Roman" panose="02020603050405020304" pitchFamily="18" charset="0"/>
                <a:cs typeface="Times New Roman" panose="02020603050405020304" pitchFamily="18" charset="0"/>
              </a:rPr>
              <a:t>The Digital Personal Data Protection (DPDP) Act, 2023</a:t>
            </a:r>
            <a:endParaRPr lang="en-IN" sz="2400" b="1"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5089FA9E-5F8D-5113-DD94-500BB6F2B1C1}"/>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9438325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A06C3-5517-55AE-6A87-98DAB169C22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EC335E-1829-6B21-D0F6-42F3AC0CF4E9}"/>
              </a:ext>
            </a:extLst>
          </p:cNvPr>
          <p:cNvSpPr>
            <a:spLocks noGrp="1"/>
          </p:cNvSpPr>
          <p:nvPr>
            <p:ph idx="1"/>
          </p:nvPr>
        </p:nvSpPr>
        <p:spPr>
          <a:xfrm>
            <a:off x="229927" y="260648"/>
            <a:ext cx="8719865" cy="5318621"/>
          </a:xfrm>
        </p:spPr>
        <p:txBody>
          <a:bodyPr>
            <a:normAutofit/>
          </a:bodyPr>
          <a:lstStyle/>
          <a:p>
            <a:pPr marL="0" indent="0" algn="ctr">
              <a:buNone/>
            </a:pPr>
            <a:r>
              <a:rPr lang="en-US" sz="2400" b="1" dirty="0">
                <a:latin typeface="Times New Roman" pitchFamily="18" charset="0"/>
                <a:cs typeface="Times New Roman" pitchFamily="18" charset="0"/>
              </a:rPr>
              <a:t>As per Page no 52 of Guidance Note on Tax Audit u/s. 44AB of IT Act, 1961 (Revised 2026)</a:t>
            </a:r>
          </a:p>
          <a:p>
            <a:pPr marL="0" indent="0" algn="ctr">
              <a:buNone/>
            </a:pPr>
            <a:endParaRPr lang="en-US" sz="1800" dirty="0">
              <a:latin typeface="Times New Roman" panose="02020603050405020304" pitchFamily="18" charset="0"/>
              <a:cs typeface="Times New Roman" panose="02020603050405020304" pitchFamily="18" charset="0"/>
            </a:endParaRPr>
          </a:p>
          <a:p>
            <a:pPr marL="0" indent="0" algn="just">
              <a:buNone/>
            </a:pPr>
            <a:r>
              <a:rPr lang="en-US" sz="2000" dirty="0">
                <a:latin typeface="Times New Roman" panose="02020603050405020304" pitchFamily="18" charset="0"/>
                <a:cs typeface="Times New Roman" panose="02020603050405020304" pitchFamily="18" charset="0"/>
              </a:rPr>
              <a:t>13.13 The </a:t>
            </a:r>
            <a:r>
              <a:rPr lang="en-US" sz="2000" b="1" u="sng" dirty="0">
                <a:latin typeface="Times New Roman" panose="02020603050405020304" pitchFamily="18" charset="0"/>
                <a:cs typeface="Times New Roman" panose="02020603050405020304" pitchFamily="18" charset="0"/>
              </a:rPr>
              <a:t>Digital Personal Data Protection (DPDP) Act, 2023 </a:t>
            </a:r>
            <a:r>
              <a:rPr lang="en-US" sz="2000" dirty="0">
                <a:latin typeface="Times New Roman" panose="02020603050405020304" pitchFamily="18" charset="0"/>
                <a:cs typeface="Times New Roman" panose="02020603050405020304" pitchFamily="18" charset="0"/>
              </a:rPr>
              <a:t>introduces a </a:t>
            </a:r>
            <a:r>
              <a:rPr lang="en-US" sz="2000" b="1" u="sng" dirty="0">
                <a:latin typeface="Times New Roman" panose="02020603050405020304" pitchFamily="18" charset="0"/>
                <a:cs typeface="Times New Roman" panose="02020603050405020304" pitchFamily="18" charset="0"/>
              </a:rPr>
              <a:t>strict legal framework in India to protect personal data, significantly impacting tax auditors. </a:t>
            </a:r>
          </a:p>
          <a:p>
            <a:pPr marL="0" indent="0" algn="just">
              <a:buNone/>
            </a:pPr>
            <a:r>
              <a:rPr lang="en-US" sz="2000" dirty="0">
                <a:latin typeface="Times New Roman" panose="02020603050405020304" pitchFamily="18" charset="0"/>
                <a:cs typeface="Times New Roman" panose="02020603050405020304" pitchFamily="18" charset="0"/>
              </a:rPr>
              <a:t>In the course of </a:t>
            </a:r>
            <a:r>
              <a:rPr lang="en-US" sz="2000" b="1" u="sng" dirty="0">
                <a:latin typeface="Times New Roman" panose="02020603050405020304" pitchFamily="18" charset="0"/>
                <a:cs typeface="Times New Roman" panose="02020603050405020304" pitchFamily="18" charset="0"/>
              </a:rPr>
              <a:t>audits under Section 44AB </a:t>
            </a:r>
            <a:r>
              <a:rPr lang="en-US" sz="2000" dirty="0">
                <a:latin typeface="Times New Roman" panose="02020603050405020304" pitchFamily="18" charset="0"/>
                <a:cs typeface="Times New Roman" panose="02020603050405020304" pitchFamily="18" charset="0"/>
              </a:rPr>
              <a:t>of the Income-tax Act, 1961, auditors routinely handle vast amounts of </a:t>
            </a:r>
            <a:r>
              <a:rPr lang="en-US" sz="2000" b="1" u="sng" dirty="0">
                <a:latin typeface="Times New Roman" panose="02020603050405020304" pitchFamily="18" charset="0"/>
                <a:cs typeface="Times New Roman" panose="02020603050405020304" pitchFamily="18" charset="0"/>
              </a:rPr>
              <a:t>sensitive personal data, such as PAN, Aadhaar, salary records, and bank details.</a:t>
            </a:r>
            <a:endParaRPr lang="en-IN" sz="1600" b="1" u="sng"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1AF546E1-D069-D48C-1773-018AFA9A4E53}"/>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0669900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A8B70B-4D6D-FCDC-2629-765419C4F5E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D777E7-2D68-800E-9C47-204F4D899334}"/>
              </a:ext>
            </a:extLst>
          </p:cNvPr>
          <p:cNvSpPr>
            <a:spLocks noGrp="1"/>
          </p:cNvSpPr>
          <p:nvPr>
            <p:ph idx="1"/>
          </p:nvPr>
        </p:nvSpPr>
        <p:spPr>
          <a:xfrm>
            <a:off x="428625" y="332656"/>
            <a:ext cx="8379619" cy="5246613"/>
          </a:xfrm>
        </p:spPr>
        <p:txBody>
          <a:bodyPr>
            <a:normAutofit/>
          </a:bodyPr>
          <a:lstStyle/>
          <a:p>
            <a:pPr marL="0" indent="0" algn="ctr">
              <a:buNone/>
            </a:pPr>
            <a:r>
              <a:rPr lang="en-US" sz="2000" b="1" dirty="0">
                <a:latin typeface="Times New Roman" pitchFamily="18" charset="0"/>
                <a:cs typeface="Times New Roman" pitchFamily="18" charset="0"/>
              </a:rPr>
              <a:t>As per Page no 52 of Guidance Note on Tax Audit u/s. 44AB of IT Act, 1961 </a:t>
            </a:r>
          </a:p>
          <a:p>
            <a:pPr marL="0" indent="0" algn="ctr">
              <a:buNone/>
            </a:pPr>
            <a:r>
              <a:rPr lang="en-US" sz="2000" b="1" dirty="0">
                <a:latin typeface="Times New Roman" pitchFamily="18" charset="0"/>
                <a:cs typeface="Times New Roman" pitchFamily="18" charset="0"/>
              </a:rPr>
              <a:t>(Revised 2026) </a:t>
            </a:r>
          </a:p>
          <a:p>
            <a:pPr marL="0" indent="0" algn="just">
              <a:buNone/>
            </a:pPr>
            <a:endParaRPr lang="en-US" sz="2000" b="1" dirty="0">
              <a:latin typeface="Times New Roman" pitchFamily="18" charset="0"/>
              <a:cs typeface="Times New Roman" pitchFamily="18" charset="0"/>
            </a:endParaRPr>
          </a:p>
          <a:p>
            <a:pPr marL="0" indent="0" algn="just">
              <a:buNone/>
            </a:pPr>
            <a:r>
              <a:rPr lang="en-US" sz="2000" dirty="0">
                <a:latin typeface="Times New Roman" panose="02020603050405020304" pitchFamily="18" charset="0"/>
                <a:cs typeface="Times New Roman" panose="02020603050405020304" pitchFamily="18" charset="0"/>
              </a:rPr>
              <a:t>13.14 While the </a:t>
            </a:r>
            <a:r>
              <a:rPr lang="en-US" sz="2000" b="1" u="sng" dirty="0">
                <a:latin typeface="Times New Roman" panose="02020603050405020304" pitchFamily="18" charset="0"/>
                <a:cs typeface="Times New Roman" panose="02020603050405020304" pitchFamily="18" charset="0"/>
              </a:rPr>
              <a:t>Chartered Accountants Act, 1949 and the Code of Ethics already mandate client confidentiality, </a:t>
            </a:r>
            <a:r>
              <a:rPr lang="en-US" sz="2000" dirty="0">
                <a:latin typeface="Times New Roman" panose="02020603050405020304" pitchFamily="18" charset="0"/>
                <a:cs typeface="Times New Roman" panose="02020603050405020304" pitchFamily="18" charset="0"/>
              </a:rPr>
              <a:t>the </a:t>
            </a:r>
            <a:r>
              <a:rPr lang="en-US" sz="2000" b="1" u="sng" dirty="0">
                <a:latin typeface="Times New Roman" panose="02020603050405020304" pitchFamily="18" charset="0"/>
                <a:cs typeface="Times New Roman" panose="02020603050405020304" pitchFamily="18" charset="0"/>
              </a:rPr>
              <a:t>DPDP Act elevates this into a statutory obligation</a:t>
            </a:r>
            <a:r>
              <a:rPr lang="en-US" sz="2000" dirty="0">
                <a:latin typeface="Times New Roman" panose="02020603050405020304" pitchFamily="18" charset="0"/>
                <a:cs typeface="Times New Roman" panose="02020603050405020304" pitchFamily="18" charset="0"/>
              </a:rPr>
              <a:t>.</a:t>
            </a:r>
          </a:p>
          <a:p>
            <a:pPr marL="0" indent="0" algn="just">
              <a:buNone/>
            </a:pPr>
            <a:r>
              <a:rPr lang="en-US" sz="2000" dirty="0">
                <a:latin typeface="Times New Roman" panose="02020603050405020304" pitchFamily="18" charset="0"/>
                <a:cs typeface="Times New Roman" panose="02020603050405020304" pitchFamily="18" charset="0"/>
              </a:rPr>
              <a:t>Depending upon the facts and circumstances, the auditor should assess his obligation under the applicable data protection law and his role in relation to the processing of such data. </a:t>
            </a:r>
          </a:p>
          <a:p>
            <a:pPr marL="0" indent="0" algn="just">
              <a:buNone/>
            </a:pPr>
            <a:r>
              <a:rPr lang="en-US" sz="2000" dirty="0">
                <a:latin typeface="Times New Roman" panose="02020603050405020304" pitchFamily="18" charset="0"/>
                <a:cs typeface="Times New Roman" panose="02020603050405020304" pitchFamily="18" charset="0"/>
              </a:rPr>
              <a:t>Auditor should </a:t>
            </a:r>
            <a:r>
              <a:rPr lang="en-US" sz="2000" b="1" u="sng" dirty="0">
                <a:latin typeface="Times New Roman" panose="02020603050405020304" pitchFamily="18" charset="0"/>
                <a:cs typeface="Times New Roman" panose="02020603050405020304" pitchFamily="18" charset="0"/>
              </a:rPr>
              <a:t>adopt robust data governance and information security practices proportionate to the nature, volume and sensitivity of the data handled.</a:t>
            </a:r>
            <a:r>
              <a:rPr lang="en-US" sz="2000" dirty="0">
                <a:latin typeface="Times New Roman" panose="02020603050405020304" pitchFamily="18" charset="0"/>
                <a:cs typeface="Times New Roman" panose="02020603050405020304" pitchFamily="18" charset="0"/>
              </a:rPr>
              <a:t> </a:t>
            </a:r>
          </a:p>
          <a:p>
            <a:pPr marL="0" indent="0" algn="just">
              <a:buNone/>
            </a:pPr>
            <a:r>
              <a:rPr lang="en-US" sz="2000" dirty="0">
                <a:latin typeface="Times New Roman" panose="02020603050405020304" pitchFamily="18" charset="0"/>
                <a:cs typeface="Times New Roman" panose="02020603050405020304" pitchFamily="18" charset="0"/>
              </a:rPr>
              <a:t>This may include </a:t>
            </a:r>
            <a:r>
              <a:rPr lang="en-US" sz="2000" b="1" u="sng" dirty="0">
                <a:latin typeface="Times New Roman" panose="02020603050405020304" pitchFamily="18" charset="0"/>
                <a:cs typeface="Times New Roman" panose="02020603050405020304" pitchFamily="18" charset="0"/>
              </a:rPr>
              <a:t>restricting data access or a need-to-know basis and securing digital tools like cloud platforms </a:t>
            </a:r>
            <a:r>
              <a:rPr lang="en-IN" sz="2000" b="1" u="sng" dirty="0">
                <a:latin typeface="Times New Roman" panose="02020603050405020304" pitchFamily="18" charset="0"/>
                <a:cs typeface="Times New Roman" panose="02020603050405020304" pitchFamily="18" charset="0"/>
              </a:rPr>
              <a:t>and AI applications.</a:t>
            </a:r>
            <a:endParaRPr lang="en-IN" sz="1600" b="1" u="sng"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6A6BCE42-BFC0-B3EE-FAE8-F150C7BF2C04}"/>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604555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1148F-B701-34BE-ABAD-8B5A6BDC318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4E9EC09-746C-B1CD-DC1A-EB3126F27322}"/>
              </a:ext>
            </a:extLst>
          </p:cNvPr>
          <p:cNvSpPr>
            <a:spLocks noGrp="1"/>
          </p:cNvSpPr>
          <p:nvPr>
            <p:ph idx="1"/>
          </p:nvPr>
        </p:nvSpPr>
        <p:spPr>
          <a:xfrm>
            <a:off x="222783" y="332656"/>
            <a:ext cx="8719865" cy="5760639"/>
          </a:xfrm>
        </p:spPr>
        <p:txBody>
          <a:bodyPr>
            <a:normAutofit/>
          </a:bodyPr>
          <a:lstStyle/>
          <a:p>
            <a:pPr marL="0" indent="0" algn="ctr">
              <a:buNone/>
            </a:pPr>
            <a:r>
              <a:rPr lang="en-US" sz="2000" b="1" dirty="0">
                <a:latin typeface="Times New Roman" pitchFamily="18" charset="0"/>
                <a:cs typeface="Times New Roman" pitchFamily="18" charset="0"/>
              </a:rPr>
              <a:t>As per Page no 52 of Guidance Note on Tax Audit u/s. 44AB of IT Act, 1961 </a:t>
            </a:r>
          </a:p>
          <a:p>
            <a:pPr marL="0" indent="0" algn="ctr">
              <a:buNone/>
            </a:pPr>
            <a:r>
              <a:rPr lang="en-US" sz="2000" b="1" dirty="0">
                <a:latin typeface="Times New Roman" pitchFamily="18" charset="0"/>
                <a:cs typeface="Times New Roman" pitchFamily="18" charset="0"/>
              </a:rPr>
              <a:t>(Revised 2026) </a:t>
            </a:r>
          </a:p>
          <a:p>
            <a:pPr marL="0" indent="0" algn="just">
              <a:buNone/>
            </a:pPr>
            <a:r>
              <a:rPr lang="en-US" sz="2000" dirty="0">
                <a:latin typeface="Times New Roman" panose="02020603050405020304" pitchFamily="18" charset="0"/>
                <a:cs typeface="Times New Roman" panose="02020603050405020304" pitchFamily="18" charset="0"/>
              </a:rPr>
              <a:t>13.15 Furthermore, </a:t>
            </a:r>
            <a:r>
              <a:rPr lang="en-US" sz="2000" b="1" u="sng" dirty="0">
                <a:latin typeface="Times New Roman" panose="02020603050405020304" pitchFamily="18" charset="0"/>
                <a:cs typeface="Times New Roman" panose="02020603050405020304" pitchFamily="18" charset="0"/>
              </a:rPr>
              <a:t>auditors should update their engagement letters with clear data-processing clauses and draft strict confidentiality agreements for all staff and third-party vendors.</a:t>
            </a:r>
          </a:p>
          <a:p>
            <a:pPr marL="0" indent="0" algn="just">
              <a:buNone/>
            </a:pPr>
            <a:r>
              <a:rPr lang="en-US" sz="2000" b="1" u="sng" dirty="0">
                <a:latin typeface="Times New Roman" panose="02020603050405020304" pitchFamily="18" charset="0"/>
                <a:cs typeface="Times New Roman" panose="02020603050405020304" pitchFamily="18" charset="0"/>
              </a:rPr>
              <a:t>Since data breaches or non-compliance can lead to massive statutory penalties, civil lawsuits and permanent damage to professional reputation, auditors must proactively document their security measures to demonstrate due diligence</a:t>
            </a:r>
            <a:r>
              <a:rPr lang="en-US" sz="2000" dirty="0">
                <a:latin typeface="Times New Roman" panose="02020603050405020304" pitchFamily="18" charset="0"/>
                <a:cs typeface="Times New Roman" panose="02020603050405020304" pitchFamily="18" charset="0"/>
              </a:rPr>
              <a:t>.</a:t>
            </a:r>
          </a:p>
          <a:p>
            <a:pPr marL="0" indent="0" algn="just">
              <a:buNone/>
            </a:pPr>
            <a:endParaRPr lang="en-US" sz="2000" dirty="0">
              <a:latin typeface="Times New Roman" panose="02020603050405020304" pitchFamily="18" charset="0"/>
              <a:cs typeface="Times New Roman" panose="02020603050405020304" pitchFamily="18" charset="0"/>
            </a:endParaRPr>
          </a:p>
          <a:p>
            <a:pPr marL="0" indent="0" algn="just">
              <a:buNone/>
            </a:pPr>
            <a:r>
              <a:rPr lang="en-US" sz="2000" dirty="0">
                <a:latin typeface="Times New Roman" panose="02020603050405020304" pitchFamily="18" charset="0"/>
                <a:cs typeface="Times New Roman" panose="02020603050405020304" pitchFamily="18" charset="0"/>
              </a:rPr>
              <a:t>13.16 </a:t>
            </a:r>
            <a:r>
              <a:rPr lang="en-US" sz="2000" b="1" u="sng" dirty="0">
                <a:latin typeface="Times New Roman" panose="02020603050405020304" pitchFamily="18" charset="0"/>
                <a:cs typeface="Times New Roman" panose="02020603050405020304" pitchFamily="18" charset="0"/>
              </a:rPr>
              <a:t>The relevant provisions of the Digital Personal Data Protection Act, 2023 (DPDP Act) are fully applicable from 13 May 2027. </a:t>
            </a:r>
          </a:p>
          <a:p>
            <a:pPr marL="0" indent="0" algn="just">
              <a:buNone/>
            </a:pPr>
            <a:r>
              <a:rPr lang="en-US" sz="2000" b="1" u="sng" dirty="0">
                <a:latin typeface="Times New Roman" panose="02020603050405020304" pitchFamily="18" charset="0"/>
                <a:cs typeface="Times New Roman" panose="02020603050405020304" pitchFamily="18" charset="0"/>
              </a:rPr>
              <a:t>Since the present Guidance Note pertains to periods prior to the applicability of the said provisions, the DPDP Act does not have a bearing on the guidance</a:t>
            </a:r>
          </a:p>
          <a:p>
            <a:pPr marL="0" indent="0" algn="just">
              <a:buNone/>
            </a:pPr>
            <a:r>
              <a:rPr lang="en-US" sz="2000" dirty="0">
                <a:latin typeface="Times New Roman" panose="02020603050405020304" pitchFamily="18" charset="0"/>
                <a:cs typeface="Times New Roman" panose="02020603050405020304" pitchFamily="18" charset="0"/>
              </a:rPr>
              <a:t>This note is included only to </a:t>
            </a:r>
            <a:r>
              <a:rPr lang="en-US" sz="2000" b="1" u="sng" dirty="0">
                <a:latin typeface="Times New Roman" panose="02020603050405020304" pitchFamily="18" charset="0"/>
                <a:cs typeface="Times New Roman" panose="02020603050405020304" pitchFamily="18" charset="0"/>
              </a:rPr>
              <a:t>draw the attention of members to the forthcoming legal framework governing the processing and protection of personal data so that they may </a:t>
            </a:r>
            <a:r>
              <a:rPr lang="en-US" sz="2000" b="1" u="sng" dirty="0" err="1">
                <a:latin typeface="Times New Roman" panose="02020603050405020304" pitchFamily="18" charset="0"/>
                <a:cs typeface="Times New Roman" panose="02020603050405020304" pitchFamily="18" charset="0"/>
              </a:rPr>
              <a:t>familiarise</a:t>
            </a:r>
            <a:r>
              <a:rPr lang="en-US" sz="2000" b="1" u="sng" dirty="0">
                <a:latin typeface="Times New Roman" panose="02020603050405020304" pitchFamily="18" charset="0"/>
                <a:cs typeface="Times New Roman" panose="02020603050405020304" pitchFamily="18" charset="0"/>
              </a:rPr>
              <a:t> themselves with the compliance requirements for future </a:t>
            </a:r>
            <a:r>
              <a:rPr lang="en-IN" sz="2000" b="1" u="sng" dirty="0">
                <a:latin typeface="Times New Roman" panose="02020603050405020304" pitchFamily="18" charset="0"/>
                <a:cs typeface="Times New Roman" panose="02020603050405020304" pitchFamily="18" charset="0"/>
              </a:rPr>
              <a:t>audit engagements, wherever applicable.</a:t>
            </a:r>
            <a:endParaRPr lang="en-IN" sz="1600" b="1" u="sng"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75508721-9AAC-935B-2563-DE284FBFA493}"/>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1604573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BF53D8-4D97-08F3-3666-FB542FD793F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972F42C-F8A9-0878-67AE-C709A7699C79}"/>
              </a:ext>
            </a:extLst>
          </p:cNvPr>
          <p:cNvSpPr>
            <a:spLocks noGrp="1"/>
          </p:cNvSpPr>
          <p:nvPr>
            <p:ph idx="1"/>
          </p:nvPr>
        </p:nvSpPr>
        <p:spPr>
          <a:xfrm>
            <a:off x="323529" y="260648"/>
            <a:ext cx="8484716" cy="5318621"/>
          </a:xfrm>
        </p:spPr>
        <p:txBody>
          <a:bodyPr>
            <a:normAutofit/>
          </a:bodyPr>
          <a:lstStyle/>
          <a:p>
            <a:pPr marL="0" indent="0" algn="ctr">
              <a:buNone/>
            </a:pPr>
            <a:r>
              <a:rPr lang="en-US" sz="1800" b="1" dirty="0">
                <a:latin typeface="Times New Roman" pitchFamily="18" charset="0"/>
                <a:cs typeface="Times New Roman" pitchFamily="18" charset="0"/>
              </a:rPr>
              <a:t>As per Page no 52 &amp; 53 of Guidance Note on Tax Audit u/s. 44AB of IT Act, 1961 </a:t>
            </a:r>
          </a:p>
          <a:p>
            <a:pPr marL="0" indent="0" algn="ctr">
              <a:buNone/>
            </a:pPr>
            <a:r>
              <a:rPr lang="en-US" sz="1800" b="1" dirty="0">
                <a:latin typeface="Times New Roman" pitchFamily="18" charset="0"/>
                <a:cs typeface="Times New Roman" pitchFamily="18" charset="0"/>
              </a:rPr>
              <a:t>(Revised 2026) </a:t>
            </a:r>
          </a:p>
          <a:p>
            <a:pPr marL="0" indent="0" algn="just">
              <a:buNone/>
            </a:pPr>
            <a:endParaRPr lang="en-US" sz="1800" b="1" dirty="0">
              <a:latin typeface="Times New Roman" pitchFamily="18" charset="0"/>
              <a:cs typeface="Times New Roman" pitchFamily="18" charset="0"/>
            </a:endParaRPr>
          </a:p>
          <a:p>
            <a:pPr marL="0" indent="0" algn="just">
              <a:buNone/>
            </a:pPr>
            <a:r>
              <a:rPr lang="en-US" sz="1800" dirty="0">
                <a:latin typeface="Times New Roman" panose="02020603050405020304" pitchFamily="18" charset="0"/>
                <a:cs typeface="Times New Roman" panose="02020603050405020304" pitchFamily="18" charset="0"/>
              </a:rPr>
              <a:t>13.17 </a:t>
            </a:r>
            <a:r>
              <a:rPr lang="en-US" sz="1800" b="1" u="sng" dirty="0">
                <a:latin typeface="Times New Roman" panose="02020603050405020304" pitchFamily="18" charset="0"/>
                <a:cs typeface="Times New Roman" panose="02020603050405020304" pitchFamily="18" charset="0"/>
              </a:rPr>
              <a:t>It is noticed that AI is being employed for the purpose of Audit, in such a case, the ultimate responsibility lies with the auditor</a:t>
            </a:r>
            <a:r>
              <a:rPr lang="en-US" sz="1800" dirty="0">
                <a:latin typeface="Times New Roman" panose="02020603050405020304" pitchFamily="18" charset="0"/>
                <a:cs typeface="Times New Roman" panose="02020603050405020304" pitchFamily="18" charset="0"/>
              </a:rPr>
              <a:t>. </a:t>
            </a:r>
          </a:p>
          <a:p>
            <a:pPr marL="0" indent="0" algn="just">
              <a:buNone/>
            </a:pPr>
            <a:r>
              <a:rPr lang="en-US" sz="1800" b="1" u="sng" dirty="0">
                <a:latin typeface="Times New Roman" panose="02020603050405020304" pitchFamily="18" charset="0"/>
                <a:cs typeface="Times New Roman" panose="02020603050405020304" pitchFamily="18" charset="0"/>
              </a:rPr>
              <a:t>Moreover, it is necessary to observe responsibilities flowing from the Act and Regulations, Code of Ethics (2026) and Standards on Auditing etc.</a:t>
            </a:r>
            <a:endParaRPr lang="en-IN" sz="1800" b="1" u="sng"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3263EFB0-57FD-9069-2B1B-572AA5D7F57D}"/>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0281940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3295C5-9909-6256-E2D8-66AABF84721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C748751-79D6-EA97-60D8-C02F2E023A3E}"/>
              </a:ext>
            </a:extLst>
          </p:cNvPr>
          <p:cNvSpPr>
            <a:spLocks noGrp="1"/>
          </p:cNvSpPr>
          <p:nvPr>
            <p:ph idx="1"/>
          </p:nvPr>
        </p:nvSpPr>
        <p:spPr>
          <a:xfrm>
            <a:off x="428625" y="188640"/>
            <a:ext cx="8379619" cy="5390629"/>
          </a:xfrm>
        </p:spPr>
        <p:txBody>
          <a:bodyPr>
            <a:normAutofit/>
          </a:bodyPr>
          <a:lstStyle/>
          <a:p>
            <a:pPr marL="0" indent="0" algn="ctr">
              <a:buNone/>
            </a:pPr>
            <a:r>
              <a:rPr lang="en-US" sz="1800" b="1" dirty="0">
                <a:latin typeface="Times New Roman" pitchFamily="18" charset="0"/>
                <a:cs typeface="Times New Roman" pitchFamily="18" charset="0"/>
              </a:rPr>
              <a:t>As per Page no 53 of Guidance Note on Tax Audit u/s. 44AB of IT Act, 1961 </a:t>
            </a:r>
          </a:p>
          <a:p>
            <a:pPr marL="0" indent="0" algn="ctr">
              <a:buNone/>
            </a:pPr>
            <a:r>
              <a:rPr lang="en-US" sz="1800" b="1" dirty="0">
                <a:latin typeface="Times New Roman" pitchFamily="18" charset="0"/>
                <a:cs typeface="Times New Roman" pitchFamily="18" charset="0"/>
              </a:rPr>
              <a:t>(Revised 2026) </a:t>
            </a:r>
          </a:p>
          <a:p>
            <a:pPr marL="0" indent="0" algn="just">
              <a:buNone/>
            </a:pPr>
            <a:endParaRPr lang="en-US" sz="1800" b="1" u="sng" dirty="0">
              <a:latin typeface="Times New Roman" panose="02020603050405020304" pitchFamily="18" charset="0"/>
              <a:cs typeface="Times New Roman" panose="02020603050405020304" pitchFamily="18" charset="0"/>
            </a:endParaRPr>
          </a:p>
          <a:p>
            <a:pPr marL="0" indent="0" algn="just">
              <a:buNone/>
            </a:pPr>
            <a:r>
              <a:rPr lang="en-US" sz="1800" b="1" u="sng" dirty="0">
                <a:latin typeface="Times New Roman" panose="02020603050405020304" pitchFamily="18" charset="0"/>
                <a:cs typeface="Times New Roman" panose="02020603050405020304" pitchFamily="18" charset="0"/>
              </a:rPr>
              <a:t>This is the last edition of the Guidance Note on Tax Audit under section 44AB of the Income-tax Act, 1961. </a:t>
            </a:r>
          </a:p>
          <a:p>
            <a:pPr marL="0" indent="0" algn="just">
              <a:buNone/>
            </a:pPr>
            <a:r>
              <a:rPr lang="en-US" sz="1800" b="1" u="sng" dirty="0">
                <a:latin typeface="Times New Roman" panose="02020603050405020304" pitchFamily="18" charset="0"/>
                <a:cs typeface="Times New Roman" panose="02020603050405020304" pitchFamily="18" charset="0"/>
              </a:rPr>
              <a:t>With effect from 1 April 2026, the Income-tax Act, 2025 has come into force and tax audits in respect of tax years governed by Income-tax Act, 2025, shall be governed by section 63. </a:t>
            </a:r>
          </a:p>
          <a:p>
            <a:pPr marL="0" indent="0" algn="just">
              <a:buNone/>
            </a:pPr>
            <a:r>
              <a:rPr lang="en-US" sz="1800" b="1" u="sng" dirty="0">
                <a:latin typeface="Times New Roman" panose="02020603050405020304" pitchFamily="18" charset="0"/>
                <a:cs typeface="Times New Roman" panose="02020603050405020304" pitchFamily="18" charset="0"/>
              </a:rPr>
              <a:t>However, tax audit or any proceeding in respect of previous years governed by the Income-tax Act, 1961, shall continue to be governed by the relevant provisions of the Income-tax Act, 1961 by virtue of the repeal and saving provisions contained in section 536 of the Income-tax Act, </a:t>
            </a:r>
            <a:r>
              <a:rPr lang="en-IN" sz="1800" b="1" u="sng" dirty="0">
                <a:latin typeface="Times New Roman" panose="02020603050405020304" pitchFamily="18" charset="0"/>
                <a:cs typeface="Times New Roman" panose="02020603050405020304" pitchFamily="18" charset="0"/>
              </a:rPr>
              <a:t>2025.</a:t>
            </a:r>
            <a:endParaRPr lang="en-IN" sz="1500" b="1" u="sng"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C0EC1EA3-C6E6-29F0-3894-5A586A54793A}"/>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856251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DEDD0C-47C7-D0E3-CDB2-25685CDCECB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DB279B-FE6E-467D-FE01-F863D9E38075}"/>
              </a:ext>
            </a:extLst>
          </p:cNvPr>
          <p:cNvSpPr>
            <a:spLocks noGrp="1"/>
          </p:cNvSpPr>
          <p:nvPr>
            <p:ph idx="1"/>
          </p:nvPr>
        </p:nvSpPr>
        <p:spPr>
          <a:xfrm>
            <a:off x="330122" y="188641"/>
            <a:ext cx="8548049" cy="5090592"/>
          </a:xfrm>
        </p:spPr>
        <p:txBody>
          <a:bodyPr>
            <a:normAutofit/>
          </a:bodyPr>
          <a:lstStyle/>
          <a:p>
            <a:pPr marL="0" indent="0" algn="just">
              <a:buNone/>
            </a:pPr>
            <a:r>
              <a:rPr lang="en-IN" sz="1800" b="1" dirty="0">
                <a:latin typeface="Times New Roman" panose="02020603050405020304" pitchFamily="18" charset="0"/>
                <a:cs typeface="Times New Roman" panose="02020603050405020304" pitchFamily="18" charset="0"/>
              </a:rPr>
              <a:t>Penalties (Schedule)</a:t>
            </a:r>
          </a:p>
          <a:p>
            <a:pPr marL="0" indent="0" algn="just">
              <a:buNone/>
            </a:pPr>
            <a:r>
              <a:rPr lang="en-IN" sz="1800" dirty="0">
                <a:latin typeface="Times New Roman" panose="02020603050405020304" pitchFamily="18" charset="0"/>
                <a:cs typeface="Times New Roman" panose="02020603050405020304" pitchFamily="18" charset="0"/>
              </a:rPr>
              <a:t>Monetary penalties up to </a:t>
            </a:r>
            <a:r>
              <a:rPr lang="en-IN" sz="1800" b="1" dirty="0">
                <a:latin typeface="Times New Roman" panose="02020603050405020304" pitchFamily="18" charset="0"/>
                <a:cs typeface="Times New Roman" panose="02020603050405020304" pitchFamily="18" charset="0"/>
              </a:rPr>
              <a:t>₹250 crore</a:t>
            </a:r>
            <a:r>
              <a:rPr lang="en-IN" sz="1800" dirty="0">
                <a:latin typeface="Times New Roman" panose="02020603050405020304" pitchFamily="18" charset="0"/>
                <a:cs typeface="Times New Roman" panose="02020603050405020304" pitchFamily="18" charset="0"/>
              </a:rPr>
              <a:t> for failure to take reasonable security safeguards. Other high penalties (up to ₹200 crore) for breach notification failures or children’s data violations. Lower penalties for other non-compliances. </a:t>
            </a:r>
          </a:p>
          <a:p>
            <a:pPr marL="0" indent="0" algn="just">
              <a:buNone/>
            </a:pPr>
            <a:r>
              <a:rPr lang="en-IN" sz="1800" dirty="0">
                <a:latin typeface="Times New Roman" panose="02020603050405020304" pitchFamily="18" charset="0"/>
                <a:cs typeface="Times New Roman" panose="02020603050405020304" pitchFamily="18" charset="0"/>
              </a:rPr>
              <a:t>Penalties are per contravention and consider factors such as nature/sensitivity of data, scale, and mitigation efforts. </a:t>
            </a:r>
          </a:p>
          <a:p>
            <a:pPr marL="0" indent="0" algn="just">
              <a:buNone/>
            </a:pPr>
            <a:r>
              <a:rPr lang="en-IN" sz="1800" dirty="0">
                <a:latin typeface="Times New Roman" panose="02020603050405020304" pitchFamily="18" charset="0"/>
                <a:cs typeface="Times New Roman" panose="02020603050405020304" pitchFamily="18" charset="0"/>
              </a:rPr>
              <a:t>Maximum penalties under the Schedule</a:t>
            </a:r>
          </a:p>
          <a:p>
            <a:pPr marL="0" indent="0" algn="just">
              <a:buNone/>
            </a:pPr>
            <a:endParaRPr lang="en-IN" sz="1800" dirty="0">
              <a:latin typeface="Times New Roman" panose="02020603050405020304" pitchFamily="18" charset="0"/>
              <a:cs typeface="Times New Roman" panose="02020603050405020304" pitchFamily="18" charset="0"/>
            </a:endParaRPr>
          </a:p>
        </p:txBody>
      </p:sp>
      <p:graphicFrame>
        <p:nvGraphicFramePr>
          <p:cNvPr id="2" name="Content Placeholder 1">
            <a:extLst>
              <a:ext uri="{FF2B5EF4-FFF2-40B4-BE49-F238E27FC236}">
                <a16:creationId xmlns:a16="http://schemas.microsoft.com/office/drawing/2014/main" id="{A2D5CC1C-F979-6E91-886C-764E999A5B44}"/>
              </a:ext>
            </a:extLst>
          </p:cNvPr>
          <p:cNvGraphicFramePr>
            <a:graphicFrameLocks/>
          </p:cNvGraphicFramePr>
          <p:nvPr>
            <p:extLst>
              <p:ext uri="{D42A27DB-BD31-4B8C-83A1-F6EECF244321}">
                <p14:modId xmlns:p14="http://schemas.microsoft.com/office/powerpoint/2010/main" val="1711518231"/>
              </p:ext>
            </p:extLst>
          </p:nvPr>
        </p:nvGraphicFramePr>
        <p:xfrm>
          <a:off x="827584" y="2420888"/>
          <a:ext cx="7079458" cy="2781300"/>
        </p:xfrm>
        <a:graphic>
          <a:graphicData uri="http://schemas.openxmlformats.org/drawingml/2006/table">
            <a:tbl>
              <a:tblPr>
                <a:tableStyleId>{5940675A-B579-460E-94D1-54222C63F5DA}</a:tableStyleId>
              </a:tblPr>
              <a:tblGrid>
                <a:gridCol w="3539729">
                  <a:extLst>
                    <a:ext uri="{9D8B030D-6E8A-4147-A177-3AD203B41FA5}">
                      <a16:colId xmlns:a16="http://schemas.microsoft.com/office/drawing/2014/main" val="706217135"/>
                    </a:ext>
                  </a:extLst>
                </a:gridCol>
                <a:gridCol w="3539729">
                  <a:extLst>
                    <a:ext uri="{9D8B030D-6E8A-4147-A177-3AD203B41FA5}">
                      <a16:colId xmlns:a16="http://schemas.microsoft.com/office/drawing/2014/main" val="3127183675"/>
                    </a:ext>
                  </a:extLst>
                </a:gridCol>
              </a:tblGrid>
              <a:tr h="285750">
                <a:tc>
                  <a:txBody>
                    <a:bodyPr/>
                    <a:lstStyle/>
                    <a:p>
                      <a:pPr algn="ctr">
                        <a:buNone/>
                      </a:pPr>
                      <a:r>
                        <a:rPr lang="en-IN" sz="1400" b="1" dirty="0">
                          <a:latin typeface="Times New Roman" panose="02020603050405020304" pitchFamily="18" charset="0"/>
                          <a:cs typeface="Times New Roman" panose="02020603050405020304" pitchFamily="18" charset="0"/>
                        </a:rPr>
                        <a:t>Breach</a:t>
                      </a:r>
                    </a:p>
                  </a:txBody>
                  <a:tcPr marL="68580" marR="68580" marT="34290" marB="34290" anchor="ctr"/>
                </a:tc>
                <a:tc>
                  <a:txBody>
                    <a:bodyPr/>
                    <a:lstStyle/>
                    <a:p>
                      <a:pPr algn="ctr">
                        <a:buNone/>
                      </a:pPr>
                      <a:r>
                        <a:rPr lang="en-IN" sz="1400" b="1" dirty="0">
                          <a:latin typeface="Times New Roman" panose="02020603050405020304" pitchFamily="18" charset="0"/>
                          <a:cs typeface="Times New Roman" panose="02020603050405020304" pitchFamily="18" charset="0"/>
                        </a:rPr>
                        <a:t>Maximum penalty</a:t>
                      </a:r>
                    </a:p>
                  </a:txBody>
                  <a:tcPr marL="68580" marR="68580" marT="34290" marB="34290" anchor="ctr"/>
                </a:tc>
                <a:extLst>
                  <a:ext uri="{0D108BD9-81ED-4DB2-BD59-A6C34878D82A}">
                    <a16:rowId xmlns:a16="http://schemas.microsoft.com/office/drawing/2014/main" val="3527934462"/>
                  </a:ext>
                </a:extLst>
              </a:tr>
              <a:tr h="285750">
                <a:tc>
                  <a:txBody>
                    <a:bodyPr/>
                    <a:lstStyle/>
                    <a:p>
                      <a:pPr>
                        <a:buNone/>
                      </a:pPr>
                      <a:r>
                        <a:rPr lang="en-IN" sz="1400" dirty="0">
                          <a:latin typeface="Times New Roman" panose="02020603050405020304" pitchFamily="18" charset="0"/>
                          <a:cs typeface="Times New Roman" panose="02020603050405020304" pitchFamily="18" charset="0"/>
                        </a:rPr>
                        <a:t>Breach of Act/rules</a:t>
                      </a:r>
                    </a:p>
                  </a:txBody>
                  <a:tcPr marL="68580" marR="68580" marT="34290" marB="34290" anchor="ctr"/>
                </a:tc>
                <a:tc>
                  <a:txBody>
                    <a:bodyPr/>
                    <a:lstStyle/>
                    <a:p>
                      <a:pPr algn="r">
                        <a:buNone/>
                      </a:pPr>
                      <a:r>
                        <a:rPr lang="en-IN" sz="1400">
                          <a:latin typeface="Times New Roman" panose="02020603050405020304" pitchFamily="18" charset="0"/>
                          <a:cs typeface="Times New Roman" panose="02020603050405020304" pitchFamily="18" charset="0"/>
                        </a:rPr>
                        <a:t>₹50 crore</a:t>
                      </a:r>
                    </a:p>
                  </a:txBody>
                  <a:tcPr marL="68580" marR="68580" marT="34290" marB="34290" anchor="ctr"/>
                </a:tc>
                <a:extLst>
                  <a:ext uri="{0D108BD9-81ED-4DB2-BD59-A6C34878D82A}">
                    <a16:rowId xmlns:a16="http://schemas.microsoft.com/office/drawing/2014/main" val="143438212"/>
                  </a:ext>
                </a:extLst>
              </a:tr>
              <a:tr h="285750">
                <a:tc>
                  <a:txBody>
                    <a:bodyPr/>
                    <a:lstStyle/>
                    <a:p>
                      <a:pPr>
                        <a:buNone/>
                      </a:pPr>
                      <a:r>
                        <a:rPr lang="en-IN" sz="1400" dirty="0">
                          <a:latin typeface="Times New Roman" panose="02020603050405020304" pitchFamily="18" charset="0"/>
                          <a:cs typeface="Times New Roman" panose="02020603050405020304" pitchFamily="18" charset="0"/>
                        </a:rPr>
                        <a:t>Failure to maintain reasonable security safeguards</a:t>
                      </a:r>
                    </a:p>
                  </a:txBody>
                  <a:tcPr marL="68580" marR="68580" marT="34290" marB="34290" anchor="ctr"/>
                </a:tc>
                <a:tc>
                  <a:txBody>
                    <a:bodyPr/>
                    <a:lstStyle/>
                    <a:p>
                      <a:pPr algn="r">
                        <a:buNone/>
                      </a:pPr>
                      <a:r>
                        <a:rPr lang="en-IN" sz="1400">
                          <a:latin typeface="Times New Roman" panose="02020603050405020304" pitchFamily="18" charset="0"/>
                          <a:cs typeface="Times New Roman" panose="02020603050405020304" pitchFamily="18" charset="0"/>
                        </a:rPr>
                        <a:t>₹250 crore</a:t>
                      </a:r>
                    </a:p>
                  </a:txBody>
                  <a:tcPr marL="68580" marR="68580" marT="34290" marB="34290" anchor="ctr"/>
                </a:tc>
                <a:extLst>
                  <a:ext uri="{0D108BD9-81ED-4DB2-BD59-A6C34878D82A}">
                    <a16:rowId xmlns:a16="http://schemas.microsoft.com/office/drawing/2014/main" val="506399965"/>
                  </a:ext>
                </a:extLst>
              </a:tr>
              <a:tr h="285750">
                <a:tc>
                  <a:txBody>
                    <a:bodyPr/>
                    <a:lstStyle/>
                    <a:p>
                      <a:pPr>
                        <a:buNone/>
                      </a:pPr>
                      <a:r>
                        <a:rPr lang="en-IN" sz="1400" dirty="0">
                          <a:latin typeface="Times New Roman" panose="02020603050405020304" pitchFamily="18" charset="0"/>
                          <a:cs typeface="Times New Roman" panose="02020603050405020304" pitchFamily="18" charset="0"/>
                        </a:rPr>
                        <a:t>Failure to notify personal-data breach</a:t>
                      </a:r>
                    </a:p>
                  </a:txBody>
                  <a:tcPr marL="68580" marR="68580" marT="34290" marB="34290" anchor="ctr"/>
                </a:tc>
                <a:tc>
                  <a:txBody>
                    <a:bodyPr/>
                    <a:lstStyle/>
                    <a:p>
                      <a:pPr algn="r">
                        <a:buNone/>
                      </a:pPr>
                      <a:r>
                        <a:rPr lang="en-IN" sz="1400" dirty="0">
                          <a:latin typeface="Times New Roman" panose="02020603050405020304" pitchFamily="18" charset="0"/>
                          <a:cs typeface="Times New Roman" panose="02020603050405020304" pitchFamily="18" charset="0"/>
                        </a:rPr>
                        <a:t>₹200 crore</a:t>
                      </a:r>
                    </a:p>
                  </a:txBody>
                  <a:tcPr marL="68580" marR="68580" marT="34290" marB="34290" anchor="ctr"/>
                </a:tc>
                <a:extLst>
                  <a:ext uri="{0D108BD9-81ED-4DB2-BD59-A6C34878D82A}">
                    <a16:rowId xmlns:a16="http://schemas.microsoft.com/office/drawing/2014/main" val="241413069"/>
                  </a:ext>
                </a:extLst>
              </a:tr>
              <a:tr h="285750">
                <a:tc>
                  <a:txBody>
                    <a:bodyPr/>
                    <a:lstStyle/>
                    <a:p>
                      <a:pPr>
                        <a:buNone/>
                      </a:pPr>
                      <a:r>
                        <a:rPr lang="en-IN" sz="1400">
                          <a:latin typeface="Times New Roman" panose="02020603050405020304" pitchFamily="18" charset="0"/>
                          <a:cs typeface="Times New Roman" panose="02020603050405020304" pitchFamily="18" charset="0"/>
                        </a:rPr>
                        <a:t>Breach concerning children's data</a:t>
                      </a:r>
                    </a:p>
                  </a:txBody>
                  <a:tcPr marL="68580" marR="68580" marT="34290" marB="34290" anchor="ctr"/>
                </a:tc>
                <a:tc>
                  <a:txBody>
                    <a:bodyPr/>
                    <a:lstStyle/>
                    <a:p>
                      <a:pPr algn="r">
                        <a:buNone/>
                      </a:pPr>
                      <a:r>
                        <a:rPr lang="en-IN" sz="1400" dirty="0">
                          <a:latin typeface="Times New Roman" panose="02020603050405020304" pitchFamily="18" charset="0"/>
                          <a:cs typeface="Times New Roman" panose="02020603050405020304" pitchFamily="18" charset="0"/>
                        </a:rPr>
                        <a:t>₹200 crore</a:t>
                      </a:r>
                    </a:p>
                  </a:txBody>
                  <a:tcPr marL="68580" marR="68580" marT="34290" marB="34290" anchor="ctr"/>
                </a:tc>
                <a:extLst>
                  <a:ext uri="{0D108BD9-81ED-4DB2-BD59-A6C34878D82A}">
                    <a16:rowId xmlns:a16="http://schemas.microsoft.com/office/drawing/2014/main" val="2066875239"/>
                  </a:ext>
                </a:extLst>
              </a:tr>
              <a:tr h="285750">
                <a:tc>
                  <a:txBody>
                    <a:bodyPr/>
                    <a:lstStyle/>
                    <a:p>
                      <a:pPr>
                        <a:buNone/>
                      </a:pPr>
                      <a:r>
                        <a:rPr lang="en-IN" sz="1400">
                          <a:latin typeface="Times New Roman" panose="02020603050405020304" pitchFamily="18" charset="0"/>
                          <a:cs typeface="Times New Roman" panose="02020603050405020304" pitchFamily="18" charset="0"/>
                        </a:rPr>
                        <a:t>Breach of SDF obligations</a:t>
                      </a:r>
                    </a:p>
                  </a:txBody>
                  <a:tcPr marL="68580" marR="68580" marT="34290" marB="34290" anchor="ctr"/>
                </a:tc>
                <a:tc>
                  <a:txBody>
                    <a:bodyPr/>
                    <a:lstStyle/>
                    <a:p>
                      <a:pPr algn="r">
                        <a:buNone/>
                      </a:pPr>
                      <a:r>
                        <a:rPr lang="en-IN" sz="1400" dirty="0">
                          <a:latin typeface="Times New Roman" panose="02020603050405020304" pitchFamily="18" charset="0"/>
                          <a:cs typeface="Times New Roman" panose="02020603050405020304" pitchFamily="18" charset="0"/>
                        </a:rPr>
                        <a:t>₹150 crore</a:t>
                      </a:r>
                    </a:p>
                  </a:txBody>
                  <a:tcPr marL="68580" marR="68580" marT="34290" marB="34290" anchor="ctr"/>
                </a:tc>
                <a:extLst>
                  <a:ext uri="{0D108BD9-81ED-4DB2-BD59-A6C34878D82A}">
                    <a16:rowId xmlns:a16="http://schemas.microsoft.com/office/drawing/2014/main" val="522185176"/>
                  </a:ext>
                </a:extLst>
              </a:tr>
              <a:tr h="285750">
                <a:tc>
                  <a:txBody>
                    <a:bodyPr/>
                    <a:lstStyle/>
                    <a:p>
                      <a:pPr>
                        <a:buNone/>
                      </a:pPr>
                      <a:r>
                        <a:rPr lang="en-IN" sz="1400">
                          <a:latin typeface="Times New Roman" panose="02020603050405020304" pitchFamily="18" charset="0"/>
                          <a:cs typeface="Times New Roman" panose="02020603050405020304" pitchFamily="18" charset="0"/>
                        </a:rPr>
                        <a:t>Breach of Data Principal duties</a:t>
                      </a:r>
                    </a:p>
                  </a:txBody>
                  <a:tcPr marL="68580" marR="68580" marT="34290" marB="34290" anchor="ctr"/>
                </a:tc>
                <a:tc>
                  <a:txBody>
                    <a:bodyPr/>
                    <a:lstStyle/>
                    <a:p>
                      <a:pPr algn="r">
                        <a:buNone/>
                      </a:pPr>
                      <a:r>
                        <a:rPr lang="en-IN" sz="1400" dirty="0">
                          <a:latin typeface="Times New Roman" panose="02020603050405020304" pitchFamily="18" charset="0"/>
                          <a:cs typeface="Times New Roman" panose="02020603050405020304" pitchFamily="18" charset="0"/>
                        </a:rPr>
                        <a:t>₹10,000</a:t>
                      </a:r>
                    </a:p>
                  </a:txBody>
                  <a:tcPr marL="68580" marR="68580" marT="34290" marB="34290" anchor="ctr"/>
                </a:tc>
                <a:extLst>
                  <a:ext uri="{0D108BD9-81ED-4DB2-BD59-A6C34878D82A}">
                    <a16:rowId xmlns:a16="http://schemas.microsoft.com/office/drawing/2014/main" val="3796632467"/>
                  </a:ext>
                </a:extLst>
              </a:tr>
              <a:tr h="285750">
                <a:tc>
                  <a:txBody>
                    <a:bodyPr/>
                    <a:lstStyle/>
                    <a:p>
                      <a:pPr>
                        <a:buNone/>
                      </a:pPr>
                      <a:r>
                        <a:rPr lang="en-IN" sz="1400">
                          <a:latin typeface="Times New Roman" panose="02020603050405020304" pitchFamily="18" charset="0"/>
                          <a:cs typeface="Times New Roman" panose="02020603050405020304" pitchFamily="18" charset="0"/>
                        </a:rPr>
                        <a:t>Breach of voluntary undertaking</a:t>
                      </a:r>
                    </a:p>
                  </a:txBody>
                  <a:tcPr marL="68580" marR="68580" marT="34290" marB="34290" anchor="ctr"/>
                </a:tc>
                <a:tc>
                  <a:txBody>
                    <a:bodyPr/>
                    <a:lstStyle/>
                    <a:p>
                      <a:pPr algn="r">
                        <a:buNone/>
                      </a:pPr>
                      <a:r>
                        <a:rPr lang="en-IN" sz="1400">
                          <a:latin typeface="Times New Roman" panose="02020603050405020304" pitchFamily="18" charset="0"/>
                          <a:cs typeface="Times New Roman" panose="02020603050405020304" pitchFamily="18" charset="0"/>
                        </a:rPr>
                        <a:t>Applicable penalty for underlying breach</a:t>
                      </a:r>
                    </a:p>
                  </a:txBody>
                  <a:tcPr marL="68580" marR="68580" marT="34290" marB="34290" anchor="ctr"/>
                </a:tc>
                <a:extLst>
                  <a:ext uri="{0D108BD9-81ED-4DB2-BD59-A6C34878D82A}">
                    <a16:rowId xmlns:a16="http://schemas.microsoft.com/office/drawing/2014/main" val="2914546612"/>
                  </a:ext>
                </a:extLst>
              </a:tr>
              <a:tr h="285750">
                <a:tc>
                  <a:txBody>
                    <a:bodyPr/>
                    <a:lstStyle/>
                    <a:p>
                      <a:pPr>
                        <a:buNone/>
                      </a:pPr>
                      <a:r>
                        <a:rPr lang="en-IN" sz="1400">
                          <a:latin typeface="Times New Roman" panose="02020603050405020304" pitchFamily="18" charset="0"/>
                          <a:cs typeface="Times New Roman" panose="02020603050405020304" pitchFamily="18" charset="0"/>
                        </a:rPr>
                        <a:t>Other specified breach</a:t>
                      </a:r>
                    </a:p>
                  </a:txBody>
                  <a:tcPr marL="68580" marR="68580" marT="34290" marB="34290" anchor="ctr"/>
                </a:tc>
                <a:tc>
                  <a:txBody>
                    <a:bodyPr/>
                    <a:lstStyle/>
                    <a:p>
                      <a:pPr algn="r">
                        <a:buNone/>
                      </a:pPr>
                      <a:r>
                        <a:rPr lang="en-IN" sz="1400" dirty="0">
                          <a:latin typeface="Times New Roman" panose="02020603050405020304" pitchFamily="18" charset="0"/>
                          <a:cs typeface="Times New Roman" panose="02020603050405020304" pitchFamily="18" charset="0"/>
                        </a:rPr>
                        <a:t>₹50 crore</a:t>
                      </a:r>
                    </a:p>
                  </a:txBody>
                  <a:tcPr marL="68580" marR="68580" marT="34290" marB="34290" anchor="ctr"/>
                </a:tc>
                <a:extLst>
                  <a:ext uri="{0D108BD9-81ED-4DB2-BD59-A6C34878D82A}">
                    <a16:rowId xmlns:a16="http://schemas.microsoft.com/office/drawing/2014/main" val="2642953697"/>
                  </a:ext>
                </a:extLst>
              </a:tr>
            </a:tbl>
          </a:graphicData>
        </a:graphic>
      </p:graphicFrame>
      <p:sp>
        <p:nvSpPr>
          <p:cNvPr id="4" name="Footer Placeholder 3">
            <a:extLst>
              <a:ext uri="{FF2B5EF4-FFF2-40B4-BE49-F238E27FC236}">
                <a16:creationId xmlns:a16="http://schemas.microsoft.com/office/drawing/2014/main" id="{B7F66A26-6E64-5AE3-2EB6-607356C13DDB}"/>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0195390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4B2144-000B-91F2-2EF4-AAECA9B14B0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14A50B1-0584-F153-8BB9-BEA3C29CF036}"/>
              </a:ext>
            </a:extLst>
          </p:cNvPr>
          <p:cNvSpPr>
            <a:spLocks noGrp="1"/>
          </p:cNvSpPr>
          <p:nvPr>
            <p:ph idx="1"/>
          </p:nvPr>
        </p:nvSpPr>
        <p:spPr>
          <a:xfrm>
            <a:off x="323529" y="260648"/>
            <a:ext cx="8484716" cy="5616624"/>
          </a:xfrm>
        </p:spPr>
        <p:txBody>
          <a:bodyPr>
            <a:normAutofit/>
          </a:bodyPr>
          <a:lstStyle/>
          <a:p>
            <a:pPr marL="0" indent="0" algn="just">
              <a:buNone/>
            </a:pPr>
            <a:r>
              <a:rPr lang="en-IN" sz="1800" b="1" dirty="0">
                <a:latin typeface="Times New Roman" panose="02020603050405020304" pitchFamily="18" charset="0"/>
                <a:cs typeface="Times New Roman" panose="02020603050405020304" pitchFamily="18" charset="0"/>
              </a:rPr>
              <a:t>Practical Implications &amp; Action Points for Chartered Accountants / CA Firms</a:t>
            </a:r>
          </a:p>
          <a:p>
            <a:pPr marL="0" indent="0" algn="just">
              <a:buNone/>
            </a:pPr>
            <a:r>
              <a:rPr lang="en-IN" sz="1800" b="1" dirty="0">
                <a:latin typeface="Times New Roman" panose="02020603050405020304" pitchFamily="18" charset="0"/>
                <a:cs typeface="Times New Roman" panose="02020603050405020304" pitchFamily="18" charset="0"/>
              </a:rPr>
              <a:t>Classify role</a:t>
            </a:r>
            <a:r>
              <a:rPr lang="en-IN" sz="1800" dirty="0">
                <a:latin typeface="Times New Roman" panose="02020603050405020304" pitchFamily="18" charset="0"/>
                <a:cs typeface="Times New Roman" panose="02020603050405020304" pitchFamily="18" charset="0"/>
              </a:rPr>
              <a:t>: Confirm whether the firm is a Data Fiduciary (usually yes for client data) or Processor.</a:t>
            </a:r>
          </a:p>
          <a:p>
            <a:pPr marL="0" indent="0" algn="just">
              <a:buNone/>
            </a:pPr>
            <a:r>
              <a:rPr lang="en-IN" sz="1800" b="1" dirty="0">
                <a:latin typeface="Times New Roman" panose="02020603050405020304" pitchFamily="18" charset="0"/>
                <a:cs typeface="Times New Roman" panose="02020603050405020304" pitchFamily="18" charset="0"/>
              </a:rPr>
              <a:t>Update engagement letters</a:t>
            </a:r>
            <a:r>
              <a:rPr lang="en-IN" sz="1800" dirty="0">
                <a:latin typeface="Times New Roman" panose="02020603050405020304" pitchFamily="18" charset="0"/>
                <a:cs typeface="Times New Roman" panose="02020603050405020304" pitchFamily="18" charset="0"/>
              </a:rPr>
              <a:t>: Include clear purpose of processing, categories of data, retention policy, client rights under DPDP, sharing with staff/vendors/regulators, and consent/legitimate-use language.</a:t>
            </a:r>
          </a:p>
          <a:p>
            <a:pPr marL="0" indent="0" algn="just">
              <a:buNone/>
            </a:pPr>
            <a:r>
              <a:rPr lang="en-IN" sz="1800" b="1" dirty="0">
                <a:latin typeface="Times New Roman" panose="02020603050405020304" pitchFamily="18" charset="0"/>
                <a:cs typeface="Times New Roman" panose="02020603050405020304" pitchFamily="18" charset="0"/>
              </a:rPr>
              <a:t>Data inventory &amp; mapping</a:t>
            </a:r>
            <a:r>
              <a:rPr lang="en-IN" sz="1800" dirty="0">
                <a:latin typeface="Times New Roman" panose="02020603050405020304" pitchFamily="18" charset="0"/>
                <a:cs typeface="Times New Roman" panose="02020603050405020304" pitchFamily="18" charset="0"/>
              </a:rPr>
              <a:t>: Identify all personal data held (clients, employees, prospects), purposes, retention periods, and third-party sharing.</a:t>
            </a:r>
          </a:p>
          <a:p>
            <a:pPr marL="0" indent="0" algn="just">
              <a:buNone/>
            </a:pPr>
            <a:r>
              <a:rPr lang="en-IN" sz="1800" b="1" dirty="0">
                <a:latin typeface="Times New Roman" panose="02020603050405020304" pitchFamily="18" charset="0"/>
                <a:cs typeface="Times New Roman" panose="02020603050405020304" pitchFamily="18" charset="0"/>
              </a:rPr>
              <a:t>Consent &amp; notice mechanisms</a:t>
            </a:r>
            <a:r>
              <a:rPr lang="en-IN" sz="1800" dirty="0">
                <a:latin typeface="Times New Roman" panose="02020603050405020304" pitchFamily="18" charset="0"/>
                <a:cs typeface="Times New Roman" panose="02020603050405020304" pitchFamily="18" charset="0"/>
              </a:rPr>
              <a:t>: Implement clear notices and affirmative consent processes (or document legitimate-use basis).</a:t>
            </a:r>
          </a:p>
          <a:p>
            <a:pPr marL="0" indent="0" algn="just">
              <a:buNone/>
            </a:pPr>
            <a:r>
              <a:rPr lang="en-IN" sz="1800" b="1" dirty="0">
                <a:latin typeface="Times New Roman" panose="02020603050405020304" pitchFamily="18" charset="0"/>
                <a:cs typeface="Times New Roman" panose="02020603050405020304" pitchFamily="18" charset="0"/>
              </a:rPr>
              <a:t>Security &amp; retention policies</a:t>
            </a:r>
            <a:r>
              <a:rPr lang="en-IN" sz="1800" dirty="0">
                <a:latin typeface="Times New Roman" panose="02020603050405020304" pitchFamily="18" charset="0"/>
                <a:cs typeface="Times New Roman" panose="02020603050405020304" pitchFamily="18" charset="0"/>
              </a:rPr>
              <a:t>: Encryption, access controls, secure deletion, vendor contracts with data-protection clauses.</a:t>
            </a:r>
          </a:p>
          <a:p>
            <a:pPr marL="0" indent="0" algn="just">
              <a:buNone/>
            </a:pPr>
            <a:r>
              <a:rPr lang="en-IN" sz="1800" b="1" dirty="0">
                <a:latin typeface="Times New Roman" panose="02020603050405020304" pitchFamily="18" charset="0"/>
                <a:cs typeface="Times New Roman" panose="02020603050405020304" pitchFamily="18" charset="0"/>
              </a:rPr>
              <a:t>Breach response plan</a:t>
            </a:r>
            <a:r>
              <a:rPr lang="en-IN" sz="1800" dirty="0">
                <a:latin typeface="Times New Roman" panose="02020603050405020304" pitchFamily="18" charset="0"/>
                <a:cs typeface="Times New Roman" panose="02020603050405020304" pitchFamily="18" charset="0"/>
              </a:rPr>
              <a:t>: Procedures for detection, containment, and timely reporting.</a:t>
            </a:r>
          </a:p>
          <a:p>
            <a:pPr marL="0" indent="0" algn="just">
              <a:buNone/>
            </a:pPr>
            <a:r>
              <a:rPr lang="en-IN" sz="1800" b="1" dirty="0">
                <a:latin typeface="Times New Roman" panose="02020603050405020304" pitchFamily="18" charset="0"/>
                <a:cs typeface="Times New Roman" panose="02020603050405020304" pitchFamily="18" charset="0"/>
              </a:rPr>
              <a:t>Training &amp; governance</a:t>
            </a:r>
            <a:r>
              <a:rPr lang="en-IN" sz="1800" dirty="0">
                <a:latin typeface="Times New Roman" panose="02020603050405020304" pitchFamily="18" charset="0"/>
                <a:cs typeface="Times New Roman" panose="02020603050405020304" pitchFamily="18" charset="0"/>
              </a:rPr>
              <a:t>: Staff awareness, internal policies, periodic reviews. Consider whether SDF status applies (unlikely for most mid-size firms, but monitor notifications).</a:t>
            </a:r>
          </a:p>
          <a:p>
            <a:pPr marL="0" indent="0" algn="just">
              <a:buNone/>
            </a:pPr>
            <a:r>
              <a:rPr lang="en-IN" sz="1800" b="1" dirty="0">
                <a:latin typeface="Times New Roman" panose="02020603050405020304" pitchFamily="18" charset="0"/>
                <a:cs typeface="Times New Roman" panose="02020603050405020304" pitchFamily="18" charset="0"/>
              </a:rPr>
              <a:t>Advisory opportunity</a:t>
            </a:r>
            <a:r>
              <a:rPr lang="en-IN" sz="1800" dirty="0">
                <a:latin typeface="Times New Roman" panose="02020603050405020304" pitchFamily="18" charset="0"/>
                <a:cs typeface="Times New Roman" panose="02020603050405020304" pitchFamily="18" charset="0"/>
              </a:rPr>
              <a:t>: CAs are well-placed to offer DPDP compliance gap assessments, DPIAs, policy drafting, and ongoing advisory to clients.</a:t>
            </a:r>
          </a:p>
        </p:txBody>
      </p:sp>
      <p:sp>
        <p:nvSpPr>
          <p:cNvPr id="2" name="Footer Placeholder 1">
            <a:extLst>
              <a:ext uri="{FF2B5EF4-FFF2-40B4-BE49-F238E27FC236}">
                <a16:creationId xmlns:a16="http://schemas.microsoft.com/office/drawing/2014/main" id="{99F63C05-D4D8-1C16-DA00-358B91F5B9DB}"/>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1074395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651BEC-BAFF-8EC6-DE5A-536DECB5760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1F4834A-DB13-DF78-7874-DC0FB0D10DAC}"/>
              </a:ext>
            </a:extLst>
          </p:cNvPr>
          <p:cNvSpPr>
            <a:spLocks noGrp="1"/>
          </p:cNvSpPr>
          <p:nvPr>
            <p:ph idx="1"/>
          </p:nvPr>
        </p:nvSpPr>
        <p:spPr>
          <a:xfrm>
            <a:off x="321469" y="260648"/>
            <a:ext cx="8486774" cy="5318621"/>
          </a:xfrm>
        </p:spPr>
        <p:txBody>
          <a:bodyPr>
            <a:normAutofit/>
          </a:bodyPr>
          <a:lstStyle/>
          <a:p>
            <a:pPr marL="0" indent="0" algn="ctr">
              <a:buNone/>
            </a:pPr>
            <a:r>
              <a:rPr lang="en-US" sz="2000" b="1" dirty="0">
                <a:latin typeface="Times New Roman" pitchFamily="18" charset="0"/>
                <a:cs typeface="Times New Roman" pitchFamily="18" charset="0"/>
              </a:rPr>
              <a:t>As per Page no 19 of Guidance Note on Tax Audit u/s. 44AB of IT Act, 1961 </a:t>
            </a:r>
          </a:p>
          <a:p>
            <a:pPr marL="0" indent="0" algn="ctr">
              <a:buNone/>
            </a:pPr>
            <a:r>
              <a:rPr lang="en-US" sz="2000" b="1" dirty="0">
                <a:latin typeface="Times New Roman" pitchFamily="18" charset="0"/>
                <a:cs typeface="Times New Roman" pitchFamily="18" charset="0"/>
              </a:rPr>
              <a:t>(Revised 2026) </a:t>
            </a:r>
          </a:p>
          <a:p>
            <a:pPr marL="0" indent="0" algn="just">
              <a:buNone/>
            </a:pPr>
            <a:endParaRPr lang="en-US" sz="2000" b="1" dirty="0">
              <a:latin typeface="Times New Roman" pitchFamily="18" charset="0"/>
              <a:cs typeface="Times New Roman" pitchFamily="18" charset="0"/>
            </a:endParaRPr>
          </a:p>
          <a:p>
            <a:pPr marL="0" indent="0" algn="just">
              <a:buNone/>
            </a:pPr>
            <a:r>
              <a:rPr lang="en-US" sz="2000" b="1" dirty="0">
                <a:latin typeface="Times New Roman" pitchFamily="18" charset="0"/>
                <a:cs typeface="Times New Roman" pitchFamily="18" charset="0"/>
              </a:rPr>
              <a:t>Virtual Digital Assets (VDAs)</a:t>
            </a:r>
          </a:p>
          <a:p>
            <a:pPr marL="0" indent="0" algn="just">
              <a:buNone/>
            </a:pPr>
            <a:r>
              <a:rPr lang="en-US" sz="2000" dirty="0">
                <a:latin typeface="Times New Roman" panose="02020603050405020304" pitchFamily="18" charset="0"/>
                <a:cs typeface="Times New Roman" panose="02020603050405020304" pitchFamily="18" charset="0"/>
              </a:rPr>
              <a:t>5.13(iv) The aggregate amount of gross receipts arising from the sale of Virtual Digital Assets (VDAs) by a dealer engaged in the business of dealing in such assets. For details refer to the Guidance note on Crypto-Asset Reporting Obligations under section 509 of the Income Tax Act 2025 </a:t>
            </a:r>
            <a:r>
              <a:rPr lang="en-IN" sz="2000" dirty="0">
                <a:latin typeface="Times New Roman" panose="02020603050405020304" pitchFamily="18" charset="0"/>
                <a:cs typeface="Times New Roman" panose="02020603050405020304" pitchFamily="18" charset="0"/>
              </a:rPr>
              <a:t>issued by the CBDT</a:t>
            </a:r>
          </a:p>
          <a:p>
            <a:pPr marL="0" indent="0" algn="just">
              <a:buNone/>
            </a:pPr>
            <a:endParaRPr lang="en-IN" sz="2000" dirty="0">
              <a:latin typeface="Times New Roman" panose="02020603050405020304" pitchFamily="18" charset="0"/>
              <a:cs typeface="Times New Roman" panose="02020603050405020304" pitchFamily="18" charset="0"/>
            </a:endParaRPr>
          </a:p>
          <a:p>
            <a:pPr marL="0" indent="0" algn="just">
              <a:buNone/>
            </a:pPr>
            <a:r>
              <a:rPr lang="en-US" sz="2000" dirty="0">
                <a:latin typeface="Times New Roman" panose="02020603050405020304" pitchFamily="18" charset="0"/>
                <a:cs typeface="Times New Roman" panose="02020603050405020304" pitchFamily="18" charset="0"/>
              </a:rPr>
              <a:t>(v) The aggregate amount of gross receipts arising from the sale of carbon credits by a dealer engaged in the business of dealing in carbon credits.</a:t>
            </a:r>
            <a:endParaRPr lang="en-IN" sz="2000" dirty="0">
              <a:latin typeface="Times New Roman" panose="02020603050405020304" pitchFamily="18" charset="0"/>
              <a:cs typeface="Times New Roman" panose="02020603050405020304" pitchFamily="18" charset="0"/>
            </a:endParaRPr>
          </a:p>
          <a:p>
            <a:pPr marL="0" indent="0" algn="just">
              <a:buNone/>
            </a:pPr>
            <a:endParaRPr lang="en-IN" sz="1800" dirty="0">
              <a:latin typeface="Times New Roman" panose="02020603050405020304" pitchFamily="18" charset="0"/>
              <a:cs typeface="Times New Roman" panose="02020603050405020304" pitchFamily="18" charset="0"/>
            </a:endParaRPr>
          </a:p>
          <a:p>
            <a:pPr marL="0" indent="0" algn="just">
              <a:buNone/>
            </a:pPr>
            <a:endParaRPr lang="en-IN" sz="18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0FA847C0-6913-07FB-60A2-EB437A5CE34C}"/>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1031949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C358B8-5276-DE59-9AED-E3801D10EC3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0ED040-5821-7EBB-AAB6-C18339147BF1}"/>
              </a:ext>
            </a:extLst>
          </p:cNvPr>
          <p:cNvSpPr>
            <a:spLocks noGrp="1"/>
          </p:cNvSpPr>
          <p:nvPr>
            <p:ph idx="1"/>
          </p:nvPr>
        </p:nvSpPr>
        <p:spPr>
          <a:xfrm>
            <a:off x="214313" y="260648"/>
            <a:ext cx="8743949" cy="5618659"/>
          </a:xfrm>
        </p:spPr>
        <p:txBody>
          <a:bodyPr>
            <a:normAutofit/>
          </a:bodyPr>
          <a:lstStyle/>
          <a:p>
            <a:pPr marL="0" indent="0" algn="just">
              <a:buNone/>
            </a:pPr>
            <a:r>
              <a:rPr lang="en-US" sz="1900" b="1" dirty="0">
                <a:latin typeface="Times New Roman" panose="02020603050405020304" pitchFamily="18" charset="0"/>
                <a:cs typeface="Times New Roman" panose="02020603050405020304" pitchFamily="18" charset="0"/>
              </a:rPr>
              <a:t>Section 2(47A) "virtual digital asset" means –</a:t>
            </a:r>
          </a:p>
          <a:p>
            <a:pPr marL="0" indent="0" algn="just">
              <a:buNone/>
            </a:pPr>
            <a:r>
              <a:rPr lang="en-US" sz="1900" dirty="0">
                <a:latin typeface="Times New Roman" panose="02020603050405020304" pitchFamily="18" charset="0"/>
                <a:cs typeface="Times New Roman" panose="02020603050405020304" pitchFamily="18" charset="0"/>
              </a:rPr>
              <a:t>"virtual digital asset" means—</a:t>
            </a:r>
          </a:p>
          <a:p>
            <a:pPr marL="0" indent="0" algn="just">
              <a:buNone/>
            </a:pPr>
            <a:r>
              <a:rPr lang="en-US" sz="1900" dirty="0">
                <a:latin typeface="Times New Roman" panose="02020603050405020304" pitchFamily="18" charset="0"/>
                <a:cs typeface="Times New Roman" panose="02020603050405020304" pitchFamily="18" charset="0"/>
              </a:rPr>
              <a:t>(a) any information or code or number or token (not being Indian currency or foreign currency), generated through cryptographic means or otherwise, by whatever name called, providing a digital representation of value exchanged with or without consideration, with the promise or representation of having inherent value, or functions as a store of value or a unit of account including its use in any financial transaction or investment, but not limited to investment scheme; and can be transferred, stored or traded electronically;</a:t>
            </a:r>
          </a:p>
          <a:p>
            <a:pPr marL="0" indent="0" algn="just">
              <a:buNone/>
            </a:pPr>
            <a:r>
              <a:rPr lang="en-US" sz="1900" dirty="0">
                <a:latin typeface="Times New Roman" panose="02020603050405020304" pitchFamily="18" charset="0"/>
                <a:cs typeface="Times New Roman" panose="02020603050405020304" pitchFamily="18" charset="0"/>
              </a:rPr>
              <a:t>(b) a non-fungible token or any other token of similar nature, by whatever name called;</a:t>
            </a:r>
          </a:p>
          <a:p>
            <a:pPr marL="0" indent="0" algn="just">
              <a:buNone/>
            </a:pPr>
            <a:r>
              <a:rPr lang="en-US" sz="1900" dirty="0">
                <a:latin typeface="Times New Roman" panose="02020603050405020304" pitchFamily="18" charset="0"/>
                <a:cs typeface="Times New Roman" panose="02020603050405020304" pitchFamily="18" charset="0"/>
              </a:rPr>
              <a:t>(c) any other digital asset, as the Central Government may, by notification in the Official Gazette specify;</a:t>
            </a:r>
          </a:p>
        </p:txBody>
      </p:sp>
      <p:sp>
        <p:nvSpPr>
          <p:cNvPr id="15" name="Footer Placeholder 14">
            <a:extLst>
              <a:ext uri="{FF2B5EF4-FFF2-40B4-BE49-F238E27FC236}">
                <a16:creationId xmlns:a16="http://schemas.microsoft.com/office/drawing/2014/main" id="{D6B53AF2-0D28-3888-E239-FD87116B851E}"/>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6938501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C9FC08-B4EA-EAC0-F6D5-9FF9673084D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D33DA11-8681-DAD4-C2C5-DD7925DA95BC}"/>
              </a:ext>
            </a:extLst>
          </p:cNvPr>
          <p:cNvSpPr>
            <a:spLocks noGrp="1"/>
          </p:cNvSpPr>
          <p:nvPr>
            <p:ph idx="1"/>
          </p:nvPr>
        </p:nvSpPr>
        <p:spPr>
          <a:xfrm>
            <a:off x="214313" y="260648"/>
            <a:ext cx="8743949" cy="5618659"/>
          </a:xfrm>
        </p:spPr>
        <p:txBody>
          <a:bodyPr>
            <a:normAutofit/>
          </a:bodyPr>
          <a:lstStyle/>
          <a:p>
            <a:pPr marL="0" indent="0" algn="just">
              <a:buNone/>
            </a:pPr>
            <a:r>
              <a:rPr lang="en-US" sz="1900" dirty="0">
                <a:latin typeface="Times New Roman" panose="02020603050405020304" pitchFamily="18" charset="0"/>
                <a:cs typeface="Times New Roman" panose="02020603050405020304" pitchFamily="18" charset="0"/>
              </a:rPr>
              <a:t>[(d) any crypto-asset being a digital representation of value that relies on a cryptographically secured distributed ledger or a similar technology to validate and secure transactions, whether or not such asset is included in sub-clause (a) or sub-clause (b) or sub-clause (c):]</a:t>
            </a:r>
          </a:p>
          <a:p>
            <a:pPr marL="0" indent="0" algn="just">
              <a:buNone/>
            </a:pPr>
            <a:endParaRPr lang="en-US" sz="1900" dirty="0">
              <a:latin typeface="Times New Roman" panose="02020603050405020304" pitchFamily="18" charset="0"/>
              <a:cs typeface="Times New Roman" panose="02020603050405020304" pitchFamily="18" charset="0"/>
            </a:endParaRPr>
          </a:p>
          <a:p>
            <a:pPr marL="0" indent="0" algn="just">
              <a:buNone/>
            </a:pPr>
            <a:r>
              <a:rPr lang="en-US" sz="1900" dirty="0">
                <a:latin typeface="Times New Roman" panose="02020603050405020304" pitchFamily="18" charset="0"/>
                <a:cs typeface="Times New Roman" panose="02020603050405020304" pitchFamily="18" charset="0"/>
              </a:rPr>
              <a:t>Provided that the Central Government may, by notification in the Official Gazette, exclude any digital asset from the definition of virtual digital asset subject to such conditions as may be specified therein.</a:t>
            </a:r>
          </a:p>
          <a:p>
            <a:pPr marL="0" indent="0" algn="just">
              <a:buNone/>
            </a:pPr>
            <a:endParaRPr lang="en-US" sz="1900" dirty="0">
              <a:latin typeface="Times New Roman" panose="02020603050405020304" pitchFamily="18" charset="0"/>
              <a:cs typeface="Times New Roman" panose="02020603050405020304" pitchFamily="18" charset="0"/>
            </a:endParaRPr>
          </a:p>
          <a:p>
            <a:pPr marL="0" indent="0" algn="just">
              <a:buNone/>
            </a:pPr>
            <a:r>
              <a:rPr lang="en-US" sz="1900" dirty="0">
                <a:latin typeface="Times New Roman" panose="02020603050405020304" pitchFamily="18" charset="0"/>
                <a:cs typeface="Times New Roman" panose="02020603050405020304" pitchFamily="18" charset="0"/>
              </a:rPr>
              <a:t>Explanation.—For the purposes of this clause,—</a:t>
            </a:r>
          </a:p>
          <a:p>
            <a:pPr marL="0" indent="0" algn="just">
              <a:buNone/>
            </a:pPr>
            <a:r>
              <a:rPr lang="en-US" sz="1900" dirty="0">
                <a:latin typeface="Times New Roman" panose="02020603050405020304" pitchFamily="18" charset="0"/>
                <a:cs typeface="Times New Roman" panose="02020603050405020304" pitchFamily="18" charset="0"/>
              </a:rPr>
              <a:t>(a) "non-fungible token" means such digital asset as the Central Government may, by notification in the Official Gazette, specify;</a:t>
            </a:r>
          </a:p>
          <a:p>
            <a:pPr marL="0" indent="0" algn="just">
              <a:buNone/>
            </a:pPr>
            <a:r>
              <a:rPr lang="en-US" sz="1900" dirty="0">
                <a:latin typeface="Times New Roman" panose="02020603050405020304" pitchFamily="18" charset="0"/>
                <a:cs typeface="Times New Roman" panose="02020603050405020304" pitchFamily="18" charset="0"/>
              </a:rPr>
              <a:t>(b) the expressions "currency", "foreign currency" and "Indian currency" shall have the same meanings as respectively assigned to them in clauses (h), (m) and (q) of section of the Foreign Exchange Management Act, 1999 (42 of 1999)</a:t>
            </a:r>
          </a:p>
        </p:txBody>
      </p:sp>
      <p:sp>
        <p:nvSpPr>
          <p:cNvPr id="2" name="Footer Placeholder 1">
            <a:extLst>
              <a:ext uri="{FF2B5EF4-FFF2-40B4-BE49-F238E27FC236}">
                <a16:creationId xmlns:a16="http://schemas.microsoft.com/office/drawing/2014/main" id="{7C71FA4C-DA83-DFF7-8ACF-9AAFE71F5029}"/>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8880172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8FBF9E-B9E6-F37F-8984-21D581A42A5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7D4C5FC-C33B-CD97-BA97-8B2375D8B760}"/>
              </a:ext>
            </a:extLst>
          </p:cNvPr>
          <p:cNvSpPr>
            <a:spLocks noGrp="1"/>
          </p:cNvSpPr>
          <p:nvPr>
            <p:ph idx="1"/>
          </p:nvPr>
        </p:nvSpPr>
        <p:spPr>
          <a:xfrm>
            <a:off x="314325" y="404664"/>
            <a:ext cx="8506147" cy="5085309"/>
          </a:xfrm>
        </p:spPr>
        <p:txBody>
          <a:bodyPr>
            <a:normAutofit/>
          </a:bodyPr>
          <a:lstStyle/>
          <a:p>
            <a:pPr marL="0" indent="0" algn="just">
              <a:buNone/>
            </a:pPr>
            <a:r>
              <a:rPr lang="en-IN" sz="2200" b="1" dirty="0">
                <a:latin typeface="Times New Roman" panose="02020603050405020304" pitchFamily="18" charset="0"/>
                <a:cs typeface="Times New Roman" panose="02020603050405020304" pitchFamily="18" charset="0"/>
              </a:rPr>
              <a:t>What is a VDA?</a:t>
            </a:r>
          </a:p>
          <a:p>
            <a:pPr marL="0" indent="0" algn="just">
              <a:buNone/>
            </a:pPr>
            <a:r>
              <a:rPr lang="en-IN" sz="2200" dirty="0">
                <a:latin typeface="Times New Roman" panose="02020603050405020304" pitchFamily="18" charset="0"/>
                <a:cs typeface="Times New Roman" panose="02020603050405020304" pitchFamily="18" charset="0"/>
              </a:rPr>
              <a:t>A </a:t>
            </a:r>
            <a:r>
              <a:rPr lang="en-IN" sz="2200" b="1" dirty="0">
                <a:latin typeface="Times New Roman" panose="02020603050405020304" pitchFamily="18" charset="0"/>
                <a:cs typeface="Times New Roman" panose="02020603050405020304" pitchFamily="18" charset="0"/>
              </a:rPr>
              <a:t>Virtual Digital Asset (VDA)</a:t>
            </a:r>
            <a:r>
              <a:rPr lang="en-IN" sz="2200" dirty="0">
                <a:latin typeface="Times New Roman" panose="02020603050405020304" pitchFamily="18" charset="0"/>
                <a:cs typeface="Times New Roman" panose="02020603050405020304" pitchFamily="18" charset="0"/>
              </a:rPr>
              <a:t> broadly covers digital assets such as:</a:t>
            </a:r>
          </a:p>
          <a:p>
            <a:pPr algn="just"/>
            <a:r>
              <a:rPr lang="en-IN" sz="2200" dirty="0">
                <a:latin typeface="Times New Roman" panose="02020603050405020304" pitchFamily="18" charset="0"/>
                <a:cs typeface="Times New Roman" panose="02020603050405020304" pitchFamily="18" charset="0"/>
              </a:rPr>
              <a:t>Cryptocurrency </a:t>
            </a:r>
          </a:p>
          <a:p>
            <a:pPr algn="just"/>
            <a:r>
              <a:rPr lang="en-IN" sz="2200" dirty="0">
                <a:latin typeface="Times New Roman" panose="02020603050405020304" pitchFamily="18" charset="0"/>
                <a:cs typeface="Times New Roman" panose="02020603050405020304" pitchFamily="18" charset="0"/>
              </a:rPr>
              <a:t>Bitcoin </a:t>
            </a:r>
          </a:p>
          <a:p>
            <a:pPr algn="just"/>
            <a:r>
              <a:rPr lang="en-IN" sz="2200" dirty="0">
                <a:latin typeface="Times New Roman" panose="02020603050405020304" pitchFamily="18" charset="0"/>
                <a:cs typeface="Times New Roman" panose="02020603050405020304" pitchFamily="18" charset="0"/>
              </a:rPr>
              <a:t>Ethereum </a:t>
            </a:r>
          </a:p>
          <a:p>
            <a:pPr algn="just"/>
            <a:r>
              <a:rPr lang="en-IN" sz="2200" dirty="0">
                <a:latin typeface="Times New Roman" panose="02020603050405020304" pitchFamily="18" charset="0"/>
                <a:cs typeface="Times New Roman" panose="02020603050405020304" pitchFamily="18" charset="0"/>
              </a:rPr>
              <a:t>Certain other crypto/digital tokens </a:t>
            </a:r>
          </a:p>
          <a:p>
            <a:pPr algn="just"/>
            <a:r>
              <a:rPr lang="en-IN" sz="2200" dirty="0">
                <a:latin typeface="Times New Roman" panose="02020603050405020304" pitchFamily="18" charset="0"/>
                <a:cs typeface="Times New Roman" panose="02020603050405020304" pitchFamily="18" charset="0"/>
              </a:rPr>
              <a:t>NFTs and other digital assets falling within the statutory definition </a:t>
            </a:r>
          </a:p>
          <a:p>
            <a:pPr marL="0" indent="0" algn="just">
              <a:buNone/>
            </a:pPr>
            <a:r>
              <a:rPr lang="en-IN" sz="2200" dirty="0">
                <a:latin typeface="Times New Roman" panose="02020603050405020304" pitchFamily="18" charset="0"/>
                <a:cs typeface="Times New Roman" panose="02020603050405020304" pitchFamily="18" charset="0"/>
              </a:rPr>
              <a:t>The important point is that this reporting provision is concerned with a person </a:t>
            </a:r>
            <a:r>
              <a:rPr lang="en-IN" sz="2200" b="1" dirty="0">
                <a:latin typeface="Times New Roman" panose="02020603050405020304" pitchFamily="18" charset="0"/>
                <a:cs typeface="Times New Roman" panose="02020603050405020304" pitchFamily="18" charset="0"/>
              </a:rPr>
              <a:t>engaged in the business of dealing in VDAs</a:t>
            </a:r>
            <a:r>
              <a:rPr lang="en-IN" sz="2200" dirty="0">
                <a:latin typeface="Times New Roman" panose="02020603050405020304" pitchFamily="18" charset="0"/>
                <a:cs typeface="Times New Roman" panose="02020603050405020304" pitchFamily="18" charset="0"/>
              </a:rPr>
              <a:t>, rather than merely a person holding/investing in VDAs.</a:t>
            </a:r>
          </a:p>
          <a:p>
            <a:pPr marL="0" indent="0">
              <a:buNone/>
            </a:pPr>
            <a:endParaRPr lang="en-IN" sz="22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9E2ABC55-83D2-E761-28CF-0E1AD96C547C}"/>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3292066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72DC7C-2767-060B-3A95-A74A37206D1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B748EA5-8764-F83B-D311-8AE5264E87DD}"/>
              </a:ext>
            </a:extLst>
          </p:cNvPr>
          <p:cNvSpPr>
            <a:spLocks noGrp="1"/>
          </p:cNvSpPr>
          <p:nvPr>
            <p:ph idx="1"/>
          </p:nvPr>
        </p:nvSpPr>
        <p:spPr>
          <a:xfrm>
            <a:off x="323528" y="260648"/>
            <a:ext cx="8470428" cy="5229325"/>
          </a:xfrm>
        </p:spPr>
        <p:txBody>
          <a:bodyPr>
            <a:normAutofit/>
          </a:bodyPr>
          <a:lstStyle/>
          <a:p>
            <a:pPr marL="0" indent="0" algn="just">
              <a:buNone/>
            </a:pPr>
            <a:r>
              <a:rPr lang="en-IN" sz="2000" b="1" dirty="0">
                <a:latin typeface="Times New Roman" panose="02020603050405020304" pitchFamily="18" charset="0"/>
                <a:cs typeface="Times New Roman" panose="02020603050405020304" pitchFamily="18" charset="0"/>
              </a:rPr>
              <a:t>What has to be reported?</a:t>
            </a:r>
          </a:p>
          <a:p>
            <a:pPr marL="0" indent="0" algn="just">
              <a:buNone/>
            </a:pPr>
            <a:r>
              <a:rPr lang="en-IN" sz="2000" dirty="0">
                <a:latin typeface="Times New Roman" panose="02020603050405020304" pitchFamily="18" charset="0"/>
                <a:cs typeface="Times New Roman" panose="02020603050405020304" pitchFamily="18" charset="0"/>
              </a:rPr>
              <a:t>The amount to be reported is the </a:t>
            </a:r>
            <a:r>
              <a:rPr lang="en-IN" sz="2000" b="1" dirty="0">
                <a:latin typeface="Times New Roman" panose="02020603050405020304" pitchFamily="18" charset="0"/>
                <a:cs typeface="Times New Roman" panose="02020603050405020304" pitchFamily="18" charset="0"/>
              </a:rPr>
              <a:t>aggregate gross receipts from sale of VDAs</a:t>
            </a:r>
            <a:r>
              <a:rPr lang="en-IN" sz="2000" dirty="0">
                <a:latin typeface="Times New Roman" panose="02020603050405020304" pitchFamily="18" charset="0"/>
                <a:cs typeface="Times New Roman" panose="02020603050405020304" pitchFamily="18" charset="0"/>
              </a:rPr>
              <a:t>.</a:t>
            </a:r>
          </a:p>
          <a:p>
            <a:pPr marL="0" indent="0" algn="just">
              <a:buNone/>
            </a:pPr>
            <a:r>
              <a:rPr lang="en-IN" sz="2000" dirty="0">
                <a:latin typeface="Times New Roman" panose="02020603050405020304" pitchFamily="18" charset="0"/>
                <a:cs typeface="Times New Roman" panose="02020603050405020304" pitchFamily="18" charset="0"/>
              </a:rPr>
              <a:t>It is </a:t>
            </a:r>
            <a:r>
              <a:rPr lang="en-IN" sz="2000" b="1" dirty="0">
                <a:latin typeface="Times New Roman" panose="02020603050405020304" pitchFamily="18" charset="0"/>
                <a:cs typeface="Times New Roman" panose="02020603050405020304" pitchFamily="18" charset="0"/>
              </a:rPr>
              <a:t>not the profit</a:t>
            </a:r>
            <a:r>
              <a:rPr lang="en-IN" sz="2000" dirty="0">
                <a:latin typeface="Times New Roman" panose="02020603050405020304" pitchFamily="18" charset="0"/>
                <a:cs typeface="Times New Roman" panose="02020603050405020304" pitchFamily="18" charset="0"/>
              </a:rPr>
              <a:t> earned from VDA trading.</a:t>
            </a:r>
          </a:p>
          <a:p>
            <a:pPr marL="0" indent="0" algn="just">
              <a:buNone/>
            </a:pPr>
            <a:r>
              <a:rPr lang="en-IN" sz="2000" dirty="0">
                <a:latin typeface="Times New Roman" panose="02020603050405020304" pitchFamily="18" charset="0"/>
                <a:cs typeface="Times New Roman" panose="02020603050405020304" pitchFamily="18" charset="0"/>
              </a:rPr>
              <a:t>For example:</a:t>
            </a:r>
          </a:p>
          <a:p>
            <a:pPr marL="0" indent="0" algn="just">
              <a:buNone/>
            </a:pPr>
            <a:endParaRPr lang="en-IN" sz="2000" dirty="0">
              <a:latin typeface="Times New Roman" panose="02020603050405020304" pitchFamily="18" charset="0"/>
              <a:cs typeface="Times New Roman" panose="02020603050405020304" pitchFamily="18" charset="0"/>
            </a:endParaRPr>
          </a:p>
          <a:p>
            <a:pPr marL="0" indent="0" algn="just">
              <a:buNone/>
            </a:pPr>
            <a:endParaRPr lang="en-IN" sz="2000" dirty="0">
              <a:latin typeface="Times New Roman" panose="02020603050405020304" pitchFamily="18" charset="0"/>
              <a:cs typeface="Times New Roman" panose="02020603050405020304" pitchFamily="18" charset="0"/>
            </a:endParaRPr>
          </a:p>
          <a:p>
            <a:pPr marL="0" indent="0" algn="just">
              <a:buNone/>
            </a:pPr>
            <a:endParaRPr lang="en-IN" sz="2000" dirty="0">
              <a:latin typeface="Times New Roman" panose="02020603050405020304" pitchFamily="18" charset="0"/>
              <a:cs typeface="Times New Roman" panose="02020603050405020304" pitchFamily="18" charset="0"/>
            </a:endParaRPr>
          </a:p>
          <a:p>
            <a:pPr marL="0" indent="0" algn="just">
              <a:buNone/>
            </a:pPr>
            <a:endParaRPr lang="en-IN" sz="2000" dirty="0">
              <a:latin typeface="Times New Roman" panose="02020603050405020304" pitchFamily="18" charset="0"/>
              <a:cs typeface="Times New Roman" panose="02020603050405020304" pitchFamily="18" charset="0"/>
            </a:endParaRPr>
          </a:p>
          <a:p>
            <a:pPr marL="0" indent="0" algn="just">
              <a:buNone/>
            </a:pPr>
            <a:endParaRPr lang="en-IN" sz="2000" dirty="0">
              <a:latin typeface="Times New Roman" panose="02020603050405020304" pitchFamily="18" charset="0"/>
              <a:cs typeface="Times New Roman" panose="02020603050405020304" pitchFamily="18" charset="0"/>
            </a:endParaRPr>
          </a:p>
          <a:p>
            <a:pPr marL="0" indent="0" algn="just">
              <a:buNone/>
            </a:pPr>
            <a:r>
              <a:rPr lang="en-IN" sz="2000" dirty="0">
                <a:latin typeface="Times New Roman" panose="02020603050405020304" pitchFamily="18" charset="0"/>
                <a:cs typeface="Times New Roman" panose="02020603050405020304" pitchFamily="18" charset="0"/>
              </a:rPr>
              <a:t>For this reporting requirement, the relevant figure would generally be </a:t>
            </a:r>
            <a:r>
              <a:rPr lang="en-IN" sz="2000" b="1" dirty="0">
                <a:latin typeface="Times New Roman" panose="02020603050405020304" pitchFamily="18" charset="0"/>
                <a:cs typeface="Times New Roman" panose="02020603050405020304" pitchFamily="18" charset="0"/>
              </a:rPr>
              <a:t>₹10,00,000</a:t>
            </a:r>
            <a:r>
              <a:rPr lang="en-IN" sz="2000" dirty="0">
                <a:latin typeface="Times New Roman" panose="02020603050405020304" pitchFamily="18" charset="0"/>
                <a:cs typeface="Times New Roman" panose="02020603050405020304" pitchFamily="18" charset="0"/>
              </a:rPr>
              <a:t>, being the gross sale receipts, and not merely ₹2,00,000 profit.</a:t>
            </a:r>
          </a:p>
          <a:p>
            <a:pPr marL="0" indent="0">
              <a:buNone/>
            </a:pPr>
            <a:endParaRPr lang="en-IN" sz="2000" dirty="0">
              <a:latin typeface="Times New Roman" panose="02020603050405020304" pitchFamily="18" charset="0"/>
              <a:cs typeface="Times New Roman" panose="02020603050405020304" pitchFamily="18" charset="0"/>
            </a:endParaRPr>
          </a:p>
        </p:txBody>
      </p:sp>
      <p:graphicFrame>
        <p:nvGraphicFramePr>
          <p:cNvPr id="2" name="Table 1">
            <a:extLst>
              <a:ext uri="{FF2B5EF4-FFF2-40B4-BE49-F238E27FC236}">
                <a16:creationId xmlns:a16="http://schemas.microsoft.com/office/drawing/2014/main" id="{0235BA24-F469-E6A1-094D-7CAB9FAEF1B6}"/>
              </a:ext>
            </a:extLst>
          </p:cNvPr>
          <p:cNvGraphicFramePr>
            <a:graphicFrameLocks noGrp="1"/>
          </p:cNvGraphicFramePr>
          <p:nvPr>
            <p:extLst>
              <p:ext uri="{D42A27DB-BD31-4B8C-83A1-F6EECF244321}">
                <p14:modId xmlns:p14="http://schemas.microsoft.com/office/powerpoint/2010/main" val="1565534417"/>
              </p:ext>
            </p:extLst>
          </p:nvPr>
        </p:nvGraphicFramePr>
        <p:xfrm>
          <a:off x="467544" y="1844824"/>
          <a:ext cx="7886700" cy="1562100"/>
        </p:xfrm>
        <a:graphic>
          <a:graphicData uri="http://schemas.openxmlformats.org/drawingml/2006/table">
            <a:tbl>
              <a:tblPr>
                <a:tableStyleId>{5940675A-B579-460E-94D1-54222C63F5DA}</a:tableStyleId>
              </a:tblPr>
              <a:tblGrid>
                <a:gridCol w="3943350">
                  <a:extLst>
                    <a:ext uri="{9D8B030D-6E8A-4147-A177-3AD203B41FA5}">
                      <a16:colId xmlns:a16="http://schemas.microsoft.com/office/drawing/2014/main" val="4173215733"/>
                    </a:ext>
                  </a:extLst>
                </a:gridCol>
                <a:gridCol w="3943350">
                  <a:extLst>
                    <a:ext uri="{9D8B030D-6E8A-4147-A177-3AD203B41FA5}">
                      <a16:colId xmlns:a16="http://schemas.microsoft.com/office/drawing/2014/main" val="3358717859"/>
                    </a:ext>
                  </a:extLst>
                </a:gridCol>
              </a:tblGrid>
              <a:tr h="274320">
                <a:tc>
                  <a:txBody>
                    <a:bodyPr/>
                    <a:lstStyle/>
                    <a:p>
                      <a:pPr algn="ctr">
                        <a:buNone/>
                      </a:pPr>
                      <a:r>
                        <a:rPr lang="en-IN" sz="1600" b="1" dirty="0">
                          <a:latin typeface="Times New Roman" panose="02020603050405020304" pitchFamily="18" charset="0"/>
                          <a:cs typeface="Times New Roman" panose="02020603050405020304" pitchFamily="18" charset="0"/>
                        </a:rPr>
                        <a:t>Particulars</a:t>
                      </a:r>
                    </a:p>
                  </a:txBody>
                  <a:tcPr marL="68580" marR="68580" marT="34290" marB="34290" anchor="ctr"/>
                </a:tc>
                <a:tc>
                  <a:txBody>
                    <a:bodyPr/>
                    <a:lstStyle/>
                    <a:p>
                      <a:pPr algn="ctr">
                        <a:buNone/>
                      </a:pPr>
                      <a:r>
                        <a:rPr lang="en-IN" sz="1600" b="1" dirty="0">
                          <a:latin typeface="Times New Roman" panose="02020603050405020304" pitchFamily="18" charset="0"/>
                          <a:cs typeface="Times New Roman" panose="02020603050405020304" pitchFamily="18" charset="0"/>
                        </a:rPr>
                        <a:t>Amount</a:t>
                      </a:r>
                    </a:p>
                  </a:txBody>
                  <a:tcPr marL="68580" marR="68580" marT="34290" marB="34290" anchor="ctr"/>
                </a:tc>
                <a:extLst>
                  <a:ext uri="{0D108BD9-81ED-4DB2-BD59-A6C34878D82A}">
                    <a16:rowId xmlns:a16="http://schemas.microsoft.com/office/drawing/2014/main" val="3004075291"/>
                  </a:ext>
                </a:extLst>
              </a:tr>
              <a:tr h="274320">
                <a:tc>
                  <a:txBody>
                    <a:bodyPr/>
                    <a:lstStyle/>
                    <a:p>
                      <a:pPr>
                        <a:buNone/>
                      </a:pPr>
                      <a:r>
                        <a:rPr lang="en-IN" sz="1600">
                          <a:latin typeface="Times New Roman" panose="02020603050405020304" pitchFamily="18" charset="0"/>
                          <a:cs typeface="Times New Roman" panose="02020603050405020304" pitchFamily="18" charset="0"/>
                        </a:rPr>
                        <a:t>VDA purchased</a:t>
                      </a:r>
                    </a:p>
                  </a:txBody>
                  <a:tcPr marL="68580" marR="68580" marT="34290" marB="34290" anchor="ctr"/>
                </a:tc>
                <a:tc>
                  <a:txBody>
                    <a:bodyPr/>
                    <a:lstStyle/>
                    <a:p>
                      <a:pPr algn="r">
                        <a:buNone/>
                      </a:pPr>
                      <a:r>
                        <a:rPr lang="en-IN" sz="1600">
                          <a:latin typeface="Times New Roman" panose="02020603050405020304" pitchFamily="18" charset="0"/>
                          <a:cs typeface="Times New Roman" panose="02020603050405020304" pitchFamily="18" charset="0"/>
                        </a:rPr>
                        <a:t>₹8,00,000</a:t>
                      </a:r>
                    </a:p>
                  </a:txBody>
                  <a:tcPr marL="68580" marR="68580" marT="34290" marB="34290" anchor="ctr"/>
                </a:tc>
                <a:extLst>
                  <a:ext uri="{0D108BD9-81ED-4DB2-BD59-A6C34878D82A}">
                    <a16:rowId xmlns:a16="http://schemas.microsoft.com/office/drawing/2014/main" val="1967992892"/>
                  </a:ext>
                </a:extLst>
              </a:tr>
              <a:tr h="274320">
                <a:tc>
                  <a:txBody>
                    <a:bodyPr/>
                    <a:lstStyle/>
                    <a:p>
                      <a:pPr>
                        <a:buNone/>
                      </a:pPr>
                      <a:r>
                        <a:rPr lang="en-IN" sz="1600">
                          <a:latin typeface="Times New Roman" panose="02020603050405020304" pitchFamily="18" charset="0"/>
                          <a:cs typeface="Times New Roman" panose="02020603050405020304" pitchFamily="18" charset="0"/>
                        </a:rPr>
                        <a:t>VDA sold</a:t>
                      </a:r>
                    </a:p>
                  </a:txBody>
                  <a:tcPr marL="68580" marR="68580" marT="34290" marB="34290" anchor="ctr"/>
                </a:tc>
                <a:tc>
                  <a:txBody>
                    <a:bodyPr/>
                    <a:lstStyle/>
                    <a:p>
                      <a:pPr algn="r">
                        <a:buNone/>
                      </a:pPr>
                      <a:r>
                        <a:rPr lang="en-IN" sz="1600">
                          <a:latin typeface="Times New Roman" panose="02020603050405020304" pitchFamily="18" charset="0"/>
                          <a:cs typeface="Times New Roman" panose="02020603050405020304" pitchFamily="18" charset="0"/>
                        </a:rPr>
                        <a:t>₹10,00,000</a:t>
                      </a:r>
                    </a:p>
                  </a:txBody>
                  <a:tcPr marL="68580" marR="68580" marT="34290" marB="34290" anchor="ctr"/>
                </a:tc>
                <a:extLst>
                  <a:ext uri="{0D108BD9-81ED-4DB2-BD59-A6C34878D82A}">
                    <a16:rowId xmlns:a16="http://schemas.microsoft.com/office/drawing/2014/main" val="1818124638"/>
                  </a:ext>
                </a:extLst>
              </a:tr>
              <a:tr h="274320">
                <a:tc>
                  <a:txBody>
                    <a:bodyPr/>
                    <a:lstStyle/>
                    <a:p>
                      <a:pPr>
                        <a:buNone/>
                      </a:pPr>
                      <a:r>
                        <a:rPr lang="en-IN" sz="1600">
                          <a:latin typeface="Times New Roman" panose="02020603050405020304" pitchFamily="18" charset="0"/>
                          <a:cs typeface="Times New Roman" panose="02020603050405020304" pitchFamily="18" charset="0"/>
                        </a:rPr>
                        <a:t>Gross receipts from sale</a:t>
                      </a:r>
                    </a:p>
                  </a:txBody>
                  <a:tcPr marL="68580" marR="68580" marT="34290" marB="34290" anchor="ctr"/>
                </a:tc>
                <a:tc>
                  <a:txBody>
                    <a:bodyPr/>
                    <a:lstStyle/>
                    <a:p>
                      <a:pPr algn="r">
                        <a:buNone/>
                      </a:pPr>
                      <a:r>
                        <a:rPr lang="en-IN" sz="1600">
                          <a:latin typeface="Times New Roman" panose="02020603050405020304" pitchFamily="18" charset="0"/>
                          <a:cs typeface="Times New Roman" panose="02020603050405020304" pitchFamily="18" charset="0"/>
                        </a:rPr>
                        <a:t>₹10,00,000</a:t>
                      </a:r>
                    </a:p>
                  </a:txBody>
                  <a:tcPr marL="68580" marR="68580" marT="34290" marB="34290" anchor="ctr"/>
                </a:tc>
                <a:extLst>
                  <a:ext uri="{0D108BD9-81ED-4DB2-BD59-A6C34878D82A}">
                    <a16:rowId xmlns:a16="http://schemas.microsoft.com/office/drawing/2014/main" val="3929239095"/>
                  </a:ext>
                </a:extLst>
              </a:tr>
              <a:tr h="274320">
                <a:tc>
                  <a:txBody>
                    <a:bodyPr/>
                    <a:lstStyle/>
                    <a:p>
                      <a:pPr>
                        <a:buNone/>
                      </a:pPr>
                      <a:r>
                        <a:rPr lang="en-IN" sz="1600" dirty="0">
                          <a:latin typeface="Times New Roman" panose="02020603050405020304" pitchFamily="18" charset="0"/>
                          <a:cs typeface="Times New Roman" panose="02020603050405020304" pitchFamily="18" charset="0"/>
                        </a:rPr>
                        <a:t>Profit</a:t>
                      </a:r>
                    </a:p>
                  </a:txBody>
                  <a:tcPr marL="68580" marR="68580" marT="34290" marB="34290" anchor="ctr"/>
                </a:tc>
                <a:tc>
                  <a:txBody>
                    <a:bodyPr/>
                    <a:lstStyle/>
                    <a:p>
                      <a:pPr algn="r">
                        <a:buNone/>
                      </a:pPr>
                      <a:r>
                        <a:rPr lang="en-IN" sz="1600" dirty="0">
                          <a:latin typeface="Times New Roman" panose="02020603050405020304" pitchFamily="18" charset="0"/>
                          <a:cs typeface="Times New Roman" panose="02020603050405020304" pitchFamily="18" charset="0"/>
                        </a:rPr>
                        <a:t>₹2,00,000</a:t>
                      </a:r>
                    </a:p>
                  </a:txBody>
                  <a:tcPr marL="68580" marR="68580" marT="34290" marB="34290" anchor="ctr"/>
                </a:tc>
                <a:extLst>
                  <a:ext uri="{0D108BD9-81ED-4DB2-BD59-A6C34878D82A}">
                    <a16:rowId xmlns:a16="http://schemas.microsoft.com/office/drawing/2014/main" val="4207889160"/>
                  </a:ext>
                </a:extLst>
              </a:tr>
            </a:tbl>
          </a:graphicData>
        </a:graphic>
      </p:graphicFrame>
      <p:sp>
        <p:nvSpPr>
          <p:cNvPr id="4" name="Footer Placeholder 3">
            <a:extLst>
              <a:ext uri="{FF2B5EF4-FFF2-40B4-BE49-F238E27FC236}">
                <a16:creationId xmlns:a16="http://schemas.microsoft.com/office/drawing/2014/main" id="{C90AB28F-6A7D-520C-C0B3-B34BBDE1C575}"/>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0889926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2D8169-41BC-4E27-1DB6-5CE30EBD6A9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2546276-0A26-20BF-0195-50E348D523B5}"/>
              </a:ext>
            </a:extLst>
          </p:cNvPr>
          <p:cNvSpPr>
            <a:spLocks noGrp="1"/>
          </p:cNvSpPr>
          <p:nvPr>
            <p:ph idx="1"/>
          </p:nvPr>
        </p:nvSpPr>
        <p:spPr>
          <a:xfrm>
            <a:off x="251520" y="404664"/>
            <a:ext cx="8628162" cy="5085309"/>
          </a:xfrm>
        </p:spPr>
        <p:txBody>
          <a:bodyPr>
            <a:normAutofit/>
          </a:bodyPr>
          <a:lstStyle/>
          <a:p>
            <a:pPr marL="0" indent="0" algn="just">
              <a:buNone/>
            </a:pPr>
            <a:r>
              <a:rPr lang="en-IN" sz="2000" b="1" dirty="0">
                <a:latin typeface="Times New Roman" panose="02020603050405020304" pitchFamily="18" charset="0"/>
                <a:cs typeface="Times New Roman" panose="02020603050405020304" pitchFamily="18" charset="0"/>
              </a:rPr>
              <a:t>Why is "dealer" important?</a:t>
            </a:r>
          </a:p>
          <a:p>
            <a:pPr marL="0" indent="0" algn="just">
              <a:buNone/>
            </a:pPr>
            <a:r>
              <a:rPr lang="en-IN" sz="2000" dirty="0">
                <a:latin typeface="Times New Roman" panose="02020603050405020304" pitchFamily="18" charset="0"/>
                <a:cs typeface="Times New Roman" panose="02020603050405020304" pitchFamily="18" charset="0"/>
              </a:rPr>
              <a:t>Consider two situations:</a:t>
            </a:r>
          </a:p>
          <a:p>
            <a:pPr marL="0" indent="0" algn="just">
              <a:buNone/>
            </a:pPr>
            <a:r>
              <a:rPr lang="en-IN" sz="2000" b="1" dirty="0">
                <a:latin typeface="Times New Roman" panose="02020603050405020304" pitchFamily="18" charset="0"/>
                <a:cs typeface="Times New Roman" panose="02020603050405020304" pitchFamily="18" charset="0"/>
              </a:rPr>
              <a:t>A. Investor</a:t>
            </a:r>
            <a:endParaRPr lang="en-IN" sz="2000" dirty="0">
              <a:latin typeface="Times New Roman" panose="02020603050405020304" pitchFamily="18" charset="0"/>
              <a:cs typeface="Times New Roman" panose="02020603050405020304" pitchFamily="18" charset="0"/>
            </a:endParaRPr>
          </a:p>
          <a:p>
            <a:pPr marL="0" indent="0" algn="just">
              <a:buNone/>
            </a:pPr>
            <a:r>
              <a:rPr lang="en-IN" sz="2000" dirty="0">
                <a:latin typeface="Times New Roman" panose="02020603050405020304" pitchFamily="18" charset="0"/>
                <a:cs typeface="Times New Roman" panose="02020603050405020304" pitchFamily="18" charset="0"/>
              </a:rPr>
              <a:t>A person buys Bitcoin for ₹5 lakh as an investment and subsequently sells it for ₹7 lakh.</a:t>
            </a:r>
          </a:p>
          <a:p>
            <a:pPr marL="0" indent="0" algn="just">
              <a:buNone/>
            </a:pPr>
            <a:r>
              <a:rPr lang="en-IN" sz="2000" b="1" dirty="0">
                <a:latin typeface="Times New Roman" panose="02020603050405020304" pitchFamily="18" charset="0"/>
                <a:cs typeface="Times New Roman" panose="02020603050405020304" pitchFamily="18" charset="0"/>
              </a:rPr>
              <a:t>B. Dealer</a:t>
            </a:r>
            <a:endParaRPr lang="en-IN" sz="2000" dirty="0">
              <a:latin typeface="Times New Roman" panose="02020603050405020304" pitchFamily="18" charset="0"/>
              <a:cs typeface="Times New Roman" panose="02020603050405020304" pitchFamily="18" charset="0"/>
            </a:endParaRPr>
          </a:p>
          <a:p>
            <a:pPr marL="0" indent="0" algn="just">
              <a:buNone/>
            </a:pPr>
            <a:r>
              <a:rPr lang="en-IN" sz="2000" dirty="0">
                <a:latin typeface="Times New Roman" panose="02020603050405020304" pitchFamily="18" charset="0"/>
                <a:cs typeface="Times New Roman" panose="02020603050405020304" pitchFamily="18" charset="0"/>
              </a:rPr>
              <a:t>A person regularly purchases and sells VDAs as a business activity, with repeated transactions and business-like operations.</a:t>
            </a:r>
          </a:p>
          <a:p>
            <a:pPr marL="0" indent="0" algn="just">
              <a:buNone/>
            </a:pPr>
            <a:r>
              <a:rPr lang="en-IN" sz="2000" dirty="0">
                <a:latin typeface="Times New Roman" panose="02020603050405020304" pitchFamily="18" charset="0"/>
                <a:cs typeface="Times New Roman" panose="02020603050405020304" pitchFamily="18" charset="0"/>
              </a:rPr>
              <a:t>The quoted provision specifically refers to:</a:t>
            </a:r>
          </a:p>
          <a:p>
            <a:pPr marL="0" indent="0" algn="just">
              <a:buNone/>
            </a:pPr>
            <a:r>
              <a:rPr lang="en-IN" sz="2000" b="1" dirty="0">
                <a:latin typeface="Times New Roman" panose="02020603050405020304" pitchFamily="18" charset="0"/>
                <a:cs typeface="Times New Roman" panose="02020603050405020304" pitchFamily="18" charset="0"/>
              </a:rPr>
              <a:t>"a dealer engaged in the business of dealing in such assets.“</a:t>
            </a:r>
          </a:p>
          <a:p>
            <a:pPr marL="0" indent="0" algn="just">
              <a:buNone/>
            </a:pPr>
            <a:endParaRPr lang="en-IN" sz="2000" b="1" dirty="0">
              <a:latin typeface="Times New Roman" panose="02020603050405020304" pitchFamily="18" charset="0"/>
              <a:cs typeface="Times New Roman" panose="02020603050405020304" pitchFamily="18" charset="0"/>
            </a:endParaRPr>
          </a:p>
          <a:p>
            <a:pPr marL="0" indent="0" algn="just">
              <a:buNone/>
            </a:pPr>
            <a:r>
              <a:rPr lang="en-IN" sz="2000" dirty="0">
                <a:latin typeface="Times New Roman" panose="02020603050405020304" pitchFamily="18" charset="0"/>
                <a:cs typeface="Times New Roman" panose="02020603050405020304" pitchFamily="18" charset="0"/>
              </a:rPr>
              <a:t>Therefore, the provision is targeted at </a:t>
            </a:r>
            <a:r>
              <a:rPr lang="en-IN" sz="2000" b="1" dirty="0">
                <a:latin typeface="Times New Roman" panose="02020603050405020304" pitchFamily="18" charset="0"/>
                <a:cs typeface="Times New Roman" panose="02020603050405020304" pitchFamily="18" charset="0"/>
              </a:rPr>
              <a:t>business dealers/traders in VDAs</a:t>
            </a:r>
            <a:r>
              <a:rPr lang="en-IN" sz="2000" dirty="0">
                <a:latin typeface="Times New Roman" panose="02020603050405020304" pitchFamily="18" charset="0"/>
                <a:cs typeface="Times New Roman" panose="02020603050405020304" pitchFamily="18" charset="0"/>
              </a:rPr>
              <a:t>, rather than automatically treating every person who has sold a VDA as a dealer.</a:t>
            </a:r>
          </a:p>
          <a:p>
            <a:pPr marL="0" indent="0" algn="just">
              <a:buNone/>
            </a:pPr>
            <a:endParaRPr lang="en-IN" sz="20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C22B8056-44AA-E123-4808-FFCF87CEAB81}"/>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522703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2299DF-ADE0-98CD-9483-FEDA9F57A12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639AA7-60CE-56F1-180E-10FE4C859081}"/>
              </a:ext>
            </a:extLst>
          </p:cNvPr>
          <p:cNvSpPr>
            <a:spLocks noGrp="1"/>
          </p:cNvSpPr>
          <p:nvPr>
            <p:ph idx="1"/>
          </p:nvPr>
        </p:nvSpPr>
        <p:spPr>
          <a:xfrm>
            <a:off x="251520" y="404664"/>
            <a:ext cx="8556724" cy="5085309"/>
          </a:xfrm>
        </p:spPr>
        <p:txBody>
          <a:bodyPr>
            <a:normAutofit/>
          </a:bodyPr>
          <a:lstStyle/>
          <a:p>
            <a:pPr marL="0" indent="0" algn="just">
              <a:buNone/>
            </a:pPr>
            <a:r>
              <a:rPr lang="en-IN" sz="2000" b="1" dirty="0">
                <a:latin typeface="Times New Roman" panose="02020603050405020304" pitchFamily="18" charset="0"/>
                <a:cs typeface="Times New Roman" panose="02020603050405020304" pitchFamily="18" charset="0"/>
              </a:rPr>
              <a:t>Example – VDA dealer</a:t>
            </a:r>
          </a:p>
          <a:p>
            <a:pPr marL="0" indent="0" algn="just">
              <a:buNone/>
            </a:pPr>
            <a:r>
              <a:rPr lang="en-IN" sz="2000" dirty="0">
                <a:latin typeface="Times New Roman" panose="02020603050405020304" pitchFamily="18" charset="0"/>
                <a:cs typeface="Times New Roman" panose="02020603050405020304" pitchFamily="18" charset="0"/>
              </a:rPr>
              <a:t>Suppose a VDA dealer has the following transactions during the year:</a:t>
            </a:r>
          </a:p>
          <a:p>
            <a:pPr marL="0" indent="0" algn="just">
              <a:buNone/>
            </a:pPr>
            <a:endParaRPr lang="en-IN" sz="2000" dirty="0">
              <a:latin typeface="Times New Roman" panose="02020603050405020304" pitchFamily="18" charset="0"/>
              <a:cs typeface="Times New Roman" panose="02020603050405020304" pitchFamily="18" charset="0"/>
            </a:endParaRPr>
          </a:p>
          <a:p>
            <a:pPr marL="0" indent="0" algn="just">
              <a:buNone/>
            </a:pPr>
            <a:endParaRPr lang="en-IN" sz="2000" dirty="0">
              <a:latin typeface="Times New Roman" panose="02020603050405020304" pitchFamily="18" charset="0"/>
              <a:cs typeface="Times New Roman" panose="02020603050405020304" pitchFamily="18" charset="0"/>
            </a:endParaRPr>
          </a:p>
          <a:p>
            <a:pPr marL="0" indent="0" algn="just">
              <a:buNone/>
            </a:pPr>
            <a:endParaRPr lang="en-IN" sz="2000" dirty="0">
              <a:latin typeface="Times New Roman" panose="02020603050405020304" pitchFamily="18" charset="0"/>
              <a:cs typeface="Times New Roman" panose="02020603050405020304" pitchFamily="18" charset="0"/>
            </a:endParaRPr>
          </a:p>
          <a:p>
            <a:pPr marL="0" indent="0" algn="just">
              <a:buNone/>
            </a:pPr>
            <a:endParaRPr lang="en-IN" sz="2000" dirty="0">
              <a:latin typeface="Times New Roman" panose="02020603050405020304" pitchFamily="18" charset="0"/>
              <a:cs typeface="Times New Roman" panose="02020603050405020304" pitchFamily="18" charset="0"/>
            </a:endParaRPr>
          </a:p>
          <a:p>
            <a:pPr marL="0" indent="0" algn="just">
              <a:buNone/>
            </a:pPr>
            <a:endParaRPr lang="en-IN" sz="2000" dirty="0">
              <a:latin typeface="Times New Roman" panose="02020603050405020304" pitchFamily="18" charset="0"/>
              <a:cs typeface="Times New Roman" panose="02020603050405020304" pitchFamily="18" charset="0"/>
            </a:endParaRPr>
          </a:p>
          <a:p>
            <a:pPr marL="0" indent="0" algn="just">
              <a:buNone/>
            </a:pPr>
            <a:endParaRPr lang="en-IN" sz="2000" dirty="0">
              <a:latin typeface="Times New Roman" panose="02020603050405020304" pitchFamily="18" charset="0"/>
              <a:cs typeface="Times New Roman" panose="02020603050405020304" pitchFamily="18" charset="0"/>
            </a:endParaRPr>
          </a:p>
          <a:p>
            <a:pPr marL="0" indent="0" algn="just">
              <a:buNone/>
            </a:pPr>
            <a:endParaRPr lang="en-IN" sz="2000" dirty="0">
              <a:latin typeface="Times New Roman" panose="02020603050405020304" pitchFamily="18" charset="0"/>
              <a:cs typeface="Times New Roman" panose="02020603050405020304" pitchFamily="18" charset="0"/>
            </a:endParaRPr>
          </a:p>
          <a:p>
            <a:pPr marL="0" indent="0" algn="just">
              <a:buNone/>
            </a:pPr>
            <a:r>
              <a:rPr lang="en-IN" sz="2000" dirty="0">
                <a:latin typeface="Times New Roman" panose="02020603050405020304" pitchFamily="18" charset="0"/>
                <a:cs typeface="Times New Roman" panose="02020603050405020304" pitchFamily="18" charset="0"/>
              </a:rPr>
              <a:t>The amount relevant for the reporting provision would be </a:t>
            </a:r>
            <a:r>
              <a:rPr lang="en-IN" sz="2000" b="1" dirty="0">
                <a:latin typeface="Times New Roman" panose="02020603050405020304" pitchFamily="18" charset="0"/>
                <a:cs typeface="Times New Roman" panose="02020603050405020304" pitchFamily="18" charset="0"/>
              </a:rPr>
              <a:t>₹55 lakh</a:t>
            </a:r>
            <a:r>
              <a:rPr lang="en-IN" sz="2000" dirty="0">
                <a:latin typeface="Times New Roman" panose="02020603050405020304" pitchFamily="18" charset="0"/>
                <a:cs typeface="Times New Roman" panose="02020603050405020304" pitchFamily="18" charset="0"/>
              </a:rPr>
              <a:t>, subject to the precise scope and definitions applicable under the Act and CBDT guidance.</a:t>
            </a:r>
          </a:p>
          <a:p>
            <a:pPr marL="0" indent="0" algn="just">
              <a:buNone/>
            </a:pPr>
            <a:endParaRPr lang="en-IN" sz="2000" dirty="0">
              <a:latin typeface="Times New Roman" panose="02020603050405020304" pitchFamily="18"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0CC0A469-3366-6063-D1C0-0D7B3D3ABDD9}"/>
              </a:ext>
            </a:extLst>
          </p:cNvPr>
          <p:cNvGraphicFramePr>
            <a:graphicFrameLocks noGrp="1"/>
          </p:cNvGraphicFramePr>
          <p:nvPr>
            <p:extLst>
              <p:ext uri="{D42A27DB-BD31-4B8C-83A1-F6EECF244321}">
                <p14:modId xmlns:p14="http://schemas.microsoft.com/office/powerpoint/2010/main" val="1810815282"/>
              </p:ext>
            </p:extLst>
          </p:nvPr>
        </p:nvGraphicFramePr>
        <p:xfrm>
          <a:off x="467544" y="1364944"/>
          <a:ext cx="7886700" cy="1874520"/>
        </p:xfrm>
        <a:graphic>
          <a:graphicData uri="http://schemas.openxmlformats.org/drawingml/2006/table">
            <a:tbl>
              <a:tblPr>
                <a:tableStyleId>{5940675A-B579-460E-94D1-54222C63F5DA}</a:tableStyleId>
              </a:tblPr>
              <a:tblGrid>
                <a:gridCol w="3943350">
                  <a:extLst>
                    <a:ext uri="{9D8B030D-6E8A-4147-A177-3AD203B41FA5}">
                      <a16:colId xmlns:a16="http://schemas.microsoft.com/office/drawing/2014/main" val="375294360"/>
                    </a:ext>
                  </a:extLst>
                </a:gridCol>
                <a:gridCol w="3943350">
                  <a:extLst>
                    <a:ext uri="{9D8B030D-6E8A-4147-A177-3AD203B41FA5}">
                      <a16:colId xmlns:a16="http://schemas.microsoft.com/office/drawing/2014/main" val="1198123587"/>
                    </a:ext>
                  </a:extLst>
                </a:gridCol>
              </a:tblGrid>
              <a:tr h="274320">
                <a:tc>
                  <a:txBody>
                    <a:bodyPr/>
                    <a:lstStyle/>
                    <a:p>
                      <a:pPr algn="ctr">
                        <a:buNone/>
                      </a:pPr>
                      <a:r>
                        <a:rPr lang="en-IN" sz="1600" b="1" dirty="0">
                          <a:latin typeface="Times New Roman" panose="02020603050405020304" pitchFamily="18" charset="0"/>
                          <a:cs typeface="Times New Roman" panose="02020603050405020304" pitchFamily="18" charset="0"/>
                        </a:rPr>
                        <a:t>Transaction</a:t>
                      </a:r>
                    </a:p>
                  </a:txBody>
                  <a:tcPr marL="68580" marR="68580" marT="34290" marB="34290" anchor="ctr"/>
                </a:tc>
                <a:tc>
                  <a:txBody>
                    <a:bodyPr/>
                    <a:lstStyle/>
                    <a:p>
                      <a:pPr algn="ctr">
                        <a:buNone/>
                      </a:pPr>
                      <a:r>
                        <a:rPr lang="en-IN" sz="1600" b="1" dirty="0">
                          <a:latin typeface="Times New Roman" panose="02020603050405020304" pitchFamily="18" charset="0"/>
                          <a:cs typeface="Times New Roman" panose="02020603050405020304" pitchFamily="18" charset="0"/>
                        </a:rPr>
                        <a:t>Sale value</a:t>
                      </a:r>
                    </a:p>
                  </a:txBody>
                  <a:tcPr marL="68580" marR="68580" marT="34290" marB="34290" anchor="ctr"/>
                </a:tc>
                <a:extLst>
                  <a:ext uri="{0D108BD9-81ED-4DB2-BD59-A6C34878D82A}">
                    <a16:rowId xmlns:a16="http://schemas.microsoft.com/office/drawing/2014/main" val="1001201925"/>
                  </a:ext>
                </a:extLst>
              </a:tr>
              <a:tr h="274320">
                <a:tc>
                  <a:txBody>
                    <a:bodyPr/>
                    <a:lstStyle/>
                    <a:p>
                      <a:pPr>
                        <a:buNone/>
                      </a:pPr>
                      <a:r>
                        <a:rPr lang="en-IN" sz="1600">
                          <a:latin typeface="Times New Roman" panose="02020603050405020304" pitchFamily="18" charset="0"/>
                          <a:cs typeface="Times New Roman" panose="02020603050405020304" pitchFamily="18" charset="0"/>
                        </a:rPr>
                        <a:t>Bitcoin</a:t>
                      </a:r>
                    </a:p>
                  </a:txBody>
                  <a:tcPr marL="68580" marR="68580" marT="34290" marB="34290" anchor="ctr"/>
                </a:tc>
                <a:tc>
                  <a:txBody>
                    <a:bodyPr/>
                    <a:lstStyle/>
                    <a:p>
                      <a:pPr algn="r">
                        <a:buNone/>
                      </a:pPr>
                      <a:r>
                        <a:rPr lang="en-IN" sz="1600">
                          <a:latin typeface="Times New Roman" panose="02020603050405020304" pitchFamily="18" charset="0"/>
                          <a:cs typeface="Times New Roman" panose="02020603050405020304" pitchFamily="18" charset="0"/>
                        </a:rPr>
                        <a:t>₹25 lakh</a:t>
                      </a:r>
                    </a:p>
                  </a:txBody>
                  <a:tcPr marL="68580" marR="68580" marT="34290" marB="34290" anchor="ctr"/>
                </a:tc>
                <a:extLst>
                  <a:ext uri="{0D108BD9-81ED-4DB2-BD59-A6C34878D82A}">
                    <a16:rowId xmlns:a16="http://schemas.microsoft.com/office/drawing/2014/main" val="582193611"/>
                  </a:ext>
                </a:extLst>
              </a:tr>
              <a:tr h="274320">
                <a:tc>
                  <a:txBody>
                    <a:bodyPr/>
                    <a:lstStyle/>
                    <a:p>
                      <a:pPr>
                        <a:buNone/>
                      </a:pPr>
                      <a:r>
                        <a:rPr lang="en-IN" sz="1600">
                          <a:latin typeface="Times New Roman" panose="02020603050405020304" pitchFamily="18" charset="0"/>
                          <a:cs typeface="Times New Roman" panose="02020603050405020304" pitchFamily="18" charset="0"/>
                        </a:rPr>
                        <a:t>Ethereum</a:t>
                      </a:r>
                    </a:p>
                  </a:txBody>
                  <a:tcPr marL="68580" marR="68580" marT="34290" marB="34290" anchor="ctr"/>
                </a:tc>
                <a:tc>
                  <a:txBody>
                    <a:bodyPr/>
                    <a:lstStyle/>
                    <a:p>
                      <a:pPr algn="r">
                        <a:buNone/>
                      </a:pPr>
                      <a:r>
                        <a:rPr lang="en-IN" sz="1600">
                          <a:latin typeface="Times New Roman" panose="02020603050405020304" pitchFamily="18" charset="0"/>
                          <a:cs typeface="Times New Roman" panose="02020603050405020304" pitchFamily="18" charset="0"/>
                        </a:rPr>
                        <a:t>₹15 lakh</a:t>
                      </a:r>
                    </a:p>
                  </a:txBody>
                  <a:tcPr marL="68580" marR="68580" marT="34290" marB="34290" anchor="ctr"/>
                </a:tc>
                <a:extLst>
                  <a:ext uri="{0D108BD9-81ED-4DB2-BD59-A6C34878D82A}">
                    <a16:rowId xmlns:a16="http://schemas.microsoft.com/office/drawing/2014/main" val="2803449413"/>
                  </a:ext>
                </a:extLst>
              </a:tr>
              <a:tr h="274320">
                <a:tc>
                  <a:txBody>
                    <a:bodyPr/>
                    <a:lstStyle/>
                    <a:p>
                      <a:pPr>
                        <a:buNone/>
                      </a:pPr>
                      <a:r>
                        <a:rPr lang="en-IN" sz="1600">
                          <a:latin typeface="Times New Roman" panose="02020603050405020304" pitchFamily="18" charset="0"/>
                          <a:cs typeface="Times New Roman" panose="02020603050405020304" pitchFamily="18" charset="0"/>
                        </a:rPr>
                        <a:t>Other VDA</a:t>
                      </a:r>
                    </a:p>
                  </a:txBody>
                  <a:tcPr marL="68580" marR="68580" marT="34290" marB="34290" anchor="ctr"/>
                </a:tc>
                <a:tc>
                  <a:txBody>
                    <a:bodyPr/>
                    <a:lstStyle/>
                    <a:p>
                      <a:pPr algn="r">
                        <a:buNone/>
                      </a:pPr>
                      <a:r>
                        <a:rPr lang="en-IN" sz="1600">
                          <a:latin typeface="Times New Roman" panose="02020603050405020304" pitchFamily="18" charset="0"/>
                          <a:cs typeface="Times New Roman" panose="02020603050405020304" pitchFamily="18" charset="0"/>
                        </a:rPr>
                        <a:t>₹10 lakh</a:t>
                      </a:r>
                    </a:p>
                  </a:txBody>
                  <a:tcPr marL="68580" marR="68580" marT="34290" marB="34290" anchor="ctr"/>
                </a:tc>
                <a:extLst>
                  <a:ext uri="{0D108BD9-81ED-4DB2-BD59-A6C34878D82A}">
                    <a16:rowId xmlns:a16="http://schemas.microsoft.com/office/drawing/2014/main" val="409670303"/>
                  </a:ext>
                </a:extLst>
              </a:tr>
              <a:tr h="274320">
                <a:tc>
                  <a:txBody>
                    <a:bodyPr/>
                    <a:lstStyle/>
                    <a:p>
                      <a:pPr>
                        <a:buNone/>
                      </a:pPr>
                      <a:r>
                        <a:rPr lang="en-IN" sz="1600" dirty="0">
                          <a:latin typeface="Times New Roman" panose="02020603050405020304" pitchFamily="18" charset="0"/>
                          <a:cs typeface="Times New Roman" panose="02020603050405020304" pitchFamily="18" charset="0"/>
                        </a:rPr>
                        <a:t>NFT</a:t>
                      </a:r>
                    </a:p>
                  </a:txBody>
                  <a:tcPr marL="68580" marR="68580" marT="34290" marB="34290" anchor="ctr"/>
                </a:tc>
                <a:tc>
                  <a:txBody>
                    <a:bodyPr/>
                    <a:lstStyle/>
                    <a:p>
                      <a:pPr algn="r">
                        <a:buNone/>
                      </a:pPr>
                      <a:r>
                        <a:rPr lang="en-IN" sz="1600">
                          <a:latin typeface="Times New Roman" panose="02020603050405020304" pitchFamily="18" charset="0"/>
                          <a:cs typeface="Times New Roman" panose="02020603050405020304" pitchFamily="18" charset="0"/>
                        </a:rPr>
                        <a:t>₹5 lakh</a:t>
                      </a:r>
                    </a:p>
                  </a:txBody>
                  <a:tcPr marL="68580" marR="68580" marT="34290" marB="34290" anchor="ctr"/>
                </a:tc>
                <a:extLst>
                  <a:ext uri="{0D108BD9-81ED-4DB2-BD59-A6C34878D82A}">
                    <a16:rowId xmlns:a16="http://schemas.microsoft.com/office/drawing/2014/main" val="573801175"/>
                  </a:ext>
                </a:extLst>
              </a:tr>
              <a:tr h="274320">
                <a:tc>
                  <a:txBody>
                    <a:bodyPr/>
                    <a:lstStyle/>
                    <a:p>
                      <a:pPr>
                        <a:buNone/>
                      </a:pPr>
                      <a:r>
                        <a:rPr lang="en-IN" sz="1600">
                          <a:latin typeface="Times New Roman" panose="02020603050405020304" pitchFamily="18" charset="0"/>
                          <a:cs typeface="Times New Roman" panose="02020603050405020304" pitchFamily="18" charset="0"/>
                        </a:rPr>
                        <a:t>Aggregate gross receipts</a:t>
                      </a:r>
                    </a:p>
                  </a:txBody>
                  <a:tcPr marL="68580" marR="68580" marT="34290" marB="34290" anchor="ctr"/>
                </a:tc>
                <a:tc>
                  <a:txBody>
                    <a:bodyPr/>
                    <a:lstStyle/>
                    <a:p>
                      <a:pPr algn="r">
                        <a:buNone/>
                      </a:pPr>
                      <a:r>
                        <a:rPr lang="en-IN" sz="1600" dirty="0">
                          <a:latin typeface="Times New Roman" panose="02020603050405020304" pitchFamily="18" charset="0"/>
                          <a:cs typeface="Times New Roman" panose="02020603050405020304" pitchFamily="18" charset="0"/>
                        </a:rPr>
                        <a:t>₹55 lakh</a:t>
                      </a:r>
                    </a:p>
                  </a:txBody>
                  <a:tcPr marL="68580" marR="68580" marT="34290" marB="34290" anchor="ctr"/>
                </a:tc>
                <a:extLst>
                  <a:ext uri="{0D108BD9-81ED-4DB2-BD59-A6C34878D82A}">
                    <a16:rowId xmlns:a16="http://schemas.microsoft.com/office/drawing/2014/main" val="1174472050"/>
                  </a:ext>
                </a:extLst>
              </a:tr>
            </a:tbl>
          </a:graphicData>
        </a:graphic>
      </p:graphicFrame>
      <p:sp>
        <p:nvSpPr>
          <p:cNvPr id="2" name="Footer Placeholder 1">
            <a:extLst>
              <a:ext uri="{FF2B5EF4-FFF2-40B4-BE49-F238E27FC236}">
                <a16:creationId xmlns:a16="http://schemas.microsoft.com/office/drawing/2014/main" id="{4232CC8D-8564-1C51-8B01-687A25BC459F}"/>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03403886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C30D62-9DBB-004B-FE5B-6B282110CB9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88C018-8A60-9EF9-E741-8E32F1503FDF}"/>
              </a:ext>
            </a:extLst>
          </p:cNvPr>
          <p:cNvSpPr>
            <a:spLocks noGrp="1"/>
          </p:cNvSpPr>
          <p:nvPr>
            <p:ph idx="1"/>
          </p:nvPr>
        </p:nvSpPr>
        <p:spPr>
          <a:xfrm>
            <a:off x="323529" y="332656"/>
            <a:ext cx="8584728" cy="5157317"/>
          </a:xfrm>
        </p:spPr>
        <p:txBody>
          <a:bodyPr>
            <a:normAutofit/>
          </a:bodyPr>
          <a:lstStyle/>
          <a:p>
            <a:pPr marL="0" indent="0" algn="just">
              <a:buNone/>
            </a:pPr>
            <a:r>
              <a:rPr lang="en-IN" sz="2000" b="1" dirty="0">
                <a:latin typeface="Times New Roman" panose="02020603050405020304" pitchFamily="18" charset="0"/>
                <a:cs typeface="Times New Roman" panose="02020603050405020304" pitchFamily="18" charset="0"/>
              </a:rPr>
              <a:t>Difference between gross receipts and income</a:t>
            </a:r>
          </a:p>
          <a:p>
            <a:pPr marL="0" indent="0" algn="just">
              <a:buNone/>
            </a:pPr>
            <a:r>
              <a:rPr lang="en-IN" sz="2000" dirty="0">
                <a:latin typeface="Times New Roman" panose="02020603050405020304" pitchFamily="18" charset="0"/>
                <a:cs typeface="Times New Roman" panose="02020603050405020304" pitchFamily="18" charset="0"/>
              </a:rPr>
              <a:t>This distinction is very important.</a:t>
            </a:r>
          </a:p>
          <a:p>
            <a:pPr marL="0" indent="0" algn="just">
              <a:buNone/>
            </a:pPr>
            <a:r>
              <a:rPr lang="en-IN" sz="2000" dirty="0">
                <a:latin typeface="Times New Roman" panose="02020603050405020304" pitchFamily="18" charset="0"/>
                <a:cs typeface="Times New Roman" panose="02020603050405020304" pitchFamily="18" charset="0"/>
              </a:rPr>
              <a:t>Suppose:</a:t>
            </a:r>
          </a:p>
          <a:p>
            <a:pPr algn="just">
              <a:lnSpc>
                <a:spcPct val="100000"/>
              </a:lnSpc>
            </a:pPr>
            <a:r>
              <a:rPr lang="en-IN" sz="2000" dirty="0">
                <a:latin typeface="Times New Roman" panose="02020603050405020304" pitchFamily="18" charset="0"/>
                <a:cs typeface="Times New Roman" panose="02020603050405020304" pitchFamily="18" charset="0"/>
              </a:rPr>
              <a:t>Purchase cost = ₹40 lakh </a:t>
            </a:r>
          </a:p>
          <a:p>
            <a:pPr algn="just">
              <a:lnSpc>
                <a:spcPct val="100000"/>
              </a:lnSpc>
            </a:pPr>
            <a:r>
              <a:rPr lang="en-IN" sz="2000" dirty="0">
                <a:latin typeface="Times New Roman" panose="02020603050405020304" pitchFamily="18" charset="0"/>
                <a:cs typeface="Times New Roman" panose="02020603050405020304" pitchFamily="18" charset="0"/>
              </a:rPr>
              <a:t>Sale proceeds = ₹55 lakh </a:t>
            </a:r>
          </a:p>
          <a:p>
            <a:pPr algn="just">
              <a:lnSpc>
                <a:spcPct val="100000"/>
              </a:lnSpc>
            </a:pPr>
            <a:r>
              <a:rPr lang="en-IN" sz="2000" dirty="0">
                <a:latin typeface="Times New Roman" panose="02020603050405020304" pitchFamily="18" charset="0"/>
                <a:cs typeface="Times New Roman" panose="02020603050405020304" pitchFamily="18" charset="0"/>
              </a:rPr>
              <a:t>Profit = ₹15 lakh </a:t>
            </a:r>
          </a:p>
          <a:p>
            <a:pPr marL="0" indent="0" algn="just">
              <a:buNone/>
            </a:pPr>
            <a:r>
              <a:rPr lang="en-IN" sz="2000" dirty="0">
                <a:latin typeface="Times New Roman" panose="02020603050405020304" pitchFamily="18" charset="0"/>
                <a:cs typeface="Times New Roman" panose="02020603050405020304" pitchFamily="18" charset="0"/>
              </a:rPr>
              <a:t>The reporting requirement refers to </a:t>
            </a:r>
            <a:r>
              <a:rPr lang="en-IN" sz="2000" b="1" dirty="0">
                <a:latin typeface="Times New Roman" panose="02020603050405020304" pitchFamily="18" charset="0"/>
                <a:cs typeface="Times New Roman" panose="02020603050405020304" pitchFamily="18" charset="0"/>
              </a:rPr>
              <a:t>gross receipts of ₹55 lakh</a:t>
            </a:r>
            <a:r>
              <a:rPr lang="en-IN" sz="2000" dirty="0">
                <a:latin typeface="Times New Roman" panose="02020603050405020304" pitchFamily="18" charset="0"/>
                <a:cs typeface="Times New Roman" panose="02020603050405020304" pitchFamily="18" charset="0"/>
              </a:rPr>
              <a:t>, whereas the income-tax computation may separately determine the taxable income/profit in accordance with the applicable VDA provisions.</a:t>
            </a:r>
          </a:p>
          <a:p>
            <a:pPr marL="0" indent="0" algn="just">
              <a:buNone/>
            </a:pPr>
            <a:r>
              <a:rPr lang="en-IN" sz="2000" dirty="0">
                <a:latin typeface="Times New Roman" panose="02020603050405020304" pitchFamily="18" charset="0"/>
                <a:cs typeface="Times New Roman" panose="02020603050405020304" pitchFamily="18" charset="0"/>
              </a:rPr>
              <a:t>Thus:</a:t>
            </a:r>
          </a:p>
          <a:p>
            <a:pPr marL="0" indent="0" algn="just">
              <a:buNone/>
            </a:pPr>
            <a:r>
              <a:rPr lang="en-IN" sz="2000" b="1" dirty="0">
                <a:latin typeface="Times New Roman" panose="02020603050405020304" pitchFamily="18" charset="0"/>
                <a:cs typeface="Times New Roman" panose="02020603050405020304" pitchFamily="18" charset="0"/>
              </a:rPr>
              <a:t>Gross receipts ≠ taxable income ≠ profit</a:t>
            </a:r>
            <a:endParaRPr lang="en-IN" sz="2000" dirty="0">
              <a:latin typeface="Times New Roman" panose="02020603050405020304" pitchFamily="18" charset="0"/>
              <a:cs typeface="Times New Roman" panose="02020603050405020304" pitchFamily="18" charset="0"/>
            </a:endParaRPr>
          </a:p>
          <a:p>
            <a:pPr marL="0" indent="0" algn="just">
              <a:buNone/>
            </a:pPr>
            <a:endParaRPr lang="en-IN" sz="20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3BB47661-EDA0-BB2E-268E-AC129F05F50D}"/>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94704436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545663-915B-6AE7-F72C-003FB279462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9F226E-CE5D-E330-A1C0-BCDB000A5BA8}"/>
              </a:ext>
            </a:extLst>
          </p:cNvPr>
          <p:cNvSpPr>
            <a:spLocks noGrp="1"/>
          </p:cNvSpPr>
          <p:nvPr>
            <p:ph idx="1"/>
          </p:nvPr>
        </p:nvSpPr>
        <p:spPr>
          <a:xfrm>
            <a:off x="251521" y="332656"/>
            <a:ext cx="8563868" cy="5157317"/>
          </a:xfrm>
        </p:spPr>
        <p:txBody>
          <a:bodyPr>
            <a:normAutofit/>
          </a:bodyPr>
          <a:lstStyle/>
          <a:p>
            <a:pPr marL="0" indent="0" algn="just">
              <a:buNone/>
            </a:pPr>
            <a:r>
              <a:rPr lang="en-IN" sz="2000" b="1" dirty="0">
                <a:latin typeface="Times New Roman" panose="02020603050405020304" pitchFamily="18" charset="0"/>
                <a:cs typeface="Times New Roman" panose="02020603050405020304" pitchFamily="18" charset="0"/>
              </a:rPr>
              <a:t>2. CBDT Guidance Note on Crypto-Asset Reporting Obligations</a:t>
            </a:r>
          </a:p>
          <a:p>
            <a:pPr marL="0" indent="0" algn="just">
              <a:buNone/>
            </a:pPr>
            <a:r>
              <a:rPr lang="en-IN" sz="2000" dirty="0">
                <a:latin typeface="Times New Roman" panose="02020603050405020304" pitchFamily="18" charset="0"/>
                <a:cs typeface="Times New Roman" panose="02020603050405020304" pitchFamily="18" charset="0"/>
              </a:rPr>
              <a:t>The provision specifically refers to the </a:t>
            </a:r>
            <a:r>
              <a:rPr lang="en-IN" sz="2000" b="1" dirty="0">
                <a:latin typeface="Times New Roman" panose="02020603050405020304" pitchFamily="18" charset="0"/>
                <a:cs typeface="Times New Roman" panose="02020603050405020304" pitchFamily="18" charset="0"/>
              </a:rPr>
              <a:t>CBDT Guidance Note on Crypto-Asset Reporting Obligations under section 509 of the Income-tax Act, 2025</a:t>
            </a:r>
            <a:r>
              <a:rPr lang="en-IN" sz="2000" dirty="0">
                <a:latin typeface="Times New Roman" panose="02020603050405020304" pitchFamily="18" charset="0"/>
                <a:cs typeface="Times New Roman" panose="02020603050405020304" pitchFamily="18" charset="0"/>
              </a:rPr>
              <a:t>.</a:t>
            </a:r>
          </a:p>
          <a:p>
            <a:pPr marL="0" indent="0" algn="just">
              <a:buNone/>
            </a:pPr>
            <a:r>
              <a:rPr lang="en-IN" sz="2000" dirty="0">
                <a:latin typeface="Times New Roman" panose="02020603050405020304" pitchFamily="18" charset="0"/>
                <a:cs typeface="Times New Roman" panose="02020603050405020304" pitchFamily="18" charset="0"/>
              </a:rPr>
              <a:t>The purpose of such reporting provisions is essentially to improve the information available with the Income-tax Department regarding transactions involving crypto-assets/VDAs.</a:t>
            </a:r>
          </a:p>
          <a:p>
            <a:pPr marL="0" indent="0" algn="just">
              <a:buNone/>
            </a:pPr>
            <a:r>
              <a:rPr lang="en-IN" sz="2000" dirty="0">
                <a:latin typeface="Times New Roman" panose="02020603050405020304" pitchFamily="18" charset="0"/>
                <a:cs typeface="Times New Roman" panose="02020603050405020304" pitchFamily="18" charset="0"/>
              </a:rPr>
              <a:t>The reporting framework is intended to enable the tax authorities to:</a:t>
            </a:r>
          </a:p>
          <a:p>
            <a:pPr algn="just"/>
            <a:r>
              <a:rPr lang="en-IN" sz="2000" dirty="0">
                <a:latin typeface="Times New Roman" panose="02020603050405020304" pitchFamily="18" charset="0"/>
                <a:cs typeface="Times New Roman" panose="02020603050405020304" pitchFamily="18" charset="0"/>
              </a:rPr>
              <a:t>identify persons dealing in VDAs; </a:t>
            </a:r>
          </a:p>
          <a:p>
            <a:pPr algn="just"/>
            <a:r>
              <a:rPr lang="en-IN" sz="2000" dirty="0">
                <a:latin typeface="Times New Roman" panose="02020603050405020304" pitchFamily="18" charset="0"/>
                <a:cs typeface="Times New Roman" panose="02020603050405020304" pitchFamily="18" charset="0"/>
              </a:rPr>
              <a:t>obtain information regarding VDA transactions; </a:t>
            </a:r>
          </a:p>
          <a:p>
            <a:pPr algn="just"/>
            <a:r>
              <a:rPr lang="en-IN" sz="2000" dirty="0">
                <a:latin typeface="Times New Roman" panose="02020603050405020304" pitchFamily="18" charset="0"/>
                <a:cs typeface="Times New Roman" panose="02020603050405020304" pitchFamily="18" charset="0"/>
              </a:rPr>
              <a:t>match reported transactions with ITR disclosures; </a:t>
            </a:r>
          </a:p>
          <a:p>
            <a:pPr algn="just"/>
            <a:r>
              <a:rPr lang="en-IN" sz="2000" dirty="0">
                <a:latin typeface="Times New Roman" panose="02020603050405020304" pitchFamily="18" charset="0"/>
                <a:cs typeface="Times New Roman" panose="02020603050405020304" pitchFamily="18" charset="0"/>
              </a:rPr>
              <a:t>identify possible undisclosed VDA income; </a:t>
            </a:r>
          </a:p>
          <a:p>
            <a:pPr algn="just"/>
            <a:r>
              <a:rPr lang="en-IN" sz="2000" dirty="0">
                <a:latin typeface="Times New Roman" panose="02020603050405020304" pitchFamily="18" charset="0"/>
                <a:cs typeface="Times New Roman" panose="02020603050405020304" pitchFamily="18" charset="0"/>
              </a:rPr>
              <a:t>verify turnover/gross receipts; </a:t>
            </a:r>
          </a:p>
          <a:p>
            <a:pPr algn="just"/>
            <a:r>
              <a:rPr lang="en-IN" sz="2000" dirty="0">
                <a:latin typeface="Times New Roman" panose="02020603050405020304" pitchFamily="18" charset="0"/>
                <a:cs typeface="Times New Roman" panose="02020603050405020304" pitchFamily="18" charset="0"/>
              </a:rPr>
              <a:t>detect mismatches between books, returns and third-party information.</a:t>
            </a:r>
          </a:p>
        </p:txBody>
      </p:sp>
      <p:sp>
        <p:nvSpPr>
          <p:cNvPr id="2" name="Footer Placeholder 1">
            <a:extLst>
              <a:ext uri="{FF2B5EF4-FFF2-40B4-BE49-F238E27FC236}">
                <a16:creationId xmlns:a16="http://schemas.microsoft.com/office/drawing/2014/main" id="{01C32D9D-6D65-56CA-BF73-F93C69292924}"/>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4344954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E438FD-F293-DA7D-9F74-749784B194E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BBD867E-F5DF-276C-662A-E57E049E3A95}"/>
              </a:ext>
            </a:extLst>
          </p:cNvPr>
          <p:cNvSpPr>
            <a:spLocks noGrp="1"/>
          </p:cNvSpPr>
          <p:nvPr>
            <p:ph idx="1"/>
          </p:nvPr>
        </p:nvSpPr>
        <p:spPr>
          <a:xfrm>
            <a:off x="395536" y="404664"/>
            <a:ext cx="8352928" cy="5085309"/>
          </a:xfrm>
        </p:spPr>
        <p:txBody>
          <a:bodyPr>
            <a:normAutofit/>
          </a:bodyPr>
          <a:lstStyle/>
          <a:p>
            <a:pPr marL="0" indent="0" algn="just">
              <a:buNone/>
            </a:pPr>
            <a:r>
              <a:rPr lang="en-IN" sz="2000" dirty="0">
                <a:latin typeface="Times New Roman" panose="02020603050405020304" pitchFamily="18" charset="0"/>
                <a:cs typeface="Times New Roman" panose="02020603050405020304" pitchFamily="18" charset="0"/>
              </a:rPr>
              <a:t>Therefore, a dealer should maintain proper records of:</a:t>
            </a:r>
          </a:p>
          <a:p>
            <a:pPr algn="just"/>
            <a:r>
              <a:rPr lang="en-IN" sz="2000" dirty="0">
                <a:latin typeface="Times New Roman" panose="02020603050405020304" pitchFamily="18" charset="0"/>
                <a:cs typeface="Times New Roman" panose="02020603050405020304" pitchFamily="18" charset="0"/>
              </a:rPr>
              <a:t>Date of purchase </a:t>
            </a:r>
          </a:p>
          <a:p>
            <a:pPr algn="just"/>
            <a:r>
              <a:rPr lang="en-IN" sz="2000" dirty="0">
                <a:latin typeface="Times New Roman" panose="02020603050405020304" pitchFamily="18" charset="0"/>
                <a:cs typeface="Times New Roman" panose="02020603050405020304" pitchFamily="18" charset="0"/>
              </a:rPr>
              <a:t>Date of sale </a:t>
            </a:r>
          </a:p>
          <a:p>
            <a:pPr algn="just"/>
            <a:r>
              <a:rPr lang="en-IN" sz="2000" dirty="0">
                <a:latin typeface="Times New Roman" panose="02020603050405020304" pitchFamily="18" charset="0"/>
                <a:cs typeface="Times New Roman" panose="02020603050405020304" pitchFamily="18" charset="0"/>
              </a:rPr>
              <a:t>Type of VDA </a:t>
            </a:r>
          </a:p>
          <a:p>
            <a:pPr algn="just"/>
            <a:r>
              <a:rPr lang="en-IN" sz="2000" dirty="0">
                <a:latin typeface="Times New Roman" panose="02020603050405020304" pitchFamily="18" charset="0"/>
                <a:cs typeface="Times New Roman" panose="02020603050405020304" pitchFamily="18" charset="0"/>
              </a:rPr>
              <a:t>Quantity </a:t>
            </a:r>
          </a:p>
          <a:p>
            <a:pPr algn="just"/>
            <a:r>
              <a:rPr lang="en-IN" sz="2000" dirty="0">
                <a:latin typeface="Times New Roman" panose="02020603050405020304" pitchFamily="18" charset="0"/>
                <a:cs typeface="Times New Roman" panose="02020603050405020304" pitchFamily="18" charset="0"/>
              </a:rPr>
              <a:t>Purchase value </a:t>
            </a:r>
          </a:p>
          <a:p>
            <a:pPr algn="just"/>
            <a:r>
              <a:rPr lang="en-IN" sz="2000" dirty="0">
                <a:latin typeface="Times New Roman" panose="02020603050405020304" pitchFamily="18" charset="0"/>
                <a:cs typeface="Times New Roman" panose="02020603050405020304" pitchFamily="18" charset="0"/>
              </a:rPr>
              <a:t>Sale value </a:t>
            </a:r>
          </a:p>
          <a:p>
            <a:pPr algn="just"/>
            <a:r>
              <a:rPr lang="en-IN" sz="2000" dirty="0">
                <a:latin typeface="Times New Roman" panose="02020603050405020304" pitchFamily="18" charset="0"/>
                <a:cs typeface="Times New Roman" panose="02020603050405020304" pitchFamily="18" charset="0"/>
              </a:rPr>
              <a:t>Transaction charges </a:t>
            </a:r>
          </a:p>
          <a:p>
            <a:pPr algn="just"/>
            <a:r>
              <a:rPr lang="en-IN" sz="2000" dirty="0">
                <a:latin typeface="Times New Roman" panose="02020603050405020304" pitchFamily="18" charset="0"/>
                <a:cs typeface="Times New Roman" panose="02020603050405020304" pitchFamily="18" charset="0"/>
              </a:rPr>
              <a:t>Exchange/platform details </a:t>
            </a:r>
          </a:p>
          <a:p>
            <a:pPr algn="just"/>
            <a:r>
              <a:rPr lang="en-IN" sz="2000" dirty="0">
                <a:latin typeface="Times New Roman" panose="02020603050405020304" pitchFamily="18" charset="0"/>
                <a:cs typeface="Times New Roman" panose="02020603050405020304" pitchFamily="18" charset="0"/>
              </a:rPr>
              <a:t>Wallet/transaction details, wherever relevant </a:t>
            </a:r>
          </a:p>
          <a:p>
            <a:pPr algn="just"/>
            <a:r>
              <a:rPr lang="en-IN" sz="2000" dirty="0">
                <a:latin typeface="Times New Roman" panose="02020603050405020304" pitchFamily="18" charset="0"/>
                <a:cs typeface="Times New Roman" panose="02020603050405020304" pitchFamily="18" charset="0"/>
              </a:rPr>
              <a:t>Customer/counterparty details where applicable </a:t>
            </a:r>
          </a:p>
          <a:p>
            <a:pPr algn="just"/>
            <a:r>
              <a:rPr lang="en-IN" sz="2000" dirty="0">
                <a:latin typeface="Times New Roman" panose="02020603050405020304" pitchFamily="18" charset="0"/>
                <a:cs typeface="Times New Roman" panose="02020603050405020304" pitchFamily="18" charset="0"/>
              </a:rPr>
              <a:t>Gross receipts </a:t>
            </a:r>
          </a:p>
          <a:p>
            <a:pPr algn="just"/>
            <a:r>
              <a:rPr lang="en-IN" sz="2000" dirty="0">
                <a:latin typeface="Times New Roman" panose="02020603050405020304" pitchFamily="18" charset="0"/>
                <a:cs typeface="Times New Roman" panose="02020603050405020304" pitchFamily="18" charset="0"/>
              </a:rPr>
              <a:t>Profit/loss</a:t>
            </a:r>
          </a:p>
          <a:p>
            <a:pPr marL="0" indent="0">
              <a:buNone/>
            </a:pPr>
            <a:endParaRPr lang="en-IN" sz="20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CBD352D7-4D7C-F377-E581-29A5F3228E49}"/>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1523322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FA38AB-3806-9EEE-AE82-5ACBDEC648A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E3F6385-3DE9-9D46-F03A-62BABE12302F}"/>
              </a:ext>
            </a:extLst>
          </p:cNvPr>
          <p:cNvSpPr>
            <a:spLocks noGrp="1"/>
          </p:cNvSpPr>
          <p:nvPr>
            <p:ph idx="1"/>
          </p:nvPr>
        </p:nvSpPr>
        <p:spPr>
          <a:xfrm>
            <a:off x="323528" y="404664"/>
            <a:ext cx="8496944" cy="5085309"/>
          </a:xfrm>
        </p:spPr>
        <p:txBody>
          <a:bodyPr>
            <a:normAutofit/>
          </a:bodyPr>
          <a:lstStyle/>
          <a:p>
            <a:pPr marL="0" indent="0" algn="just">
              <a:buNone/>
            </a:pPr>
            <a:r>
              <a:rPr lang="en-IN" sz="2000" b="1" dirty="0">
                <a:latin typeface="Times New Roman" panose="02020603050405020304" pitchFamily="18" charset="0"/>
                <a:cs typeface="Times New Roman" panose="02020603050405020304" pitchFamily="18" charset="0"/>
              </a:rPr>
              <a:t>Gross receipts from sale of Carbon Credits</a:t>
            </a:r>
          </a:p>
          <a:p>
            <a:pPr marL="0" indent="0" algn="just">
              <a:buNone/>
            </a:pPr>
            <a:r>
              <a:rPr lang="en-IN" sz="2000" dirty="0">
                <a:latin typeface="Times New Roman" panose="02020603050405020304" pitchFamily="18" charset="0"/>
                <a:cs typeface="Times New Roman" panose="02020603050405020304" pitchFamily="18" charset="0"/>
              </a:rPr>
              <a:t>The next provision is substantially similar:</a:t>
            </a:r>
          </a:p>
          <a:p>
            <a:pPr marL="0" indent="0" algn="just">
              <a:buNone/>
            </a:pPr>
            <a:r>
              <a:rPr lang="en-IN" sz="2000" b="1" dirty="0">
                <a:latin typeface="Times New Roman" panose="02020603050405020304" pitchFamily="18" charset="0"/>
                <a:cs typeface="Times New Roman" panose="02020603050405020304" pitchFamily="18" charset="0"/>
              </a:rPr>
              <a:t>The aggregate amount of gross receipts arising from the sale of carbon credits by a dealer engaged in the business of dealing in carbon credits.</a:t>
            </a:r>
            <a:endParaRPr lang="en-IN" sz="2000" dirty="0">
              <a:latin typeface="Times New Roman" panose="02020603050405020304" pitchFamily="18" charset="0"/>
              <a:cs typeface="Times New Roman" panose="02020603050405020304" pitchFamily="18" charset="0"/>
            </a:endParaRPr>
          </a:p>
          <a:p>
            <a:pPr marL="0" indent="0" algn="just">
              <a:buNone/>
            </a:pPr>
            <a:r>
              <a:rPr lang="en-IN" sz="2000" dirty="0">
                <a:latin typeface="Times New Roman" panose="02020603050405020304" pitchFamily="18" charset="0"/>
                <a:cs typeface="Times New Roman" panose="02020603050405020304" pitchFamily="18" charset="0"/>
              </a:rPr>
              <a:t>Here also, the key words are:</a:t>
            </a:r>
          </a:p>
          <a:p>
            <a:pPr marL="0" indent="0" algn="just">
              <a:buNone/>
            </a:pPr>
            <a:r>
              <a:rPr lang="en-IN" sz="2000" b="1" dirty="0">
                <a:latin typeface="Times New Roman" panose="02020603050405020304" pitchFamily="18" charset="0"/>
                <a:cs typeface="Times New Roman" panose="02020603050405020304" pitchFamily="18" charset="0"/>
              </a:rPr>
              <a:t>"aggregate amount" + "gross receipts" + "sale" + "dealer" + "business of dealing".</a:t>
            </a:r>
            <a:endParaRPr lang="en-IN" sz="2000" dirty="0">
              <a:latin typeface="Times New Roman" panose="02020603050405020304" pitchFamily="18" charset="0"/>
              <a:cs typeface="Times New Roman" panose="02020603050405020304" pitchFamily="18" charset="0"/>
            </a:endParaRPr>
          </a:p>
          <a:p>
            <a:pPr marL="0" indent="0" algn="just">
              <a:buNone/>
            </a:pPr>
            <a:endParaRPr lang="en-IN" sz="20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E97426D6-6AD1-8CB9-CF55-ED45F56B3094}"/>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0080354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CF1FB7-AF9D-C11E-C391-1892356E7F4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C5390E-E3FB-5E3F-3D88-059F9D6FDF8D}"/>
              </a:ext>
            </a:extLst>
          </p:cNvPr>
          <p:cNvSpPr>
            <a:spLocks noGrp="1"/>
          </p:cNvSpPr>
          <p:nvPr>
            <p:ph idx="1"/>
          </p:nvPr>
        </p:nvSpPr>
        <p:spPr>
          <a:xfrm>
            <a:off x="457200" y="188640"/>
            <a:ext cx="8058150" cy="5301333"/>
          </a:xfrm>
        </p:spPr>
        <p:txBody>
          <a:bodyPr>
            <a:normAutofit/>
          </a:bodyPr>
          <a:lstStyle/>
          <a:p>
            <a:pPr marL="0" indent="0" algn="just">
              <a:buNone/>
            </a:pPr>
            <a:r>
              <a:rPr lang="en-IN" sz="2000" b="1" dirty="0">
                <a:latin typeface="Times New Roman" panose="02020603050405020304" pitchFamily="18" charset="0"/>
                <a:cs typeface="Times New Roman" panose="02020603050405020304" pitchFamily="18" charset="0"/>
              </a:rPr>
              <a:t>What are carbon credits?</a:t>
            </a:r>
          </a:p>
          <a:p>
            <a:pPr marL="0" indent="0" algn="just">
              <a:buNone/>
            </a:pPr>
            <a:r>
              <a:rPr lang="en-IN" sz="2000" dirty="0">
                <a:latin typeface="Times New Roman" panose="02020603050405020304" pitchFamily="18" charset="0"/>
                <a:cs typeface="Times New Roman" panose="02020603050405020304" pitchFamily="18" charset="0"/>
              </a:rPr>
              <a:t>A carbon credit generally represents a unit associated with the reduction / removal / avoidance of greenhouse-gas emissions.</a:t>
            </a:r>
          </a:p>
          <a:p>
            <a:pPr algn="just"/>
            <a:r>
              <a:rPr lang="en-IN" sz="2000" dirty="0">
                <a:latin typeface="Times New Roman" panose="02020603050405020304" pitchFamily="18" charset="0"/>
                <a:cs typeface="Times New Roman" panose="02020603050405020304" pitchFamily="18" charset="0"/>
              </a:rPr>
              <a:t>Carbon credits may be generated through activities such as:</a:t>
            </a:r>
          </a:p>
          <a:p>
            <a:pPr lvl="0" algn="just"/>
            <a:r>
              <a:rPr lang="en-IN" sz="2000" dirty="0">
                <a:latin typeface="Times New Roman" panose="02020603050405020304" pitchFamily="18" charset="0"/>
                <a:cs typeface="Times New Roman" panose="02020603050405020304" pitchFamily="18" charset="0"/>
              </a:rPr>
              <a:t>Renewable energy projects </a:t>
            </a:r>
          </a:p>
          <a:p>
            <a:pPr lvl="0" algn="just"/>
            <a:r>
              <a:rPr lang="en-IN" sz="2000" dirty="0">
                <a:latin typeface="Times New Roman" panose="02020603050405020304" pitchFamily="18" charset="0"/>
                <a:cs typeface="Times New Roman" panose="02020603050405020304" pitchFamily="18" charset="0"/>
              </a:rPr>
              <a:t>Afforestation/reforestation </a:t>
            </a:r>
          </a:p>
          <a:p>
            <a:pPr lvl="0" algn="just"/>
            <a:r>
              <a:rPr lang="en-IN" sz="2000" dirty="0">
                <a:latin typeface="Times New Roman" panose="02020603050405020304" pitchFamily="18" charset="0"/>
                <a:cs typeface="Times New Roman" panose="02020603050405020304" pitchFamily="18" charset="0"/>
              </a:rPr>
              <a:t>Energy efficiency projects </a:t>
            </a:r>
          </a:p>
          <a:p>
            <a:pPr lvl="0" algn="just"/>
            <a:r>
              <a:rPr lang="en-IN" sz="2000" dirty="0">
                <a:latin typeface="Times New Roman" panose="02020603050405020304" pitchFamily="18" charset="0"/>
                <a:cs typeface="Times New Roman" panose="02020603050405020304" pitchFamily="18" charset="0"/>
              </a:rPr>
              <a:t>Methane capture </a:t>
            </a:r>
          </a:p>
          <a:p>
            <a:pPr lvl="0" algn="just"/>
            <a:r>
              <a:rPr lang="en-IN" sz="2000" dirty="0">
                <a:latin typeface="Times New Roman" panose="02020603050405020304" pitchFamily="18" charset="0"/>
                <a:cs typeface="Times New Roman" panose="02020603050405020304" pitchFamily="18" charset="0"/>
              </a:rPr>
              <a:t>Other emission-reduction projects </a:t>
            </a:r>
          </a:p>
          <a:p>
            <a:pPr algn="just"/>
            <a:r>
              <a:rPr lang="en-IN" sz="2000" dirty="0">
                <a:latin typeface="Times New Roman" panose="02020603050405020304" pitchFamily="18" charset="0"/>
                <a:cs typeface="Times New Roman" panose="02020603050405020304" pitchFamily="18" charset="0"/>
              </a:rPr>
              <a:t>Such credits may subsequently be transferred/sold.</a:t>
            </a:r>
          </a:p>
          <a:p>
            <a:pPr algn="just"/>
            <a:endParaRPr lang="en-IN" sz="20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41B4A5D2-7E01-D18A-99E7-EAA24AA1E47D}"/>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52613117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826673-9413-85AA-5976-BC9E91A27B1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31CE2AA-F581-B9C6-FFE9-499974F5F894}"/>
              </a:ext>
            </a:extLst>
          </p:cNvPr>
          <p:cNvSpPr>
            <a:spLocks noGrp="1"/>
          </p:cNvSpPr>
          <p:nvPr>
            <p:ph idx="1"/>
          </p:nvPr>
        </p:nvSpPr>
        <p:spPr>
          <a:xfrm>
            <a:off x="457200" y="332656"/>
            <a:ext cx="8058150" cy="5157317"/>
          </a:xfrm>
        </p:spPr>
        <p:txBody>
          <a:bodyPr>
            <a:normAutofit/>
          </a:bodyPr>
          <a:lstStyle/>
          <a:p>
            <a:pPr marL="0" indent="0" algn="just">
              <a:buNone/>
            </a:pPr>
            <a:r>
              <a:rPr lang="en-IN" sz="2000" b="1" dirty="0">
                <a:latin typeface="Times New Roman" panose="02020603050405020304" pitchFamily="18" charset="0"/>
                <a:cs typeface="Times New Roman" panose="02020603050405020304" pitchFamily="18" charset="0"/>
              </a:rPr>
              <a:t>Who is covered?</a:t>
            </a:r>
          </a:p>
          <a:p>
            <a:pPr marL="0" indent="0" algn="just">
              <a:buNone/>
            </a:pPr>
            <a:r>
              <a:rPr lang="en-IN" sz="2000" dirty="0">
                <a:latin typeface="Times New Roman" panose="02020603050405020304" pitchFamily="18" charset="0"/>
                <a:cs typeface="Times New Roman" panose="02020603050405020304" pitchFamily="18" charset="0"/>
              </a:rPr>
              <a:t>Again, the provision specifically refers to a:</a:t>
            </a:r>
          </a:p>
          <a:p>
            <a:pPr marL="0" indent="0" algn="just">
              <a:buNone/>
            </a:pPr>
            <a:r>
              <a:rPr lang="en-IN" sz="2000" b="1" dirty="0">
                <a:latin typeface="Times New Roman" panose="02020603050405020304" pitchFamily="18" charset="0"/>
                <a:cs typeface="Times New Roman" panose="02020603050405020304" pitchFamily="18" charset="0"/>
              </a:rPr>
              <a:t>dealer engaged in the business of dealing in carbon credits</a:t>
            </a:r>
            <a:endParaRPr lang="en-IN" sz="2000" dirty="0">
              <a:latin typeface="Times New Roman" panose="02020603050405020304" pitchFamily="18" charset="0"/>
              <a:cs typeface="Times New Roman" panose="02020603050405020304" pitchFamily="18" charset="0"/>
            </a:endParaRPr>
          </a:p>
          <a:p>
            <a:pPr marL="0" indent="0" algn="just">
              <a:buNone/>
            </a:pPr>
            <a:r>
              <a:rPr lang="en-IN" sz="2000" dirty="0">
                <a:latin typeface="Times New Roman" panose="02020603050405020304" pitchFamily="18" charset="0"/>
                <a:cs typeface="Times New Roman" panose="02020603050405020304" pitchFamily="18" charset="0"/>
              </a:rPr>
              <a:t>Therefore, it is particularly relevant to businesses whose activity consists of buying and selling carbon credits.</a:t>
            </a:r>
          </a:p>
          <a:p>
            <a:pPr marL="0" indent="0" algn="just">
              <a:buNone/>
            </a:pPr>
            <a:endParaRPr lang="en-IN" sz="20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6CD2EA55-ABD4-B4BF-3418-24B3A577DD84}"/>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28370832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7C4F6E-5BA4-73EB-83C8-97F9CF1CD8D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1BC6190-C5E1-8271-C388-EF8D6220507D}"/>
              </a:ext>
            </a:extLst>
          </p:cNvPr>
          <p:cNvSpPr>
            <a:spLocks noGrp="1"/>
          </p:cNvSpPr>
          <p:nvPr>
            <p:ph idx="1"/>
          </p:nvPr>
        </p:nvSpPr>
        <p:spPr>
          <a:xfrm>
            <a:off x="457200" y="332656"/>
            <a:ext cx="8058150" cy="4454129"/>
          </a:xfrm>
        </p:spPr>
        <p:txBody>
          <a:bodyPr>
            <a:normAutofit/>
          </a:bodyPr>
          <a:lstStyle/>
          <a:p>
            <a:pPr marL="0" indent="0" algn="just">
              <a:buNone/>
            </a:pPr>
            <a:r>
              <a:rPr lang="en-IN" sz="2000" b="1" dirty="0">
                <a:latin typeface="Times New Roman" panose="02020603050405020304" pitchFamily="18" charset="0"/>
                <a:cs typeface="Times New Roman" panose="02020603050405020304" pitchFamily="18" charset="0"/>
              </a:rPr>
              <a:t>What amount is reported?</a:t>
            </a:r>
          </a:p>
          <a:p>
            <a:pPr marL="0" indent="0" algn="just">
              <a:buNone/>
            </a:pPr>
            <a:r>
              <a:rPr lang="en-IN" sz="2000" dirty="0">
                <a:latin typeface="Times New Roman" panose="02020603050405020304" pitchFamily="18" charset="0"/>
                <a:cs typeface="Times New Roman" panose="02020603050405020304" pitchFamily="18" charset="0"/>
              </a:rPr>
              <a:t>Again, it is the </a:t>
            </a:r>
            <a:r>
              <a:rPr lang="en-IN" sz="2000" b="1" dirty="0">
                <a:latin typeface="Times New Roman" panose="02020603050405020304" pitchFamily="18" charset="0"/>
                <a:cs typeface="Times New Roman" panose="02020603050405020304" pitchFamily="18" charset="0"/>
              </a:rPr>
              <a:t>gross sale receipts</a:t>
            </a:r>
            <a:r>
              <a:rPr lang="en-IN" sz="2000" dirty="0">
                <a:latin typeface="Times New Roman" panose="02020603050405020304" pitchFamily="18" charset="0"/>
                <a:cs typeface="Times New Roman" panose="02020603050405020304" pitchFamily="18" charset="0"/>
              </a:rPr>
              <a:t>, rather than merely the profit.</a:t>
            </a:r>
          </a:p>
          <a:p>
            <a:pPr marL="0" indent="0" algn="just">
              <a:buNone/>
            </a:pPr>
            <a:r>
              <a:rPr lang="en-IN" sz="2000" dirty="0">
                <a:latin typeface="Times New Roman" panose="02020603050405020304" pitchFamily="18" charset="0"/>
                <a:cs typeface="Times New Roman" panose="02020603050405020304" pitchFamily="18" charset="0"/>
              </a:rPr>
              <a:t>Example:</a:t>
            </a:r>
          </a:p>
          <a:p>
            <a:pPr marL="0" indent="0" algn="just">
              <a:buNone/>
            </a:pPr>
            <a:endParaRPr lang="en-IN" sz="2000" dirty="0">
              <a:latin typeface="Times New Roman" panose="02020603050405020304" pitchFamily="18" charset="0"/>
              <a:cs typeface="Times New Roman" panose="02020603050405020304" pitchFamily="18" charset="0"/>
            </a:endParaRPr>
          </a:p>
          <a:p>
            <a:pPr marL="0" indent="0" algn="just">
              <a:buNone/>
            </a:pPr>
            <a:endParaRPr lang="en-IN" sz="2000" dirty="0">
              <a:latin typeface="Times New Roman" panose="02020603050405020304" pitchFamily="18" charset="0"/>
              <a:cs typeface="Times New Roman" panose="02020603050405020304" pitchFamily="18" charset="0"/>
            </a:endParaRPr>
          </a:p>
          <a:p>
            <a:pPr marL="0" indent="0" algn="just">
              <a:buNone/>
            </a:pPr>
            <a:endParaRPr lang="en-IN" sz="2000" dirty="0">
              <a:latin typeface="Times New Roman" panose="02020603050405020304" pitchFamily="18" charset="0"/>
              <a:cs typeface="Times New Roman" panose="02020603050405020304" pitchFamily="18" charset="0"/>
            </a:endParaRPr>
          </a:p>
          <a:p>
            <a:pPr marL="0" indent="0" algn="just">
              <a:buNone/>
            </a:pPr>
            <a:endParaRPr lang="en-IN" sz="2000" dirty="0">
              <a:latin typeface="Times New Roman" panose="02020603050405020304" pitchFamily="18" charset="0"/>
              <a:cs typeface="Times New Roman" panose="02020603050405020304" pitchFamily="18" charset="0"/>
            </a:endParaRPr>
          </a:p>
          <a:p>
            <a:pPr marL="0" indent="0" algn="just">
              <a:buNone/>
            </a:pPr>
            <a:endParaRPr lang="en-IN" sz="2000" dirty="0">
              <a:latin typeface="Times New Roman" panose="02020603050405020304" pitchFamily="18" charset="0"/>
              <a:cs typeface="Times New Roman" panose="02020603050405020304" pitchFamily="18" charset="0"/>
            </a:endParaRPr>
          </a:p>
          <a:p>
            <a:pPr marL="0" indent="0" algn="just">
              <a:buNone/>
            </a:pPr>
            <a:r>
              <a:rPr lang="en-IN" sz="2000" dirty="0">
                <a:latin typeface="Times New Roman" panose="02020603050405020304" pitchFamily="18" charset="0"/>
                <a:cs typeface="Times New Roman" panose="02020603050405020304" pitchFamily="18" charset="0"/>
              </a:rPr>
              <a:t>The reporting figure would be </a:t>
            </a:r>
            <a:r>
              <a:rPr lang="en-IN" sz="2000" b="1" dirty="0">
                <a:latin typeface="Times New Roman" panose="02020603050405020304" pitchFamily="18" charset="0"/>
                <a:cs typeface="Times New Roman" panose="02020603050405020304" pitchFamily="18" charset="0"/>
              </a:rPr>
              <a:t>₹42 lakh</a:t>
            </a:r>
            <a:r>
              <a:rPr lang="en-IN" sz="2000" dirty="0">
                <a:latin typeface="Times New Roman" panose="02020603050405020304" pitchFamily="18" charset="0"/>
                <a:cs typeface="Times New Roman" panose="02020603050405020304" pitchFamily="18" charset="0"/>
              </a:rPr>
              <a:t>, subject to the detailed rules/guidance applicable to the particular reporting requirement.</a:t>
            </a:r>
          </a:p>
          <a:p>
            <a:pPr marL="0" indent="0" algn="just">
              <a:buNone/>
            </a:pPr>
            <a:endParaRPr lang="en-IN" sz="2000" dirty="0">
              <a:latin typeface="Times New Roman" panose="02020603050405020304" pitchFamily="18" charset="0"/>
              <a:cs typeface="Times New Roman" panose="02020603050405020304" pitchFamily="18" charset="0"/>
            </a:endParaRPr>
          </a:p>
        </p:txBody>
      </p:sp>
      <p:graphicFrame>
        <p:nvGraphicFramePr>
          <p:cNvPr id="2" name="Table 1">
            <a:extLst>
              <a:ext uri="{FF2B5EF4-FFF2-40B4-BE49-F238E27FC236}">
                <a16:creationId xmlns:a16="http://schemas.microsoft.com/office/drawing/2014/main" id="{48BE342E-4ED0-D104-E647-53C75B9C8E2B}"/>
              </a:ext>
            </a:extLst>
          </p:cNvPr>
          <p:cNvGraphicFramePr>
            <a:graphicFrameLocks noGrp="1"/>
          </p:cNvGraphicFramePr>
          <p:nvPr>
            <p:extLst>
              <p:ext uri="{D42A27DB-BD31-4B8C-83A1-F6EECF244321}">
                <p14:modId xmlns:p14="http://schemas.microsoft.com/office/powerpoint/2010/main" val="3489024928"/>
              </p:ext>
            </p:extLst>
          </p:nvPr>
        </p:nvGraphicFramePr>
        <p:xfrm>
          <a:off x="371475" y="1461964"/>
          <a:ext cx="7886700" cy="1409700"/>
        </p:xfrm>
        <a:graphic>
          <a:graphicData uri="http://schemas.openxmlformats.org/drawingml/2006/table">
            <a:tbl>
              <a:tblPr>
                <a:tableStyleId>{5940675A-B579-460E-94D1-54222C63F5DA}</a:tableStyleId>
              </a:tblPr>
              <a:tblGrid>
                <a:gridCol w="3943350">
                  <a:extLst>
                    <a:ext uri="{9D8B030D-6E8A-4147-A177-3AD203B41FA5}">
                      <a16:colId xmlns:a16="http://schemas.microsoft.com/office/drawing/2014/main" val="152617209"/>
                    </a:ext>
                  </a:extLst>
                </a:gridCol>
                <a:gridCol w="3943350">
                  <a:extLst>
                    <a:ext uri="{9D8B030D-6E8A-4147-A177-3AD203B41FA5}">
                      <a16:colId xmlns:a16="http://schemas.microsoft.com/office/drawing/2014/main" val="2601820874"/>
                    </a:ext>
                  </a:extLst>
                </a:gridCol>
              </a:tblGrid>
              <a:tr h="274320">
                <a:tc>
                  <a:txBody>
                    <a:bodyPr/>
                    <a:lstStyle/>
                    <a:p>
                      <a:pPr>
                        <a:buNone/>
                      </a:pPr>
                      <a:r>
                        <a:rPr lang="en-IN" sz="1400" dirty="0">
                          <a:latin typeface="Times New Roman" panose="02020603050405020304" pitchFamily="18" charset="0"/>
                          <a:cs typeface="Times New Roman" panose="02020603050405020304" pitchFamily="18" charset="0"/>
                        </a:rPr>
                        <a:t>Particulars</a:t>
                      </a:r>
                    </a:p>
                  </a:txBody>
                  <a:tcPr marL="68580" marR="68580" marT="34290" marB="34290" anchor="ctr"/>
                </a:tc>
                <a:tc>
                  <a:txBody>
                    <a:bodyPr/>
                    <a:lstStyle/>
                    <a:p>
                      <a:pPr algn="r">
                        <a:buNone/>
                      </a:pPr>
                      <a:r>
                        <a:rPr lang="en-IN" sz="1400">
                          <a:latin typeface="Times New Roman" panose="02020603050405020304" pitchFamily="18" charset="0"/>
                          <a:cs typeface="Times New Roman" panose="02020603050405020304" pitchFamily="18" charset="0"/>
                        </a:rPr>
                        <a:t>Amount</a:t>
                      </a:r>
                    </a:p>
                  </a:txBody>
                  <a:tcPr marL="68580" marR="68580" marT="34290" marB="34290" anchor="ctr"/>
                </a:tc>
                <a:extLst>
                  <a:ext uri="{0D108BD9-81ED-4DB2-BD59-A6C34878D82A}">
                    <a16:rowId xmlns:a16="http://schemas.microsoft.com/office/drawing/2014/main" val="400416240"/>
                  </a:ext>
                </a:extLst>
              </a:tr>
              <a:tr h="274320">
                <a:tc>
                  <a:txBody>
                    <a:bodyPr/>
                    <a:lstStyle/>
                    <a:p>
                      <a:pPr>
                        <a:buNone/>
                      </a:pPr>
                      <a:r>
                        <a:rPr lang="en-IN" sz="1400">
                          <a:latin typeface="Times New Roman" panose="02020603050405020304" pitchFamily="18" charset="0"/>
                          <a:cs typeface="Times New Roman" panose="02020603050405020304" pitchFamily="18" charset="0"/>
                        </a:rPr>
                        <a:t>Carbon credits purchased</a:t>
                      </a:r>
                    </a:p>
                  </a:txBody>
                  <a:tcPr marL="68580" marR="68580" marT="34290" marB="34290" anchor="ctr"/>
                </a:tc>
                <a:tc>
                  <a:txBody>
                    <a:bodyPr/>
                    <a:lstStyle/>
                    <a:p>
                      <a:pPr algn="r">
                        <a:buNone/>
                      </a:pPr>
                      <a:r>
                        <a:rPr lang="en-IN" sz="1400">
                          <a:latin typeface="Times New Roman" panose="02020603050405020304" pitchFamily="18" charset="0"/>
                          <a:cs typeface="Times New Roman" panose="02020603050405020304" pitchFamily="18" charset="0"/>
                        </a:rPr>
                        <a:t>₹30 lakh</a:t>
                      </a:r>
                    </a:p>
                  </a:txBody>
                  <a:tcPr marL="68580" marR="68580" marT="34290" marB="34290" anchor="ctr"/>
                </a:tc>
                <a:extLst>
                  <a:ext uri="{0D108BD9-81ED-4DB2-BD59-A6C34878D82A}">
                    <a16:rowId xmlns:a16="http://schemas.microsoft.com/office/drawing/2014/main" val="3693311329"/>
                  </a:ext>
                </a:extLst>
              </a:tr>
              <a:tr h="274320">
                <a:tc>
                  <a:txBody>
                    <a:bodyPr/>
                    <a:lstStyle/>
                    <a:p>
                      <a:pPr>
                        <a:buNone/>
                      </a:pPr>
                      <a:r>
                        <a:rPr lang="en-IN" sz="1400">
                          <a:latin typeface="Times New Roman" panose="02020603050405020304" pitchFamily="18" charset="0"/>
                          <a:cs typeface="Times New Roman" panose="02020603050405020304" pitchFamily="18" charset="0"/>
                        </a:rPr>
                        <a:t>Carbon credits sold</a:t>
                      </a:r>
                    </a:p>
                  </a:txBody>
                  <a:tcPr marL="68580" marR="68580" marT="34290" marB="34290" anchor="ctr"/>
                </a:tc>
                <a:tc>
                  <a:txBody>
                    <a:bodyPr/>
                    <a:lstStyle/>
                    <a:p>
                      <a:pPr algn="r">
                        <a:buNone/>
                      </a:pPr>
                      <a:r>
                        <a:rPr lang="en-IN" sz="1400">
                          <a:latin typeface="Times New Roman" panose="02020603050405020304" pitchFamily="18" charset="0"/>
                          <a:cs typeface="Times New Roman" panose="02020603050405020304" pitchFamily="18" charset="0"/>
                        </a:rPr>
                        <a:t>₹42 lakh</a:t>
                      </a:r>
                    </a:p>
                  </a:txBody>
                  <a:tcPr marL="68580" marR="68580" marT="34290" marB="34290" anchor="ctr"/>
                </a:tc>
                <a:extLst>
                  <a:ext uri="{0D108BD9-81ED-4DB2-BD59-A6C34878D82A}">
                    <a16:rowId xmlns:a16="http://schemas.microsoft.com/office/drawing/2014/main" val="3383190170"/>
                  </a:ext>
                </a:extLst>
              </a:tr>
              <a:tr h="274320">
                <a:tc>
                  <a:txBody>
                    <a:bodyPr/>
                    <a:lstStyle/>
                    <a:p>
                      <a:pPr>
                        <a:buNone/>
                      </a:pPr>
                      <a:r>
                        <a:rPr lang="en-IN" sz="1400" dirty="0">
                          <a:latin typeface="Times New Roman" panose="02020603050405020304" pitchFamily="18" charset="0"/>
                          <a:cs typeface="Times New Roman" panose="02020603050405020304" pitchFamily="18" charset="0"/>
                        </a:rPr>
                        <a:t>Gross sale receipts</a:t>
                      </a:r>
                    </a:p>
                  </a:txBody>
                  <a:tcPr marL="68580" marR="68580" marT="34290" marB="34290" anchor="ctr"/>
                </a:tc>
                <a:tc>
                  <a:txBody>
                    <a:bodyPr/>
                    <a:lstStyle/>
                    <a:p>
                      <a:pPr algn="r">
                        <a:buNone/>
                      </a:pPr>
                      <a:r>
                        <a:rPr lang="en-IN" sz="1400">
                          <a:latin typeface="Times New Roman" panose="02020603050405020304" pitchFamily="18" charset="0"/>
                          <a:cs typeface="Times New Roman" panose="02020603050405020304" pitchFamily="18" charset="0"/>
                        </a:rPr>
                        <a:t>₹42 lakh</a:t>
                      </a:r>
                    </a:p>
                  </a:txBody>
                  <a:tcPr marL="68580" marR="68580" marT="34290" marB="34290" anchor="ctr"/>
                </a:tc>
                <a:extLst>
                  <a:ext uri="{0D108BD9-81ED-4DB2-BD59-A6C34878D82A}">
                    <a16:rowId xmlns:a16="http://schemas.microsoft.com/office/drawing/2014/main" val="2546423650"/>
                  </a:ext>
                </a:extLst>
              </a:tr>
              <a:tr h="274320">
                <a:tc>
                  <a:txBody>
                    <a:bodyPr/>
                    <a:lstStyle/>
                    <a:p>
                      <a:pPr>
                        <a:buNone/>
                      </a:pPr>
                      <a:r>
                        <a:rPr lang="en-IN" sz="1400">
                          <a:latin typeface="Times New Roman" panose="02020603050405020304" pitchFamily="18" charset="0"/>
                          <a:cs typeface="Times New Roman" panose="02020603050405020304" pitchFamily="18" charset="0"/>
                        </a:rPr>
                        <a:t>Profit</a:t>
                      </a:r>
                    </a:p>
                  </a:txBody>
                  <a:tcPr marL="68580" marR="68580" marT="34290" marB="34290" anchor="ctr"/>
                </a:tc>
                <a:tc>
                  <a:txBody>
                    <a:bodyPr/>
                    <a:lstStyle/>
                    <a:p>
                      <a:pPr algn="r">
                        <a:buNone/>
                      </a:pPr>
                      <a:r>
                        <a:rPr lang="en-IN" sz="1400" dirty="0">
                          <a:latin typeface="Times New Roman" panose="02020603050405020304" pitchFamily="18" charset="0"/>
                          <a:cs typeface="Times New Roman" panose="02020603050405020304" pitchFamily="18" charset="0"/>
                        </a:rPr>
                        <a:t>₹12 lakh</a:t>
                      </a:r>
                    </a:p>
                  </a:txBody>
                  <a:tcPr marL="68580" marR="68580" marT="34290" marB="34290" anchor="ctr"/>
                </a:tc>
                <a:extLst>
                  <a:ext uri="{0D108BD9-81ED-4DB2-BD59-A6C34878D82A}">
                    <a16:rowId xmlns:a16="http://schemas.microsoft.com/office/drawing/2014/main" val="4092874495"/>
                  </a:ext>
                </a:extLst>
              </a:tr>
            </a:tbl>
          </a:graphicData>
        </a:graphic>
      </p:graphicFrame>
      <p:sp>
        <p:nvSpPr>
          <p:cNvPr id="4" name="Footer Placeholder 3">
            <a:extLst>
              <a:ext uri="{FF2B5EF4-FFF2-40B4-BE49-F238E27FC236}">
                <a16:creationId xmlns:a16="http://schemas.microsoft.com/office/drawing/2014/main" id="{2710FF1C-CE74-3199-5149-BFC43F5DD75C}"/>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50163998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094728-C52D-95DB-5766-38A704E411C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005C932-A81D-BDD2-AF06-5E86697C83CF}"/>
              </a:ext>
            </a:extLst>
          </p:cNvPr>
          <p:cNvSpPr>
            <a:spLocks noGrp="1"/>
          </p:cNvSpPr>
          <p:nvPr>
            <p:ph idx="1"/>
          </p:nvPr>
        </p:nvSpPr>
        <p:spPr>
          <a:xfrm>
            <a:off x="435769" y="260648"/>
            <a:ext cx="8058150" cy="4454129"/>
          </a:xfrm>
        </p:spPr>
        <p:txBody>
          <a:bodyPr>
            <a:normAutofit/>
          </a:bodyPr>
          <a:lstStyle/>
          <a:p>
            <a:pPr marL="0" indent="0">
              <a:buNone/>
            </a:pPr>
            <a:r>
              <a:rPr lang="en-IN" sz="1800" dirty="0">
                <a:latin typeface="Times New Roman" panose="02020603050405020304" pitchFamily="18" charset="0"/>
                <a:cs typeface="Times New Roman" panose="02020603050405020304" pitchFamily="18" charset="0"/>
              </a:rPr>
              <a:t>4. VDA vs Carbon Credit – comparison</a:t>
            </a:r>
          </a:p>
        </p:txBody>
      </p:sp>
      <p:graphicFrame>
        <p:nvGraphicFramePr>
          <p:cNvPr id="2" name="Table 1">
            <a:extLst>
              <a:ext uri="{FF2B5EF4-FFF2-40B4-BE49-F238E27FC236}">
                <a16:creationId xmlns:a16="http://schemas.microsoft.com/office/drawing/2014/main" id="{0F89FEBF-ADB9-22CF-4FF9-D08CD5BC0020}"/>
              </a:ext>
            </a:extLst>
          </p:cNvPr>
          <p:cNvGraphicFramePr>
            <a:graphicFrameLocks noGrp="1"/>
          </p:cNvGraphicFramePr>
          <p:nvPr>
            <p:extLst>
              <p:ext uri="{D42A27DB-BD31-4B8C-83A1-F6EECF244321}">
                <p14:modId xmlns:p14="http://schemas.microsoft.com/office/powerpoint/2010/main" val="4241500451"/>
              </p:ext>
            </p:extLst>
          </p:nvPr>
        </p:nvGraphicFramePr>
        <p:xfrm>
          <a:off x="435769" y="712728"/>
          <a:ext cx="7886700" cy="2895600"/>
        </p:xfrm>
        <a:graphic>
          <a:graphicData uri="http://schemas.openxmlformats.org/drawingml/2006/table">
            <a:tbl>
              <a:tblPr>
                <a:tableStyleId>{5940675A-B579-460E-94D1-54222C63F5DA}</a:tableStyleId>
              </a:tblPr>
              <a:tblGrid>
                <a:gridCol w="2628900">
                  <a:extLst>
                    <a:ext uri="{9D8B030D-6E8A-4147-A177-3AD203B41FA5}">
                      <a16:colId xmlns:a16="http://schemas.microsoft.com/office/drawing/2014/main" val="3191713549"/>
                    </a:ext>
                  </a:extLst>
                </a:gridCol>
                <a:gridCol w="2628900">
                  <a:extLst>
                    <a:ext uri="{9D8B030D-6E8A-4147-A177-3AD203B41FA5}">
                      <a16:colId xmlns:a16="http://schemas.microsoft.com/office/drawing/2014/main" val="234408819"/>
                    </a:ext>
                  </a:extLst>
                </a:gridCol>
                <a:gridCol w="2628900">
                  <a:extLst>
                    <a:ext uri="{9D8B030D-6E8A-4147-A177-3AD203B41FA5}">
                      <a16:colId xmlns:a16="http://schemas.microsoft.com/office/drawing/2014/main" val="3337395254"/>
                    </a:ext>
                  </a:extLst>
                </a:gridCol>
              </a:tblGrid>
              <a:tr h="274320">
                <a:tc>
                  <a:txBody>
                    <a:bodyPr/>
                    <a:lstStyle/>
                    <a:p>
                      <a:pPr algn="ctr">
                        <a:buNone/>
                      </a:pPr>
                      <a:r>
                        <a:rPr lang="en-IN" sz="1400" b="1" dirty="0">
                          <a:latin typeface="Times New Roman" panose="02020603050405020304" pitchFamily="18" charset="0"/>
                          <a:cs typeface="Times New Roman" panose="02020603050405020304" pitchFamily="18" charset="0"/>
                        </a:rPr>
                        <a:t>Particulars</a:t>
                      </a:r>
                    </a:p>
                  </a:txBody>
                  <a:tcPr marL="68580" marR="68580" marT="34290" marB="34290" anchor="ctr"/>
                </a:tc>
                <a:tc>
                  <a:txBody>
                    <a:bodyPr/>
                    <a:lstStyle/>
                    <a:p>
                      <a:pPr algn="ctr">
                        <a:buNone/>
                      </a:pPr>
                      <a:r>
                        <a:rPr lang="en-IN" sz="1400" b="1" dirty="0">
                          <a:latin typeface="Times New Roman" panose="02020603050405020304" pitchFamily="18" charset="0"/>
                          <a:cs typeface="Times New Roman" panose="02020603050405020304" pitchFamily="18" charset="0"/>
                        </a:rPr>
                        <a:t>VDA</a:t>
                      </a:r>
                    </a:p>
                  </a:txBody>
                  <a:tcPr marL="68580" marR="68580" marT="34290" marB="34290" anchor="ctr"/>
                </a:tc>
                <a:tc>
                  <a:txBody>
                    <a:bodyPr/>
                    <a:lstStyle/>
                    <a:p>
                      <a:pPr algn="ctr">
                        <a:buNone/>
                      </a:pPr>
                      <a:r>
                        <a:rPr lang="en-IN" sz="1400" b="1" dirty="0">
                          <a:latin typeface="Times New Roman" panose="02020603050405020304" pitchFamily="18" charset="0"/>
                          <a:cs typeface="Times New Roman" panose="02020603050405020304" pitchFamily="18" charset="0"/>
                        </a:rPr>
                        <a:t>Carbon Credit</a:t>
                      </a:r>
                    </a:p>
                  </a:txBody>
                  <a:tcPr marL="68580" marR="68580" marT="34290" marB="34290" anchor="ctr"/>
                </a:tc>
                <a:extLst>
                  <a:ext uri="{0D108BD9-81ED-4DB2-BD59-A6C34878D82A}">
                    <a16:rowId xmlns:a16="http://schemas.microsoft.com/office/drawing/2014/main" val="2873816591"/>
                  </a:ext>
                </a:extLst>
              </a:tr>
              <a:tr h="274320">
                <a:tc>
                  <a:txBody>
                    <a:bodyPr/>
                    <a:lstStyle/>
                    <a:p>
                      <a:pPr>
                        <a:buNone/>
                      </a:pPr>
                      <a:r>
                        <a:rPr lang="en-IN" sz="1400">
                          <a:latin typeface="Times New Roman" panose="02020603050405020304" pitchFamily="18" charset="0"/>
                          <a:cs typeface="Times New Roman" panose="02020603050405020304" pitchFamily="18" charset="0"/>
                        </a:rPr>
                        <a:t>Asset</a:t>
                      </a:r>
                    </a:p>
                  </a:txBody>
                  <a:tcPr marL="68580" marR="68580" marT="34290" marB="34290" anchor="ctr"/>
                </a:tc>
                <a:tc>
                  <a:txBody>
                    <a:bodyPr/>
                    <a:lstStyle/>
                    <a:p>
                      <a:pPr>
                        <a:buNone/>
                      </a:pPr>
                      <a:r>
                        <a:rPr lang="en-IN" sz="1400">
                          <a:latin typeface="Times New Roman" panose="02020603050405020304" pitchFamily="18" charset="0"/>
                          <a:cs typeface="Times New Roman" panose="02020603050405020304" pitchFamily="18" charset="0"/>
                        </a:rPr>
                        <a:t>Virtual/digital asset</a:t>
                      </a:r>
                    </a:p>
                  </a:txBody>
                  <a:tcPr marL="68580" marR="68580" marT="34290" marB="34290" anchor="ctr"/>
                </a:tc>
                <a:tc>
                  <a:txBody>
                    <a:bodyPr/>
                    <a:lstStyle/>
                    <a:p>
                      <a:pPr>
                        <a:buNone/>
                      </a:pPr>
                      <a:r>
                        <a:rPr lang="en-IN" sz="1400">
                          <a:latin typeface="Times New Roman" panose="02020603050405020304" pitchFamily="18" charset="0"/>
                          <a:cs typeface="Times New Roman" panose="02020603050405020304" pitchFamily="18" charset="0"/>
                        </a:rPr>
                        <a:t>Emission-reduction related credit</a:t>
                      </a:r>
                    </a:p>
                  </a:txBody>
                  <a:tcPr marL="68580" marR="68580" marT="34290" marB="34290" anchor="ctr"/>
                </a:tc>
                <a:extLst>
                  <a:ext uri="{0D108BD9-81ED-4DB2-BD59-A6C34878D82A}">
                    <a16:rowId xmlns:a16="http://schemas.microsoft.com/office/drawing/2014/main" val="2519480439"/>
                  </a:ext>
                </a:extLst>
              </a:tr>
              <a:tr h="480060">
                <a:tc>
                  <a:txBody>
                    <a:bodyPr/>
                    <a:lstStyle/>
                    <a:p>
                      <a:pPr>
                        <a:buNone/>
                      </a:pPr>
                      <a:r>
                        <a:rPr lang="en-IN" sz="1400">
                          <a:latin typeface="Times New Roman" panose="02020603050405020304" pitchFamily="18" charset="0"/>
                          <a:cs typeface="Times New Roman" panose="02020603050405020304" pitchFamily="18" charset="0"/>
                        </a:rPr>
                        <a:t>Person covered</a:t>
                      </a:r>
                    </a:p>
                  </a:txBody>
                  <a:tcPr marL="68580" marR="68580" marT="34290" marB="34290" anchor="ctr"/>
                </a:tc>
                <a:tc>
                  <a:txBody>
                    <a:bodyPr/>
                    <a:lstStyle/>
                    <a:p>
                      <a:pPr>
                        <a:buNone/>
                      </a:pPr>
                      <a:r>
                        <a:rPr lang="en-IN" sz="1400">
                          <a:latin typeface="Times New Roman" panose="02020603050405020304" pitchFamily="18" charset="0"/>
                          <a:cs typeface="Times New Roman" panose="02020603050405020304" pitchFamily="18" charset="0"/>
                        </a:rPr>
                        <a:t>Dealer engaged in business of dealing in VDAs</a:t>
                      </a:r>
                    </a:p>
                  </a:txBody>
                  <a:tcPr marL="68580" marR="68580" marT="34290" marB="34290" anchor="ctr"/>
                </a:tc>
                <a:tc>
                  <a:txBody>
                    <a:bodyPr/>
                    <a:lstStyle/>
                    <a:p>
                      <a:pPr>
                        <a:buNone/>
                      </a:pPr>
                      <a:r>
                        <a:rPr lang="en-IN" sz="1400">
                          <a:latin typeface="Times New Roman" panose="02020603050405020304" pitchFamily="18" charset="0"/>
                          <a:cs typeface="Times New Roman" panose="02020603050405020304" pitchFamily="18" charset="0"/>
                        </a:rPr>
                        <a:t>Dealer engaged in business of dealing in carbon credits</a:t>
                      </a:r>
                    </a:p>
                  </a:txBody>
                  <a:tcPr marL="68580" marR="68580" marT="34290" marB="34290" anchor="ctr"/>
                </a:tc>
                <a:extLst>
                  <a:ext uri="{0D108BD9-81ED-4DB2-BD59-A6C34878D82A}">
                    <a16:rowId xmlns:a16="http://schemas.microsoft.com/office/drawing/2014/main" val="4243736636"/>
                  </a:ext>
                </a:extLst>
              </a:tr>
              <a:tr h="274320">
                <a:tc>
                  <a:txBody>
                    <a:bodyPr/>
                    <a:lstStyle/>
                    <a:p>
                      <a:pPr>
                        <a:buNone/>
                      </a:pPr>
                      <a:r>
                        <a:rPr lang="en-IN" sz="1400" dirty="0">
                          <a:latin typeface="Times New Roman" panose="02020603050405020304" pitchFamily="18" charset="0"/>
                          <a:cs typeface="Times New Roman" panose="02020603050405020304" pitchFamily="18" charset="0"/>
                        </a:rPr>
                        <a:t>Amount reported</a:t>
                      </a:r>
                    </a:p>
                  </a:txBody>
                  <a:tcPr marL="68580" marR="68580" marT="34290" marB="34290" anchor="ctr"/>
                </a:tc>
                <a:tc>
                  <a:txBody>
                    <a:bodyPr/>
                    <a:lstStyle/>
                    <a:p>
                      <a:pPr>
                        <a:buNone/>
                      </a:pPr>
                      <a:r>
                        <a:rPr lang="en-IN" sz="1400">
                          <a:latin typeface="Times New Roman" panose="02020603050405020304" pitchFamily="18" charset="0"/>
                          <a:cs typeface="Times New Roman" panose="02020603050405020304" pitchFamily="18" charset="0"/>
                        </a:rPr>
                        <a:t>Aggregate gross receipts from sale</a:t>
                      </a:r>
                    </a:p>
                  </a:txBody>
                  <a:tcPr marL="68580" marR="68580" marT="34290" marB="34290" anchor="ctr"/>
                </a:tc>
                <a:tc>
                  <a:txBody>
                    <a:bodyPr/>
                    <a:lstStyle/>
                    <a:p>
                      <a:pPr>
                        <a:buNone/>
                      </a:pPr>
                      <a:r>
                        <a:rPr lang="en-IN" sz="1400">
                          <a:latin typeface="Times New Roman" panose="02020603050405020304" pitchFamily="18" charset="0"/>
                          <a:cs typeface="Times New Roman" panose="02020603050405020304" pitchFamily="18" charset="0"/>
                        </a:rPr>
                        <a:t>Aggregate gross receipts from sale</a:t>
                      </a:r>
                    </a:p>
                  </a:txBody>
                  <a:tcPr marL="68580" marR="68580" marT="34290" marB="34290" anchor="ctr"/>
                </a:tc>
                <a:extLst>
                  <a:ext uri="{0D108BD9-81ED-4DB2-BD59-A6C34878D82A}">
                    <a16:rowId xmlns:a16="http://schemas.microsoft.com/office/drawing/2014/main" val="992964964"/>
                  </a:ext>
                </a:extLst>
              </a:tr>
              <a:tr h="274320">
                <a:tc>
                  <a:txBody>
                    <a:bodyPr/>
                    <a:lstStyle/>
                    <a:p>
                      <a:pPr>
                        <a:buNone/>
                      </a:pPr>
                      <a:r>
                        <a:rPr lang="en-IN" sz="1400">
                          <a:latin typeface="Times New Roman" panose="02020603050405020304" pitchFamily="18" charset="0"/>
                          <a:cs typeface="Times New Roman" panose="02020603050405020304" pitchFamily="18" charset="0"/>
                        </a:rPr>
                        <a:t>Profit reported instead?</a:t>
                      </a:r>
                    </a:p>
                  </a:txBody>
                  <a:tcPr marL="68580" marR="68580" marT="34290" marB="34290" anchor="ctr"/>
                </a:tc>
                <a:tc>
                  <a:txBody>
                    <a:bodyPr/>
                    <a:lstStyle/>
                    <a:p>
                      <a:pPr>
                        <a:buNone/>
                      </a:pPr>
                      <a:r>
                        <a:rPr lang="en-IN" sz="1400">
                          <a:latin typeface="Times New Roman" panose="02020603050405020304" pitchFamily="18" charset="0"/>
                          <a:cs typeface="Times New Roman" panose="02020603050405020304" pitchFamily="18" charset="0"/>
                        </a:rPr>
                        <a:t>No – gross receipts are relevant</a:t>
                      </a:r>
                    </a:p>
                  </a:txBody>
                  <a:tcPr marL="68580" marR="68580" marT="34290" marB="34290" anchor="ctr"/>
                </a:tc>
                <a:tc>
                  <a:txBody>
                    <a:bodyPr/>
                    <a:lstStyle/>
                    <a:p>
                      <a:pPr>
                        <a:buNone/>
                      </a:pPr>
                      <a:r>
                        <a:rPr lang="en-IN" sz="1400">
                          <a:latin typeface="Times New Roman" panose="02020603050405020304" pitchFamily="18" charset="0"/>
                          <a:cs typeface="Times New Roman" panose="02020603050405020304" pitchFamily="18" charset="0"/>
                        </a:rPr>
                        <a:t>No – gross receipts are relevant</a:t>
                      </a:r>
                    </a:p>
                  </a:txBody>
                  <a:tcPr marL="68580" marR="68580" marT="34290" marB="34290" anchor="ctr"/>
                </a:tc>
                <a:extLst>
                  <a:ext uri="{0D108BD9-81ED-4DB2-BD59-A6C34878D82A}">
                    <a16:rowId xmlns:a16="http://schemas.microsoft.com/office/drawing/2014/main" val="2263765441"/>
                  </a:ext>
                </a:extLst>
              </a:tr>
              <a:tr h="480060">
                <a:tc>
                  <a:txBody>
                    <a:bodyPr/>
                    <a:lstStyle/>
                    <a:p>
                      <a:pPr>
                        <a:buNone/>
                      </a:pPr>
                      <a:r>
                        <a:rPr lang="en-IN" sz="1400">
                          <a:latin typeface="Times New Roman" panose="02020603050405020304" pitchFamily="18" charset="0"/>
                          <a:cs typeface="Times New Roman" panose="02020603050405020304" pitchFamily="18" charset="0"/>
                        </a:rPr>
                        <a:t>Purchase cost deducted for this reporting figure?</a:t>
                      </a:r>
                    </a:p>
                  </a:txBody>
                  <a:tcPr marL="68580" marR="68580" marT="34290" marB="34290" anchor="ctr"/>
                </a:tc>
                <a:tc>
                  <a:txBody>
                    <a:bodyPr/>
                    <a:lstStyle/>
                    <a:p>
                      <a:pPr>
                        <a:buNone/>
                      </a:pPr>
                      <a:r>
                        <a:rPr lang="en-IN" sz="1400">
                          <a:latin typeface="Times New Roman" panose="02020603050405020304" pitchFamily="18" charset="0"/>
                          <a:cs typeface="Times New Roman" panose="02020603050405020304" pitchFamily="18" charset="0"/>
                        </a:rPr>
                        <a:t>Generally no</a:t>
                      </a:r>
                    </a:p>
                  </a:txBody>
                  <a:tcPr marL="68580" marR="68580" marT="34290" marB="34290" anchor="ctr"/>
                </a:tc>
                <a:tc>
                  <a:txBody>
                    <a:bodyPr/>
                    <a:lstStyle/>
                    <a:p>
                      <a:pPr>
                        <a:buNone/>
                      </a:pPr>
                      <a:r>
                        <a:rPr lang="en-IN" sz="1400">
                          <a:latin typeface="Times New Roman" panose="02020603050405020304" pitchFamily="18" charset="0"/>
                          <a:cs typeface="Times New Roman" panose="02020603050405020304" pitchFamily="18" charset="0"/>
                        </a:rPr>
                        <a:t>Generally no</a:t>
                      </a:r>
                    </a:p>
                  </a:txBody>
                  <a:tcPr marL="68580" marR="68580" marT="34290" marB="34290" anchor="ctr"/>
                </a:tc>
                <a:extLst>
                  <a:ext uri="{0D108BD9-81ED-4DB2-BD59-A6C34878D82A}">
                    <a16:rowId xmlns:a16="http://schemas.microsoft.com/office/drawing/2014/main" val="2995534220"/>
                  </a:ext>
                </a:extLst>
              </a:tr>
              <a:tr h="274320">
                <a:tc>
                  <a:txBody>
                    <a:bodyPr/>
                    <a:lstStyle/>
                    <a:p>
                      <a:pPr>
                        <a:buNone/>
                      </a:pPr>
                      <a:r>
                        <a:rPr lang="en-IN" sz="1400">
                          <a:latin typeface="Times New Roman" panose="02020603050405020304" pitchFamily="18" charset="0"/>
                          <a:cs typeface="Times New Roman" panose="02020603050405020304" pitchFamily="18" charset="0"/>
                        </a:rPr>
                        <a:t>Purpose</a:t>
                      </a:r>
                    </a:p>
                  </a:txBody>
                  <a:tcPr marL="68580" marR="68580" marT="34290" marB="34290" anchor="ctr"/>
                </a:tc>
                <a:tc>
                  <a:txBody>
                    <a:bodyPr/>
                    <a:lstStyle/>
                    <a:p>
                      <a:pPr>
                        <a:buNone/>
                      </a:pPr>
                      <a:r>
                        <a:rPr lang="en-IN" sz="1400">
                          <a:latin typeface="Times New Roman" panose="02020603050405020304" pitchFamily="18" charset="0"/>
                          <a:cs typeface="Times New Roman" panose="02020603050405020304" pitchFamily="18" charset="0"/>
                        </a:rPr>
                        <a:t>Transaction/information reporting</a:t>
                      </a:r>
                    </a:p>
                  </a:txBody>
                  <a:tcPr marL="68580" marR="68580" marT="34290" marB="34290" anchor="ctr"/>
                </a:tc>
                <a:tc>
                  <a:txBody>
                    <a:bodyPr/>
                    <a:lstStyle/>
                    <a:p>
                      <a:pPr>
                        <a:buNone/>
                      </a:pPr>
                      <a:r>
                        <a:rPr lang="en-IN" sz="1400">
                          <a:latin typeface="Times New Roman" panose="02020603050405020304" pitchFamily="18" charset="0"/>
                          <a:cs typeface="Times New Roman" panose="02020603050405020304" pitchFamily="18" charset="0"/>
                        </a:rPr>
                        <a:t>Transaction/information reporting</a:t>
                      </a:r>
                    </a:p>
                  </a:txBody>
                  <a:tcPr marL="68580" marR="68580" marT="34290" marB="34290" anchor="ctr"/>
                </a:tc>
                <a:extLst>
                  <a:ext uri="{0D108BD9-81ED-4DB2-BD59-A6C34878D82A}">
                    <a16:rowId xmlns:a16="http://schemas.microsoft.com/office/drawing/2014/main" val="3334381542"/>
                  </a:ext>
                </a:extLst>
              </a:tr>
              <a:tr h="480060">
                <a:tc>
                  <a:txBody>
                    <a:bodyPr/>
                    <a:lstStyle/>
                    <a:p>
                      <a:pPr>
                        <a:buNone/>
                      </a:pPr>
                      <a:r>
                        <a:rPr lang="en-IN" sz="1400">
                          <a:latin typeface="Times New Roman" panose="02020603050405020304" pitchFamily="18" charset="0"/>
                          <a:cs typeface="Times New Roman" panose="02020603050405020304" pitchFamily="18" charset="0"/>
                        </a:rPr>
                        <a:t>Important consideration</a:t>
                      </a:r>
                    </a:p>
                  </a:txBody>
                  <a:tcPr marL="68580" marR="68580" marT="34290" marB="34290" anchor="ctr"/>
                </a:tc>
                <a:tc>
                  <a:txBody>
                    <a:bodyPr/>
                    <a:lstStyle/>
                    <a:p>
                      <a:pPr>
                        <a:buNone/>
                      </a:pPr>
                      <a:r>
                        <a:rPr lang="en-IN" sz="1400">
                          <a:latin typeface="Times New Roman" panose="02020603050405020304" pitchFamily="18" charset="0"/>
                          <a:cs typeface="Times New Roman" panose="02020603050405020304" pitchFamily="18" charset="0"/>
                        </a:rPr>
                        <a:t>Distinguish dealer from ordinary investor</a:t>
                      </a:r>
                    </a:p>
                  </a:txBody>
                  <a:tcPr marL="68580" marR="68580" marT="34290" marB="34290" anchor="ctr"/>
                </a:tc>
                <a:tc>
                  <a:txBody>
                    <a:bodyPr/>
                    <a:lstStyle/>
                    <a:p>
                      <a:pPr>
                        <a:buNone/>
                      </a:pPr>
                      <a:r>
                        <a:rPr lang="en-IN" sz="1400" dirty="0">
                          <a:latin typeface="Times New Roman" panose="02020603050405020304" pitchFamily="18" charset="0"/>
                          <a:cs typeface="Times New Roman" panose="02020603050405020304" pitchFamily="18" charset="0"/>
                        </a:rPr>
                        <a:t>Distinguish dealer from other holders/project participants</a:t>
                      </a:r>
                    </a:p>
                  </a:txBody>
                  <a:tcPr marL="68580" marR="68580" marT="34290" marB="34290" anchor="ctr"/>
                </a:tc>
                <a:extLst>
                  <a:ext uri="{0D108BD9-81ED-4DB2-BD59-A6C34878D82A}">
                    <a16:rowId xmlns:a16="http://schemas.microsoft.com/office/drawing/2014/main" val="1887208974"/>
                  </a:ext>
                </a:extLst>
              </a:tr>
            </a:tbl>
          </a:graphicData>
        </a:graphic>
      </p:graphicFrame>
      <p:sp>
        <p:nvSpPr>
          <p:cNvPr id="4" name="Footer Placeholder 3">
            <a:extLst>
              <a:ext uri="{FF2B5EF4-FFF2-40B4-BE49-F238E27FC236}">
                <a16:creationId xmlns:a16="http://schemas.microsoft.com/office/drawing/2014/main" id="{C1BE8B39-DCBA-D241-EC6C-23B08CE05806}"/>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50847623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7A65C2-E797-DCB1-25C4-2F03505331B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C21DFD-D072-0007-EB7C-C7BB6F79B4D9}"/>
              </a:ext>
            </a:extLst>
          </p:cNvPr>
          <p:cNvSpPr>
            <a:spLocks noGrp="1"/>
          </p:cNvSpPr>
          <p:nvPr>
            <p:ph idx="1"/>
          </p:nvPr>
        </p:nvSpPr>
        <p:spPr>
          <a:xfrm>
            <a:off x="376216" y="260648"/>
            <a:ext cx="8220119" cy="4454129"/>
          </a:xfrm>
        </p:spPr>
        <p:txBody>
          <a:bodyPr>
            <a:normAutofit/>
          </a:bodyPr>
          <a:lstStyle/>
          <a:p>
            <a:pPr marL="0" indent="0" algn="just">
              <a:buNone/>
            </a:pPr>
            <a:r>
              <a:rPr lang="en-IN" sz="2000" b="1" dirty="0">
                <a:latin typeface="Times New Roman" panose="02020603050405020304" pitchFamily="18" charset="0"/>
                <a:cs typeface="Times New Roman" panose="02020603050405020304" pitchFamily="18" charset="0"/>
              </a:rPr>
              <a:t>5. Important distinction – "sale" vs "profit"</a:t>
            </a:r>
          </a:p>
          <a:p>
            <a:pPr marL="0" indent="0" algn="just">
              <a:buNone/>
            </a:pPr>
            <a:r>
              <a:rPr lang="en-IN" sz="2000" dirty="0">
                <a:latin typeface="Times New Roman" panose="02020603050405020304" pitchFamily="18" charset="0"/>
                <a:cs typeface="Times New Roman" panose="02020603050405020304" pitchFamily="18" charset="0"/>
              </a:rPr>
              <a:t>This is perhaps the most important practical point.</a:t>
            </a:r>
          </a:p>
          <a:p>
            <a:pPr marL="0" indent="0" algn="just">
              <a:buNone/>
            </a:pPr>
            <a:r>
              <a:rPr lang="en-IN" sz="2000" dirty="0">
                <a:latin typeface="Times New Roman" panose="02020603050405020304" pitchFamily="18" charset="0"/>
                <a:cs typeface="Times New Roman" panose="02020603050405020304" pitchFamily="18" charset="0"/>
              </a:rPr>
              <a:t>Suppose a dealer undertakes the following:</a:t>
            </a:r>
          </a:p>
          <a:p>
            <a:pPr marL="0" indent="0" algn="just">
              <a:buNone/>
            </a:pPr>
            <a:r>
              <a:rPr lang="en-IN" sz="2000" b="1" dirty="0">
                <a:latin typeface="Times New Roman" panose="02020603050405020304" pitchFamily="18" charset="0"/>
                <a:cs typeface="Times New Roman" panose="02020603050405020304" pitchFamily="18" charset="0"/>
              </a:rPr>
              <a:t>VDA</a:t>
            </a:r>
          </a:p>
          <a:p>
            <a:pPr marL="0" indent="0" algn="just">
              <a:buNone/>
            </a:pPr>
            <a:endParaRPr lang="en-IN" sz="2000" b="1" dirty="0">
              <a:latin typeface="Times New Roman" panose="02020603050405020304" pitchFamily="18" charset="0"/>
              <a:cs typeface="Times New Roman" panose="02020603050405020304" pitchFamily="18" charset="0"/>
            </a:endParaRPr>
          </a:p>
          <a:p>
            <a:pPr marL="0" indent="0" algn="just">
              <a:buNone/>
            </a:pPr>
            <a:endParaRPr lang="en-IN" sz="2000" b="1" dirty="0">
              <a:latin typeface="Times New Roman" panose="02020603050405020304" pitchFamily="18" charset="0"/>
              <a:cs typeface="Times New Roman" panose="02020603050405020304" pitchFamily="18" charset="0"/>
            </a:endParaRPr>
          </a:p>
          <a:p>
            <a:pPr marL="0" indent="0" algn="just">
              <a:buNone/>
            </a:pPr>
            <a:endParaRPr lang="en-IN" sz="2000" b="1" dirty="0">
              <a:latin typeface="Times New Roman" panose="02020603050405020304" pitchFamily="18" charset="0"/>
              <a:cs typeface="Times New Roman" panose="02020603050405020304" pitchFamily="18" charset="0"/>
            </a:endParaRPr>
          </a:p>
          <a:p>
            <a:pPr marL="0" indent="0" algn="just">
              <a:buNone/>
            </a:pPr>
            <a:endParaRPr lang="en-IN" sz="2000" b="1" dirty="0">
              <a:latin typeface="Times New Roman" panose="02020603050405020304" pitchFamily="18" charset="0"/>
              <a:cs typeface="Times New Roman" panose="02020603050405020304" pitchFamily="18" charset="0"/>
            </a:endParaRPr>
          </a:p>
          <a:p>
            <a:pPr marL="0" indent="0" algn="just">
              <a:buNone/>
            </a:pPr>
            <a:endParaRPr lang="en-IN" sz="2000" b="1" dirty="0">
              <a:latin typeface="Times New Roman" panose="02020603050405020304" pitchFamily="18" charset="0"/>
              <a:cs typeface="Times New Roman" panose="02020603050405020304" pitchFamily="18" charset="0"/>
            </a:endParaRPr>
          </a:p>
          <a:p>
            <a:pPr marL="0" indent="0" algn="just">
              <a:buNone/>
            </a:pPr>
            <a:r>
              <a:rPr lang="en-IN" sz="2000" dirty="0">
                <a:latin typeface="Times New Roman" panose="02020603050405020304" pitchFamily="18" charset="0"/>
                <a:cs typeface="Times New Roman" panose="02020603050405020304" pitchFamily="18" charset="0"/>
              </a:rPr>
              <a:t>The reporting requirement is based on </a:t>
            </a:r>
            <a:r>
              <a:rPr lang="en-IN" sz="2000" b="1" dirty="0">
                <a:latin typeface="Times New Roman" panose="02020603050405020304" pitchFamily="18" charset="0"/>
                <a:cs typeface="Times New Roman" panose="02020603050405020304" pitchFamily="18" charset="0"/>
              </a:rPr>
              <a:t>₹1.20 crore of gross sale receipts</a:t>
            </a:r>
            <a:r>
              <a:rPr lang="en-IN" sz="2000" dirty="0">
                <a:latin typeface="Times New Roman" panose="02020603050405020304" pitchFamily="18" charset="0"/>
                <a:cs typeface="Times New Roman" panose="02020603050405020304" pitchFamily="18" charset="0"/>
              </a:rPr>
              <a:t>, not ₹20 lakh.</a:t>
            </a:r>
            <a:endParaRPr lang="en-IN" sz="2000" b="1" dirty="0">
              <a:latin typeface="Times New Roman" panose="02020603050405020304" pitchFamily="18" charset="0"/>
              <a:cs typeface="Times New Roman" panose="02020603050405020304" pitchFamily="18" charset="0"/>
            </a:endParaRPr>
          </a:p>
          <a:p>
            <a:pPr marL="0" indent="0" algn="just">
              <a:buNone/>
            </a:pPr>
            <a:endParaRPr lang="en-IN" sz="2000" dirty="0">
              <a:latin typeface="Times New Roman" panose="02020603050405020304" pitchFamily="18" charset="0"/>
              <a:cs typeface="Times New Roman" panose="02020603050405020304" pitchFamily="18" charset="0"/>
            </a:endParaRPr>
          </a:p>
        </p:txBody>
      </p:sp>
      <p:graphicFrame>
        <p:nvGraphicFramePr>
          <p:cNvPr id="2" name="Table 1">
            <a:extLst>
              <a:ext uri="{FF2B5EF4-FFF2-40B4-BE49-F238E27FC236}">
                <a16:creationId xmlns:a16="http://schemas.microsoft.com/office/drawing/2014/main" id="{DDDF61E9-71FD-46CA-5C07-CC84C1B41010}"/>
              </a:ext>
            </a:extLst>
          </p:cNvPr>
          <p:cNvGraphicFramePr>
            <a:graphicFrameLocks noGrp="1"/>
          </p:cNvGraphicFramePr>
          <p:nvPr>
            <p:extLst>
              <p:ext uri="{D42A27DB-BD31-4B8C-83A1-F6EECF244321}">
                <p14:modId xmlns:p14="http://schemas.microsoft.com/office/powerpoint/2010/main" val="9443564"/>
              </p:ext>
            </p:extLst>
          </p:nvPr>
        </p:nvGraphicFramePr>
        <p:xfrm>
          <a:off x="463663" y="1801912"/>
          <a:ext cx="8045224" cy="1409700"/>
        </p:xfrm>
        <a:graphic>
          <a:graphicData uri="http://schemas.openxmlformats.org/drawingml/2006/table">
            <a:tbl>
              <a:tblPr>
                <a:tableStyleId>{5940675A-B579-460E-94D1-54222C63F5DA}</a:tableStyleId>
              </a:tblPr>
              <a:tblGrid>
                <a:gridCol w="4022612">
                  <a:extLst>
                    <a:ext uri="{9D8B030D-6E8A-4147-A177-3AD203B41FA5}">
                      <a16:colId xmlns:a16="http://schemas.microsoft.com/office/drawing/2014/main" val="1388814246"/>
                    </a:ext>
                  </a:extLst>
                </a:gridCol>
                <a:gridCol w="4022612">
                  <a:extLst>
                    <a:ext uri="{9D8B030D-6E8A-4147-A177-3AD203B41FA5}">
                      <a16:colId xmlns:a16="http://schemas.microsoft.com/office/drawing/2014/main" val="4161092176"/>
                    </a:ext>
                  </a:extLst>
                </a:gridCol>
              </a:tblGrid>
              <a:tr h="274320">
                <a:tc>
                  <a:txBody>
                    <a:bodyPr/>
                    <a:lstStyle/>
                    <a:p>
                      <a:pPr>
                        <a:buNone/>
                      </a:pPr>
                      <a:r>
                        <a:rPr lang="en-IN" sz="1400" b="1" dirty="0">
                          <a:latin typeface="Times New Roman" panose="02020603050405020304" pitchFamily="18" charset="0"/>
                          <a:cs typeface="Times New Roman" panose="02020603050405020304" pitchFamily="18" charset="0"/>
                        </a:rPr>
                        <a:t>Particulars</a:t>
                      </a:r>
                    </a:p>
                  </a:txBody>
                  <a:tcPr marL="69959" marR="69959" marT="34290" marB="34290" anchor="ctr"/>
                </a:tc>
                <a:tc>
                  <a:txBody>
                    <a:bodyPr/>
                    <a:lstStyle/>
                    <a:p>
                      <a:pPr algn="r">
                        <a:buNone/>
                      </a:pPr>
                      <a:r>
                        <a:rPr lang="en-IN" sz="1400" b="1" dirty="0">
                          <a:latin typeface="Times New Roman" panose="02020603050405020304" pitchFamily="18" charset="0"/>
                          <a:cs typeface="Times New Roman" panose="02020603050405020304" pitchFamily="18" charset="0"/>
                        </a:rPr>
                        <a:t>Amount</a:t>
                      </a:r>
                    </a:p>
                  </a:txBody>
                  <a:tcPr marL="69959" marR="69959" marT="34290" marB="34290" anchor="ctr"/>
                </a:tc>
                <a:extLst>
                  <a:ext uri="{0D108BD9-81ED-4DB2-BD59-A6C34878D82A}">
                    <a16:rowId xmlns:a16="http://schemas.microsoft.com/office/drawing/2014/main" val="3705417232"/>
                  </a:ext>
                </a:extLst>
              </a:tr>
              <a:tr h="274320">
                <a:tc>
                  <a:txBody>
                    <a:bodyPr/>
                    <a:lstStyle/>
                    <a:p>
                      <a:pPr>
                        <a:buNone/>
                      </a:pPr>
                      <a:r>
                        <a:rPr lang="en-IN" sz="1400" dirty="0">
                          <a:latin typeface="Times New Roman" panose="02020603050405020304" pitchFamily="18" charset="0"/>
                          <a:cs typeface="Times New Roman" panose="02020603050405020304" pitchFamily="18" charset="0"/>
                        </a:rPr>
                        <a:t>Purchases</a:t>
                      </a:r>
                    </a:p>
                  </a:txBody>
                  <a:tcPr marL="69959" marR="69959" marT="34290" marB="34290" anchor="ctr"/>
                </a:tc>
                <a:tc>
                  <a:txBody>
                    <a:bodyPr/>
                    <a:lstStyle/>
                    <a:p>
                      <a:pPr algn="r">
                        <a:buNone/>
                      </a:pPr>
                      <a:r>
                        <a:rPr lang="en-IN" sz="1400">
                          <a:latin typeface="Times New Roman" panose="02020603050405020304" pitchFamily="18" charset="0"/>
                          <a:cs typeface="Times New Roman" panose="02020603050405020304" pitchFamily="18" charset="0"/>
                        </a:rPr>
                        <a:t>₹1.00 crore</a:t>
                      </a:r>
                    </a:p>
                  </a:txBody>
                  <a:tcPr marL="69959" marR="69959" marT="34290" marB="34290" anchor="ctr"/>
                </a:tc>
                <a:extLst>
                  <a:ext uri="{0D108BD9-81ED-4DB2-BD59-A6C34878D82A}">
                    <a16:rowId xmlns:a16="http://schemas.microsoft.com/office/drawing/2014/main" val="1480409109"/>
                  </a:ext>
                </a:extLst>
              </a:tr>
              <a:tr h="274320">
                <a:tc>
                  <a:txBody>
                    <a:bodyPr/>
                    <a:lstStyle/>
                    <a:p>
                      <a:pPr>
                        <a:buNone/>
                      </a:pPr>
                      <a:r>
                        <a:rPr lang="en-IN" sz="1400">
                          <a:latin typeface="Times New Roman" panose="02020603050405020304" pitchFamily="18" charset="0"/>
                          <a:cs typeface="Times New Roman" panose="02020603050405020304" pitchFamily="18" charset="0"/>
                        </a:rPr>
                        <a:t>Sales</a:t>
                      </a:r>
                    </a:p>
                  </a:txBody>
                  <a:tcPr marL="69959" marR="69959" marT="34290" marB="34290" anchor="ctr"/>
                </a:tc>
                <a:tc>
                  <a:txBody>
                    <a:bodyPr/>
                    <a:lstStyle/>
                    <a:p>
                      <a:pPr algn="r">
                        <a:buNone/>
                      </a:pPr>
                      <a:r>
                        <a:rPr lang="en-IN" sz="1400">
                          <a:latin typeface="Times New Roman" panose="02020603050405020304" pitchFamily="18" charset="0"/>
                          <a:cs typeface="Times New Roman" panose="02020603050405020304" pitchFamily="18" charset="0"/>
                        </a:rPr>
                        <a:t>₹1.20 crore</a:t>
                      </a:r>
                    </a:p>
                  </a:txBody>
                  <a:tcPr marL="69959" marR="69959" marT="34290" marB="34290" anchor="ctr"/>
                </a:tc>
                <a:extLst>
                  <a:ext uri="{0D108BD9-81ED-4DB2-BD59-A6C34878D82A}">
                    <a16:rowId xmlns:a16="http://schemas.microsoft.com/office/drawing/2014/main" val="1942387395"/>
                  </a:ext>
                </a:extLst>
              </a:tr>
              <a:tr h="274320">
                <a:tc>
                  <a:txBody>
                    <a:bodyPr/>
                    <a:lstStyle/>
                    <a:p>
                      <a:pPr>
                        <a:buNone/>
                      </a:pPr>
                      <a:r>
                        <a:rPr lang="en-IN" sz="1400">
                          <a:latin typeface="Times New Roman" panose="02020603050405020304" pitchFamily="18" charset="0"/>
                          <a:cs typeface="Times New Roman" panose="02020603050405020304" pitchFamily="18" charset="0"/>
                        </a:rPr>
                        <a:t>Gross receipts</a:t>
                      </a:r>
                    </a:p>
                  </a:txBody>
                  <a:tcPr marL="69959" marR="69959" marT="34290" marB="34290" anchor="ctr"/>
                </a:tc>
                <a:tc>
                  <a:txBody>
                    <a:bodyPr/>
                    <a:lstStyle/>
                    <a:p>
                      <a:pPr algn="r">
                        <a:buNone/>
                      </a:pPr>
                      <a:r>
                        <a:rPr lang="en-IN" sz="1400">
                          <a:latin typeface="Times New Roman" panose="02020603050405020304" pitchFamily="18" charset="0"/>
                          <a:cs typeface="Times New Roman" panose="02020603050405020304" pitchFamily="18" charset="0"/>
                        </a:rPr>
                        <a:t>₹1.20 crore</a:t>
                      </a:r>
                    </a:p>
                  </a:txBody>
                  <a:tcPr marL="69959" marR="69959" marT="34290" marB="34290" anchor="ctr"/>
                </a:tc>
                <a:extLst>
                  <a:ext uri="{0D108BD9-81ED-4DB2-BD59-A6C34878D82A}">
                    <a16:rowId xmlns:a16="http://schemas.microsoft.com/office/drawing/2014/main" val="1335891868"/>
                  </a:ext>
                </a:extLst>
              </a:tr>
              <a:tr h="274320">
                <a:tc>
                  <a:txBody>
                    <a:bodyPr/>
                    <a:lstStyle/>
                    <a:p>
                      <a:pPr>
                        <a:buNone/>
                      </a:pPr>
                      <a:r>
                        <a:rPr lang="en-IN" sz="1400">
                          <a:latin typeface="Times New Roman" panose="02020603050405020304" pitchFamily="18" charset="0"/>
                          <a:cs typeface="Times New Roman" panose="02020603050405020304" pitchFamily="18" charset="0"/>
                        </a:rPr>
                        <a:t>Gross profit</a:t>
                      </a:r>
                    </a:p>
                  </a:txBody>
                  <a:tcPr marL="69959" marR="69959" marT="34290" marB="34290" anchor="ctr"/>
                </a:tc>
                <a:tc>
                  <a:txBody>
                    <a:bodyPr/>
                    <a:lstStyle/>
                    <a:p>
                      <a:pPr algn="r">
                        <a:buNone/>
                      </a:pPr>
                      <a:r>
                        <a:rPr lang="en-IN" sz="1400" dirty="0">
                          <a:latin typeface="Times New Roman" panose="02020603050405020304" pitchFamily="18" charset="0"/>
                          <a:cs typeface="Times New Roman" panose="02020603050405020304" pitchFamily="18" charset="0"/>
                        </a:rPr>
                        <a:t>₹20 lakh</a:t>
                      </a:r>
                    </a:p>
                  </a:txBody>
                  <a:tcPr marL="69959" marR="69959" marT="34290" marB="34290" anchor="ctr"/>
                </a:tc>
                <a:extLst>
                  <a:ext uri="{0D108BD9-81ED-4DB2-BD59-A6C34878D82A}">
                    <a16:rowId xmlns:a16="http://schemas.microsoft.com/office/drawing/2014/main" val="3938882189"/>
                  </a:ext>
                </a:extLst>
              </a:tr>
            </a:tbl>
          </a:graphicData>
        </a:graphic>
      </p:graphicFrame>
      <p:sp>
        <p:nvSpPr>
          <p:cNvPr id="4" name="Footer Placeholder 3">
            <a:extLst>
              <a:ext uri="{FF2B5EF4-FFF2-40B4-BE49-F238E27FC236}">
                <a16:creationId xmlns:a16="http://schemas.microsoft.com/office/drawing/2014/main" id="{5D7B10B9-1A99-E90C-74B8-72942271F27B}"/>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98025045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67488-13B6-0AAD-42FA-D6C5B92076E5}"/>
            </a:ext>
          </a:extLst>
        </p:cNvPr>
        <p:cNvGrpSpPr/>
        <p:nvPr/>
      </p:nvGrpSpPr>
      <p:grpSpPr>
        <a:xfrm>
          <a:off x="0" y="0"/>
          <a:ext cx="0" cy="0"/>
          <a:chOff x="0" y="0"/>
          <a:chExt cx="0" cy="0"/>
        </a:xfrm>
      </p:grpSpPr>
      <p:graphicFrame>
        <p:nvGraphicFramePr>
          <p:cNvPr id="2" name="Content Placeholder 1">
            <a:extLst>
              <a:ext uri="{FF2B5EF4-FFF2-40B4-BE49-F238E27FC236}">
                <a16:creationId xmlns:a16="http://schemas.microsoft.com/office/drawing/2014/main" id="{D6E48B88-888E-1CE7-2971-E0715F86988B}"/>
              </a:ext>
            </a:extLst>
          </p:cNvPr>
          <p:cNvGraphicFramePr>
            <a:graphicFrameLocks noGrp="1"/>
          </p:cNvGraphicFramePr>
          <p:nvPr>
            <p:ph idx="1"/>
            <p:extLst>
              <p:ext uri="{D42A27DB-BD31-4B8C-83A1-F6EECF244321}">
                <p14:modId xmlns:p14="http://schemas.microsoft.com/office/powerpoint/2010/main" val="646302782"/>
              </p:ext>
            </p:extLst>
          </p:nvPr>
        </p:nvGraphicFramePr>
        <p:xfrm>
          <a:off x="542925" y="812270"/>
          <a:ext cx="7886700" cy="1562100"/>
        </p:xfrm>
        <a:graphic>
          <a:graphicData uri="http://schemas.openxmlformats.org/drawingml/2006/table">
            <a:tbl>
              <a:tblPr>
                <a:tableStyleId>{5940675A-B579-460E-94D1-54222C63F5DA}</a:tableStyleId>
              </a:tblPr>
              <a:tblGrid>
                <a:gridCol w="3943350">
                  <a:extLst>
                    <a:ext uri="{9D8B030D-6E8A-4147-A177-3AD203B41FA5}">
                      <a16:colId xmlns:a16="http://schemas.microsoft.com/office/drawing/2014/main" val="1891666963"/>
                    </a:ext>
                  </a:extLst>
                </a:gridCol>
                <a:gridCol w="3943350">
                  <a:extLst>
                    <a:ext uri="{9D8B030D-6E8A-4147-A177-3AD203B41FA5}">
                      <a16:colId xmlns:a16="http://schemas.microsoft.com/office/drawing/2014/main" val="3967472777"/>
                    </a:ext>
                  </a:extLst>
                </a:gridCol>
              </a:tblGrid>
              <a:tr h="274320">
                <a:tc>
                  <a:txBody>
                    <a:bodyPr/>
                    <a:lstStyle/>
                    <a:p>
                      <a:pPr>
                        <a:buNone/>
                      </a:pPr>
                      <a:r>
                        <a:rPr lang="en-IN" sz="1600" b="1" dirty="0">
                          <a:latin typeface="Times New Roman" panose="02020603050405020304" pitchFamily="18" charset="0"/>
                          <a:cs typeface="Times New Roman" panose="02020603050405020304" pitchFamily="18" charset="0"/>
                        </a:rPr>
                        <a:t>Particulars</a:t>
                      </a:r>
                    </a:p>
                  </a:txBody>
                  <a:tcPr marL="68580" marR="68580" marT="34290" marB="34290" anchor="ctr"/>
                </a:tc>
                <a:tc>
                  <a:txBody>
                    <a:bodyPr/>
                    <a:lstStyle/>
                    <a:p>
                      <a:pPr algn="r">
                        <a:buNone/>
                      </a:pPr>
                      <a:r>
                        <a:rPr lang="en-IN" sz="1600" b="1" dirty="0">
                          <a:latin typeface="Times New Roman" panose="02020603050405020304" pitchFamily="18" charset="0"/>
                          <a:cs typeface="Times New Roman" panose="02020603050405020304" pitchFamily="18" charset="0"/>
                        </a:rPr>
                        <a:t>Amount</a:t>
                      </a:r>
                    </a:p>
                  </a:txBody>
                  <a:tcPr marL="68580" marR="68580" marT="34290" marB="34290" anchor="ctr"/>
                </a:tc>
                <a:extLst>
                  <a:ext uri="{0D108BD9-81ED-4DB2-BD59-A6C34878D82A}">
                    <a16:rowId xmlns:a16="http://schemas.microsoft.com/office/drawing/2014/main" val="2606500868"/>
                  </a:ext>
                </a:extLst>
              </a:tr>
              <a:tr h="274320">
                <a:tc>
                  <a:txBody>
                    <a:bodyPr/>
                    <a:lstStyle/>
                    <a:p>
                      <a:pPr>
                        <a:buNone/>
                      </a:pPr>
                      <a:r>
                        <a:rPr lang="en-IN" sz="1600" dirty="0">
                          <a:latin typeface="Times New Roman" panose="02020603050405020304" pitchFamily="18" charset="0"/>
                          <a:cs typeface="Times New Roman" panose="02020603050405020304" pitchFamily="18" charset="0"/>
                        </a:rPr>
                        <a:t>Purchases</a:t>
                      </a:r>
                    </a:p>
                  </a:txBody>
                  <a:tcPr marL="68580" marR="68580" marT="34290" marB="34290" anchor="ctr"/>
                </a:tc>
                <a:tc>
                  <a:txBody>
                    <a:bodyPr/>
                    <a:lstStyle/>
                    <a:p>
                      <a:pPr algn="r">
                        <a:buNone/>
                      </a:pPr>
                      <a:r>
                        <a:rPr lang="en-IN" sz="1600">
                          <a:latin typeface="Times New Roman" panose="02020603050405020304" pitchFamily="18" charset="0"/>
                          <a:cs typeface="Times New Roman" panose="02020603050405020304" pitchFamily="18" charset="0"/>
                        </a:rPr>
                        <a:t>₹50 lakh</a:t>
                      </a:r>
                    </a:p>
                  </a:txBody>
                  <a:tcPr marL="68580" marR="68580" marT="34290" marB="34290" anchor="ctr"/>
                </a:tc>
                <a:extLst>
                  <a:ext uri="{0D108BD9-81ED-4DB2-BD59-A6C34878D82A}">
                    <a16:rowId xmlns:a16="http://schemas.microsoft.com/office/drawing/2014/main" val="94688784"/>
                  </a:ext>
                </a:extLst>
              </a:tr>
              <a:tr h="274320">
                <a:tc>
                  <a:txBody>
                    <a:bodyPr/>
                    <a:lstStyle/>
                    <a:p>
                      <a:pPr>
                        <a:buNone/>
                      </a:pPr>
                      <a:r>
                        <a:rPr lang="en-IN" sz="1600" dirty="0">
                          <a:latin typeface="Times New Roman" panose="02020603050405020304" pitchFamily="18" charset="0"/>
                          <a:cs typeface="Times New Roman" panose="02020603050405020304" pitchFamily="18" charset="0"/>
                        </a:rPr>
                        <a:t>Sales</a:t>
                      </a:r>
                    </a:p>
                  </a:txBody>
                  <a:tcPr marL="68580" marR="68580" marT="34290" marB="34290" anchor="ctr"/>
                </a:tc>
                <a:tc>
                  <a:txBody>
                    <a:bodyPr/>
                    <a:lstStyle/>
                    <a:p>
                      <a:pPr algn="r">
                        <a:buNone/>
                      </a:pPr>
                      <a:r>
                        <a:rPr lang="en-IN" sz="1600">
                          <a:latin typeface="Times New Roman" panose="02020603050405020304" pitchFamily="18" charset="0"/>
                          <a:cs typeface="Times New Roman" panose="02020603050405020304" pitchFamily="18" charset="0"/>
                        </a:rPr>
                        <a:t>₹65 lakh</a:t>
                      </a:r>
                    </a:p>
                  </a:txBody>
                  <a:tcPr marL="68580" marR="68580" marT="34290" marB="34290" anchor="ctr"/>
                </a:tc>
                <a:extLst>
                  <a:ext uri="{0D108BD9-81ED-4DB2-BD59-A6C34878D82A}">
                    <a16:rowId xmlns:a16="http://schemas.microsoft.com/office/drawing/2014/main" val="3362149930"/>
                  </a:ext>
                </a:extLst>
              </a:tr>
              <a:tr h="274320">
                <a:tc>
                  <a:txBody>
                    <a:bodyPr/>
                    <a:lstStyle/>
                    <a:p>
                      <a:pPr>
                        <a:buNone/>
                      </a:pPr>
                      <a:r>
                        <a:rPr lang="en-IN" sz="1600">
                          <a:latin typeface="Times New Roman" panose="02020603050405020304" pitchFamily="18" charset="0"/>
                          <a:cs typeface="Times New Roman" panose="02020603050405020304" pitchFamily="18" charset="0"/>
                        </a:rPr>
                        <a:t>Gross receipts</a:t>
                      </a:r>
                    </a:p>
                  </a:txBody>
                  <a:tcPr marL="68580" marR="68580" marT="34290" marB="34290" anchor="ctr"/>
                </a:tc>
                <a:tc>
                  <a:txBody>
                    <a:bodyPr/>
                    <a:lstStyle/>
                    <a:p>
                      <a:pPr algn="r">
                        <a:buNone/>
                      </a:pPr>
                      <a:r>
                        <a:rPr lang="en-IN" sz="1600">
                          <a:latin typeface="Times New Roman" panose="02020603050405020304" pitchFamily="18" charset="0"/>
                          <a:cs typeface="Times New Roman" panose="02020603050405020304" pitchFamily="18" charset="0"/>
                        </a:rPr>
                        <a:t>₹65 lakh</a:t>
                      </a:r>
                    </a:p>
                  </a:txBody>
                  <a:tcPr marL="68580" marR="68580" marT="34290" marB="34290" anchor="ctr"/>
                </a:tc>
                <a:extLst>
                  <a:ext uri="{0D108BD9-81ED-4DB2-BD59-A6C34878D82A}">
                    <a16:rowId xmlns:a16="http://schemas.microsoft.com/office/drawing/2014/main" val="3865692425"/>
                  </a:ext>
                </a:extLst>
              </a:tr>
              <a:tr h="274320">
                <a:tc>
                  <a:txBody>
                    <a:bodyPr/>
                    <a:lstStyle/>
                    <a:p>
                      <a:pPr>
                        <a:buNone/>
                      </a:pPr>
                      <a:r>
                        <a:rPr lang="en-IN" sz="1600" dirty="0">
                          <a:latin typeface="Times New Roman" panose="02020603050405020304" pitchFamily="18" charset="0"/>
                          <a:cs typeface="Times New Roman" panose="02020603050405020304" pitchFamily="18" charset="0"/>
                        </a:rPr>
                        <a:t>Gross profit</a:t>
                      </a:r>
                    </a:p>
                  </a:txBody>
                  <a:tcPr marL="68580" marR="68580" marT="34290" marB="34290" anchor="ctr"/>
                </a:tc>
                <a:tc>
                  <a:txBody>
                    <a:bodyPr/>
                    <a:lstStyle/>
                    <a:p>
                      <a:pPr algn="r">
                        <a:buNone/>
                      </a:pPr>
                      <a:r>
                        <a:rPr lang="en-IN" sz="1600" dirty="0">
                          <a:latin typeface="Times New Roman" panose="02020603050405020304" pitchFamily="18" charset="0"/>
                          <a:cs typeface="Times New Roman" panose="02020603050405020304" pitchFamily="18" charset="0"/>
                        </a:rPr>
                        <a:t>₹15 lakh</a:t>
                      </a:r>
                    </a:p>
                  </a:txBody>
                  <a:tcPr marL="68580" marR="68580" marT="34290" marB="34290" anchor="ctr"/>
                </a:tc>
                <a:extLst>
                  <a:ext uri="{0D108BD9-81ED-4DB2-BD59-A6C34878D82A}">
                    <a16:rowId xmlns:a16="http://schemas.microsoft.com/office/drawing/2014/main" val="2310427181"/>
                  </a:ext>
                </a:extLst>
              </a:tr>
            </a:tbl>
          </a:graphicData>
        </a:graphic>
      </p:graphicFrame>
      <p:sp>
        <p:nvSpPr>
          <p:cNvPr id="5" name="TextBox 4">
            <a:extLst>
              <a:ext uri="{FF2B5EF4-FFF2-40B4-BE49-F238E27FC236}">
                <a16:creationId xmlns:a16="http://schemas.microsoft.com/office/drawing/2014/main" id="{A8BA7A3E-208B-1AC8-50A8-1306ACCD4374}"/>
              </a:ext>
            </a:extLst>
          </p:cNvPr>
          <p:cNvSpPr txBox="1"/>
          <p:nvPr/>
        </p:nvSpPr>
        <p:spPr>
          <a:xfrm>
            <a:off x="464344" y="332656"/>
            <a:ext cx="4722019" cy="400110"/>
          </a:xfrm>
          <a:prstGeom prst="rect">
            <a:avLst/>
          </a:prstGeom>
          <a:noFill/>
        </p:spPr>
        <p:txBody>
          <a:bodyPr wrap="square">
            <a:spAutoFit/>
          </a:bodyPr>
          <a:lstStyle/>
          <a:p>
            <a:r>
              <a:rPr lang="en-IN" sz="2000" b="1" u="sng" dirty="0">
                <a:latin typeface="Times New Roman" panose="02020603050405020304" pitchFamily="18" charset="0"/>
                <a:cs typeface="Times New Roman" panose="02020603050405020304" pitchFamily="18" charset="0"/>
              </a:rPr>
              <a:t>Carbon credits</a:t>
            </a:r>
          </a:p>
        </p:txBody>
      </p:sp>
      <p:sp>
        <p:nvSpPr>
          <p:cNvPr id="3" name="Footer Placeholder 2">
            <a:extLst>
              <a:ext uri="{FF2B5EF4-FFF2-40B4-BE49-F238E27FC236}">
                <a16:creationId xmlns:a16="http://schemas.microsoft.com/office/drawing/2014/main" id="{694A8EFD-81EC-33E8-C7F9-B27830614487}"/>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79705026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2B0833-AE77-F6CA-92AE-B4DCEC32E49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87D015-1C0F-26B5-D765-4B6F26178839}"/>
              </a:ext>
            </a:extLst>
          </p:cNvPr>
          <p:cNvSpPr>
            <a:spLocks noGrp="1"/>
          </p:cNvSpPr>
          <p:nvPr>
            <p:ph idx="1"/>
          </p:nvPr>
        </p:nvSpPr>
        <p:spPr>
          <a:xfrm>
            <a:off x="455930" y="188640"/>
            <a:ext cx="8302320" cy="4454129"/>
          </a:xfrm>
        </p:spPr>
        <p:txBody>
          <a:bodyPr>
            <a:normAutofit/>
          </a:bodyPr>
          <a:lstStyle/>
          <a:p>
            <a:pPr marL="0" indent="0" algn="just">
              <a:buNone/>
            </a:pPr>
            <a:r>
              <a:rPr lang="en-IN" sz="2000" b="1" dirty="0">
                <a:latin typeface="Times New Roman" panose="02020603050405020304" pitchFamily="18" charset="0"/>
                <a:cs typeface="Times New Roman" panose="02020603050405020304" pitchFamily="18" charset="0"/>
              </a:rPr>
              <a:t>Why the word "aggregate" is important</a:t>
            </a:r>
          </a:p>
          <a:p>
            <a:pPr marL="0" indent="0" algn="just">
              <a:buNone/>
            </a:pPr>
            <a:r>
              <a:rPr lang="en-IN" sz="2000" dirty="0">
                <a:latin typeface="Times New Roman" panose="02020603050405020304" pitchFamily="18" charset="0"/>
                <a:cs typeface="Times New Roman" panose="02020603050405020304" pitchFamily="18" charset="0"/>
              </a:rPr>
              <a:t>"Aggregate amount" means that the transactions should generally be </a:t>
            </a:r>
            <a:r>
              <a:rPr lang="en-IN" sz="2000" b="1" dirty="0">
                <a:latin typeface="Times New Roman" panose="02020603050405020304" pitchFamily="18" charset="0"/>
                <a:cs typeface="Times New Roman" panose="02020603050405020304" pitchFamily="18" charset="0"/>
              </a:rPr>
              <a:t>consolidated for the relevant reporting period</a:t>
            </a:r>
            <a:r>
              <a:rPr lang="en-IN" sz="2000" dirty="0">
                <a:latin typeface="Times New Roman" panose="02020603050405020304" pitchFamily="18" charset="0"/>
                <a:cs typeface="Times New Roman" panose="02020603050405020304" pitchFamily="18" charset="0"/>
              </a:rPr>
              <a:t>, rather than considering only individual transactions.</a:t>
            </a:r>
          </a:p>
          <a:p>
            <a:pPr marL="0" indent="0" algn="just">
              <a:buNone/>
            </a:pPr>
            <a:r>
              <a:rPr lang="en-IN" sz="2000" dirty="0">
                <a:latin typeface="Times New Roman" panose="02020603050405020304" pitchFamily="18" charset="0"/>
                <a:cs typeface="Times New Roman" panose="02020603050405020304" pitchFamily="18" charset="0"/>
              </a:rPr>
              <a:t>For example, if a VDA dealer has:</a:t>
            </a:r>
          </a:p>
          <a:p>
            <a:pPr algn="just"/>
            <a:r>
              <a:rPr lang="en-IN" sz="2000" dirty="0">
                <a:latin typeface="Times New Roman" panose="02020603050405020304" pitchFamily="18" charset="0"/>
                <a:cs typeface="Times New Roman" panose="02020603050405020304" pitchFamily="18" charset="0"/>
              </a:rPr>
              <a:t>Sale 1 – ₹5 lakh </a:t>
            </a:r>
          </a:p>
          <a:p>
            <a:pPr algn="just"/>
            <a:r>
              <a:rPr lang="en-IN" sz="2000" dirty="0">
                <a:latin typeface="Times New Roman" panose="02020603050405020304" pitchFamily="18" charset="0"/>
                <a:cs typeface="Times New Roman" panose="02020603050405020304" pitchFamily="18" charset="0"/>
              </a:rPr>
              <a:t>Sale 2 – ₹8 lakh </a:t>
            </a:r>
          </a:p>
          <a:p>
            <a:pPr algn="just"/>
            <a:r>
              <a:rPr lang="en-IN" sz="2000" dirty="0">
                <a:latin typeface="Times New Roman" panose="02020603050405020304" pitchFamily="18" charset="0"/>
                <a:cs typeface="Times New Roman" panose="02020603050405020304" pitchFamily="18" charset="0"/>
              </a:rPr>
              <a:t>Sale 3 – ₹12 lakh </a:t>
            </a:r>
          </a:p>
          <a:p>
            <a:pPr algn="just"/>
            <a:r>
              <a:rPr lang="en-IN" sz="2000" dirty="0">
                <a:latin typeface="Times New Roman" panose="02020603050405020304" pitchFamily="18" charset="0"/>
                <a:cs typeface="Times New Roman" panose="02020603050405020304" pitchFamily="18" charset="0"/>
              </a:rPr>
              <a:t>Sale 4 – ₹10 lakh </a:t>
            </a:r>
          </a:p>
          <a:p>
            <a:pPr marL="0" indent="0" algn="just">
              <a:buNone/>
            </a:pPr>
            <a:r>
              <a:rPr lang="en-IN" sz="2000" dirty="0">
                <a:latin typeface="Times New Roman" panose="02020603050405020304" pitchFamily="18" charset="0"/>
                <a:cs typeface="Times New Roman" panose="02020603050405020304" pitchFamily="18" charset="0"/>
              </a:rPr>
              <a:t>then:</a:t>
            </a:r>
          </a:p>
          <a:p>
            <a:pPr marL="0" indent="0" algn="just">
              <a:buNone/>
            </a:pPr>
            <a:r>
              <a:rPr lang="en-IN" sz="2000" b="1" dirty="0">
                <a:latin typeface="Times New Roman" panose="02020603050405020304" pitchFamily="18" charset="0"/>
                <a:cs typeface="Times New Roman" panose="02020603050405020304" pitchFamily="18" charset="0"/>
              </a:rPr>
              <a:t>Aggregate gross receipts = ₹35 lakh</a:t>
            </a:r>
            <a:endParaRPr lang="en-IN" sz="2000" dirty="0">
              <a:latin typeface="Times New Roman" panose="02020603050405020304" pitchFamily="18" charset="0"/>
              <a:cs typeface="Times New Roman" panose="02020603050405020304" pitchFamily="18" charset="0"/>
            </a:endParaRPr>
          </a:p>
          <a:p>
            <a:pPr marL="0" indent="0" algn="just">
              <a:buNone/>
            </a:pPr>
            <a:r>
              <a:rPr lang="en-IN" sz="2000" dirty="0">
                <a:latin typeface="Times New Roman" panose="02020603050405020304" pitchFamily="18" charset="0"/>
                <a:cs typeface="Times New Roman" panose="02020603050405020304" pitchFamily="18" charset="0"/>
              </a:rPr>
              <a:t>It would not be appropriate to consider only the largest transaction of ₹12 lakh.</a:t>
            </a:r>
          </a:p>
          <a:p>
            <a:pPr marL="0" indent="0" algn="just">
              <a:buNone/>
            </a:pPr>
            <a:endParaRPr lang="en-IN" sz="20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64E11B68-EEBD-41FA-118C-E8B8003E46F0}"/>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83828991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D29378-8B51-F6CD-DD57-1D96DE35F49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A622BE-4B56-FC23-DA85-441CE06D0440}"/>
              </a:ext>
            </a:extLst>
          </p:cNvPr>
          <p:cNvSpPr>
            <a:spLocks noGrp="1"/>
          </p:cNvSpPr>
          <p:nvPr>
            <p:ph idx="1"/>
          </p:nvPr>
        </p:nvSpPr>
        <p:spPr>
          <a:xfrm>
            <a:off x="373725" y="260648"/>
            <a:ext cx="8385343" cy="4454129"/>
          </a:xfrm>
        </p:spPr>
        <p:txBody>
          <a:bodyPr>
            <a:normAutofit/>
          </a:bodyPr>
          <a:lstStyle/>
          <a:p>
            <a:pPr marL="0" indent="0" algn="just">
              <a:buNone/>
            </a:pPr>
            <a:r>
              <a:rPr lang="en-IN" sz="1800" b="1" dirty="0">
                <a:latin typeface="Times New Roman" panose="02020603050405020304" pitchFamily="18" charset="0"/>
                <a:cs typeface="Times New Roman" panose="02020603050405020304" pitchFamily="18" charset="0"/>
              </a:rPr>
              <a:t>Practical reconciliation with books</a:t>
            </a:r>
          </a:p>
          <a:p>
            <a:pPr marL="0" indent="0" algn="just">
              <a:buNone/>
            </a:pPr>
            <a:r>
              <a:rPr lang="en-IN" sz="1800" dirty="0">
                <a:latin typeface="Times New Roman" panose="02020603050405020304" pitchFamily="18" charset="0"/>
                <a:cs typeface="Times New Roman" panose="02020603050405020304" pitchFamily="18" charset="0"/>
              </a:rPr>
              <a:t>For a dealer, the reported figure should be capable of reconciliation with the books.</a:t>
            </a:r>
          </a:p>
          <a:p>
            <a:pPr marL="0" indent="0" algn="just">
              <a:buNone/>
            </a:pPr>
            <a:r>
              <a:rPr lang="en-IN" sz="1800" dirty="0">
                <a:latin typeface="Times New Roman" panose="02020603050405020304" pitchFamily="18" charset="0"/>
                <a:cs typeface="Times New Roman" panose="02020603050405020304" pitchFamily="18" charset="0"/>
              </a:rPr>
              <a:t>A practical working can be maintained as follows:</a:t>
            </a:r>
          </a:p>
          <a:p>
            <a:pPr marL="0" indent="0" algn="just">
              <a:buNone/>
            </a:pPr>
            <a:endParaRPr lang="en-IN" sz="1800" dirty="0">
              <a:latin typeface="Times New Roman" panose="02020603050405020304" pitchFamily="18"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52951B5A-A5DF-EFF9-1A22-A9D89E9A1931}"/>
              </a:ext>
            </a:extLst>
          </p:cNvPr>
          <p:cNvGraphicFramePr>
            <a:graphicFrameLocks noGrp="1"/>
          </p:cNvGraphicFramePr>
          <p:nvPr>
            <p:extLst>
              <p:ext uri="{D42A27DB-BD31-4B8C-83A1-F6EECF244321}">
                <p14:modId xmlns:p14="http://schemas.microsoft.com/office/powerpoint/2010/main" val="1568291274"/>
              </p:ext>
            </p:extLst>
          </p:nvPr>
        </p:nvGraphicFramePr>
        <p:xfrm>
          <a:off x="462930" y="1458536"/>
          <a:ext cx="8206932" cy="2811780"/>
        </p:xfrm>
        <a:graphic>
          <a:graphicData uri="http://schemas.openxmlformats.org/drawingml/2006/table">
            <a:tbl>
              <a:tblPr>
                <a:tableStyleId>{5940675A-B579-460E-94D1-54222C63F5DA}</a:tableStyleId>
              </a:tblPr>
              <a:tblGrid>
                <a:gridCol w="4103466">
                  <a:extLst>
                    <a:ext uri="{9D8B030D-6E8A-4147-A177-3AD203B41FA5}">
                      <a16:colId xmlns:a16="http://schemas.microsoft.com/office/drawing/2014/main" val="2041833490"/>
                    </a:ext>
                  </a:extLst>
                </a:gridCol>
                <a:gridCol w="4103466">
                  <a:extLst>
                    <a:ext uri="{9D8B030D-6E8A-4147-A177-3AD203B41FA5}">
                      <a16:colId xmlns:a16="http://schemas.microsoft.com/office/drawing/2014/main" val="2599534151"/>
                    </a:ext>
                  </a:extLst>
                </a:gridCol>
              </a:tblGrid>
              <a:tr h="320040">
                <a:tc>
                  <a:txBody>
                    <a:bodyPr/>
                    <a:lstStyle/>
                    <a:p>
                      <a:pPr algn="ctr">
                        <a:buNone/>
                      </a:pPr>
                      <a:r>
                        <a:rPr lang="en-IN" sz="1700" b="1" dirty="0">
                          <a:latin typeface="Times New Roman" panose="02020603050405020304" pitchFamily="18" charset="0"/>
                          <a:cs typeface="Times New Roman" panose="02020603050405020304" pitchFamily="18" charset="0"/>
                        </a:rPr>
                        <a:t>Particulars</a:t>
                      </a:r>
                    </a:p>
                  </a:txBody>
                  <a:tcPr marL="71366" marR="71366" marT="34290" marB="34290" anchor="ctr"/>
                </a:tc>
                <a:tc>
                  <a:txBody>
                    <a:bodyPr/>
                    <a:lstStyle/>
                    <a:p>
                      <a:pPr algn="ctr">
                        <a:buNone/>
                      </a:pPr>
                      <a:r>
                        <a:rPr lang="en-IN" sz="1700" b="1" dirty="0">
                          <a:latin typeface="Times New Roman" panose="02020603050405020304" pitchFamily="18" charset="0"/>
                          <a:cs typeface="Times New Roman" panose="02020603050405020304" pitchFamily="18" charset="0"/>
                        </a:rPr>
                        <a:t>Amount</a:t>
                      </a:r>
                    </a:p>
                  </a:txBody>
                  <a:tcPr marL="71366" marR="71366" marT="34290" marB="34290" anchor="ctr"/>
                </a:tc>
                <a:extLst>
                  <a:ext uri="{0D108BD9-81ED-4DB2-BD59-A6C34878D82A}">
                    <a16:rowId xmlns:a16="http://schemas.microsoft.com/office/drawing/2014/main" val="4187823857"/>
                  </a:ext>
                </a:extLst>
              </a:tr>
              <a:tr h="571500">
                <a:tc>
                  <a:txBody>
                    <a:bodyPr/>
                    <a:lstStyle/>
                    <a:p>
                      <a:pPr>
                        <a:buNone/>
                      </a:pPr>
                      <a:r>
                        <a:rPr lang="en-IN" sz="1700" dirty="0">
                          <a:latin typeface="Times New Roman" panose="02020603050405020304" pitchFamily="18" charset="0"/>
                          <a:cs typeface="Times New Roman" panose="02020603050405020304" pitchFamily="18" charset="0"/>
                        </a:rPr>
                        <a:t>Gross VDA sales as per exchange/platform records</a:t>
                      </a:r>
                    </a:p>
                  </a:txBody>
                  <a:tcPr marL="71366" marR="71366" marT="34290" marB="34290" anchor="ctr"/>
                </a:tc>
                <a:tc>
                  <a:txBody>
                    <a:bodyPr/>
                    <a:lstStyle/>
                    <a:p>
                      <a:pPr algn="r">
                        <a:buNone/>
                      </a:pPr>
                      <a:r>
                        <a:rPr lang="en-IN" sz="1700">
                          <a:latin typeface="Times New Roman" panose="02020603050405020304" pitchFamily="18" charset="0"/>
                          <a:cs typeface="Times New Roman" panose="02020603050405020304" pitchFamily="18" charset="0"/>
                        </a:rPr>
                        <a:t>₹XX</a:t>
                      </a:r>
                    </a:p>
                  </a:txBody>
                  <a:tcPr marL="71366" marR="71366" marT="34290" marB="34290" anchor="ctr"/>
                </a:tc>
                <a:extLst>
                  <a:ext uri="{0D108BD9-81ED-4DB2-BD59-A6C34878D82A}">
                    <a16:rowId xmlns:a16="http://schemas.microsoft.com/office/drawing/2014/main" val="2529526091"/>
                  </a:ext>
                </a:extLst>
              </a:tr>
              <a:tr h="320040">
                <a:tc>
                  <a:txBody>
                    <a:bodyPr/>
                    <a:lstStyle/>
                    <a:p>
                      <a:pPr>
                        <a:buNone/>
                      </a:pPr>
                      <a:r>
                        <a:rPr lang="en-IN" sz="1700">
                          <a:latin typeface="Times New Roman" panose="02020603050405020304" pitchFamily="18" charset="0"/>
                          <a:cs typeface="Times New Roman" panose="02020603050405020304" pitchFamily="18" charset="0"/>
                        </a:rPr>
                        <a:t>Add: Other VDA sales</a:t>
                      </a:r>
                    </a:p>
                  </a:txBody>
                  <a:tcPr marL="71366" marR="71366" marT="34290" marB="34290" anchor="ctr"/>
                </a:tc>
                <a:tc>
                  <a:txBody>
                    <a:bodyPr/>
                    <a:lstStyle/>
                    <a:p>
                      <a:pPr algn="r">
                        <a:buNone/>
                      </a:pPr>
                      <a:r>
                        <a:rPr lang="en-IN" sz="1700">
                          <a:latin typeface="Times New Roman" panose="02020603050405020304" pitchFamily="18" charset="0"/>
                          <a:cs typeface="Times New Roman" panose="02020603050405020304" pitchFamily="18" charset="0"/>
                        </a:rPr>
                        <a:t>₹XX</a:t>
                      </a:r>
                    </a:p>
                  </a:txBody>
                  <a:tcPr marL="71366" marR="71366" marT="34290" marB="34290" anchor="ctr"/>
                </a:tc>
                <a:extLst>
                  <a:ext uri="{0D108BD9-81ED-4DB2-BD59-A6C34878D82A}">
                    <a16:rowId xmlns:a16="http://schemas.microsoft.com/office/drawing/2014/main" val="2779795740"/>
                  </a:ext>
                </a:extLst>
              </a:tr>
              <a:tr h="571500">
                <a:tc>
                  <a:txBody>
                    <a:bodyPr/>
                    <a:lstStyle/>
                    <a:p>
                      <a:pPr>
                        <a:buNone/>
                      </a:pPr>
                      <a:r>
                        <a:rPr lang="en-IN" sz="1700">
                          <a:latin typeface="Times New Roman" panose="02020603050405020304" pitchFamily="18" charset="0"/>
                          <a:cs typeface="Times New Roman" panose="02020603050405020304" pitchFamily="18" charset="0"/>
                        </a:rPr>
                        <a:t>Less: Cancellations/eligible reversals, if applicable</a:t>
                      </a:r>
                    </a:p>
                  </a:txBody>
                  <a:tcPr marL="71366" marR="71366" marT="34290" marB="34290" anchor="ctr"/>
                </a:tc>
                <a:tc>
                  <a:txBody>
                    <a:bodyPr/>
                    <a:lstStyle/>
                    <a:p>
                      <a:pPr algn="r">
                        <a:buNone/>
                      </a:pPr>
                      <a:r>
                        <a:rPr lang="en-IN" sz="1700">
                          <a:latin typeface="Times New Roman" panose="02020603050405020304" pitchFamily="18" charset="0"/>
                          <a:cs typeface="Times New Roman" panose="02020603050405020304" pitchFamily="18" charset="0"/>
                        </a:rPr>
                        <a:t>(₹XX)</a:t>
                      </a:r>
                    </a:p>
                  </a:txBody>
                  <a:tcPr marL="71366" marR="71366" marT="34290" marB="34290" anchor="ctr"/>
                </a:tc>
                <a:extLst>
                  <a:ext uri="{0D108BD9-81ED-4DB2-BD59-A6C34878D82A}">
                    <a16:rowId xmlns:a16="http://schemas.microsoft.com/office/drawing/2014/main" val="3103842004"/>
                  </a:ext>
                </a:extLst>
              </a:tr>
              <a:tr h="320040">
                <a:tc>
                  <a:txBody>
                    <a:bodyPr/>
                    <a:lstStyle/>
                    <a:p>
                      <a:pPr>
                        <a:buNone/>
                      </a:pPr>
                      <a:r>
                        <a:rPr lang="en-IN" sz="1700">
                          <a:latin typeface="Times New Roman" panose="02020603050405020304" pitchFamily="18" charset="0"/>
                          <a:cs typeface="Times New Roman" panose="02020603050405020304" pitchFamily="18" charset="0"/>
                        </a:rPr>
                        <a:t>Aggregate gross receipts</a:t>
                      </a:r>
                    </a:p>
                  </a:txBody>
                  <a:tcPr marL="71366" marR="71366" marT="34290" marB="34290" anchor="ctr"/>
                </a:tc>
                <a:tc>
                  <a:txBody>
                    <a:bodyPr/>
                    <a:lstStyle/>
                    <a:p>
                      <a:pPr algn="r">
                        <a:buNone/>
                      </a:pPr>
                      <a:r>
                        <a:rPr lang="en-IN" sz="1700">
                          <a:latin typeface="Times New Roman" panose="02020603050405020304" pitchFamily="18" charset="0"/>
                          <a:cs typeface="Times New Roman" panose="02020603050405020304" pitchFamily="18" charset="0"/>
                        </a:rPr>
                        <a:t>₹XX</a:t>
                      </a:r>
                    </a:p>
                  </a:txBody>
                  <a:tcPr marL="71366" marR="71366" marT="34290" marB="34290" anchor="ctr"/>
                </a:tc>
                <a:extLst>
                  <a:ext uri="{0D108BD9-81ED-4DB2-BD59-A6C34878D82A}">
                    <a16:rowId xmlns:a16="http://schemas.microsoft.com/office/drawing/2014/main" val="85998672"/>
                  </a:ext>
                </a:extLst>
              </a:tr>
              <a:tr h="320040">
                <a:tc>
                  <a:txBody>
                    <a:bodyPr/>
                    <a:lstStyle/>
                    <a:p>
                      <a:pPr>
                        <a:buNone/>
                      </a:pPr>
                      <a:r>
                        <a:rPr lang="en-IN" sz="1700">
                          <a:latin typeface="Times New Roman" panose="02020603050405020304" pitchFamily="18" charset="0"/>
                          <a:cs typeface="Times New Roman" panose="02020603050405020304" pitchFamily="18" charset="0"/>
                        </a:rPr>
                        <a:t>Sales as per books</a:t>
                      </a:r>
                    </a:p>
                  </a:txBody>
                  <a:tcPr marL="71366" marR="71366" marT="34290" marB="34290" anchor="ctr"/>
                </a:tc>
                <a:tc>
                  <a:txBody>
                    <a:bodyPr/>
                    <a:lstStyle/>
                    <a:p>
                      <a:pPr algn="r">
                        <a:buNone/>
                      </a:pPr>
                      <a:r>
                        <a:rPr lang="en-IN" sz="1700">
                          <a:latin typeface="Times New Roman" panose="02020603050405020304" pitchFamily="18" charset="0"/>
                          <a:cs typeface="Times New Roman" panose="02020603050405020304" pitchFamily="18" charset="0"/>
                        </a:rPr>
                        <a:t>₹XX</a:t>
                      </a:r>
                    </a:p>
                  </a:txBody>
                  <a:tcPr marL="71366" marR="71366" marT="34290" marB="34290" anchor="ctr"/>
                </a:tc>
                <a:extLst>
                  <a:ext uri="{0D108BD9-81ED-4DB2-BD59-A6C34878D82A}">
                    <a16:rowId xmlns:a16="http://schemas.microsoft.com/office/drawing/2014/main" val="3486327669"/>
                  </a:ext>
                </a:extLst>
              </a:tr>
              <a:tr h="320040">
                <a:tc>
                  <a:txBody>
                    <a:bodyPr/>
                    <a:lstStyle/>
                    <a:p>
                      <a:pPr>
                        <a:buNone/>
                      </a:pPr>
                      <a:r>
                        <a:rPr lang="en-IN" sz="1700" dirty="0">
                          <a:latin typeface="Times New Roman" panose="02020603050405020304" pitchFamily="18" charset="0"/>
                          <a:cs typeface="Times New Roman" panose="02020603050405020304" pitchFamily="18" charset="0"/>
                        </a:rPr>
                        <a:t>Difference</a:t>
                      </a:r>
                    </a:p>
                  </a:txBody>
                  <a:tcPr marL="71366" marR="71366" marT="34290" marB="34290" anchor="ctr"/>
                </a:tc>
                <a:tc>
                  <a:txBody>
                    <a:bodyPr/>
                    <a:lstStyle/>
                    <a:p>
                      <a:pPr algn="r">
                        <a:buNone/>
                      </a:pPr>
                      <a:r>
                        <a:rPr lang="en-IN" sz="1700" dirty="0">
                          <a:latin typeface="Times New Roman" panose="02020603050405020304" pitchFamily="18" charset="0"/>
                          <a:cs typeface="Times New Roman" panose="02020603050405020304" pitchFamily="18" charset="0"/>
                        </a:rPr>
                        <a:t>₹XX</a:t>
                      </a:r>
                    </a:p>
                  </a:txBody>
                  <a:tcPr marL="71366" marR="71366" marT="34290" marB="34290" anchor="ctr"/>
                </a:tc>
                <a:extLst>
                  <a:ext uri="{0D108BD9-81ED-4DB2-BD59-A6C34878D82A}">
                    <a16:rowId xmlns:a16="http://schemas.microsoft.com/office/drawing/2014/main" val="911957829"/>
                  </a:ext>
                </a:extLst>
              </a:tr>
            </a:tbl>
          </a:graphicData>
        </a:graphic>
      </p:graphicFrame>
      <p:sp>
        <p:nvSpPr>
          <p:cNvPr id="2" name="Footer Placeholder 1">
            <a:extLst>
              <a:ext uri="{FF2B5EF4-FFF2-40B4-BE49-F238E27FC236}">
                <a16:creationId xmlns:a16="http://schemas.microsoft.com/office/drawing/2014/main" id="{A9DD92F1-6EC6-9D0B-38AC-C960C918DCC8}"/>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76578458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8C38FA-7F64-9CB2-2C46-2BC8F987AD4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9DEC0F-12B6-125A-5A88-2E9012D8CEFE}"/>
              </a:ext>
            </a:extLst>
          </p:cNvPr>
          <p:cNvSpPr>
            <a:spLocks noGrp="1"/>
          </p:cNvSpPr>
          <p:nvPr>
            <p:ph idx="1"/>
          </p:nvPr>
        </p:nvSpPr>
        <p:spPr>
          <a:xfrm>
            <a:off x="264319" y="74333"/>
            <a:ext cx="8693944" cy="5730931"/>
          </a:xfrm>
        </p:spPr>
        <p:txBody>
          <a:bodyPr>
            <a:normAutofit/>
          </a:bodyPr>
          <a:lstStyle/>
          <a:p>
            <a:pPr marL="0" indent="0" algn="just">
              <a:spcBef>
                <a:spcPts val="450"/>
              </a:spcBef>
              <a:buNone/>
            </a:pPr>
            <a:r>
              <a:rPr lang="en-IN" sz="1800" b="1" dirty="0">
                <a:latin typeface="Times New Roman" panose="02020603050405020304" pitchFamily="18" charset="0"/>
                <a:cs typeface="Times New Roman" panose="02020603050405020304" pitchFamily="18" charset="0"/>
              </a:rPr>
              <a:t>Dealer vs investor – practical issue</a:t>
            </a:r>
          </a:p>
          <a:p>
            <a:pPr marL="0" indent="0" algn="just">
              <a:spcBef>
                <a:spcPts val="450"/>
              </a:spcBef>
              <a:buNone/>
            </a:pPr>
            <a:r>
              <a:rPr lang="en-IN" sz="1800" dirty="0">
                <a:latin typeface="Times New Roman" panose="02020603050405020304" pitchFamily="18" charset="0"/>
                <a:cs typeface="Times New Roman" panose="02020603050405020304" pitchFamily="18" charset="0"/>
              </a:rPr>
              <a:t>This distinction should </a:t>
            </a:r>
            <a:r>
              <a:rPr lang="en-IN" sz="1800" b="1" dirty="0">
                <a:latin typeface="Times New Roman" panose="02020603050405020304" pitchFamily="18" charset="0"/>
                <a:cs typeface="Times New Roman" panose="02020603050405020304" pitchFamily="18" charset="0"/>
              </a:rPr>
              <a:t>not be ignored</a:t>
            </a:r>
            <a:r>
              <a:rPr lang="en-IN" sz="1800" dirty="0">
                <a:latin typeface="Times New Roman" panose="02020603050405020304" pitchFamily="18" charset="0"/>
                <a:cs typeface="Times New Roman" panose="02020603050405020304" pitchFamily="18" charset="0"/>
              </a:rPr>
              <a:t>.</a:t>
            </a:r>
          </a:p>
          <a:p>
            <a:pPr marL="0" indent="0" algn="just">
              <a:spcBef>
                <a:spcPts val="450"/>
              </a:spcBef>
              <a:buNone/>
            </a:pPr>
            <a:r>
              <a:rPr lang="en-IN" sz="1800" dirty="0">
                <a:latin typeface="Times New Roman" panose="02020603050405020304" pitchFamily="18" charset="0"/>
                <a:cs typeface="Times New Roman" panose="02020603050405020304" pitchFamily="18" charset="0"/>
              </a:rPr>
              <a:t>A person merely having a VDA investment does not necessarily become a </a:t>
            </a:r>
            <a:r>
              <a:rPr lang="en-IN" sz="1800" b="1" dirty="0">
                <a:latin typeface="Times New Roman" panose="02020603050405020304" pitchFamily="18" charset="0"/>
                <a:cs typeface="Times New Roman" panose="02020603050405020304" pitchFamily="18" charset="0"/>
              </a:rPr>
              <a:t>"dealer engaged in the business of dealing in VDAs"</a:t>
            </a:r>
            <a:r>
              <a:rPr lang="en-IN" sz="1800" dirty="0">
                <a:latin typeface="Times New Roman" panose="02020603050405020304" pitchFamily="18" charset="0"/>
                <a:cs typeface="Times New Roman" panose="02020603050405020304" pitchFamily="18" charset="0"/>
              </a:rPr>
              <a:t> merely because he sold a VDA.</a:t>
            </a:r>
          </a:p>
          <a:p>
            <a:pPr marL="0" indent="0" algn="just">
              <a:spcBef>
                <a:spcPts val="450"/>
              </a:spcBef>
              <a:buNone/>
            </a:pPr>
            <a:r>
              <a:rPr lang="en-IN" sz="1800" dirty="0">
                <a:latin typeface="Times New Roman" panose="02020603050405020304" pitchFamily="18" charset="0"/>
                <a:cs typeface="Times New Roman" panose="02020603050405020304" pitchFamily="18" charset="0"/>
              </a:rPr>
              <a:t>For determining whether a person is carrying on a business of dealing, factors such as:</a:t>
            </a:r>
          </a:p>
          <a:p>
            <a:pPr algn="just">
              <a:spcBef>
                <a:spcPts val="450"/>
              </a:spcBef>
            </a:pPr>
            <a:r>
              <a:rPr lang="en-IN" sz="1800" dirty="0">
                <a:latin typeface="Times New Roman" panose="02020603050405020304" pitchFamily="18" charset="0"/>
                <a:cs typeface="Times New Roman" panose="02020603050405020304" pitchFamily="18" charset="0"/>
              </a:rPr>
              <a:t>frequency of transactions; </a:t>
            </a:r>
          </a:p>
          <a:p>
            <a:pPr algn="just">
              <a:spcBef>
                <a:spcPts val="450"/>
              </a:spcBef>
            </a:pPr>
            <a:r>
              <a:rPr lang="en-IN" sz="1800" dirty="0">
                <a:latin typeface="Times New Roman" panose="02020603050405020304" pitchFamily="18" charset="0"/>
                <a:cs typeface="Times New Roman" panose="02020603050405020304" pitchFamily="18" charset="0"/>
              </a:rPr>
              <a:t>volume; </a:t>
            </a:r>
          </a:p>
          <a:p>
            <a:pPr algn="just">
              <a:spcBef>
                <a:spcPts val="450"/>
              </a:spcBef>
            </a:pPr>
            <a:r>
              <a:rPr lang="en-IN" sz="1800" dirty="0">
                <a:latin typeface="Times New Roman" panose="02020603050405020304" pitchFamily="18" charset="0"/>
                <a:cs typeface="Times New Roman" panose="02020603050405020304" pitchFamily="18" charset="0"/>
              </a:rPr>
              <a:t>intention; </a:t>
            </a:r>
          </a:p>
          <a:p>
            <a:pPr algn="just">
              <a:spcBef>
                <a:spcPts val="450"/>
              </a:spcBef>
            </a:pPr>
            <a:r>
              <a:rPr lang="en-IN" sz="1800" dirty="0">
                <a:latin typeface="Times New Roman" panose="02020603050405020304" pitchFamily="18" charset="0"/>
                <a:cs typeface="Times New Roman" panose="02020603050405020304" pitchFamily="18" charset="0"/>
              </a:rPr>
              <a:t>systematic activity; </a:t>
            </a:r>
          </a:p>
          <a:p>
            <a:pPr algn="just">
              <a:spcBef>
                <a:spcPts val="450"/>
              </a:spcBef>
            </a:pPr>
            <a:r>
              <a:rPr lang="en-IN" sz="1800" dirty="0">
                <a:latin typeface="Times New Roman" panose="02020603050405020304" pitchFamily="18" charset="0"/>
                <a:cs typeface="Times New Roman" panose="02020603050405020304" pitchFamily="18" charset="0"/>
              </a:rPr>
              <a:t>holding period; </a:t>
            </a:r>
          </a:p>
          <a:p>
            <a:pPr algn="just">
              <a:spcBef>
                <a:spcPts val="450"/>
              </a:spcBef>
            </a:pPr>
            <a:r>
              <a:rPr lang="en-IN" sz="1800" dirty="0">
                <a:latin typeface="Times New Roman" panose="02020603050405020304" pitchFamily="18" charset="0"/>
                <a:cs typeface="Times New Roman" panose="02020603050405020304" pitchFamily="18" charset="0"/>
              </a:rPr>
              <a:t>business organisation; </a:t>
            </a:r>
          </a:p>
          <a:p>
            <a:pPr algn="just">
              <a:spcBef>
                <a:spcPts val="450"/>
              </a:spcBef>
            </a:pPr>
            <a:r>
              <a:rPr lang="en-IN" sz="1800" dirty="0">
                <a:latin typeface="Times New Roman" panose="02020603050405020304" pitchFamily="18" charset="0"/>
                <a:cs typeface="Times New Roman" panose="02020603050405020304" pitchFamily="18" charset="0"/>
              </a:rPr>
              <a:t>accounting treatment; </a:t>
            </a:r>
          </a:p>
          <a:p>
            <a:pPr algn="just">
              <a:spcBef>
                <a:spcPts val="450"/>
              </a:spcBef>
            </a:pPr>
            <a:r>
              <a:rPr lang="en-IN" sz="1800" dirty="0">
                <a:latin typeface="Times New Roman" panose="02020603050405020304" pitchFamily="18" charset="0"/>
                <a:cs typeface="Times New Roman" panose="02020603050405020304" pitchFamily="18" charset="0"/>
              </a:rPr>
              <a:t>nature of transactions; and </a:t>
            </a:r>
          </a:p>
          <a:p>
            <a:pPr algn="just">
              <a:spcBef>
                <a:spcPts val="450"/>
              </a:spcBef>
            </a:pPr>
            <a:r>
              <a:rPr lang="en-IN" sz="1800" dirty="0">
                <a:latin typeface="Times New Roman" panose="02020603050405020304" pitchFamily="18" charset="0"/>
                <a:cs typeface="Times New Roman" panose="02020603050405020304" pitchFamily="18" charset="0"/>
              </a:rPr>
              <a:t>surrounding facts </a:t>
            </a:r>
          </a:p>
          <a:p>
            <a:pPr marL="0" indent="0" algn="just">
              <a:spcBef>
                <a:spcPts val="450"/>
              </a:spcBef>
              <a:buNone/>
            </a:pPr>
            <a:r>
              <a:rPr lang="en-IN" sz="1800" dirty="0">
                <a:latin typeface="Times New Roman" panose="02020603050405020304" pitchFamily="18" charset="0"/>
                <a:cs typeface="Times New Roman" panose="02020603050405020304" pitchFamily="18" charset="0"/>
              </a:rPr>
              <a:t>may become relevant.</a:t>
            </a:r>
          </a:p>
          <a:p>
            <a:pPr marL="0" indent="0" algn="just">
              <a:spcBef>
                <a:spcPts val="450"/>
              </a:spcBef>
              <a:buNone/>
            </a:pPr>
            <a:r>
              <a:rPr lang="en-IN" sz="1800" dirty="0">
                <a:latin typeface="Times New Roman" panose="02020603050405020304" pitchFamily="18" charset="0"/>
                <a:cs typeface="Times New Roman" panose="02020603050405020304" pitchFamily="18" charset="0"/>
              </a:rPr>
              <a:t>Therefore, </a:t>
            </a:r>
            <a:r>
              <a:rPr lang="en-IN" sz="1800" b="1" dirty="0">
                <a:latin typeface="Times New Roman" panose="02020603050405020304" pitchFamily="18" charset="0"/>
                <a:cs typeface="Times New Roman" panose="02020603050405020304" pitchFamily="18" charset="0"/>
              </a:rPr>
              <a:t>a single sale of a personally held cryptocurrency should not automatically be equated with VDA dealership</a:t>
            </a:r>
            <a:r>
              <a:rPr lang="en-IN" sz="1800" dirty="0">
                <a:latin typeface="Times New Roman" panose="02020603050405020304" pitchFamily="18" charset="0"/>
                <a:cs typeface="Times New Roman" panose="02020603050405020304" pitchFamily="18" charset="0"/>
              </a:rPr>
              <a:t> merely because a sale has occurred.</a:t>
            </a:r>
          </a:p>
          <a:p>
            <a:pPr marL="0" indent="0" algn="just">
              <a:spcBef>
                <a:spcPts val="450"/>
              </a:spcBef>
              <a:buNone/>
            </a:pPr>
            <a:endParaRPr lang="en-IN" sz="18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CFFFF3E0-068B-C391-F9D5-C82A1C9CC610}"/>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91155775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81FB4E-CB3D-0B9D-3371-081CF8F5F1E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63A47C8-0F77-661D-C991-A14A0671B8E1}"/>
              </a:ext>
            </a:extLst>
          </p:cNvPr>
          <p:cNvSpPr>
            <a:spLocks noGrp="1"/>
          </p:cNvSpPr>
          <p:nvPr>
            <p:ph idx="1"/>
          </p:nvPr>
        </p:nvSpPr>
        <p:spPr>
          <a:xfrm>
            <a:off x="321469" y="199744"/>
            <a:ext cx="8579644" cy="5389496"/>
          </a:xfrm>
        </p:spPr>
        <p:txBody>
          <a:bodyPr>
            <a:normAutofit/>
          </a:bodyPr>
          <a:lstStyle/>
          <a:p>
            <a:pPr marL="0" indent="0">
              <a:buNone/>
            </a:pPr>
            <a:r>
              <a:rPr lang="en-IN" sz="2000" b="1" dirty="0">
                <a:latin typeface="Times New Roman" panose="02020603050405020304" pitchFamily="18" charset="0"/>
                <a:cs typeface="Times New Roman" panose="02020603050405020304" pitchFamily="18" charset="0"/>
              </a:rPr>
              <a:t>Difference between this reporting provision and VDA taxation</a:t>
            </a:r>
          </a:p>
          <a:p>
            <a:pPr marL="0" indent="0">
              <a:buNone/>
            </a:pPr>
            <a:r>
              <a:rPr lang="en-IN" sz="2000" dirty="0">
                <a:latin typeface="Times New Roman" panose="02020603050405020304" pitchFamily="18" charset="0"/>
                <a:cs typeface="Times New Roman" panose="02020603050405020304" pitchFamily="18" charset="0"/>
              </a:rPr>
              <a:t>Another important distinction is between </a:t>
            </a:r>
            <a:r>
              <a:rPr lang="en-IN" sz="2000" b="1" dirty="0">
                <a:latin typeface="Times New Roman" panose="02020603050405020304" pitchFamily="18" charset="0"/>
                <a:cs typeface="Times New Roman" panose="02020603050405020304" pitchFamily="18" charset="0"/>
              </a:rPr>
              <a:t>reporting of receipts</a:t>
            </a:r>
            <a:r>
              <a:rPr lang="en-IN" sz="2000" dirty="0">
                <a:latin typeface="Times New Roman" panose="02020603050405020304" pitchFamily="18" charset="0"/>
                <a:cs typeface="Times New Roman" panose="02020603050405020304" pitchFamily="18" charset="0"/>
              </a:rPr>
              <a:t> and </a:t>
            </a:r>
            <a:r>
              <a:rPr lang="en-IN" sz="2000" b="1" dirty="0">
                <a:latin typeface="Times New Roman" panose="02020603050405020304" pitchFamily="18" charset="0"/>
                <a:cs typeface="Times New Roman" panose="02020603050405020304" pitchFamily="18" charset="0"/>
              </a:rPr>
              <a:t>taxability of income</a:t>
            </a:r>
            <a:r>
              <a:rPr lang="en-IN" sz="2000" dirty="0">
                <a:latin typeface="Times New Roman" panose="02020603050405020304" pitchFamily="18" charset="0"/>
                <a:cs typeface="Times New Roman" panose="02020603050405020304" pitchFamily="18" charset="0"/>
              </a:rPr>
              <a:t>.</a:t>
            </a:r>
          </a:p>
          <a:p>
            <a:pPr marL="0" indent="0">
              <a:buNone/>
            </a:pPr>
            <a:r>
              <a:rPr lang="en-IN" sz="2000" dirty="0">
                <a:latin typeface="Times New Roman" panose="02020603050405020304" pitchFamily="18" charset="0"/>
                <a:cs typeface="Times New Roman" panose="02020603050405020304" pitchFamily="18" charset="0"/>
              </a:rPr>
              <a:t>These are separate concepts.</a:t>
            </a:r>
          </a:p>
          <a:p>
            <a:pPr marL="0" indent="0">
              <a:buNone/>
            </a:pPr>
            <a:r>
              <a:rPr lang="en-IN" sz="2000" dirty="0">
                <a:latin typeface="Times New Roman" panose="02020603050405020304" pitchFamily="18" charset="0"/>
                <a:cs typeface="Times New Roman" panose="02020603050405020304" pitchFamily="18" charset="0"/>
              </a:rPr>
              <a:t>For example:</a:t>
            </a:r>
          </a:p>
          <a:p>
            <a:pPr marL="0" indent="0">
              <a:buNone/>
            </a:pPr>
            <a:r>
              <a:rPr lang="en-IN" sz="2000" b="1" dirty="0">
                <a:latin typeface="Times New Roman" panose="02020603050405020304" pitchFamily="18" charset="0"/>
                <a:cs typeface="Times New Roman" panose="02020603050405020304" pitchFamily="18" charset="0"/>
              </a:rPr>
              <a:t>VDA dealer:</a:t>
            </a:r>
            <a:endParaRPr lang="en-IN" sz="2000" dirty="0">
              <a:latin typeface="Times New Roman" panose="02020603050405020304" pitchFamily="18" charset="0"/>
              <a:cs typeface="Times New Roman" panose="02020603050405020304" pitchFamily="18" charset="0"/>
            </a:endParaRPr>
          </a:p>
          <a:p>
            <a:pPr marL="0" indent="0">
              <a:buNone/>
            </a:pPr>
            <a:r>
              <a:rPr lang="en-IN" sz="2000" dirty="0">
                <a:latin typeface="Times New Roman" panose="02020603050405020304" pitchFamily="18" charset="0"/>
                <a:cs typeface="Times New Roman" panose="02020603050405020304" pitchFamily="18" charset="0"/>
              </a:rPr>
              <a:t>Sale proceeds = ₹1 crore</a:t>
            </a:r>
            <a:br>
              <a:rPr lang="en-IN" sz="2000" dirty="0">
                <a:latin typeface="Times New Roman" panose="02020603050405020304" pitchFamily="18" charset="0"/>
                <a:cs typeface="Times New Roman" panose="02020603050405020304" pitchFamily="18" charset="0"/>
              </a:rPr>
            </a:br>
            <a:r>
              <a:rPr lang="en-IN" sz="2000" dirty="0">
                <a:latin typeface="Times New Roman" panose="02020603050405020304" pitchFamily="18" charset="0"/>
                <a:cs typeface="Times New Roman" panose="02020603050405020304" pitchFamily="18" charset="0"/>
              </a:rPr>
              <a:t>Cost = ₹80 lakh</a:t>
            </a:r>
            <a:br>
              <a:rPr lang="en-IN" sz="2000" dirty="0">
                <a:latin typeface="Times New Roman" panose="02020603050405020304" pitchFamily="18" charset="0"/>
                <a:cs typeface="Times New Roman" panose="02020603050405020304" pitchFamily="18" charset="0"/>
              </a:rPr>
            </a:br>
            <a:r>
              <a:rPr lang="en-IN" sz="2000" dirty="0">
                <a:latin typeface="Times New Roman" panose="02020603050405020304" pitchFamily="18" charset="0"/>
                <a:cs typeface="Times New Roman" panose="02020603050405020304" pitchFamily="18" charset="0"/>
              </a:rPr>
              <a:t>Profit = ₹20 lakh</a:t>
            </a:r>
          </a:p>
          <a:p>
            <a:pPr marL="0" indent="0">
              <a:buNone/>
            </a:pPr>
            <a:r>
              <a:rPr lang="en-IN" sz="2000" dirty="0">
                <a:latin typeface="Times New Roman" panose="02020603050405020304" pitchFamily="18" charset="0"/>
                <a:cs typeface="Times New Roman" panose="02020603050405020304" pitchFamily="18" charset="0"/>
              </a:rPr>
              <a:t>There can be a requirement to report </a:t>
            </a:r>
            <a:r>
              <a:rPr lang="en-IN" sz="2000" b="1" dirty="0">
                <a:latin typeface="Times New Roman" panose="02020603050405020304" pitchFamily="18" charset="0"/>
                <a:cs typeface="Times New Roman" panose="02020603050405020304" pitchFamily="18" charset="0"/>
              </a:rPr>
              <a:t>₹1 crore gross receipts</a:t>
            </a:r>
            <a:r>
              <a:rPr lang="en-IN" sz="2000" dirty="0">
                <a:latin typeface="Times New Roman" panose="02020603050405020304" pitchFamily="18" charset="0"/>
                <a:cs typeface="Times New Roman" panose="02020603050405020304" pitchFamily="18" charset="0"/>
              </a:rPr>
              <a:t>, while the tax computation separately considers the applicable provisions for determining taxable income.</a:t>
            </a:r>
          </a:p>
          <a:p>
            <a:pPr marL="0" indent="0">
              <a:buNone/>
            </a:pPr>
            <a:r>
              <a:rPr lang="en-IN" sz="2000" dirty="0">
                <a:latin typeface="Times New Roman" panose="02020603050405020304" pitchFamily="18" charset="0"/>
                <a:cs typeface="Times New Roman" panose="02020603050405020304" pitchFamily="18" charset="0"/>
              </a:rPr>
              <a:t>Therefore, when preparing the ITR/books, do </a:t>
            </a:r>
            <a:r>
              <a:rPr lang="en-IN" sz="2000" b="1" dirty="0">
                <a:latin typeface="Times New Roman" panose="02020603050405020304" pitchFamily="18" charset="0"/>
                <a:cs typeface="Times New Roman" panose="02020603050405020304" pitchFamily="18" charset="0"/>
              </a:rPr>
              <a:t>not</a:t>
            </a:r>
            <a:r>
              <a:rPr lang="en-IN" sz="2000" dirty="0">
                <a:latin typeface="Times New Roman" panose="02020603050405020304" pitchFamily="18" charset="0"/>
                <a:cs typeface="Times New Roman" panose="02020603050405020304" pitchFamily="18" charset="0"/>
              </a:rPr>
              <a:t> automatically substitute the gross-receipt reporting figure with the taxable profit figure.</a:t>
            </a:r>
          </a:p>
          <a:p>
            <a:pPr marL="0" indent="0" algn="just">
              <a:buNone/>
            </a:pPr>
            <a:endParaRPr lang="en-IN" sz="20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A7064A3D-1E56-9C05-77C1-A48F18A90AAC}"/>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96408850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8401B-C2A9-E873-A659-C20A74B8353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97E0FF9-6201-882E-3302-D11AB8476A18}"/>
              </a:ext>
            </a:extLst>
          </p:cNvPr>
          <p:cNvSpPr>
            <a:spLocks noGrp="1"/>
          </p:cNvSpPr>
          <p:nvPr>
            <p:ph idx="1"/>
          </p:nvPr>
        </p:nvSpPr>
        <p:spPr>
          <a:xfrm>
            <a:off x="487244" y="260648"/>
            <a:ext cx="8302320" cy="4454129"/>
          </a:xfrm>
        </p:spPr>
        <p:txBody>
          <a:bodyPr>
            <a:normAutofit/>
          </a:bodyPr>
          <a:lstStyle/>
          <a:p>
            <a:pPr marL="0" indent="0" algn="just">
              <a:buNone/>
            </a:pPr>
            <a:r>
              <a:rPr lang="en-IN" sz="2000" b="1" dirty="0">
                <a:latin typeface="Times New Roman" panose="02020603050405020304" pitchFamily="18" charset="0"/>
                <a:cs typeface="Times New Roman" panose="02020603050405020304" pitchFamily="18" charset="0"/>
              </a:rPr>
              <a:t>In simple words</a:t>
            </a:r>
          </a:p>
          <a:p>
            <a:pPr marL="0" indent="0" algn="just">
              <a:buNone/>
            </a:pPr>
            <a:r>
              <a:rPr lang="en-IN" sz="2000" dirty="0">
                <a:latin typeface="Times New Roman" panose="02020603050405020304" pitchFamily="18" charset="0"/>
                <a:cs typeface="Times New Roman" panose="02020603050405020304" pitchFamily="18" charset="0"/>
              </a:rPr>
              <a:t>The provisions can be understood as follows:</a:t>
            </a:r>
          </a:p>
          <a:p>
            <a:pPr marL="0" indent="0" algn="just">
              <a:buNone/>
            </a:pPr>
            <a:r>
              <a:rPr lang="en-IN" sz="2000" b="1" dirty="0">
                <a:latin typeface="Times New Roman" panose="02020603050405020304" pitchFamily="18" charset="0"/>
                <a:cs typeface="Times New Roman" panose="02020603050405020304" pitchFamily="18" charset="0"/>
              </a:rPr>
              <a:t>If a person is carrying on a business of dealing in VDAs, the aggregate gross amount received from selling those VDAs is required to be reported.</a:t>
            </a:r>
            <a:endParaRPr lang="en-IN" sz="2000" dirty="0">
              <a:latin typeface="Times New Roman" panose="02020603050405020304" pitchFamily="18" charset="0"/>
              <a:cs typeface="Times New Roman" panose="02020603050405020304" pitchFamily="18" charset="0"/>
            </a:endParaRPr>
          </a:p>
          <a:p>
            <a:pPr marL="0" indent="0" algn="just">
              <a:buNone/>
            </a:pPr>
            <a:r>
              <a:rPr lang="en-IN" sz="2000" dirty="0">
                <a:latin typeface="Times New Roman" panose="02020603050405020304" pitchFamily="18" charset="0"/>
                <a:cs typeface="Times New Roman" panose="02020603050405020304" pitchFamily="18" charset="0"/>
              </a:rPr>
              <a:t>And similarly:</a:t>
            </a:r>
          </a:p>
          <a:p>
            <a:pPr marL="0" indent="0" algn="just">
              <a:buNone/>
            </a:pPr>
            <a:r>
              <a:rPr lang="en-IN" sz="2000" b="1" dirty="0">
                <a:latin typeface="Times New Roman" panose="02020603050405020304" pitchFamily="18" charset="0"/>
                <a:cs typeface="Times New Roman" panose="02020603050405020304" pitchFamily="18" charset="0"/>
              </a:rPr>
              <a:t>If a person is carrying on a business of dealing in carbon credits, the aggregate gross amount received from selling those carbon credits is required to be reported.</a:t>
            </a:r>
            <a:endParaRPr lang="en-IN" sz="2000" dirty="0">
              <a:latin typeface="Times New Roman" panose="02020603050405020304" pitchFamily="18" charset="0"/>
              <a:cs typeface="Times New Roman" panose="02020603050405020304" pitchFamily="18" charset="0"/>
            </a:endParaRPr>
          </a:p>
          <a:p>
            <a:pPr marL="0" indent="0" algn="just">
              <a:buNone/>
            </a:pPr>
            <a:r>
              <a:rPr lang="en-IN" sz="2000" dirty="0">
                <a:latin typeface="Times New Roman" panose="02020603050405020304" pitchFamily="18" charset="0"/>
                <a:cs typeface="Times New Roman" panose="02020603050405020304" pitchFamily="18" charset="0"/>
              </a:rPr>
              <a:t>The focus is therefore on </a:t>
            </a:r>
            <a:r>
              <a:rPr lang="en-IN" sz="2000" b="1" dirty="0">
                <a:latin typeface="Times New Roman" panose="02020603050405020304" pitchFamily="18" charset="0"/>
                <a:cs typeface="Times New Roman" panose="02020603050405020304" pitchFamily="18" charset="0"/>
              </a:rPr>
              <a:t>transaction value/gross receipts</a:t>
            </a:r>
            <a:r>
              <a:rPr lang="en-IN" sz="2000" dirty="0">
                <a:latin typeface="Times New Roman" panose="02020603050405020304" pitchFamily="18" charset="0"/>
                <a:cs typeface="Times New Roman" panose="02020603050405020304" pitchFamily="18" charset="0"/>
              </a:rPr>
              <a:t>, not merely the margin or profit.</a:t>
            </a:r>
          </a:p>
          <a:p>
            <a:pPr marL="0" indent="0" algn="just">
              <a:buNone/>
            </a:pPr>
            <a:endParaRPr lang="en-IN" sz="20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FD0E74EE-AAB7-12C5-31BB-824E156C6BAA}"/>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31432389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E99F13-7CAD-492B-4E34-4B8B0DE89DE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07EDB1-42BA-6CFD-05BF-20571A877FC7}"/>
              </a:ext>
            </a:extLst>
          </p:cNvPr>
          <p:cNvSpPr>
            <a:spLocks noGrp="1"/>
          </p:cNvSpPr>
          <p:nvPr>
            <p:ph idx="1"/>
          </p:nvPr>
        </p:nvSpPr>
        <p:spPr>
          <a:xfrm>
            <a:off x="278606" y="141414"/>
            <a:ext cx="8615363" cy="5735858"/>
          </a:xfrm>
        </p:spPr>
        <p:txBody>
          <a:bodyPr>
            <a:normAutofit/>
          </a:bodyPr>
          <a:lstStyle/>
          <a:p>
            <a:pPr marL="0" indent="0" algn="just">
              <a:spcBef>
                <a:spcPts val="450"/>
              </a:spcBef>
              <a:buNone/>
            </a:pPr>
            <a:r>
              <a:rPr lang="en-IN" sz="2000" b="1" dirty="0">
                <a:latin typeface="Times New Roman" panose="02020603050405020304" pitchFamily="18" charset="0"/>
                <a:cs typeface="Times New Roman" panose="02020603050405020304" pitchFamily="18" charset="0"/>
              </a:rPr>
              <a:t>Practical checklist for a dealer</a:t>
            </a:r>
          </a:p>
          <a:p>
            <a:pPr algn="just">
              <a:spcBef>
                <a:spcPts val="450"/>
              </a:spcBef>
            </a:pPr>
            <a:r>
              <a:rPr lang="en-IN" sz="2000" dirty="0">
                <a:latin typeface="Times New Roman" panose="02020603050405020304" pitchFamily="18" charset="0"/>
                <a:cs typeface="Times New Roman" panose="02020603050405020304" pitchFamily="18" charset="0"/>
              </a:rPr>
              <a:t>Identify whether the person is actually a </a:t>
            </a:r>
            <a:r>
              <a:rPr lang="en-IN" sz="2000" b="1" dirty="0">
                <a:latin typeface="Times New Roman" panose="02020603050405020304" pitchFamily="18" charset="0"/>
                <a:cs typeface="Times New Roman" panose="02020603050405020304" pitchFamily="18" charset="0"/>
              </a:rPr>
              <a:t>dealer/business trader</a:t>
            </a:r>
            <a:r>
              <a:rPr lang="en-IN" sz="2000" dirty="0">
                <a:latin typeface="Times New Roman" panose="02020603050405020304" pitchFamily="18" charset="0"/>
                <a:cs typeface="Times New Roman" panose="02020603050405020304" pitchFamily="18" charset="0"/>
              </a:rPr>
              <a:t>. </a:t>
            </a:r>
          </a:p>
          <a:p>
            <a:pPr algn="just">
              <a:spcBef>
                <a:spcPts val="450"/>
              </a:spcBef>
            </a:pPr>
            <a:r>
              <a:rPr lang="en-IN" sz="2000" dirty="0">
                <a:latin typeface="Times New Roman" panose="02020603050405020304" pitchFamily="18" charset="0"/>
                <a:cs typeface="Times New Roman" panose="02020603050405020304" pitchFamily="18" charset="0"/>
              </a:rPr>
              <a:t>Obtain complete VDA/carbon-credit transaction statements. </a:t>
            </a:r>
          </a:p>
          <a:p>
            <a:pPr algn="just">
              <a:spcBef>
                <a:spcPts val="450"/>
              </a:spcBef>
            </a:pPr>
            <a:r>
              <a:rPr lang="en-IN" sz="2000" dirty="0">
                <a:latin typeface="Times New Roman" panose="02020603050405020304" pitchFamily="18" charset="0"/>
                <a:cs typeface="Times New Roman" panose="02020603050405020304" pitchFamily="18" charset="0"/>
              </a:rPr>
              <a:t>Determine </a:t>
            </a:r>
            <a:r>
              <a:rPr lang="en-IN" sz="2000" b="1" dirty="0">
                <a:latin typeface="Times New Roman" panose="02020603050405020304" pitchFamily="18" charset="0"/>
                <a:cs typeface="Times New Roman" panose="02020603050405020304" pitchFamily="18" charset="0"/>
              </a:rPr>
              <a:t>gross sale receipts</a:t>
            </a:r>
            <a:r>
              <a:rPr lang="en-IN" sz="2000" dirty="0">
                <a:latin typeface="Times New Roman" panose="02020603050405020304" pitchFamily="18" charset="0"/>
                <a:cs typeface="Times New Roman" panose="02020603050405020304" pitchFamily="18" charset="0"/>
              </a:rPr>
              <a:t>. </a:t>
            </a:r>
          </a:p>
          <a:p>
            <a:pPr algn="just">
              <a:spcBef>
                <a:spcPts val="450"/>
              </a:spcBef>
            </a:pPr>
            <a:r>
              <a:rPr lang="en-IN" sz="2000" dirty="0">
                <a:latin typeface="Times New Roman" panose="02020603050405020304" pitchFamily="18" charset="0"/>
                <a:cs typeface="Times New Roman" panose="02020603050405020304" pitchFamily="18" charset="0"/>
              </a:rPr>
              <a:t>Aggregate the relevant sales. </a:t>
            </a:r>
          </a:p>
          <a:p>
            <a:pPr algn="just">
              <a:spcBef>
                <a:spcPts val="450"/>
              </a:spcBef>
            </a:pPr>
            <a:r>
              <a:rPr lang="en-IN" sz="2000" dirty="0">
                <a:latin typeface="Times New Roman" panose="02020603050405020304" pitchFamily="18" charset="0"/>
                <a:cs typeface="Times New Roman" panose="02020603050405020304" pitchFamily="18" charset="0"/>
              </a:rPr>
              <a:t>Reconcile the amount with books. </a:t>
            </a:r>
          </a:p>
          <a:p>
            <a:pPr algn="just">
              <a:spcBef>
                <a:spcPts val="450"/>
              </a:spcBef>
            </a:pPr>
            <a:r>
              <a:rPr lang="en-IN" sz="2000" dirty="0">
                <a:latin typeface="Times New Roman" panose="02020603050405020304" pitchFamily="18" charset="0"/>
                <a:cs typeface="Times New Roman" panose="02020603050405020304" pitchFamily="18" charset="0"/>
              </a:rPr>
              <a:t>Reconcile, wherever applicable, with exchange/platform/third-party information. </a:t>
            </a:r>
          </a:p>
          <a:p>
            <a:pPr algn="just">
              <a:spcBef>
                <a:spcPts val="450"/>
              </a:spcBef>
            </a:pPr>
            <a:r>
              <a:rPr lang="en-IN" sz="2000" dirty="0">
                <a:latin typeface="Times New Roman" panose="02020603050405020304" pitchFamily="18" charset="0"/>
                <a:cs typeface="Times New Roman" panose="02020603050405020304" pitchFamily="18" charset="0"/>
              </a:rPr>
              <a:t>Separately compute taxable income under the applicable provisions. </a:t>
            </a:r>
          </a:p>
          <a:p>
            <a:pPr algn="just">
              <a:spcBef>
                <a:spcPts val="450"/>
              </a:spcBef>
            </a:pPr>
            <a:r>
              <a:rPr lang="en-IN" sz="2000" dirty="0">
                <a:latin typeface="Times New Roman" panose="02020603050405020304" pitchFamily="18" charset="0"/>
                <a:cs typeface="Times New Roman" panose="02020603050405020304" pitchFamily="18" charset="0"/>
              </a:rPr>
              <a:t>Preserve transaction-wise supporting documents. </a:t>
            </a:r>
          </a:p>
          <a:p>
            <a:pPr algn="just">
              <a:spcBef>
                <a:spcPts val="450"/>
              </a:spcBef>
            </a:pPr>
            <a:r>
              <a:rPr lang="en-IN" sz="2000" dirty="0">
                <a:latin typeface="Times New Roman" panose="02020603050405020304" pitchFamily="18" charset="0"/>
                <a:cs typeface="Times New Roman" panose="02020603050405020304" pitchFamily="18" charset="0"/>
              </a:rPr>
              <a:t>Check the CBDT guidance and applicable rules for the exact reporting mechanism and threshold. </a:t>
            </a:r>
          </a:p>
          <a:p>
            <a:pPr marL="0" indent="0" algn="just">
              <a:spcBef>
                <a:spcPts val="450"/>
              </a:spcBef>
              <a:buNone/>
            </a:pPr>
            <a:r>
              <a:rPr lang="en-IN" sz="2000" b="1" dirty="0">
                <a:latin typeface="Times New Roman" panose="02020603050405020304" pitchFamily="18" charset="0"/>
                <a:cs typeface="Times New Roman" panose="02020603050405020304" pitchFamily="18" charset="0"/>
              </a:rPr>
              <a:t>Note:</a:t>
            </a:r>
            <a:r>
              <a:rPr lang="en-IN" sz="2000" dirty="0">
                <a:latin typeface="Times New Roman" panose="02020603050405020304" pitchFamily="18" charset="0"/>
                <a:cs typeface="Times New Roman" panose="02020603050405020304" pitchFamily="18" charset="0"/>
              </a:rPr>
              <a:t> Since you specifically referred to </a:t>
            </a:r>
            <a:r>
              <a:rPr lang="en-IN" sz="2000" b="1" dirty="0">
                <a:latin typeface="Times New Roman" panose="02020603050405020304" pitchFamily="18" charset="0"/>
                <a:cs typeface="Times New Roman" panose="02020603050405020304" pitchFamily="18" charset="0"/>
              </a:rPr>
              <a:t>section 509 of the Income-tax Act, 2025 and the CBDT Guidance Note</a:t>
            </a:r>
            <a:r>
              <a:rPr lang="en-IN" sz="2000" dirty="0">
                <a:latin typeface="Times New Roman" panose="02020603050405020304" pitchFamily="18" charset="0"/>
                <a:cs typeface="Times New Roman" panose="02020603050405020304" pitchFamily="18" charset="0"/>
              </a:rPr>
              <a:t>, the exact reporting form, threshold, reporting person, due date and transaction-level information should be checked against the latest notified rules/guidance applicable to the relevant financial year.</a:t>
            </a:r>
          </a:p>
          <a:p>
            <a:pPr marL="0" indent="0" algn="just">
              <a:spcBef>
                <a:spcPts val="450"/>
              </a:spcBef>
              <a:buNone/>
            </a:pPr>
            <a:endParaRPr lang="en-IN" sz="20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544379A7-F7B4-81D9-AED5-6433547F3F3A}"/>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62336726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71E9DF-2A18-FAA6-7E5F-42F81DD577A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7361911-FFC5-B13C-DCE2-65E24CAFFC87}"/>
              </a:ext>
            </a:extLst>
          </p:cNvPr>
          <p:cNvSpPr>
            <a:spLocks noGrp="1"/>
          </p:cNvSpPr>
          <p:nvPr>
            <p:ph idx="1"/>
          </p:nvPr>
        </p:nvSpPr>
        <p:spPr>
          <a:xfrm>
            <a:off x="342901" y="332656"/>
            <a:ext cx="8465343" cy="4386263"/>
          </a:xfrm>
        </p:spPr>
        <p:txBody>
          <a:bodyPr>
            <a:normAutofit/>
          </a:bodyPr>
          <a:lstStyle/>
          <a:p>
            <a:pPr marL="0" indent="0" algn="just">
              <a:buNone/>
            </a:pPr>
            <a:r>
              <a:rPr lang="en-IN" sz="2000" b="1" dirty="0">
                <a:latin typeface="Times New Roman" panose="02020603050405020304" pitchFamily="18" charset="0"/>
                <a:cs typeface="Times New Roman" panose="02020603050405020304" pitchFamily="18" charset="0"/>
              </a:rPr>
              <a:t>Obligation to furnish information on transaction of crypto-asset.</a:t>
            </a:r>
            <a:endParaRPr lang="en-IN" sz="2000" dirty="0">
              <a:latin typeface="Times New Roman" panose="02020603050405020304" pitchFamily="18" charset="0"/>
              <a:cs typeface="Times New Roman" panose="02020603050405020304" pitchFamily="18" charset="0"/>
            </a:endParaRPr>
          </a:p>
          <a:p>
            <a:pPr marL="0" indent="0" algn="just">
              <a:buNone/>
            </a:pPr>
            <a:r>
              <a:rPr lang="en-IN" sz="2000" b="1" dirty="0">
                <a:latin typeface="Times New Roman" panose="02020603050405020304" pitchFamily="18" charset="0"/>
                <a:cs typeface="Times New Roman" panose="02020603050405020304" pitchFamily="18" charset="0"/>
              </a:rPr>
              <a:t>509. </a:t>
            </a:r>
            <a:r>
              <a:rPr lang="en-IN" sz="2000" dirty="0">
                <a:latin typeface="Times New Roman" panose="02020603050405020304" pitchFamily="18" charset="0"/>
                <a:cs typeface="Times New Roman" panose="02020603050405020304" pitchFamily="18" charset="0"/>
              </a:rPr>
              <a:t>(1) Any person, being a reporting entity, as may be prescribed, in respect of a crypto-asset, shall furnish information in respect of a transaction of such crypto-asset in a statement, for such period, within such time, in such form and manner and to such income-tax authority, as may be prescribed.</a:t>
            </a:r>
          </a:p>
          <a:p>
            <a:pPr marL="0" indent="0" algn="just">
              <a:buNone/>
            </a:pPr>
            <a:r>
              <a:rPr lang="en-IN" sz="2000" dirty="0">
                <a:latin typeface="Times New Roman" panose="02020603050405020304" pitchFamily="18" charset="0"/>
                <a:cs typeface="Times New Roman" panose="02020603050405020304" pitchFamily="18" charset="0"/>
              </a:rPr>
              <a:t>(2) Where the prescribed income-tax authority considers that the statement furnished under sub-section (1) is defective, he may intimate the defect to the person who has furnished such statement and give him an opportunity of rectifying the defect within thirty days from the date of such intimation or such further period as may be allowed, and if the defect is not rectified within such period, the provisions of this Act shall apply as if such person had furnished inaccurate information in the statement.</a:t>
            </a:r>
          </a:p>
          <a:p>
            <a:pPr marL="0" indent="0" algn="just">
              <a:buNone/>
            </a:pPr>
            <a:endParaRPr lang="en-IN" sz="16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C9084110-5356-5037-C6EF-BB319C9F17B7}"/>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81748323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461C2-E9EC-FD42-3E68-AC76B2978DC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669F8E9-C7F0-9E4B-0602-6C455FEA2BDC}"/>
              </a:ext>
            </a:extLst>
          </p:cNvPr>
          <p:cNvSpPr>
            <a:spLocks noGrp="1"/>
          </p:cNvSpPr>
          <p:nvPr>
            <p:ph idx="1"/>
          </p:nvPr>
        </p:nvSpPr>
        <p:spPr>
          <a:xfrm>
            <a:off x="292894" y="404664"/>
            <a:ext cx="8515349" cy="4386263"/>
          </a:xfrm>
        </p:spPr>
        <p:txBody>
          <a:bodyPr>
            <a:normAutofit/>
          </a:bodyPr>
          <a:lstStyle/>
          <a:p>
            <a:pPr marL="0" indent="0" algn="just">
              <a:buNone/>
            </a:pPr>
            <a:r>
              <a:rPr lang="en-IN" sz="2000" dirty="0">
                <a:latin typeface="Times New Roman" panose="02020603050405020304" pitchFamily="18" charset="0"/>
                <a:cs typeface="Times New Roman" panose="02020603050405020304" pitchFamily="18" charset="0"/>
              </a:rPr>
              <a:t>(3) Where a person who is required to furnish a statement under sub-section (1) has not furnished the same within the specified time, the prescribed income-tax authority may serve upon such person a notice requiring him to furnish such statement within a period not exceeding thirty days from the date of service of such notice and he shall furnish the statement within the time specified in the notice.</a:t>
            </a:r>
          </a:p>
          <a:p>
            <a:pPr marL="0" indent="0" algn="just">
              <a:buNone/>
            </a:pPr>
            <a:endParaRPr lang="en-IN" sz="2000" dirty="0">
              <a:latin typeface="Times New Roman" panose="02020603050405020304" pitchFamily="18" charset="0"/>
              <a:cs typeface="Times New Roman" panose="02020603050405020304" pitchFamily="18" charset="0"/>
            </a:endParaRPr>
          </a:p>
          <a:p>
            <a:pPr marL="0" indent="0" algn="just">
              <a:buNone/>
            </a:pPr>
            <a:r>
              <a:rPr lang="en-IN" sz="2000" dirty="0">
                <a:latin typeface="Times New Roman" panose="02020603050405020304" pitchFamily="18" charset="0"/>
                <a:cs typeface="Times New Roman" panose="02020603050405020304" pitchFamily="18" charset="0"/>
              </a:rPr>
              <a:t>(4) If any person, having furnished a statement under sub-section (1), or in pursuance of a notice issued under sub-section (3), comes to know or discovers any inaccuracy in the information provided in the statement, he shall within ten days inform the prescribed income-tax authority, the inaccuracy in such statement and furnish the correct information in such manner as may be prescribed.</a:t>
            </a:r>
          </a:p>
          <a:p>
            <a:pPr marL="0" indent="0" algn="just">
              <a:buNone/>
            </a:pPr>
            <a:endParaRPr lang="en-IN" sz="20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B63D31DB-8658-D8ED-CC95-8B1E1C8118B1}"/>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00522143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27BD8-26DE-BF25-4FA0-E268F39FEA8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6DCEE1-D966-CB7A-2ECF-54369A60B89B}"/>
              </a:ext>
            </a:extLst>
          </p:cNvPr>
          <p:cNvSpPr>
            <a:spLocks noGrp="1"/>
          </p:cNvSpPr>
          <p:nvPr>
            <p:ph idx="1"/>
          </p:nvPr>
        </p:nvSpPr>
        <p:spPr>
          <a:xfrm>
            <a:off x="335757" y="332656"/>
            <a:ext cx="8472487" cy="4386263"/>
          </a:xfrm>
        </p:spPr>
        <p:txBody>
          <a:bodyPr>
            <a:normAutofit/>
          </a:bodyPr>
          <a:lstStyle/>
          <a:p>
            <a:pPr marL="0" indent="0" algn="just">
              <a:buNone/>
            </a:pPr>
            <a:r>
              <a:rPr lang="en-IN" sz="2000" dirty="0">
                <a:latin typeface="Times New Roman" panose="02020603050405020304" pitchFamily="18" charset="0"/>
                <a:cs typeface="Times New Roman" panose="02020603050405020304" pitchFamily="18" charset="0"/>
              </a:rPr>
              <a:t>(5) The Central Government may, by rules prescribe—</a:t>
            </a:r>
          </a:p>
          <a:p>
            <a:pPr marL="385763" indent="-385763" algn="just">
              <a:buFont typeface="+mj-lt"/>
              <a:buAutoNum type="alphaLcParenR"/>
            </a:pPr>
            <a:r>
              <a:rPr lang="en-IN" sz="2000" dirty="0">
                <a:latin typeface="Times New Roman" panose="02020603050405020304" pitchFamily="18" charset="0"/>
                <a:cs typeface="Times New Roman" panose="02020603050405020304" pitchFamily="18" charset="0"/>
              </a:rPr>
              <a:t>the persons referred to in sub-section (1) to be registered with the prescribed income-tax authority</a:t>
            </a:r>
          </a:p>
          <a:p>
            <a:pPr marL="385763" indent="-385763" algn="just">
              <a:buFont typeface="+mj-lt"/>
              <a:buAutoNum type="alphaLcParenR"/>
            </a:pPr>
            <a:r>
              <a:rPr lang="en-IN" sz="2000" dirty="0">
                <a:latin typeface="Times New Roman" panose="02020603050405020304" pitchFamily="18" charset="0"/>
                <a:cs typeface="Times New Roman" panose="02020603050405020304" pitchFamily="18" charset="0"/>
              </a:rPr>
              <a:t>the nature of information and the manner in which such information shall be maintained by the persons referred to in clause (</a:t>
            </a:r>
            <a:r>
              <a:rPr lang="en-IN" sz="2000" i="1" dirty="0">
                <a:latin typeface="Times New Roman" panose="02020603050405020304" pitchFamily="18" charset="0"/>
                <a:cs typeface="Times New Roman" panose="02020603050405020304" pitchFamily="18" charset="0"/>
              </a:rPr>
              <a:t>a</a:t>
            </a:r>
            <a:r>
              <a:rPr lang="en-IN" sz="2000" dirty="0">
                <a:latin typeface="Times New Roman" panose="02020603050405020304" pitchFamily="18" charset="0"/>
                <a:cs typeface="Times New Roman" panose="02020603050405020304" pitchFamily="18" charset="0"/>
              </a:rPr>
              <a:t>); and</a:t>
            </a:r>
          </a:p>
          <a:p>
            <a:pPr marL="385763" indent="-385763" algn="just">
              <a:buFont typeface="+mj-lt"/>
              <a:buAutoNum type="alphaLcParenR"/>
            </a:pPr>
            <a:r>
              <a:rPr lang="en-IN" sz="2000" dirty="0">
                <a:latin typeface="Times New Roman" panose="02020603050405020304" pitchFamily="18" charset="0"/>
                <a:cs typeface="Times New Roman" panose="02020603050405020304" pitchFamily="18" charset="0"/>
              </a:rPr>
              <a:t>the due diligence to be carried out by the persons referred to in sub-section (1) for the purpose of identification of any crypto-asset user or owner</a:t>
            </a:r>
          </a:p>
          <a:p>
            <a:pPr marL="385763" indent="-385763" algn="just">
              <a:buFont typeface="+mj-lt"/>
              <a:buAutoNum type="alphaLcParenR"/>
            </a:pPr>
            <a:endParaRPr lang="en-IN" sz="2000" dirty="0">
              <a:latin typeface="Times New Roman" panose="02020603050405020304" pitchFamily="18" charset="0"/>
              <a:cs typeface="Times New Roman" panose="02020603050405020304" pitchFamily="18" charset="0"/>
            </a:endParaRPr>
          </a:p>
          <a:p>
            <a:pPr marL="0" indent="0" algn="just">
              <a:buNone/>
            </a:pPr>
            <a:r>
              <a:rPr lang="en-IN" sz="2000" dirty="0">
                <a:latin typeface="Times New Roman" panose="02020603050405020304" pitchFamily="18" charset="0"/>
                <a:cs typeface="Times New Roman" panose="02020603050405020304" pitchFamily="18" charset="0"/>
              </a:rPr>
              <a:t>(6) For the purposes of this section, the expression “crypto-asset” shall have the meaning assigned to it in </a:t>
            </a:r>
            <a:r>
              <a:rPr lang="en-IN" sz="2000" u="sng" dirty="0">
                <a:latin typeface="Times New Roman" panose="02020603050405020304" pitchFamily="18" charset="0"/>
                <a:cs typeface="Times New Roman" panose="02020603050405020304" pitchFamily="18" charset="0"/>
              </a:rPr>
              <a:t>section 2(</a:t>
            </a:r>
            <a:r>
              <a:rPr lang="en-IN" sz="2000" i="1" u="sng" dirty="0">
                <a:latin typeface="Times New Roman" panose="02020603050405020304" pitchFamily="18" charset="0"/>
                <a:cs typeface="Times New Roman" panose="02020603050405020304" pitchFamily="18" charset="0"/>
              </a:rPr>
              <a:t>111</a:t>
            </a:r>
            <a:r>
              <a:rPr lang="en-IN" sz="2000" u="sng" dirty="0">
                <a:latin typeface="Times New Roman" panose="02020603050405020304" pitchFamily="18" charset="0"/>
                <a:cs typeface="Times New Roman" panose="02020603050405020304" pitchFamily="18" charset="0"/>
              </a:rPr>
              <a:t>)(</a:t>
            </a:r>
            <a:r>
              <a:rPr lang="en-IN" sz="2000" i="1" u="sng" dirty="0">
                <a:latin typeface="Times New Roman" panose="02020603050405020304" pitchFamily="18" charset="0"/>
                <a:cs typeface="Times New Roman" panose="02020603050405020304" pitchFamily="18" charset="0"/>
              </a:rPr>
              <a:t>d</a:t>
            </a:r>
            <a:r>
              <a:rPr lang="en-IN" sz="2000" u="sng" dirty="0">
                <a:latin typeface="Times New Roman" panose="02020603050405020304" pitchFamily="18" charset="0"/>
                <a:cs typeface="Times New Roman" panose="02020603050405020304" pitchFamily="18" charset="0"/>
              </a:rPr>
              <a:t>)</a:t>
            </a:r>
            <a:endParaRPr lang="en-IN" sz="16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F659138A-5C9A-B5A8-87A3-419B37B2607A}"/>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4670181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B6C2C71-0716-5D43-1663-8D58DF885CD8}"/>
              </a:ext>
            </a:extLst>
          </p:cNvPr>
          <p:cNvSpPr>
            <a:spLocks noGrp="1"/>
          </p:cNvSpPr>
          <p:nvPr>
            <p:ph idx="1"/>
          </p:nvPr>
        </p:nvSpPr>
        <p:spPr>
          <a:xfrm>
            <a:off x="395536" y="1556792"/>
            <a:ext cx="8508206" cy="4320480"/>
          </a:xfrm>
        </p:spPr>
        <p:txBody>
          <a:bodyPr>
            <a:normAutofit/>
          </a:bodyPr>
          <a:lstStyle/>
          <a:p>
            <a:pPr marL="0" indent="0" algn="ctr">
              <a:buNone/>
            </a:pPr>
            <a:r>
              <a:rPr lang="en-US" sz="1800" b="1" dirty="0">
                <a:latin typeface="Times New Roman" panose="02020603050405020304" pitchFamily="18" charset="0"/>
                <a:cs typeface="Times New Roman" panose="02020603050405020304" pitchFamily="18" charset="0"/>
              </a:rPr>
              <a:t>MINISTRY OF FINANCE</a:t>
            </a:r>
          </a:p>
          <a:p>
            <a:pPr marL="0" indent="0" algn="ctr">
              <a:buNone/>
            </a:pPr>
            <a:r>
              <a:rPr lang="en-US" sz="1800" b="1" dirty="0">
                <a:latin typeface="Times New Roman" panose="02020603050405020304" pitchFamily="18" charset="0"/>
                <a:cs typeface="Times New Roman" panose="02020603050405020304" pitchFamily="18" charset="0"/>
              </a:rPr>
              <a:t>(Department of Revenue)</a:t>
            </a:r>
          </a:p>
          <a:p>
            <a:pPr marL="0" indent="0" algn="ctr">
              <a:buNone/>
            </a:pPr>
            <a:r>
              <a:rPr lang="en-US" sz="1800" b="1" dirty="0">
                <a:latin typeface="Times New Roman" panose="02020603050405020304" pitchFamily="18" charset="0"/>
                <a:cs typeface="Times New Roman" panose="02020603050405020304" pitchFamily="18" charset="0"/>
              </a:rPr>
              <a:t>(CENTRAL BOARD OF DIRECT TAXES)</a:t>
            </a:r>
          </a:p>
          <a:p>
            <a:pPr marL="0" indent="0" algn="ctr">
              <a:buNone/>
            </a:pPr>
            <a:r>
              <a:rPr lang="en-US" sz="1800" b="1" dirty="0">
                <a:latin typeface="Times New Roman" panose="02020603050405020304" pitchFamily="18" charset="0"/>
                <a:cs typeface="Times New Roman" panose="02020603050405020304" pitchFamily="18" charset="0"/>
              </a:rPr>
              <a:t>NOTIFICATION</a:t>
            </a:r>
          </a:p>
          <a:p>
            <a:pPr marL="0" indent="0" algn="ctr">
              <a:buNone/>
            </a:pPr>
            <a:r>
              <a:rPr lang="en-US" sz="1800" b="1" dirty="0">
                <a:latin typeface="Times New Roman" panose="02020603050405020304" pitchFamily="18" charset="0"/>
                <a:cs typeface="Times New Roman" panose="02020603050405020304" pitchFamily="18" charset="0"/>
              </a:rPr>
              <a:t>New Delhi, the 28th March, 2025</a:t>
            </a:r>
          </a:p>
          <a:p>
            <a:pPr marL="0" indent="0" algn="ctr">
              <a:buNone/>
            </a:pPr>
            <a:r>
              <a:rPr lang="en-US" sz="1800" b="1" dirty="0">
                <a:latin typeface="Times New Roman" panose="02020603050405020304" pitchFamily="18" charset="0"/>
                <a:cs typeface="Times New Roman" panose="02020603050405020304" pitchFamily="18" charset="0"/>
              </a:rPr>
              <a:t>INCOME-TAX</a:t>
            </a:r>
          </a:p>
          <a:p>
            <a:pPr marL="0" indent="0" algn="just">
              <a:buNone/>
            </a:pPr>
            <a:r>
              <a:rPr lang="en-US" sz="1800" dirty="0">
                <a:latin typeface="Times New Roman" panose="02020603050405020304" pitchFamily="18" charset="0"/>
                <a:cs typeface="Times New Roman" panose="02020603050405020304" pitchFamily="18" charset="0"/>
              </a:rPr>
              <a:t>G.S.R. 207(E)-In exercise of the powers conferred by section 44AB and section 295 of the Income-tax Act (43 of 1961), the Central Board of Direct Taxes, hereby, makes the following rules further to amend the Income-tax Rules, 1962, namely:-</a:t>
            </a:r>
          </a:p>
          <a:p>
            <a:pPr marL="0" indent="0" algn="just">
              <a:buNone/>
            </a:pPr>
            <a:r>
              <a:rPr lang="en-US" sz="1800" dirty="0">
                <a:latin typeface="Times New Roman" panose="02020603050405020304" pitchFamily="18" charset="0"/>
                <a:cs typeface="Times New Roman" panose="02020603050405020304" pitchFamily="18" charset="0"/>
              </a:rPr>
              <a:t>1. Short title and commencement-</a:t>
            </a:r>
          </a:p>
          <a:p>
            <a:pPr marL="0" indent="0" algn="just">
              <a:buNone/>
            </a:pPr>
            <a:r>
              <a:rPr lang="en-US" sz="1800" dirty="0">
                <a:latin typeface="Times New Roman" panose="02020603050405020304" pitchFamily="18" charset="0"/>
                <a:cs typeface="Times New Roman" panose="02020603050405020304" pitchFamily="18" charset="0"/>
              </a:rPr>
              <a:t>   (1) These rules may be called the </a:t>
            </a:r>
            <a:r>
              <a:rPr lang="en-US" sz="1800" b="1" u="sng" dirty="0">
                <a:latin typeface="Times New Roman" panose="02020603050405020304" pitchFamily="18" charset="0"/>
                <a:cs typeface="Times New Roman" panose="02020603050405020304" pitchFamily="18" charset="0"/>
              </a:rPr>
              <a:t>Income-tax (Eighth Amendment) Rules, 2025</a:t>
            </a:r>
            <a:r>
              <a:rPr lang="en-US" sz="1800" dirty="0">
                <a:latin typeface="Times New Roman" panose="02020603050405020304" pitchFamily="18" charset="0"/>
                <a:cs typeface="Times New Roman" panose="02020603050405020304" pitchFamily="18" charset="0"/>
              </a:rPr>
              <a:t>.</a:t>
            </a:r>
          </a:p>
          <a:p>
            <a:pPr marL="0" indent="0" algn="just">
              <a:buNone/>
            </a:pPr>
            <a:r>
              <a:rPr lang="en-US" sz="1800" dirty="0">
                <a:latin typeface="Times New Roman" panose="02020603050405020304" pitchFamily="18" charset="0"/>
                <a:cs typeface="Times New Roman" panose="02020603050405020304" pitchFamily="18" charset="0"/>
              </a:rPr>
              <a:t>   (2) They shall come into force on the </a:t>
            </a:r>
            <a:r>
              <a:rPr lang="en-US" sz="1800" b="1" u="sng" dirty="0">
                <a:latin typeface="Times New Roman" panose="02020603050405020304" pitchFamily="18" charset="0"/>
                <a:cs typeface="Times New Roman" panose="02020603050405020304" pitchFamily="18" charset="0"/>
              </a:rPr>
              <a:t>1st day of April, 2025</a:t>
            </a:r>
            <a:r>
              <a:rPr lang="en-US" sz="1800" dirty="0">
                <a:latin typeface="Times New Roman" panose="02020603050405020304" pitchFamily="18" charset="0"/>
                <a:cs typeface="Times New Roman" panose="02020603050405020304" pitchFamily="18" charset="0"/>
              </a:rPr>
              <a:t>.</a:t>
            </a:r>
          </a:p>
        </p:txBody>
      </p:sp>
      <p:sp>
        <p:nvSpPr>
          <p:cNvPr id="2" name="Content Placeholder 2">
            <a:extLst>
              <a:ext uri="{FF2B5EF4-FFF2-40B4-BE49-F238E27FC236}">
                <a16:creationId xmlns:a16="http://schemas.microsoft.com/office/drawing/2014/main" id="{7A49C830-525A-5F87-FBCA-DC8687242BF9}"/>
              </a:ext>
            </a:extLst>
          </p:cNvPr>
          <p:cNvSpPr txBox="1">
            <a:spLocks/>
          </p:cNvSpPr>
          <p:nvPr/>
        </p:nvSpPr>
        <p:spPr>
          <a:xfrm>
            <a:off x="395536" y="25078"/>
            <a:ext cx="8508206" cy="1353492"/>
          </a:xfrm>
          <a:prstGeom prst="rect">
            <a:avLst/>
          </a:prstGeom>
        </p:spPr>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0" indent="0" algn="ctr">
              <a:buFont typeface="Wingdings 3"/>
              <a:buNone/>
            </a:pPr>
            <a:r>
              <a:rPr lang="en-US" sz="2400" b="1" dirty="0">
                <a:latin typeface="Times New Roman" panose="02020603050405020304" pitchFamily="18" charset="0"/>
                <a:cs typeface="Times New Roman" panose="02020603050405020304" pitchFamily="18" charset="0"/>
              </a:rPr>
              <a:t>Amendments in Form 3CD</a:t>
            </a:r>
          </a:p>
          <a:p>
            <a:pPr marL="0" indent="0" algn="ctr">
              <a:buFont typeface="Wingdings 3"/>
              <a:buNone/>
            </a:pPr>
            <a:r>
              <a:rPr lang="en-US" sz="2400" b="1" dirty="0">
                <a:latin typeface="Times New Roman" panose="02020603050405020304" pitchFamily="18" charset="0"/>
                <a:cs typeface="Times New Roman" panose="02020603050405020304" pitchFamily="18" charset="0"/>
              </a:rPr>
              <a:t>As per Notification No. 23/2025 states that the Income-tax (Eighth Amendment) Rules, 2025 came into force on 01.04.2025</a:t>
            </a:r>
            <a:endParaRPr lang="en-US" sz="1800" b="1" dirty="0">
              <a:latin typeface="Times New Roman" panose="02020603050405020304" pitchFamily="18" charset="0"/>
              <a:cs typeface="Times New Roman" panose="02020603050405020304" pitchFamily="18" charset="0"/>
            </a:endParaRPr>
          </a:p>
        </p:txBody>
      </p:sp>
      <p:sp>
        <p:nvSpPr>
          <p:cNvPr id="4" name="Footer Placeholder 3">
            <a:extLst>
              <a:ext uri="{FF2B5EF4-FFF2-40B4-BE49-F238E27FC236}">
                <a16:creationId xmlns:a16="http://schemas.microsoft.com/office/drawing/2014/main" id="{55A62BB9-B115-B526-CDCB-E3CE930BE4F4}"/>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9698659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ED2923-CBDC-EA4B-3BCF-858EF7A13A8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B337BF-5665-CBEE-23BB-8BEA0B33DBAC}"/>
              </a:ext>
            </a:extLst>
          </p:cNvPr>
          <p:cNvSpPr>
            <a:spLocks noGrp="1"/>
          </p:cNvSpPr>
          <p:nvPr>
            <p:ph idx="1"/>
          </p:nvPr>
        </p:nvSpPr>
        <p:spPr>
          <a:xfrm>
            <a:off x="317897" y="476672"/>
            <a:ext cx="8508206" cy="4282679"/>
          </a:xfrm>
        </p:spPr>
        <p:txBody>
          <a:bodyPr>
            <a:normAutofit/>
          </a:bodyPr>
          <a:lstStyle/>
          <a:p>
            <a:pPr marL="0" indent="0" algn="just">
              <a:buNone/>
            </a:pPr>
            <a:r>
              <a:rPr lang="en-US" sz="1800" dirty="0">
                <a:latin typeface="Times New Roman" panose="02020603050405020304" pitchFamily="18" charset="0"/>
                <a:cs typeface="Times New Roman" panose="02020603050405020304" pitchFamily="18" charset="0"/>
              </a:rPr>
              <a:t>2. In the Income-tax Rules, 1962, in Appendix II, in Form no. 3CD, in Part B, ––</a:t>
            </a:r>
          </a:p>
          <a:p>
            <a:pPr marL="0" indent="0" algn="just">
              <a:buNone/>
            </a:pPr>
            <a:endParaRPr lang="en-US" sz="1800" dirty="0">
              <a:latin typeface="Times New Roman" panose="02020603050405020304" pitchFamily="18" charset="0"/>
              <a:cs typeface="Times New Roman" panose="02020603050405020304" pitchFamily="18" charset="0"/>
            </a:endParaRPr>
          </a:p>
          <a:p>
            <a:pPr marL="0" indent="0" algn="just">
              <a:buNone/>
            </a:pPr>
            <a:r>
              <a:rPr lang="en-US" sz="1800" dirty="0">
                <a:latin typeface="Times New Roman" panose="02020603050405020304" pitchFamily="18" charset="0"/>
                <a:cs typeface="Times New Roman" panose="02020603050405020304" pitchFamily="18" charset="0"/>
              </a:rPr>
              <a:t>a. in clause (12), after the figures and letters “44BBB,”, the figures and letters </a:t>
            </a:r>
            <a:r>
              <a:rPr lang="en-US" sz="1800" b="1" u="sng" dirty="0">
                <a:latin typeface="Times New Roman" panose="02020603050405020304" pitchFamily="18" charset="0"/>
                <a:cs typeface="Times New Roman" panose="02020603050405020304" pitchFamily="18" charset="0"/>
              </a:rPr>
              <a:t>“44BBC” shall be inserted; </a:t>
            </a:r>
          </a:p>
          <a:p>
            <a:pPr marL="342900" indent="-342900" algn="just">
              <a:buSzPct val="100000"/>
              <a:buFont typeface="+mj-lt"/>
              <a:buAutoNum type="alphaLcPeriod"/>
            </a:pPr>
            <a:endParaRPr lang="en-US" sz="1800" b="1" u="sng" dirty="0">
              <a:latin typeface="Times New Roman" panose="02020603050405020304" pitchFamily="18" charset="0"/>
              <a:cs typeface="Times New Roman" panose="02020603050405020304" pitchFamily="18" charset="0"/>
            </a:endParaRPr>
          </a:p>
          <a:p>
            <a:pPr marL="342900" indent="-342900" algn="just">
              <a:buFont typeface="+mj-lt"/>
              <a:buAutoNum type="alphaLcPeriod"/>
            </a:pPr>
            <a:endParaRPr lang="en-US" sz="1800" dirty="0">
              <a:latin typeface="Times New Roman" panose="02020603050405020304" pitchFamily="18" charset="0"/>
              <a:cs typeface="Times New Roman" panose="02020603050405020304" pitchFamily="18" charset="0"/>
            </a:endParaRPr>
          </a:p>
          <a:p>
            <a:pPr marL="342900" indent="-342900" algn="just">
              <a:buFont typeface="+mj-lt"/>
              <a:buAutoNum type="alphaLcPeriod"/>
            </a:pPr>
            <a:endParaRPr lang="en-US" sz="1800" dirty="0">
              <a:latin typeface="Times New Roman" panose="02020603050405020304" pitchFamily="18" charset="0"/>
              <a:cs typeface="Times New Roman" panose="02020603050405020304" pitchFamily="18" charset="0"/>
            </a:endParaRPr>
          </a:p>
          <a:p>
            <a:pPr marL="342900" indent="-342900" algn="just">
              <a:buFont typeface="+mj-lt"/>
              <a:buAutoNum type="alphaLcPeriod"/>
            </a:pPr>
            <a:endParaRPr lang="en-IN" sz="1800" dirty="0">
              <a:latin typeface="Times New Roman" panose="02020603050405020304" pitchFamily="18" charset="0"/>
              <a:cs typeface="Times New Roman" panose="02020603050405020304" pitchFamily="18" charset="0"/>
            </a:endParaRPr>
          </a:p>
          <a:p>
            <a:pPr marL="0" indent="0" algn="just">
              <a:buNone/>
            </a:pPr>
            <a:endParaRPr lang="en-IN" sz="1800" dirty="0"/>
          </a:p>
        </p:txBody>
      </p:sp>
      <p:sp>
        <p:nvSpPr>
          <p:cNvPr id="2" name="Content Placeholder 2">
            <a:extLst>
              <a:ext uri="{FF2B5EF4-FFF2-40B4-BE49-F238E27FC236}">
                <a16:creationId xmlns:a16="http://schemas.microsoft.com/office/drawing/2014/main" id="{31B7A5C3-5187-A9BB-3DE0-33D0B878994D}"/>
              </a:ext>
            </a:extLst>
          </p:cNvPr>
          <p:cNvSpPr txBox="1">
            <a:spLocks/>
          </p:cNvSpPr>
          <p:nvPr/>
        </p:nvSpPr>
        <p:spPr>
          <a:xfrm>
            <a:off x="228600" y="2417823"/>
            <a:ext cx="8686800" cy="1505941"/>
          </a:xfrm>
          <a:prstGeom prst="rect">
            <a:avLst/>
          </a:prstGeom>
          <a:ln w="9525" cap="flat" cmpd="thickThin" algn="ctr">
            <a:solidFill>
              <a:schemeClr val="dk1"/>
            </a:solidFill>
            <a:prstDash val="solid"/>
          </a:ln>
        </p:spPr>
        <p:style>
          <a:lnRef idx="2">
            <a:schemeClr val="dk1"/>
          </a:lnRef>
          <a:fillRef idx="1">
            <a:schemeClr val="lt1"/>
          </a:fillRef>
          <a:effectRef idx="0">
            <a:schemeClr val="dk1"/>
          </a:effectRef>
          <a:fontRef idx="minor">
            <a:schemeClr val="dk1"/>
          </a:fontRef>
        </p:style>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dk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dk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dk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dk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dk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dk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dk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dk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dk1"/>
                </a:solidFill>
                <a:latin typeface="+mn-lt"/>
                <a:ea typeface="+mn-ea"/>
                <a:cs typeface="+mn-cs"/>
              </a:defRPr>
            </a:lvl9pPr>
            <a:extLst/>
          </a:lstStyle>
          <a:p>
            <a:pPr marL="0" indent="0" algn="just">
              <a:buFont typeface="Wingdings 3"/>
              <a:buNone/>
            </a:pPr>
            <a:r>
              <a:rPr lang="en-US" sz="2300">
                <a:solidFill>
                  <a:schemeClr val="tx1"/>
                </a:solidFill>
                <a:latin typeface="Times New Roman" pitchFamily="18" charset="0"/>
                <a:cs typeface="Times New Roman" pitchFamily="18" charset="0"/>
              </a:rPr>
              <a:t>12. Whether the profit and loss account includes any profits and gains assessable on presumptive basis, if yes, indicate the amount and the relevant section (44AD, 44AE, 44AF, 44B, 44BB, 44BBA, 44BBB, 44BBC, Chapter XII-G, First Schedule or any other relevant section.)</a:t>
            </a:r>
            <a:endParaRPr lang="en-US" sz="2300" dirty="0">
              <a:solidFill>
                <a:schemeClr val="tx1"/>
              </a:solidFill>
              <a:latin typeface="Times New Roman" pitchFamily="18" charset="0"/>
              <a:cs typeface="Times New Roman" pitchFamily="18" charset="0"/>
            </a:endParaRPr>
          </a:p>
        </p:txBody>
      </p:sp>
      <p:sp>
        <p:nvSpPr>
          <p:cNvPr id="6" name="TextBox 5">
            <a:extLst>
              <a:ext uri="{FF2B5EF4-FFF2-40B4-BE49-F238E27FC236}">
                <a16:creationId xmlns:a16="http://schemas.microsoft.com/office/drawing/2014/main" id="{FA1419A3-A9A6-BB3D-87D6-DD77296E7883}"/>
              </a:ext>
            </a:extLst>
          </p:cNvPr>
          <p:cNvSpPr txBox="1"/>
          <p:nvPr/>
        </p:nvSpPr>
        <p:spPr>
          <a:xfrm>
            <a:off x="251520" y="4139788"/>
            <a:ext cx="8554550" cy="369332"/>
          </a:xfrm>
          <a:prstGeom prst="rect">
            <a:avLst/>
          </a:prstGeom>
          <a:noFill/>
        </p:spPr>
        <p:txBody>
          <a:bodyPr wrap="square">
            <a:spAutoFit/>
          </a:bodyPr>
          <a:lstStyle/>
          <a:p>
            <a:r>
              <a:rPr lang="en-US" b="1" i="0" u="none" strike="noStrike" baseline="0" dirty="0">
                <a:latin typeface="Times New Roman" panose="02020603050405020304" pitchFamily="18" charset="0"/>
                <a:cs typeface="Times New Roman" panose="02020603050405020304" pitchFamily="18" charset="0"/>
              </a:rPr>
              <a:t>44BBC. Inserted by the IT (Eighth </a:t>
            </a:r>
            <a:r>
              <a:rPr lang="en-US" b="1" i="0" u="none" strike="noStrike" baseline="0" dirty="0" err="1">
                <a:latin typeface="Times New Roman" panose="02020603050405020304" pitchFamily="18" charset="0"/>
                <a:cs typeface="Times New Roman" panose="02020603050405020304" pitchFamily="18" charset="0"/>
              </a:rPr>
              <a:t>Amdt</a:t>
            </a:r>
            <a:r>
              <a:rPr lang="en-US" b="1" i="0" u="none" strike="noStrike" baseline="0" dirty="0">
                <a:latin typeface="Times New Roman" panose="02020603050405020304" pitchFamily="18" charset="0"/>
                <a:cs typeface="Times New Roman" panose="02020603050405020304" pitchFamily="18" charset="0"/>
              </a:rPr>
              <a:t>.) Rules, 2025, w.e.f. 1-4-2025.</a:t>
            </a:r>
            <a:endParaRPr lang="en-IN" sz="2000" b="1" dirty="0">
              <a:latin typeface="Times New Roman" panose="02020603050405020304" pitchFamily="18" charset="0"/>
              <a:cs typeface="Times New Roman" panose="02020603050405020304" pitchFamily="18" charset="0"/>
            </a:endParaRPr>
          </a:p>
        </p:txBody>
      </p:sp>
      <p:sp>
        <p:nvSpPr>
          <p:cNvPr id="4" name="Footer Placeholder 3">
            <a:extLst>
              <a:ext uri="{FF2B5EF4-FFF2-40B4-BE49-F238E27FC236}">
                <a16:creationId xmlns:a16="http://schemas.microsoft.com/office/drawing/2014/main" id="{2A67B425-A232-8A4A-211B-3E852A7E9A60}"/>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70864198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B972F-2B33-67D3-447A-9C8A47B63A0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35719F1-B852-1B45-C20A-8AEC8575AA8D}"/>
              </a:ext>
            </a:extLst>
          </p:cNvPr>
          <p:cNvSpPr>
            <a:spLocks noGrp="1"/>
          </p:cNvSpPr>
          <p:nvPr>
            <p:ph idx="1"/>
          </p:nvPr>
        </p:nvSpPr>
        <p:spPr>
          <a:xfrm>
            <a:off x="539552" y="404664"/>
            <a:ext cx="8280920" cy="4914546"/>
          </a:xfrm>
        </p:spPr>
        <p:txBody>
          <a:bodyPr>
            <a:normAutofit/>
          </a:bodyPr>
          <a:lstStyle/>
          <a:p>
            <a:pPr marL="0" indent="0" algn="just">
              <a:buNone/>
            </a:pPr>
            <a:r>
              <a:rPr lang="en-US" sz="2000" b="1" dirty="0">
                <a:latin typeface="Times New Roman" panose="02020603050405020304" pitchFamily="18" charset="0"/>
                <a:cs typeface="Times New Roman" panose="02020603050405020304" pitchFamily="18" charset="0"/>
              </a:rPr>
              <a:t>Special provision for computing profits and gains of business of operation of cruise ships in case of non-residents.</a:t>
            </a:r>
          </a:p>
          <a:p>
            <a:pPr marL="0" indent="0" algn="just">
              <a:buNone/>
            </a:pPr>
            <a:r>
              <a:rPr lang="en-US" sz="2000" b="1" dirty="0">
                <a:latin typeface="Times New Roman" panose="02020603050405020304" pitchFamily="18" charset="0"/>
                <a:cs typeface="Times New Roman" panose="02020603050405020304" pitchFamily="18" charset="0"/>
              </a:rPr>
              <a:t>44BBC(1)</a:t>
            </a:r>
          </a:p>
          <a:p>
            <a:pPr marL="257175" indent="-257175"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Notwithstanding anything to the contrary contained in sections 28 to 43A, </a:t>
            </a:r>
          </a:p>
          <a:p>
            <a:pPr marL="257175" indent="-257175"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in the case of an </a:t>
            </a:r>
            <a:r>
              <a:rPr lang="en-US" sz="2000" b="1" u="sng" dirty="0" err="1">
                <a:latin typeface="Times New Roman" panose="02020603050405020304" pitchFamily="18" charset="0"/>
                <a:cs typeface="Times New Roman" panose="02020603050405020304" pitchFamily="18" charset="0"/>
              </a:rPr>
              <a:t>assessee</a:t>
            </a:r>
            <a:r>
              <a:rPr lang="en-US" sz="2000" b="1" u="sng" dirty="0">
                <a:latin typeface="Times New Roman" panose="02020603050405020304" pitchFamily="18" charset="0"/>
                <a:cs typeface="Times New Roman" panose="02020603050405020304" pitchFamily="18" charset="0"/>
              </a:rPr>
              <a:t>, being a non-resident, </a:t>
            </a:r>
          </a:p>
          <a:p>
            <a:pPr marL="257175" indent="-257175"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engaged in the </a:t>
            </a:r>
            <a:r>
              <a:rPr lang="en-US" sz="2000" b="1" u="sng" dirty="0">
                <a:latin typeface="Times New Roman" panose="02020603050405020304" pitchFamily="18" charset="0"/>
                <a:cs typeface="Times New Roman" panose="02020603050405020304" pitchFamily="18" charset="0"/>
              </a:rPr>
              <a:t>business of operation of cruise ships </a:t>
            </a:r>
          </a:p>
          <a:p>
            <a:pPr marL="257175" indent="-257175"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subject to such conditions as may be prescribed, </a:t>
            </a:r>
          </a:p>
          <a:p>
            <a:pPr marL="257175" indent="-257175"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a </a:t>
            </a:r>
            <a:r>
              <a:rPr lang="en-US" sz="2000" b="1" u="sng" dirty="0">
                <a:latin typeface="Times New Roman" panose="02020603050405020304" pitchFamily="18" charset="0"/>
                <a:cs typeface="Times New Roman" panose="02020603050405020304" pitchFamily="18" charset="0"/>
              </a:rPr>
              <a:t>sum equal to twenty per cent of the aggregate of the amounts specified in sub-section (2) </a:t>
            </a:r>
          </a:p>
          <a:p>
            <a:pPr marL="257175" indent="-257175"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shall be </a:t>
            </a:r>
            <a:r>
              <a:rPr lang="en-US" sz="2000" b="1" u="sng" dirty="0">
                <a:latin typeface="Times New Roman" panose="02020603050405020304" pitchFamily="18" charset="0"/>
                <a:cs typeface="Times New Roman" panose="02020603050405020304" pitchFamily="18" charset="0"/>
              </a:rPr>
              <a:t>deemed to be the profits and gains of such business </a:t>
            </a:r>
          </a:p>
          <a:p>
            <a:pPr marL="257175" indent="-257175" algn="just">
              <a:buFont typeface="Wingdings" panose="05000000000000000000" pitchFamily="2" charset="2"/>
              <a:buChar char="Ø"/>
            </a:pPr>
            <a:r>
              <a:rPr lang="en-US" sz="2000" b="1" u="sng" dirty="0">
                <a:latin typeface="Times New Roman" panose="02020603050405020304" pitchFamily="18" charset="0"/>
                <a:cs typeface="Times New Roman" panose="02020603050405020304" pitchFamily="18" charset="0"/>
              </a:rPr>
              <a:t>chargeable to tax under the head "Profits and gains of business or profession".</a:t>
            </a:r>
          </a:p>
        </p:txBody>
      </p:sp>
      <p:sp>
        <p:nvSpPr>
          <p:cNvPr id="2" name="Footer Placeholder 1">
            <a:extLst>
              <a:ext uri="{FF2B5EF4-FFF2-40B4-BE49-F238E27FC236}">
                <a16:creationId xmlns:a16="http://schemas.microsoft.com/office/drawing/2014/main" id="{A7E867ED-3F2C-A388-697D-450037390C45}"/>
              </a:ext>
            </a:extLst>
          </p:cNvPr>
          <p:cNvSpPr>
            <a:spLocks noGrp="1"/>
          </p:cNvSpPr>
          <p:nvPr>
            <p:ph type="ftr" sz="quarter" idx="11"/>
          </p:nvPr>
        </p:nvSpPr>
        <p:spPr/>
        <p:txBody>
          <a:bodyPr/>
          <a:lstStyle/>
          <a:p>
            <a:r>
              <a:rPr lang="en-IN"/>
              <a:t>H.C.Khincha &amp; Co</a:t>
            </a:r>
          </a:p>
        </p:txBody>
      </p:sp>
    </p:spTree>
    <p:extLst>
      <p:ext uri="{BB962C8B-B14F-4D97-AF65-F5344CB8AC3E}">
        <p14:creationId xmlns:p14="http://schemas.microsoft.com/office/powerpoint/2010/main" val="30888375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E6DDA0-042E-3E3F-254B-5ED3B4CFE3C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56F351-70C6-1015-E667-3F59121CAE1B}"/>
              </a:ext>
            </a:extLst>
          </p:cNvPr>
          <p:cNvSpPr>
            <a:spLocks noGrp="1"/>
          </p:cNvSpPr>
          <p:nvPr>
            <p:ph idx="1"/>
          </p:nvPr>
        </p:nvSpPr>
        <p:spPr>
          <a:xfrm>
            <a:off x="467544" y="404664"/>
            <a:ext cx="8280920" cy="4914546"/>
          </a:xfrm>
        </p:spPr>
        <p:txBody>
          <a:bodyPr>
            <a:normAutofit/>
          </a:bodyPr>
          <a:lstStyle/>
          <a:p>
            <a:pPr marL="0" indent="0" algn="just">
              <a:buNone/>
            </a:pPr>
            <a:r>
              <a:rPr lang="en-US" sz="2000" b="1" dirty="0">
                <a:latin typeface="Times New Roman" panose="02020603050405020304" pitchFamily="18" charset="0"/>
                <a:cs typeface="Times New Roman" panose="02020603050405020304" pitchFamily="18" charset="0"/>
              </a:rPr>
              <a:t>44BBC(2) </a:t>
            </a:r>
          </a:p>
          <a:p>
            <a:pPr marL="0" indent="0" algn="just">
              <a:buNone/>
            </a:pPr>
            <a:r>
              <a:rPr lang="en-US" sz="2000" dirty="0">
                <a:latin typeface="Times New Roman" panose="02020603050405020304" pitchFamily="18" charset="0"/>
                <a:cs typeface="Times New Roman" panose="02020603050405020304" pitchFamily="18" charset="0"/>
              </a:rPr>
              <a:t>The amounts referred to in sub-section (1) shall be the following, namely:-</a:t>
            </a:r>
          </a:p>
          <a:p>
            <a:pPr marL="0" indent="0" algn="just">
              <a:buNone/>
            </a:pPr>
            <a:r>
              <a:rPr lang="en-US" sz="2000" dirty="0">
                <a:latin typeface="Times New Roman" panose="02020603050405020304" pitchFamily="18" charset="0"/>
                <a:cs typeface="Times New Roman" panose="02020603050405020304" pitchFamily="18" charset="0"/>
              </a:rPr>
              <a:t>(a) the </a:t>
            </a:r>
            <a:r>
              <a:rPr lang="en-US" sz="2000" b="1" u="sng" dirty="0">
                <a:latin typeface="Times New Roman" panose="02020603050405020304" pitchFamily="18" charset="0"/>
                <a:cs typeface="Times New Roman" panose="02020603050405020304" pitchFamily="18" charset="0"/>
              </a:rPr>
              <a:t>amount paid or payable to the </a:t>
            </a:r>
            <a:r>
              <a:rPr lang="en-US" sz="2000" b="1" u="sng" dirty="0" err="1">
                <a:latin typeface="Times New Roman" panose="02020603050405020304" pitchFamily="18" charset="0"/>
                <a:cs typeface="Times New Roman" panose="02020603050405020304" pitchFamily="18" charset="0"/>
              </a:rPr>
              <a:t>assessee</a:t>
            </a:r>
            <a:r>
              <a:rPr lang="en-US" sz="2000" b="1" u="sng"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or to any person on his behalf </a:t>
            </a:r>
            <a:r>
              <a:rPr lang="en-US" sz="2000" b="1" u="sng" dirty="0">
                <a:latin typeface="Times New Roman" panose="02020603050405020304" pitchFamily="18" charset="0"/>
                <a:cs typeface="Times New Roman" panose="02020603050405020304" pitchFamily="18" charset="0"/>
              </a:rPr>
              <a:t>on account of the carriage of passengers</a:t>
            </a:r>
            <a:r>
              <a:rPr lang="en-US" sz="2000" dirty="0">
                <a:latin typeface="Times New Roman" panose="02020603050405020304" pitchFamily="18" charset="0"/>
                <a:cs typeface="Times New Roman" panose="02020603050405020304" pitchFamily="18" charset="0"/>
              </a:rPr>
              <a:t>; and</a:t>
            </a:r>
          </a:p>
          <a:p>
            <a:pPr marL="0" indent="0" algn="just">
              <a:buNone/>
            </a:pPr>
            <a:r>
              <a:rPr lang="en-US" sz="2000" dirty="0">
                <a:latin typeface="Times New Roman" panose="02020603050405020304" pitchFamily="18" charset="0"/>
                <a:cs typeface="Times New Roman" panose="02020603050405020304" pitchFamily="18" charset="0"/>
              </a:rPr>
              <a:t>(b) the </a:t>
            </a:r>
            <a:r>
              <a:rPr lang="en-US" sz="2000" b="1" u="sng" dirty="0">
                <a:latin typeface="Times New Roman" panose="02020603050405020304" pitchFamily="18" charset="0"/>
                <a:cs typeface="Times New Roman" panose="02020603050405020304" pitchFamily="18" charset="0"/>
              </a:rPr>
              <a:t>amount received or deemed to be received</a:t>
            </a:r>
            <a:r>
              <a:rPr lang="en-US" sz="2000" dirty="0">
                <a:latin typeface="Times New Roman" panose="02020603050405020304" pitchFamily="18" charset="0"/>
                <a:cs typeface="Times New Roman" panose="02020603050405020304" pitchFamily="18" charset="0"/>
              </a:rPr>
              <a:t> by or on behalf of the </a:t>
            </a:r>
            <a:r>
              <a:rPr lang="en-US" sz="2000" dirty="0" err="1">
                <a:latin typeface="Times New Roman" panose="02020603050405020304" pitchFamily="18" charset="0"/>
                <a:cs typeface="Times New Roman" panose="02020603050405020304" pitchFamily="18" charset="0"/>
              </a:rPr>
              <a:t>assessee</a:t>
            </a:r>
            <a:r>
              <a:rPr lang="en-US" sz="2000" dirty="0">
                <a:latin typeface="Times New Roman" panose="02020603050405020304" pitchFamily="18" charset="0"/>
                <a:cs typeface="Times New Roman" panose="02020603050405020304" pitchFamily="18" charset="0"/>
              </a:rPr>
              <a:t> </a:t>
            </a:r>
            <a:r>
              <a:rPr lang="en-US" sz="2000" b="1" u="sng" dirty="0">
                <a:latin typeface="Times New Roman" panose="02020603050405020304" pitchFamily="18" charset="0"/>
                <a:cs typeface="Times New Roman" panose="02020603050405020304" pitchFamily="18" charset="0"/>
              </a:rPr>
              <a:t>on account of the carriage of passengers</a:t>
            </a:r>
            <a:r>
              <a:rPr lang="en-US" sz="2000" dirty="0">
                <a:latin typeface="Times New Roman" panose="02020603050405020304" pitchFamily="18" charset="0"/>
                <a:cs typeface="Times New Roman" panose="02020603050405020304" pitchFamily="18" charset="0"/>
              </a:rPr>
              <a:t>.]</a:t>
            </a:r>
            <a:endParaRPr lang="en-IN" sz="20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A0935368-6030-FE09-CD0E-31E9509B436C}"/>
              </a:ext>
            </a:extLst>
          </p:cNvPr>
          <p:cNvSpPr>
            <a:spLocks noGrp="1"/>
          </p:cNvSpPr>
          <p:nvPr>
            <p:ph type="ftr" sz="quarter" idx="11"/>
          </p:nvPr>
        </p:nvSpPr>
        <p:spPr/>
        <p:txBody>
          <a:bodyPr/>
          <a:lstStyle/>
          <a:p>
            <a:r>
              <a:rPr lang="en-IN"/>
              <a:t>H.C.Khincha &amp; Co</a:t>
            </a:r>
          </a:p>
        </p:txBody>
      </p:sp>
    </p:spTree>
    <p:extLst>
      <p:ext uri="{BB962C8B-B14F-4D97-AF65-F5344CB8AC3E}">
        <p14:creationId xmlns:p14="http://schemas.microsoft.com/office/powerpoint/2010/main" val="87547575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7A071A-4793-A8DC-7D1D-F0A1A0B76A1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AAFD6F-6E39-C939-2FE2-539C1E16D412}"/>
              </a:ext>
            </a:extLst>
          </p:cNvPr>
          <p:cNvSpPr>
            <a:spLocks noGrp="1"/>
          </p:cNvSpPr>
          <p:nvPr>
            <p:ph idx="1"/>
          </p:nvPr>
        </p:nvSpPr>
        <p:spPr>
          <a:xfrm>
            <a:off x="317897" y="476672"/>
            <a:ext cx="8508206" cy="4282679"/>
          </a:xfrm>
        </p:spPr>
        <p:txBody>
          <a:bodyPr>
            <a:normAutofit/>
          </a:bodyPr>
          <a:lstStyle/>
          <a:p>
            <a:pPr marL="0" indent="0" algn="just">
              <a:buNone/>
            </a:pPr>
            <a:r>
              <a:rPr lang="en-US" sz="2000" dirty="0">
                <a:latin typeface="Times New Roman" panose="02020603050405020304" pitchFamily="18" charset="0"/>
                <a:cs typeface="Times New Roman" panose="02020603050405020304" pitchFamily="18" charset="0"/>
              </a:rPr>
              <a:t>b. in clause (19), the rows labelled as “</a:t>
            </a:r>
            <a:r>
              <a:rPr lang="en-US" sz="2000" b="1" u="sng" dirty="0">
                <a:latin typeface="Times New Roman" panose="02020603050405020304" pitchFamily="18" charset="0"/>
                <a:cs typeface="Times New Roman" panose="02020603050405020304" pitchFamily="18" charset="0"/>
              </a:rPr>
              <a:t>32AC”, “32AD”, “35AC” and “35CCB” shall be omitted;</a:t>
            </a:r>
          </a:p>
        </p:txBody>
      </p:sp>
      <p:sp>
        <p:nvSpPr>
          <p:cNvPr id="4" name="TextBox 3">
            <a:extLst>
              <a:ext uri="{FF2B5EF4-FFF2-40B4-BE49-F238E27FC236}">
                <a16:creationId xmlns:a16="http://schemas.microsoft.com/office/drawing/2014/main" id="{407DC133-78C4-6003-5642-7C38D70FC5C5}"/>
              </a:ext>
            </a:extLst>
          </p:cNvPr>
          <p:cNvSpPr txBox="1"/>
          <p:nvPr/>
        </p:nvSpPr>
        <p:spPr>
          <a:xfrm>
            <a:off x="299765" y="1556787"/>
            <a:ext cx="7493153" cy="3816429"/>
          </a:xfrm>
          <a:prstGeom prst="rect">
            <a:avLst/>
          </a:prstGeom>
          <a:noFill/>
        </p:spPr>
        <p:txBody>
          <a:bodyPr wrap="square">
            <a:spAutoFit/>
          </a:bodyPr>
          <a:lstStyle/>
          <a:p>
            <a:pPr marL="0" indent="0" algn="just">
              <a:buNone/>
            </a:pPr>
            <a:r>
              <a:rPr lang="en-IN" sz="2200" b="1" dirty="0">
                <a:latin typeface="Times New Roman" panose="02020603050405020304" pitchFamily="18" charset="0"/>
                <a:cs typeface="Times New Roman" panose="02020603050405020304" pitchFamily="18" charset="0"/>
              </a:rPr>
              <a:t>Amendments in clause 19</a:t>
            </a:r>
          </a:p>
          <a:p>
            <a:pPr marL="0" indent="0" algn="just">
              <a:buNone/>
            </a:pPr>
            <a:endParaRPr lang="en-IN" sz="2200" b="1" dirty="0">
              <a:latin typeface="Times New Roman" panose="02020603050405020304" pitchFamily="18" charset="0"/>
              <a:cs typeface="Times New Roman" panose="02020603050405020304" pitchFamily="18" charset="0"/>
            </a:endParaRPr>
          </a:p>
          <a:p>
            <a:pPr marL="0" indent="0" algn="just">
              <a:buNone/>
            </a:pPr>
            <a:r>
              <a:rPr lang="en-US" sz="2200" b="1" dirty="0">
                <a:latin typeface="Times New Roman" panose="02020603050405020304" pitchFamily="18" charset="0"/>
                <a:cs typeface="Times New Roman" panose="02020603050405020304" pitchFamily="18" charset="0"/>
              </a:rPr>
              <a:t>The following sections have been omitted from Clause 19 from AY 2025-26 onwards:</a:t>
            </a:r>
          </a:p>
          <a:p>
            <a:pPr marL="0" indent="0" algn="just">
              <a:buNone/>
            </a:pPr>
            <a:r>
              <a:rPr lang="en-US" sz="2200" b="1" dirty="0">
                <a:latin typeface="Times New Roman" panose="02020603050405020304" pitchFamily="18" charset="0"/>
                <a:cs typeface="Times New Roman" panose="02020603050405020304" pitchFamily="18" charset="0"/>
              </a:rPr>
              <a:t>Section 32AC – </a:t>
            </a:r>
            <a:r>
              <a:rPr lang="en-US" sz="2200" dirty="0">
                <a:latin typeface="Times New Roman" panose="02020603050405020304" pitchFamily="18" charset="0"/>
                <a:cs typeface="Times New Roman" panose="02020603050405020304" pitchFamily="18" charset="0"/>
              </a:rPr>
              <a:t>Investment in new plant or machinery</a:t>
            </a:r>
          </a:p>
          <a:p>
            <a:pPr marL="0" indent="0" algn="just">
              <a:buNone/>
            </a:pPr>
            <a:r>
              <a:rPr lang="en-US" sz="2200" b="1" dirty="0">
                <a:latin typeface="Times New Roman" panose="02020603050405020304" pitchFamily="18" charset="0"/>
                <a:cs typeface="Times New Roman" panose="02020603050405020304" pitchFamily="18" charset="0"/>
              </a:rPr>
              <a:t>Section 32AD – </a:t>
            </a:r>
            <a:r>
              <a:rPr lang="en-US" sz="2200" dirty="0">
                <a:latin typeface="Times New Roman" panose="02020603050405020304" pitchFamily="18" charset="0"/>
                <a:cs typeface="Times New Roman" panose="02020603050405020304" pitchFamily="18" charset="0"/>
              </a:rPr>
              <a:t>Investment in notified backward areas</a:t>
            </a:r>
          </a:p>
          <a:p>
            <a:pPr marL="0" indent="0" algn="just">
              <a:buNone/>
            </a:pPr>
            <a:r>
              <a:rPr lang="en-US" sz="2200" b="1" dirty="0">
                <a:latin typeface="Times New Roman" panose="02020603050405020304" pitchFamily="18" charset="0"/>
                <a:cs typeface="Times New Roman" panose="02020603050405020304" pitchFamily="18" charset="0"/>
              </a:rPr>
              <a:t>Section 35AC – </a:t>
            </a:r>
            <a:r>
              <a:rPr lang="en-US" sz="2200" dirty="0">
                <a:latin typeface="Times New Roman" panose="02020603050405020304" pitchFamily="18" charset="0"/>
                <a:cs typeface="Times New Roman" panose="02020603050405020304" pitchFamily="18" charset="0"/>
              </a:rPr>
              <a:t>Expenditure on eligible projects</a:t>
            </a:r>
          </a:p>
          <a:p>
            <a:pPr marL="0" indent="0" algn="just">
              <a:buNone/>
            </a:pPr>
            <a:r>
              <a:rPr lang="en-US" sz="2200" b="1" dirty="0">
                <a:latin typeface="Times New Roman" panose="02020603050405020304" pitchFamily="18" charset="0"/>
                <a:cs typeface="Times New Roman" panose="02020603050405020304" pitchFamily="18" charset="0"/>
              </a:rPr>
              <a:t>Section 35CCB – </a:t>
            </a:r>
            <a:r>
              <a:rPr lang="en-US" sz="2200" dirty="0">
                <a:latin typeface="Times New Roman" panose="02020603050405020304" pitchFamily="18" charset="0"/>
                <a:cs typeface="Times New Roman" panose="02020603050405020304" pitchFamily="18" charset="0"/>
              </a:rPr>
              <a:t>Expenditure on agricultural extension projects</a:t>
            </a:r>
            <a:endParaRPr lang="en-IN" sz="22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629A93AC-30A6-A367-5C75-AA646C0050E1}"/>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61355724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E8F2B1-8221-9C6E-BF6C-5B57EA1D4834}"/>
            </a:ext>
          </a:extLst>
        </p:cNvPr>
        <p:cNvGrpSpPr/>
        <p:nvPr/>
      </p:nvGrpSpPr>
      <p:grpSpPr>
        <a:xfrm>
          <a:off x="0" y="0"/>
          <a:ext cx="0" cy="0"/>
          <a:chOff x="0" y="0"/>
          <a:chExt cx="0" cy="0"/>
        </a:xfrm>
      </p:grpSpPr>
      <p:sp>
        <p:nvSpPr>
          <p:cNvPr id="18434" name="Content Placeholder 4">
            <a:extLst>
              <a:ext uri="{FF2B5EF4-FFF2-40B4-BE49-F238E27FC236}">
                <a16:creationId xmlns:a16="http://schemas.microsoft.com/office/drawing/2014/main" id="{A61BE79D-4033-DA34-9AD2-32A9F5FAD72C}"/>
              </a:ext>
            </a:extLst>
          </p:cNvPr>
          <p:cNvSpPr>
            <a:spLocks noGrp="1"/>
          </p:cNvSpPr>
          <p:nvPr>
            <p:ph idx="1"/>
          </p:nvPr>
        </p:nvSpPr>
        <p:spPr>
          <a:xfrm>
            <a:off x="288131" y="558755"/>
            <a:ext cx="8329612" cy="533400"/>
          </a:xfrm>
        </p:spPr>
        <p:style>
          <a:lnRef idx="2">
            <a:schemeClr val="dk1"/>
          </a:lnRef>
          <a:fillRef idx="1">
            <a:schemeClr val="lt1"/>
          </a:fillRef>
          <a:effectRef idx="0">
            <a:schemeClr val="dk1"/>
          </a:effectRef>
          <a:fontRef idx="minor">
            <a:schemeClr val="dk1"/>
          </a:fontRef>
        </p:style>
        <p:txBody>
          <a:bodyPr>
            <a:normAutofit/>
          </a:bodyPr>
          <a:lstStyle/>
          <a:p>
            <a:pPr algn="just">
              <a:buFont typeface="Arial" pitchFamily="34" charset="0"/>
              <a:buNone/>
            </a:pPr>
            <a:r>
              <a:rPr lang="en-IN" sz="2800" dirty="0">
                <a:solidFill>
                  <a:schemeClr val="tx1"/>
                </a:solidFill>
                <a:latin typeface="Times New Roman" pitchFamily="18" charset="0"/>
                <a:cs typeface="Times New Roman" pitchFamily="18" charset="0"/>
              </a:rPr>
              <a:t>Amounts admissible under sections : </a:t>
            </a:r>
          </a:p>
        </p:txBody>
      </p:sp>
      <p:graphicFrame>
        <p:nvGraphicFramePr>
          <p:cNvPr id="3" name="Table 2">
            <a:extLst>
              <a:ext uri="{FF2B5EF4-FFF2-40B4-BE49-F238E27FC236}">
                <a16:creationId xmlns:a16="http://schemas.microsoft.com/office/drawing/2014/main" id="{18F645F7-CC84-8828-85DF-C4662965EFD5}"/>
              </a:ext>
            </a:extLst>
          </p:cNvPr>
          <p:cNvGraphicFramePr>
            <a:graphicFrameLocks noGrp="1"/>
          </p:cNvGraphicFramePr>
          <p:nvPr/>
        </p:nvGraphicFramePr>
        <p:xfrm>
          <a:off x="381000" y="1188680"/>
          <a:ext cx="8143875" cy="3472815"/>
        </p:xfrm>
        <a:graphic>
          <a:graphicData uri="http://schemas.openxmlformats.org/drawingml/2006/table">
            <a:tbl>
              <a:tblPr/>
              <a:tblGrid>
                <a:gridCol w="842963">
                  <a:extLst>
                    <a:ext uri="{9D8B030D-6E8A-4147-A177-3AD203B41FA5}">
                      <a16:colId xmlns:a16="http://schemas.microsoft.com/office/drawing/2014/main" val="20000"/>
                    </a:ext>
                  </a:extLst>
                </a:gridCol>
                <a:gridCol w="1476375">
                  <a:extLst>
                    <a:ext uri="{9D8B030D-6E8A-4147-A177-3AD203B41FA5}">
                      <a16:colId xmlns:a16="http://schemas.microsoft.com/office/drawing/2014/main" val="20001"/>
                    </a:ext>
                  </a:extLst>
                </a:gridCol>
                <a:gridCol w="5824537">
                  <a:extLst>
                    <a:ext uri="{9D8B030D-6E8A-4147-A177-3AD203B41FA5}">
                      <a16:colId xmlns:a16="http://schemas.microsoft.com/office/drawing/2014/main" val="20002"/>
                    </a:ext>
                  </a:extLst>
                </a:gridCol>
              </a:tblGrid>
              <a:tr h="658813">
                <a:tc>
                  <a:txBody>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IN" sz="1600" b="0" i="0" u="none" strike="noStrike" cap="none" normalizeH="0" baseline="0" dirty="0">
                          <a:ln>
                            <a:noFill/>
                          </a:ln>
                          <a:solidFill>
                            <a:schemeClr val="tx1"/>
                          </a:solidFill>
                          <a:effectLst/>
                          <a:latin typeface="Times New Roman" pitchFamily="18" charset="0"/>
                          <a:cs typeface="Times New Roman" pitchFamily="18" charset="0"/>
                        </a:rPr>
                        <a:t>Section</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184150" marR="0" lvl="0" indent="-112713" algn="l" defTabSz="914400" rtl="0" eaLnBrk="0" fontAlgn="base" latinLnBrk="0" hangingPunct="0">
                        <a:lnSpc>
                          <a:spcPct val="150000"/>
                        </a:lnSpc>
                        <a:spcBef>
                          <a:spcPct val="0"/>
                        </a:spcBef>
                        <a:spcAft>
                          <a:spcPct val="0"/>
                        </a:spcAft>
                        <a:buClrTx/>
                        <a:buSzTx/>
                        <a:buFontTx/>
                        <a:buNone/>
                        <a:tabLst/>
                      </a:pPr>
                      <a:r>
                        <a:rPr kumimoji="0" lang="en-IN" sz="1600" b="0" i="0" u="none" strike="noStrike" cap="none" normalizeH="0" baseline="0">
                          <a:ln>
                            <a:noFill/>
                          </a:ln>
                          <a:solidFill>
                            <a:schemeClr val="tx1"/>
                          </a:solidFill>
                          <a:effectLst/>
                          <a:latin typeface="Times New Roman" pitchFamily="18" charset="0"/>
                          <a:cs typeface="Times New Roman" pitchFamily="18" charset="0"/>
                        </a:rPr>
                        <a:t>Amount debited to profit and loss account</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112713" marR="0" lvl="0" indent="0" algn="just" defTabSz="914400" rtl="0" eaLnBrk="0" fontAlgn="base" latinLnBrk="0" hangingPunct="0">
                        <a:lnSpc>
                          <a:spcPct val="100000"/>
                        </a:lnSpc>
                        <a:spcBef>
                          <a:spcPct val="0"/>
                        </a:spcBef>
                        <a:spcAft>
                          <a:spcPct val="0"/>
                        </a:spcAft>
                        <a:buClrTx/>
                        <a:buSzTx/>
                        <a:buFontTx/>
                        <a:buNone/>
                        <a:tabLst/>
                      </a:pPr>
                      <a:r>
                        <a:rPr kumimoji="0" lang="en-IN" sz="1600" b="0" i="0" u="none" strike="noStrike" cap="none" normalizeH="0" baseline="0" dirty="0">
                          <a:ln>
                            <a:noFill/>
                          </a:ln>
                          <a:solidFill>
                            <a:schemeClr val="tx1"/>
                          </a:solidFill>
                          <a:effectLst/>
                          <a:latin typeface="Times New Roman" pitchFamily="18" charset="0"/>
                          <a:cs typeface="Times New Roman" pitchFamily="18" charset="0"/>
                        </a:rPr>
                        <a:t>Amounts admissible as per the provisions of the Income-tax Act, 1961 and also fulfils the conditions, if any specified under the relevant provisions of Income-tax Act, 1961 or Income-tax Rules,1962 or any other guidelines, circular, etc., issued in this behalf.</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01613">
                <a:tc>
                  <a:txBody>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IN" sz="1600" b="0" i="0" u="none" strike="noStrike" cap="none" normalizeH="0" baseline="0">
                          <a:ln>
                            <a:noFill/>
                          </a:ln>
                          <a:solidFill>
                            <a:schemeClr val="tx1"/>
                          </a:solidFill>
                          <a:effectLst/>
                          <a:latin typeface="Times New Roman" pitchFamily="18" charset="0"/>
                          <a:cs typeface="Times New Roman" pitchFamily="18" charset="0"/>
                        </a:rPr>
                        <a:t>33AB</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dirty="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extLst>
                  <a:ext uri="{0D108BD9-81ED-4DB2-BD59-A6C34878D82A}">
                    <a16:rowId xmlns:a16="http://schemas.microsoft.com/office/drawing/2014/main" val="10003"/>
                  </a:ext>
                </a:extLst>
              </a:tr>
              <a:tr h="201613">
                <a:tc>
                  <a:txBody>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IN" sz="1600" b="0" i="0" u="none" strike="noStrike" cap="none" normalizeH="0" baseline="0" dirty="0">
                          <a:ln>
                            <a:noFill/>
                          </a:ln>
                          <a:solidFill>
                            <a:schemeClr val="tx1"/>
                          </a:solidFill>
                          <a:effectLst/>
                          <a:latin typeface="Times New Roman" pitchFamily="18" charset="0"/>
                          <a:cs typeface="Times New Roman" pitchFamily="18" charset="0"/>
                        </a:rPr>
                        <a:t>33ABA</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extLst>
                  <a:ext uri="{0D108BD9-81ED-4DB2-BD59-A6C34878D82A}">
                    <a16:rowId xmlns:a16="http://schemas.microsoft.com/office/drawing/2014/main" val="10004"/>
                  </a:ext>
                </a:extLst>
              </a:tr>
              <a:tr h="201613">
                <a:tc>
                  <a:txBody>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IN" sz="1600" b="0" i="0" u="none" strike="noStrike" cap="none" normalizeH="0" baseline="0">
                          <a:ln>
                            <a:noFill/>
                          </a:ln>
                          <a:solidFill>
                            <a:schemeClr val="tx1"/>
                          </a:solidFill>
                          <a:effectLst/>
                          <a:latin typeface="Times New Roman" pitchFamily="18" charset="0"/>
                          <a:cs typeface="Times New Roman" pitchFamily="18" charset="0"/>
                        </a:rPr>
                        <a:t>35(1)(</a:t>
                      </a:r>
                      <a:r>
                        <a:rPr kumimoji="0" lang="en-IN" sz="1600" b="0" i="1" u="none" strike="noStrike" cap="none" normalizeH="0" baseline="0">
                          <a:ln>
                            <a:noFill/>
                          </a:ln>
                          <a:solidFill>
                            <a:schemeClr val="tx1"/>
                          </a:solidFill>
                          <a:effectLst/>
                          <a:latin typeface="Times New Roman" pitchFamily="18" charset="0"/>
                          <a:cs typeface="Times New Roman" pitchFamily="18" charset="0"/>
                        </a:rPr>
                        <a:t>i</a:t>
                      </a:r>
                      <a:r>
                        <a:rPr kumimoji="0" lang="en-IN" sz="1600" b="0" i="0" u="none" strike="noStrike" cap="none" normalizeH="0" baseline="0">
                          <a:ln>
                            <a:noFill/>
                          </a:ln>
                          <a:solidFill>
                            <a:schemeClr val="tx1"/>
                          </a:solidFill>
                          <a:effectLst/>
                          <a:latin typeface="Times New Roman" pitchFamily="18" charset="0"/>
                          <a:cs typeface="Times New Roman" pitchFamily="18" charset="0"/>
                        </a:rPr>
                        <a:t>)</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extLst>
                  <a:ext uri="{0D108BD9-81ED-4DB2-BD59-A6C34878D82A}">
                    <a16:rowId xmlns:a16="http://schemas.microsoft.com/office/drawing/2014/main" val="10005"/>
                  </a:ext>
                </a:extLst>
              </a:tr>
              <a:tr h="206375">
                <a:tc>
                  <a:txBody>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IN" sz="1600" b="0" i="0" u="none" strike="noStrike" cap="none" normalizeH="0" baseline="0">
                          <a:ln>
                            <a:noFill/>
                          </a:ln>
                          <a:solidFill>
                            <a:schemeClr val="tx1"/>
                          </a:solidFill>
                          <a:effectLst/>
                          <a:latin typeface="Times New Roman" pitchFamily="18" charset="0"/>
                          <a:cs typeface="Times New Roman" pitchFamily="18" charset="0"/>
                        </a:rPr>
                        <a:t>35(1) (</a:t>
                      </a:r>
                      <a:r>
                        <a:rPr kumimoji="0" lang="en-IN" sz="1600" b="0" i="1" u="none" strike="noStrike" cap="none" normalizeH="0" baseline="0">
                          <a:ln>
                            <a:noFill/>
                          </a:ln>
                          <a:solidFill>
                            <a:schemeClr val="tx1"/>
                          </a:solidFill>
                          <a:effectLst/>
                          <a:latin typeface="Times New Roman" pitchFamily="18" charset="0"/>
                          <a:cs typeface="Times New Roman" pitchFamily="18" charset="0"/>
                        </a:rPr>
                        <a:t>ii</a:t>
                      </a:r>
                      <a:r>
                        <a:rPr kumimoji="0" lang="en-IN" sz="1600" b="0" i="0" u="none" strike="noStrike" cap="none" normalizeH="0" baseline="0">
                          <a:ln>
                            <a:noFill/>
                          </a:ln>
                          <a:solidFill>
                            <a:schemeClr val="tx1"/>
                          </a:solidFill>
                          <a:effectLst/>
                          <a:latin typeface="Times New Roman" pitchFamily="18" charset="0"/>
                          <a:cs typeface="Times New Roman" pitchFamily="18" charset="0"/>
                        </a:rPr>
                        <a:t>)</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extLst>
                  <a:ext uri="{0D108BD9-81ED-4DB2-BD59-A6C34878D82A}">
                    <a16:rowId xmlns:a16="http://schemas.microsoft.com/office/drawing/2014/main" val="10006"/>
                  </a:ext>
                </a:extLst>
              </a:tr>
              <a:tr h="201613">
                <a:tc>
                  <a:txBody>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IN" sz="1600" b="0" i="0" u="none" strike="noStrike" cap="none" normalizeH="0" baseline="0">
                          <a:ln>
                            <a:noFill/>
                          </a:ln>
                          <a:solidFill>
                            <a:schemeClr val="tx1"/>
                          </a:solidFill>
                          <a:effectLst/>
                          <a:latin typeface="Times New Roman" pitchFamily="18" charset="0"/>
                          <a:cs typeface="Times New Roman" pitchFamily="18" charset="0"/>
                        </a:rPr>
                        <a:t>35(1)(</a:t>
                      </a:r>
                      <a:r>
                        <a:rPr kumimoji="0" lang="en-IN" sz="1600" b="0" i="1" u="none" strike="noStrike" cap="none" normalizeH="0" baseline="0">
                          <a:ln>
                            <a:noFill/>
                          </a:ln>
                          <a:solidFill>
                            <a:schemeClr val="tx1"/>
                          </a:solidFill>
                          <a:effectLst/>
                          <a:latin typeface="Times New Roman" pitchFamily="18" charset="0"/>
                          <a:cs typeface="Times New Roman" pitchFamily="18" charset="0"/>
                        </a:rPr>
                        <a:t>iia</a:t>
                      </a:r>
                      <a:r>
                        <a:rPr kumimoji="0" lang="en-IN" sz="1600" b="0" i="0" u="none" strike="noStrike" cap="none" normalizeH="0" baseline="0">
                          <a:ln>
                            <a:noFill/>
                          </a:ln>
                          <a:solidFill>
                            <a:schemeClr val="tx1"/>
                          </a:solidFill>
                          <a:effectLst/>
                          <a:latin typeface="Times New Roman" pitchFamily="18" charset="0"/>
                          <a:cs typeface="Times New Roman" pitchFamily="18" charset="0"/>
                        </a:rPr>
                        <a:t>)</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extLst>
                  <a:ext uri="{0D108BD9-81ED-4DB2-BD59-A6C34878D82A}">
                    <a16:rowId xmlns:a16="http://schemas.microsoft.com/office/drawing/2014/main" val="10007"/>
                  </a:ext>
                </a:extLst>
              </a:tr>
              <a:tr h="201613">
                <a:tc>
                  <a:txBody>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IN" sz="1600" b="0" i="0" u="none" strike="noStrike" cap="none" normalizeH="0" baseline="0">
                          <a:ln>
                            <a:noFill/>
                          </a:ln>
                          <a:solidFill>
                            <a:schemeClr val="tx1"/>
                          </a:solidFill>
                          <a:effectLst/>
                          <a:latin typeface="Times New Roman" pitchFamily="18" charset="0"/>
                          <a:cs typeface="Times New Roman" pitchFamily="18" charset="0"/>
                        </a:rPr>
                        <a:t>35(1)(</a:t>
                      </a:r>
                      <a:r>
                        <a:rPr kumimoji="0" lang="en-IN" sz="1600" b="0" i="1" u="none" strike="noStrike" cap="none" normalizeH="0" baseline="0">
                          <a:ln>
                            <a:noFill/>
                          </a:ln>
                          <a:solidFill>
                            <a:schemeClr val="tx1"/>
                          </a:solidFill>
                          <a:effectLst/>
                          <a:latin typeface="Times New Roman" pitchFamily="18" charset="0"/>
                          <a:cs typeface="Times New Roman" pitchFamily="18" charset="0"/>
                        </a:rPr>
                        <a:t>iii</a:t>
                      </a:r>
                      <a:r>
                        <a:rPr kumimoji="0" lang="en-IN" sz="1600" b="0" i="0" u="none" strike="noStrike" cap="none" normalizeH="0" baseline="0">
                          <a:ln>
                            <a:noFill/>
                          </a:ln>
                          <a:solidFill>
                            <a:schemeClr val="tx1"/>
                          </a:solidFill>
                          <a:effectLst/>
                          <a:latin typeface="Times New Roman" pitchFamily="18" charset="0"/>
                          <a:cs typeface="Times New Roman" pitchFamily="18" charset="0"/>
                        </a:rPr>
                        <a:t>)</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extLst>
                  <a:ext uri="{0D108BD9-81ED-4DB2-BD59-A6C34878D82A}">
                    <a16:rowId xmlns:a16="http://schemas.microsoft.com/office/drawing/2014/main" val="10008"/>
                  </a:ext>
                </a:extLst>
              </a:tr>
              <a:tr h="201613">
                <a:tc>
                  <a:txBody>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IN" sz="1600" b="0" i="0" u="none" strike="noStrike" cap="none" normalizeH="0" baseline="0">
                          <a:ln>
                            <a:noFill/>
                          </a:ln>
                          <a:solidFill>
                            <a:schemeClr val="tx1"/>
                          </a:solidFill>
                          <a:effectLst/>
                          <a:latin typeface="Times New Roman" pitchFamily="18" charset="0"/>
                          <a:cs typeface="Times New Roman" pitchFamily="18" charset="0"/>
                        </a:rPr>
                        <a:t>35(1)(</a:t>
                      </a:r>
                      <a:r>
                        <a:rPr kumimoji="0" lang="en-IN" sz="1600" b="0" i="1" u="none" strike="noStrike" cap="none" normalizeH="0" baseline="0">
                          <a:ln>
                            <a:noFill/>
                          </a:ln>
                          <a:solidFill>
                            <a:schemeClr val="tx1"/>
                          </a:solidFill>
                          <a:effectLst/>
                          <a:latin typeface="Times New Roman" pitchFamily="18" charset="0"/>
                          <a:cs typeface="Times New Roman" pitchFamily="18" charset="0"/>
                        </a:rPr>
                        <a:t>iv</a:t>
                      </a:r>
                      <a:r>
                        <a:rPr kumimoji="0" lang="en-IN" sz="1600" b="0" i="0" u="none" strike="noStrike" cap="none" normalizeH="0" baseline="0">
                          <a:ln>
                            <a:noFill/>
                          </a:ln>
                          <a:solidFill>
                            <a:schemeClr val="tx1"/>
                          </a:solidFill>
                          <a:effectLst/>
                          <a:latin typeface="Times New Roman" pitchFamily="18" charset="0"/>
                          <a:cs typeface="Times New Roman" pitchFamily="18" charset="0"/>
                        </a:rPr>
                        <a:t>)</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dirty="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extLst>
                  <a:ext uri="{0D108BD9-81ED-4DB2-BD59-A6C34878D82A}">
                    <a16:rowId xmlns:a16="http://schemas.microsoft.com/office/drawing/2014/main" val="10009"/>
                  </a:ext>
                </a:extLst>
              </a:tr>
            </a:tbl>
          </a:graphicData>
        </a:graphic>
      </p:graphicFrame>
      <p:sp>
        <p:nvSpPr>
          <p:cNvPr id="4" name="Content Placeholder 2">
            <a:extLst>
              <a:ext uri="{FF2B5EF4-FFF2-40B4-BE49-F238E27FC236}">
                <a16:creationId xmlns:a16="http://schemas.microsoft.com/office/drawing/2014/main" id="{371FACB0-8459-3DD8-EC4B-E557B1B1FE9A}"/>
              </a:ext>
            </a:extLst>
          </p:cNvPr>
          <p:cNvSpPr txBox="1">
            <a:spLocks/>
          </p:cNvSpPr>
          <p:nvPr/>
        </p:nvSpPr>
        <p:spPr>
          <a:xfrm>
            <a:off x="228600" y="44624"/>
            <a:ext cx="1905000" cy="457199"/>
          </a:xfrm>
          <a:prstGeom prst="rect">
            <a:avLst/>
          </a:prstGeom>
          <a:noFill/>
          <a:ln>
            <a:solidFill>
              <a:schemeClr val="bg1"/>
            </a:solidFill>
          </a:ln>
        </p:spPr>
        <p:style>
          <a:lnRef idx="2">
            <a:schemeClr val="dk1"/>
          </a:lnRef>
          <a:fillRef idx="1">
            <a:schemeClr val="lt1"/>
          </a:fillRef>
          <a:effectRef idx="0">
            <a:schemeClr val="dk1"/>
          </a:effectRef>
          <a:fontRef idx="minor">
            <a:schemeClr val="dk1"/>
          </a:fontRef>
        </p:style>
        <p:txBody>
          <a:bodyPr vert="horz" lIns="91440" tIns="45720" rIns="91440" bIns="45720" rtlCol="0">
            <a:normAutofit fontScale="92500"/>
          </a:bodyPr>
          <a:lstStyle/>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normalizeH="0" baseline="0" noProof="0" dirty="0">
                <a:ln w="0"/>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cs typeface="Times New Roman" panose="02020603050405020304" pitchFamily="18" charset="0"/>
              </a:rPr>
              <a:t>CLAUSE - 19</a:t>
            </a:r>
          </a:p>
        </p:txBody>
      </p:sp>
      <p:sp>
        <p:nvSpPr>
          <p:cNvPr id="2" name="Footer Placeholder 1">
            <a:extLst>
              <a:ext uri="{FF2B5EF4-FFF2-40B4-BE49-F238E27FC236}">
                <a16:creationId xmlns:a16="http://schemas.microsoft.com/office/drawing/2014/main" id="{69A6AED7-DEFA-73D9-C246-70A8D702F0FB}"/>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13266544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7A527A-F2B3-5276-9AC7-FBB0C4253FC7}"/>
            </a:ext>
          </a:extLst>
        </p:cNvPr>
        <p:cNvGrpSpPr/>
        <p:nvPr/>
      </p:nvGrpSpPr>
      <p:grpSpPr>
        <a:xfrm>
          <a:off x="0" y="0"/>
          <a:ext cx="0" cy="0"/>
          <a:chOff x="0" y="0"/>
          <a:chExt cx="0" cy="0"/>
        </a:xfrm>
      </p:grpSpPr>
      <p:graphicFrame>
        <p:nvGraphicFramePr>
          <p:cNvPr id="3" name="Content Placeholder 2">
            <a:extLst>
              <a:ext uri="{FF2B5EF4-FFF2-40B4-BE49-F238E27FC236}">
                <a16:creationId xmlns:a16="http://schemas.microsoft.com/office/drawing/2014/main" id="{A19AC88B-1397-E78C-330C-1954CABCDD06}"/>
              </a:ext>
            </a:extLst>
          </p:cNvPr>
          <p:cNvGraphicFramePr>
            <a:graphicFrameLocks noGrp="1"/>
          </p:cNvGraphicFramePr>
          <p:nvPr>
            <p:ph idx="1"/>
          </p:nvPr>
        </p:nvGraphicFramePr>
        <p:xfrm>
          <a:off x="285750" y="357188"/>
          <a:ext cx="8501121" cy="3541395"/>
        </p:xfrm>
        <a:graphic>
          <a:graphicData uri="http://schemas.openxmlformats.org/drawingml/2006/table">
            <a:tbl>
              <a:tblPr/>
              <a:tblGrid>
                <a:gridCol w="879942">
                  <a:extLst>
                    <a:ext uri="{9D8B030D-6E8A-4147-A177-3AD203B41FA5}">
                      <a16:colId xmlns:a16="http://schemas.microsoft.com/office/drawing/2014/main" val="20000"/>
                    </a:ext>
                  </a:extLst>
                </a:gridCol>
                <a:gridCol w="1540778">
                  <a:extLst>
                    <a:ext uri="{9D8B030D-6E8A-4147-A177-3AD203B41FA5}">
                      <a16:colId xmlns:a16="http://schemas.microsoft.com/office/drawing/2014/main" val="20001"/>
                    </a:ext>
                  </a:extLst>
                </a:gridCol>
                <a:gridCol w="6080401">
                  <a:extLst>
                    <a:ext uri="{9D8B030D-6E8A-4147-A177-3AD203B41FA5}">
                      <a16:colId xmlns:a16="http://schemas.microsoft.com/office/drawing/2014/main" val="20002"/>
                    </a:ext>
                  </a:extLst>
                </a:gridCol>
              </a:tblGrid>
              <a:tr h="302354">
                <a:tc>
                  <a:txBody>
                    <a:bodyPr/>
                    <a:lstStyle/>
                    <a:p>
                      <a:pPr eaLnBrk="0" hangingPunct="0">
                        <a:lnSpc>
                          <a:spcPct val="150000"/>
                        </a:lnSpc>
                        <a:spcAft>
                          <a:spcPts val="0"/>
                        </a:spcAft>
                      </a:pPr>
                      <a:r>
                        <a:rPr lang="en-IN" sz="1600" dirty="0">
                          <a:latin typeface="Times New Roman"/>
                          <a:ea typeface="Times New Roman"/>
                          <a:cs typeface="Times New Roman"/>
                        </a:rPr>
                        <a:t>35(2AA)</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extLst>
                  <a:ext uri="{0D108BD9-81ED-4DB2-BD59-A6C34878D82A}">
                    <a16:rowId xmlns:a16="http://schemas.microsoft.com/office/drawing/2014/main" val="10000"/>
                  </a:ext>
                </a:extLst>
              </a:tr>
              <a:tr h="302354">
                <a:tc>
                  <a:txBody>
                    <a:bodyPr/>
                    <a:lstStyle/>
                    <a:p>
                      <a:pPr eaLnBrk="0" hangingPunct="0">
                        <a:lnSpc>
                          <a:spcPct val="150000"/>
                        </a:lnSpc>
                        <a:spcAft>
                          <a:spcPts val="0"/>
                        </a:spcAft>
                      </a:pPr>
                      <a:r>
                        <a:rPr lang="en-IN" sz="1600">
                          <a:latin typeface="Times New Roman"/>
                          <a:ea typeface="Times New Roman"/>
                          <a:cs typeface="Times New Roman"/>
                        </a:rPr>
                        <a:t>35(2AB)</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extLst>
                  <a:ext uri="{0D108BD9-81ED-4DB2-BD59-A6C34878D82A}">
                    <a16:rowId xmlns:a16="http://schemas.microsoft.com/office/drawing/2014/main" val="10001"/>
                  </a:ext>
                </a:extLst>
              </a:tr>
              <a:tr h="302354">
                <a:tc>
                  <a:txBody>
                    <a:bodyPr/>
                    <a:lstStyle/>
                    <a:p>
                      <a:pPr eaLnBrk="0" hangingPunct="0">
                        <a:lnSpc>
                          <a:spcPct val="150000"/>
                        </a:lnSpc>
                        <a:spcAft>
                          <a:spcPts val="0"/>
                        </a:spcAft>
                      </a:pPr>
                      <a:r>
                        <a:rPr lang="en-IN" sz="1600">
                          <a:latin typeface="Times New Roman"/>
                          <a:ea typeface="Times New Roman"/>
                          <a:cs typeface="Times New Roman"/>
                        </a:rPr>
                        <a:t>35ABB</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extLst>
                  <a:ext uri="{0D108BD9-81ED-4DB2-BD59-A6C34878D82A}">
                    <a16:rowId xmlns:a16="http://schemas.microsoft.com/office/drawing/2014/main" val="10002"/>
                  </a:ext>
                </a:extLst>
              </a:tr>
              <a:tr h="302354">
                <a:tc>
                  <a:txBody>
                    <a:bodyPr/>
                    <a:lstStyle/>
                    <a:p>
                      <a:pPr eaLnBrk="0" hangingPunct="0">
                        <a:lnSpc>
                          <a:spcPct val="150000"/>
                        </a:lnSpc>
                        <a:spcAft>
                          <a:spcPts val="0"/>
                        </a:spcAft>
                      </a:pPr>
                      <a:r>
                        <a:rPr lang="en-IN" sz="1600" dirty="0">
                          <a:latin typeface="Times New Roman"/>
                          <a:ea typeface="Times New Roman"/>
                          <a:cs typeface="Times New Roman"/>
                        </a:rPr>
                        <a:t>35AD</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tc>
                  <a:txBody>
                    <a:bodyPr/>
                    <a:lstStyle/>
                    <a:p>
                      <a:pPr>
                        <a:lnSpc>
                          <a:spcPct val="150000"/>
                        </a:lnSpc>
                        <a:spcAft>
                          <a:spcPts val="0"/>
                        </a:spcAft>
                      </a:pPr>
                      <a:endParaRPr lang="en-IN" sz="1600" dirty="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extLst>
                  <a:ext uri="{0D108BD9-81ED-4DB2-BD59-A6C34878D82A}">
                    <a16:rowId xmlns:a16="http://schemas.microsoft.com/office/drawing/2014/main" val="10004"/>
                  </a:ext>
                </a:extLst>
              </a:tr>
              <a:tr h="302354">
                <a:tc>
                  <a:txBody>
                    <a:bodyPr/>
                    <a:lstStyle/>
                    <a:p>
                      <a:pPr eaLnBrk="0" hangingPunct="0">
                        <a:lnSpc>
                          <a:spcPct val="150000"/>
                        </a:lnSpc>
                        <a:spcAft>
                          <a:spcPts val="0"/>
                        </a:spcAft>
                      </a:pPr>
                      <a:r>
                        <a:rPr lang="en-IN" sz="1600" dirty="0">
                          <a:latin typeface="Times New Roman"/>
                          <a:ea typeface="Times New Roman"/>
                          <a:cs typeface="Times New Roman"/>
                        </a:rPr>
                        <a:t>35CCA</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extLst>
                  <a:ext uri="{0D108BD9-81ED-4DB2-BD59-A6C34878D82A}">
                    <a16:rowId xmlns:a16="http://schemas.microsoft.com/office/drawing/2014/main" val="10005"/>
                  </a:ext>
                </a:extLst>
              </a:tr>
              <a:tr h="302354">
                <a:tc>
                  <a:txBody>
                    <a:bodyPr/>
                    <a:lstStyle/>
                    <a:p>
                      <a:pPr eaLnBrk="0" hangingPunct="0">
                        <a:lnSpc>
                          <a:spcPct val="150000"/>
                        </a:lnSpc>
                        <a:spcAft>
                          <a:spcPts val="0"/>
                        </a:spcAft>
                      </a:pPr>
                      <a:r>
                        <a:rPr lang="en-IN" sz="1600" dirty="0">
                          <a:latin typeface="Times New Roman"/>
                          <a:ea typeface="Times New Roman"/>
                          <a:cs typeface="Times New Roman"/>
                        </a:rPr>
                        <a:t>35CCC</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endParaRPr lang="en-IN" sz="1600" dirty="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tc>
                  <a:txBody>
                    <a:bodyPr/>
                    <a:lstStyle/>
                    <a:p>
                      <a:pPr>
                        <a:lnSpc>
                          <a:spcPct val="150000"/>
                        </a:lnSpc>
                        <a:spcAft>
                          <a:spcPts val="0"/>
                        </a:spcAft>
                      </a:pPr>
                      <a:endParaRPr lang="en-IN" sz="1600" dirty="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extLst>
                  <a:ext uri="{0D108BD9-81ED-4DB2-BD59-A6C34878D82A}">
                    <a16:rowId xmlns:a16="http://schemas.microsoft.com/office/drawing/2014/main" val="10007"/>
                  </a:ext>
                </a:extLst>
              </a:tr>
              <a:tr h="302354">
                <a:tc>
                  <a:txBody>
                    <a:bodyPr/>
                    <a:lstStyle/>
                    <a:p>
                      <a:pPr eaLnBrk="0" hangingPunct="0">
                        <a:lnSpc>
                          <a:spcPct val="150000"/>
                        </a:lnSpc>
                        <a:spcAft>
                          <a:spcPts val="0"/>
                        </a:spcAft>
                      </a:pPr>
                      <a:r>
                        <a:rPr lang="en-IN" sz="1600">
                          <a:latin typeface="Times New Roman"/>
                          <a:ea typeface="Times New Roman"/>
                          <a:cs typeface="Times New Roman"/>
                        </a:rPr>
                        <a:t>35CCD</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extLst>
                  <a:ext uri="{0D108BD9-81ED-4DB2-BD59-A6C34878D82A}">
                    <a16:rowId xmlns:a16="http://schemas.microsoft.com/office/drawing/2014/main" val="10008"/>
                  </a:ext>
                </a:extLst>
              </a:tr>
              <a:tr h="301506">
                <a:tc>
                  <a:txBody>
                    <a:bodyPr/>
                    <a:lstStyle/>
                    <a:p>
                      <a:pPr eaLnBrk="0" hangingPunct="0">
                        <a:lnSpc>
                          <a:spcPct val="150000"/>
                        </a:lnSpc>
                        <a:spcAft>
                          <a:spcPts val="0"/>
                        </a:spcAft>
                      </a:pPr>
                      <a:r>
                        <a:rPr lang="en-IN" sz="1600">
                          <a:latin typeface="Times New Roman"/>
                          <a:ea typeface="Times New Roman"/>
                          <a:cs typeface="Times New Roman"/>
                        </a:rPr>
                        <a:t>35D</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extLst>
                  <a:ext uri="{0D108BD9-81ED-4DB2-BD59-A6C34878D82A}">
                    <a16:rowId xmlns:a16="http://schemas.microsoft.com/office/drawing/2014/main" val="10009"/>
                  </a:ext>
                </a:extLst>
              </a:tr>
              <a:tr h="302354">
                <a:tc>
                  <a:txBody>
                    <a:bodyPr/>
                    <a:lstStyle/>
                    <a:p>
                      <a:pPr eaLnBrk="0" hangingPunct="0">
                        <a:lnSpc>
                          <a:spcPct val="150000"/>
                        </a:lnSpc>
                        <a:spcAft>
                          <a:spcPts val="0"/>
                        </a:spcAft>
                      </a:pPr>
                      <a:r>
                        <a:rPr lang="en-IN" sz="1600">
                          <a:latin typeface="Times New Roman"/>
                          <a:ea typeface="Times New Roman"/>
                          <a:cs typeface="Times New Roman"/>
                        </a:rPr>
                        <a:t>35DD</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extLst>
                  <a:ext uri="{0D108BD9-81ED-4DB2-BD59-A6C34878D82A}">
                    <a16:rowId xmlns:a16="http://schemas.microsoft.com/office/drawing/2014/main" val="10010"/>
                  </a:ext>
                </a:extLst>
              </a:tr>
              <a:tr h="302354">
                <a:tc>
                  <a:txBody>
                    <a:bodyPr/>
                    <a:lstStyle/>
                    <a:p>
                      <a:pPr eaLnBrk="0" hangingPunct="0">
                        <a:lnSpc>
                          <a:spcPct val="150000"/>
                        </a:lnSpc>
                        <a:spcAft>
                          <a:spcPts val="0"/>
                        </a:spcAft>
                      </a:pPr>
                      <a:r>
                        <a:rPr lang="en-IN" sz="1600">
                          <a:latin typeface="Times New Roman"/>
                          <a:ea typeface="Times New Roman"/>
                          <a:cs typeface="Times New Roman"/>
                        </a:rPr>
                        <a:t>35DDA</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extLst>
                  <a:ext uri="{0D108BD9-81ED-4DB2-BD59-A6C34878D82A}">
                    <a16:rowId xmlns:a16="http://schemas.microsoft.com/office/drawing/2014/main" val="10011"/>
                  </a:ext>
                </a:extLst>
              </a:tr>
              <a:tr h="302354">
                <a:tc>
                  <a:txBody>
                    <a:bodyPr/>
                    <a:lstStyle/>
                    <a:p>
                      <a:pPr eaLnBrk="0" hangingPunct="0">
                        <a:lnSpc>
                          <a:spcPct val="150000"/>
                        </a:lnSpc>
                        <a:spcAft>
                          <a:spcPts val="0"/>
                        </a:spcAft>
                      </a:pPr>
                      <a:r>
                        <a:rPr lang="en-IN" sz="1600">
                          <a:latin typeface="Times New Roman"/>
                          <a:ea typeface="Times New Roman"/>
                          <a:cs typeface="Times New Roman"/>
                        </a:rPr>
                        <a:t>35E</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tc>
                  <a:txBody>
                    <a:bodyPr/>
                    <a:lstStyle/>
                    <a:p>
                      <a:pPr>
                        <a:lnSpc>
                          <a:spcPct val="150000"/>
                        </a:lnSpc>
                        <a:spcAft>
                          <a:spcPts val="0"/>
                        </a:spcAft>
                      </a:pPr>
                      <a:endParaRPr lang="en-IN" sz="1600" dirty="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extLst>
                  <a:ext uri="{0D108BD9-81ED-4DB2-BD59-A6C34878D82A}">
                    <a16:rowId xmlns:a16="http://schemas.microsoft.com/office/drawing/2014/main" val="10012"/>
                  </a:ext>
                </a:extLst>
              </a:tr>
            </a:tbl>
          </a:graphicData>
        </a:graphic>
      </p:graphicFrame>
      <p:sp>
        <p:nvSpPr>
          <p:cNvPr id="2" name="Footer Placeholder 1">
            <a:extLst>
              <a:ext uri="{FF2B5EF4-FFF2-40B4-BE49-F238E27FC236}">
                <a16:creationId xmlns:a16="http://schemas.microsoft.com/office/drawing/2014/main" id="{9A25078F-7E71-E5C3-5E24-DA20E867BAA9}"/>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33779902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19C8F6-19CF-AEA4-2C8A-6AF68A514F9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E82269-BA85-D7C7-886F-9777A9600AAA}"/>
              </a:ext>
            </a:extLst>
          </p:cNvPr>
          <p:cNvSpPr>
            <a:spLocks noGrp="1"/>
          </p:cNvSpPr>
          <p:nvPr>
            <p:ph idx="1"/>
          </p:nvPr>
        </p:nvSpPr>
        <p:spPr>
          <a:xfrm>
            <a:off x="317897" y="476672"/>
            <a:ext cx="8508206" cy="4282679"/>
          </a:xfrm>
        </p:spPr>
        <p:txBody>
          <a:bodyPr>
            <a:normAutofit/>
          </a:bodyPr>
          <a:lstStyle/>
          <a:p>
            <a:pPr marL="0" indent="0" algn="just">
              <a:buNone/>
            </a:pPr>
            <a:r>
              <a:rPr lang="en-US" sz="2000" dirty="0">
                <a:latin typeface="Times New Roman" panose="02020603050405020304" pitchFamily="18" charset="0"/>
                <a:cs typeface="Times New Roman" panose="02020603050405020304" pitchFamily="18" charset="0"/>
              </a:rPr>
              <a:t>c. in the table, in clause (21), in sub-clause (a), after the row starting with the words “Expenditure incurred to provide any benefit or perquisite”, a row with the words “</a:t>
            </a:r>
            <a:r>
              <a:rPr lang="en-US" sz="2000" b="1" u="sng" dirty="0">
                <a:latin typeface="Times New Roman" panose="02020603050405020304" pitchFamily="18" charset="0"/>
                <a:cs typeface="Times New Roman" panose="02020603050405020304" pitchFamily="18" charset="0"/>
              </a:rPr>
              <a:t>Expenditure incurred to settle proceedings initiated in relation to contravention under such law as notified by the Central Government in the Official Gazette in this behalf” shall be inserted;</a:t>
            </a:r>
            <a:endParaRPr lang="en-IN" sz="2000" dirty="0"/>
          </a:p>
        </p:txBody>
      </p:sp>
      <p:sp>
        <p:nvSpPr>
          <p:cNvPr id="2" name="Footer Placeholder 1">
            <a:extLst>
              <a:ext uri="{FF2B5EF4-FFF2-40B4-BE49-F238E27FC236}">
                <a16:creationId xmlns:a16="http://schemas.microsoft.com/office/drawing/2014/main" id="{54515302-E153-6B6C-276A-3F8517BEF7E9}"/>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04513273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A7EEC7-58E1-7428-94BC-AF65F87E7C7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5EBC64-6D4E-39E6-391D-779E52F98D58}"/>
              </a:ext>
            </a:extLst>
          </p:cNvPr>
          <p:cNvSpPr>
            <a:spLocks noGrp="1"/>
          </p:cNvSpPr>
          <p:nvPr>
            <p:ph idx="1"/>
          </p:nvPr>
        </p:nvSpPr>
        <p:spPr>
          <a:xfrm>
            <a:off x="317897" y="476672"/>
            <a:ext cx="8508206" cy="4968552"/>
          </a:xfrm>
        </p:spPr>
        <p:txBody>
          <a:bodyPr>
            <a:normAutofit/>
          </a:bodyPr>
          <a:lstStyle/>
          <a:p>
            <a:pPr marL="0" indent="0" algn="ctr">
              <a:buNone/>
            </a:pPr>
            <a:r>
              <a:rPr lang="en-US" sz="2000" b="1" dirty="0">
                <a:latin typeface="Times New Roman" pitchFamily="18" charset="0"/>
                <a:cs typeface="Times New Roman" pitchFamily="18" charset="0"/>
              </a:rPr>
              <a:t>As per Page no 184 of Guidance Note on Tax Audit u/s. 44AB of IT Act, 1961 (Revised 2026)</a:t>
            </a:r>
          </a:p>
          <a:p>
            <a:pPr marL="0" indent="0" algn="ctr">
              <a:buNone/>
            </a:pPr>
            <a:endParaRPr lang="en-US" sz="2000" b="1" dirty="0">
              <a:latin typeface="Times New Roman" pitchFamily="18" charset="0"/>
              <a:cs typeface="Times New Roman" pitchFamily="18" charset="0"/>
            </a:endParaRPr>
          </a:p>
          <a:p>
            <a:pPr marL="0" indent="0" algn="just">
              <a:buNone/>
            </a:pPr>
            <a:r>
              <a:rPr lang="en-US" sz="2000" dirty="0">
                <a:latin typeface="Times New Roman" panose="02020603050405020304" pitchFamily="18" charset="0"/>
                <a:cs typeface="Times New Roman" panose="02020603050405020304" pitchFamily="18" charset="0"/>
              </a:rPr>
              <a:t>33.24 (ix) Expenditure incurred to settle proceedings initiated in relation to contravention under such law as notified by the Central Government in the Official Gazette in this behalf.</a:t>
            </a:r>
          </a:p>
          <a:p>
            <a:pPr marL="0" indent="0" algn="just">
              <a:buNone/>
            </a:pPr>
            <a:r>
              <a:rPr lang="en-US" sz="2000" dirty="0">
                <a:latin typeface="Times New Roman" panose="02020603050405020304" pitchFamily="18" charset="0"/>
                <a:cs typeface="Times New Roman" panose="02020603050405020304" pitchFamily="18" charset="0"/>
              </a:rPr>
              <a:t>(a) The Finance (No.2) Act, 2024 has inserted </a:t>
            </a:r>
            <a:r>
              <a:rPr lang="en-US" sz="2000" b="1" u="sng" dirty="0">
                <a:latin typeface="Times New Roman" panose="02020603050405020304" pitchFamily="18" charset="0"/>
                <a:cs typeface="Times New Roman" panose="02020603050405020304" pitchFamily="18" charset="0"/>
              </a:rPr>
              <a:t>clause (iv) in Explanation 3 to section 37(1) from the assessment year 2025-26.</a:t>
            </a:r>
            <a:r>
              <a:rPr lang="en-US" sz="2000" dirty="0">
                <a:latin typeface="Times New Roman" panose="02020603050405020304" pitchFamily="18" charset="0"/>
                <a:cs typeface="Times New Roman" panose="02020603050405020304" pitchFamily="18" charset="0"/>
              </a:rPr>
              <a:t> </a:t>
            </a:r>
          </a:p>
          <a:p>
            <a:pPr marL="0" indent="0" algn="just">
              <a:buNone/>
            </a:pPr>
            <a:r>
              <a:rPr lang="en-US" sz="2000" dirty="0">
                <a:latin typeface="Times New Roman" panose="02020603050405020304" pitchFamily="18" charset="0"/>
                <a:cs typeface="Times New Roman" panose="02020603050405020304" pitchFamily="18" charset="0"/>
              </a:rPr>
              <a:t>This clause provides that </a:t>
            </a:r>
            <a:r>
              <a:rPr lang="en-US" sz="2000" i="1" dirty="0">
                <a:latin typeface="Times New Roman" panose="02020603050405020304" pitchFamily="18" charset="0"/>
                <a:cs typeface="Times New Roman" panose="02020603050405020304" pitchFamily="18" charset="0"/>
              </a:rPr>
              <a:t>for the removal of doubts, it is hereby clarified that the expression "expenditure incurred by an assessee for any purpose which is an offence or which is prohibited by law" under Explanation 1, shall include and shall be deemed to have always included the expenditure incurred by an assessee to settle proceedings initiated in relation to contravention under such law as may be notified by the Central Government in the Official Gazette in this behalf</a:t>
            </a:r>
            <a:r>
              <a:rPr lang="en-US" sz="2000" dirty="0">
                <a:latin typeface="Times New Roman" panose="02020603050405020304" pitchFamily="18" charset="0"/>
                <a:cs typeface="Times New Roman" panose="02020603050405020304" pitchFamily="18" charset="0"/>
              </a:rPr>
              <a:t>.</a:t>
            </a:r>
            <a:endParaRPr lang="en-IN" sz="20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5BA14AFC-F676-FCE7-858C-3020A70C5C10}"/>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92107530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56D9CF-B9AE-B6C0-09B8-BFEB366DC3D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086A76-A7B4-65CB-18E3-E41B250F437B}"/>
              </a:ext>
            </a:extLst>
          </p:cNvPr>
          <p:cNvSpPr>
            <a:spLocks noGrp="1"/>
          </p:cNvSpPr>
          <p:nvPr>
            <p:ph idx="1"/>
          </p:nvPr>
        </p:nvSpPr>
        <p:spPr>
          <a:xfrm>
            <a:off x="317897" y="260648"/>
            <a:ext cx="8508206" cy="6192688"/>
          </a:xfrm>
        </p:spPr>
        <p:txBody>
          <a:bodyPr>
            <a:normAutofit lnSpcReduction="10000"/>
          </a:bodyPr>
          <a:lstStyle/>
          <a:p>
            <a:pPr marL="0" indent="0" algn="ctr">
              <a:buNone/>
            </a:pPr>
            <a:r>
              <a:rPr lang="en-US" sz="2000" b="1" dirty="0">
                <a:latin typeface="Times New Roman" pitchFamily="18" charset="0"/>
                <a:cs typeface="Times New Roman" pitchFamily="18" charset="0"/>
              </a:rPr>
              <a:t>As per Page no 185 of Guidance Note on Tax Audit u/s. 44AB of IT Act, 1961 (Revised 2026)</a:t>
            </a:r>
          </a:p>
          <a:p>
            <a:pPr marL="0" indent="0" algn="just">
              <a:buNone/>
            </a:pPr>
            <a:r>
              <a:rPr lang="en-US" sz="2000" dirty="0">
                <a:latin typeface="Times New Roman" panose="02020603050405020304" pitchFamily="18" charset="0"/>
                <a:cs typeface="Times New Roman" panose="02020603050405020304" pitchFamily="18" charset="0"/>
              </a:rPr>
              <a:t>(b) In exercise of the powers conferred by clause (iv) of Explanation 3 of sub-section (1) to section 37 of the Income-tax Act, 1961, the Central Government has vide Notification no. 38/2025 dated 23.04.2025 provided that </a:t>
            </a:r>
            <a:r>
              <a:rPr lang="en-US" sz="2000" b="1" u="sng" dirty="0">
                <a:latin typeface="Times New Roman" panose="02020603050405020304" pitchFamily="18" charset="0"/>
                <a:cs typeface="Times New Roman" panose="02020603050405020304" pitchFamily="18" charset="0"/>
              </a:rPr>
              <a:t>any expenditure incurred to settle proceedings initiated in relation to contravention or defaults under the following laws shall not be deemed to have been incurred for the purpose of business or profession and no deduction or allowance shall be made in respect of such expenditure, namely:–</a:t>
            </a:r>
          </a:p>
          <a:p>
            <a:pPr marL="0" indent="0" algn="just">
              <a:buNone/>
            </a:pPr>
            <a:r>
              <a:rPr lang="en-US" sz="2000" b="1" u="sng" dirty="0">
                <a:latin typeface="Times New Roman" panose="02020603050405020304" pitchFamily="18" charset="0"/>
                <a:cs typeface="Times New Roman" panose="02020603050405020304" pitchFamily="18" charset="0"/>
              </a:rPr>
              <a:t>(</a:t>
            </a:r>
            <a:r>
              <a:rPr lang="en-US" sz="2000" b="1" u="sng" dirty="0" err="1">
                <a:latin typeface="Times New Roman" panose="02020603050405020304" pitchFamily="18" charset="0"/>
                <a:cs typeface="Times New Roman" panose="02020603050405020304" pitchFamily="18" charset="0"/>
              </a:rPr>
              <a:t>i</a:t>
            </a:r>
            <a:r>
              <a:rPr lang="en-US" sz="2000" b="1" u="sng" dirty="0">
                <a:latin typeface="Times New Roman" panose="02020603050405020304" pitchFamily="18" charset="0"/>
                <a:cs typeface="Times New Roman" panose="02020603050405020304" pitchFamily="18" charset="0"/>
              </a:rPr>
              <a:t>) the Securities and Exchange Board of India Act, 1992;</a:t>
            </a:r>
          </a:p>
          <a:p>
            <a:pPr marL="0" indent="0" algn="just">
              <a:buNone/>
            </a:pPr>
            <a:r>
              <a:rPr lang="en-US" sz="2000" b="1" u="sng" dirty="0">
                <a:latin typeface="Times New Roman" panose="02020603050405020304" pitchFamily="18" charset="0"/>
                <a:cs typeface="Times New Roman" panose="02020603050405020304" pitchFamily="18" charset="0"/>
              </a:rPr>
              <a:t>(ii) the Securities Contracts (Regulation) Act, 1956;</a:t>
            </a:r>
          </a:p>
          <a:p>
            <a:pPr marL="0" indent="0" algn="just">
              <a:buNone/>
            </a:pPr>
            <a:r>
              <a:rPr lang="en-US" sz="2000" b="1" u="sng" dirty="0">
                <a:latin typeface="Times New Roman" panose="02020603050405020304" pitchFamily="18" charset="0"/>
                <a:cs typeface="Times New Roman" panose="02020603050405020304" pitchFamily="18" charset="0"/>
              </a:rPr>
              <a:t>(iii) the Depositories Act, 1996;</a:t>
            </a:r>
          </a:p>
          <a:p>
            <a:pPr marL="0" indent="0" algn="just">
              <a:buNone/>
            </a:pPr>
            <a:r>
              <a:rPr lang="en-US" sz="2000" b="1" u="sng" dirty="0">
                <a:latin typeface="Times New Roman" panose="02020603050405020304" pitchFamily="18" charset="0"/>
                <a:cs typeface="Times New Roman" panose="02020603050405020304" pitchFamily="18" charset="0"/>
              </a:rPr>
              <a:t>(iv) the Competition Act, 2002.</a:t>
            </a:r>
          </a:p>
          <a:p>
            <a:pPr marL="0" indent="0" algn="just">
              <a:buNone/>
            </a:pPr>
            <a:r>
              <a:rPr lang="en-US" sz="2000" dirty="0">
                <a:latin typeface="Times New Roman" panose="02020603050405020304" pitchFamily="18" charset="0"/>
                <a:cs typeface="Times New Roman" panose="02020603050405020304" pitchFamily="18" charset="0"/>
              </a:rPr>
              <a:t>The notification shall come into force on the date of its publication in the Official Gazette.</a:t>
            </a:r>
          </a:p>
          <a:p>
            <a:pPr marL="0" indent="0" algn="just">
              <a:buNone/>
            </a:pPr>
            <a:r>
              <a:rPr lang="en-US" sz="2000" dirty="0">
                <a:latin typeface="Times New Roman" panose="02020603050405020304" pitchFamily="18" charset="0"/>
                <a:cs typeface="Times New Roman" panose="02020603050405020304" pitchFamily="18" charset="0"/>
              </a:rPr>
              <a:t>(c</a:t>
            </a:r>
            <a:r>
              <a:rPr lang="en-US" sz="2000" b="1" u="sng" dirty="0">
                <a:latin typeface="Times New Roman" panose="02020603050405020304" pitchFamily="18" charset="0"/>
                <a:cs typeface="Times New Roman" panose="02020603050405020304" pitchFamily="18" charset="0"/>
              </a:rPr>
              <a:t>) The tax auditor has to verify if any expenditure has been incurred to settle proceedings initiated in relation to contravention or defaults under the above Acts and if so, whether the appropriate reporting under this clause has been done.</a:t>
            </a:r>
            <a:endParaRPr lang="en-IN" sz="2000" b="1" u="sng"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96745875-765A-FCF2-EA96-CC6761AB0E29}"/>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54441204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AF021-9113-3FC5-0C5D-736D65D771E8}"/>
            </a:ext>
          </a:extLst>
        </p:cNvPr>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79FF1B04-9114-4392-FDD9-DA11E5DD5785}"/>
              </a:ext>
            </a:extLst>
          </p:cNvPr>
          <p:cNvGraphicFramePr>
            <a:graphicFrameLocks noGrp="1"/>
          </p:cNvGraphicFramePr>
          <p:nvPr>
            <p:ph idx="1"/>
            <p:extLst>
              <p:ext uri="{D42A27DB-BD31-4B8C-83A1-F6EECF244321}">
                <p14:modId xmlns:p14="http://schemas.microsoft.com/office/powerpoint/2010/main" val="684033166"/>
              </p:ext>
            </p:extLst>
          </p:nvPr>
        </p:nvGraphicFramePr>
        <p:xfrm>
          <a:off x="227409" y="923920"/>
          <a:ext cx="7795023" cy="3230880"/>
        </p:xfrm>
        <a:graphic>
          <a:graphicData uri="http://schemas.openxmlformats.org/drawingml/2006/table">
            <a:tbl>
              <a:tblPr firstRow="1" firstCol="1" lastRow="1" lastCol="1" bandRow="1" bandCol="1">
                <a:tableStyleId>{5940675A-B579-460E-94D1-54222C63F5DA}</a:tableStyleId>
              </a:tblPr>
              <a:tblGrid>
                <a:gridCol w="625878">
                  <a:extLst>
                    <a:ext uri="{9D8B030D-6E8A-4147-A177-3AD203B41FA5}">
                      <a16:colId xmlns:a16="http://schemas.microsoft.com/office/drawing/2014/main" val="4235861729"/>
                    </a:ext>
                  </a:extLst>
                </a:gridCol>
                <a:gridCol w="4604672">
                  <a:extLst>
                    <a:ext uri="{9D8B030D-6E8A-4147-A177-3AD203B41FA5}">
                      <a16:colId xmlns:a16="http://schemas.microsoft.com/office/drawing/2014/main" val="1358727202"/>
                    </a:ext>
                  </a:extLst>
                </a:gridCol>
                <a:gridCol w="2564473">
                  <a:extLst>
                    <a:ext uri="{9D8B030D-6E8A-4147-A177-3AD203B41FA5}">
                      <a16:colId xmlns:a16="http://schemas.microsoft.com/office/drawing/2014/main" val="664869017"/>
                    </a:ext>
                  </a:extLst>
                </a:gridCol>
              </a:tblGrid>
              <a:tr h="2491740">
                <a:tc>
                  <a:txBody>
                    <a:bodyPr/>
                    <a:lstStyle/>
                    <a:p>
                      <a:pPr marL="67945" algn="l">
                        <a:lnSpc>
                          <a:spcPct val="100000"/>
                        </a:lnSpc>
                        <a:buNone/>
                      </a:pPr>
                      <a:r>
                        <a:rPr lang="en-US" sz="1600" spc="-20" dirty="0">
                          <a:solidFill>
                            <a:schemeClr val="tx1"/>
                          </a:solidFill>
                          <a:effectLst/>
                          <a:latin typeface="Times New Roman" panose="02020603050405020304" pitchFamily="18" charset="0"/>
                          <a:cs typeface="Times New Roman" panose="02020603050405020304" pitchFamily="18" charset="0"/>
                        </a:rPr>
                        <a:t>“22.</a:t>
                      </a:r>
                      <a:endParaRPr lang="en-IN"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42900" marR="59055" lvl="0" indent="-342900" algn="just">
                        <a:lnSpc>
                          <a:spcPct val="100000"/>
                        </a:lnSpc>
                        <a:buSzPts val="1000"/>
                        <a:buFont typeface="Times New Roman" panose="02020603050405020304" pitchFamily="18" charset="0"/>
                        <a:buAutoNum type="romanLcParenBoth"/>
                        <a:tabLst>
                          <a:tab pos="406400" algn="l"/>
                        </a:tabLst>
                      </a:pPr>
                      <a:r>
                        <a:rPr lang="en-US" sz="1600" spc="0" dirty="0">
                          <a:solidFill>
                            <a:schemeClr val="tx1"/>
                          </a:solidFill>
                          <a:effectLst/>
                          <a:latin typeface="Times New Roman" panose="02020603050405020304" pitchFamily="18" charset="0"/>
                          <a:cs typeface="Times New Roman" panose="02020603050405020304" pitchFamily="18" charset="0"/>
                        </a:rPr>
                        <a:t>Amount of interest inadmissible under section 23 of the Micro, Small and Medium Enterprises Development Act, 2006 (MSMED Act); or</a:t>
                      </a:r>
                      <a:endParaRPr lang="en-IN" sz="2000" spc="0" dirty="0">
                        <a:solidFill>
                          <a:schemeClr val="tx1"/>
                        </a:solidFill>
                        <a:effectLst/>
                        <a:latin typeface="Times New Roman" panose="02020603050405020304" pitchFamily="18" charset="0"/>
                        <a:cs typeface="Times New Roman" panose="02020603050405020304" pitchFamily="18" charset="0"/>
                      </a:endParaRPr>
                    </a:p>
                    <a:p>
                      <a:pPr marL="342900" marR="62230" lvl="0" indent="-342900" algn="just">
                        <a:lnSpc>
                          <a:spcPct val="100000"/>
                        </a:lnSpc>
                        <a:spcBef>
                          <a:spcPts val="570"/>
                        </a:spcBef>
                        <a:buSzPts val="1000"/>
                        <a:buFont typeface="Times New Roman" panose="02020603050405020304" pitchFamily="18" charset="0"/>
                        <a:buAutoNum type="romanLcParenBoth"/>
                        <a:tabLst>
                          <a:tab pos="431800" algn="l"/>
                        </a:tabLst>
                      </a:pPr>
                      <a:r>
                        <a:rPr lang="en-US" sz="1600" spc="0" dirty="0">
                          <a:solidFill>
                            <a:schemeClr val="tx1"/>
                          </a:solidFill>
                          <a:effectLst/>
                          <a:latin typeface="Times New Roman" panose="02020603050405020304" pitchFamily="18" charset="0"/>
                          <a:cs typeface="Times New Roman" panose="02020603050405020304" pitchFamily="18" charset="0"/>
                        </a:rPr>
                        <a:t>Total amount required to be paid to a micro or small enterprise, as referred to in section 15 of the MSMED Act, during the previous year;</a:t>
                      </a:r>
                      <a:endParaRPr lang="en-IN" sz="2000" spc="0" dirty="0">
                        <a:solidFill>
                          <a:schemeClr val="tx1"/>
                        </a:solidFill>
                        <a:effectLst/>
                        <a:latin typeface="Times New Roman" panose="02020603050405020304" pitchFamily="18" charset="0"/>
                        <a:cs typeface="Times New Roman" panose="02020603050405020304" pitchFamily="18" charset="0"/>
                      </a:endParaRPr>
                    </a:p>
                    <a:p>
                      <a:pPr marL="342900" lvl="0" indent="-342900" algn="just">
                        <a:lnSpc>
                          <a:spcPct val="100000"/>
                        </a:lnSpc>
                        <a:spcBef>
                          <a:spcPts val="595"/>
                        </a:spcBef>
                        <a:buSzPts val="1000"/>
                        <a:buFont typeface="Times New Roman" panose="02020603050405020304" pitchFamily="18" charset="0"/>
                        <a:buAutoNum type="romanLcParenBoth"/>
                        <a:tabLst>
                          <a:tab pos="439420" algn="l"/>
                        </a:tabLst>
                      </a:pPr>
                      <a:r>
                        <a:rPr lang="en-US" sz="1600" spc="0" dirty="0">
                          <a:solidFill>
                            <a:schemeClr val="tx1"/>
                          </a:solidFill>
                          <a:effectLst/>
                          <a:latin typeface="Times New Roman" panose="02020603050405020304" pitchFamily="18" charset="0"/>
                          <a:cs typeface="Times New Roman" panose="02020603050405020304" pitchFamily="18" charset="0"/>
                        </a:rPr>
                        <a:t>Of</a:t>
                      </a:r>
                      <a:r>
                        <a:rPr lang="en-US" sz="1600" spc="-35"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amount</a:t>
                      </a:r>
                      <a:r>
                        <a:rPr lang="en-US" sz="1600" spc="-15"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referred</a:t>
                      </a:r>
                      <a:r>
                        <a:rPr lang="en-US" sz="1600" spc="-15"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to</a:t>
                      </a:r>
                      <a:r>
                        <a:rPr lang="en-US" sz="1600" spc="-20"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in</a:t>
                      </a:r>
                      <a:r>
                        <a:rPr lang="en-US" sz="1600" spc="-25"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(ii)</a:t>
                      </a:r>
                      <a:r>
                        <a:rPr lang="en-US" sz="1600" spc="-20"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above,</a:t>
                      </a:r>
                      <a:r>
                        <a:rPr lang="en-US" sz="1600" spc="-15"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amount</a:t>
                      </a:r>
                      <a:r>
                        <a:rPr lang="en-US" sz="1600" spc="-20" dirty="0">
                          <a:solidFill>
                            <a:schemeClr val="tx1"/>
                          </a:solidFill>
                          <a:effectLst/>
                          <a:latin typeface="Times New Roman" panose="02020603050405020304" pitchFamily="18" charset="0"/>
                          <a:cs typeface="Times New Roman" panose="02020603050405020304" pitchFamily="18" charset="0"/>
                        </a:rPr>
                        <a:t> </a:t>
                      </a:r>
                      <a:r>
                        <a:rPr lang="en-US" sz="1600" spc="-50" dirty="0">
                          <a:solidFill>
                            <a:schemeClr val="tx1"/>
                          </a:solidFill>
                          <a:effectLst/>
                          <a:latin typeface="Times New Roman" panose="02020603050405020304" pitchFamily="18" charset="0"/>
                          <a:cs typeface="Times New Roman" panose="02020603050405020304" pitchFamily="18" charset="0"/>
                        </a:rPr>
                        <a:t>-</a:t>
                      </a:r>
                      <a:endParaRPr lang="en-IN" sz="2000" spc="0" dirty="0">
                        <a:solidFill>
                          <a:schemeClr val="tx1"/>
                        </a:solidFill>
                        <a:effectLst/>
                        <a:latin typeface="Times New Roman" panose="02020603050405020304" pitchFamily="18" charset="0"/>
                        <a:cs typeface="Times New Roman" panose="02020603050405020304" pitchFamily="18" charset="0"/>
                      </a:endParaRPr>
                    </a:p>
                    <a:p>
                      <a:pPr marL="742950" marR="60960" lvl="1" indent="-285750" algn="l">
                        <a:lnSpc>
                          <a:spcPct val="100000"/>
                        </a:lnSpc>
                        <a:spcBef>
                          <a:spcPts val="600"/>
                        </a:spcBef>
                        <a:buSzPts val="1000"/>
                        <a:buFont typeface="Times New Roman" panose="02020603050405020304" pitchFamily="18" charset="0"/>
                        <a:buAutoNum type="alphaLcParenBoth"/>
                        <a:tabLst>
                          <a:tab pos="579755" algn="l"/>
                        </a:tabLst>
                      </a:pPr>
                      <a:r>
                        <a:rPr lang="en-US" sz="1600" spc="0" dirty="0">
                          <a:solidFill>
                            <a:schemeClr val="tx1"/>
                          </a:solidFill>
                          <a:effectLst/>
                          <a:latin typeface="Times New Roman" panose="02020603050405020304" pitchFamily="18" charset="0"/>
                          <a:cs typeface="Times New Roman" panose="02020603050405020304" pitchFamily="18" charset="0"/>
                        </a:rPr>
                        <a:t>paid</a:t>
                      </a:r>
                      <a:r>
                        <a:rPr lang="en-US" sz="1600" spc="120"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up</a:t>
                      </a:r>
                      <a:r>
                        <a:rPr lang="en-US" sz="1600" spc="120"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to</a:t>
                      </a:r>
                      <a:r>
                        <a:rPr lang="en-US" sz="1600" spc="120"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time</a:t>
                      </a:r>
                      <a:r>
                        <a:rPr lang="en-US" sz="1600" spc="125"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given</a:t>
                      </a:r>
                      <a:r>
                        <a:rPr lang="en-US" sz="1600" spc="120"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under</a:t>
                      </a:r>
                      <a:r>
                        <a:rPr lang="en-US" sz="1600" spc="120"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section 15</a:t>
                      </a:r>
                      <a:r>
                        <a:rPr lang="en-US" sz="1600" spc="120"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of</a:t>
                      </a:r>
                      <a:r>
                        <a:rPr lang="en-US" sz="1600" spc="115"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the</a:t>
                      </a:r>
                      <a:r>
                        <a:rPr lang="en-US" sz="1600" spc="125"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MSMED </a:t>
                      </a:r>
                      <a:r>
                        <a:rPr lang="en-US" sz="1600" spc="-20" dirty="0">
                          <a:solidFill>
                            <a:schemeClr val="tx1"/>
                          </a:solidFill>
                          <a:effectLst/>
                          <a:latin typeface="Times New Roman" panose="02020603050405020304" pitchFamily="18" charset="0"/>
                          <a:cs typeface="Times New Roman" panose="02020603050405020304" pitchFamily="18" charset="0"/>
                        </a:rPr>
                        <a:t>Act;</a:t>
                      </a:r>
                      <a:endParaRPr lang="en-IN" sz="2000" spc="0" dirty="0">
                        <a:solidFill>
                          <a:schemeClr val="tx1"/>
                        </a:solidFill>
                        <a:effectLst/>
                        <a:latin typeface="Times New Roman" panose="02020603050405020304" pitchFamily="18" charset="0"/>
                        <a:cs typeface="Times New Roman" panose="02020603050405020304" pitchFamily="18" charset="0"/>
                      </a:endParaRPr>
                    </a:p>
                    <a:p>
                      <a:pPr marL="742950" marR="60960" lvl="1" indent="-285750" algn="l">
                        <a:lnSpc>
                          <a:spcPct val="100000"/>
                        </a:lnSpc>
                        <a:spcBef>
                          <a:spcPts val="605"/>
                        </a:spcBef>
                        <a:buSzPts val="1000"/>
                        <a:buFont typeface="Times New Roman" panose="02020603050405020304" pitchFamily="18" charset="0"/>
                        <a:buAutoNum type="alphaLcParenBoth"/>
                        <a:tabLst>
                          <a:tab pos="614680" algn="l"/>
                        </a:tabLst>
                      </a:pPr>
                      <a:r>
                        <a:rPr lang="en-US" sz="1600" spc="0" dirty="0">
                          <a:solidFill>
                            <a:schemeClr val="tx1"/>
                          </a:solidFill>
                          <a:effectLst/>
                          <a:latin typeface="Times New Roman" panose="02020603050405020304" pitchFamily="18" charset="0"/>
                          <a:cs typeface="Times New Roman" panose="02020603050405020304" pitchFamily="18" charset="0"/>
                        </a:rPr>
                        <a:t>not</a:t>
                      </a:r>
                      <a:r>
                        <a:rPr lang="en-US" sz="1600" spc="200"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paid</a:t>
                      </a:r>
                      <a:r>
                        <a:rPr lang="en-US" sz="1600" spc="200"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up</a:t>
                      </a:r>
                      <a:r>
                        <a:rPr lang="en-US" sz="1600" spc="200"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to</a:t>
                      </a:r>
                      <a:r>
                        <a:rPr lang="en-US" sz="1600" spc="200"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time</a:t>
                      </a:r>
                      <a:r>
                        <a:rPr lang="en-US" sz="1600" spc="200"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given</a:t>
                      </a:r>
                      <a:r>
                        <a:rPr lang="en-US" sz="1600" spc="200"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under</a:t>
                      </a:r>
                      <a:r>
                        <a:rPr lang="en-US" sz="1600" spc="200"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section</a:t>
                      </a:r>
                      <a:r>
                        <a:rPr lang="en-US" sz="1600" spc="200"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15</a:t>
                      </a:r>
                      <a:r>
                        <a:rPr lang="en-US" sz="1600" spc="200"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of</a:t>
                      </a:r>
                      <a:r>
                        <a:rPr lang="en-US" sz="1600" spc="200"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the</a:t>
                      </a:r>
                      <a:r>
                        <a:rPr lang="en-US" sz="1600" spc="400" dirty="0">
                          <a:solidFill>
                            <a:schemeClr val="tx1"/>
                          </a:solidFill>
                          <a:effectLst/>
                          <a:latin typeface="Times New Roman" panose="02020603050405020304" pitchFamily="18" charset="0"/>
                          <a:cs typeface="Times New Roman" panose="02020603050405020304" pitchFamily="18" charset="0"/>
                        </a:rPr>
                        <a:t> </a:t>
                      </a:r>
                      <a:r>
                        <a:rPr lang="en-US" sz="1600" spc="0" dirty="0">
                          <a:solidFill>
                            <a:schemeClr val="tx1"/>
                          </a:solidFill>
                          <a:effectLst/>
                          <a:latin typeface="Times New Roman" panose="02020603050405020304" pitchFamily="18" charset="0"/>
                          <a:cs typeface="Times New Roman" panose="02020603050405020304" pitchFamily="18" charset="0"/>
                        </a:rPr>
                        <a:t>MSMED Act and inadmissible for the previous year.”;</a:t>
                      </a:r>
                      <a:endParaRPr lang="en-IN" sz="2000" spc="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35255" algn="l">
                        <a:lnSpc>
                          <a:spcPct val="100000"/>
                        </a:lnSpc>
                        <a:buNone/>
                      </a:pPr>
                      <a:r>
                        <a:rPr lang="en-US" sz="1400" dirty="0">
                          <a:solidFill>
                            <a:schemeClr val="tx1"/>
                          </a:solidFill>
                          <a:effectLst/>
                          <a:latin typeface="Times New Roman" panose="02020603050405020304" pitchFamily="18" charset="0"/>
                          <a:cs typeface="Times New Roman" panose="02020603050405020304" pitchFamily="18" charset="0"/>
                        </a:rPr>
                        <a:t> </a:t>
                      </a:r>
                      <a:endParaRPr lang="en-IN"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063529154"/>
                  </a:ext>
                </a:extLst>
              </a:tr>
            </a:tbl>
          </a:graphicData>
        </a:graphic>
      </p:graphicFrame>
      <p:sp>
        <p:nvSpPr>
          <p:cNvPr id="9" name="TextBox 8">
            <a:extLst>
              <a:ext uri="{FF2B5EF4-FFF2-40B4-BE49-F238E27FC236}">
                <a16:creationId xmlns:a16="http://schemas.microsoft.com/office/drawing/2014/main" id="{EBE1A5BA-8D3A-50C2-B72B-B064B1531574}"/>
              </a:ext>
            </a:extLst>
          </p:cNvPr>
          <p:cNvSpPr txBox="1"/>
          <p:nvPr/>
        </p:nvSpPr>
        <p:spPr>
          <a:xfrm>
            <a:off x="227408" y="347151"/>
            <a:ext cx="5651898" cy="338554"/>
          </a:xfrm>
          <a:prstGeom prst="rect">
            <a:avLst/>
          </a:prstGeom>
          <a:noFill/>
        </p:spPr>
        <p:txBody>
          <a:bodyPr wrap="square">
            <a:spAutoFit/>
          </a:bodyPr>
          <a:lstStyle/>
          <a:p>
            <a:r>
              <a:rPr lang="en-US" sz="1600" dirty="0">
                <a:latin typeface="Times New Roman" panose="02020603050405020304" pitchFamily="18" charset="0"/>
                <a:cs typeface="Times New Roman" panose="02020603050405020304" pitchFamily="18" charset="0"/>
              </a:rPr>
              <a:t>d. for clause (22), the following clause shall be substituted –</a:t>
            </a:r>
          </a:p>
        </p:txBody>
      </p:sp>
      <p:sp>
        <p:nvSpPr>
          <p:cNvPr id="2" name="Footer Placeholder 1">
            <a:extLst>
              <a:ext uri="{FF2B5EF4-FFF2-40B4-BE49-F238E27FC236}">
                <a16:creationId xmlns:a16="http://schemas.microsoft.com/office/drawing/2014/main" id="{514A90DE-1952-9A47-188A-BA46172F766A}"/>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7245937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22423D-70AA-60D9-0324-D1B9581C0C2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97372D-8EDF-06D8-DC40-FDF99D947D72}"/>
              </a:ext>
            </a:extLst>
          </p:cNvPr>
          <p:cNvSpPr>
            <a:spLocks noGrp="1"/>
          </p:cNvSpPr>
          <p:nvPr>
            <p:ph idx="1"/>
          </p:nvPr>
        </p:nvSpPr>
        <p:spPr>
          <a:xfrm>
            <a:off x="251521" y="260648"/>
            <a:ext cx="8263830" cy="5229325"/>
          </a:xfrm>
        </p:spPr>
        <p:txBody>
          <a:bodyPr>
            <a:normAutofit/>
          </a:bodyPr>
          <a:lstStyle/>
          <a:p>
            <a:pPr marL="0" indent="0" algn="ctr">
              <a:buNone/>
            </a:pPr>
            <a:r>
              <a:rPr lang="en-US" sz="2400" b="1" dirty="0">
                <a:latin typeface="Times New Roman" pitchFamily="18" charset="0"/>
                <a:cs typeface="Times New Roman" pitchFamily="18" charset="0"/>
              </a:rPr>
              <a:t>Amendments in clause 22</a:t>
            </a:r>
            <a:endParaRPr lang="en-US" sz="2400" dirty="0">
              <a:latin typeface="Times New Roman" panose="02020603050405020304" pitchFamily="18" charset="0"/>
              <a:cs typeface="Times New Roman" panose="02020603050405020304" pitchFamily="18" charset="0"/>
            </a:endParaRP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1. Interest disallowance under Section 23 of the MSMED Act, 2006; </a:t>
            </a:r>
            <a:r>
              <a:rPr lang="en-US" sz="2400" b="1" dirty="0">
                <a:latin typeface="Times New Roman" panose="02020603050405020304" pitchFamily="18" charset="0"/>
                <a:cs typeface="Times New Roman" panose="02020603050405020304" pitchFamily="18" charset="0"/>
              </a:rPr>
              <a:t>(Already existing requirement)</a:t>
            </a:r>
          </a:p>
          <a:p>
            <a:pPr marL="0" indent="0" algn="just">
              <a:buNone/>
            </a:pPr>
            <a:r>
              <a:rPr lang="en-US" sz="2400" dirty="0">
                <a:latin typeface="Times New Roman" panose="02020603050405020304" pitchFamily="18" charset="0"/>
                <a:cs typeface="Times New Roman" panose="02020603050405020304" pitchFamily="18" charset="0"/>
              </a:rPr>
              <a:t>2. Total amount payable to micro or small enterprises as referred to in Section 15 of the MSMED Act during the year; </a:t>
            </a:r>
            <a:r>
              <a:rPr lang="en-US" sz="2400" b="1" dirty="0">
                <a:latin typeface="Times New Roman" panose="02020603050405020304" pitchFamily="18" charset="0"/>
                <a:cs typeface="Times New Roman" panose="02020603050405020304" pitchFamily="18" charset="0"/>
              </a:rPr>
              <a:t>(New requirement)</a:t>
            </a:r>
          </a:p>
          <a:p>
            <a:pPr marL="0" indent="0" algn="just">
              <a:buNone/>
            </a:pPr>
            <a:r>
              <a:rPr lang="en-US" sz="2400" dirty="0">
                <a:latin typeface="Times New Roman" panose="02020603050405020304" pitchFamily="18" charset="0"/>
                <a:cs typeface="Times New Roman" panose="02020603050405020304" pitchFamily="18" charset="0"/>
              </a:rPr>
              <a:t>3. Of the above, bifurcation into:</a:t>
            </a:r>
          </a:p>
          <a:p>
            <a:pPr marL="0" indent="0" algn="just">
              <a:buNone/>
            </a:pPr>
            <a:r>
              <a:rPr lang="en-US" sz="2400" dirty="0">
                <a:latin typeface="Times New Roman" panose="02020603050405020304" pitchFamily="18" charset="0"/>
                <a:cs typeface="Times New Roman" panose="02020603050405020304" pitchFamily="18" charset="0"/>
              </a:rPr>
              <a:t>(a) Amounts paid within the prescribed time under Section 15, and </a:t>
            </a:r>
            <a:r>
              <a:rPr lang="en-US" sz="2400" b="1" dirty="0">
                <a:latin typeface="Times New Roman" panose="02020603050405020304" pitchFamily="18" charset="0"/>
                <a:cs typeface="Times New Roman" panose="02020603050405020304" pitchFamily="18" charset="0"/>
              </a:rPr>
              <a:t>(New requirement)</a:t>
            </a:r>
          </a:p>
          <a:p>
            <a:pPr marL="0" indent="0" algn="just">
              <a:buNone/>
            </a:pPr>
            <a:r>
              <a:rPr lang="en-US" sz="2400" dirty="0">
                <a:latin typeface="Times New Roman" panose="02020603050405020304" pitchFamily="18" charset="0"/>
                <a:cs typeface="Times New Roman" panose="02020603050405020304" pitchFamily="18" charset="0"/>
              </a:rPr>
              <a:t>(b) Amounts not paid within the prescribed time, which are inadmissible for deduction. </a:t>
            </a:r>
            <a:r>
              <a:rPr lang="en-US" sz="2400" b="1" dirty="0">
                <a:latin typeface="Times New Roman" panose="02020603050405020304" pitchFamily="18" charset="0"/>
                <a:cs typeface="Times New Roman" panose="02020603050405020304" pitchFamily="18" charset="0"/>
              </a:rPr>
              <a:t>(Already existing requirement)</a:t>
            </a:r>
          </a:p>
        </p:txBody>
      </p:sp>
      <p:sp>
        <p:nvSpPr>
          <p:cNvPr id="2" name="Footer Placeholder 1">
            <a:extLst>
              <a:ext uri="{FF2B5EF4-FFF2-40B4-BE49-F238E27FC236}">
                <a16:creationId xmlns:a16="http://schemas.microsoft.com/office/drawing/2014/main" id="{D24FC3F4-5D7A-5C3C-66CF-AE3BC981C3B0}"/>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33657381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64E5BD-41D5-DD39-8A1D-7915076BF37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5CCEB0-6562-0D6C-83F4-76A66895E888}"/>
              </a:ext>
            </a:extLst>
          </p:cNvPr>
          <p:cNvSpPr>
            <a:spLocks noGrp="1"/>
          </p:cNvSpPr>
          <p:nvPr>
            <p:ph idx="1"/>
          </p:nvPr>
        </p:nvSpPr>
        <p:spPr>
          <a:xfrm>
            <a:off x="316796" y="332656"/>
            <a:ext cx="8524695" cy="4321969"/>
          </a:xfrm>
        </p:spPr>
        <p:txBody>
          <a:bodyPr>
            <a:normAutofit fontScale="92500"/>
          </a:bodyPr>
          <a:lstStyle/>
          <a:p>
            <a:pPr marL="0" indent="0" algn="ctr">
              <a:buNone/>
            </a:pPr>
            <a:r>
              <a:rPr lang="en-US" sz="2400" b="1" dirty="0">
                <a:latin typeface="Times New Roman" pitchFamily="18" charset="0"/>
                <a:cs typeface="Times New Roman" pitchFamily="18" charset="0"/>
              </a:rPr>
              <a:t>As per Page no 208 of Guidance Note on Tax Audit u/s. 44AB of IT Act, 1961 (Revised 2026)</a:t>
            </a: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42.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Amount of Interest inadmissible under section 23 of the Micro, Small and Medium Enterprises Development Act, 2006 (MSMED Act); or</a:t>
            </a:r>
          </a:p>
          <a:p>
            <a:pPr marL="0" indent="0" algn="just">
              <a:buNone/>
            </a:pPr>
            <a:r>
              <a:rPr lang="en-US" sz="2400" dirty="0">
                <a:latin typeface="Times New Roman" panose="02020603050405020304" pitchFamily="18" charset="0"/>
                <a:cs typeface="Times New Roman" panose="02020603050405020304" pitchFamily="18" charset="0"/>
              </a:rPr>
              <a:t>(ii) Total amount required to be paid to a micro or small enterprise, as referred to in section 15 of the MSMED Act, during the previous year;</a:t>
            </a:r>
          </a:p>
          <a:p>
            <a:pPr marL="0" indent="0" algn="just">
              <a:buNone/>
            </a:pPr>
            <a:r>
              <a:rPr lang="en-US" sz="2400" dirty="0">
                <a:latin typeface="Times New Roman" panose="02020603050405020304" pitchFamily="18" charset="0"/>
                <a:cs typeface="Times New Roman" panose="02020603050405020304" pitchFamily="18" charset="0"/>
              </a:rPr>
              <a:t>(iii) Of amount referred to in (ii) above, amount –</a:t>
            </a:r>
          </a:p>
          <a:p>
            <a:pPr marL="0" indent="0" algn="just">
              <a:buNone/>
            </a:pPr>
            <a:r>
              <a:rPr lang="en-US" sz="2400" dirty="0">
                <a:latin typeface="Times New Roman" panose="02020603050405020304" pitchFamily="18" charset="0"/>
                <a:cs typeface="Times New Roman" panose="02020603050405020304" pitchFamily="18" charset="0"/>
              </a:rPr>
              <a:t>(a) paid up to time given under section 15 of the MSMED Act;</a:t>
            </a:r>
          </a:p>
          <a:p>
            <a:pPr marL="0" indent="0" algn="just">
              <a:buNone/>
            </a:pPr>
            <a:r>
              <a:rPr lang="en-US" sz="2400" dirty="0">
                <a:latin typeface="Times New Roman" panose="02020603050405020304" pitchFamily="18" charset="0"/>
                <a:cs typeface="Times New Roman" panose="02020603050405020304" pitchFamily="18" charset="0"/>
              </a:rPr>
              <a:t>(b) not paid up to time given under section 15 of the MSMED Act and inadmissible for the previous year.”</a:t>
            </a:r>
          </a:p>
          <a:p>
            <a:pPr marL="0" indent="0" algn="r">
              <a:buNone/>
            </a:pPr>
            <a:r>
              <a:rPr lang="en-US" sz="2400" dirty="0">
                <a:latin typeface="Times New Roman" panose="02020603050405020304" pitchFamily="18" charset="0"/>
                <a:cs typeface="Times New Roman" panose="02020603050405020304" pitchFamily="18" charset="0"/>
              </a:rPr>
              <a:t>[Clause 22]</a:t>
            </a:r>
          </a:p>
        </p:txBody>
      </p:sp>
      <p:sp>
        <p:nvSpPr>
          <p:cNvPr id="2" name="Footer Placeholder 1">
            <a:extLst>
              <a:ext uri="{FF2B5EF4-FFF2-40B4-BE49-F238E27FC236}">
                <a16:creationId xmlns:a16="http://schemas.microsoft.com/office/drawing/2014/main" id="{F56E70A6-6AFF-4464-FA81-B588BB281D9F}"/>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45960237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22298D-5EFD-2BBC-C36E-CA99E1DD61C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9E8311-7F06-FD54-DF7D-A9F3660D1F6B}"/>
              </a:ext>
            </a:extLst>
          </p:cNvPr>
          <p:cNvSpPr>
            <a:spLocks noGrp="1"/>
          </p:cNvSpPr>
          <p:nvPr>
            <p:ph idx="1"/>
          </p:nvPr>
        </p:nvSpPr>
        <p:spPr>
          <a:xfrm>
            <a:off x="323528" y="332656"/>
            <a:ext cx="8496943" cy="5544616"/>
          </a:xfrm>
        </p:spPr>
        <p:txBody>
          <a:bodyPr>
            <a:normAutofit fontScale="92500"/>
          </a:bodyPr>
          <a:lstStyle/>
          <a:p>
            <a:pPr marL="0" indent="0" algn="ctr">
              <a:buNone/>
            </a:pPr>
            <a:r>
              <a:rPr lang="en-US" sz="2400" b="1" dirty="0">
                <a:latin typeface="Times New Roman" panose="02020603050405020304" pitchFamily="18" charset="0"/>
                <a:cs typeface="Times New Roman" panose="02020603050405020304" pitchFamily="18" charset="0"/>
              </a:rPr>
              <a:t>As per Page no 209 of Guidance Note on Tax Audit u/s. 44AB of IT Act, 1961 (Revised 2026)</a:t>
            </a:r>
          </a:p>
          <a:p>
            <a:pPr marL="0" indent="0" algn="just">
              <a:buNone/>
            </a:pPr>
            <a:r>
              <a:rPr lang="en-US" sz="2400" b="1" u="sng" dirty="0">
                <a:latin typeface="Times New Roman" panose="02020603050405020304" pitchFamily="18" charset="0"/>
                <a:cs typeface="Times New Roman" panose="02020603050405020304" pitchFamily="18" charset="0"/>
              </a:rPr>
              <a:t>Clause (h), </a:t>
            </a:r>
            <a:r>
              <a:rPr lang="en-US" sz="2400" dirty="0">
                <a:latin typeface="Times New Roman" panose="02020603050405020304" pitchFamily="18" charset="0"/>
                <a:cs typeface="Times New Roman" panose="02020603050405020304" pitchFamily="18" charset="0"/>
              </a:rPr>
              <a:t>which was </a:t>
            </a:r>
            <a:r>
              <a:rPr lang="en-US" sz="2400" b="1" u="sng" dirty="0">
                <a:latin typeface="Times New Roman" panose="02020603050405020304" pitchFamily="18" charset="0"/>
                <a:cs typeface="Times New Roman" panose="02020603050405020304" pitchFamily="18" charset="0"/>
              </a:rPr>
              <a:t>inserted in section 43B of the Income-tax Act, 1961 w.e.f. 1.4.2024</a:t>
            </a:r>
            <a:r>
              <a:rPr lang="en-US" sz="2400" dirty="0">
                <a:latin typeface="Times New Roman" panose="02020603050405020304" pitchFamily="18" charset="0"/>
                <a:cs typeface="Times New Roman" panose="02020603050405020304" pitchFamily="18" charset="0"/>
              </a:rPr>
              <a:t>, reads as follows: </a:t>
            </a:r>
          </a:p>
          <a:p>
            <a:pPr marL="0" indent="0" algn="just">
              <a:buNone/>
            </a:pPr>
            <a:r>
              <a:rPr lang="en-US" sz="2400" dirty="0">
                <a:latin typeface="Times New Roman" panose="02020603050405020304" pitchFamily="18" charset="0"/>
                <a:cs typeface="Times New Roman" panose="02020603050405020304" pitchFamily="18" charset="0"/>
              </a:rPr>
              <a:t>“43B. Notwithstanding anything contained in any other provision of this Act, a deduction otherwise allowable under this Act in respect of— </a:t>
            </a:r>
          </a:p>
          <a:p>
            <a:pPr marL="0" indent="0" algn="just">
              <a:buNone/>
            </a:pPr>
            <a:r>
              <a:rPr lang="en-US" sz="2400" dirty="0">
                <a:latin typeface="Times New Roman" panose="02020603050405020304" pitchFamily="18" charset="0"/>
                <a:cs typeface="Times New Roman" panose="02020603050405020304" pitchFamily="18" charset="0"/>
              </a:rPr>
              <a:t>(g) ……. </a:t>
            </a:r>
          </a:p>
          <a:p>
            <a:pPr marL="0" indent="0" algn="just">
              <a:buNone/>
            </a:pPr>
            <a:r>
              <a:rPr lang="en-US" sz="2400" dirty="0">
                <a:latin typeface="Times New Roman" panose="02020603050405020304" pitchFamily="18" charset="0"/>
                <a:cs typeface="Times New Roman" panose="02020603050405020304" pitchFamily="18" charset="0"/>
              </a:rPr>
              <a:t>(h) any </a:t>
            </a:r>
            <a:r>
              <a:rPr lang="en-US" sz="2400" b="1" u="sng" dirty="0">
                <a:latin typeface="Times New Roman" panose="02020603050405020304" pitchFamily="18" charset="0"/>
                <a:cs typeface="Times New Roman" panose="02020603050405020304" pitchFamily="18" charset="0"/>
              </a:rPr>
              <a:t>sum payable </a:t>
            </a:r>
            <a:r>
              <a:rPr lang="en-US" sz="2400" dirty="0">
                <a:latin typeface="Times New Roman" panose="02020603050405020304" pitchFamily="18" charset="0"/>
                <a:cs typeface="Times New Roman" panose="02020603050405020304" pitchFamily="18" charset="0"/>
              </a:rPr>
              <a:t>by the assessee to a </a:t>
            </a:r>
            <a:r>
              <a:rPr lang="en-US" sz="2400" b="1" u="sng" dirty="0">
                <a:latin typeface="Times New Roman" panose="02020603050405020304" pitchFamily="18" charset="0"/>
                <a:cs typeface="Times New Roman" panose="02020603050405020304" pitchFamily="18" charset="0"/>
              </a:rPr>
              <a:t>micro or small enterprise </a:t>
            </a:r>
          </a:p>
          <a:p>
            <a:pPr marL="0" indent="0" algn="just">
              <a:buNone/>
            </a:pPr>
            <a:r>
              <a:rPr lang="en-US" sz="2400" b="1" u="sng" dirty="0">
                <a:latin typeface="Times New Roman" panose="02020603050405020304" pitchFamily="18" charset="0"/>
                <a:cs typeface="Times New Roman" panose="02020603050405020304" pitchFamily="18" charset="0"/>
              </a:rPr>
              <a:t>beyond the time limit </a:t>
            </a:r>
            <a:r>
              <a:rPr lang="en-US" sz="2400" dirty="0">
                <a:latin typeface="Times New Roman" panose="02020603050405020304" pitchFamily="18" charset="0"/>
                <a:cs typeface="Times New Roman" panose="02020603050405020304" pitchFamily="18" charset="0"/>
              </a:rPr>
              <a:t>specified in </a:t>
            </a:r>
            <a:r>
              <a:rPr lang="en-US" sz="2400" b="1" u="sng" dirty="0">
                <a:latin typeface="Times New Roman" panose="02020603050405020304" pitchFamily="18" charset="0"/>
                <a:cs typeface="Times New Roman" panose="02020603050405020304" pitchFamily="18" charset="0"/>
              </a:rPr>
              <a:t>section 15 of the Micro, Small and Medium Enterprises Development Act, 2006</a:t>
            </a:r>
            <a:r>
              <a:rPr lang="en-US" sz="2400" dirty="0">
                <a:latin typeface="Times New Roman" panose="02020603050405020304" pitchFamily="18" charset="0"/>
                <a:cs typeface="Times New Roman" panose="02020603050405020304" pitchFamily="18" charset="0"/>
              </a:rPr>
              <a:t> (27 of 2006), </a:t>
            </a:r>
          </a:p>
          <a:p>
            <a:pPr marL="0" indent="0" algn="just">
              <a:buNone/>
            </a:pPr>
            <a:r>
              <a:rPr lang="en-US" sz="2400" b="1" u="sng" dirty="0">
                <a:latin typeface="Times New Roman" panose="02020603050405020304" pitchFamily="18" charset="0"/>
                <a:cs typeface="Times New Roman" panose="02020603050405020304" pitchFamily="18" charset="0"/>
              </a:rPr>
              <a:t>shall be allowed </a:t>
            </a:r>
            <a:r>
              <a:rPr lang="en-US" sz="2400" dirty="0">
                <a:latin typeface="Times New Roman" panose="02020603050405020304" pitchFamily="18" charset="0"/>
                <a:cs typeface="Times New Roman" panose="02020603050405020304" pitchFamily="18" charset="0"/>
              </a:rPr>
              <a:t>(irrespective of the previous year in which the liability to pay such sum was incurred by the assessee according to the method of accounting regularly employed by him) </a:t>
            </a:r>
          </a:p>
          <a:p>
            <a:pPr marL="0" indent="0" algn="just">
              <a:buNone/>
            </a:pPr>
            <a:r>
              <a:rPr lang="en-US" sz="2400" dirty="0">
                <a:latin typeface="Times New Roman" panose="02020603050405020304" pitchFamily="18" charset="0"/>
                <a:cs typeface="Times New Roman" panose="02020603050405020304" pitchFamily="18" charset="0"/>
              </a:rPr>
              <a:t>only </a:t>
            </a:r>
            <a:r>
              <a:rPr lang="en-US" sz="2400" b="1" u="sng" dirty="0">
                <a:latin typeface="Times New Roman" panose="02020603050405020304" pitchFamily="18" charset="0"/>
                <a:cs typeface="Times New Roman" panose="02020603050405020304" pitchFamily="18" charset="0"/>
              </a:rPr>
              <a:t>in computing the income referred to in section 28 </a:t>
            </a:r>
          </a:p>
          <a:p>
            <a:pPr marL="0" indent="0" algn="just">
              <a:buNone/>
            </a:pPr>
            <a:r>
              <a:rPr lang="en-US" sz="2400" b="1" u="sng" dirty="0">
                <a:latin typeface="Times New Roman" panose="02020603050405020304" pitchFamily="18" charset="0"/>
                <a:cs typeface="Times New Roman" panose="02020603050405020304" pitchFamily="18" charset="0"/>
              </a:rPr>
              <a:t>of that previous year in which such sum is actually paid by him: </a:t>
            </a:r>
          </a:p>
        </p:txBody>
      </p:sp>
      <p:sp>
        <p:nvSpPr>
          <p:cNvPr id="2" name="Footer Placeholder 1">
            <a:extLst>
              <a:ext uri="{FF2B5EF4-FFF2-40B4-BE49-F238E27FC236}">
                <a16:creationId xmlns:a16="http://schemas.microsoft.com/office/drawing/2014/main" id="{02663BED-1CF9-40F9-D3FC-BC5B718187D6}"/>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46453794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7EDA8D-BB87-E710-BB01-1DA6124E944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020EC-E156-4B72-930E-0E70FF545D49}"/>
              </a:ext>
            </a:extLst>
          </p:cNvPr>
          <p:cNvSpPr>
            <a:spLocks noGrp="1"/>
          </p:cNvSpPr>
          <p:nvPr>
            <p:ph idx="1"/>
          </p:nvPr>
        </p:nvSpPr>
        <p:spPr>
          <a:xfrm>
            <a:off x="395536" y="332656"/>
            <a:ext cx="8424935" cy="5157317"/>
          </a:xfrm>
        </p:spPr>
        <p:txBody>
          <a:bodyPr>
            <a:normAutofit/>
          </a:bodyPr>
          <a:lstStyle/>
          <a:p>
            <a:pPr marL="0" indent="0" algn="ctr">
              <a:buNone/>
            </a:pPr>
            <a:r>
              <a:rPr lang="en-US" sz="2000" b="1" dirty="0">
                <a:latin typeface="Times New Roman" panose="02020603050405020304" pitchFamily="18" charset="0"/>
                <a:cs typeface="Times New Roman" panose="02020603050405020304" pitchFamily="18" charset="0"/>
              </a:rPr>
              <a:t>As per Page no 209 of Guidance Note on Tax Audit u/s. 44AB of IT Act, 1961 (Revised 2026)</a:t>
            </a:r>
            <a:endParaRPr lang="en-US" sz="2200" b="1"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Provided that nothing contained in this section except the provisions of clause (h) shall apply in relation to any sum which is actually paid by the assessee on or before the due date applicable in his case for furnishing the return of income under sub-section (1) of section 139 in respect of the previous year in which the liability to pay such sum was incurred as aforesaid and the evidence of such payment is furnished by the assessee along with such return. </a:t>
            </a:r>
          </a:p>
        </p:txBody>
      </p:sp>
      <p:sp>
        <p:nvSpPr>
          <p:cNvPr id="2" name="Footer Placeholder 1">
            <a:extLst>
              <a:ext uri="{FF2B5EF4-FFF2-40B4-BE49-F238E27FC236}">
                <a16:creationId xmlns:a16="http://schemas.microsoft.com/office/drawing/2014/main" id="{8D528651-B27D-F640-7873-221141111C62}"/>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87519484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3D4FA-851B-B502-4703-8FDB3ACDED0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64D05BD-7A51-0D76-BCBE-905BE3A950C0}"/>
              </a:ext>
            </a:extLst>
          </p:cNvPr>
          <p:cNvSpPr>
            <a:spLocks noGrp="1"/>
          </p:cNvSpPr>
          <p:nvPr>
            <p:ph idx="1"/>
          </p:nvPr>
        </p:nvSpPr>
        <p:spPr>
          <a:xfrm>
            <a:off x="323528" y="332656"/>
            <a:ext cx="8568951" cy="5157317"/>
          </a:xfrm>
        </p:spPr>
        <p:txBody>
          <a:bodyPr>
            <a:normAutofit/>
          </a:bodyPr>
          <a:lstStyle/>
          <a:p>
            <a:pPr marL="0" indent="0" algn="ctr">
              <a:buNone/>
            </a:pPr>
            <a:r>
              <a:rPr lang="en-US" sz="2000" b="1" dirty="0">
                <a:latin typeface="Times New Roman" panose="02020603050405020304" pitchFamily="18" charset="0"/>
                <a:cs typeface="Times New Roman" panose="02020603050405020304" pitchFamily="18" charset="0"/>
              </a:rPr>
              <a:t>As per Page no 209 of Guidance Note on Tax Audit u/s. 44AB of IT Act, 1961 (Revised 2026)</a:t>
            </a:r>
            <a:endParaRPr lang="en-US" sz="2200" b="1" dirty="0">
              <a:latin typeface="Times New Roman" panose="02020603050405020304" pitchFamily="18" charset="0"/>
              <a:cs typeface="Times New Roman" panose="02020603050405020304" pitchFamily="18" charset="0"/>
            </a:endParaRPr>
          </a:p>
          <a:p>
            <a:pPr marL="0" indent="0" algn="just">
              <a:buNone/>
            </a:pPr>
            <a:r>
              <a:rPr lang="en-US" sz="2400" b="1" u="sng" dirty="0">
                <a:latin typeface="Times New Roman" panose="02020603050405020304" pitchFamily="18" charset="0"/>
                <a:cs typeface="Times New Roman" panose="02020603050405020304" pitchFamily="18" charset="0"/>
              </a:rPr>
              <a:t>Clause (e) and Clause (g) of Explanation 4 to section 43B </a:t>
            </a:r>
            <a:r>
              <a:rPr lang="en-US" sz="2400" dirty="0">
                <a:latin typeface="Times New Roman" panose="02020603050405020304" pitchFamily="18" charset="0"/>
                <a:cs typeface="Times New Roman" panose="02020603050405020304" pitchFamily="18" charset="0"/>
              </a:rPr>
              <a:t>has been substituted with the following by the Finance Act, 2023, </a:t>
            </a:r>
            <a:r>
              <a:rPr lang="en-US" sz="2400" b="1" u="sng" dirty="0">
                <a:latin typeface="Times New Roman" panose="02020603050405020304" pitchFamily="18" charset="0"/>
                <a:cs typeface="Times New Roman" panose="02020603050405020304" pitchFamily="18" charset="0"/>
              </a:rPr>
              <a:t>w.e.f. 1-4-2024:</a:t>
            </a:r>
          </a:p>
          <a:p>
            <a:pPr marL="0" indent="0" algn="just">
              <a:buNone/>
            </a:pPr>
            <a:r>
              <a:rPr lang="en-US" sz="2400" b="1" u="sng" dirty="0">
                <a:latin typeface="Times New Roman" panose="02020603050405020304" pitchFamily="18" charset="0"/>
                <a:cs typeface="Times New Roman" panose="02020603050405020304" pitchFamily="18" charset="0"/>
              </a:rPr>
              <a:t>Explanation 4: </a:t>
            </a:r>
          </a:p>
          <a:p>
            <a:pPr marL="0" indent="0" algn="just">
              <a:buNone/>
            </a:pPr>
            <a:r>
              <a:rPr lang="en-US" sz="2400" dirty="0">
                <a:latin typeface="Times New Roman" panose="02020603050405020304" pitchFamily="18" charset="0"/>
                <a:cs typeface="Times New Roman" panose="02020603050405020304" pitchFamily="18" charset="0"/>
              </a:rPr>
              <a:t>(e) "</a:t>
            </a:r>
            <a:r>
              <a:rPr lang="en-US" sz="2400" b="1" u="sng" dirty="0">
                <a:latin typeface="Times New Roman" panose="02020603050405020304" pitchFamily="18" charset="0"/>
                <a:cs typeface="Times New Roman" panose="02020603050405020304" pitchFamily="18" charset="0"/>
              </a:rPr>
              <a:t>micro enterprise" </a:t>
            </a:r>
            <a:r>
              <a:rPr lang="en-US" sz="2400" dirty="0">
                <a:latin typeface="Times New Roman" panose="02020603050405020304" pitchFamily="18" charset="0"/>
                <a:cs typeface="Times New Roman" panose="02020603050405020304" pitchFamily="18" charset="0"/>
              </a:rPr>
              <a:t>shall have the </a:t>
            </a:r>
            <a:r>
              <a:rPr lang="en-US" sz="2400" b="1" u="sng" dirty="0">
                <a:latin typeface="Times New Roman" panose="02020603050405020304" pitchFamily="18" charset="0"/>
                <a:cs typeface="Times New Roman" panose="02020603050405020304" pitchFamily="18" charset="0"/>
              </a:rPr>
              <a:t>meaning assigned </a:t>
            </a:r>
            <a:r>
              <a:rPr lang="en-US" sz="2400" dirty="0">
                <a:latin typeface="Times New Roman" panose="02020603050405020304" pitchFamily="18" charset="0"/>
                <a:cs typeface="Times New Roman" panose="02020603050405020304" pitchFamily="18" charset="0"/>
              </a:rPr>
              <a:t>to it in clause (h) of section 2 of the </a:t>
            </a:r>
            <a:r>
              <a:rPr lang="en-US" sz="2400" b="1" u="sng" dirty="0">
                <a:latin typeface="Times New Roman" panose="02020603050405020304" pitchFamily="18" charset="0"/>
                <a:cs typeface="Times New Roman" panose="02020603050405020304" pitchFamily="18" charset="0"/>
              </a:rPr>
              <a:t>Micro, Small and Medium Enterprises Development Act, 2006</a:t>
            </a:r>
            <a:r>
              <a:rPr lang="en-US" sz="2400" dirty="0">
                <a:latin typeface="Times New Roman" panose="02020603050405020304" pitchFamily="18" charset="0"/>
                <a:cs typeface="Times New Roman" panose="02020603050405020304" pitchFamily="18" charset="0"/>
              </a:rPr>
              <a:t> (27 of 2006); </a:t>
            </a:r>
          </a:p>
          <a:p>
            <a:pPr marL="0" indent="0" algn="just">
              <a:buNone/>
            </a:pPr>
            <a:r>
              <a:rPr lang="en-US" sz="2400" dirty="0">
                <a:latin typeface="Times New Roman" panose="02020603050405020304" pitchFamily="18" charset="0"/>
                <a:cs typeface="Times New Roman" panose="02020603050405020304" pitchFamily="18" charset="0"/>
              </a:rPr>
              <a:t>(f)…………. </a:t>
            </a:r>
          </a:p>
          <a:p>
            <a:pPr marL="0" indent="0" algn="just">
              <a:buNone/>
            </a:pPr>
            <a:r>
              <a:rPr lang="en-US" sz="2400" dirty="0">
                <a:latin typeface="Times New Roman" panose="02020603050405020304" pitchFamily="18" charset="0"/>
                <a:cs typeface="Times New Roman" panose="02020603050405020304" pitchFamily="18" charset="0"/>
              </a:rPr>
              <a:t>(g) </a:t>
            </a:r>
            <a:r>
              <a:rPr lang="en-US" sz="2400" b="1" u="sng" dirty="0">
                <a:latin typeface="Times New Roman" panose="02020603050405020304" pitchFamily="18" charset="0"/>
                <a:cs typeface="Times New Roman" panose="02020603050405020304" pitchFamily="18" charset="0"/>
              </a:rPr>
              <a:t>"small enterprise</a:t>
            </a:r>
            <a:r>
              <a:rPr lang="en-US" sz="2400" dirty="0">
                <a:latin typeface="Times New Roman" panose="02020603050405020304" pitchFamily="18" charset="0"/>
                <a:cs typeface="Times New Roman" panose="02020603050405020304" pitchFamily="18" charset="0"/>
              </a:rPr>
              <a:t>" shall have the </a:t>
            </a:r>
            <a:r>
              <a:rPr lang="en-US" sz="2400" b="1" u="sng" dirty="0">
                <a:latin typeface="Times New Roman" panose="02020603050405020304" pitchFamily="18" charset="0"/>
                <a:cs typeface="Times New Roman" panose="02020603050405020304" pitchFamily="18" charset="0"/>
              </a:rPr>
              <a:t>meaning assigned</a:t>
            </a:r>
            <a:r>
              <a:rPr lang="en-US" sz="2400" dirty="0">
                <a:latin typeface="Times New Roman" panose="02020603050405020304" pitchFamily="18" charset="0"/>
                <a:cs typeface="Times New Roman" panose="02020603050405020304" pitchFamily="18" charset="0"/>
              </a:rPr>
              <a:t> to it in clause (m) of section 2 of the </a:t>
            </a:r>
            <a:r>
              <a:rPr lang="en-US" sz="2400" b="1" u="sng" dirty="0">
                <a:latin typeface="Times New Roman" panose="02020603050405020304" pitchFamily="18" charset="0"/>
                <a:cs typeface="Times New Roman" panose="02020603050405020304" pitchFamily="18" charset="0"/>
              </a:rPr>
              <a:t>Micro, Small and Medium Enterprises Development Act, 2006 </a:t>
            </a:r>
            <a:r>
              <a:rPr lang="en-US" sz="2400" dirty="0">
                <a:latin typeface="Times New Roman" panose="02020603050405020304" pitchFamily="18" charset="0"/>
                <a:cs typeface="Times New Roman" panose="02020603050405020304" pitchFamily="18" charset="0"/>
              </a:rPr>
              <a:t>(27 of 2006).”</a:t>
            </a:r>
          </a:p>
        </p:txBody>
      </p:sp>
      <p:sp>
        <p:nvSpPr>
          <p:cNvPr id="2" name="Footer Placeholder 1">
            <a:extLst>
              <a:ext uri="{FF2B5EF4-FFF2-40B4-BE49-F238E27FC236}">
                <a16:creationId xmlns:a16="http://schemas.microsoft.com/office/drawing/2014/main" id="{20F26164-C5C2-A5FF-5985-7A1344AEEF97}"/>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5061116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FA8D59-3A33-D1A8-9B5F-0417B4B7492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4673A9-C452-CA65-BBB1-E5BC154D39AE}"/>
              </a:ext>
            </a:extLst>
          </p:cNvPr>
          <p:cNvSpPr>
            <a:spLocks noGrp="1"/>
          </p:cNvSpPr>
          <p:nvPr>
            <p:ph idx="1"/>
          </p:nvPr>
        </p:nvSpPr>
        <p:spPr>
          <a:xfrm>
            <a:off x="467544" y="404664"/>
            <a:ext cx="8352927" cy="5085309"/>
          </a:xfrm>
        </p:spPr>
        <p:txBody>
          <a:bodyPr>
            <a:normAutofit/>
          </a:bodyPr>
          <a:lstStyle/>
          <a:p>
            <a:pPr marL="0" indent="0" algn="ctr">
              <a:buNone/>
            </a:pPr>
            <a:r>
              <a:rPr lang="en-US" sz="2000" b="1" dirty="0">
                <a:latin typeface="Times New Roman" panose="02020603050405020304" pitchFamily="18" charset="0"/>
                <a:cs typeface="Times New Roman" panose="02020603050405020304" pitchFamily="18" charset="0"/>
              </a:rPr>
              <a:t>As per Page no 210 of Guidance Note on Tax Audit u/s. 44AB of IT Act, 1961 (Revised 2026)</a:t>
            </a:r>
            <a:endParaRPr lang="en-US" sz="2200" b="1"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42.3 Clause 22 of Form No. 3CD deals with the reporting of certain transactions with entities covered under MSMED Act, 2006. </a:t>
            </a:r>
          </a:p>
          <a:p>
            <a:pPr marL="0" indent="0" algn="just">
              <a:buNone/>
            </a:pPr>
            <a:r>
              <a:rPr lang="en-US" sz="2400" dirty="0">
                <a:latin typeface="Times New Roman" panose="02020603050405020304" pitchFamily="18" charset="0"/>
                <a:cs typeface="Times New Roman" panose="02020603050405020304" pitchFamily="18" charset="0"/>
              </a:rPr>
              <a:t>For verifying the reporting under the clause, the tax auditor must consider the relevant provisions and definitions under MSMED Act and the Income-tax Act, 1961 and should refer to the relevant notifications issued under both the statutes. </a:t>
            </a:r>
          </a:p>
        </p:txBody>
      </p:sp>
      <p:sp>
        <p:nvSpPr>
          <p:cNvPr id="2" name="Footer Placeholder 1">
            <a:extLst>
              <a:ext uri="{FF2B5EF4-FFF2-40B4-BE49-F238E27FC236}">
                <a16:creationId xmlns:a16="http://schemas.microsoft.com/office/drawing/2014/main" id="{CAC53D28-59F8-99ED-25F7-E6F3D10B4F4B}"/>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12019384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538777-97BE-59B5-CC94-D48448314AE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C3B8208-01C6-F1CD-96C9-142C6FB9DB24}"/>
              </a:ext>
            </a:extLst>
          </p:cNvPr>
          <p:cNvSpPr>
            <a:spLocks noGrp="1"/>
          </p:cNvSpPr>
          <p:nvPr>
            <p:ph idx="1"/>
          </p:nvPr>
        </p:nvSpPr>
        <p:spPr>
          <a:xfrm>
            <a:off x="251520" y="44624"/>
            <a:ext cx="8640959" cy="6192688"/>
          </a:xfrm>
        </p:spPr>
        <p:txBody>
          <a:bodyPr>
            <a:normAutofit lnSpcReduction="10000"/>
          </a:bodyPr>
          <a:lstStyle/>
          <a:p>
            <a:pPr marL="0" indent="0" algn="ctr">
              <a:lnSpc>
                <a:spcPct val="110000"/>
              </a:lnSpc>
              <a:buNone/>
            </a:pPr>
            <a:r>
              <a:rPr lang="en-US" sz="2000" b="1" dirty="0">
                <a:latin typeface="Times New Roman" panose="02020603050405020304" pitchFamily="18" charset="0"/>
                <a:cs typeface="Times New Roman" panose="02020603050405020304" pitchFamily="18" charset="0"/>
              </a:rPr>
              <a:t>As per Page no 210 &amp; 211 of Guidance Note on Tax Audit u/s. 44AB of IT Act, 1961 (Revised 2026)</a:t>
            </a:r>
            <a:endParaRPr lang="en-US" sz="2000" b="1" u="sng" dirty="0">
              <a:latin typeface="Times New Roman" panose="02020603050405020304" pitchFamily="18" charset="0"/>
              <a:cs typeface="Times New Roman" panose="02020603050405020304" pitchFamily="18" charset="0"/>
            </a:endParaRPr>
          </a:p>
          <a:p>
            <a:pPr marL="0" indent="0" algn="just">
              <a:lnSpc>
                <a:spcPct val="110000"/>
              </a:lnSpc>
              <a:buNone/>
            </a:pPr>
            <a:r>
              <a:rPr lang="en-US" sz="2000" dirty="0">
                <a:latin typeface="Times New Roman" panose="02020603050405020304" pitchFamily="18" charset="0"/>
                <a:cs typeface="Times New Roman" panose="02020603050405020304" pitchFamily="18" charset="0"/>
              </a:rPr>
              <a:t>42.4 Clause 22 has two limbs </a:t>
            </a:r>
          </a:p>
          <a:p>
            <a:pPr marL="342900" indent="-342900" algn="just">
              <a:lnSpc>
                <a:spcPct val="11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under the first limb, covering sub-clause (</a:t>
            </a:r>
            <a:r>
              <a:rPr lang="en-US" sz="2000" dirty="0" err="1">
                <a:latin typeface="Times New Roman" panose="02020603050405020304" pitchFamily="18" charset="0"/>
                <a:cs typeface="Times New Roman" panose="02020603050405020304" pitchFamily="18" charset="0"/>
              </a:rPr>
              <a:t>i</a:t>
            </a:r>
            <a:r>
              <a:rPr lang="en-US" sz="2000" dirty="0">
                <a:latin typeface="Times New Roman" panose="02020603050405020304" pitchFamily="18" charset="0"/>
                <a:cs typeface="Times New Roman" panose="02020603050405020304" pitchFamily="18" charset="0"/>
              </a:rPr>
              <a:t>), the amount of interest inadmissible under section 23 of the MSMED Act needs to be stated. </a:t>
            </a:r>
          </a:p>
          <a:p>
            <a:pPr marL="342900" indent="-342900" algn="just">
              <a:lnSpc>
                <a:spcPct val="11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Under the second limb covering remaining two sub-clauses, under sub-clause (ii) the total amount required to be paid to a micro or small enterprise, as referred to in section 15 of the MSMED Act during the previous year needs to be stated.</a:t>
            </a:r>
          </a:p>
          <a:p>
            <a:pPr marL="0" indent="0" algn="just">
              <a:lnSpc>
                <a:spcPct val="110000"/>
              </a:lnSpc>
              <a:buNone/>
            </a:pPr>
            <a:r>
              <a:rPr lang="en-US" sz="2000" dirty="0">
                <a:latin typeface="Times New Roman" panose="02020603050405020304" pitchFamily="18" charset="0"/>
                <a:cs typeface="Times New Roman" panose="02020603050405020304" pitchFamily="18" charset="0"/>
              </a:rPr>
              <a:t>Sub-clause (iii) begins with “Of the amount referred to in (ii) above”, indicating that the amount to be reported in (a) and (b) of sub clause (iii) are out of the amount referred to in (ii) above. </a:t>
            </a:r>
          </a:p>
          <a:p>
            <a:pPr marL="0" indent="0" algn="just">
              <a:lnSpc>
                <a:spcPct val="110000"/>
              </a:lnSpc>
              <a:buNone/>
            </a:pPr>
            <a:r>
              <a:rPr lang="en-US" sz="2000" dirty="0">
                <a:latin typeface="Times New Roman" panose="02020603050405020304" pitchFamily="18" charset="0"/>
                <a:cs typeface="Times New Roman" panose="02020603050405020304" pitchFamily="18" charset="0"/>
              </a:rPr>
              <a:t>In sub-clause (iii) under (a), the amount paid up to the time given under section 15 of the MSMED Act, and under (b) the amount not paid up to time given under section 15 of the MSMED Act and inadmissible for the previous year needs to be stated. </a:t>
            </a:r>
          </a:p>
          <a:p>
            <a:pPr marL="0" indent="0" algn="just">
              <a:lnSpc>
                <a:spcPct val="110000"/>
              </a:lnSpc>
              <a:buNone/>
            </a:pPr>
            <a:r>
              <a:rPr lang="en-US" sz="2000" dirty="0">
                <a:latin typeface="Times New Roman" panose="02020603050405020304" pitchFamily="18" charset="0"/>
                <a:cs typeface="Times New Roman" panose="02020603050405020304" pitchFamily="18" charset="0"/>
              </a:rPr>
              <a:t>Thus, the amount to be reported under (b) is the payment which satisfies the dual conditions, namely, paid beyond the time given under section 15 of the MSMED Act and inadmissible for the previous year.</a:t>
            </a:r>
          </a:p>
        </p:txBody>
      </p:sp>
      <p:sp>
        <p:nvSpPr>
          <p:cNvPr id="2" name="Footer Placeholder 1">
            <a:extLst>
              <a:ext uri="{FF2B5EF4-FFF2-40B4-BE49-F238E27FC236}">
                <a16:creationId xmlns:a16="http://schemas.microsoft.com/office/drawing/2014/main" id="{BB569F73-3EC5-A5CB-8A4B-0D47E9AEC68B}"/>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48279098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4AA84-F3AD-80A8-8C07-D36CCFA58C7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13E8AA-D65C-7FBF-2736-D463E4C8D0A9}"/>
              </a:ext>
            </a:extLst>
          </p:cNvPr>
          <p:cNvSpPr>
            <a:spLocks noGrp="1"/>
          </p:cNvSpPr>
          <p:nvPr>
            <p:ph idx="1"/>
          </p:nvPr>
        </p:nvSpPr>
        <p:spPr>
          <a:xfrm>
            <a:off x="323528" y="268747"/>
            <a:ext cx="8440292" cy="5752541"/>
          </a:xfrm>
        </p:spPr>
        <p:txBody>
          <a:bodyPr>
            <a:normAutofit fontScale="92500" lnSpcReduction="10000"/>
          </a:bodyPr>
          <a:lstStyle/>
          <a:p>
            <a:pPr marL="0" indent="0" algn="ctr">
              <a:buNone/>
            </a:pPr>
            <a:r>
              <a:rPr lang="en-US" sz="2400" b="1" dirty="0">
                <a:latin typeface="Times New Roman" panose="02020603050405020304" pitchFamily="18" charset="0"/>
                <a:cs typeface="Times New Roman" panose="02020603050405020304" pitchFamily="18" charset="0"/>
              </a:rPr>
              <a:t>As per Page no 211 of Guidance Note on Tax Audit u/s. 44AB of IT Act, 1961 (Revised 2026)</a:t>
            </a:r>
          </a:p>
          <a:p>
            <a:pPr marL="0" indent="0" algn="just">
              <a:buNone/>
            </a:pPr>
            <a:r>
              <a:rPr lang="en-US" sz="2400" dirty="0">
                <a:latin typeface="Times New Roman" panose="02020603050405020304" pitchFamily="18" charset="0"/>
                <a:cs typeface="Times New Roman" panose="02020603050405020304" pitchFamily="18" charset="0"/>
              </a:rPr>
              <a:t>42.5 The provisions of the MSMED Act contained in section 15 and section 16 relate to Micro and Small Enterprises. </a:t>
            </a:r>
          </a:p>
          <a:p>
            <a:pPr marL="0" indent="0" algn="just">
              <a:buNone/>
            </a:pPr>
            <a:r>
              <a:rPr lang="en-US" sz="2400" dirty="0">
                <a:latin typeface="Times New Roman" panose="02020603050405020304" pitchFamily="18" charset="0"/>
                <a:cs typeface="Times New Roman" panose="02020603050405020304" pitchFamily="18" charset="0"/>
              </a:rPr>
              <a:t>The meaning of the terms “Micro Enterprise” and “Small Enterprise” have to be understood from the relevant provisions of the MSMED Act 2006. </a:t>
            </a:r>
          </a:p>
          <a:p>
            <a:pPr marL="0" indent="0" algn="just">
              <a:buNone/>
            </a:pPr>
            <a:r>
              <a:rPr lang="en-US" sz="2400" dirty="0">
                <a:latin typeface="Times New Roman" panose="02020603050405020304" pitchFamily="18" charset="0"/>
                <a:cs typeface="Times New Roman" panose="02020603050405020304" pitchFamily="18" charset="0"/>
              </a:rPr>
              <a:t>While the definitions provided under the MSMED Act has prescribed investment criteria separately for manufacturing enterprises and enterprises rendering services, </a:t>
            </a:r>
            <a:r>
              <a:rPr lang="en-US" sz="2400" b="1" u="sng" dirty="0">
                <a:latin typeface="Times New Roman" panose="02020603050405020304" pitchFamily="18" charset="0"/>
                <a:cs typeface="Times New Roman" panose="02020603050405020304" pitchFamily="18" charset="0"/>
              </a:rPr>
              <a:t>the Central Government vide MSME notification no. S.O. 2119(E) dated 26-6-2020 has prescribed a composite criterion of “investment in plant and machinery or equipment” and “annual turnover” which applies both to manufacturing enterprises and enterprises rendering services. </a:t>
            </a:r>
          </a:p>
          <a:p>
            <a:pPr marL="0" indent="0" algn="just">
              <a:buNone/>
            </a:pPr>
            <a:r>
              <a:rPr lang="en-US" sz="2400" dirty="0">
                <a:latin typeface="Times New Roman" panose="02020603050405020304" pitchFamily="18" charset="0"/>
                <a:cs typeface="Times New Roman" panose="02020603050405020304" pitchFamily="18" charset="0"/>
              </a:rPr>
              <a:t>These revised criteria were made applicable w.e.f. 1.7.2020 and accordingly, apply to reporting under clause 22 for A.Y. 2024-25 and A.Y.2025-26.</a:t>
            </a:r>
          </a:p>
        </p:txBody>
      </p:sp>
      <p:sp>
        <p:nvSpPr>
          <p:cNvPr id="2" name="Footer Placeholder 1">
            <a:extLst>
              <a:ext uri="{FF2B5EF4-FFF2-40B4-BE49-F238E27FC236}">
                <a16:creationId xmlns:a16="http://schemas.microsoft.com/office/drawing/2014/main" id="{42D1527D-CE4D-5C46-6279-E7FEFA266DC1}"/>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67732473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4BA0D9-FDE2-2B24-8884-329EA298163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F507BE-8658-0A17-DF5F-9DE57055B038}"/>
              </a:ext>
            </a:extLst>
          </p:cNvPr>
          <p:cNvSpPr>
            <a:spLocks noGrp="1"/>
          </p:cNvSpPr>
          <p:nvPr>
            <p:ph idx="1"/>
          </p:nvPr>
        </p:nvSpPr>
        <p:spPr>
          <a:xfrm>
            <a:off x="251460" y="116632"/>
            <a:ext cx="8641080" cy="5644088"/>
          </a:xfrm>
        </p:spPr>
        <p:txBody>
          <a:bodyPr>
            <a:normAutofit/>
          </a:bodyPr>
          <a:lstStyle/>
          <a:p>
            <a:pPr marL="0" indent="0" algn="ctr">
              <a:buNone/>
            </a:pPr>
            <a:r>
              <a:rPr lang="en-US" sz="2000" b="1" dirty="0">
                <a:latin typeface="Times New Roman" panose="02020603050405020304" pitchFamily="18" charset="0"/>
                <a:cs typeface="Times New Roman" panose="02020603050405020304" pitchFamily="18" charset="0"/>
              </a:rPr>
              <a:t>As per Page no 211 &amp; 212 of Guidance Note on Tax Audit u/s. 44AB of IT Act, 1961 (Revised 2026)</a:t>
            </a:r>
          </a:p>
          <a:p>
            <a:pPr marL="0" indent="0" algn="just">
              <a:buNone/>
            </a:pPr>
            <a:r>
              <a:rPr lang="en-US" sz="2000" dirty="0">
                <a:latin typeface="Times New Roman" panose="02020603050405020304" pitchFamily="18" charset="0"/>
                <a:cs typeface="Times New Roman" panose="02020603050405020304" pitchFamily="18" charset="0"/>
              </a:rPr>
              <a:t>The </a:t>
            </a:r>
            <a:r>
              <a:rPr lang="en-US" sz="2000" b="1" u="sng" dirty="0">
                <a:latin typeface="Times New Roman" panose="02020603050405020304" pitchFamily="18" charset="0"/>
                <a:cs typeface="Times New Roman" panose="02020603050405020304" pitchFamily="18" charset="0"/>
              </a:rPr>
              <a:t>investments and turnover limits have been further revised with effect from 1-4-2025 vide MSME notification S.O. 1364(E) dated21.03.2025.</a:t>
            </a:r>
            <a:r>
              <a:rPr lang="en-US" sz="2000" dirty="0">
                <a:latin typeface="Times New Roman" panose="02020603050405020304" pitchFamily="18" charset="0"/>
                <a:cs typeface="Times New Roman" panose="02020603050405020304" pitchFamily="18" charset="0"/>
              </a:rPr>
              <a:t> </a:t>
            </a:r>
          </a:p>
          <a:p>
            <a:pPr marL="0" indent="0" algn="just">
              <a:buNone/>
            </a:pPr>
            <a:r>
              <a:rPr lang="en-US" sz="2000" dirty="0">
                <a:latin typeface="Times New Roman" panose="02020603050405020304" pitchFamily="18" charset="0"/>
                <a:cs typeface="Times New Roman" panose="02020603050405020304" pitchFamily="18" charset="0"/>
              </a:rPr>
              <a:t>These revised criteria are relevant for reporting for A.Y. 2026-27 and onwards. </a:t>
            </a:r>
          </a:p>
          <a:p>
            <a:pPr marL="0" indent="0" algn="just">
              <a:buNone/>
            </a:pPr>
            <a:r>
              <a:rPr lang="en-US" sz="2000" dirty="0">
                <a:latin typeface="Times New Roman" panose="02020603050405020304" pitchFamily="18" charset="0"/>
                <a:cs typeface="Times New Roman" panose="02020603050405020304" pitchFamily="18" charset="0"/>
              </a:rPr>
              <a:t>The following table provides an overview of the criteria applicable for classification of micro, small and medium enterprises</a:t>
            </a:r>
          </a:p>
          <a:p>
            <a:pPr marL="0" indent="0" algn="just">
              <a:buNone/>
            </a:pPr>
            <a:endParaRPr lang="en-US" sz="1400" dirty="0">
              <a:latin typeface="Times New Roman" panose="02020603050405020304" pitchFamily="18"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27E69441-AD2A-0863-EEC1-312546531AEB}"/>
              </a:ext>
            </a:extLst>
          </p:cNvPr>
          <p:cNvGraphicFramePr>
            <a:graphicFrameLocks noGrp="1"/>
          </p:cNvGraphicFramePr>
          <p:nvPr/>
        </p:nvGraphicFramePr>
        <p:xfrm>
          <a:off x="413385" y="2492896"/>
          <a:ext cx="8317230" cy="2476500"/>
        </p:xfrm>
        <a:graphic>
          <a:graphicData uri="http://schemas.openxmlformats.org/drawingml/2006/table">
            <a:tbl>
              <a:tblPr firstRow="1" bandRow="1">
                <a:tableStyleId>{5940675A-B579-460E-94D1-54222C63F5DA}</a:tableStyleId>
              </a:tblPr>
              <a:tblGrid>
                <a:gridCol w="1663446">
                  <a:extLst>
                    <a:ext uri="{9D8B030D-6E8A-4147-A177-3AD203B41FA5}">
                      <a16:colId xmlns:a16="http://schemas.microsoft.com/office/drawing/2014/main" val="742279185"/>
                    </a:ext>
                  </a:extLst>
                </a:gridCol>
                <a:gridCol w="2733294">
                  <a:extLst>
                    <a:ext uri="{9D8B030D-6E8A-4147-A177-3AD203B41FA5}">
                      <a16:colId xmlns:a16="http://schemas.microsoft.com/office/drawing/2014/main" val="283952024"/>
                    </a:ext>
                  </a:extLst>
                </a:gridCol>
                <a:gridCol w="1291590">
                  <a:extLst>
                    <a:ext uri="{9D8B030D-6E8A-4147-A177-3AD203B41FA5}">
                      <a16:colId xmlns:a16="http://schemas.microsoft.com/office/drawing/2014/main" val="2664163718"/>
                    </a:ext>
                  </a:extLst>
                </a:gridCol>
                <a:gridCol w="1154430">
                  <a:extLst>
                    <a:ext uri="{9D8B030D-6E8A-4147-A177-3AD203B41FA5}">
                      <a16:colId xmlns:a16="http://schemas.microsoft.com/office/drawing/2014/main" val="3398583730"/>
                    </a:ext>
                  </a:extLst>
                </a:gridCol>
                <a:gridCol w="1474470">
                  <a:extLst>
                    <a:ext uri="{9D8B030D-6E8A-4147-A177-3AD203B41FA5}">
                      <a16:colId xmlns:a16="http://schemas.microsoft.com/office/drawing/2014/main" val="1049426195"/>
                    </a:ext>
                  </a:extLst>
                </a:gridCol>
              </a:tblGrid>
              <a:tr h="480060">
                <a:tc>
                  <a:txBody>
                    <a:bodyPr/>
                    <a:lstStyle/>
                    <a:p>
                      <a:r>
                        <a:rPr lang="en-US" sz="1400" b="1" dirty="0">
                          <a:latin typeface="Times New Roman" panose="02020603050405020304" pitchFamily="18" charset="0"/>
                          <a:cs typeface="Times New Roman" panose="02020603050405020304" pitchFamily="18" charset="0"/>
                        </a:rPr>
                        <a:t>Criterion </a:t>
                      </a:r>
                    </a:p>
                  </a:txBody>
                  <a:tcPr marL="68580" marR="68580" marT="34290" marB="34290"/>
                </a:tc>
                <a:tc>
                  <a:txBody>
                    <a:bodyPr/>
                    <a:lstStyle/>
                    <a:p>
                      <a:r>
                        <a:rPr lang="en-US" sz="1400" b="1" dirty="0">
                          <a:latin typeface="Times New Roman" panose="02020603050405020304" pitchFamily="18" charset="0"/>
                          <a:cs typeface="Times New Roman" panose="02020603050405020304" pitchFamily="18" charset="0"/>
                        </a:rPr>
                        <a:t>Applicable Period </a:t>
                      </a:r>
                    </a:p>
                  </a:txBody>
                  <a:tcPr marL="68580" marR="68580" marT="34290" marB="34290"/>
                </a:tc>
                <a:tc>
                  <a:txBody>
                    <a:bodyPr/>
                    <a:lstStyle/>
                    <a:p>
                      <a:r>
                        <a:rPr lang="en-US" sz="1400" b="1" dirty="0">
                          <a:latin typeface="Times New Roman" panose="02020603050405020304" pitchFamily="18" charset="0"/>
                          <a:cs typeface="Times New Roman" panose="02020603050405020304" pitchFamily="18" charset="0"/>
                        </a:rPr>
                        <a:t>Micro Enterprise</a:t>
                      </a:r>
                    </a:p>
                  </a:txBody>
                  <a:tcPr marL="68580" marR="68580" marT="34290" marB="34290"/>
                </a:tc>
                <a:tc>
                  <a:txBody>
                    <a:bodyPr/>
                    <a:lstStyle/>
                    <a:p>
                      <a:r>
                        <a:rPr lang="en-US" sz="1400" b="1" dirty="0">
                          <a:latin typeface="Times New Roman" panose="02020603050405020304" pitchFamily="18" charset="0"/>
                          <a:cs typeface="Times New Roman" panose="02020603050405020304" pitchFamily="18" charset="0"/>
                        </a:rPr>
                        <a:t>Small Enterprise</a:t>
                      </a:r>
                    </a:p>
                  </a:txBody>
                  <a:tcPr marL="68580" marR="68580" marT="34290" marB="34290"/>
                </a:tc>
                <a:tc>
                  <a:txBody>
                    <a:bodyPr/>
                    <a:lstStyle/>
                    <a:p>
                      <a:r>
                        <a:rPr lang="en-US" sz="1400" b="1" dirty="0">
                          <a:latin typeface="Times New Roman" panose="02020603050405020304" pitchFamily="18" charset="0"/>
                          <a:cs typeface="Times New Roman" panose="02020603050405020304" pitchFamily="18" charset="0"/>
                        </a:rPr>
                        <a:t>Medium Enterprise</a:t>
                      </a:r>
                    </a:p>
                  </a:txBody>
                  <a:tcPr marL="68580" marR="68580" marT="34290" marB="34290"/>
                </a:tc>
                <a:extLst>
                  <a:ext uri="{0D108BD9-81ED-4DB2-BD59-A6C34878D82A}">
                    <a16:rowId xmlns:a16="http://schemas.microsoft.com/office/drawing/2014/main" val="2484602272"/>
                  </a:ext>
                </a:extLst>
              </a:tr>
              <a:tr h="480060">
                <a:tc rowSpan="2">
                  <a:txBody>
                    <a:bodyPr/>
                    <a:lstStyle/>
                    <a:p>
                      <a:r>
                        <a:rPr lang="en-US" sz="1400" dirty="0">
                          <a:latin typeface="Times New Roman" panose="02020603050405020304" pitchFamily="18" charset="0"/>
                          <a:cs typeface="Times New Roman" panose="02020603050405020304" pitchFamily="18" charset="0"/>
                        </a:rPr>
                        <a:t>Investment in Plant and Machinery or Equipment does not exceed</a:t>
                      </a:r>
                    </a:p>
                  </a:txBody>
                  <a:tcPr marL="68580" marR="68580" marT="34290" marB="34290"/>
                </a:tc>
                <a:tc>
                  <a:txBody>
                    <a:bodyPr/>
                    <a:lstStyle/>
                    <a:p>
                      <a:r>
                        <a:rPr lang="en-US" sz="1400" b="0" u="none" dirty="0">
                          <a:latin typeface="Times New Roman" panose="02020603050405020304" pitchFamily="18" charset="0"/>
                          <a:cs typeface="Times New Roman" panose="02020603050405020304" pitchFamily="18" charset="0"/>
                        </a:rPr>
                        <a:t>1.7.2020 to 31.3.2025 (relevant </a:t>
                      </a:r>
                      <a:r>
                        <a:rPr lang="en-US" sz="1400" b="0" u="none" dirty="0" err="1">
                          <a:latin typeface="Times New Roman" panose="02020603050405020304" pitchFamily="18" charset="0"/>
                          <a:cs typeface="Times New Roman" panose="02020603050405020304" pitchFamily="18" charset="0"/>
                        </a:rPr>
                        <a:t>upto</a:t>
                      </a:r>
                      <a:r>
                        <a:rPr lang="en-US" sz="1400" b="0" u="none" dirty="0">
                          <a:latin typeface="Times New Roman" panose="02020603050405020304" pitchFamily="18" charset="0"/>
                          <a:cs typeface="Times New Roman" panose="02020603050405020304" pitchFamily="18" charset="0"/>
                        </a:rPr>
                        <a:t> A.Y.2025- 26) </a:t>
                      </a:r>
                    </a:p>
                  </a:txBody>
                  <a:tcPr marL="68580" marR="68580" marT="34290" marB="34290"/>
                </a:tc>
                <a:tc>
                  <a:txBody>
                    <a:bodyPr/>
                    <a:lstStyle/>
                    <a:p>
                      <a:r>
                        <a:rPr lang="en-US" sz="1400" b="0" u="none" dirty="0">
                          <a:latin typeface="Times New Roman" panose="02020603050405020304" pitchFamily="18" charset="0"/>
                          <a:cs typeface="Times New Roman" panose="02020603050405020304" pitchFamily="18" charset="0"/>
                        </a:rPr>
                        <a:t>Rs.1 crore</a:t>
                      </a:r>
                    </a:p>
                  </a:txBody>
                  <a:tcPr marL="68580" marR="68580" marT="34290" marB="34290"/>
                </a:tc>
                <a:tc>
                  <a:txBody>
                    <a:bodyPr/>
                    <a:lstStyle/>
                    <a:p>
                      <a:r>
                        <a:rPr lang="en-US" sz="1400" b="0" u="none" dirty="0">
                          <a:latin typeface="Times New Roman" panose="02020603050405020304" pitchFamily="18" charset="0"/>
                          <a:cs typeface="Times New Roman" panose="02020603050405020304" pitchFamily="18" charset="0"/>
                        </a:rPr>
                        <a:t>Rs.10 crore </a:t>
                      </a:r>
                    </a:p>
                  </a:txBody>
                  <a:tcPr marL="68580" marR="68580" marT="34290" marB="34290"/>
                </a:tc>
                <a:tc>
                  <a:txBody>
                    <a:bodyPr/>
                    <a:lstStyle/>
                    <a:p>
                      <a:r>
                        <a:rPr lang="en-US" sz="1400" b="0" u="none" dirty="0">
                          <a:latin typeface="Times New Roman" panose="02020603050405020304" pitchFamily="18" charset="0"/>
                          <a:cs typeface="Times New Roman" panose="02020603050405020304" pitchFamily="18" charset="0"/>
                        </a:rPr>
                        <a:t>Rs.50 crore </a:t>
                      </a:r>
                    </a:p>
                  </a:txBody>
                  <a:tcPr marL="68580" marR="68580" marT="34290" marB="34290"/>
                </a:tc>
                <a:extLst>
                  <a:ext uri="{0D108BD9-81ED-4DB2-BD59-A6C34878D82A}">
                    <a16:rowId xmlns:a16="http://schemas.microsoft.com/office/drawing/2014/main" val="760713829"/>
                  </a:ext>
                </a:extLst>
              </a:tr>
              <a:tr h="480060">
                <a:tc vMerge="1">
                  <a:txBody>
                    <a:bodyPr/>
                    <a:lstStyle/>
                    <a:p>
                      <a:endParaRPr lang="en-US" dirty="0"/>
                    </a:p>
                  </a:txBody>
                  <a:tcPr/>
                </a:tc>
                <a:tc>
                  <a:txBody>
                    <a:bodyPr/>
                    <a:lstStyle/>
                    <a:p>
                      <a:r>
                        <a:rPr lang="en-US" sz="1400" b="1" u="sng" dirty="0">
                          <a:latin typeface="Times New Roman" panose="02020603050405020304" pitchFamily="18" charset="0"/>
                          <a:cs typeface="Times New Roman" panose="02020603050405020304" pitchFamily="18" charset="0"/>
                        </a:rPr>
                        <a:t>w.e.f. 1.4.2025 (relevant from A.Y.2026- 27) </a:t>
                      </a:r>
                    </a:p>
                  </a:txBody>
                  <a:tcPr marL="68580" marR="68580" marT="34290" marB="34290"/>
                </a:tc>
                <a:tc>
                  <a:txBody>
                    <a:bodyPr/>
                    <a:lstStyle/>
                    <a:p>
                      <a:r>
                        <a:rPr lang="en-US" sz="1400" b="1" u="sng" dirty="0">
                          <a:latin typeface="Times New Roman" panose="02020603050405020304" pitchFamily="18" charset="0"/>
                          <a:cs typeface="Times New Roman" panose="02020603050405020304" pitchFamily="18" charset="0"/>
                        </a:rPr>
                        <a:t>Rs.2.50 crore</a:t>
                      </a:r>
                    </a:p>
                  </a:txBody>
                  <a:tcPr marL="68580" marR="68580" marT="34290" marB="34290"/>
                </a:tc>
                <a:tc>
                  <a:txBody>
                    <a:bodyPr/>
                    <a:lstStyle/>
                    <a:p>
                      <a:r>
                        <a:rPr lang="en-US" sz="1400" b="1" u="sng" dirty="0">
                          <a:latin typeface="Times New Roman" panose="02020603050405020304" pitchFamily="18" charset="0"/>
                          <a:cs typeface="Times New Roman" panose="02020603050405020304" pitchFamily="18" charset="0"/>
                        </a:rPr>
                        <a:t>Rs.25 crore </a:t>
                      </a:r>
                    </a:p>
                  </a:txBody>
                  <a:tcPr marL="68580" marR="68580" marT="34290" marB="34290"/>
                </a:tc>
                <a:tc>
                  <a:txBody>
                    <a:bodyPr/>
                    <a:lstStyle/>
                    <a:p>
                      <a:r>
                        <a:rPr lang="en-US" sz="1400" b="1" u="sng" dirty="0">
                          <a:latin typeface="Times New Roman" panose="02020603050405020304" pitchFamily="18" charset="0"/>
                          <a:cs typeface="Times New Roman" panose="02020603050405020304" pitchFamily="18" charset="0"/>
                        </a:rPr>
                        <a:t>Rs.125 crore</a:t>
                      </a:r>
                    </a:p>
                  </a:txBody>
                  <a:tcPr marL="68580" marR="68580" marT="34290" marB="34290"/>
                </a:tc>
                <a:extLst>
                  <a:ext uri="{0D108BD9-81ED-4DB2-BD59-A6C34878D82A}">
                    <a16:rowId xmlns:a16="http://schemas.microsoft.com/office/drawing/2014/main" val="1954437640"/>
                  </a:ext>
                </a:extLst>
              </a:tr>
              <a:tr h="480060">
                <a:tc rowSpan="2">
                  <a:txBody>
                    <a:bodyPr/>
                    <a:lstStyle/>
                    <a:p>
                      <a:r>
                        <a:rPr lang="en-US" sz="1400" dirty="0">
                          <a:latin typeface="Times New Roman" panose="02020603050405020304" pitchFamily="18" charset="0"/>
                          <a:cs typeface="Times New Roman" panose="02020603050405020304" pitchFamily="18" charset="0"/>
                        </a:rPr>
                        <a:t>Annual Turnover does not exceed</a:t>
                      </a:r>
                    </a:p>
                  </a:txBody>
                  <a:tcPr marL="68580" marR="68580" marT="34290" marB="34290"/>
                </a:tc>
                <a:tc>
                  <a:txBody>
                    <a:bodyPr/>
                    <a:lstStyle/>
                    <a:p>
                      <a:r>
                        <a:rPr lang="en-US" sz="1400" b="0" u="none" dirty="0">
                          <a:latin typeface="Times New Roman" panose="02020603050405020304" pitchFamily="18" charset="0"/>
                          <a:cs typeface="Times New Roman" panose="02020603050405020304" pitchFamily="18" charset="0"/>
                        </a:rPr>
                        <a:t>1.7.2020 to 31.3.2025 (relevant </a:t>
                      </a:r>
                      <a:r>
                        <a:rPr lang="en-US" sz="1400" b="0" u="none" dirty="0" err="1">
                          <a:latin typeface="Times New Roman" panose="02020603050405020304" pitchFamily="18" charset="0"/>
                          <a:cs typeface="Times New Roman" panose="02020603050405020304" pitchFamily="18" charset="0"/>
                        </a:rPr>
                        <a:t>upto</a:t>
                      </a:r>
                      <a:r>
                        <a:rPr lang="en-US" sz="1400" b="0" u="none" dirty="0">
                          <a:latin typeface="Times New Roman" panose="02020603050405020304" pitchFamily="18" charset="0"/>
                          <a:cs typeface="Times New Roman" panose="02020603050405020304" pitchFamily="18" charset="0"/>
                        </a:rPr>
                        <a:t> A.Y.2025- 26) </a:t>
                      </a:r>
                    </a:p>
                  </a:txBody>
                  <a:tcPr marL="68580" marR="68580" marT="34290" marB="34290"/>
                </a:tc>
                <a:tc>
                  <a:txBody>
                    <a:bodyPr/>
                    <a:lstStyle/>
                    <a:p>
                      <a:r>
                        <a:rPr lang="fr-FR" sz="1400" b="0" u="none" dirty="0">
                          <a:latin typeface="Times New Roman" panose="02020603050405020304" pitchFamily="18" charset="0"/>
                          <a:cs typeface="Times New Roman" panose="02020603050405020304" pitchFamily="18" charset="0"/>
                        </a:rPr>
                        <a:t>Rs.5 </a:t>
                      </a:r>
                      <a:r>
                        <a:rPr lang="fr-FR" sz="1400" b="0" u="none" dirty="0" err="1">
                          <a:latin typeface="Times New Roman" panose="02020603050405020304" pitchFamily="18" charset="0"/>
                          <a:cs typeface="Times New Roman" panose="02020603050405020304" pitchFamily="18" charset="0"/>
                        </a:rPr>
                        <a:t>crore</a:t>
                      </a:r>
                      <a:endParaRPr lang="en-US" sz="1400" b="0" u="none" dirty="0">
                        <a:latin typeface="Times New Roman" panose="02020603050405020304" pitchFamily="18" charset="0"/>
                        <a:cs typeface="Times New Roman" panose="02020603050405020304" pitchFamily="18" charset="0"/>
                      </a:endParaRPr>
                    </a:p>
                  </a:txBody>
                  <a:tcPr marL="68580" marR="68580" marT="34290" marB="34290"/>
                </a:tc>
                <a:tc>
                  <a:txBody>
                    <a:bodyPr/>
                    <a:lstStyle/>
                    <a:p>
                      <a:r>
                        <a:rPr lang="fr-FR" sz="1400" b="0" u="none" dirty="0">
                          <a:latin typeface="Times New Roman" panose="02020603050405020304" pitchFamily="18" charset="0"/>
                          <a:cs typeface="Times New Roman" panose="02020603050405020304" pitchFamily="18" charset="0"/>
                        </a:rPr>
                        <a:t>Rs.50 </a:t>
                      </a:r>
                      <a:r>
                        <a:rPr lang="fr-FR" sz="1400" b="0" u="none" dirty="0" err="1">
                          <a:latin typeface="Times New Roman" panose="02020603050405020304" pitchFamily="18" charset="0"/>
                          <a:cs typeface="Times New Roman" panose="02020603050405020304" pitchFamily="18" charset="0"/>
                        </a:rPr>
                        <a:t>crore</a:t>
                      </a:r>
                      <a:endParaRPr lang="en-US" sz="1400" b="0" u="none" dirty="0">
                        <a:latin typeface="Times New Roman" panose="02020603050405020304" pitchFamily="18" charset="0"/>
                        <a:cs typeface="Times New Roman" panose="02020603050405020304" pitchFamily="18" charset="0"/>
                      </a:endParaRPr>
                    </a:p>
                  </a:txBody>
                  <a:tcPr marL="68580" marR="68580" marT="34290" marB="34290"/>
                </a:tc>
                <a:tc>
                  <a:txBody>
                    <a:bodyPr/>
                    <a:lstStyle/>
                    <a:p>
                      <a:r>
                        <a:rPr lang="fr-FR" sz="1400" b="0" u="none" dirty="0">
                          <a:latin typeface="Times New Roman" panose="02020603050405020304" pitchFamily="18" charset="0"/>
                          <a:cs typeface="Times New Roman" panose="02020603050405020304" pitchFamily="18" charset="0"/>
                        </a:rPr>
                        <a:t>Rs.250 </a:t>
                      </a:r>
                      <a:r>
                        <a:rPr lang="fr-FR" sz="1400" b="0" u="none" dirty="0" err="1">
                          <a:latin typeface="Times New Roman" panose="02020603050405020304" pitchFamily="18" charset="0"/>
                          <a:cs typeface="Times New Roman" panose="02020603050405020304" pitchFamily="18" charset="0"/>
                        </a:rPr>
                        <a:t>crore</a:t>
                      </a:r>
                      <a:endParaRPr lang="en-US" sz="1400" b="0" u="none" dirty="0">
                        <a:latin typeface="Times New Roman" panose="02020603050405020304" pitchFamily="18" charset="0"/>
                        <a:cs typeface="Times New Roman" panose="02020603050405020304" pitchFamily="18" charset="0"/>
                      </a:endParaRPr>
                    </a:p>
                  </a:txBody>
                  <a:tcPr marL="68580" marR="68580" marT="34290" marB="34290"/>
                </a:tc>
                <a:extLst>
                  <a:ext uri="{0D108BD9-81ED-4DB2-BD59-A6C34878D82A}">
                    <a16:rowId xmlns:a16="http://schemas.microsoft.com/office/drawing/2014/main" val="1487796287"/>
                  </a:ext>
                </a:extLst>
              </a:tr>
              <a:tr h="480060">
                <a:tc vMerge="1">
                  <a:txBody>
                    <a:bodyPr/>
                    <a:lstStyle/>
                    <a:p>
                      <a:endParaRPr lang="en-US" dirty="0"/>
                    </a:p>
                  </a:txBody>
                  <a:tcPr/>
                </a:tc>
                <a:tc>
                  <a:txBody>
                    <a:bodyPr/>
                    <a:lstStyle/>
                    <a:p>
                      <a:r>
                        <a:rPr lang="en-US" sz="1400" b="1" u="sng" dirty="0">
                          <a:latin typeface="Times New Roman" panose="02020603050405020304" pitchFamily="18" charset="0"/>
                          <a:cs typeface="Times New Roman" panose="02020603050405020304" pitchFamily="18" charset="0"/>
                        </a:rPr>
                        <a:t>w.e.f. 1.4.2025 (relevant from A.Y.2026- 27) </a:t>
                      </a:r>
                    </a:p>
                  </a:txBody>
                  <a:tcPr marL="68580" marR="68580" marT="34290" marB="34290"/>
                </a:tc>
                <a:tc>
                  <a:txBody>
                    <a:bodyPr/>
                    <a:lstStyle/>
                    <a:p>
                      <a:r>
                        <a:rPr lang="en-US" sz="1400" b="1" u="sng" dirty="0">
                          <a:latin typeface="Times New Roman" panose="02020603050405020304" pitchFamily="18" charset="0"/>
                          <a:cs typeface="Times New Roman" panose="02020603050405020304" pitchFamily="18" charset="0"/>
                        </a:rPr>
                        <a:t>Rs.10 crore </a:t>
                      </a:r>
                    </a:p>
                  </a:txBody>
                  <a:tcPr marL="68580" marR="68580" marT="34290" marB="34290"/>
                </a:tc>
                <a:tc>
                  <a:txBody>
                    <a:bodyPr/>
                    <a:lstStyle/>
                    <a:p>
                      <a:r>
                        <a:rPr lang="en-US" sz="1400" b="1" u="sng" dirty="0">
                          <a:latin typeface="Times New Roman" panose="02020603050405020304" pitchFamily="18" charset="0"/>
                          <a:cs typeface="Times New Roman" panose="02020603050405020304" pitchFamily="18" charset="0"/>
                        </a:rPr>
                        <a:t>Rs.100 crore</a:t>
                      </a:r>
                    </a:p>
                  </a:txBody>
                  <a:tcPr marL="68580" marR="68580" marT="34290" marB="34290"/>
                </a:tc>
                <a:tc>
                  <a:txBody>
                    <a:bodyPr/>
                    <a:lstStyle/>
                    <a:p>
                      <a:r>
                        <a:rPr lang="en-US" sz="1400" b="1" u="sng" dirty="0">
                          <a:latin typeface="Times New Roman" panose="02020603050405020304" pitchFamily="18" charset="0"/>
                          <a:cs typeface="Times New Roman" panose="02020603050405020304" pitchFamily="18" charset="0"/>
                        </a:rPr>
                        <a:t>Rs.500 crore</a:t>
                      </a:r>
                    </a:p>
                  </a:txBody>
                  <a:tcPr marL="68580" marR="68580" marT="34290" marB="34290"/>
                </a:tc>
                <a:extLst>
                  <a:ext uri="{0D108BD9-81ED-4DB2-BD59-A6C34878D82A}">
                    <a16:rowId xmlns:a16="http://schemas.microsoft.com/office/drawing/2014/main" val="1123557310"/>
                  </a:ext>
                </a:extLst>
              </a:tr>
            </a:tbl>
          </a:graphicData>
        </a:graphic>
      </p:graphicFrame>
      <p:sp>
        <p:nvSpPr>
          <p:cNvPr id="8" name="TextBox 7">
            <a:extLst>
              <a:ext uri="{FF2B5EF4-FFF2-40B4-BE49-F238E27FC236}">
                <a16:creationId xmlns:a16="http://schemas.microsoft.com/office/drawing/2014/main" id="{9EC9775A-BAE6-3EDB-2209-E83926901761}"/>
              </a:ext>
            </a:extLst>
          </p:cNvPr>
          <p:cNvSpPr txBox="1"/>
          <p:nvPr/>
        </p:nvSpPr>
        <p:spPr>
          <a:xfrm>
            <a:off x="413385" y="4958541"/>
            <a:ext cx="8479155" cy="646331"/>
          </a:xfrm>
          <a:prstGeom prst="rect">
            <a:avLst/>
          </a:prstGeom>
          <a:noFill/>
        </p:spPr>
        <p:txBody>
          <a:bodyPr wrap="square">
            <a:spAutoFit/>
          </a:bodyPr>
          <a:lstStyle/>
          <a:p>
            <a:pPr algn="just"/>
            <a:r>
              <a:rPr lang="en-US" dirty="0">
                <a:latin typeface="Times New Roman" panose="02020603050405020304" pitchFamily="18" charset="0"/>
                <a:cs typeface="Times New Roman" panose="02020603050405020304" pitchFamily="18" charset="0"/>
              </a:rPr>
              <a:t>Copy of MSME notification no. SO. 2119(E) dated 26th June, 2020 and MSME notification no. S.O. 1364(E) dated 21.03.2025 are given as Appendix XVII </a:t>
            </a:r>
          </a:p>
        </p:txBody>
      </p:sp>
      <p:sp>
        <p:nvSpPr>
          <p:cNvPr id="2" name="Footer Placeholder 1">
            <a:extLst>
              <a:ext uri="{FF2B5EF4-FFF2-40B4-BE49-F238E27FC236}">
                <a16:creationId xmlns:a16="http://schemas.microsoft.com/office/drawing/2014/main" id="{63B2477B-5D63-54C2-4ED8-23F4E99DF655}"/>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82030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C6E6F-2636-8166-B500-2446F0254CA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83BE040-7702-91F8-76B4-5FA9FD059586}"/>
              </a:ext>
            </a:extLst>
          </p:cNvPr>
          <p:cNvSpPr>
            <a:spLocks noGrp="1"/>
          </p:cNvSpPr>
          <p:nvPr>
            <p:ph idx="1"/>
          </p:nvPr>
        </p:nvSpPr>
        <p:spPr>
          <a:xfrm>
            <a:off x="196441" y="215899"/>
            <a:ext cx="8642450" cy="5085309"/>
          </a:xfrm>
        </p:spPr>
        <p:txBody>
          <a:bodyPr>
            <a:normAutofit lnSpcReduction="10000"/>
          </a:bodyPr>
          <a:lstStyle/>
          <a:p>
            <a:pPr marL="0" indent="0" algn="ctr">
              <a:buNone/>
            </a:pPr>
            <a:r>
              <a:rPr lang="en-US" sz="2400" b="1" dirty="0">
                <a:latin typeface="Times New Roman" panose="02020603050405020304" pitchFamily="18" charset="0"/>
                <a:cs typeface="Times New Roman" panose="02020603050405020304" pitchFamily="18" charset="0"/>
              </a:rPr>
              <a:t>As per Page no 212 of Guidance Note on Tax Audit u/s. 44AB of IT Act, 1961 (Revised 2026)</a:t>
            </a:r>
            <a:endParaRPr lang="en-US" sz="2200" b="1"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42.6 Although </a:t>
            </a:r>
            <a:r>
              <a:rPr lang="en-US" sz="2400" b="1" u="sng" dirty="0">
                <a:latin typeface="Times New Roman" panose="02020603050405020304" pitchFamily="18" charset="0"/>
                <a:cs typeface="Times New Roman" panose="02020603050405020304" pitchFamily="18" charset="0"/>
              </a:rPr>
              <a:t>registration is not mandatory </a:t>
            </a:r>
            <a:r>
              <a:rPr lang="en-US" sz="2400" dirty="0">
                <a:latin typeface="Times New Roman" panose="02020603050405020304" pitchFamily="18" charset="0"/>
                <a:cs typeface="Times New Roman" panose="02020603050405020304" pitchFamily="18" charset="0"/>
              </a:rPr>
              <a:t>for either a </a:t>
            </a:r>
            <a:r>
              <a:rPr lang="en-US" sz="2400" b="1" u="sng" dirty="0">
                <a:latin typeface="Times New Roman" panose="02020603050405020304" pitchFamily="18" charset="0"/>
                <a:cs typeface="Times New Roman" panose="02020603050405020304" pitchFamily="18" charset="0"/>
              </a:rPr>
              <a:t>micro or a small enterprise,</a:t>
            </a:r>
            <a:r>
              <a:rPr lang="en-US" sz="2400" dirty="0">
                <a:latin typeface="Times New Roman" panose="02020603050405020304" pitchFamily="18" charset="0"/>
                <a:cs typeface="Times New Roman" panose="02020603050405020304" pitchFamily="18" charset="0"/>
              </a:rPr>
              <a:t> in order to </a:t>
            </a:r>
            <a:r>
              <a:rPr lang="en-US" sz="2400" b="1" u="sng" dirty="0">
                <a:latin typeface="Times New Roman" panose="02020603050405020304" pitchFamily="18" charset="0"/>
                <a:cs typeface="Times New Roman" panose="02020603050405020304" pitchFamily="18" charset="0"/>
              </a:rPr>
              <a:t>avail benefits under the MSMED Act</a:t>
            </a:r>
            <a:r>
              <a:rPr lang="en-US" sz="2400" dirty="0">
                <a:latin typeface="Times New Roman" panose="02020603050405020304" pitchFamily="18" charset="0"/>
                <a:cs typeface="Times New Roman" panose="02020603050405020304" pitchFamily="18" charset="0"/>
              </a:rPr>
              <a:t>, such an enterprise needs to </a:t>
            </a:r>
            <a:r>
              <a:rPr lang="en-US" sz="2400" b="1" u="sng" dirty="0">
                <a:latin typeface="Times New Roman" panose="02020603050405020304" pitchFamily="18" charset="0"/>
                <a:cs typeface="Times New Roman" panose="02020603050405020304" pitchFamily="18" charset="0"/>
              </a:rPr>
              <a:t>get itself registered </a:t>
            </a:r>
            <a:r>
              <a:rPr lang="en-US" sz="2400" dirty="0">
                <a:latin typeface="Times New Roman" panose="02020603050405020304" pitchFamily="18" charset="0"/>
                <a:cs typeface="Times New Roman" panose="02020603050405020304" pitchFamily="18" charset="0"/>
              </a:rPr>
              <a:t>by filing a memorandum with the prescribed authority.</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b="1" u="sng" dirty="0">
                <a:latin typeface="Times New Roman" panose="02020603050405020304" pitchFamily="18" charset="0"/>
                <a:cs typeface="Times New Roman" panose="02020603050405020304" pitchFamily="18" charset="0"/>
              </a:rPr>
              <a:t>Section 15 provides for benefit of timely payments</a:t>
            </a:r>
            <a:r>
              <a:rPr lang="en-US" sz="2400" dirty="0">
                <a:latin typeface="Times New Roman" panose="02020603050405020304" pitchFamily="18" charset="0"/>
                <a:cs typeface="Times New Roman" panose="02020603050405020304" pitchFamily="18" charset="0"/>
              </a:rPr>
              <a:t>, and </a:t>
            </a:r>
            <a:r>
              <a:rPr lang="en-US" sz="2400" b="1" u="sng" dirty="0">
                <a:latin typeface="Times New Roman" panose="02020603050405020304" pitchFamily="18" charset="0"/>
                <a:cs typeface="Times New Roman" panose="02020603050405020304" pitchFamily="18" charset="0"/>
              </a:rPr>
              <a:t>Section 16 which provides for payment of interest on delayed payments, both apply to payments made by a buyer to a “supplier”.</a:t>
            </a:r>
          </a:p>
          <a:p>
            <a:pPr marL="0" indent="0" algn="just">
              <a:buNone/>
            </a:pPr>
            <a:endParaRPr lang="en-US" sz="2400" b="1" u="sng"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A </a:t>
            </a:r>
            <a:r>
              <a:rPr lang="en-US" sz="2400" b="1" u="sng" dirty="0">
                <a:latin typeface="Times New Roman" panose="02020603050405020304" pitchFamily="18" charset="0"/>
                <a:cs typeface="Times New Roman" panose="02020603050405020304" pitchFamily="18" charset="0"/>
              </a:rPr>
              <a:t>supplier, by definition </a:t>
            </a:r>
            <a:r>
              <a:rPr lang="en-US" sz="2400" dirty="0">
                <a:latin typeface="Times New Roman" panose="02020603050405020304" pitchFamily="18" charset="0"/>
                <a:cs typeface="Times New Roman" panose="02020603050405020304" pitchFamily="18" charset="0"/>
              </a:rPr>
              <a:t>(under section 2(n)), </a:t>
            </a:r>
            <a:r>
              <a:rPr lang="en-US" sz="2400" b="1" u="sng" dirty="0">
                <a:latin typeface="Times New Roman" panose="02020603050405020304" pitchFamily="18" charset="0"/>
                <a:cs typeface="Times New Roman" panose="02020603050405020304" pitchFamily="18" charset="0"/>
              </a:rPr>
              <a:t>needs to be registered under MSMED Act.</a:t>
            </a:r>
          </a:p>
        </p:txBody>
      </p:sp>
      <p:sp>
        <p:nvSpPr>
          <p:cNvPr id="2" name="Footer Placeholder 1">
            <a:extLst>
              <a:ext uri="{FF2B5EF4-FFF2-40B4-BE49-F238E27FC236}">
                <a16:creationId xmlns:a16="http://schemas.microsoft.com/office/drawing/2014/main" id="{AF70D254-F495-52C7-31B7-1FD701D40EDE}"/>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06950306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E6725F-452F-AC29-25FB-D2181AFFB1B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C5A1CD2-293A-10FE-6934-EE2151B44BE7}"/>
              </a:ext>
            </a:extLst>
          </p:cNvPr>
          <p:cNvSpPr>
            <a:spLocks noGrp="1"/>
          </p:cNvSpPr>
          <p:nvPr>
            <p:ph idx="1"/>
          </p:nvPr>
        </p:nvSpPr>
        <p:spPr>
          <a:xfrm>
            <a:off x="316796" y="332656"/>
            <a:ext cx="8524695" cy="4321969"/>
          </a:xfrm>
        </p:spPr>
        <p:txBody>
          <a:bodyPr>
            <a:normAutofit/>
          </a:bodyPr>
          <a:lstStyle/>
          <a:p>
            <a:pPr marL="0" indent="0" algn="ctr">
              <a:buNone/>
            </a:pPr>
            <a:r>
              <a:rPr lang="en-US" sz="2400" b="1" dirty="0">
                <a:latin typeface="Times New Roman" panose="02020603050405020304" pitchFamily="18" charset="0"/>
                <a:cs typeface="Times New Roman" panose="02020603050405020304" pitchFamily="18" charset="0"/>
              </a:rPr>
              <a:t>As per Page no 212 of Guidance Note on Tax Audit u/s. 44AB of IT Act, 1961 (Revised 2026)</a:t>
            </a:r>
          </a:p>
          <a:p>
            <a:pPr marL="0" indent="0" algn="just">
              <a:buNone/>
            </a:pPr>
            <a:r>
              <a:rPr lang="en-US" sz="2400" dirty="0">
                <a:latin typeface="Times New Roman" panose="02020603050405020304" pitchFamily="18" charset="0"/>
                <a:cs typeface="Times New Roman" panose="02020603050405020304" pitchFamily="18" charset="0"/>
              </a:rPr>
              <a:t>42.7 To </a:t>
            </a:r>
            <a:r>
              <a:rPr lang="en-US" sz="2400" b="1" u="sng" dirty="0">
                <a:latin typeface="Times New Roman" panose="02020603050405020304" pitchFamily="18" charset="0"/>
                <a:cs typeface="Times New Roman" panose="02020603050405020304" pitchFamily="18" charset="0"/>
              </a:rPr>
              <a:t>classify an enterprise as micro or small,</a:t>
            </a:r>
            <a:r>
              <a:rPr lang="en-US" sz="2400" dirty="0">
                <a:latin typeface="Times New Roman" panose="02020603050405020304" pitchFamily="18" charset="0"/>
                <a:cs typeface="Times New Roman" panose="02020603050405020304" pitchFamily="18" charset="0"/>
              </a:rPr>
              <a:t> the </a:t>
            </a:r>
            <a:r>
              <a:rPr lang="en-US" sz="2400" b="1" u="sng" dirty="0">
                <a:latin typeface="Times New Roman" panose="02020603050405020304" pitchFamily="18" charset="0"/>
                <a:cs typeface="Times New Roman" panose="02020603050405020304" pitchFamily="18" charset="0"/>
              </a:rPr>
              <a:t>status on the Udyam Registration Certificate</a:t>
            </a:r>
            <a:r>
              <a:rPr lang="en-US" sz="2400" dirty="0">
                <a:latin typeface="Times New Roman" panose="02020603050405020304" pitchFamily="18" charset="0"/>
                <a:cs typeface="Times New Roman" panose="02020603050405020304" pitchFamily="18" charset="0"/>
              </a:rPr>
              <a:t> should be relied upon.</a:t>
            </a:r>
          </a:p>
          <a:p>
            <a:pPr marL="0" indent="0" algn="just">
              <a:buNone/>
            </a:pPr>
            <a:r>
              <a:rPr lang="en-US" sz="2400" dirty="0">
                <a:latin typeface="Times New Roman" panose="02020603050405020304" pitchFamily="18" charset="0"/>
                <a:cs typeface="Times New Roman" panose="02020603050405020304" pitchFamily="18" charset="0"/>
              </a:rPr>
              <a:t> </a:t>
            </a:r>
          </a:p>
          <a:p>
            <a:pPr marL="0" indent="0" algn="just">
              <a:buNone/>
            </a:pPr>
            <a:r>
              <a:rPr lang="en-US" sz="2400" dirty="0">
                <a:latin typeface="Times New Roman" panose="02020603050405020304" pitchFamily="18" charset="0"/>
                <a:cs typeface="Times New Roman" panose="02020603050405020304" pitchFamily="18" charset="0"/>
              </a:rPr>
              <a:t>The Udyam Registration Certificate also </a:t>
            </a:r>
            <a:r>
              <a:rPr lang="en-US" sz="2400" b="1" u="sng" dirty="0">
                <a:latin typeface="Times New Roman" panose="02020603050405020304" pitchFamily="18" charset="0"/>
                <a:cs typeface="Times New Roman" panose="02020603050405020304" pitchFamily="18" charset="0"/>
              </a:rPr>
              <a:t>specifies the activity type for which the registration has been granted.</a:t>
            </a:r>
          </a:p>
        </p:txBody>
      </p:sp>
      <p:sp>
        <p:nvSpPr>
          <p:cNvPr id="2" name="Footer Placeholder 1">
            <a:extLst>
              <a:ext uri="{FF2B5EF4-FFF2-40B4-BE49-F238E27FC236}">
                <a16:creationId xmlns:a16="http://schemas.microsoft.com/office/drawing/2014/main" id="{E38B8DBD-2BDF-A86F-F959-2A5AECA5836E}"/>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72499165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AADD2B-F6EF-68C1-7C1B-188BE4CB1A5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2FC247-5B29-7F7D-3730-555BB43C1F7F}"/>
              </a:ext>
            </a:extLst>
          </p:cNvPr>
          <p:cNvSpPr>
            <a:spLocks noGrp="1"/>
          </p:cNvSpPr>
          <p:nvPr>
            <p:ph idx="1"/>
          </p:nvPr>
        </p:nvSpPr>
        <p:spPr>
          <a:xfrm>
            <a:off x="285419" y="116632"/>
            <a:ext cx="8524695" cy="6147296"/>
          </a:xfrm>
        </p:spPr>
        <p:txBody>
          <a:bodyPr>
            <a:normAutofit fontScale="92500" lnSpcReduction="10000"/>
          </a:bodyPr>
          <a:lstStyle/>
          <a:p>
            <a:pPr marL="0" indent="0" algn="ctr">
              <a:buNone/>
            </a:pPr>
            <a:r>
              <a:rPr lang="en-US" sz="2400" b="1" dirty="0">
                <a:latin typeface="Times New Roman" panose="02020603050405020304" pitchFamily="18" charset="0"/>
                <a:cs typeface="Times New Roman" panose="02020603050405020304" pitchFamily="18" charset="0"/>
              </a:rPr>
              <a:t>As per Page no 212 of Guidance Note on Tax Audit u/s. 44AB of IT Act, 1961 (Revised 2026)</a:t>
            </a:r>
          </a:p>
          <a:p>
            <a:pPr marL="0" indent="0" algn="just">
              <a:buNone/>
            </a:pPr>
            <a:r>
              <a:rPr lang="en-US" sz="2400" dirty="0">
                <a:latin typeface="Times New Roman" panose="02020603050405020304" pitchFamily="18" charset="0"/>
                <a:cs typeface="Times New Roman" panose="02020603050405020304" pitchFamily="18" charset="0"/>
              </a:rPr>
              <a:t>42.8 The following </a:t>
            </a:r>
            <a:r>
              <a:rPr lang="en-US" sz="2400" b="1" u="sng" dirty="0">
                <a:latin typeface="Times New Roman" panose="02020603050405020304" pitchFamily="18" charset="0"/>
                <a:cs typeface="Times New Roman" panose="02020603050405020304" pitchFamily="18" charset="0"/>
              </a:rPr>
              <a:t>provisions of the MSMED Act</a:t>
            </a:r>
            <a:r>
              <a:rPr lang="en-US" sz="2400" dirty="0">
                <a:latin typeface="Times New Roman" panose="02020603050405020304" pitchFamily="18" charset="0"/>
                <a:cs typeface="Times New Roman" panose="02020603050405020304" pitchFamily="18" charset="0"/>
              </a:rPr>
              <a:t> are important in this regard:</a:t>
            </a:r>
          </a:p>
          <a:p>
            <a:pPr marL="0" indent="0" algn="just">
              <a:buNone/>
            </a:pPr>
            <a:r>
              <a:rPr lang="en-US" sz="2400" b="1" dirty="0">
                <a:latin typeface="Times New Roman" panose="02020603050405020304" pitchFamily="18" charset="0"/>
                <a:cs typeface="Times New Roman" panose="02020603050405020304" pitchFamily="18" charset="0"/>
              </a:rPr>
              <a:t>Section 15: Liability of buyer to make payment. </a:t>
            </a:r>
          </a:p>
          <a:p>
            <a:pPr marL="0" indent="0" algn="just">
              <a:buNone/>
            </a:pPr>
            <a:endParaRPr lang="en-US" sz="2400" b="1"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Where any </a:t>
            </a:r>
            <a:r>
              <a:rPr lang="en-US" sz="2400" b="1" u="sng" dirty="0">
                <a:latin typeface="Times New Roman" panose="02020603050405020304" pitchFamily="18" charset="0"/>
                <a:cs typeface="Times New Roman" panose="02020603050405020304" pitchFamily="18" charset="0"/>
              </a:rPr>
              <a:t>supplier supplies any goods or renders any services </a:t>
            </a:r>
          </a:p>
          <a:p>
            <a:pPr marL="0" indent="0" algn="just">
              <a:buNone/>
            </a:pPr>
            <a:r>
              <a:rPr lang="en-US" sz="2400" dirty="0">
                <a:latin typeface="Times New Roman" panose="02020603050405020304" pitchFamily="18" charset="0"/>
                <a:cs typeface="Times New Roman" panose="02020603050405020304" pitchFamily="18" charset="0"/>
              </a:rPr>
              <a:t>to any buyer, </a:t>
            </a:r>
            <a:r>
              <a:rPr lang="en-US" sz="2400" b="1" u="sng" dirty="0">
                <a:latin typeface="Times New Roman" panose="02020603050405020304" pitchFamily="18" charset="0"/>
                <a:cs typeface="Times New Roman" panose="02020603050405020304" pitchFamily="18" charset="0"/>
              </a:rPr>
              <a:t>the buyer shall make payment therefor </a:t>
            </a:r>
          </a:p>
          <a:p>
            <a:pPr marL="0" indent="0" algn="just">
              <a:buNone/>
            </a:pPr>
            <a:r>
              <a:rPr lang="en-US" sz="2400" b="1" u="sng" dirty="0">
                <a:latin typeface="Times New Roman" panose="02020603050405020304" pitchFamily="18" charset="0"/>
                <a:cs typeface="Times New Roman" panose="02020603050405020304" pitchFamily="18" charset="0"/>
              </a:rPr>
              <a:t>on or before the date agreed upon between him and the supplier in writing or,</a:t>
            </a:r>
          </a:p>
          <a:p>
            <a:pPr marL="0" indent="0" algn="just">
              <a:buNone/>
            </a:pPr>
            <a:r>
              <a:rPr lang="en-US" sz="2400" b="1" u="sng" dirty="0">
                <a:latin typeface="Times New Roman" panose="02020603050405020304" pitchFamily="18" charset="0"/>
                <a:cs typeface="Times New Roman" panose="02020603050405020304" pitchFamily="18" charset="0"/>
              </a:rPr>
              <a:t>where there is no agreement in this behalf, before the appointed day; </a:t>
            </a:r>
          </a:p>
          <a:p>
            <a:pPr marL="0" indent="0" algn="just">
              <a:buNone/>
            </a:pPr>
            <a:endParaRPr lang="en-US" sz="2400" b="1" u="sng"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Provided that in no case the </a:t>
            </a:r>
            <a:r>
              <a:rPr lang="en-US" sz="2400" b="1" u="sng" dirty="0">
                <a:latin typeface="Times New Roman" panose="02020603050405020304" pitchFamily="18" charset="0"/>
                <a:cs typeface="Times New Roman" panose="02020603050405020304" pitchFamily="18" charset="0"/>
              </a:rPr>
              <a:t>period agreed upon</a:t>
            </a:r>
          </a:p>
          <a:p>
            <a:pPr marL="0" indent="0" algn="just">
              <a:buNone/>
            </a:pPr>
            <a:r>
              <a:rPr lang="en-US" sz="2400" b="1" u="sng" dirty="0">
                <a:latin typeface="Times New Roman" panose="02020603050405020304" pitchFamily="18" charset="0"/>
                <a:cs typeface="Times New Roman" panose="02020603050405020304" pitchFamily="18" charset="0"/>
              </a:rPr>
              <a:t>between the supplier and the buyer in writing </a:t>
            </a:r>
          </a:p>
          <a:p>
            <a:pPr marL="0" indent="0" algn="just">
              <a:buNone/>
            </a:pPr>
            <a:r>
              <a:rPr lang="en-US" sz="2400" b="1" u="sng" dirty="0">
                <a:latin typeface="Times New Roman" panose="02020603050405020304" pitchFamily="18" charset="0"/>
                <a:cs typeface="Times New Roman" panose="02020603050405020304" pitchFamily="18" charset="0"/>
              </a:rPr>
              <a:t>shall exceed forty-five days </a:t>
            </a:r>
          </a:p>
          <a:p>
            <a:pPr marL="0" indent="0" algn="just">
              <a:buNone/>
            </a:pPr>
            <a:r>
              <a:rPr lang="en-US" sz="2400" b="1" u="sng" dirty="0">
                <a:latin typeface="Times New Roman" panose="02020603050405020304" pitchFamily="18" charset="0"/>
                <a:cs typeface="Times New Roman" panose="02020603050405020304" pitchFamily="18" charset="0"/>
              </a:rPr>
              <a:t>from the day of acceptance or </a:t>
            </a:r>
          </a:p>
          <a:p>
            <a:pPr marL="0" indent="0" algn="just">
              <a:buNone/>
            </a:pPr>
            <a:r>
              <a:rPr lang="en-US" sz="2400" b="1" u="sng" dirty="0">
                <a:latin typeface="Times New Roman" panose="02020603050405020304" pitchFamily="18" charset="0"/>
                <a:cs typeface="Times New Roman" panose="02020603050405020304" pitchFamily="18" charset="0"/>
              </a:rPr>
              <a:t>the day of deemed acceptance.</a:t>
            </a:r>
          </a:p>
        </p:txBody>
      </p:sp>
      <p:sp>
        <p:nvSpPr>
          <p:cNvPr id="2" name="Footer Placeholder 1">
            <a:extLst>
              <a:ext uri="{FF2B5EF4-FFF2-40B4-BE49-F238E27FC236}">
                <a16:creationId xmlns:a16="http://schemas.microsoft.com/office/drawing/2014/main" id="{695870B0-8861-AC29-5570-925DABD808F3}"/>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83616392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E15B1-EC22-7EA0-5CC9-73D0C324E10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C5C116-9456-7BC6-A6B7-D9F67457D96A}"/>
              </a:ext>
            </a:extLst>
          </p:cNvPr>
          <p:cNvSpPr>
            <a:spLocks noGrp="1"/>
          </p:cNvSpPr>
          <p:nvPr>
            <p:ph idx="1"/>
          </p:nvPr>
        </p:nvSpPr>
        <p:spPr>
          <a:xfrm>
            <a:off x="251520" y="254806"/>
            <a:ext cx="8640959" cy="5334434"/>
          </a:xfrm>
        </p:spPr>
        <p:txBody>
          <a:bodyPr>
            <a:normAutofit fontScale="92500" lnSpcReduction="10000"/>
          </a:bodyPr>
          <a:lstStyle/>
          <a:p>
            <a:pPr marL="0" indent="0" algn="ctr">
              <a:buNone/>
            </a:pPr>
            <a:r>
              <a:rPr lang="en-US" sz="2400" b="1" dirty="0">
                <a:latin typeface="Times New Roman" panose="02020603050405020304" pitchFamily="18" charset="0"/>
                <a:cs typeface="Times New Roman" panose="02020603050405020304" pitchFamily="18" charset="0"/>
              </a:rPr>
              <a:t>As per Page no 213 of Guidance Note on Tax Audit u/s. 44AB of IT Act, 1961 (Revised 2026)</a:t>
            </a:r>
          </a:p>
          <a:p>
            <a:pPr marL="0" indent="0" algn="ctr">
              <a:buNone/>
            </a:pPr>
            <a:r>
              <a:rPr lang="en-US" sz="2400" b="1" dirty="0">
                <a:latin typeface="Times New Roman" panose="02020603050405020304" pitchFamily="18" charset="0"/>
                <a:cs typeface="Times New Roman" panose="02020603050405020304" pitchFamily="18" charset="0"/>
              </a:rPr>
              <a:t> </a:t>
            </a:r>
          </a:p>
          <a:p>
            <a:pPr marL="0" indent="0" algn="just">
              <a:buNone/>
            </a:pPr>
            <a:r>
              <a:rPr lang="en-US" sz="2400" b="1" dirty="0">
                <a:latin typeface="Times New Roman" panose="02020603050405020304" pitchFamily="18" charset="0"/>
                <a:cs typeface="Times New Roman" panose="02020603050405020304" pitchFamily="18" charset="0"/>
              </a:rPr>
              <a:t>Section 16: Date from which and rate at which interest is payable.</a:t>
            </a:r>
          </a:p>
          <a:p>
            <a:pPr marL="0" indent="0" algn="just">
              <a:buNone/>
            </a:pPr>
            <a:r>
              <a:rPr lang="en-US" sz="2400" b="1" dirty="0">
                <a:latin typeface="Times New Roman" panose="02020603050405020304" pitchFamily="18" charset="0"/>
                <a:cs typeface="Times New Roman" panose="02020603050405020304" pitchFamily="18" charset="0"/>
              </a:rPr>
              <a:t> </a:t>
            </a:r>
          </a:p>
          <a:p>
            <a:pPr marL="0" indent="0" algn="just">
              <a:buNone/>
            </a:pPr>
            <a:r>
              <a:rPr lang="en-US" sz="2400" dirty="0">
                <a:latin typeface="Times New Roman" panose="02020603050405020304" pitchFamily="18" charset="0"/>
                <a:cs typeface="Times New Roman" panose="02020603050405020304" pitchFamily="18" charset="0"/>
              </a:rPr>
              <a:t>Where any </a:t>
            </a:r>
            <a:r>
              <a:rPr lang="en-US" sz="2400" b="1" u="sng" dirty="0">
                <a:latin typeface="Times New Roman" panose="02020603050405020304" pitchFamily="18" charset="0"/>
                <a:cs typeface="Times New Roman" panose="02020603050405020304" pitchFamily="18" charset="0"/>
              </a:rPr>
              <a:t>buyer fails to make payment </a:t>
            </a:r>
            <a:r>
              <a:rPr lang="en-US" sz="2400" dirty="0">
                <a:latin typeface="Times New Roman" panose="02020603050405020304" pitchFamily="18" charset="0"/>
                <a:cs typeface="Times New Roman" panose="02020603050405020304" pitchFamily="18" charset="0"/>
              </a:rPr>
              <a:t>of the amount to the supplier</a:t>
            </a:r>
            <a:r>
              <a:rPr lang="en-US" sz="2400" b="1" u="sng" dirty="0">
                <a:latin typeface="Times New Roman" panose="02020603050405020304" pitchFamily="18" charset="0"/>
                <a:cs typeface="Times New Roman" panose="02020603050405020304" pitchFamily="18" charset="0"/>
              </a:rPr>
              <a:t>, </a:t>
            </a:r>
          </a:p>
          <a:p>
            <a:pPr marL="0" indent="0" algn="just">
              <a:buNone/>
            </a:pPr>
            <a:r>
              <a:rPr lang="en-US" sz="2400" b="1" u="sng" dirty="0">
                <a:latin typeface="Times New Roman" panose="02020603050405020304" pitchFamily="18" charset="0"/>
                <a:cs typeface="Times New Roman" panose="02020603050405020304" pitchFamily="18" charset="0"/>
              </a:rPr>
              <a:t>as required under section 15, </a:t>
            </a:r>
          </a:p>
          <a:p>
            <a:pPr marL="0" indent="0" algn="just">
              <a:buNone/>
            </a:pPr>
            <a:r>
              <a:rPr lang="en-US" sz="2400" dirty="0">
                <a:latin typeface="Times New Roman" panose="02020603050405020304" pitchFamily="18" charset="0"/>
                <a:cs typeface="Times New Roman" panose="02020603050405020304" pitchFamily="18" charset="0"/>
              </a:rPr>
              <a:t>the buyer shall, notwithstanding anything contained in any agreement </a:t>
            </a:r>
          </a:p>
          <a:p>
            <a:pPr marL="0" indent="0" algn="just">
              <a:buNone/>
            </a:pPr>
            <a:r>
              <a:rPr lang="en-US" sz="2400" dirty="0">
                <a:latin typeface="Times New Roman" panose="02020603050405020304" pitchFamily="18" charset="0"/>
                <a:cs typeface="Times New Roman" panose="02020603050405020304" pitchFamily="18" charset="0"/>
              </a:rPr>
              <a:t>between the buyer and the supplier or </a:t>
            </a:r>
          </a:p>
          <a:p>
            <a:pPr marL="0" indent="0" algn="just">
              <a:buNone/>
            </a:pPr>
            <a:r>
              <a:rPr lang="en-US" sz="2400" dirty="0">
                <a:latin typeface="Times New Roman" panose="02020603050405020304" pitchFamily="18" charset="0"/>
                <a:cs typeface="Times New Roman" panose="02020603050405020304" pitchFamily="18" charset="0"/>
              </a:rPr>
              <a:t>in any law for the time being in force, </a:t>
            </a:r>
          </a:p>
          <a:p>
            <a:pPr marL="0" indent="0" algn="just">
              <a:buNone/>
            </a:pPr>
            <a:r>
              <a:rPr lang="en-US" sz="2400" dirty="0">
                <a:latin typeface="Times New Roman" panose="02020603050405020304" pitchFamily="18" charset="0"/>
                <a:cs typeface="Times New Roman" panose="02020603050405020304" pitchFamily="18" charset="0"/>
              </a:rPr>
              <a:t>be </a:t>
            </a:r>
            <a:r>
              <a:rPr lang="en-US" sz="2400" b="1" u="sng" dirty="0">
                <a:latin typeface="Times New Roman" panose="02020603050405020304" pitchFamily="18" charset="0"/>
                <a:cs typeface="Times New Roman" panose="02020603050405020304" pitchFamily="18" charset="0"/>
              </a:rPr>
              <a:t>liable </a:t>
            </a:r>
            <a:r>
              <a:rPr lang="en-US" sz="2400" dirty="0">
                <a:latin typeface="Times New Roman" panose="02020603050405020304" pitchFamily="18" charset="0"/>
                <a:cs typeface="Times New Roman" panose="02020603050405020304" pitchFamily="18" charset="0"/>
              </a:rPr>
              <a:t>to pay </a:t>
            </a:r>
            <a:r>
              <a:rPr lang="en-US" sz="2400" b="1" u="sng" dirty="0">
                <a:latin typeface="Times New Roman" panose="02020603050405020304" pitchFamily="18" charset="0"/>
                <a:cs typeface="Times New Roman" panose="02020603050405020304" pitchFamily="18" charset="0"/>
              </a:rPr>
              <a:t>compound interest </a:t>
            </a:r>
          </a:p>
          <a:p>
            <a:pPr marL="0" indent="0" algn="just">
              <a:buNone/>
            </a:pPr>
            <a:r>
              <a:rPr lang="en-US" sz="2400" b="1" u="sng" dirty="0">
                <a:latin typeface="Times New Roman" panose="02020603050405020304" pitchFamily="18" charset="0"/>
                <a:cs typeface="Times New Roman" panose="02020603050405020304" pitchFamily="18" charset="0"/>
              </a:rPr>
              <a:t>with monthly rests to the supplier</a:t>
            </a:r>
            <a:r>
              <a:rPr lang="en-US" sz="2400" dirty="0">
                <a:latin typeface="Times New Roman" panose="02020603050405020304" pitchFamily="18" charset="0"/>
                <a:cs typeface="Times New Roman" panose="02020603050405020304" pitchFamily="18" charset="0"/>
              </a:rPr>
              <a:t> </a:t>
            </a:r>
          </a:p>
          <a:p>
            <a:pPr marL="0" indent="0" algn="just">
              <a:buNone/>
            </a:pPr>
            <a:r>
              <a:rPr lang="en-US" sz="2400" b="1" u="sng" dirty="0">
                <a:latin typeface="Times New Roman" panose="02020603050405020304" pitchFamily="18" charset="0"/>
                <a:cs typeface="Times New Roman" panose="02020603050405020304" pitchFamily="18" charset="0"/>
              </a:rPr>
              <a:t>on that amount from the appointed day</a:t>
            </a:r>
            <a:r>
              <a:rPr lang="en-US" sz="2400" dirty="0">
                <a:latin typeface="Times New Roman" panose="02020603050405020304" pitchFamily="18" charset="0"/>
                <a:cs typeface="Times New Roman" panose="02020603050405020304" pitchFamily="18" charset="0"/>
              </a:rPr>
              <a:t> or, as the case may be, </a:t>
            </a:r>
          </a:p>
          <a:p>
            <a:pPr marL="0" indent="0" algn="just">
              <a:buNone/>
            </a:pPr>
            <a:r>
              <a:rPr lang="en-US" sz="2400" b="1" u="sng" dirty="0">
                <a:latin typeface="Times New Roman" panose="02020603050405020304" pitchFamily="18" charset="0"/>
                <a:cs typeface="Times New Roman" panose="02020603050405020304" pitchFamily="18" charset="0"/>
              </a:rPr>
              <a:t>from the date immediately following the date agreed upon,</a:t>
            </a:r>
          </a:p>
          <a:p>
            <a:pPr marL="0" indent="0" algn="just">
              <a:buNone/>
            </a:pPr>
            <a:r>
              <a:rPr lang="en-US" sz="2400" dirty="0">
                <a:latin typeface="Times New Roman" panose="02020603050405020304" pitchFamily="18" charset="0"/>
                <a:cs typeface="Times New Roman" panose="02020603050405020304" pitchFamily="18" charset="0"/>
              </a:rPr>
              <a:t>at </a:t>
            </a:r>
            <a:r>
              <a:rPr lang="en-US" sz="2400" b="1" u="sng" dirty="0">
                <a:latin typeface="Times New Roman" panose="02020603050405020304" pitchFamily="18" charset="0"/>
                <a:cs typeface="Times New Roman" panose="02020603050405020304" pitchFamily="18" charset="0"/>
              </a:rPr>
              <a:t>three times of the bank rate notified by the Reserve Bank.</a:t>
            </a:r>
          </a:p>
        </p:txBody>
      </p:sp>
      <p:sp>
        <p:nvSpPr>
          <p:cNvPr id="2" name="Footer Placeholder 1">
            <a:extLst>
              <a:ext uri="{FF2B5EF4-FFF2-40B4-BE49-F238E27FC236}">
                <a16:creationId xmlns:a16="http://schemas.microsoft.com/office/drawing/2014/main" id="{15EC3465-0AC2-354B-D771-16885CD519DD}"/>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287168592"/>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97B231-AB4D-3757-D1EC-AA57BC9807C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1F0812-5D62-F44D-4153-3D764E7D1D20}"/>
              </a:ext>
            </a:extLst>
          </p:cNvPr>
          <p:cNvSpPr>
            <a:spLocks noGrp="1"/>
          </p:cNvSpPr>
          <p:nvPr>
            <p:ph idx="1"/>
          </p:nvPr>
        </p:nvSpPr>
        <p:spPr>
          <a:xfrm>
            <a:off x="395536" y="332656"/>
            <a:ext cx="8424935" cy="5157317"/>
          </a:xfrm>
        </p:spPr>
        <p:txBody>
          <a:bodyPr>
            <a:normAutofit/>
          </a:bodyPr>
          <a:lstStyle/>
          <a:p>
            <a:pPr marL="0" indent="0" algn="ctr">
              <a:buNone/>
            </a:pPr>
            <a:r>
              <a:rPr lang="en-US" sz="2400" b="1" dirty="0">
                <a:latin typeface="Times New Roman" panose="02020603050405020304" pitchFamily="18" charset="0"/>
                <a:cs typeface="Times New Roman" panose="02020603050405020304" pitchFamily="18" charset="0"/>
              </a:rPr>
              <a:t>As per Page no 213 of Guidance Note on Tax Audit u/s. 44AB of IT Act, 1961 (Revised 2026) </a:t>
            </a:r>
          </a:p>
          <a:p>
            <a:pPr marL="0" indent="0" algn="just">
              <a:buNone/>
            </a:pPr>
            <a:r>
              <a:rPr lang="en-US" sz="2400" b="1" dirty="0">
                <a:latin typeface="Times New Roman" panose="02020603050405020304" pitchFamily="18" charset="0"/>
                <a:cs typeface="Times New Roman" panose="02020603050405020304" pitchFamily="18" charset="0"/>
              </a:rPr>
              <a:t>Section 23: Interest not to be allowed as deduction from income. </a:t>
            </a:r>
          </a:p>
          <a:p>
            <a:pPr marL="0" indent="0" algn="just">
              <a:buNone/>
            </a:pPr>
            <a:r>
              <a:rPr lang="en-US" sz="2400" dirty="0">
                <a:latin typeface="Times New Roman" panose="02020603050405020304" pitchFamily="18" charset="0"/>
                <a:cs typeface="Times New Roman" panose="02020603050405020304" pitchFamily="18" charset="0"/>
              </a:rPr>
              <a:t>Notwithstanding anything contained in the Income-tax Act, 1961 (43 of 1961), </a:t>
            </a:r>
          </a:p>
          <a:p>
            <a:pPr marL="0" indent="0" algn="just">
              <a:buNone/>
            </a:pPr>
            <a:r>
              <a:rPr lang="en-US" sz="2400" dirty="0">
                <a:latin typeface="Times New Roman" panose="02020603050405020304" pitchFamily="18" charset="0"/>
                <a:cs typeface="Times New Roman" panose="02020603050405020304" pitchFamily="18" charset="0"/>
              </a:rPr>
              <a:t>the </a:t>
            </a:r>
            <a:r>
              <a:rPr lang="en-US" sz="2400" b="1" u="sng" dirty="0">
                <a:latin typeface="Times New Roman" panose="02020603050405020304" pitchFamily="18" charset="0"/>
                <a:cs typeface="Times New Roman" panose="02020603050405020304" pitchFamily="18" charset="0"/>
              </a:rPr>
              <a:t>amount of interest payable or paid by any buyer,</a:t>
            </a:r>
            <a:r>
              <a:rPr lang="en-US" sz="2400" dirty="0">
                <a:latin typeface="Times New Roman" panose="02020603050405020304" pitchFamily="18" charset="0"/>
                <a:cs typeface="Times New Roman" panose="02020603050405020304" pitchFamily="18" charset="0"/>
              </a:rPr>
              <a:t> </a:t>
            </a:r>
          </a:p>
          <a:p>
            <a:pPr marL="0" indent="0" algn="just">
              <a:buNone/>
            </a:pPr>
            <a:r>
              <a:rPr lang="en-US" sz="2400" dirty="0">
                <a:latin typeface="Times New Roman" panose="02020603050405020304" pitchFamily="18" charset="0"/>
                <a:cs typeface="Times New Roman" panose="02020603050405020304" pitchFamily="18" charset="0"/>
              </a:rPr>
              <a:t>under or in accordance with the provisions of this Act, </a:t>
            </a:r>
          </a:p>
          <a:p>
            <a:pPr marL="0" indent="0" algn="just">
              <a:buNone/>
            </a:pPr>
            <a:r>
              <a:rPr lang="en-US" sz="2400" b="1" u="sng" dirty="0">
                <a:latin typeface="Times New Roman" panose="02020603050405020304" pitchFamily="18" charset="0"/>
                <a:cs typeface="Times New Roman" panose="02020603050405020304" pitchFamily="18" charset="0"/>
              </a:rPr>
              <a:t>shall not,</a:t>
            </a:r>
            <a:r>
              <a:rPr lang="en-US" sz="2400" dirty="0">
                <a:latin typeface="Times New Roman" panose="02020603050405020304" pitchFamily="18" charset="0"/>
                <a:cs typeface="Times New Roman" panose="02020603050405020304" pitchFamily="18" charset="0"/>
              </a:rPr>
              <a:t> for the purposes of </a:t>
            </a:r>
            <a:r>
              <a:rPr lang="en-US" sz="2400" b="1" u="sng" dirty="0">
                <a:latin typeface="Times New Roman" panose="02020603050405020304" pitchFamily="18" charset="0"/>
                <a:cs typeface="Times New Roman" panose="02020603050405020304" pitchFamily="18" charset="0"/>
              </a:rPr>
              <a:t>computation of income </a:t>
            </a:r>
          </a:p>
          <a:p>
            <a:pPr marL="0" indent="0" algn="just">
              <a:buNone/>
            </a:pPr>
            <a:r>
              <a:rPr lang="en-US" sz="2400" b="1" u="sng" dirty="0">
                <a:latin typeface="Times New Roman" panose="02020603050405020304" pitchFamily="18" charset="0"/>
                <a:cs typeface="Times New Roman" panose="02020603050405020304" pitchFamily="18" charset="0"/>
              </a:rPr>
              <a:t>under the Income-tax Act, 1961, be allowed as deduction.</a:t>
            </a:r>
          </a:p>
        </p:txBody>
      </p:sp>
      <p:sp>
        <p:nvSpPr>
          <p:cNvPr id="2" name="Footer Placeholder 1">
            <a:extLst>
              <a:ext uri="{FF2B5EF4-FFF2-40B4-BE49-F238E27FC236}">
                <a16:creationId xmlns:a16="http://schemas.microsoft.com/office/drawing/2014/main" id="{31245179-4710-83D4-4A5F-B46A7C2363BD}"/>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22818804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1DF77D-F521-360B-308A-26FE7544EAA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07D476-60BA-07E0-49F9-A3B81B2C5C94}"/>
              </a:ext>
            </a:extLst>
          </p:cNvPr>
          <p:cNvSpPr>
            <a:spLocks noGrp="1"/>
          </p:cNvSpPr>
          <p:nvPr>
            <p:ph idx="1"/>
          </p:nvPr>
        </p:nvSpPr>
        <p:spPr>
          <a:xfrm>
            <a:off x="323528" y="332656"/>
            <a:ext cx="8424935" cy="5157317"/>
          </a:xfrm>
        </p:spPr>
        <p:txBody>
          <a:bodyPr>
            <a:normAutofit/>
          </a:bodyPr>
          <a:lstStyle/>
          <a:p>
            <a:pPr marL="0" indent="0" algn="ctr">
              <a:buNone/>
            </a:pPr>
            <a:r>
              <a:rPr lang="en-US" sz="2400" b="1" dirty="0">
                <a:latin typeface="Times New Roman" panose="02020603050405020304" pitchFamily="18" charset="0"/>
                <a:cs typeface="Times New Roman" panose="02020603050405020304" pitchFamily="18" charset="0"/>
              </a:rPr>
              <a:t>As per Page no 213 of Guidance Note on Tax Audit u/s. 44AB of IT Act, 1961 (Revised 2026)</a:t>
            </a:r>
          </a:p>
          <a:p>
            <a:pPr marL="0" indent="0" algn="ctr">
              <a:buNone/>
            </a:pPr>
            <a:endParaRPr lang="en-US" sz="2400" b="1" dirty="0">
              <a:latin typeface="Times New Roman" panose="02020603050405020304" pitchFamily="18" charset="0"/>
              <a:cs typeface="Times New Roman" panose="02020603050405020304" pitchFamily="18" charset="0"/>
            </a:endParaRPr>
          </a:p>
          <a:p>
            <a:pPr marL="0" indent="0" algn="just">
              <a:buNone/>
            </a:pPr>
            <a:r>
              <a:rPr lang="en-US" sz="2400" b="1" dirty="0">
                <a:latin typeface="Times New Roman" panose="02020603050405020304" pitchFamily="18" charset="0"/>
                <a:cs typeface="Times New Roman" panose="02020603050405020304" pitchFamily="18" charset="0"/>
              </a:rPr>
              <a:t>Section 24: Overriding effect.</a:t>
            </a:r>
          </a:p>
          <a:p>
            <a:pPr marL="0" indent="0" algn="just">
              <a:buNone/>
            </a:pPr>
            <a:endParaRPr lang="en-US" sz="2400" b="1" dirty="0">
              <a:latin typeface="Times New Roman" panose="02020603050405020304" pitchFamily="18" charset="0"/>
              <a:cs typeface="Times New Roman" panose="02020603050405020304" pitchFamily="18" charset="0"/>
            </a:endParaRPr>
          </a:p>
          <a:p>
            <a:pPr marL="0" indent="0" algn="just">
              <a:buNone/>
            </a:pPr>
            <a:r>
              <a:rPr lang="en-US" sz="2400" b="1" u="sng" dirty="0">
                <a:latin typeface="Times New Roman" panose="02020603050405020304" pitchFamily="18" charset="0"/>
                <a:cs typeface="Times New Roman" panose="02020603050405020304" pitchFamily="18" charset="0"/>
              </a:rPr>
              <a:t>The provisions of sections 15 to 23 shall have effect notwithstanding anything inconsistent therewith contained in any other law for the time being in force.</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endParaRPr lang="en-US" sz="24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E1B24D88-274A-F286-EB9A-FBE16F7E6FC3}"/>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03978389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6D166-3FB0-6AB9-AC6E-936B583EE9C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46799D-4A31-BF57-6FFA-E6EA5E41ABF1}"/>
              </a:ext>
            </a:extLst>
          </p:cNvPr>
          <p:cNvSpPr>
            <a:spLocks noGrp="1"/>
          </p:cNvSpPr>
          <p:nvPr>
            <p:ph idx="1"/>
          </p:nvPr>
        </p:nvSpPr>
        <p:spPr>
          <a:xfrm>
            <a:off x="251520" y="260648"/>
            <a:ext cx="8568951" cy="5229325"/>
          </a:xfrm>
        </p:spPr>
        <p:txBody>
          <a:bodyPr>
            <a:normAutofit/>
          </a:bodyPr>
          <a:lstStyle/>
          <a:p>
            <a:pPr marL="0" indent="0" algn="just">
              <a:buNone/>
            </a:pPr>
            <a:r>
              <a:rPr lang="en-US" sz="1800" b="1" u="sng" dirty="0">
                <a:latin typeface="Times New Roman" panose="02020603050405020304" pitchFamily="18" charset="0"/>
                <a:cs typeface="Times New Roman" panose="02020603050405020304" pitchFamily="18" charset="0"/>
              </a:rPr>
              <a:t>Relevant Definitions:</a:t>
            </a:r>
          </a:p>
          <a:p>
            <a:pPr marL="0" indent="0" algn="just">
              <a:buNone/>
            </a:pPr>
            <a:endParaRPr lang="en-US" sz="1800" dirty="0">
              <a:latin typeface="Times New Roman" panose="02020603050405020304" pitchFamily="18" charset="0"/>
              <a:cs typeface="Times New Roman" panose="02020603050405020304" pitchFamily="18" charset="0"/>
            </a:endParaRPr>
          </a:p>
          <a:p>
            <a:pPr marL="0" indent="0" algn="just">
              <a:buNone/>
            </a:pPr>
            <a:endParaRPr lang="en-US" sz="1800" dirty="0">
              <a:latin typeface="Times New Roman" panose="02020603050405020304" pitchFamily="18" charset="0"/>
              <a:cs typeface="Times New Roman" panose="02020603050405020304" pitchFamily="18" charset="0"/>
            </a:endParaRPr>
          </a:p>
        </p:txBody>
      </p:sp>
      <p:graphicFrame>
        <p:nvGraphicFramePr>
          <p:cNvPr id="7" name="Table 6">
            <a:extLst>
              <a:ext uri="{FF2B5EF4-FFF2-40B4-BE49-F238E27FC236}">
                <a16:creationId xmlns:a16="http://schemas.microsoft.com/office/drawing/2014/main" id="{97CF2ED1-FBE5-5A63-6C33-020030C776AA}"/>
              </a:ext>
            </a:extLst>
          </p:cNvPr>
          <p:cNvGraphicFramePr>
            <a:graphicFrameLocks noGrp="1"/>
          </p:cNvGraphicFramePr>
          <p:nvPr>
            <p:extLst>
              <p:ext uri="{D42A27DB-BD31-4B8C-83A1-F6EECF244321}">
                <p14:modId xmlns:p14="http://schemas.microsoft.com/office/powerpoint/2010/main" val="1002610388"/>
              </p:ext>
            </p:extLst>
          </p:nvPr>
        </p:nvGraphicFramePr>
        <p:xfrm>
          <a:off x="395536" y="764704"/>
          <a:ext cx="8496944" cy="4594860"/>
        </p:xfrm>
        <a:graphic>
          <a:graphicData uri="http://schemas.openxmlformats.org/drawingml/2006/table">
            <a:tbl>
              <a:tblPr firstRow="1" bandRow="1">
                <a:tableStyleId>{5940675A-B579-460E-94D1-54222C63F5DA}</a:tableStyleId>
              </a:tblPr>
              <a:tblGrid>
                <a:gridCol w="1296144">
                  <a:extLst>
                    <a:ext uri="{9D8B030D-6E8A-4147-A177-3AD203B41FA5}">
                      <a16:colId xmlns:a16="http://schemas.microsoft.com/office/drawing/2014/main" val="179135930"/>
                    </a:ext>
                  </a:extLst>
                </a:gridCol>
                <a:gridCol w="1285025">
                  <a:extLst>
                    <a:ext uri="{9D8B030D-6E8A-4147-A177-3AD203B41FA5}">
                      <a16:colId xmlns:a16="http://schemas.microsoft.com/office/drawing/2014/main" val="2308213839"/>
                    </a:ext>
                  </a:extLst>
                </a:gridCol>
                <a:gridCol w="5915775">
                  <a:extLst>
                    <a:ext uri="{9D8B030D-6E8A-4147-A177-3AD203B41FA5}">
                      <a16:colId xmlns:a16="http://schemas.microsoft.com/office/drawing/2014/main" val="2217709886"/>
                    </a:ext>
                  </a:extLst>
                </a:gridCol>
              </a:tblGrid>
              <a:tr h="480060">
                <a:tc>
                  <a:txBody>
                    <a:bodyPr/>
                    <a:lstStyle/>
                    <a:p>
                      <a:pPr algn="just"/>
                      <a:r>
                        <a:rPr lang="en-US" sz="1600" b="1" dirty="0">
                          <a:latin typeface="Times New Roman" panose="02020603050405020304" pitchFamily="18" charset="0"/>
                          <a:cs typeface="Times New Roman" panose="02020603050405020304" pitchFamily="18" charset="0"/>
                        </a:rPr>
                        <a:t>Section of the MSMED Act, 2006</a:t>
                      </a:r>
                    </a:p>
                  </a:txBody>
                  <a:tcPr marL="68580" marR="68580" marT="34290" marB="34290"/>
                </a:tc>
                <a:tc>
                  <a:txBody>
                    <a:bodyPr/>
                    <a:lstStyle/>
                    <a:p>
                      <a:pPr algn="just"/>
                      <a:r>
                        <a:rPr lang="en-US" sz="1600" b="1" dirty="0">
                          <a:latin typeface="Times New Roman" panose="02020603050405020304" pitchFamily="18" charset="0"/>
                          <a:cs typeface="Times New Roman" panose="02020603050405020304" pitchFamily="18" charset="0"/>
                        </a:rPr>
                        <a:t>Term </a:t>
                      </a:r>
                    </a:p>
                  </a:txBody>
                  <a:tcPr marL="68580" marR="68580" marT="34290" marB="34290"/>
                </a:tc>
                <a:tc>
                  <a:txBody>
                    <a:bodyPr/>
                    <a:lstStyle/>
                    <a:p>
                      <a:pPr algn="just"/>
                      <a:r>
                        <a:rPr lang="en-US" sz="1600" b="1" dirty="0">
                          <a:latin typeface="Times New Roman" panose="02020603050405020304" pitchFamily="18" charset="0"/>
                          <a:cs typeface="Times New Roman" panose="02020603050405020304" pitchFamily="18" charset="0"/>
                        </a:rPr>
                        <a:t>Definition </a:t>
                      </a:r>
                    </a:p>
                  </a:txBody>
                  <a:tcPr marL="68580" marR="68580" marT="34290" marB="34290"/>
                </a:tc>
                <a:extLst>
                  <a:ext uri="{0D108BD9-81ED-4DB2-BD59-A6C34878D82A}">
                    <a16:rowId xmlns:a16="http://schemas.microsoft.com/office/drawing/2014/main" val="2527426096"/>
                  </a:ext>
                </a:extLst>
              </a:tr>
              <a:tr h="480060">
                <a:tc>
                  <a:txBody>
                    <a:bodyPr/>
                    <a:lstStyle/>
                    <a:p>
                      <a:pPr algn="just"/>
                      <a:r>
                        <a:rPr lang="en-US" sz="1600" dirty="0">
                          <a:latin typeface="Times New Roman" panose="02020603050405020304" pitchFamily="18" charset="0"/>
                          <a:cs typeface="Times New Roman" panose="02020603050405020304" pitchFamily="18" charset="0"/>
                        </a:rPr>
                        <a:t>2(d) </a:t>
                      </a:r>
                    </a:p>
                  </a:txBody>
                  <a:tcPr marL="68580" marR="68580" marT="34290" marB="34290"/>
                </a:tc>
                <a:tc>
                  <a:txBody>
                    <a:bodyPr/>
                    <a:lstStyle/>
                    <a:p>
                      <a:pPr algn="just"/>
                      <a:r>
                        <a:rPr lang="en-US" sz="1600" dirty="0">
                          <a:latin typeface="Times New Roman" panose="02020603050405020304" pitchFamily="18" charset="0"/>
                          <a:cs typeface="Times New Roman" panose="02020603050405020304" pitchFamily="18" charset="0"/>
                        </a:rPr>
                        <a:t>Buyer </a:t>
                      </a:r>
                    </a:p>
                  </a:txBody>
                  <a:tcPr marL="68580" marR="68580" marT="34290" marB="34290"/>
                </a:tc>
                <a:tc>
                  <a:txBody>
                    <a:bodyPr/>
                    <a:lstStyle/>
                    <a:p>
                      <a:pPr algn="just"/>
                      <a:r>
                        <a:rPr lang="en-US" sz="1600" dirty="0">
                          <a:latin typeface="Times New Roman" panose="02020603050405020304" pitchFamily="18" charset="0"/>
                          <a:cs typeface="Times New Roman" panose="02020603050405020304" pitchFamily="18" charset="0"/>
                        </a:rPr>
                        <a:t>Whoever buys any goods or receives any services from a supplier for consideration. </a:t>
                      </a:r>
                    </a:p>
                  </a:txBody>
                  <a:tcPr marL="68580" marR="68580" marT="34290" marB="34290"/>
                </a:tc>
                <a:extLst>
                  <a:ext uri="{0D108BD9-81ED-4DB2-BD59-A6C34878D82A}">
                    <a16:rowId xmlns:a16="http://schemas.microsoft.com/office/drawing/2014/main" val="55098933"/>
                  </a:ext>
                </a:extLst>
              </a:tr>
              <a:tr h="2537460">
                <a:tc>
                  <a:txBody>
                    <a:bodyPr/>
                    <a:lstStyle/>
                    <a:p>
                      <a:pPr algn="just"/>
                      <a:r>
                        <a:rPr lang="en-US" sz="1600" b="1" u="sng" dirty="0">
                          <a:latin typeface="Times New Roman" panose="02020603050405020304" pitchFamily="18" charset="0"/>
                          <a:cs typeface="Times New Roman" panose="02020603050405020304" pitchFamily="18" charset="0"/>
                        </a:rPr>
                        <a:t>2(n) </a:t>
                      </a:r>
                    </a:p>
                  </a:txBody>
                  <a:tcPr marL="68580" marR="68580" marT="34290" marB="34290"/>
                </a:tc>
                <a:tc>
                  <a:txBody>
                    <a:bodyPr/>
                    <a:lstStyle/>
                    <a:p>
                      <a:pPr algn="just"/>
                      <a:r>
                        <a:rPr lang="en-US" sz="1600" b="1" u="sng" dirty="0">
                          <a:latin typeface="Times New Roman" panose="02020603050405020304" pitchFamily="18" charset="0"/>
                          <a:cs typeface="Times New Roman" panose="02020603050405020304" pitchFamily="18" charset="0"/>
                        </a:rPr>
                        <a:t>Supplier </a:t>
                      </a:r>
                    </a:p>
                  </a:txBody>
                  <a:tcPr marL="68580" marR="68580" marT="34290" marB="34290"/>
                </a:tc>
                <a:tc>
                  <a:txBody>
                    <a:bodyPr/>
                    <a:lstStyle/>
                    <a:p>
                      <a:pPr algn="just"/>
                      <a:r>
                        <a:rPr lang="en-US" sz="1600" dirty="0">
                          <a:latin typeface="Times New Roman" panose="02020603050405020304" pitchFamily="18" charset="0"/>
                          <a:cs typeface="Times New Roman" panose="02020603050405020304" pitchFamily="18" charset="0"/>
                        </a:rPr>
                        <a:t>A </a:t>
                      </a:r>
                      <a:r>
                        <a:rPr lang="en-US" sz="1600" b="1" u="sng" dirty="0">
                          <a:latin typeface="Times New Roman" panose="02020603050405020304" pitchFamily="18" charset="0"/>
                          <a:cs typeface="Times New Roman" panose="02020603050405020304" pitchFamily="18" charset="0"/>
                        </a:rPr>
                        <a:t>micro or small enterprise</a:t>
                      </a:r>
                      <a:r>
                        <a:rPr lang="en-US" sz="1600" dirty="0">
                          <a:latin typeface="Times New Roman" panose="02020603050405020304" pitchFamily="18" charset="0"/>
                          <a:cs typeface="Times New Roman" panose="02020603050405020304" pitchFamily="18" charset="0"/>
                        </a:rPr>
                        <a:t>, which has filed a </a:t>
                      </a:r>
                      <a:r>
                        <a:rPr lang="en-US" sz="1600" b="1" u="sng" dirty="0">
                          <a:latin typeface="Times New Roman" panose="02020603050405020304" pitchFamily="18" charset="0"/>
                          <a:cs typeface="Times New Roman" panose="02020603050405020304" pitchFamily="18" charset="0"/>
                        </a:rPr>
                        <a:t>memorandum with the authority referred to in sub-section (1) of section 8, </a:t>
                      </a:r>
                      <a:r>
                        <a:rPr lang="en-US" sz="1600" dirty="0">
                          <a:latin typeface="Times New Roman" panose="02020603050405020304" pitchFamily="18" charset="0"/>
                          <a:cs typeface="Times New Roman" panose="02020603050405020304" pitchFamily="18" charset="0"/>
                        </a:rPr>
                        <a:t>and includes,--</a:t>
                      </a:r>
                    </a:p>
                    <a:p>
                      <a:pPr marL="400050" indent="-400050" algn="just">
                        <a:buAutoNum type="romanLcParenBoth"/>
                      </a:pPr>
                      <a:r>
                        <a:rPr lang="en-US" sz="1600" dirty="0">
                          <a:latin typeface="Times New Roman" panose="02020603050405020304" pitchFamily="18" charset="0"/>
                          <a:cs typeface="Times New Roman" panose="02020603050405020304" pitchFamily="18" charset="0"/>
                        </a:rPr>
                        <a:t>the National Small Industries Corporation, being a company, registered under the Companies Act, 1956; </a:t>
                      </a:r>
                    </a:p>
                    <a:p>
                      <a:pPr marL="400050" indent="-400050" algn="just">
                        <a:buAutoNum type="romanLcParenBoth"/>
                      </a:pPr>
                      <a:r>
                        <a:rPr lang="en-US" sz="1600" dirty="0">
                          <a:latin typeface="Times New Roman" panose="02020603050405020304" pitchFamily="18" charset="0"/>
                          <a:cs typeface="Times New Roman" panose="02020603050405020304" pitchFamily="18" charset="0"/>
                        </a:rPr>
                        <a:t>the Small Industries Development Corporation of a State or a Union territory, by whatever name called, being a company registered under the Companies Act, 1956; </a:t>
                      </a:r>
                    </a:p>
                    <a:p>
                      <a:pPr marL="400050" indent="-400050" algn="just">
                        <a:buAutoNum type="romanLcParenBoth"/>
                      </a:pPr>
                      <a:r>
                        <a:rPr lang="en-US" sz="1600" dirty="0">
                          <a:latin typeface="Times New Roman" panose="02020603050405020304" pitchFamily="18" charset="0"/>
                          <a:cs typeface="Times New Roman" panose="02020603050405020304" pitchFamily="18" charset="0"/>
                        </a:rPr>
                        <a:t> any company, co-operative society, trust or a body, by whatever name called, registered or constituted under any law for the time being in force and engaged in selling goods produced by micro or small enterprises and rendering services which are provided by such enterprises; </a:t>
                      </a:r>
                    </a:p>
                  </a:txBody>
                  <a:tcPr marL="68580" marR="68580" marT="34290" marB="34290"/>
                </a:tc>
                <a:extLst>
                  <a:ext uri="{0D108BD9-81ED-4DB2-BD59-A6C34878D82A}">
                    <a16:rowId xmlns:a16="http://schemas.microsoft.com/office/drawing/2014/main" val="962034849"/>
                  </a:ext>
                </a:extLst>
              </a:tr>
            </a:tbl>
          </a:graphicData>
        </a:graphic>
      </p:graphicFrame>
      <p:sp>
        <p:nvSpPr>
          <p:cNvPr id="2" name="Footer Placeholder 1">
            <a:extLst>
              <a:ext uri="{FF2B5EF4-FFF2-40B4-BE49-F238E27FC236}">
                <a16:creationId xmlns:a16="http://schemas.microsoft.com/office/drawing/2014/main" id="{FD977BDE-3166-FC83-D756-A8000832A286}"/>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51085669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BD92B5-A525-3896-6117-71222ADAEC43}"/>
            </a:ext>
          </a:extLst>
        </p:cNvPr>
        <p:cNvGrpSpPr/>
        <p:nvPr/>
      </p:nvGrpSpPr>
      <p:grpSpPr>
        <a:xfrm>
          <a:off x="0" y="0"/>
          <a:ext cx="0" cy="0"/>
          <a:chOff x="0" y="0"/>
          <a:chExt cx="0" cy="0"/>
        </a:xfrm>
      </p:grpSpPr>
      <p:graphicFrame>
        <p:nvGraphicFramePr>
          <p:cNvPr id="7" name="Table 6">
            <a:extLst>
              <a:ext uri="{FF2B5EF4-FFF2-40B4-BE49-F238E27FC236}">
                <a16:creationId xmlns:a16="http://schemas.microsoft.com/office/drawing/2014/main" id="{C133886E-69C2-9D51-19FF-DA2D4E6691F7}"/>
              </a:ext>
            </a:extLst>
          </p:cNvPr>
          <p:cNvGraphicFramePr>
            <a:graphicFrameLocks noGrp="1"/>
          </p:cNvGraphicFramePr>
          <p:nvPr/>
        </p:nvGraphicFramePr>
        <p:xfrm>
          <a:off x="323528" y="476672"/>
          <a:ext cx="8368903" cy="2575560"/>
        </p:xfrm>
        <a:graphic>
          <a:graphicData uri="http://schemas.openxmlformats.org/drawingml/2006/table">
            <a:tbl>
              <a:tblPr firstRow="1" bandRow="1">
                <a:tableStyleId>{5940675A-B579-460E-94D1-54222C63F5DA}</a:tableStyleId>
              </a:tblPr>
              <a:tblGrid>
                <a:gridCol w="1218039">
                  <a:extLst>
                    <a:ext uri="{9D8B030D-6E8A-4147-A177-3AD203B41FA5}">
                      <a16:colId xmlns:a16="http://schemas.microsoft.com/office/drawing/2014/main" val="179135930"/>
                    </a:ext>
                  </a:extLst>
                </a:gridCol>
                <a:gridCol w="1082417">
                  <a:extLst>
                    <a:ext uri="{9D8B030D-6E8A-4147-A177-3AD203B41FA5}">
                      <a16:colId xmlns:a16="http://schemas.microsoft.com/office/drawing/2014/main" val="2308213839"/>
                    </a:ext>
                  </a:extLst>
                </a:gridCol>
                <a:gridCol w="6068447">
                  <a:extLst>
                    <a:ext uri="{9D8B030D-6E8A-4147-A177-3AD203B41FA5}">
                      <a16:colId xmlns:a16="http://schemas.microsoft.com/office/drawing/2014/main" val="2217709886"/>
                    </a:ext>
                  </a:extLst>
                </a:gridCol>
              </a:tblGrid>
              <a:tr h="754380">
                <a:tc>
                  <a:txBody>
                    <a:bodyPr/>
                    <a:lstStyle/>
                    <a:p>
                      <a:pPr algn="just"/>
                      <a:r>
                        <a:rPr lang="en-US" sz="1600" b="1" dirty="0">
                          <a:latin typeface="Times New Roman" panose="02020603050405020304" pitchFamily="18" charset="0"/>
                          <a:cs typeface="Times New Roman" panose="02020603050405020304" pitchFamily="18" charset="0"/>
                        </a:rPr>
                        <a:t>Section of the MSMED Act, 2006</a:t>
                      </a:r>
                    </a:p>
                  </a:txBody>
                  <a:tcPr marL="68580" marR="68580" marT="34290" marB="34290"/>
                </a:tc>
                <a:tc>
                  <a:txBody>
                    <a:bodyPr/>
                    <a:lstStyle/>
                    <a:p>
                      <a:pPr algn="just"/>
                      <a:r>
                        <a:rPr lang="en-US" sz="1600" b="1" dirty="0">
                          <a:latin typeface="Times New Roman" panose="02020603050405020304" pitchFamily="18" charset="0"/>
                          <a:cs typeface="Times New Roman" panose="02020603050405020304" pitchFamily="18" charset="0"/>
                        </a:rPr>
                        <a:t>Term </a:t>
                      </a:r>
                    </a:p>
                  </a:txBody>
                  <a:tcPr marL="68580" marR="68580" marT="34290" marB="34290"/>
                </a:tc>
                <a:tc>
                  <a:txBody>
                    <a:bodyPr/>
                    <a:lstStyle/>
                    <a:p>
                      <a:pPr algn="just"/>
                      <a:r>
                        <a:rPr lang="en-US" sz="1600" b="1" dirty="0">
                          <a:latin typeface="Times New Roman" panose="02020603050405020304" pitchFamily="18" charset="0"/>
                          <a:cs typeface="Times New Roman" panose="02020603050405020304" pitchFamily="18" charset="0"/>
                        </a:rPr>
                        <a:t>Definition </a:t>
                      </a:r>
                    </a:p>
                  </a:txBody>
                  <a:tcPr marL="68580" marR="68580" marT="34290" marB="34290"/>
                </a:tc>
                <a:extLst>
                  <a:ext uri="{0D108BD9-81ED-4DB2-BD59-A6C34878D82A}">
                    <a16:rowId xmlns:a16="http://schemas.microsoft.com/office/drawing/2014/main" val="2527426096"/>
                  </a:ext>
                </a:extLst>
              </a:tr>
              <a:tr h="1211580">
                <a:tc>
                  <a:txBody>
                    <a:bodyPr/>
                    <a:lstStyle/>
                    <a:p>
                      <a:pPr algn="just"/>
                      <a:r>
                        <a:rPr lang="en-US" sz="1600" dirty="0">
                          <a:latin typeface="Times New Roman" panose="02020603050405020304" pitchFamily="18" charset="0"/>
                          <a:cs typeface="Times New Roman" panose="02020603050405020304" pitchFamily="18" charset="0"/>
                        </a:rPr>
                        <a:t>2(e) </a:t>
                      </a:r>
                    </a:p>
                  </a:txBody>
                  <a:tcPr marL="68580" marR="68580" marT="34290" marB="34290"/>
                </a:tc>
                <a:tc>
                  <a:txBody>
                    <a:bodyPr/>
                    <a:lstStyle/>
                    <a:p>
                      <a:pPr algn="just"/>
                      <a:r>
                        <a:rPr lang="en-US" sz="1600" dirty="0">
                          <a:latin typeface="Times New Roman" panose="02020603050405020304" pitchFamily="18" charset="0"/>
                          <a:cs typeface="Times New Roman" panose="02020603050405020304" pitchFamily="18" charset="0"/>
                        </a:rPr>
                        <a:t>Enterprise </a:t>
                      </a:r>
                    </a:p>
                  </a:txBody>
                  <a:tcPr marL="68580" marR="68580" marT="34290" marB="34290"/>
                </a:tc>
                <a:tc>
                  <a:txBody>
                    <a:bodyPr/>
                    <a:lstStyle/>
                    <a:p>
                      <a:pPr algn="just"/>
                      <a:r>
                        <a:rPr lang="en-US" sz="1600" dirty="0">
                          <a:latin typeface="Times New Roman" panose="02020603050405020304" pitchFamily="18" charset="0"/>
                          <a:cs typeface="Times New Roman" panose="02020603050405020304" pitchFamily="18" charset="0"/>
                        </a:rPr>
                        <a:t>An industrial undertaking or a business concern or any other establishment, by whatever name called, engaged in the manufacture or production of goods, in any manner, pertaining to any industry specified in the First Schedule to the Industries (Development and Regulation) Act, 1951 (55 of 1951) or engaged in providing or rendering of any service or services. </a:t>
                      </a:r>
                    </a:p>
                  </a:txBody>
                  <a:tcPr marL="68580" marR="68580" marT="34290" marB="34290"/>
                </a:tc>
                <a:extLst>
                  <a:ext uri="{0D108BD9-81ED-4DB2-BD59-A6C34878D82A}">
                    <a16:rowId xmlns:a16="http://schemas.microsoft.com/office/drawing/2014/main" val="55098933"/>
                  </a:ext>
                </a:extLst>
              </a:tr>
            </a:tbl>
          </a:graphicData>
        </a:graphic>
      </p:graphicFrame>
      <p:sp>
        <p:nvSpPr>
          <p:cNvPr id="2" name="Footer Placeholder 1">
            <a:extLst>
              <a:ext uri="{FF2B5EF4-FFF2-40B4-BE49-F238E27FC236}">
                <a16:creationId xmlns:a16="http://schemas.microsoft.com/office/drawing/2014/main" id="{E8EC2D10-0C9D-C861-5643-16999DCAB912}"/>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78078208"/>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8746A-7189-ECBA-DAC5-F0C39C2B81CB}"/>
            </a:ext>
          </a:extLst>
        </p:cNvPr>
        <p:cNvGrpSpPr/>
        <p:nvPr/>
      </p:nvGrpSpPr>
      <p:grpSpPr>
        <a:xfrm>
          <a:off x="0" y="0"/>
          <a:ext cx="0" cy="0"/>
          <a:chOff x="0" y="0"/>
          <a:chExt cx="0" cy="0"/>
        </a:xfrm>
      </p:grpSpPr>
      <p:graphicFrame>
        <p:nvGraphicFramePr>
          <p:cNvPr id="7" name="Table 6">
            <a:extLst>
              <a:ext uri="{FF2B5EF4-FFF2-40B4-BE49-F238E27FC236}">
                <a16:creationId xmlns:a16="http://schemas.microsoft.com/office/drawing/2014/main" id="{7E744010-E5DE-6A00-1A26-46879E462F51}"/>
              </a:ext>
            </a:extLst>
          </p:cNvPr>
          <p:cNvGraphicFramePr>
            <a:graphicFrameLocks noGrp="1"/>
          </p:cNvGraphicFramePr>
          <p:nvPr/>
        </p:nvGraphicFramePr>
        <p:xfrm>
          <a:off x="179512" y="188640"/>
          <a:ext cx="8784976" cy="6172200"/>
        </p:xfrm>
        <a:graphic>
          <a:graphicData uri="http://schemas.openxmlformats.org/drawingml/2006/table">
            <a:tbl>
              <a:tblPr firstRow="1" bandRow="1">
                <a:tableStyleId>{5940675A-B579-460E-94D1-54222C63F5DA}</a:tableStyleId>
              </a:tblPr>
              <a:tblGrid>
                <a:gridCol w="1257635">
                  <a:extLst>
                    <a:ext uri="{9D8B030D-6E8A-4147-A177-3AD203B41FA5}">
                      <a16:colId xmlns:a16="http://schemas.microsoft.com/office/drawing/2014/main" val="179135930"/>
                    </a:ext>
                  </a:extLst>
                </a:gridCol>
                <a:gridCol w="1117604">
                  <a:extLst>
                    <a:ext uri="{9D8B030D-6E8A-4147-A177-3AD203B41FA5}">
                      <a16:colId xmlns:a16="http://schemas.microsoft.com/office/drawing/2014/main" val="2308213839"/>
                    </a:ext>
                  </a:extLst>
                </a:gridCol>
                <a:gridCol w="6409737">
                  <a:extLst>
                    <a:ext uri="{9D8B030D-6E8A-4147-A177-3AD203B41FA5}">
                      <a16:colId xmlns:a16="http://schemas.microsoft.com/office/drawing/2014/main" val="2217709886"/>
                    </a:ext>
                  </a:extLst>
                </a:gridCol>
              </a:tblGrid>
              <a:tr h="754380">
                <a:tc>
                  <a:txBody>
                    <a:bodyPr/>
                    <a:lstStyle/>
                    <a:p>
                      <a:pPr algn="just"/>
                      <a:r>
                        <a:rPr lang="en-US" sz="1800" b="1" dirty="0">
                          <a:latin typeface="Times New Roman" panose="02020603050405020304" pitchFamily="18" charset="0"/>
                          <a:cs typeface="Times New Roman" panose="02020603050405020304" pitchFamily="18" charset="0"/>
                        </a:rPr>
                        <a:t>Section of the MSMED Act, 2006</a:t>
                      </a:r>
                    </a:p>
                  </a:txBody>
                  <a:tcPr marL="68580" marR="68580" marT="34290" marB="34290"/>
                </a:tc>
                <a:tc>
                  <a:txBody>
                    <a:bodyPr/>
                    <a:lstStyle/>
                    <a:p>
                      <a:pPr algn="just"/>
                      <a:r>
                        <a:rPr lang="en-US" sz="1800" b="1" dirty="0">
                          <a:latin typeface="Times New Roman" panose="02020603050405020304" pitchFamily="18" charset="0"/>
                          <a:cs typeface="Times New Roman" panose="02020603050405020304" pitchFamily="18" charset="0"/>
                        </a:rPr>
                        <a:t>Term </a:t>
                      </a:r>
                    </a:p>
                  </a:txBody>
                  <a:tcPr marL="68580" marR="68580" marT="34290" marB="34290"/>
                </a:tc>
                <a:tc>
                  <a:txBody>
                    <a:bodyPr/>
                    <a:lstStyle/>
                    <a:p>
                      <a:pPr algn="just"/>
                      <a:r>
                        <a:rPr lang="en-US" sz="1800" b="1" dirty="0">
                          <a:latin typeface="Times New Roman" panose="02020603050405020304" pitchFamily="18" charset="0"/>
                          <a:cs typeface="Times New Roman" panose="02020603050405020304" pitchFamily="18" charset="0"/>
                        </a:rPr>
                        <a:t>Definition </a:t>
                      </a:r>
                    </a:p>
                  </a:txBody>
                  <a:tcPr marL="68580" marR="68580" marT="34290" marB="34290"/>
                </a:tc>
                <a:extLst>
                  <a:ext uri="{0D108BD9-81ED-4DB2-BD59-A6C34878D82A}">
                    <a16:rowId xmlns:a16="http://schemas.microsoft.com/office/drawing/2014/main" val="2527426096"/>
                  </a:ext>
                </a:extLst>
              </a:tr>
              <a:tr h="3497580">
                <a:tc>
                  <a:txBody>
                    <a:bodyPr/>
                    <a:lstStyle/>
                    <a:p>
                      <a:pPr algn="just"/>
                      <a:r>
                        <a:rPr lang="en-US" sz="1800" dirty="0">
                          <a:latin typeface="Times New Roman" panose="02020603050405020304" pitchFamily="18" charset="0"/>
                          <a:cs typeface="Times New Roman" panose="02020603050405020304" pitchFamily="18" charset="0"/>
                        </a:rPr>
                        <a:t>2(b)</a:t>
                      </a:r>
                    </a:p>
                  </a:txBody>
                  <a:tcPr marL="68580" marR="68580" marT="34290" marB="34290"/>
                </a:tc>
                <a:tc>
                  <a:txBody>
                    <a:bodyPr/>
                    <a:lstStyle/>
                    <a:p>
                      <a:pPr algn="just"/>
                      <a:r>
                        <a:rPr lang="en-US" sz="1800" dirty="0">
                          <a:latin typeface="Times New Roman" panose="02020603050405020304" pitchFamily="18" charset="0"/>
                          <a:cs typeface="Times New Roman" panose="02020603050405020304" pitchFamily="18" charset="0"/>
                        </a:rPr>
                        <a:t>Appointed Day</a:t>
                      </a:r>
                    </a:p>
                  </a:txBody>
                  <a:tcPr marL="68580" marR="68580" marT="34290" marB="34290"/>
                </a:tc>
                <a:tc>
                  <a:txBody>
                    <a:bodyPr/>
                    <a:lstStyle/>
                    <a:p>
                      <a:pPr algn="just"/>
                      <a:r>
                        <a:rPr lang="en-US" sz="1800" dirty="0">
                          <a:latin typeface="Times New Roman" panose="02020603050405020304" pitchFamily="18" charset="0"/>
                          <a:cs typeface="Times New Roman" panose="02020603050405020304" pitchFamily="18" charset="0"/>
                        </a:rPr>
                        <a:t>‘</a:t>
                      </a:r>
                      <a:r>
                        <a:rPr lang="en-US" sz="1800" b="1" u="sng" dirty="0">
                          <a:latin typeface="Times New Roman" panose="02020603050405020304" pitchFamily="18" charset="0"/>
                          <a:cs typeface="Times New Roman" panose="02020603050405020304" pitchFamily="18" charset="0"/>
                        </a:rPr>
                        <a:t>Appointed day’ </a:t>
                      </a:r>
                      <a:r>
                        <a:rPr lang="en-US" sz="1800" dirty="0">
                          <a:latin typeface="Times New Roman" panose="02020603050405020304" pitchFamily="18" charset="0"/>
                          <a:cs typeface="Times New Roman" panose="02020603050405020304" pitchFamily="18" charset="0"/>
                        </a:rPr>
                        <a:t>means the </a:t>
                      </a:r>
                      <a:r>
                        <a:rPr lang="en-US" sz="1800" b="1" u="sng" dirty="0">
                          <a:latin typeface="Times New Roman" panose="02020603050405020304" pitchFamily="18" charset="0"/>
                          <a:cs typeface="Times New Roman" panose="02020603050405020304" pitchFamily="18" charset="0"/>
                        </a:rPr>
                        <a:t>day following immediately after the expiry of the period of fifteen days from the day of acceptance or the day of deemed acceptance of any goods or any services by a buyer from a supplier </a:t>
                      </a:r>
                    </a:p>
                    <a:p>
                      <a:pPr algn="just"/>
                      <a:r>
                        <a:rPr lang="en-US" sz="1800" dirty="0">
                          <a:latin typeface="Times New Roman" panose="02020603050405020304" pitchFamily="18" charset="0"/>
                          <a:cs typeface="Times New Roman" panose="02020603050405020304" pitchFamily="18" charset="0"/>
                        </a:rPr>
                        <a:t>Explanation – For the purposes of this clause-</a:t>
                      </a:r>
                    </a:p>
                    <a:p>
                      <a:pPr marL="514350" indent="-514350" algn="just">
                        <a:buAutoNum type="romanLcParenBoth"/>
                      </a:pPr>
                      <a:r>
                        <a:rPr lang="en-US" sz="1800" dirty="0">
                          <a:latin typeface="Times New Roman" panose="02020603050405020304" pitchFamily="18" charset="0"/>
                          <a:cs typeface="Times New Roman" panose="02020603050405020304" pitchFamily="18" charset="0"/>
                        </a:rPr>
                        <a:t>"the </a:t>
                      </a:r>
                      <a:r>
                        <a:rPr lang="en-US" sz="1800" b="1" u="sng" dirty="0">
                          <a:latin typeface="Times New Roman" panose="02020603050405020304" pitchFamily="18" charset="0"/>
                          <a:cs typeface="Times New Roman" panose="02020603050405020304" pitchFamily="18" charset="0"/>
                        </a:rPr>
                        <a:t>day of acceptance</a:t>
                      </a:r>
                      <a:r>
                        <a:rPr lang="en-US" sz="1800" dirty="0">
                          <a:latin typeface="Times New Roman" panose="02020603050405020304" pitchFamily="18" charset="0"/>
                          <a:cs typeface="Times New Roman" panose="02020603050405020304" pitchFamily="18" charset="0"/>
                        </a:rPr>
                        <a:t>" means– </a:t>
                      </a:r>
                    </a:p>
                    <a:p>
                      <a:pPr marL="0" indent="0" algn="just">
                        <a:buNone/>
                      </a:pPr>
                      <a:r>
                        <a:rPr lang="en-US" sz="1800" dirty="0">
                          <a:latin typeface="Times New Roman" panose="02020603050405020304" pitchFamily="18" charset="0"/>
                          <a:cs typeface="Times New Roman" panose="02020603050405020304" pitchFamily="18" charset="0"/>
                        </a:rPr>
                        <a:t>(a) the </a:t>
                      </a:r>
                      <a:r>
                        <a:rPr lang="en-US" sz="1800" b="1" u="sng" dirty="0">
                          <a:latin typeface="Times New Roman" panose="02020603050405020304" pitchFamily="18" charset="0"/>
                          <a:cs typeface="Times New Roman" panose="02020603050405020304" pitchFamily="18" charset="0"/>
                        </a:rPr>
                        <a:t>day of the actual delivery of goods or the rendering of services;</a:t>
                      </a:r>
                      <a:r>
                        <a:rPr lang="en-US" sz="1800" dirty="0">
                          <a:latin typeface="Times New Roman" panose="02020603050405020304" pitchFamily="18" charset="0"/>
                          <a:cs typeface="Times New Roman" panose="02020603050405020304" pitchFamily="18" charset="0"/>
                        </a:rPr>
                        <a:t> or </a:t>
                      </a:r>
                    </a:p>
                    <a:p>
                      <a:pPr algn="just"/>
                      <a:r>
                        <a:rPr lang="en-US" sz="1800" dirty="0">
                          <a:latin typeface="Times New Roman" panose="02020603050405020304" pitchFamily="18" charset="0"/>
                          <a:cs typeface="Times New Roman" panose="02020603050405020304" pitchFamily="18" charset="0"/>
                        </a:rPr>
                        <a:t>(b) where any </a:t>
                      </a:r>
                      <a:r>
                        <a:rPr lang="en-US" sz="1800" b="1" u="sng" dirty="0">
                          <a:latin typeface="Times New Roman" panose="02020603050405020304" pitchFamily="18" charset="0"/>
                          <a:cs typeface="Times New Roman" panose="02020603050405020304" pitchFamily="18" charset="0"/>
                        </a:rPr>
                        <a:t>objection is made in writing by the buyer </a:t>
                      </a:r>
                      <a:r>
                        <a:rPr lang="en-US" sz="1800" dirty="0">
                          <a:latin typeface="Times New Roman" panose="02020603050405020304" pitchFamily="18" charset="0"/>
                          <a:cs typeface="Times New Roman" panose="02020603050405020304" pitchFamily="18" charset="0"/>
                        </a:rPr>
                        <a:t>regarding </a:t>
                      </a:r>
                      <a:r>
                        <a:rPr lang="en-US" sz="1800" b="1" u="sng" dirty="0">
                          <a:latin typeface="Times New Roman" panose="02020603050405020304" pitchFamily="18" charset="0"/>
                          <a:cs typeface="Times New Roman" panose="02020603050405020304" pitchFamily="18" charset="0"/>
                        </a:rPr>
                        <a:t>acceptance of goods or services within fifteen days from the day of the delivery of goods or the rendering of services,</a:t>
                      </a:r>
                      <a:r>
                        <a:rPr lang="en-US" sz="1800" dirty="0">
                          <a:latin typeface="Times New Roman" panose="02020603050405020304" pitchFamily="18" charset="0"/>
                          <a:cs typeface="Times New Roman" panose="02020603050405020304" pitchFamily="18" charset="0"/>
                        </a:rPr>
                        <a:t> </a:t>
                      </a:r>
                      <a:r>
                        <a:rPr lang="en-US" sz="1800" b="1" u="sng" dirty="0">
                          <a:latin typeface="Times New Roman" panose="02020603050405020304" pitchFamily="18" charset="0"/>
                          <a:cs typeface="Times New Roman" panose="02020603050405020304" pitchFamily="18" charset="0"/>
                        </a:rPr>
                        <a:t>the day on which such objection is removed by the supplier.</a:t>
                      </a:r>
                    </a:p>
                    <a:p>
                      <a:pPr algn="just"/>
                      <a:endParaRPr lang="en-US" sz="1800" b="1" u="sng" dirty="0">
                        <a:latin typeface="Times New Roman" panose="02020603050405020304" pitchFamily="18" charset="0"/>
                        <a:cs typeface="Times New Roman" panose="02020603050405020304" pitchFamily="18" charset="0"/>
                      </a:endParaRPr>
                    </a:p>
                    <a:p>
                      <a:pPr algn="just"/>
                      <a:r>
                        <a:rPr lang="en-US" sz="1800" dirty="0">
                          <a:latin typeface="Times New Roman" panose="02020603050405020304" pitchFamily="18" charset="0"/>
                          <a:cs typeface="Times New Roman" panose="02020603050405020304" pitchFamily="18" charset="0"/>
                        </a:rPr>
                        <a:t>ii) "the </a:t>
                      </a:r>
                      <a:r>
                        <a:rPr lang="en-US" sz="1800" b="1" u="sng" dirty="0">
                          <a:latin typeface="Times New Roman" panose="02020603050405020304" pitchFamily="18" charset="0"/>
                          <a:cs typeface="Times New Roman" panose="02020603050405020304" pitchFamily="18" charset="0"/>
                        </a:rPr>
                        <a:t>day of deemed acceptance</a:t>
                      </a:r>
                      <a:r>
                        <a:rPr lang="en-US" sz="1800" dirty="0">
                          <a:latin typeface="Times New Roman" panose="02020603050405020304" pitchFamily="18" charset="0"/>
                          <a:cs typeface="Times New Roman" panose="02020603050405020304" pitchFamily="18" charset="0"/>
                        </a:rPr>
                        <a:t>" means, where </a:t>
                      </a:r>
                      <a:r>
                        <a:rPr lang="en-US" sz="1800" b="1" u="sng" dirty="0">
                          <a:latin typeface="Times New Roman" panose="02020603050405020304" pitchFamily="18" charset="0"/>
                          <a:cs typeface="Times New Roman" panose="02020603050405020304" pitchFamily="18" charset="0"/>
                        </a:rPr>
                        <a:t>no objection is made in writing by the buyer </a:t>
                      </a:r>
                      <a:r>
                        <a:rPr lang="en-US" sz="1800" dirty="0">
                          <a:latin typeface="Times New Roman" panose="02020603050405020304" pitchFamily="18" charset="0"/>
                          <a:cs typeface="Times New Roman" panose="02020603050405020304" pitchFamily="18" charset="0"/>
                        </a:rPr>
                        <a:t>regarding acceptance of goods or services </a:t>
                      </a:r>
                      <a:r>
                        <a:rPr lang="en-US" sz="1800" b="1" u="sng" dirty="0">
                          <a:latin typeface="Times New Roman" panose="02020603050405020304" pitchFamily="18" charset="0"/>
                          <a:cs typeface="Times New Roman" panose="02020603050405020304" pitchFamily="18" charset="0"/>
                        </a:rPr>
                        <a:t>within fifteen days from the day of the delivery of goods or the rendering of services, </a:t>
                      </a:r>
                      <a:r>
                        <a:rPr lang="en-US" sz="1800" dirty="0">
                          <a:latin typeface="Times New Roman" panose="02020603050405020304" pitchFamily="18" charset="0"/>
                          <a:cs typeface="Times New Roman" panose="02020603050405020304" pitchFamily="18" charset="0"/>
                        </a:rPr>
                        <a:t>the </a:t>
                      </a:r>
                      <a:r>
                        <a:rPr lang="en-US" sz="1800" b="1" u="sng" dirty="0">
                          <a:latin typeface="Times New Roman" panose="02020603050405020304" pitchFamily="18" charset="0"/>
                          <a:cs typeface="Times New Roman" panose="02020603050405020304" pitchFamily="18" charset="0"/>
                        </a:rPr>
                        <a:t>day of the actual delivery of goods or the rendering of services. </a:t>
                      </a:r>
                    </a:p>
                  </a:txBody>
                  <a:tcPr marL="68580" marR="68580" marT="34290" marB="34290"/>
                </a:tc>
                <a:extLst>
                  <a:ext uri="{0D108BD9-81ED-4DB2-BD59-A6C34878D82A}">
                    <a16:rowId xmlns:a16="http://schemas.microsoft.com/office/drawing/2014/main" val="962034849"/>
                  </a:ext>
                </a:extLst>
              </a:tr>
            </a:tbl>
          </a:graphicData>
        </a:graphic>
      </p:graphicFrame>
      <p:sp>
        <p:nvSpPr>
          <p:cNvPr id="2" name="Footer Placeholder 1">
            <a:extLst>
              <a:ext uri="{FF2B5EF4-FFF2-40B4-BE49-F238E27FC236}">
                <a16:creationId xmlns:a16="http://schemas.microsoft.com/office/drawing/2014/main" id="{B11C75F0-3171-970E-DA1E-C37BD8A9E501}"/>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881663464"/>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0BDC8D-3D8B-A84B-8153-43154253750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EF04113-1ABE-C950-C717-5F81CA24ABF8}"/>
              </a:ext>
            </a:extLst>
          </p:cNvPr>
          <p:cNvSpPr>
            <a:spLocks noGrp="1"/>
          </p:cNvSpPr>
          <p:nvPr>
            <p:ph idx="1"/>
          </p:nvPr>
        </p:nvSpPr>
        <p:spPr>
          <a:xfrm>
            <a:off x="293106" y="260648"/>
            <a:ext cx="8599374" cy="5229325"/>
          </a:xfrm>
        </p:spPr>
        <p:txBody>
          <a:bodyPr>
            <a:normAutofit/>
          </a:bodyPr>
          <a:lstStyle/>
          <a:p>
            <a:pPr marL="0" indent="0" algn="ctr">
              <a:buNone/>
            </a:pPr>
            <a:r>
              <a:rPr lang="en-US" sz="2400" b="1" dirty="0">
                <a:latin typeface="Times New Roman" panose="02020603050405020304" pitchFamily="18" charset="0"/>
                <a:cs typeface="Times New Roman" panose="02020603050405020304" pitchFamily="18" charset="0"/>
              </a:rPr>
              <a:t>As per Page no 215 of Guidance Note on Tax Audit u/s. 44AB of IT Act, 1961 (Revised 2026)</a:t>
            </a:r>
          </a:p>
          <a:p>
            <a:pPr marL="0" indent="0" algn="just">
              <a:buNone/>
            </a:pPr>
            <a:r>
              <a:rPr lang="en-US" sz="2400" dirty="0">
                <a:latin typeface="Times New Roman" panose="02020603050405020304" pitchFamily="18" charset="0"/>
                <a:cs typeface="Times New Roman" panose="02020603050405020304" pitchFamily="18" charset="0"/>
              </a:rPr>
              <a:t>42.9 The tax auditor should take note of the definition and scope of the term “enterprise” as per MSMED Act. </a:t>
            </a:r>
          </a:p>
          <a:p>
            <a:pPr marL="0" indent="0" algn="just">
              <a:buNone/>
            </a:pPr>
            <a:r>
              <a:rPr lang="en-US" sz="2400" b="1" u="sng" dirty="0">
                <a:latin typeface="Times New Roman" panose="02020603050405020304" pitchFamily="18" charset="0"/>
                <a:cs typeface="Times New Roman" panose="02020603050405020304" pitchFamily="18" charset="0"/>
              </a:rPr>
              <a:t>Traders are neither manufacturers or producers of goods, nor service providers, and hence are not covered under the definition of that term.</a:t>
            </a:r>
            <a:r>
              <a:rPr lang="en-US" sz="2400" dirty="0">
                <a:latin typeface="Times New Roman" panose="02020603050405020304" pitchFamily="18" charset="0"/>
                <a:cs typeface="Times New Roman" panose="02020603050405020304" pitchFamily="18" charset="0"/>
              </a:rPr>
              <a:t> </a:t>
            </a:r>
          </a:p>
          <a:p>
            <a:pPr marL="0" indent="0" algn="just">
              <a:buNone/>
            </a:pPr>
            <a:r>
              <a:rPr lang="en-US" sz="2400" b="1" u="sng" dirty="0">
                <a:latin typeface="Times New Roman" panose="02020603050405020304" pitchFamily="18" charset="0"/>
                <a:cs typeface="Times New Roman" panose="02020603050405020304" pitchFamily="18" charset="0"/>
              </a:rPr>
              <a:t>Traders are allowed to be registered with MSME only for a limited purpose of Priority Sector Lending and not for any other benefit.</a:t>
            </a:r>
          </a:p>
          <a:p>
            <a:pPr marL="0" indent="0" algn="just">
              <a:buNone/>
            </a:pPr>
            <a:r>
              <a:rPr lang="en-US" sz="2400" dirty="0">
                <a:latin typeface="Times New Roman" panose="02020603050405020304" pitchFamily="18" charset="0"/>
                <a:cs typeface="Times New Roman" panose="02020603050405020304" pitchFamily="18" charset="0"/>
              </a:rPr>
              <a:t>Accordingly, if the supplier to the auditee is a </a:t>
            </a:r>
            <a:r>
              <a:rPr lang="en-US" sz="2400" b="1" u="sng" dirty="0">
                <a:latin typeface="Times New Roman" panose="02020603050405020304" pitchFamily="18" charset="0"/>
                <a:cs typeface="Times New Roman" panose="02020603050405020304" pitchFamily="18" charset="0"/>
              </a:rPr>
              <a:t>retail or wholesale trader,</a:t>
            </a:r>
            <a:r>
              <a:rPr lang="en-US" sz="2400" dirty="0">
                <a:latin typeface="Times New Roman" panose="02020603050405020304" pitchFamily="18" charset="0"/>
                <a:cs typeface="Times New Roman" panose="02020603050405020304" pitchFamily="18" charset="0"/>
              </a:rPr>
              <a:t> the provisions of </a:t>
            </a:r>
            <a:r>
              <a:rPr lang="en-US" sz="2400" b="1" u="sng" dirty="0">
                <a:latin typeface="Times New Roman" panose="02020603050405020304" pitchFamily="18" charset="0"/>
                <a:cs typeface="Times New Roman" panose="02020603050405020304" pitchFamily="18" charset="0"/>
              </a:rPr>
              <a:t>section 43B(h)</a:t>
            </a:r>
            <a:r>
              <a:rPr lang="en-US" sz="2400" dirty="0">
                <a:latin typeface="Times New Roman" panose="02020603050405020304" pitchFamily="18" charset="0"/>
                <a:cs typeface="Times New Roman" panose="02020603050405020304" pitchFamily="18" charset="0"/>
              </a:rPr>
              <a:t> of the Income-tax Act, 1961 </a:t>
            </a:r>
            <a:r>
              <a:rPr lang="en-US" sz="2400" b="1" u="sng" dirty="0">
                <a:latin typeface="Times New Roman" panose="02020603050405020304" pitchFamily="18" charset="0"/>
                <a:cs typeface="Times New Roman" panose="02020603050405020304" pitchFamily="18" charset="0"/>
              </a:rPr>
              <a:t>would not be attracted.</a:t>
            </a:r>
            <a:r>
              <a:rPr lang="en-US" sz="2400" dirty="0">
                <a:latin typeface="Times New Roman" panose="02020603050405020304" pitchFamily="18" charset="0"/>
                <a:cs typeface="Times New Roman" panose="02020603050405020304" pitchFamily="18" charset="0"/>
              </a:rPr>
              <a:t> </a:t>
            </a:r>
          </a:p>
        </p:txBody>
      </p:sp>
      <p:sp>
        <p:nvSpPr>
          <p:cNvPr id="2" name="Footer Placeholder 1">
            <a:extLst>
              <a:ext uri="{FF2B5EF4-FFF2-40B4-BE49-F238E27FC236}">
                <a16:creationId xmlns:a16="http://schemas.microsoft.com/office/drawing/2014/main" id="{08953914-EE08-EC8E-4D83-E4C572C56886}"/>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994287080"/>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07C344-6EC5-184D-C159-ED1D27A7548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EEB6F3-EBB3-0966-166C-14E387DEC436}"/>
              </a:ext>
            </a:extLst>
          </p:cNvPr>
          <p:cNvSpPr>
            <a:spLocks noGrp="1"/>
          </p:cNvSpPr>
          <p:nvPr>
            <p:ph idx="1"/>
          </p:nvPr>
        </p:nvSpPr>
        <p:spPr>
          <a:xfrm>
            <a:off x="316796" y="260648"/>
            <a:ext cx="8524695" cy="5328592"/>
          </a:xfrm>
        </p:spPr>
        <p:txBody>
          <a:bodyPr>
            <a:noAutofit/>
          </a:bodyPr>
          <a:lstStyle/>
          <a:p>
            <a:pPr marL="0" indent="0" algn="ctr">
              <a:buNone/>
            </a:pPr>
            <a:r>
              <a:rPr lang="en-US" sz="2000" b="1" dirty="0">
                <a:latin typeface="Times New Roman" panose="02020603050405020304" pitchFamily="18" charset="0"/>
                <a:cs typeface="Times New Roman" panose="02020603050405020304" pitchFamily="18" charset="0"/>
              </a:rPr>
              <a:t>As per Page no 215 of Guidance Note on Tax Audit u/s. 44AB of IT Act, 1961 (Revised 2026)</a:t>
            </a:r>
            <a:endParaRPr lang="en-US" sz="2200" b="1" dirty="0">
              <a:latin typeface="Times New Roman" panose="02020603050405020304" pitchFamily="18" charset="0"/>
              <a:cs typeface="Times New Roman" panose="02020603050405020304" pitchFamily="18" charset="0"/>
            </a:endParaRPr>
          </a:p>
          <a:p>
            <a:pPr marL="0" indent="0" algn="just">
              <a:buNone/>
            </a:pPr>
            <a:r>
              <a:rPr lang="en-US" sz="2200" dirty="0">
                <a:latin typeface="Times New Roman" panose="02020603050405020304" pitchFamily="18" charset="0"/>
                <a:cs typeface="Times New Roman" panose="02020603050405020304" pitchFamily="18" charset="0"/>
              </a:rPr>
              <a:t>In this regard, </a:t>
            </a:r>
            <a:r>
              <a:rPr lang="en-US" sz="2200" b="1" u="sng" dirty="0">
                <a:latin typeface="Times New Roman" panose="02020603050405020304" pitchFamily="18" charset="0"/>
                <a:cs typeface="Times New Roman" panose="02020603050405020304" pitchFamily="18" charset="0"/>
              </a:rPr>
              <a:t>Office Memo dated 1st September 2021 of Ministry of MSME has categorically stated that the benefits to the retail and wholesale trade MSMEs are to be restricted to priority sector lending only</a:t>
            </a:r>
            <a:r>
              <a:rPr lang="en-US" sz="2200" dirty="0">
                <a:latin typeface="Times New Roman" panose="02020603050405020304" pitchFamily="18" charset="0"/>
                <a:cs typeface="Times New Roman" panose="02020603050405020304" pitchFamily="18" charset="0"/>
              </a:rPr>
              <a:t>; and any other benefits, including provisions of delayed payments as per the MSMED Act, 2006, are excluded. </a:t>
            </a:r>
          </a:p>
          <a:p>
            <a:pPr marL="0" indent="0" algn="just">
              <a:buNone/>
            </a:pPr>
            <a:r>
              <a:rPr lang="en-US" sz="2200" b="1" u="sng" dirty="0">
                <a:latin typeface="Times New Roman" panose="02020603050405020304" pitchFamily="18" charset="0"/>
                <a:cs typeface="Times New Roman" panose="02020603050405020304" pitchFamily="18" charset="0"/>
              </a:rPr>
              <a:t>In effect, such retail or wholesale traders are eligible for registration under MSMED Act, 2006 for the limited purpose only.</a:t>
            </a:r>
            <a:r>
              <a:rPr lang="en-US" sz="2200" dirty="0">
                <a:latin typeface="Times New Roman" panose="02020603050405020304" pitchFamily="18" charset="0"/>
                <a:cs typeface="Times New Roman" panose="02020603050405020304" pitchFamily="18" charset="0"/>
              </a:rPr>
              <a:t> </a:t>
            </a:r>
          </a:p>
          <a:p>
            <a:pPr marL="0" indent="0" algn="just">
              <a:buNone/>
            </a:pPr>
            <a:r>
              <a:rPr lang="en-US" sz="2200" dirty="0">
                <a:latin typeface="Times New Roman" panose="02020603050405020304" pitchFamily="18" charset="0"/>
                <a:cs typeface="Times New Roman" panose="02020603050405020304" pitchFamily="18" charset="0"/>
              </a:rPr>
              <a:t>Accordingly, </a:t>
            </a:r>
            <a:r>
              <a:rPr lang="en-US" sz="2200" b="1" u="sng" dirty="0">
                <a:latin typeface="Times New Roman" panose="02020603050405020304" pitchFamily="18" charset="0"/>
                <a:cs typeface="Times New Roman" panose="02020603050405020304" pitchFamily="18" charset="0"/>
              </a:rPr>
              <a:t>if the supplier is a retail or wholesale trader, the provisions of section 15 and 16 of the MSMED Act would not be attracted.</a:t>
            </a:r>
            <a:r>
              <a:rPr lang="en-US" sz="2200" dirty="0">
                <a:latin typeface="Times New Roman" panose="02020603050405020304" pitchFamily="18" charset="0"/>
                <a:cs typeface="Times New Roman" panose="02020603050405020304" pitchFamily="18" charset="0"/>
              </a:rPr>
              <a:t> </a:t>
            </a:r>
          </a:p>
          <a:p>
            <a:pPr marL="0" indent="0" algn="just">
              <a:buNone/>
            </a:pPr>
            <a:r>
              <a:rPr lang="en-US" sz="2200" dirty="0">
                <a:latin typeface="Times New Roman" panose="02020603050405020304" pitchFamily="18" charset="0"/>
                <a:cs typeface="Times New Roman" panose="02020603050405020304" pitchFamily="18" charset="0"/>
              </a:rPr>
              <a:t>Copy of the Office Memo dated 2nd July 2021 as well as 1st September, 2021 are given as Appendix XVIII and XIX may be referred to in this regard. </a:t>
            </a:r>
          </a:p>
        </p:txBody>
      </p:sp>
      <p:sp>
        <p:nvSpPr>
          <p:cNvPr id="2" name="Footer Placeholder 1">
            <a:extLst>
              <a:ext uri="{FF2B5EF4-FFF2-40B4-BE49-F238E27FC236}">
                <a16:creationId xmlns:a16="http://schemas.microsoft.com/office/drawing/2014/main" id="{CD3265DB-2122-FAD5-E749-ECB71B81D4A7}"/>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47597692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48B5A6-BCBC-0FB9-917F-1324CF50152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C6194CF-E27A-08EE-EF1A-06BB91DA6DF2}"/>
              </a:ext>
            </a:extLst>
          </p:cNvPr>
          <p:cNvSpPr>
            <a:spLocks noGrp="1"/>
          </p:cNvSpPr>
          <p:nvPr>
            <p:ph idx="1"/>
          </p:nvPr>
        </p:nvSpPr>
        <p:spPr>
          <a:xfrm>
            <a:off x="251520" y="188640"/>
            <a:ext cx="8568952" cy="6192688"/>
          </a:xfrm>
        </p:spPr>
        <p:txBody>
          <a:bodyPr>
            <a:noAutofit/>
          </a:bodyPr>
          <a:lstStyle/>
          <a:p>
            <a:pPr marL="0" indent="0" algn="ctr">
              <a:buNone/>
            </a:pPr>
            <a:r>
              <a:rPr lang="en-US" sz="2000" b="1" dirty="0">
                <a:latin typeface="Times New Roman" panose="02020603050405020304" pitchFamily="18" charset="0"/>
                <a:cs typeface="Times New Roman" panose="02020603050405020304" pitchFamily="18" charset="0"/>
              </a:rPr>
              <a:t>As per Page no 216 of Guidance Note on Tax Audit u/s. 44AB of IT Act, 1961 (Revised 2026)</a:t>
            </a:r>
          </a:p>
          <a:p>
            <a:pPr marL="0" indent="0" algn="just">
              <a:buNone/>
            </a:pPr>
            <a:r>
              <a:rPr lang="en-US" sz="2100" dirty="0">
                <a:latin typeface="Times New Roman" panose="02020603050405020304" pitchFamily="18" charset="0"/>
                <a:cs typeface="Times New Roman" panose="02020603050405020304" pitchFamily="18" charset="0"/>
              </a:rPr>
              <a:t>42.14 A </a:t>
            </a:r>
            <a:r>
              <a:rPr lang="en-US" sz="2100" b="1" u="sng" dirty="0">
                <a:latin typeface="Times New Roman" panose="02020603050405020304" pitchFamily="18" charset="0"/>
                <a:cs typeface="Times New Roman" panose="02020603050405020304" pitchFamily="18" charset="0"/>
              </a:rPr>
              <a:t>proper understanding of the specified time limit laid down in Section 15 is required for verifying the correct reporting under clause 22</a:t>
            </a:r>
            <a:r>
              <a:rPr lang="en-US" sz="2100" dirty="0">
                <a:latin typeface="Times New Roman" panose="02020603050405020304" pitchFamily="18" charset="0"/>
                <a:cs typeface="Times New Roman" panose="02020603050405020304" pitchFamily="18" charset="0"/>
              </a:rPr>
              <a:t>. </a:t>
            </a:r>
          </a:p>
          <a:p>
            <a:pPr marL="0" indent="0" algn="just">
              <a:buNone/>
            </a:pPr>
            <a:r>
              <a:rPr lang="en-US" sz="2100" dirty="0">
                <a:latin typeface="Times New Roman" panose="02020603050405020304" pitchFamily="18" charset="0"/>
                <a:cs typeface="Times New Roman" panose="02020603050405020304" pitchFamily="18" charset="0"/>
              </a:rPr>
              <a:t>(a) </a:t>
            </a:r>
            <a:r>
              <a:rPr lang="en-US" sz="2100" b="1" dirty="0">
                <a:latin typeface="Times New Roman" panose="02020603050405020304" pitchFamily="18" charset="0"/>
                <a:cs typeface="Times New Roman" panose="02020603050405020304" pitchFamily="18" charset="0"/>
              </a:rPr>
              <a:t>Where the agreement is in writing: </a:t>
            </a:r>
            <a:r>
              <a:rPr lang="en-US" sz="2100" dirty="0">
                <a:latin typeface="Times New Roman" panose="02020603050405020304" pitchFamily="18" charset="0"/>
                <a:cs typeface="Times New Roman" panose="02020603050405020304" pitchFamily="18" charset="0"/>
              </a:rPr>
              <a:t>The buyer and supplier may agree in writing for any day for making payment. </a:t>
            </a:r>
          </a:p>
          <a:p>
            <a:pPr marL="0" indent="0" algn="just">
              <a:buNone/>
            </a:pPr>
            <a:r>
              <a:rPr lang="en-US" sz="2100" dirty="0">
                <a:latin typeface="Times New Roman" panose="02020603050405020304" pitchFamily="18" charset="0"/>
                <a:cs typeface="Times New Roman" panose="02020603050405020304" pitchFamily="18" charset="0"/>
              </a:rPr>
              <a:t>However, </a:t>
            </a:r>
            <a:r>
              <a:rPr lang="en-US" sz="2100" b="1" u="sng" dirty="0">
                <a:latin typeface="Times New Roman" panose="02020603050405020304" pitchFamily="18" charset="0"/>
                <a:cs typeface="Times New Roman" panose="02020603050405020304" pitchFamily="18" charset="0"/>
              </a:rPr>
              <a:t>the proviso to section 15 of MSMED Act</a:t>
            </a:r>
            <a:r>
              <a:rPr lang="en-US" sz="2100" dirty="0">
                <a:latin typeface="Times New Roman" panose="02020603050405020304" pitchFamily="18" charset="0"/>
                <a:cs typeface="Times New Roman" panose="02020603050405020304" pitchFamily="18" charset="0"/>
              </a:rPr>
              <a:t> provides that for the purpose of section 15, the </a:t>
            </a:r>
            <a:r>
              <a:rPr lang="en-US" sz="2100" b="1" u="sng" dirty="0">
                <a:latin typeface="Times New Roman" panose="02020603050405020304" pitchFamily="18" charset="0"/>
                <a:cs typeface="Times New Roman" panose="02020603050405020304" pitchFamily="18" charset="0"/>
              </a:rPr>
              <a:t>period agreed upon between the buyers and suppliers</a:t>
            </a:r>
            <a:r>
              <a:rPr lang="en-US" sz="2100" dirty="0">
                <a:latin typeface="Times New Roman" panose="02020603050405020304" pitchFamily="18" charset="0"/>
                <a:cs typeface="Times New Roman" panose="02020603050405020304" pitchFamily="18" charset="0"/>
              </a:rPr>
              <a:t> should </a:t>
            </a:r>
            <a:r>
              <a:rPr lang="en-US" sz="2100" b="1" u="sng" dirty="0">
                <a:latin typeface="Times New Roman" panose="02020603050405020304" pitchFamily="18" charset="0"/>
                <a:cs typeface="Times New Roman" panose="02020603050405020304" pitchFamily="18" charset="0"/>
              </a:rPr>
              <a:t>not exceed 45 days from the day of acceptance or the day of deemed acceptance.</a:t>
            </a:r>
            <a:r>
              <a:rPr lang="en-US" sz="2100" dirty="0">
                <a:latin typeface="Times New Roman" panose="02020603050405020304" pitchFamily="18" charset="0"/>
                <a:cs typeface="Times New Roman" panose="02020603050405020304" pitchFamily="18" charset="0"/>
              </a:rPr>
              <a:t> </a:t>
            </a:r>
          </a:p>
          <a:p>
            <a:pPr marL="0" indent="0" algn="just">
              <a:buNone/>
            </a:pPr>
            <a:r>
              <a:rPr lang="en-US" sz="2100" dirty="0">
                <a:latin typeface="Times New Roman" panose="02020603050405020304" pitchFamily="18" charset="0"/>
                <a:cs typeface="Times New Roman" panose="02020603050405020304" pitchFamily="18" charset="0"/>
              </a:rPr>
              <a:t>This means that </a:t>
            </a:r>
            <a:r>
              <a:rPr lang="en-US" sz="2100" b="1" u="sng" dirty="0">
                <a:latin typeface="Times New Roman" panose="02020603050405020304" pitchFamily="18" charset="0"/>
                <a:cs typeface="Times New Roman" panose="02020603050405020304" pitchFamily="18" charset="0"/>
              </a:rPr>
              <a:t>if the agreed upon period is 5 days or 15 days or 30 days or any other number of days (not exceeding 45 days), the payment should be made on or before such agreed upon period of 05 or 15 or 30 or such other number of days (not exceeding 45 days). </a:t>
            </a:r>
          </a:p>
          <a:p>
            <a:pPr marL="0" indent="0" algn="just">
              <a:buNone/>
            </a:pPr>
            <a:r>
              <a:rPr lang="en-US" sz="2100" b="1" u="sng" dirty="0">
                <a:latin typeface="Times New Roman" panose="02020603050405020304" pitchFamily="18" charset="0"/>
                <a:cs typeface="Times New Roman" panose="02020603050405020304" pitchFamily="18" charset="0"/>
              </a:rPr>
              <a:t>Agreed period means period agreed in writing. </a:t>
            </a:r>
          </a:p>
          <a:p>
            <a:pPr marL="0" indent="0" algn="just">
              <a:buNone/>
            </a:pPr>
            <a:r>
              <a:rPr lang="en-US" sz="2100" dirty="0">
                <a:latin typeface="Times New Roman" panose="02020603050405020304" pitchFamily="18" charset="0"/>
                <a:cs typeface="Times New Roman" panose="02020603050405020304" pitchFamily="18" charset="0"/>
              </a:rPr>
              <a:t>However, </a:t>
            </a:r>
            <a:r>
              <a:rPr lang="en-US" sz="2100" b="1" u="sng" dirty="0">
                <a:latin typeface="Times New Roman" panose="02020603050405020304" pitchFamily="18" charset="0"/>
                <a:cs typeface="Times New Roman" panose="02020603050405020304" pitchFamily="18" charset="0"/>
              </a:rPr>
              <a:t>if the agreed period is more than 45 days, say 60 days or 90 days, then, the same has to be restricted to 45 days </a:t>
            </a:r>
            <a:r>
              <a:rPr lang="en-US" sz="2100" dirty="0">
                <a:latin typeface="Times New Roman" panose="02020603050405020304" pitchFamily="18" charset="0"/>
                <a:cs typeface="Times New Roman" panose="02020603050405020304" pitchFamily="18" charset="0"/>
              </a:rPr>
              <a:t>for the purpose of MSMED Act and </a:t>
            </a:r>
            <a:r>
              <a:rPr lang="en-US" sz="2100" b="1" u="sng" dirty="0">
                <a:latin typeface="Times New Roman" panose="02020603050405020304" pitchFamily="18" charset="0"/>
                <a:cs typeface="Times New Roman" panose="02020603050405020304" pitchFamily="18" charset="0"/>
              </a:rPr>
              <a:t>the buyer needs to pay within 45 days</a:t>
            </a:r>
            <a:r>
              <a:rPr lang="en-US" sz="2100" dirty="0">
                <a:latin typeface="Times New Roman" panose="02020603050405020304" pitchFamily="18" charset="0"/>
                <a:cs typeface="Times New Roman" panose="02020603050405020304" pitchFamily="18" charset="0"/>
              </a:rPr>
              <a:t>.</a:t>
            </a:r>
          </a:p>
        </p:txBody>
      </p:sp>
      <p:sp>
        <p:nvSpPr>
          <p:cNvPr id="2" name="Footer Placeholder 1">
            <a:extLst>
              <a:ext uri="{FF2B5EF4-FFF2-40B4-BE49-F238E27FC236}">
                <a16:creationId xmlns:a16="http://schemas.microsoft.com/office/drawing/2014/main" id="{67B1077E-40DB-2DD5-F31E-76465B01FD01}"/>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90434256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3536F8-A51E-170B-C31C-69E5D060C85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23BCFA-C7DA-9CCD-8AEF-8DE2599503CD}"/>
              </a:ext>
            </a:extLst>
          </p:cNvPr>
          <p:cNvSpPr>
            <a:spLocks noGrp="1"/>
          </p:cNvSpPr>
          <p:nvPr>
            <p:ph idx="1"/>
          </p:nvPr>
        </p:nvSpPr>
        <p:spPr>
          <a:xfrm>
            <a:off x="273133" y="188640"/>
            <a:ext cx="8619347" cy="5301333"/>
          </a:xfrm>
        </p:spPr>
        <p:txBody>
          <a:bodyPr>
            <a:normAutofit/>
          </a:bodyPr>
          <a:lstStyle/>
          <a:p>
            <a:pPr marL="0" indent="0" algn="ctr">
              <a:buNone/>
            </a:pPr>
            <a:r>
              <a:rPr lang="en-US" sz="2400" b="1" dirty="0">
                <a:latin typeface="Times New Roman" panose="02020603050405020304" pitchFamily="18" charset="0"/>
                <a:cs typeface="Times New Roman" panose="02020603050405020304" pitchFamily="18" charset="0"/>
              </a:rPr>
              <a:t>As per Page no 216 of Guidance Note on Tax Audit u/s. 44AB of IT Act, 1961 (Revised 2026) </a:t>
            </a:r>
          </a:p>
          <a:p>
            <a:pPr marL="0" indent="0" algn="just">
              <a:buNone/>
            </a:pPr>
            <a:r>
              <a:rPr lang="en-US" sz="2400" b="1" u="sng" dirty="0">
                <a:latin typeface="Times New Roman" panose="02020603050405020304" pitchFamily="18" charset="0"/>
                <a:cs typeface="Times New Roman" panose="02020603050405020304" pitchFamily="18" charset="0"/>
              </a:rPr>
              <a:t>The outstanding as on 31st March due to the Micro or small enterprise will not be disallowed under section 43B(h), if the said amount is duly paid before the agreed period in writing or 45 days, whichever is earlier. </a:t>
            </a:r>
          </a:p>
          <a:p>
            <a:pPr marL="0" indent="0" algn="just">
              <a:buNone/>
            </a:pPr>
            <a:endParaRPr lang="en-US" sz="2400" b="1" u="sng" dirty="0">
              <a:latin typeface="Times New Roman" panose="02020603050405020304" pitchFamily="18" charset="0"/>
              <a:cs typeface="Times New Roman" panose="02020603050405020304" pitchFamily="18" charset="0"/>
            </a:endParaRPr>
          </a:p>
          <a:p>
            <a:pPr marL="0" indent="0" algn="just">
              <a:buNone/>
            </a:pPr>
            <a:r>
              <a:rPr lang="en-US" sz="2400" b="1" u="sng" dirty="0">
                <a:latin typeface="Times New Roman" panose="02020603050405020304" pitchFamily="18" charset="0"/>
                <a:cs typeface="Times New Roman" panose="02020603050405020304" pitchFamily="18" charset="0"/>
              </a:rPr>
              <a:t>In other words, the amount remaining outstanding as on 31st March of the financial year but payment whereof has duly been made in the next financial year but within the time limit [agreed period or 45 days, whichever is earlier) will not attract disallowance under section 43B(h)].</a:t>
            </a:r>
          </a:p>
        </p:txBody>
      </p:sp>
      <p:sp>
        <p:nvSpPr>
          <p:cNvPr id="2" name="Footer Placeholder 1">
            <a:extLst>
              <a:ext uri="{FF2B5EF4-FFF2-40B4-BE49-F238E27FC236}">
                <a16:creationId xmlns:a16="http://schemas.microsoft.com/office/drawing/2014/main" id="{B92A5D3C-70A2-2D67-93BD-F018DA66CAAF}"/>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01964777"/>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1BC28-205C-148F-265F-CB9FFC23E87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E4C110-5FB5-8B7F-182F-C03736CAE138}"/>
              </a:ext>
            </a:extLst>
          </p:cNvPr>
          <p:cNvSpPr>
            <a:spLocks noGrp="1"/>
          </p:cNvSpPr>
          <p:nvPr>
            <p:ph idx="1"/>
          </p:nvPr>
        </p:nvSpPr>
        <p:spPr>
          <a:xfrm>
            <a:off x="323528" y="260648"/>
            <a:ext cx="8481060" cy="4652010"/>
          </a:xfrm>
        </p:spPr>
        <p:txBody>
          <a:bodyPr>
            <a:normAutofit/>
          </a:bodyPr>
          <a:lstStyle/>
          <a:p>
            <a:pPr marL="0" indent="0">
              <a:buNone/>
            </a:pPr>
            <a:r>
              <a:rPr lang="en-US" sz="2400" b="1" dirty="0">
                <a:latin typeface="Times New Roman" panose="02020603050405020304" pitchFamily="18" charset="0"/>
                <a:cs typeface="Times New Roman" panose="02020603050405020304" pitchFamily="18" charset="0"/>
              </a:rPr>
              <a:t>Some examples for applicability of Section 43B(h) in different cases</a:t>
            </a:r>
          </a:p>
        </p:txBody>
      </p:sp>
      <p:graphicFrame>
        <p:nvGraphicFramePr>
          <p:cNvPr id="2" name="Table 1">
            <a:extLst>
              <a:ext uri="{FF2B5EF4-FFF2-40B4-BE49-F238E27FC236}">
                <a16:creationId xmlns:a16="http://schemas.microsoft.com/office/drawing/2014/main" id="{56F08B77-63CE-9681-925A-5241B5071663}"/>
              </a:ext>
            </a:extLst>
          </p:cNvPr>
          <p:cNvGraphicFramePr>
            <a:graphicFrameLocks noGrp="1"/>
          </p:cNvGraphicFramePr>
          <p:nvPr>
            <p:extLst>
              <p:ext uri="{D42A27DB-BD31-4B8C-83A1-F6EECF244321}">
                <p14:modId xmlns:p14="http://schemas.microsoft.com/office/powerpoint/2010/main" val="2504431376"/>
              </p:ext>
            </p:extLst>
          </p:nvPr>
        </p:nvGraphicFramePr>
        <p:xfrm>
          <a:off x="339412" y="980728"/>
          <a:ext cx="8625077" cy="5048412"/>
        </p:xfrm>
        <a:graphic>
          <a:graphicData uri="http://schemas.openxmlformats.org/drawingml/2006/table">
            <a:tbl>
              <a:tblPr firstRow="1" firstCol="1" lastRow="1" lastCol="1" bandRow="1" bandCol="1">
                <a:tableStyleId>{5940675A-B579-460E-94D1-54222C63F5DA}</a:tableStyleId>
              </a:tblPr>
              <a:tblGrid>
                <a:gridCol w="392914">
                  <a:extLst>
                    <a:ext uri="{9D8B030D-6E8A-4147-A177-3AD203B41FA5}">
                      <a16:colId xmlns:a16="http://schemas.microsoft.com/office/drawing/2014/main" val="3242998873"/>
                    </a:ext>
                  </a:extLst>
                </a:gridCol>
                <a:gridCol w="1580770">
                  <a:extLst>
                    <a:ext uri="{9D8B030D-6E8A-4147-A177-3AD203B41FA5}">
                      <a16:colId xmlns:a16="http://schemas.microsoft.com/office/drawing/2014/main" val="1876620923"/>
                    </a:ext>
                  </a:extLst>
                </a:gridCol>
                <a:gridCol w="1422693">
                  <a:extLst>
                    <a:ext uri="{9D8B030D-6E8A-4147-A177-3AD203B41FA5}">
                      <a16:colId xmlns:a16="http://schemas.microsoft.com/office/drawing/2014/main" val="43736053"/>
                    </a:ext>
                  </a:extLst>
                </a:gridCol>
                <a:gridCol w="1276776">
                  <a:extLst>
                    <a:ext uri="{9D8B030D-6E8A-4147-A177-3AD203B41FA5}">
                      <a16:colId xmlns:a16="http://schemas.microsoft.com/office/drawing/2014/main" val="2496621541"/>
                    </a:ext>
                  </a:extLst>
                </a:gridCol>
                <a:gridCol w="1434853">
                  <a:extLst>
                    <a:ext uri="{9D8B030D-6E8A-4147-A177-3AD203B41FA5}">
                      <a16:colId xmlns:a16="http://schemas.microsoft.com/office/drawing/2014/main" val="834214910"/>
                    </a:ext>
                  </a:extLst>
                </a:gridCol>
                <a:gridCol w="2517071">
                  <a:extLst>
                    <a:ext uri="{9D8B030D-6E8A-4147-A177-3AD203B41FA5}">
                      <a16:colId xmlns:a16="http://schemas.microsoft.com/office/drawing/2014/main" val="2482309990"/>
                    </a:ext>
                  </a:extLst>
                </a:gridCol>
              </a:tblGrid>
              <a:tr h="1399967">
                <a:tc>
                  <a:txBody>
                    <a:bodyPr/>
                    <a:lstStyle/>
                    <a:p>
                      <a:pPr marL="0" marR="0" indent="0" algn="ctr">
                        <a:spcBef>
                          <a:spcPts val="345"/>
                        </a:spcBef>
                        <a:buNone/>
                      </a:pPr>
                      <a:r>
                        <a:rPr lang="en-US" sz="1600" b="1" spc="-25" dirty="0">
                          <a:effectLst/>
                          <a:latin typeface="Times New Roman" panose="02020603050405020304" pitchFamily="18" charset="0"/>
                          <a:cs typeface="Times New Roman" panose="02020603050405020304" pitchFamily="18" charset="0"/>
                        </a:rPr>
                        <a:t>Sl.</a:t>
                      </a:r>
                      <a:r>
                        <a:rPr lang="en-US" sz="1600" b="1" spc="0" dirty="0">
                          <a:effectLst/>
                          <a:latin typeface="Times New Roman" panose="02020603050405020304" pitchFamily="18" charset="0"/>
                          <a:cs typeface="Times New Roman" panose="02020603050405020304" pitchFamily="18" charset="0"/>
                        </a:rPr>
                        <a:t> </a:t>
                      </a:r>
                      <a:r>
                        <a:rPr lang="en-US" sz="1600" b="1" spc="-25" dirty="0">
                          <a:effectLst/>
                          <a:latin typeface="Times New Roman" panose="02020603050405020304" pitchFamily="18" charset="0"/>
                          <a:cs typeface="Times New Roman" panose="02020603050405020304" pitchFamily="18" charset="0"/>
                        </a:rPr>
                        <a:t>No</a:t>
                      </a:r>
                      <a:endParaRPr lang="en-US" sz="1600" b="1"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86360" marR="83820" indent="2540" algn="ctr">
                        <a:lnSpc>
                          <a:spcPct val="110000"/>
                        </a:lnSpc>
                        <a:spcBef>
                          <a:spcPts val="345"/>
                        </a:spcBef>
                        <a:buNone/>
                      </a:pPr>
                      <a:r>
                        <a:rPr lang="en-US" sz="1600" b="1" dirty="0">
                          <a:effectLst/>
                          <a:latin typeface="Times New Roman" panose="02020603050405020304" pitchFamily="18" charset="0"/>
                          <a:cs typeface="Times New Roman" panose="02020603050405020304" pitchFamily="18" charset="0"/>
                        </a:rPr>
                        <a:t>Day of </a:t>
                      </a:r>
                      <a:r>
                        <a:rPr lang="en-US" sz="1600" b="1" spc="-10" dirty="0">
                          <a:effectLst/>
                          <a:latin typeface="Times New Roman" panose="02020603050405020304" pitchFamily="18" charset="0"/>
                          <a:cs typeface="Times New Roman" panose="02020603050405020304" pitchFamily="18" charset="0"/>
                        </a:rPr>
                        <a:t>acceptance </a:t>
                      </a:r>
                      <a:r>
                        <a:rPr lang="en-US" sz="1600" b="1" dirty="0">
                          <a:effectLst/>
                          <a:latin typeface="Times New Roman" panose="02020603050405020304" pitchFamily="18" charset="0"/>
                          <a:cs typeface="Times New Roman" panose="02020603050405020304" pitchFamily="18" charset="0"/>
                        </a:rPr>
                        <a:t>or</a:t>
                      </a:r>
                      <a:r>
                        <a:rPr lang="en-US" sz="1600" b="1" spc="-50"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deemed </a:t>
                      </a:r>
                      <a:r>
                        <a:rPr lang="en-US" sz="1600" b="1" spc="-10" dirty="0">
                          <a:effectLst/>
                          <a:latin typeface="Times New Roman" panose="02020603050405020304" pitchFamily="18" charset="0"/>
                          <a:cs typeface="Times New Roman" panose="02020603050405020304" pitchFamily="18" charset="0"/>
                        </a:rPr>
                        <a:t>acceptance</a:t>
                      </a:r>
                      <a:endParaRPr lang="en-US" sz="1600" b="1"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3175" marR="0" algn="ctr">
                        <a:lnSpc>
                          <a:spcPct val="110000"/>
                        </a:lnSpc>
                        <a:spcBef>
                          <a:spcPts val="345"/>
                        </a:spcBef>
                        <a:buNone/>
                      </a:pPr>
                      <a:r>
                        <a:rPr lang="en-US" sz="1600" b="1" spc="-10">
                          <a:effectLst/>
                          <a:latin typeface="Times New Roman" panose="02020603050405020304" pitchFamily="18" charset="0"/>
                          <a:cs typeface="Times New Roman" panose="02020603050405020304" pitchFamily="18" charset="0"/>
                        </a:rPr>
                        <a:t>Agreed </a:t>
                      </a:r>
                      <a:r>
                        <a:rPr lang="en-US" sz="1600" b="1" spc="-20">
                          <a:effectLst/>
                          <a:latin typeface="Times New Roman" panose="02020603050405020304" pitchFamily="18" charset="0"/>
                          <a:cs typeface="Times New Roman" panose="02020603050405020304" pitchFamily="18" charset="0"/>
                        </a:rPr>
                        <a:t>upon </a:t>
                      </a:r>
                      <a:r>
                        <a:rPr lang="en-US" sz="1600" b="1" spc="-10">
                          <a:effectLst/>
                          <a:latin typeface="Times New Roman" panose="02020603050405020304" pitchFamily="18" charset="0"/>
                          <a:cs typeface="Times New Roman" panose="02020603050405020304" pitchFamily="18" charset="0"/>
                        </a:rPr>
                        <a:t>payment </a:t>
                      </a:r>
                      <a:r>
                        <a:rPr lang="en-US" sz="1600" b="1">
                          <a:effectLst/>
                          <a:latin typeface="Times New Roman" panose="02020603050405020304" pitchFamily="18" charset="0"/>
                          <a:cs typeface="Times New Roman" panose="02020603050405020304" pitchFamily="18" charset="0"/>
                        </a:rPr>
                        <a:t>date in </a:t>
                      </a:r>
                      <a:r>
                        <a:rPr lang="en-US" sz="1600" b="1" spc="-10">
                          <a:effectLst/>
                          <a:latin typeface="Times New Roman" panose="02020603050405020304" pitchFamily="18" charset="0"/>
                          <a:cs typeface="Times New Roman" panose="02020603050405020304" pitchFamily="18" charset="0"/>
                        </a:rPr>
                        <a:t>writing</a:t>
                      </a:r>
                      <a:endParaRPr lang="en-US" sz="1600" b="1">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75565" marR="22860" algn="ctr">
                        <a:lnSpc>
                          <a:spcPct val="110000"/>
                        </a:lnSpc>
                        <a:spcBef>
                          <a:spcPts val="345"/>
                        </a:spcBef>
                        <a:buNone/>
                      </a:pPr>
                      <a:r>
                        <a:rPr lang="en-US" sz="1600" b="1" dirty="0">
                          <a:effectLst/>
                          <a:latin typeface="Times New Roman" panose="02020603050405020304" pitchFamily="18" charset="0"/>
                          <a:cs typeface="Times New Roman" panose="02020603050405020304" pitchFamily="18" charset="0"/>
                        </a:rPr>
                        <a:t>Due date </a:t>
                      </a:r>
                      <a:r>
                        <a:rPr lang="en-US" sz="1600" b="1" spc="-30" dirty="0">
                          <a:effectLst/>
                          <a:latin typeface="Times New Roman" panose="02020603050405020304" pitchFamily="18" charset="0"/>
                          <a:cs typeface="Times New Roman" panose="02020603050405020304" pitchFamily="18" charset="0"/>
                        </a:rPr>
                        <a:t>of </a:t>
                      </a:r>
                      <a:r>
                        <a:rPr lang="en-US" sz="1600" b="1" spc="-10" dirty="0">
                          <a:effectLst/>
                          <a:latin typeface="Times New Roman" panose="02020603050405020304" pitchFamily="18" charset="0"/>
                          <a:cs typeface="Times New Roman" panose="02020603050405020304" pitchFamily="18" charset="0"/>
                        </a:rPr>
                        <a:t>payment </a:t>
                      </a:r>
                      <a:r>
                        <a:rPr lang="en-US" sz="1600" b="1" dirty="0">
                          <a:effectLst/>
                          <a:latin typeface="Times New Roman" panose="02020603050405020304" pitchFamily="18" charset="0"/>
                          <a:cs typeface="Times New Roman" panose="02020603050405020304" pitchFamily="18" charset="0"/>
                        </a:rPr>
                        <a:t>as per Section</a:t>
                      </a:r>
                      <a:r>
                        <a:rPr lang="en-US" sz="1600" b="1" spc="-3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15 of</a:t>
                      </a:r>
                      <a:r>
                        <a:rPr lang="en-US" sz="1600" b="1" spc="-40" dirty="0">
                          <a:effectLst/>
                          <a:latin typeface="Times New Roman" panose="02020603050405020304" pitchFamily="18" charset="0"/>
                          <a:cs typeface="Times New Roman" panose="02020603050405020304" pitchFamily="18" charset="0"/>
                        </a:rPr>
                        <a:t> </a:t>
                      </a:r>
                      <a:r>
                        <a:rPr lang="en-US" sz="1600" b="1" spc="-10" dirty="0">
                          <a:effectLst/>
                          <a:latin typeface="Times New Roman" panose="02020603050405020304" pitchFamily="18" charset="0"/>
                          <a:cs typeface="Times New Roman" panose="02020603050405020304" pitchFamily="18" charset="0"/>
                        </a:rPr>
                        <a:t>MSMED</a:t>
                      </a:r>
                      <a:endParaRPr lang="en-US" sz="1600" b="1" dirty="0">
                        <a:effectLst/>
                        <a:latin typeface="Times New Roman" panose="02020603050405020304" pitchFamily="18" charset="0"/>
                        <a:cs typeface="Times New Roman" panose="02020603050405020304" pitchFamily="18" charset="0"/>
                      </a:endParaRPr>
                    </a:p>
                    <a:p>
                      <a:pPr marL="51435" marR="0" algn="ctr">
                        <a:lnSpc>
                          <a:spcPts val="1230"/>
                        </a:lnSpc>
                        <a:buNone/>
                      </a:pPr>
                      <a:r>
                        <a:rPr lang="en-US" sz="1600" b="1" spc="-25" dirty="0">
                          <a:effectLst/>
                          <a:latin typeface="Times New Roman" panose="02020603050405020304" pitchFamily="18" charset="0"/>
                          <a:cs typeface="Times New Roman" panose="02020603050405020304" pitchFamily="18" charset="0"/>
                        </a:rPr>
                        <a:t>Act</a:t>
                      </a:r>
                      <a:endParaRPr lang="en-US" sz="1600" b="1"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83185" marR="79375" indent="63500" algn="just">
                        <a:lnSpc>
                          <a:spcPct val="110000"/>
                        </a:lnSpc>
                        <a:spcBef>
                          <a:spcPts val="345"/>
                        </a:spcBef>
                        <a:buNone/>
                      </a:pPr>
                      <a:r>
                        <a:rPr lang="en-US" sz="1600" b="1" spc="-10" dirty="0">
                          <a:effectLst/>
                          <a:latin typeface="Times New Roman" panose="02020603050405020304" pitchFamily="18" charset="0"/>
                          <a:cs typeface="Times New Roman" panose="02020603050405020304" pitchFamily="18" charset="0"/>
                        </a:rPr>
                        <a:t>Actual </a:t>
                      </a:r>
                      <a:r>
                        <a:rPr lang="en-US" sz="1600" b="1" dirty="0">
                          <a:effectLst/>
                          <a:latin typeface="Times New Roman" panose="02020603050405020304" pitchFamily="18" charset="0"/>
                          <a:cs typeface="Times New Roman" panose="02020603050405020304" pitchFamily="18" charset="0"/>
                        </a:rPr>
                        <a:t>Date of </a:t>
                      </a:r>
                      <a:r>
                        <a:rPr lang="en-US" sz="1600" b="1" spc="-10" dirty="0">
                          <a:effectLst/>
                          <a:latin typeface="Times New Roman" panose="02020603050405020304" pitchFamily="18" charset="0"/>
                          <a:cs typeface="Times New Roman" panose="02020603050405020304" pitchFamily="18" charset="0"/>
                        </a:rPr>
                        <a:t>Payment</a:t>
                      </a:r>
                      <a:endParaRPr lang="en-US" sz="1600" b="1"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121920" marR="100965" indent="-19050" algn="just">
                        <a:lnSpc>
                          <a:spcPct val="110000"/>
                        </a:lnSpc>
                        <a:spcBef>
                          <a:spcPts val="345"/>
                        </a:spcBef>
                        <a:buNone/>
                      </a:pPr>
                      <a:r>
                        <a:rPr lang="en-US" sz="1600" b="1" dirty="0">
                          <a:effectLst/>
                          <a:latin typeface="Times New Roman" panose="02020603050405020304" pitchFamily="18" charset="0"/>
                          <a:cs typeface="Times New Roman" panose="02020603050405020304" pitchFamily="18" charset="0"/>
                        </a:rPr>
                        <a:t>Status</a:t>
                      </a:r>
                      <a:r>
                        <a:rPr lang="en-US" sz="1600" b="1" spc="-3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in terms</a:t>
                      </a:r>
                      <a:r>
                        <a:rPr lang="en-US" sz="1600" b="1" spc="-3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of </a:t>
                      </a:r>
                      <a:r>
                        <a:rPr lang="en-US" sz="1600" b="1" spc="-10" dirty="0">
                          <a:effectLst/>
                          <a:latin typeface="Times New Roman" panose="02020603050405020304" pitchFamily="18" charset="0"/>
                          <a:cs typeface="Times New Roman" panose="02020603050405020304" pitchFamily="18" charset="0"/>
                        </a:rPr>
                        <a:t>Section 43B(h)</a:t>
                      </a:r>
                      <a:endParaRPr lang="en-US" sz="1600" b="1"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3636169804"/>
                  </a:ext>
                </a:extLst>
              </a:tr>
              <a:tr h="485524">
                <a:tc>
                  <a:txBody>
                    <a:bodyPr/>
                    <a:lstStyle/>
                    <a:p>
                      <a:pPr marL="67945" marR="0">
                        <a:spcBef>
                          <a:spcPts val="350"/>
                        </a:spcBef>
                        <a:buNone/>
                      </a:pPr>
                      <a:r>
                        <a:rPr lang="en-US" sz="1600" spc="-50">
                          <a:effectLst/>
                          <a:latin typeface="Times New Roman" panose="02020603050405020304" pitchFamily="18" charset="0"/>
                          <a:cs typeface="Times New Roman" panose="02020603050405020304" pitchFamily="18" charset="0"/>
                        </a:rPr>
                        <a:t>1</a:t>
                      </a:r>
                      <a:endParaRPr lang="en-US" sz="160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67945" marR="196215">
                        <a:lnSpc>
                          <a:spcPct val="111000"/>
                        </a:lnSpc>
                        <a:spcBef>
                          <a:spcPts val="350"/>
                        </a:spcBef>
                        <a:buNone/>
                      </a:pPr>
                      <a:r>
                        <a:rPr lang="en-US" sz="1600" dirty="0">
                          <a:effectLst/>
                          <a:latin typeface="Times New Roman" panose="02020603050405020304" pitchFamily="18" charset="0"/>
                          <a:cs typeface="Times New Roman" panose="02020603050405020304" pitchFamily="18" charset="0"/>
                        </a:rPr>
                        <a:t>20th</a:t>
                      </a:r>
                      <a:r>
                        <a:rPr lang="en-US" sz="1600" spc="-2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March </a:t>
                      </a:r>
                      <a:r>
                        <a:rPr lang="en-US" sz="1600" spc="-20" dirty="0">
                          <a:effectLst/>
                          <a:latin typeface="Times New Roman" panose="02020603050405020304" pitchFamily="18" charset="0"/>
                          <a:cs typeface="Times New Roman" panose="02020603050405020304" pitchFamily="18" charset="0"/>
                        </a:rPr>
                        <a:t>2026</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67945" marR="0">
                        <a:lnSpc>
                          <a:spcPct val="111000"/>
                        </a:lnSpc>
                        <a:spcBef>
                          <a:spcPts val="350"/>
                        </a:spcBef>
                        <a:buNone/>
                      </a:pPr>
                      <a:r>
                        <a:rPr lang="en-US" sz="1600" dirty="0">
                          <a:effectLst/>
                          <a:latin typeface="Times New Roman" panose="02020603050405020304" pitchFamily="18" charset="0"/>
                          <a:cs typeface="Times New Roman" panose="02020603050405020304" pitchFamily="18" charset="0"/>
                        </a:rPr>
                        <a:t>19th</a:t>
                      </a:r>
                      <a:r>
                        <a:rPr lang="en-US" sz="1600" spc="3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April </a:t>
                      </a:r>
                      <a:r>
                        <a:rPr lang="en-US" sz="1600" spc="-20" dirty="0">
                          <a:effectLst/>
                          <a:latin typeface="Times New Roman" panose="02020603050405020304" pitchFamily="18" charset="0"/>
                          <a:cs typeface="Times New Roman" panose="02020603050405020304" pitchFamily="18" charset="0"/>
                        </a:rPr>
                        <a:t>2026</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57150" marR="0">
                        <a:lnSpc>
                          <a:spcPct val="111000"/>
                        </a:lnSpc>
                        <a:spcBef>
                          <a:spcPts val="350"/>
                        </a:spcBef>
                        <a:buNone/>
                      </a:pPr>
                      <a:r>
                        <a:rPr lang="en-US" sz="1600" dirty="0">
                          <a:effectLst/>
                          <a:latin typeface="Times New Roman" panose="02020603050405020304" pitchFamily="18" charset="0"/>
                          <a:cs typeface="Times New Roman" panose="02020603050405020304" pitchFamily="18" charset="0"/>
                        </a:rPr>
                        <a:t>19th</a:t>
                      </a:r>
                      <a:r>
                        <a:rPr lang="en-US" sz="1600" spc="3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April </a:t>
                      </a:r>
                      <a:r>
                        <a:rPr lang="en-US" sz="1600" spc="-20" dirty="0">
                          <a:effectLst/>
                          <a:latin typeface="Times New Roman" panose="02020603050405020304" pitchFamily="18" charset="0"/>
                          <a:cs typeface="Times New Roman" panose="02020603050405020304" pitchFamily="18" charset="0"/>
                        </a:rPr>
                        <a:t>2026</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57150" marR="0">
                        <a:lnSpc>
                          <a:spcPct val="111000"/>
                        </a:lnSpc>
                        <a:spcBef>
                          <a:spcPts val="350"/>
                        </a:spcBef>
                        <a:buNone/>
                      </a:pPr>
                      <a:r>
                        <a:rPr lang="en-US" sz="1600" dirty="0">
                          <a:effectLst/>
                          <a:latin typeface="Times New Roman" panose="02020603050405020304" pitchFamily="18" charset="0"/>
                          <a:cs typeface="Times New Roman" panose="02020603050405020304" pitchFamily="18" charset="0"/>
                        </a:rPr>
                        <a:t>19th</a:t>
                      </a:r>
                      <a:r>
                        <a:rPr lang="en-US" sz="1600" spc="3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April </a:t>
                      </a:r>
                      <a:r>
                        <a:rPr lang="en-US" sz="1600" spc="-20" dirty="0">
                          <a:effectLst/>
                          <a:latin typeface="Times New Roman" panose="02020603050405020304" pitchFamily="18" charset="0"/>
                          <a:cs typeface="Times New Roman" panose="02020603050405020304" pitchFamily="18" charset="0"/>
                        </a:rPr>
                        <a:t>2026</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68580" marR="0">
                        <a:spcBef>
                          <a:spcPts val="350"/>
                        </a:spcBef>
                        <a:buNone/>
                      </a:pPr>
                      <a:r>
                        <a:rPr lang="en-US" sz="1600" dirty="0">
                          <a:effectLst/>
                          <a:latin typeface="Times New Roman" panose="02020603050405020304" pitchFamily="18" charset="0"/>
                          <a:cs typeface="Times New Roman" panose="02020603050405020304" pitchFamily="18" charset="0"/>
                        </a:rPr>
                        <a:t>Allowed</a:t>
                      </a:r>
                      <a:r>
                        <a:rPr lang="en-US" sz="1600" spc="150" dirty="0">
                          <a:effectLst/>
                          <a:latin typeface="Times New Roman" panose="02020603050405020304" pitchFamily="18" charset="0"/>
                          <a:cs typeface="Times New Roman" panose="02020603050405020304" pitchFamily="18" charset="0"/>
                        </a:rPr>
                        <a:t> </a:t>
                      </a:r>
                      <a:r>
                        <a:rPr lang="en-US" sz="1600" spc="-25" dirty="0">
                          <a:effectLst/>
                          <a:latin typeface="Times New Roman" panose="02020603050405020304" pitchFamily="18" charset="0"/>
                          <a:cs typeface="Times New Roman" panose="02020603050405020304" pitchFamily="18" charset="0"/>
                        </a:rPr>
                        <a:t>in </a:t>
                      </a:r>
                      <a:r>
                        <a:rPr lang="en-US" sz="1600" dirty="0">
                          <a:effectLst/>
                          <a:latin typeface="Times New Roman" panose="02020603050405020304" pitchFamily="18" charset="0"/>
                          <a:cs typeface="Times New Roman" panose="02020603050405020304" pitchFamily="18" charset="0"/>
                        </a:rPr>
                        <a:t>A.Y.</a:t>
                      </a:r>
                      <a:r>
                        <a:rPr lang="en-US" sz="1600" spc="-25" dirty="0">
                          <a:effectLst/>
                          <a:latin typeface="Times New Roman" panose="02020603050405020304" pitchFamily="18" charset="0"/>
                          <a:cs typeface="Times New Roman" panose="02020603050405020304" pitchFamily="18" charset="0"/>
                        </a:rPr>
                        <a:t> </a:t>
                      </a:r>
                      <a:r>
                        <a:rPr lang="en-US" sz="1600" spc="-10" dirty="0">
                          <a:effectLst/>
                          <a:latin typeface="Times New Roman" panose="02020603050405020304" pitchFamily="18" charset="0"/>
                          <a:cs typeface="Times New Roman" panose="02020603050405020304" pitchFamily="18" charset="0"/>
                        </a:rPr>
                        <a:t>2026-</a:t>
                      </a:r>
                      <a:r>
                        <a:rPr lang="en-US" sz="1600" spc="-25" dirty="0">
                          <a:effectLst/>
                          <a:latin typeface="Times New Roman" panose="02020603050405020304" pitchFamily="18" charset="0"/>
                          <a:cs typeface="Times New Roman" panose="02020603050405020304" pitchFamily="18" charset="0"/>
                        </a:rPr>
                        <a:t>27</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3607487696"/>
                  </a:ext>
                </a:extLst>
              </a:tr>
              <a:tr h="898534">
                <a:tc>
                  <a:txBody>
                    <a:bodyPr/>
                    <a:lstStyle/>
                    <a:p>
                      <a:pPr marL="67945" marR="0">
                        <a:spcBef>
                          <a:spcPts val="350"/>
                        </a:spcBef>
                        <a:buNone/>
                      </a:pPr>
                      <a:r>
                        <a:rPr lang="en-US" sz="1600" spc="-50">
                          <a:effectLst/>
                          <a:latin typeface="Times New Roman" panose="02020603050405020304" pitchFamily="18" charset="0"/>
                          <a:cs typeface="Times New Roman" panose="02020603050405020304" pitchFamily="18" charset="0"/>
                        </a:rPr>
                        <a:t>2</a:t>
                      </a:r>
                      <a:endParaRPr lang="en-US" sz="160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67945" marR="196215">
                        <a:lnSpc>
                          <a:spcPct val="112000"/>
                        </a:lnSpc>
                        <a:spcBef>
                          <a:spcPts val="350"/>
                        </a:spcBef>
                        <a:buNone/>
                      </a:pPr>
                      <a:r>
                        <a:rPr lang="en-US" sz="1600" dirty="0">
                          <a:effectLst/>
                          <a:latin typeface="Times New Roman" panose="02020603050405020304" pitchFamily="18" charset="0"/>
                          <a:cs typeface="Times New Roman" panose="02020603050405020304" pitchFamily="18" charset="0"/>
                        </a:rPr>
                        <a:t>20th</a:t>
                      </a:r>
                      <a:r>
                        <a:rPr lang="en-US" sz="1600" spc="-2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March </a:t>
                      </a:r>
                      <a:r>
                        <a:rPr lang="en-US" sz="1600" spc="-20" dirty="0">
                          <a:effectLst/>
                          <a:latin typeface="Times New Roman" panose="02020603050405020304" pitchFamily="18" charset="0"/>
                          <a:cs typeface="Times New Roman" panose="02020603050405020304" pitchFamily="18" charset="0"/>
                        </a:rPr>
                        <a:t>2026</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67945" marR="0">
                        <a:lnSpc>
                          <a:spcPct val="112000"/>
                        </a:lnSpc>
                        <a:spcBef>
                          <a:spcPts val="350"/>
                        </a:spcBef>
                        <a:buNone/>
                      </a:pPr>
                      <a:r>
                        <a:rPr lang="en-US" sz="1600" dirty="0">
                          <a:effectLst/>
                          <a:latin typeface="Times New Roman" panose="02020603050405020304" pitchFamily="18" charset="0"/>
                          <a:cs typeface="Times New Roman" panose="02020603050405020304" pitchFamily="18" charset="0"/>
                        </a:rPr>
                        <a:t>19th</a:t>
                      </a:r>
                      <a:r>
                        <a:rPr lang="en-US" sz="1600" spc="3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April </a:t>
                      </a:r>
                      <a:r>
                        <a:rPr lang="en-US" sz="1600" spc="-20" dirty="0">
                          <a:effectLst/>
                          <a:latin typeface="Times New Roman" panose="02020603050405020304" pitchFamily="18" charset="0"/>
                          <a:cs typeface="Times New Roman" panose="02020603050405020304" pitchFamily="18" charset="0"/>
                        </a:rPr>
                        <a:t>2026</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57150" marR="0">
                        <a:lnSpc>
                          <a:spcPct val="112000"/>
                        </a:lnSpc>
                        <a:spcBef>
                          <a:spcPts val="350"/>
                        </a:spcBef>
                        <a:buNone/>
                      </a:pPr>
                      <a:r>
                        <a:rPr lang="en-US" sz="1600" dirty="0">
                          <a:effectLst/>
                          <a:latin typeface="Times New Roman" panose="02020603050405020304" pitchFamily="18" charset="0"/>
                          <a:cs typeface="Times New Roman" panose="02020603050405020304" pitchFamily="18" charset="0"/>
                        </a:rPr>
                        <a:t>19th</a:t>
                      </a:r>
                      <a:r>
                        <a:rPr lang="en-US" sz="1600" spc="3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April </a:t>
                      </a:r>
                      <a:r>
                        <a:rPr lang="en-US" sz="1600" spc="-20" dirty="0">
                          <a:effectLst/>
                          <a:latin typeface="Times New Roman" panose="02020603050405020304" pitchFamily="18" charset="0"/>
                          <a:cs typeface="Times New Roman" panose="02020603050405020304" pitchFamily="18" charset="0"/>
                        </a:rPr>
                        <a:t>2026</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57150" marR="0">
                        <a:lnSpc>
                          <a:spcPct val="112000"/>
                        </a:lnSpc>
                        <a:spcBef>
                          <a:spcPts val="350"/>
                        </a:spcBef>
                        <a:buNone/>
                      </a:pPr>
                      <a:r>
                        <a:rPr lang="en-US" sz="1600" dirty="0">
                          <a:effectLst/>
                          <a:latin typeface="Times New Roman" panose="02020603050405020304" pitchFamily="18" charset="0"/>
                          <a:cs typeface="Times New Roman" panose="02020603050405020304" pitchFamily="18" charset="0"/>
                        </a:rPr>
                        <a:t>10th</a:t>
                      </a:r>
                      <a:r>
                        <a:rPr lang="en-US" sz="1600" spc="2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May </a:t>
                      </a:r>
                      <a:r>
                        <a:rPr lang="en-US" sz="1600" spc="-20" dirty="0">
                          <a:effectLst/>
                          <a:latin typeface="Times New Roman" panose="02020603050405020304" pitchFamily="18" charset="0"/>
                          <a:cs typeface="Times New Roman" panose="02020603050405020304" pitchFamily="18" charset="0"/>
                        </a:rPr>
                        <a:t>2026</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68580" marR="63500">
                        <a:lnSpc>
                          <a:spcPct val="112000"/>
                        </a:lnSpc>
                        <a:spcBef>
                          <a:spcPts val="350"/>
                        </a:spcBef>
                        <a:buNone/>
                      </a:pPr>
                      <a:r>
                        <a:rPr lang="en-US" sz="1600" spc="-10" dirty="0">
                          <a:effectLst/>
                          <a:latin typeface="Times New Roman" panose="02020603050405020304" pitchFamily="18" charset="0"/>
                          <a:cs typeface="Times New Roman" panose="02020603050405020304" pitchFamily="18" charset="0"/>
                        </a:rPr>
                        <a:t>Disallowed </a:t>
                      </a:r>
                      <a:r>
                        <a:rPr lang="en-US" sz="1600" dirty="0">
                          <a:effectLst/>
                          <a:latin typeface="Times New Roman" panose="02020603050405020304" pitchFamily="18" charset="0"/>
                          <a:cs typeface="Times New Roman" panose="02020603050405020304" pitchFamily="18" charset="0"/>
                        </a:rPr>
                        <a:t>in A.Y. 2026-</a:t>
                      </a:r>
                      <a:r>
                        <a:rPr lang="en-US" sz="1600" spc="-25" dirty="0">
                          <a:effectLst/>
                          <a:latin typeface="Times New Roman" panose="02020603050405020304" pitchFamily="18" charset="0"/>
                          <a:cs typeface="Times New Roman" panose="02020603050405020304" pitchFamily="18" charset="0"/>
                        </a:rPr>
                        <a:t>27; </a:t>
                      </a:r>
                      <a:r>
                        <a:rPr lang="en-US" sz="1600" dirty="0">
                          <a:effectLst/>
                          <a:latin typeface="Times New Roman" panose="02020603050405020304" pitchFamily="18" charset="0"/>
                          <a:cs typeface="Times New Roman" panose="02020603050405020304" pitchFamily="18" charset="0"/>
                        </a:rPr>
                        <a:t>Allowed</a:t>
                      </a:r>
                      <a:r>
                        <a:rPr lang="en-US" sz="1600" spc="150" dirty="0">
                          <a:effectLst/>
                          <a:latin typeface="Times New Roman" panose="02020603050405020304" pitchFamily="18" charset="0"/>
                          <a:cs typeface="Times New Roman" panose="02020603050405020304" pitchFamily="18" charset="0"/>
                        </a:rPr>
                        <a:t> </a:t>
                      </a:r>
                      <a:r>
                        <a:rPr lang="en-US" sz="1600" spc="-25" dirty="0">
                          <a:effectLst/>
                          <a:latin typeface="Times New Roman" panose="02020603050405020304" pitchFamily="18" charset="0"/>
                          <a:cs typeface="Times New Roman" panose="02020603050405020304" pitchFamily="18" charset="0"/>
                        </a:rPr>
                        <a:t>in</a:t>
                      </a:r>
                      <a:endParaRPr lang="en-US" sz="1600" dirty="0">
                        <a:effectLst/>
                        <a:latin typeface="Times New Roman" panose="02020603050405020304" pitchFamily="18" charset="0"/>
                        <a:cs typeface="Times New Roman" panose="02020603050405020304" pitchFamily="18" charset="0"/>
                      </a:endParaRPr>
                    </a:p>
                    <a:p>
                      <a:pPr marL="68580" marR="0">
                        <a:spcBef>
                          <a:spcPts val="145"/>
                        </a:spcBef>
                        <a:buNone/>
                      </a:pPr>
                      <a:r>
                        <a:rPr lang="en-US" sz="1600" dirty="0">
                          <a:effectLst/>
                          <a:latin typeface="Times New Roman" panose="02020603050405020304" pitchFamily="18" charset="0"/>
                          <a:cs typeface="Times New Roman" panose="02020603050405020304" pitchFamily="18" charset="0"/>
                        </a:rPr>
                        <a:t>T.Y.</a:t>
                      </a:r>
                      <a:r>
                        <a:rPr lang="en-US" sz="1600" spc="-25" dirty="0">
                          <a:effectLst/>
                          <a:latin typeface="Times New Roman" panose="02020603050405020304" pitchFamily="18" charset="0"/>
                          <a:cs typeface="Times New Roman" panose="02020603050405020304" pitchFamily="18" charset="0"/>
                        </a:rPr>
                        <a:t> </a:t>
                      </a:r>
                      <a:r>
                        <a:rPr lang="en-US" sz="1600" spc="-10" dirty="0">
                          <a:effectLst/>
                          <a:latin typeface="Times New Roman" panose="02020603050405020304" pitchFamily="18" charset="0"/>
                          <a:cs typeface="Times New Roman" panose="02020603050405020304" pitchFamily="18" charset="0"/>
                        </a:rPr>
                        <a:t>2026-</a:t>
                      </a:r>
                      <a:r>
                        <a:rPr lang="en-US" sz="1600" spc="-25" dirty="0">
                          <a:effectLst/>
                          <a:latin typeface="Times New Roman" panose="02020603050405020304" pitchFamily="18" charset="0"/>
                          <a:cs typeface="Times New Roman" panose="02020603050405020304" pitchFamily="18" charset="0"/>
                        </a:rPr>
                        <a:t>27</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p>
                      <a:pPr marL="68580" marR="0">
                        <a:lnSpc>
                          <a:spcPts val="1225"/>
                        </a:lnSpc>
                        <a:buNone/>
                      </a:pP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340782146"/>
                  </a:ext>
                </a:extLst>
              </a:tr>
              <a:tr h="783201">
                <a:tc>
                  <a:txBody>
                    <a:bodyPr/>
                    <a:lstStyle/>
                    <a:p>
                      <a:pPr marL="67945" marR="0">
                        <a:spcBef>
                          <a:spcPts val="350"/>
                        </a:spcBef>
                        <a:buNone/>
                      </a:pPr>
                      <a:r>
                        <a:rPr lang="en-US" sz="1600" spc="-50" dirty="0">
                          <a:effectLst/>
                          <a:latin typeface="Times New Roman" panose="02020603050405020304" pitchFamily="18" charset="0"/>
                          <a:cs typeface="Times New Roman" panose="02020603050405020304" pitchFamily="18" charset="0"/>
                        </a:rPr>
                        <a:t>3</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67945" marR="196215">
                        <a:lnSpc>
                          <a:spcPct val="111000"/>
                        </a:lnSpc>
                        <a:spcBef>
                          <a:spcPts val="350"/>
                        </a:spcBef>
                        <a:buNone/>
                      </a:pPr>
                      <a:r>
                        <a:rPr lang="en-US" sz="1600" dirty="0">
                          <a:effectLst/>
                          <a:latin typeface="Times New Roman" panose="02020603050405020304" pitchFamily="18" charset="0"/>
                          <a:cs typeface="Times New Roman" panose="02020603050405020304" pitchFamily="18" charset="0"/>
                        </a:rPr>
                        <a:t>20th</a:t>
                      </a:r>
                      <a:r>
                        <a:rPr lang="en-US" sz="1600" spc="-2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March </a:t>
                      </a:r>
                      <a:r>
                        <a:rPr lang="en-US" sz="1600" spc="-20" dirty="0">
                          <a:effectLst/>
                          <a:latin typeface="Times New Roman" panose="02020603050405020304" pitchFamily="18" charset="0"/>
                          <a:cs typeface="Times New Roman" panose="02020603050405020304" pitchFamily="18" charset="0"/>
                        </a:rPr>
                        <a:t>2026</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67945" marR="0">
                        <a:lnSpc>
                          <a:spcPct val="111000"/>
                        </a:lnSpc>
                        <a:spcBef>
                          <a:spcPts val="350"/>
                        </a:spcBef>
                        <a:buNone/>
                      </a:pPr>
                      <a:r>
                        <a:rPr lang="en-US" sz="1600" dirty="0">
                          <a:effectLst/>
                          <a:latin typeface="Times New Roman" panose="02020603050405020304" pitchFamily="18" charset="0"/>
                          <a:cs typeface="Times New Roman" panose="02020603050405020304" pitchFamily="18" charset="0"/>
                        </a:rPr>
                        <a:t>19th</a:t>
                      </a:r>
                      <a:r>
                        <a:rPr lang="en-US" sz="1600" spc="3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April </a:t>
                      </a:r>
                      <a:r>
                        <a:rPr lang="en-US" sz="1600" spc="-20" dirty="0">
                          <a:effectLst/>
                          <a:latin typeface="Times New Roman" panose="02020603050405020304" pitchFamily="18" charset="0"/>
                          <a:cs typeface="Times New Roman" panose="02020603050405020304" pitchFamily="18" charset="0"/>
                        </a:rPr>
                        <a:t>2026</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57150" marR="0">
                        <a:lnSpc>
                          <a:spcPct val="111000"/>
                        </a:lnSpc>
                        <a:spcBef>
                          <a:spcPts val="350"/>
                        </a:spcBef>
                        <a:buNone/>
                      </a:pPr>
                      <a:r>
                        <a:rPr lang="en-US" sz="1600" dirty="0">
                          <a:effectLst/>
                          <a:latin typeface="Times New Roman" panose="02020603050405020304" pitchFamily="18" charset="0"/>
                          <a:cs typeface="Times New Roman" panose="02020603050405020304" pitchFamily="18" charset="0"/>
                        </a:rPr>
                        <a:t>19th</a:t>
                      </a:r>
                      <a:r>
                        <a:rPr lang="en-US" sz="1600" spc="3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April </a:t>
                      </a:r>
                      <a:r>
                        <a:rPr lang="en-US" sz="1600" spc="-20" dirty="0">
                          <a:effectLst/>
                          <a:latin typeface="Times New Roman" panose="02020603050405020304" pitchFamily="18" charset="0"/>
                          <a:cs typeface="Times New Roman" panose="02020603050405020304" pitchFamily="18" charset="0"/>
                        </a:rPr>
                        <a:t>2026</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57150" marR="0">
                        <a:lnSpc>
                          <a:spcPct val="111000"/>
                        </a:lnSpc>
                        <a:spcBef>
                          <a:spcPts val="350"/>
                        </a:spcBef>
                        <a:buNone/>
                      </a:pPr>
                      <a:r>
                        <a:rPr lang="en-US" sz="1600" dirty="0">
                          <a:effectLst/>
                          <a:latin typeface="Times New Roman" panose="02020603050405020304" pitchFamily="18" charset="0"/>
                          <a:cs typeface="Times New Roman" panose="02020603050405020304" pitchFamily="18" charset="0"/>
                        </a:rPr>
                        <a:t>10th</a:t>
                      </a:r>
                      <a:r>
                        <a:rPr lang="en-US" sz="1600" spc="2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June </a:t>
                      </a:r>
                      <a:r>
                        <a:rPr lang="en-US" sz="1600" spc="-20" dirty="0">
                          <a:effectLst/>
                          <a:latin typeface="Times New Roman" panose="02020603050405020304" pitchFamily="18" charset="0"/>
                          <a:cs typeface="Times New Roman" panose="02020603050405020304" pitchFamily="18" charset="0"/>
                        </a:rPr>
                        <a:t>2027</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68580" marR="63500">
                        <a:lnSpc>
                          <a:spcPct val="112000"/>
                        </a:lnSpc>
                        <a:spcBef>
                          <a:spcPts val="350"/>
                        </a:spcBef>
                        <a:buNone/>
                      </a:pPr>
                      <a:r>
                        <a:rPr lang="en-US" sz="1600" spc="-10" dirty="0">
                          <a:effectLst/>
                          <a:latin typeface="Times New Roman" panose="02020603050405020304" pitchFamily="18" charset="0"/>
                          <a:cs typeface="Times New Roman" panose="02020603050405020304" pitchFamily="18" charset="0"/>
                        </a:rPr>
                        <a:t>Disallowed </a:t>
                      </a:r>
                      <a:r>
                        <a:rPr lang="en-US" sz="1600" dirty="0">
                          <a:effectLst/>
                          <a:latin typeface="Times New Roman" panose="02020603050405020304" pitchFamily="18" charset="0"/>
                          <a:cs typeface="Times New Roman" panose="02020603050405020304" pitchFamily="18" charset="0"/>
                        </a:rPr>
                        <a:t>in A.Y. 2026-</a:t>
                      </a:r>
                      <a:r>
                        <a:rPr lang="en-US" sz="1600" spc="-25" dirty="0">
                          <a:effectLst/>
                          <a:latin typeface="Times New Roman" panose="02020603050405020304" pitchFamily="18" charset="0"/>
                          <a:cs typeface="Times New Roman" panose="02020603050405020304" pitchFamily="18" charset="0"/>
                        </a:rPr>
                        <a:t>27;</a:t>
                      </a:r>
                      <a:endParaRPr lang="en-US" sz="1600" dirty="0">
                        <a:effectLst/>
                        <a:latin typeface="Times New Roman" panose="02020603050405020304" pitchFamily="18" charset="0"/>
                        <a:cs typeface="Times New Roman" panose="02020603050405020304" pitchFamily="18" charset="0"/>
                      </a:endParaRPr>
                    </a:p>
                    <a:p>
                      <a:pPr marL="68580" marR="0">
                        <a:spcBef>
                          <a:spcPts val="365"/>
                        </a:spcBef>
                        <a:buNone/>
                      </a:pPr>
                      <a:r>
                        <a:rPr lang="en-US" sz="1600" dirty="0">
                          <a:effectLst/>
                          <a:latin typeface="Times New Roman" panose="02020603050405020304" pitchFamily="18" charset="0"/>
                          <a:cs typeface="Times New Roman" panose="02020603050405020304" pitchFamily="18" charset="0"/>
                        </a:rPr>
                        <a:t>Allowed</a:t>
                      </a:r>
                      <a:r>
                        <a:rPr lang="en-US" sz="1600" spc="150" dirty="0">
                          <a:effectLst/>
                          <a:latin typeface="Times New Roman" panose="02020603050405020304" pitchFamily="18" charset="0"/>
                          <a:cs typeface="Times New Roman" panose="02020603050405020304" pitchFamily="18" charset="0"/>
                        </a:rPr>
                        <a:t> </a:t>
                      </a:r>
                      <a:r>
                        <a:rPr lang="en-US" sz="1600" spc="-25" dirty="0">
                          <a:effectLst/>
                          <a:latin typeface="Times New Roman" panose="02020603050405020304" pitchFamily="18" charset="0"/>
                          <a:cs typeface="Times New Roman" panose="02020603050405020304" pitchFamily="18" charset="0"/>
                        </a:rPr>
                        <a:t>in T</a:t>
                      </a:r>
                      <a:r>
                        <a:rPr lang="en-US" sz="1600" dirty="0">
                          <a:effectLst/>
                          <a:latin typeface="Times New Roman" panose="02020603050405020304" pitchFamily="18" charset="0"/>
                          <a:cs typeface="Times New Roman" panose="02020603050405020304" pitchFamily="18" charset="0"/>
                        </a:rPr>
                        <a:t>.Y.</a:t>
                      </a:r>
                      <a:r>
                        <a:rPr lang="en-US" sz="1600" spc="-25" dirty="0">
                          <a:effectLst/>
                          <a:latin typeface="Times New Roman" panose="02020603050405020304" pitchFamily="18" charset="0"/>
                          <a:cs typeface="Times New Roman" panose="02020603050405020304" pitchFamily="18" charset="0"/>
                        </a:rPr>
                        <a:t> </a:t>
                      </a:r>
                      <a:r>
                        <a:rPr lang="en-US" sz="1600" spc="-10" dirty="0">
                          <a:effectLst/>
                          <a:latin typeface="Times New Roman" panose="02020603050405020304" pitchFamily="18" charset="0"/>
                          <a:cs typeface="Times New Roman" panose="02020603050405020304" pitchFamily="18" charset="0"/>
                        </a:rPr>
                        <a:t>2027-</a:t>
                      </a:r>
                      <a:r>
                        <a:rPr lang="en-US" sz="1600" spc="-25" dirty="0">
                          <a:effectLst/>
                          <a:latin typeface="Times New Roman" panose="02020603050405020304" pitchFamily="18" charset="0"/>
                          <a:cs typeface="Times New Roman" panose="02020603050405020304" pitchFamily="18" charset="0"/>
                        </a:rPr>
                        <a:t>28</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1428771316"/>
                  </a:ext>
                </a:extLst>
              </a:tr>
              <a:tr h="485524">
                <a:tc>
                  <a:txBody>
                    <a:bodyPr/>
                    <a:lstStyle/>
                    <a:p>
                      <a:pPr marL="67945" marR="0">
                        <a:spcBef>
                          <a:spcPts val="350"/>
                        </a:spcBef>
                        <a:buNone/>
                      </a:pPr>
                      <a:r>
                        <a:rPr lang="en-US" sz="1600" spc="-50">
                          <a:effectLst/>
                          <a:latin typeface="Times New Roman" panose="02020603050405020304" pitchFamily="18" charset="0"/>
                          <a:cs typeface="Times New Roman" panose="02020603050405020304" pitchFamily="18" charset="0"/>
                        </a:rPr>
                        <a:t>4</a:t>
                      </a:r>
                      <a:endParaRPr lang="en-US" sz="160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67945" marR="196215">
                        <a:lnSpc>
                          <a:spcPct val="111000"/>
                        </a:lnSpc>
                        <a:spcBef>
                          <a:spcPts val="350"/>
                        </a:spcBef>
                        <a:buNone/>
                      </a:pPr>
                      <a:r>
                        <a:rPr lang="en-US" sz="1600" dirty="0">
                          <a:effectLst/>
                          <a:latin typeface="Times New Roman" panose="02020603050405020304" pitchFamily="18" charset="0"/>
                          <a:cs typeface="Times New Roman" panose="02020603050405020304" pitchFamily="18" charset="0"/>
                        </a:rPr>
                        <a:t>20th</a:t>
                      </a:r>
                      <a:r>
                        <a:rPr lang="en-US" sz="1600" spc="-2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March </a:t>
                      </a:r>
                      <a:r>
                        <a:rPr lang="en-US" sz="1600" spc="-20" dirty="0">
                          <a:effectLst/>
                          <a:latin typeface="Times New Roman" panose="02020603050405020304" pitchFamily="18" charset="0"/>
                          <a:cs typeface="Times New Roman" panose="02020603050405020304" pitchFamily="18" charset="0"/>
                        </a:rPr>
                        <a:t>2026</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67945" marR="0">
                        <a:lnSpc>
                          <a:spcPct val="111000"/>
                        </a:lnSpc>
                        <a:spcBef>
                          <a:spcPts val="350"/>
                        </a:spcBef>
                        <a:buNone/>
                      </a:pPr>
                      <a:r>
                        <a:rPr lang="en-US" sz="1600" dirty="0">
                          <a:effectLst/>
                          <a:latin typeface="Times New Roman" panose="02020603050405020304" pitchFamily="18" charset="0"/>
                          <a:cs typeface="Times New Roman" panose="02020603050405020304" pitchFamily="18" charset="0"/>
                        </a:rPr>
                        <a:t>20th</a:t>
                      </a:r>
                      <a:r>
                        <a:rPr lang="en-US" sz="1600" spc="2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June </a:t>
                      </a:r>
                      <a:r>
                        <a:rPr lang="en-US" sz="1600" spc="-20" dirty="0">
                          <a:effectLst/>
                          <a:latin typeface="Times New Roman" panose="02020603050405020304" pitchFamily="18" charset="0"/>
                          <a:cs typeface="Times New Roman" panose="02020603050405020304" pitchFamily="18" charset="0"/>
                        </a:rPr>
                        <a:t>2026</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57150" marR="0">
                        <a:lnSpc>
                          <a:spcPct val="111000"/>
                        </a:lnSpc>
                        <a:spcBef>
                          <a:spcPts val="350"/>
                        </a:spcBef>
                        <a:buNone/>
                      </a:pPr>
                      <a:r>
                        <a:rPr lang="en-US" sz="1600" dirty="0">
                          <a:effectLst/>
                          <a:latin typeface="Times New Roman" panose="02020603050405020304" pitchFamily="18" charset="0"/>
                          <a:cs typeface="Times New Roman" panose="02020603050405020304" pitchFamily="18" charset="0"/>
                        </a:rPr>
                        <a:t>04th</a:t>
                      </a:r>
                      <a:r>
                        <a:rPr lang="en-US" sz="1600" spc="2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May </a:t>
                      </a:r>
                      <a:r>
                        <a:rPr lang="en-US" sz="1600" spc="-20" dirty="0">
                          <a:effectLst/>
                          <a:latin typeface="Times New Roman" panose="02020603050405020304" pitchFamily="18" charset="0"/>
                          <a:cs typeface="Times New Roman" panose="02020603050405020304" pitchFamily="18" charset="0"/>
                        </a:rPr>
                        <a:t>2026</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57150" marR="0">
                        <a:lnSpc>
                          <a:spcPct val="111000"/>
                        </a:lnSpc>
                        <a:spcBef>
                          <a:spcPts val="350"/>
                        </a:spcBef>
                        <a:buNone/>
                      </a:pPr>
                      <a:r>
                        <a:rPr lang="en-US" sz="1600" dirty="0">
                          <a:effectLst/>
                          <a:latin typeface="Times New Roman" panose="02020603050405020304" pitchFamily="18" charset="0"/>
                          <a:cs typeface="Times New Roman" panose="02020603050405020304" pitchFamily="18" charset="0"/>
                        </a:rPr>
                        <a:t>02nd</a:t>
                      </a:r>
                      <a:r>
                        <a:rPr lang="en-US" sz="1600" spc="2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May </a:t>
                      </a:r>
                      <a:r>
                        <a:rPr lang="en-US" sz="1600" spc="-20" dirty="0">
                          <a:effectLst/>
                          <a:latin typeface="Times New Roman" panose="02020603050405020304" pitchFamily="18" charset="0"/>
                          <a:cs typeface="Times New Roman" panose="02020603050405020304" pitchFamily="18" charset="0"/>
                        </a:rPr>
                        <a:t>2026</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68580" marR="0">
                        <a:spcBef>
                          <a:spcPts val="350"/>
                        </a:spcBef>
                        <a:buNone/>
                      </a:pPr>
                      <a:r>
                        <a:rPr lang="en-US" sz="1600" dirty="0">
                          <a:effectLst/>
                          <a:latin typeface="Times New Roman" panose="02020603050405020304" pitchFamily="18" charset="0"/>
                          <a:cs typeface="Times New Roman" panose="02020603050405020304" pitchFamily="18" charset="0"/>
                        </a:rPr>
                        <a:t>Allowed</a:t>
                      </a:r>
                      <a:r>
                        <a:rPr lang="en-US" sz="1600" spc="150" dirty="0">
                          <a:effectLst/>
                          <a:latin typeface="Times New Roman" panose="02020603050405020304" pitchFamily="18" charset="0"/>
                          <a:cs typeface="Times New Roman" panose="02020603050405020304" pitchFamily="18" charset="0"/>
                        </a:rPr>
                        <a:t> </a:t>
                      </a:r>
                      <a:r>
                        <a:rPr lang="en-US" sz="1600" spc="-25" dirty="0">
                          <a:effectLst/>
                          <a:latin typeface="Times New Roman" panose="02020603050405020304" pitchFamily="18" charset="0"/>
                          <a:cs typeface="Times New Roman" panose="02020603050405020304" pitchFamily="18" charset="0"/>
                        </a:rPr>
                        <a:t>in</a:t>
                      </a:r>
                      <a:endParaRPr lang="en-US" sz="1600" dirty="0">
                        <a:effectLst/>
                        <a:latin typeface="Times New Roman" panose="02020603050405020304" pitchFamily="18" charset="0"/>
                        <a:cs typeface="Times New Roman" panose="02020603050405020304" pitchFamily="18" charset="0"/>
                      </a:endParaRPr>
                    </a:p>
                    <a:p>
                      <a:pPr marL="68580" marR="0">
                        <a:spcBef>
                          <a:spcPts val="160"/>
                        </a:spcBef>
                        <a:buNone/>
                      </a:pPr>
                      <a:r>
                        <a:rPr lang="en-US" sz="1600" dirty="0">
                          <a:effectLst/>
                          <a:latin typeface="Times New Roman" panose="02020603050405020304" pitchFamily="18" charset="0"/>
                          <a:cs typeface="Times New Roman" panose="02020603050405020304" pitchFamily="18" charset="0"/>
                        </a:rPr>
                        <a:t>A.Y.</a:t>
                      </a:r>
                      <a:r>
                        <a:rPr lang="en-US" sz="1600" spc="-25" dirty="0">
                          <a:effectLst/>
                          <a:latin typeface="Times New Roman" panose="02020603050405020304" pitchFamily="18" charset="0"/>
                          <a:cs typeface="Times New Roman" panose="02020603050405020304" pitchFamily="18" charset="0"/>
                        </a:rPr>
                        <a:t> </a:t>
                      </a:r>
                      <a:r>
                        <a:rPr lang="en-US" sz="1600" spc="-10" dirty="0">
                          <a:effectLst/>
                          <a:latin typeface="Times New Roman" panose="02020603050405020304" pitchFamily="18" charset="0"/>
                          <a:cs typeface="Times New Roman" panose="02020603050405020304" pitchFamily="18" charset="0"/>
                        </a:rPr>
                        <a:t>2026-</a:t>
                      </a:r>
                      <a:r>
                        <a:rPr lang="en-US" sz="1600" spc="-25" dirty="0">
                          <a:effectLst/>
                          <a:latin typeface="Times New Roman" panose="02020603050405020304" pitchFamily="18" charset="0"/>
                          <a:cs typeface="Times New Roman" panose="02020603050405020304" pitchFamily="18" charset="0"/>
                        </a:rPr>
                        <a:t>27</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2686568165"/>
                  </a:ext>
                </a:extLst>
              </a:tr>
              <a:tr h="754930">
                <a:tc>
                  <a:txBody>
                    <a:bodyPr/>
                    <a:lstStyle/>
                    <a:p>
                      <a:pPr marL="67945" marR="0">
                        <a:spcBef>
                          <a:spcPts val="350"/>
                        </a:spcBef>
                        <a:buNone/>
                      </a:pPr>
                      <a:r>
                        <a:rPr lang="en-US" sz="1600" spc="-50">
                          <a:effectLst/>
                          <a:latin typeface="Times New Roman" panose="02020603050405020304" pitchFamily="18" charset="0"/>
                          <a:cs typeface="Times New Roman" panose="02020603050405020304" pitchFamily="18" charset="0"/>
                        </a:rPr>
                        <a:t>5</a:t>
                      </a:r>
                      <a:endParaRPr lang="en-US" sz="160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67945" marR="196215">
                        <a:lnSpc>
                          <a:spcPct val="112000"/>
                        </a:lnSpc>
                        <a:spcBef>
                          <a:spcPts val="350"/>
                        </a:spcBef>
                        <a:buNone/>
                      </a:pPr>
                      <a:r>
                        <a:rPr lang="en-US" sz="1600" dirty="0">
                          <a:effectLst/>
                          <a:latin typeface="Times New Roman" panose="02020603050405020304" pitchFamily="18" charset="0"/>
                          <a:cs typeface="Times New Roman" panose="02020603050405020304" pitchFamily="18" charset="0"/>
                        </a:rPr>
                        <a:t>20th</a:t>
                      </a:r>
                      <a:r>
                        <a:rPr lang="en-US" sz="1600" spc="-2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March </a:t>
                      </a:r>
                      <a:r>
                        <a:rPr lang="en-US" sz="1600" spc="-20" dirty="0">
                          <a:effectLst/>
                          <a:latin typeface="Times New Roman" panose="02020603050405020304" pitchFamily="18" charset="0"/>
                          <a:cs typeface="Times New Roman" panose="02020603050405020304" pitchFamily="18" charset="0"/>
                        </a:rPr>
                        <a:t>2026</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67945" marR="0">
                        <a:lnSpc>
                          <a:spcPct val="112000"/>
                        </a:lnSpc>
                        <a:spcBef>
                          <a:spcPts val="350"/>
                        </a:spcBef>
                        <a:buNone/>
                      </a:pPr>
                      <a:r>
                        <a:rPr lang="en-US" sz="1600" dirty="0">
                          <a:effectLst/>
                          <a:latin typeface="Times New Roman" panose="02020603050405020304" pitchFamily="18" charset="0"/>
                          <a:cs typeface="Times New Roman" panose="02020603050405020304" pitchFamily="18" charset="0"/>
                        </a:rPr>
                        <a:t>20th</a:t>
                      </a:r>
                      <a:r>
                        <a:rPr lang="en-US" sz="1600" spc="2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June </a:t>
                      </a:r>
                      <a:r>
                        <a:rPr lang="en-US" sz="1600" spc="-20" dirty="0">
                          <a:effectLst/>
                          <a:latin typeface="Times New Roman" panose="02020603050405020304" pitchFamily="18" charset="0"/>
                          <a:cs typeface="Times New Roman" panose="02020603050405020304" pitchFamily="18" charset="0"/>
                        </a:rPr>
                        <a:t>2026</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57150" marR="0">
                        <a:lnSpc>
                          <a:spcPct val="112000"/>
                        </a:lnSpc>
                        <a:spcBef>
                          <a:spcPts val="350"/>
                        </a:spcBef>
                        <a:buNone/>
                      </a:pPr>
                      <a:r>
                        <a:rPr lang="en-US" sz="1600" dirty="0">
                          <a:effectLst/>
                          <a:latin typeface="Times New Roman" panose="02020603050405020304" pitchFamily="18" charset="0"/>
                          <a:cs typeface="Times New Roman" panose="02020603050405020304" pitchFamily="18" charset="0"/>
                        </a:rPr>
                        <a:t>04th</a:t>
                      </a:r>
                      <a:r>
                        <a:rPr lang="en-US" sz="1600" spc="2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May </a:t>
                      </a:r>
                      <a:r>
                        <a:rPr lang="en-US" sz="1600" spc="-20" dirty="0">
                          <a:effectLst/>
                          <a:latin typeface="Times New Roman" panose="02020603050405020304" pitchFamily="18" charset="0"/>
                          <a:cs typeface="Times New Roman" panose="02020603050405020304" pitchFamily="18" charset="0"/>
                        </a:rPr>
                        <a:t>2026</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57150" marR="0">
                        <a:lnSpc>
                          <a:spcPct val="112000"/>
                        </a:lnSpc>
                        <a:spcBef>
                          <a:spcPts val="350"/>
                        </a:spcBef>
                        <a:buNone/>
                      </a:pPr>
                      <a:r>
                        <a:rPr lang="en-US" sz="1600" dirty="0">
                          <a:effectLst/>
                          <a:latin typeface="Times New Roman" panose="02020603050405020304" pitchFamily="18" charset="0"/>
                          <a:cs typeface="Times New Roman" panose="02020603050405020304" pitchFamily="18" charset="0"/>
                        </a:rPr>
                        <a:t>08th</a:t>
                      </a:r>
                      <a:r>
                        <a:rPr lang="en-US" sz="1600" spc="2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May </a:t>
                      </a:r>
                      <a:r>
                        <a:rPr lang="en-US" sz="1600" spc="-20" dirty="0">
                          <a:effectLst/>
                          <a:latin typeface="Times New Roman" panose="02020603050405020304" pitchFamily="18" charset="0"/>
                          <a:cs typeface="Times New Roman" panose="02020603050405020304" pitchFamily="18" charset="0"/>
                        </a:rPr>
                        <a:t>2026</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68580" marR="63500">
                        <a:lnSpc>
                          <a:spcPct val="111000"/>
                        </a:lnSpc>
                        <a:spcBef>
                          <a:spcPts val="350"/>
                        </a:spcBef>
                        <a:buNone/>
                      </a:pPr>
                      <a:r>
                        <a:rPr lang="en-US" sz="1600" spc="-10" dirty="0">
                          <a:effectLst/>
                          <a:latin typeface="Times New Roman" panose="02020603050405020304" pitchFamily="18" charset="0"/>
                          <a:cs typeface="Times New Roman" panose="02020603050405020304" pitchFamily="18" charset="0"/>
                        </a:rPr>
                        <a:t>Disallowed </a:t>
                      </a:r>
                      <a:r>
                        <a:rPr lang="en-US" sz="1600" spc="-30" dirty="0">
                          <a:effectLst/>
                          <a:latin typeface="Times New Roman" panose="02020603050405020304" pitchFamily="18" charset="0"/>
                          <a:cs typeface="Times New Roman" panose="02020603050405020304" pitchFamily="18" charset="0"/>
                        </a:rPr>
                        <a:t>in </a:t>
                      </a:r>
                      <a:r>
                        <a:rPr lang="en-US" sz="1600" spc="-10" dirty="0">
                          <a:effectLst/>
                          <a:latin typeface="Times New Roman" panose="02020603050405020304" pitchFamily="18" charset="0"/>
                          <a:cs typeface="Times New Roman" panose="02020603050405020304" pitchFamily="18" charset="0"/>
                        </a:rPr>
                        <a:t>A.Y.2026-</a:t>
                      </a:r>
                      <a:r>
                        <a:rPr lang="en-US" sz="1600" spc="-20" dirty="0">
                          <a:effectLst/>
                          <a:latin typeface="Times New Roman" panose="02020603050405020304" pitchFamily="18" charset="0"/>
                          <a:cs typeface="Times New Roman" panose="02020603050405020304" pitchFamily="18" charset="0"/>
                        </a:rPr>
                        <a:t>27;</a:t>
                      </a:r>
                      <a:endParaRPr lang="en-US" sz="1600" dirty="0">
                        <a:effectLst/>
                        <a:latin typeface="Times New Roman" panose="02020603050405020304" pitchFamily="18" charset="0"/>
                        <a:cs typeface="Times New Roman" panose="02020603050405020304" pitchFamily="18" charset="0"/>
                      </a:endParaRPr>
                    </a:p>
                    <a:p>
                      <a:pPr marL="68580" marR="0">
                        <a:spcBef>
                          <a:spcPts val="230"/>
                        </a:spcBef>
                        <a:buNone/>
                      </a:pPr>
                      <a:r>
                        <a:rPr lang="en-US" sz="1600" dirty="0">
                          <a:effectLst/>
                          <a:latin typeface="Times New Roman" panose="02020603050405020304" pitchFamily="18" charset="0"/>
                          <a:cs typeface="Times New Roman" panose="02020603050405020304" pitchFamily="18" charset="0"/>
                        </a:rPr>
                        <a:t>Allowed</a:t>
                      </a:r>
                      <a:r>
                        <a:rPr lang="en-US" sz="1600" spc="150" dirty="0">
                          <a:effectLst/>
                          <a:latin typeface="Times New Roman" panose="02020603050405020304" pitchFamily="18" charset="0"/>
                          <a:cs typeface="Times New Roman" panose="02020603050405020304" pitchFamily="18" charset="0"/>
                        </a:rPr>
                        <a:t> </a:t>
                      </a:r>
                      <a:r>
                        <a:rPr lang="en-US" sz="1600" spc="-25" dirty="0">
                          <a:effectLst/>
                          <a:latin typeface="Times New Roman" panose="02020603050405020304" pitchFamily="18" charset="0"/>
                          <a:cs typeface="Times New Roman" panose="02020603050405020304" pitchFamily="18" charset="0"/>
                        </a:rPr>
                        <a:t>in T.Y. </a:t>
                      </a:r>
                      <a:r>
                        <a:rPr lang="en-US" sz="1600" spc="-10" dirty="0">
                          <a:effectLst/>
                          <a:latin typeface="Times New Roman" panose="02020603050405020304" pitchFamily="18" charset="0"/>
                          <a:cs typeface="Times New Roman" panose="02020603050405020304" pitchFamily="18" charset="0"/>
                        </a:rPr>
                        <a:t>2026-</a:t>
                      </a:r>
                      <a:r>
                        <a:rPr lang="en-US" sz="1600" spc="-25" dirty="0">
                          <a:effectLst/>
                          <a:latin typeface="Times New Roman" panose="02020603050405020304" pitchFamily="18" charset="0"/>
                          <a:cs typeface="Times New Roman" panose="02020603050405020304" pitchFamily="18" charset="0"/>
                        </a:rPr>
                        <a:t>27</a:t>
                      </a:r>
                      <a:endParaRPr lang="en-US" sz="16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250774062"/>
                  </a:ext>
                </a:extLst>
              </a:tr>
            </a:tbl>
          </a:graphicData>
        </a:graphic>
      </p:graphicFrame>
      <p:sp>
        <p:nvSpPr>
          <p:cNvPr id="4" name="Footer Placeholder 3">
            <a:extLst>
              <a:ext uri="{FF2B5EF4-FFF2-40B4-BE49-F238E27FC236}">
                <a16:creationId xmlns:a16="http://schemas.microsoft.com/office/drawing/2014/main" id="{E279A3B2-96B5-503F-CEC8-25DD285C60A5}"/>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155449079"/>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470B8D-D9BC-5DB9-61BD-C29FC906691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DDDC425-0131-344D-43E1-0AEC98298E72}"/>
              </a:ext>
            </a:extLst>
          </p:cNvPr>
          <p:cNvSpPr>
            <a:spLocks noGrp="1"/>
          </p:cNvSpPr>
          <p:nvPr>
            <p:ph idx="1"/>
          </p:nvPr>
        </p:nvSpPr>
        <p:spPr>
          <a:xfrm>
            <a:off x="323528" y="404664"/>
            <a:ext cx="8496944" cy="5256584"/>
          </a:xfrm>
        </p:spPr>
        <p:txBody>
          <a:bodyPr>
            <a:normAutofit/>
          </a:bodyPr>
          <a:lstStyle/>
          <a:p>
            <a:pPr marL="0" indent="0" algn="ctr">
              <a:buNone/>
            </a:pPr>
            <a:r>
              <a:rPr lang="en-US" sz="2400" b="1" dirty="0">
                <a:latin typeface="Times New Roman" panose="02020603050405020304" pitchFamily="18" charset="0"/>
                <a:cs typeface="Times New Roman" panose="02020603050405020304" pitchFamily="18" charset="0"/>
              </a:rPr>
              <a:t>As per Page no 217 of Guidance Note on Tax Audit u/s. 44AB of IT Act, 1961 (Revised 2026)</a:t>
            </a:r>
          </a:p>
          <a:p>
            <a:pPr marL="0" indent="0" algn="just">
              <a:buNone/>
            </a:pPr>
            <a:r>
              <a:rPr lang="en-US" sz="2400" dirty="0">
                <a:latin typeface="Times New Roman" panose="02020603050405020304" pitchFamily="18" charset="0"/>
                <a:cs typeface="Times New Roman" panose="02020603050405020304" pitchFamily="18" charset="0"/>
              </a:rPr>
              <a:t>(b) </a:t>
            </a:r>
            <a:r>
              <a:rPr lang="en-US" sz="2400" b="1" dirty="0">
                <a:latin typeface="Times New Roman" panose="02020603050405020304" pitchFamily="18" charset="0"/>
                <a:cs typeface="Times New Roman" panose="02020603050405020304" pitchFamily="18" charset="0"/>
              </a:rPr>
              <a:t>Where there is no agreement in writing: </a:t>
            </a:r>
          </a:p>
          <a:p>
            <a:pPr marL="0" indent="0" algn="just">
              <a:buNone/>
            </a:pPr>
            <a:r>
              <a:rPr lang="en-US" sz="2400" dirty="0">
                <a:latin typeface="Times New Roman" panose="02020603050405020304" pitchFamily="18" charset="0"/>
                <a:cs typeface="Times New Roman" panose="02020603050405020304" pitchFamily="18" charset="0"/>
              </a:rPr>
              <a:t>In such a case, the </a:t>
            </a:r>
            <a:r>
              <a:rPr lang="en-US" sz="2400" b="1" u="sng" dirty="0">
                <a:latin typeface="Times New Roman" panose="02020603050405020304" pitchFamily="18" charset="0"/>
                <a:cs typeface="Times New Roman" panose="02020603050405020304" pitchFamily="18" charset="0"/>
              </a:rPr>
              <a:t>payment needs to be made before the Appointed Day; </a:t>
            </a:r>
          </a:p>
          <a:p>
            <a:pPr marL="0" indent="0" algn="just">
              <a:buNone/>
            </a:pPr>
            <a:r>
              <a:rPr lang="en-US" sz="2400" b="1" u="sng" dirty="0">
                <a:latin typeface="Times New Roman" panose="02020603050405020304" pitchFamily="18" charset="0"/>
                <a:cs typeface="Times New Roman" panose="02020603050405020304" pitchFamily="18" charset="0"/>
              </a:rPr>
              <a:t>Appointed Day means the day following immediately after the expiry of the period of 15 days from the day of acceptance or the day of deemed acceptance of any goods or any services by a buyer from a supplier.</a:t>
            </a:r>
            <a:r>
              <a:rPr lang="en-US" sz="2400" dirty="0">
                <a:latin typeface="Times New Roman" panose="02020603050405020304" pitchFamily="18" charset="0"/>
                <a:cs typeface="Times New Roman" panose="02020603050405020304" pitchFamily="18" charset="0"/>
              </a:rPr>
              <a:t> </a:t>
            </a:r>
          </a:p>
          <a:p>
            <a:pPr marL="0" indent="0" algn="just">
              <a:buNone/>
            </a:pPr>
            <a:r>
              <a:rPr lang="en-US" sz="2400" dirty="0">
                <a:latin typeface="Times New Roman" panose="02020603050405020304" pitchFamily="18" charset="0"/>
                <a:cs typeface="Times New Roman" panose="02020603050405020304" pitchFamily="18" charset="0"/>
              </a:rPr>
              <a:t>Thus, in cases </a:t>
            </a:r>
            <a:r>
              <a:rPr lang="en-US" sz="2400" b="1" u="sng" dirty="0">
                <a:latin typeface="Times New Roman" panose="02020603050405020304" pitchFamily="18" charset="0"/>
                <a:cs typeface="Times New Roman" panose="02020603050405020304" pitchFamily="18" charset="0"/>
              </a:rPr>
              <a:t>where there is no agreement in writing, the maximum period of 45 days will not hold  good and the payment will have to be made before the Appointed Day for the purpose of section 15 of MSMED Act, 2006. </a:t>
            </a:r>
          </a:p>
        </p:txBody>
      </p:sp>
      <p:sp>
        <p:nvSpPr>
          <p:cNvPr id="2" name="Footer Placeholder 1">
            <a:extLst>
              <a:ext uri="{FF2B5EF4-FFF2-40B4-BE49-F238E27FC236}">
                <a16:creationId xmlns:a16="http://schemas.microsoft.com/office/drawing/2014/main" id="{6BF2B9CE-9F44-32D1-6AAA-50D512FA9047}"/>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65749248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9546D-30EB-77AB-FD6E-C761B5ED3E6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189F83-16A6-3675-60EC-1D79E722010F}"/>
              </a:ext>
            </a:extLst>
          </p:cNvPr>
          <p:cNvSpPr>
            <a:spLocks noGrp="1"/>
          </p:cNvSpPr>
          <p:nvPr>
            <p:ph idx="1"/>
          </p:nvPr>
        </p:nvSpPr>
        <p:spPr>
          <a:xfrm>
            <a:off x="316796" y="260648"/>
            <a:ext cx="8524695" cy="5752541"/>
          </a:xfrm>
        </p:spPr>
        <p:txBody>
          <a:bodyPr>
            <a:normAutofit/>
          </a:bodyPr>
          <a:lstStyle/>
          <a:p>
            <a:pPr marL="0" indent="0" algn="ctr">
              <a:buNone/>
            </a:pPr>
            <a:r>
              <a:rPr lang="en-US" sz="2400" b="1" dirty="0">
                <a:latin typeface="Times New Roman" panose="02020603050405020304" pitchFamily="18" charset="0"/>
                <a:cs typeface="Times New Roman" panose="02020603050405020304" pitchFamily="18" charset="0"/>
              </a:rPr>
              <a:t>As per Page no 217 &amp; 218 of Guidance Note on Tax Audit u/s. 44AB of IT Act, 1961 (Revised 2026)</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The </a:t>
            </a:r>
            <a:r>
              <a:rPr lang="en-US" sz="2400" b="1" u="sng" dirty="0">
                <a:latin typeface="Times New Roman" panose="02020603050405020304" pitchFamily="18" charset="0"/>
                <a:cs typeface="Times New Roman" panose="02020603050405020304" pitchFamily="18" charset="0"/>
              </a:rPr>
              <a:t>outstanding as on 31st March due to the Micro or small enterprise</a:t>
            </a:r>
            <a:r>
              <a:rPr lang="en-US" sz="2400" dirty="0">
                <a:latin typeface="Times New Roman" panose="02020603050405020304" pitchFamily="18" charset="0"/>
                <a:cs typeface="Times New Roman" panose="02020603050405020304" pitchFamily="18" charset="0"/>
              </a:rPr>
              <a:t> will </a:t>
            </a:r>
            <a:r>
              <a:rPr lang="en-US" sz="2400" b="1" u="sng" dirty="0">
                <a:latin typeface="Times New Roman" panose="02020603050405020304" pitchFamily="18" charset="0"/>
                <a:cs typeface="Times New Roman" panose="02020603050405020304" pitchFamily="18" charset="0"/>
              </a:rPr>
              <a:t>not be disallowed </a:t>
            </a:r>
            <a:r>
              <a:rPr lang="en-US" sz="2400" dirty="0">
                <a:latin typeface="Times New Roman" panose="02020603050405020304" pitchFamily="18" charset="0"/>
                <a:cs typeface="Times New Roman" panose="02020603050405020304" pitchFamily="18" charset="0"/>
              </a:rPr>
              <a:t>under section 43B(h) if the said amount is </a:t>
            </a:r>
            <a:r>
              <a:rPr lang="en-US" sz="2400" b="1" u="sng" dirty="0">
                <a:latin typeface="Times New Roman" panose="02020603050405020304" pitchFamily="18" charset="0"/>
                <a:cs typeface="Times New Roman" panose="02020603050405020304" pitchFamily="18" charset="0"/>
              </a:rPr>
              <a:t>duly paid before the Appointed Day </a:t>
            </a:r>
            <a:r>
              <a:rPr lang="en-US" sz="2400" dirty="0">
                <a:latin typeface="Times New Roman" panose="02020603050405020304" pitchFamily="18" charset="0"/>
                <a:cs typeface="Times New Roman" panose="02020603050405020304" pitchFamily="18" charset="0"/>
              </a:rPr>
              <a:t>(i</a:t>
            </a:r>
            <a:r>
              <a:rPr lang="en-US" sz="2400" b="1" u="sng" dirty="0">
                <a:latin typeface="Times New Roman" panose="02020603050405020304" pitchFamily="18" charset="0"/>
                <a:cs typeface="Times New Roman" panose="02020603050405020304" pitchFamily="18" charset="0"/>
              </a:rPr>
              <a:t>.e. the day following immediately after the expiry of the period of 15 days from the day of acceptance or the day of deemed acceptance</a:t>
            </a:r>
            <a:r>
              <a:rPr lang="en-US" sz="2400" dirty="0">
                <a:latin typeface="Times New Roman" panose="02020603050405020304" pitchFamily="18" charset="0"/>
                <a:cs typeface="Times New Roman" panose="02020603050405020304" pitchFamily="18" charset="0"/>
              </a:rPr>
              <a:t>), if there is no such agreement in writing. </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b="1" u="sng" dirty="0">
                <a:latin typeface="Times New Roman" panose="02020603050405020304" pitchFamily="18" charset="0"/>
                <a:cs typeface="Times New Roman" panose="02020603050405020304" pitchFamily="18" charset="0"/>
              </a:rPr>
              <a:t>In other words, the amount remaining outstanding as on 31st March of the financial year but payment whereof has duly been made in the next financial year but within the time limit of 15 days will not attract disallowance under section 43B(h). </a:t>
            </a:r>
          </a:p>
        </p:txBody>
      </p:sp>
      <p:sp>
        <p:nvSpPr>
          <p:cNvPr id="2" name="Footer Placeholder 1">
            <a:extLst>
              <a:ext uri="{FF2B5EF4-FFF2-40B4-BE49-F238E27FC236}">
                <a16:creationId xmlns:a16="http://schemas.microsoft.com/office/drawing/2014/main" id="{846A896A-4703-3391-8B1D-818A130729DE}"/>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797232062"/>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DBA712-97BC-845A-D99E-38B4027DE30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484510-3A34-0106-C7CD-2558A8409B13}"/>
              </a:ext>
            </a:extLst>
          </p:cNvPr>
          <p:cNvSpPr>
            <a:spLocks noGrp="1"/>
          </p:cNvSpPr>
          <p:nvPr>
            <p:ph idx="1"/>
          </p:nvPr>
        </p:nvSpPr>
        <p:spPr>
          <a:xfrm>
            <a:off x="326245" y="116632"/>
            <a:ext cx="8651530" cy="5628932"/>
          </a:xfrm>
        </p:spPr>
        <p:txBody>
          <a:bodyPr>
            <a:normAutofit/>
          </a:bodyPr>
          <a:lstStyle/>
          <a:p>
            <a:pPr marL="0" indent="0" algn="ctr">
              <a:buNone/>
            </a:pPr>
            <a:r>
              <a:rPr lang="en-US" sz="2400" b="1" dirty="0">
                <a:latin typeface="Times New Roman" panose="02020603050405020304" pitchFamily="18" charset="0"/>
                <a:cs typeface="Times New Roman" panose="02020603050405020304" pitchFamily="18" charset="0"/>
              </a:rPr>
              <a:t>As per Page no 218 of Guidance Note on Tax Audit u/s. 44AB of IT Act, 1961 (Revised 2026)</a:t>
            </a:r>
            <a:endParaRPr lang="en-US" sz="2200" b="1" dirty="0">
              <a:latin typeface="Times New Roman" panose="02020603050405020304" pitchFamily="18" charset="0"/>
              <a:cs typeface="Times New Roman" panose="02020603050405020304" pitchFamily="18" charset="0"/>
            </a:endParaRPr>
          </a:p>
          <a:p>
            <a:pPr marL="0" indent="0" algn="just">
              <a:buNone/>
            </a:pPr>
            <a:r>
              <a:rPr lang="en-US" b="1" dirty="0">
                <a:latin typeface="Times New Roman" panose="02020603050405020304" pitchFamily="18" charset="0"/>
                <a:cs typeface="Times New Roman" panose="02020603050405020304" pitchFamily="18" charset="0"/>
              </a:rPr>
              <a:t>Some examples for applicability of Section 43B(h) in different cases</a:t>
            </a:r>
            <a:endParaRPr lang="en-US" sz="1500" dirty="0">
              <a:latin typeface="Times New Roman" panose="02020603050405020304" pitchFamily="18" charset="0"/>
              <a:cs typeface="Times New Roman" panose="02020603050405020304" pitchFamily="18" charset="0"/>
            </a:endParaRPr>
          </a:p>
        </p:txBody>
      </p:sp>
      <p:graphicFrame>
        <p:nvGraphicFramePr>
          <p:cNvPr id="2" name="Table 1">
            <a:extLst>
              <a:ext uri="{FF2B5EF4-FFF2-40B4-BE49-F238E27FC236}">
                <a16:creationId xmlns:a16="http://schemas.microsoft.com/office/drawing/2014/main" id="{4FA46E1A-C343-EBD5-40F9-D824D1846045}"/>
              </a:ext>
            </a:extLst>
          </p:cNvPr>
          <p:cNvGraphicFramePr>
            <a:graphicFrameLocks noGrp="1"/>
          </p:cNvGraphicFramePr>
          <p:nvPr/>
        </p:nvGraphicFramePr>
        <p:xfrm>
          <a:off x="395536" y="1844824"/>
          <a:ext cx="8046721" cy="3848455"/>
        </p:xfrm>
        <a:graphic>
          <a:graphicData uri="http://schemas.openxmlformats.org/drawingml/2006/table">
            <a:tbl>
              <a:tblPr firstRow="1" firstCol="1" lastRow="1" lastCol="1" bandRow="1" bandCol="1">
                <a:tableStyleId>{5940675A-B579-460E-94D1-54222C63F5DA}</a:tableStyleId>
              </a:tblPr>
              <a:tblGrid>
                <a:gridCol w="816359">
                  <a:extLst>
                    <a:ext uri="{9D8B030D-6E8A-4147-A177-3AD203B41FA5}">
                      <a16:colId xmlns:a16="http://schemas.microsoft.com/office/drawing/2014/main" val="2126079122"/>
                    </a:ext>
                  </a:extLst>
                </a:gridCol>
                <a:gridCol w="1451115">
                  <a:extLst>
                    <a:ext uri="{9D8B030D-6E8A-4147-A177-3AD203B41FA5}">
                      <a16:colId xmlns:a16="http://schemas.microsoft.com/office/drawing/2014/main" val="2978477219"/>
                    </a:ext>
                  </a:extLst>
                </a:gridCol>
                <a:gridCol w="1003832">
                  <a:extLst>
                    <a:ext uri="{9D8B030D-6E8A-4147-A177-3AD203B41FA5}">
                      <a16:colId xmlns:a16="http://schemas.microsoft.com/office/drawing/2014/main" val="2556414637"/>
                    </a:ext>
                  </a:extLst>
                </a:gridCol>
                <a:gridCol w="1351982">
                  <a:extLst>
                    <a:ext uri="{9D8B030D-6E8A-4147-A177-3AD203B41FA5}">
                      <a16:colId xmlns:a16="http://schemas.microsoft.com/office/drawing/2014/main" val="4267621719"/>
                    </a:ext>
                  </a:extLst>
                </a:gridCol>
                <a:gridCol w="1026041">
                  <a:extLst>
                    <a:ext uri="{9D8B030D-6E8A-4147-A177-3AD203B41FA5}">
                      <a16:colId xmlns:a16="http://schemas.microsoft.com/office/drawing/2014/main" val="233163401"/>
                    </a:ext>
                  </a:extLst>
                </a:gridCol>
                <a:gridCol w="1061855">
                  <a:extLst>
                    <a:ext uri="{9D8B030D-6E8A-4147-A177-3AD203B41FA5}">
                      <a16:colId xmlns:a16="http://schemas.microsoft.com/office/drawing/2014/main" val="1004044436"/>
                    </a:ext>
                  </a:extLst>
                </a:gridCol>
                <a:gridCol w="1335537">
                  <a:extLst>
                    <a:ext uri="{9D8B030D-6E8A-4147-A177-3AD203B41FA5}">
                      <a16:colId xmlns:a16="http://schemas.microsoft.com/office/drawing/2014/main" val="2681269948"/>
                    </a:ext>
                  </a:extLst>
                </a:gridCol>
              </a:tblGrid>
              <a:tr h="1283042">
                <a:tc>
                  <a:txBody>
                    <a:bodyPr/>
                    <a:lstStyle/>
                    <a:p>
                      <a:pPr marL="0" marR="0" indent="4445" algn="ctr">
                        <a:lnSpc>
                          <a:spcPct val="100000"/>
                        </a:lnSpc>
                        <a:spcBef>
                          <a:spcPts val="0"/>
                        </a:spcBef>
                        <a:buNone/>
                      </a:pPr>
                      <a:r>
                        <a:rPr lang="en-US" sz="1400" b="1" spc="-20" dirty="0">
                          <a:effectLst/>
                          <a:latin typeface="Times New Roman" panose="02020603050405020304" pitchFamily="18" charset="0"/>
                          <a:cs typeface="Times New Roman" panose="02020603050405020304" pitchFamily="18" charset="0"/>
                        </a:rPr>
                        <a:t>Sl. </a:t>
                      </a:r>
                      <a:r>
                        <a:rPr lang="en-US" sz="1400" b="1" spc="-25" dirty="0">
                          <a:effectLst/>
                          <a:latin typeface="Times New Roman" panose="02020603050405020304" pitchFamily="18" charset="0"/>
                          <a:cs typeface="Times New Roman" panose="02020603050405020304" pitchFamily="18" charset="0"/>
                        </a:rPr>
                        <a:t>No</a:t>
                      </a:r>
                      <a:endParaRPr lang="en-US" sz="1400" b="1"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0" marR="31115" indent="635" algn="ctr">
                        <a:lnSpc>
                          <a:spcPct val="100000"/>
                        </a:lnSpc>
                        <a:spcBef>
                          <a:spcPts val="0"/>
                        </a:spcBef>
                        <a:buNone/>
                      </a:pPr>
                      <a:r>
                        <a:rPr lang="en-US" sz="1400" b="1" dirty="0">
                          <a:effectLst/>
                          <a:latin typeface="Times New Roman" panose="02020603050405020304" pitchFamily="18" charset="0"/>
                          <a:cs typeface="Times New Roman" panose="02020603050405020304" pitchFamily="18" charset="0"/>
                        </a:rPr>
                        <a:t>Day of </a:t>
                      </a:r>
                      <a:r>
                        <a:rPr lang="en-US" sz="1400" b="1" spc="-10" dirty="0">
                          <a:effectLst/>
                          <a:latin typeface="Times New Roman" panose="02020603050405020304" pitchFamily="18" charset="0"/>
                          <a:cs typeface="Times New Roman" panose="02020603050405020304" pitchFamily="18" charset="0"/>
                        </a:rPr>
                        <a:t>acceptance </a:t>
                      </a:r>
                      <a:r>
                        <a:rPr lang="en-US" sz="1400" b="1" dirty="0">
                          <a:effectLst/>
                          <a:latin typeface="Times New Roman" panose="02020603050405020304" pitchFamily="18" charset="0"/>
                          <a:cs typeface="Times New Roman" panose="02020603050405020304" pitchFamily="18" charset="0"/>
                        </a:rPr>
                        <a:t>or</a:t>
                      </a:r>
                      <a:r>
                        <a:rPr lang="en-US" sz="1400" b="1" spc="-5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deemed </a:t>
                      </a:r>
                      <a:r>
                        <a:rPr lang="en-US" sz="1400" b="1" spc="-10" dirty="0">
                          <a:effectLst/>
                          <a:latin typeface="Times New Roman" panose="02020603050405020304" pitchFamily="18" charset="0"/>
                          <a:cs typeface="Times New Roman" panose="02020603050405020304" pitchFamily="18" charset="0"/>
                        </a:rPr>
                        <a:t>acceptance</a:t>
                      </a:r>
                      <a:endParaRPr lang="en-US" sz="1400" b="1"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0" marR="38100" indent="-3175" algn="ctr">
                        <a:lnSpc>
                          <a:spcPct val="100000"/>
                        </a:lnSpc>
                        <a:spcBef>
                          <a:spcPts val="0"/>
                        </a:spcBef>
                        <a:buNone/>
                      </a:pPr>
                      <a:r>
                        <a:rPr lang="en-US" sz="1400" b="1" spc="-10" dirty="0">
                          <a:effectLst/>
                          <a:latin typeface="Times New Roman" panose="02020603050405020304" pitchFamily="18" charset="0"/>
                          <a:cs typeface="Times New Roman" panose="02020603050405020304" pitchFamily="18" charset="0"/>
                        </a:rPr>
                        <a:t>Agreed </a:t>
                      </a:r>
                      <a:r>
                        <a:rPr lang="en-US" sz="1400" b="1" spc="-20" dirty="0">
                          <a:effectLst/>
                          <a:latin typeface="Times New Roman" panose="02020603050405020304" pitchFamily="18" charset="0"/>
                          <a:cs typeface="Times New Roman" panose="02020603050405020304" pitchFamily="18" charset="0"/>
                        </a:rPr>
                        <a:t>upon </a:t>
                      </a:r>
                      <a:r>
                        <a:rPr lang="en-US" sz="1400" b="1" spc="-10" dirty="0">
                          <a:effectLst/>
                          <a:latin typeface="Times New Roman" panose="02020603050405020304" pitchFamily="18" charset="0"/>
                          <a:cs typeface="Times New Roman" panose="02020603050405020304" pitchFamily="18" charset="0"/>
                        </a:rPr>
                        <a:t>payment </a:t>
                      </a:r>
                      <a:r>
                        <a:rPr lang="en-US" sz="1400" b="1" dirty="0">
                          <a:effectLst/>
                          <a:latin typeface="Times New Roman" panose="02020603050405020304" pitchFamily="18" charset="0"/>
                          <a:cs typeface="Times New Roman" panose="02020603050405020304" pitchFamily="18" charset="0"/>
                        </a:rPr>
                        <a:t>date in </a:t>
                      </a:r>
                      <a:r>
                        <a:rPr lang="en-US" sz="1400" b="1" spc="-10" dirty="0">
                          <a:effectLst/>
                          <a:latin typeface="Times New Roman" panose="02020603050405020304" pitchFamily="18" charset="0"/>
                          <a:cs typeface="Times New Roman" panose="02020603050405020304" pitchFamily="18" charset="0"/>
                        </a:rPr>
                        <a:t>writing</a:t>
                      </a:r>
                      <a:endParaRPr lang="en-US" sz="1400" b="1"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0" marR="0" indent="-186055" algn="ctr">
                        <a:lnSpc>
                          <a:spcPct val="100000"/>
                        </a:lnSpc>
                        <a:spcBef>
                          <a:spcPts val="0"/>
                        </a:spcBef>
                        <a:buNone/>
                      </a:pPr>
                      <a:r>
                        <a:rPr lang="en-US" sz="1400" b="1" spc="-10" dirty="0">
                          <a:effectLst/>
                          <a:latin typeface="Times New Roman" panose="02020603050405020304" pitchFamily="18" charset="0"/>
                          <a:cs typeface="Times New Roman" panose="02020603050405020304" pitchFamily="18" charset="0"/>
                        </a:rPr>
                        <a:t>Appointed </a:t>
                      </a:r>
                      <a:r>
                        <a:rPr lang="en-US" sz="1400" b="1" spc="-20" dirty="0">
                          <a:effectLst/>
                          <a:latin typeface="Times New Roman" panose="02020603050405020304" pitchFamily="18" charset="0"/>
                          <a:cs typeface="Times New Roman" panose="02020603050405020304" pitchFamily="18" charset="0"/>
                        </a:rPr>
                        <a:t>Day</a:t>
                      </a:r>
                      <a:endParaRPr lang="en-US" sz="1400" b="1"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0" marR="36195" algn="ctr">
                        <a:lnSpc>
                          <a:spcPct val="100000"/>
                        </a:lnSpc>
                        <a:spcBef>
                          <a:spcPts val="0"/>
                        </a:spcBef>
                        <a:buNone/>
                      </a:pPr>
                      <a:r>
                        <a:rPr lang="en-US" sz="1400" b="1" spc="-10" dirty="0">
                          <a:effectLst/>
                          <a:latin typeface="Times New Roman" panose="02020603050405020304" pitchFamily="18" charset="0"/>
                          <a:cs typeface="Times New Roman" panose="02020603050405020304" pitchFamily="18" charset="0"/>
                        </a:rPr>
                        <a:t>Due</a:t>
                      </a:r>
                      <a:r>
                        <a:rPr lang="en-US" sz="1400" b="1" spc="-25" dirty="0">
                          <a:effectLst/>
                          <a:latin typeface="Times New Roman" panose="02020603050405020304" pitchFamily="18" charset="0"/>
                          <a:cs typeface="Times New Roman" panose="02020603050405020304" pitchFamily="18" charset="0"/>
                        </a:rPr>
                        <a:t> </a:t>
                      </a:r>
                      <a:r>
                        <a:rPr lang="en-US" sz="1400" b="1" spc="-10" dirty="0">
                          <a:effectLst/>
                          <a:latin typeface="Times New Roman" panose="02020603050405020304" pitchFamily="18" charset="0"/>
                          <a:cs typeface="Times New Roman" panose="02020603050405020304" pitchFamily="18" charset="0"/>
                        </a:rPr>
                        <a:t>date </a:t>
                      </a:r>
                      <a:r>
                        <a:rPr lang="en-US" sz="1400" b="1" spc="-30" dirty="0">
                          <a:effectLst/>
                          <a:latin typeface="Times New Roman" panose="02020603050405020304" pitchFamily="18" charset="0"/>
                          <a:cs typeface="Times New Roman" panose="02020603050405020304" pitchFamily="18" charset="0"/>
                        </a:rPr>
                        <a:t>of </a:t>
                      </a:r>
                      <a:r>
                        <a:rPr lang="en-US" sz="1400" b="1" spc="-10" dirty="0">
                          <a:effectLst/>
                          <a:latin typeface="Times New Roman" panose="02020603050405020304" pitchFamily="18" charset="0"/>
                          <a:cs typeface="Times New Roman" panose="02020603050405020304" pitchFamily="18" charset="0"/>
                        </a:rPr>
                        <a:t>payment </a:t>
                      </a:r>
                      <a:r>
                        <a:rPr lang="en-US" sz="1400" b="1" dirty="0">
                          <a:effectLst/>
                          <a:latin typeface="Times New Roman" panose="02020603050405020304" pitchFamily="18" charset="0"/>
                          <a:cs typeface="Times New Roman" panose="02020603050405020304" pitchFamily="18" charset="0"/>
                        </a:rPr>
                        <a:t>as per </a:t>
                      </a:r>
                      <a:r>
                        <a:rPr lang="en-US" sz="1400" b="1" spc="-10" dirty="0">
                          <a:effectLst/>
                          <a:latin typeface="Times New Roman" panose="02020603050405020304" pitchFamily="18" charset="0"/>
                          <a:cs typeface="Times New Roman" panose="02020603050405020304" pitchFamily="18" charset="0"/>
                        </a:rPr>
                        <a:t>Section </a:t>
                      </a:r>
                      <a:r>
                        <a:rPr lang="en-US" sz="1400" b="1" dirty="0">
                          <a:effectLst/>
                          <a:latin typeface="Times New Roman" panose="02020603050405020304" pitchFamily="18" charset="0"/>
                          <a:cs typeface="Times New Roman" panose="02020603050405020304" pitchFamily="18" charset="0"/>
                        </a:rPr>
                        <a:t>15 of </a:t>
                      </a:r>
                      <a:r>
                        <a:rPr lang="en-US" sz="1400" b="1" spc="-10" dirty="0">
                          <a:effectLst/>
                          <a:latin typeface="Times New Roman" panose="02020603050405020304" pitchFamily="18" charset="0"/>
                          <a:cs typeface="Times New Roman" panose="02020603050405020304" pitchFamily="18" charset="0"/>
                        </a:rPr>
                        <a:t>MSMED</a:t>
                      </a:r>
                      <a:endParaRPr lang="en-US" sz="1400" b="1" dirty="0">
                        <a:effectLst/>
                        <a:latin typeface="Times New Roman" panose="02020603050405020304" pitchFamily="18" charset="0"/>
                        <a:cs typeface="Times New Roman" panose="02020603050405020304" pitchFamily="18" charset="0"/>
                      </a:endParaRPr>
                    </a:p>
                    <a:p>
                      <a:pPr marL="0" marR="36195" algn="ctr">
                        <a:lnSpc>
                          <a:spcPct val="100000"/>
                        </a:lnSpc>
                        <a:spcBef>
                          <a:spcPts val="0"/>
                        </a:spcBef>
                        <a:buNone/>
                      </a:pPr>
                      <a:r>
                        <a:rPr lang="en-US" sz="1400" b="1" spc="-25" dirty="0">
                          <a:effectLst/>
                          <a:latin typeface="Times New Roman" panose="02020603050405020304" pitchFamily="18" charset="0"/>
                          <a:cs typeface="Times New Roman" panose="02020603050405020304" pitchFamily="18" charset="0"/>
                        </a:rPr>
                        <a:t>Act</a:t>
                      </a:r>
                      <a:endParaRPr lang="en-US" sz="1400" b="1"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0" marR="32385" indent="63500" algn="ctr">
                        <a:lnSpc>
                          <a:spcPct val="100000"/>
                        </a:lnSpc>
                        <a:spcBef>
                          <a:spcPts val="0"/>
                        </a:spcBef>
                        <a:buNone/>
                      </a:pPr>
                      <a:r>
                        <a:rPr lang="en-US" sz="1400" b="1" spc="-10" dirty="0">
                          <a:effectLst/>
                          <a:latin typeface="Times New Roman" panose="02020603050405020304" pitchFamily="18" charset="0"/>
                          <a:cs typeface="Times New Roman" panose="02020603050405020304" pitchFamily="18" charset="0"/>
                        </a:rPr>
                        <a:t>Actual </a:t>
                      </a:r>
                      <a:r>
                        <a:rPr lang="en-US" sz="1400" b="1" dirty="0">
                          <a:effectLst/>
                          <a:latin typeface="Times New Roman" panose="02020603050405020304" pitchFamily="18" charset="0"/>
                          <a:cs typeface="Times New Roman" panose="02020603050405020304" pitchFamily="18" charset="0"/>
                        </a:rPr>
                        <a:t>Date of </a:t>
                      </a:r>
                      <a:r>
                        <a:rPr lang="en-US" sz="1400" b="1" spc="-10" dirty="0">
                          <a:effectLst/>
                          <a:latin typeface="Times New Roman" panose="02020603050405020304" pitchFamily="18" charset="0"/>
                          <a:cs typeface="Times New Roman" panose="02020603050405020304" pitchFamily="18" charset="0"/>
                        </a:rPr>
                        <a:t>Payment</a:t>
                      </a:r>
                      <a:endParaRPr lang="en-US" sz="1400" b="1"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0" marR="109855" indent="-17145" algn="ctr">
                        <a:lnSpc>
                          <a:spcPct val="100000"/>
                        </a:lnSpc>
                        <a:spcBef>
                          <a:spcPts val="0"/>
                        </a:spcBef>
                        <a:buNone/>
                      </a:pPr>
                      <a:r>
                        <a:rPr lang="en-US" sz="1400" b="1" dirty="0">
                          <a:effectLst/>
                          <a:latin typeface="Times New Roman" panose="02020603050405020304" pitchFamily="18" charset="0"/>
                          <a:cs typeface="Times New Roman" panose="02020603050405020304" pitchFamily="18" charset="0"/>
                        </a:rPr>
                        <a:t>Status</a:t>
                      </a:r>
                      <a:r>
                        <a:rPr lang="en-US" sz="1400" b="1" spc="-3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in terms</a:t>
                      </a:r>
                      <a:r>
                        <a:rPr lang="en-US" sz="1400" b="1" spc="-3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of </a:t>
                      </a:r>
                      <a:r>
                        <a:rPr lang="en-US" sz="1400" b="1" spc="-10" dirty="0">
                          <a:effectLst/>
                          <a:latin typeface="Times New Roman" panose="02020603050405020304" pitchFamily="18" charset="0"/>
                          <a:cs typeface="Times New Roman" panose="02020603050405020304" pitchFamily="18" charset="0"/>
                        </a:rPr>
                        <a:t>Section 43B(h)</a:t>
                      </a:r>
                      <a:endParaRPr lang="en-US" sz="1400" b="1"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3362194443"/>
                  </a:ext>
                </a:extLst>
              </a:tr>
              <a:tr h="733703">
                <a:tc>
                  <a:txBody>
                    <a:bodyPr/>
                    <a:lstStyle/>
                    <a:p>
                      <a:pPr marL="0" marR="0" algn="ctr">
                        <a:lnSpc>
                          <a:spcPct val="100000"/>
                        </a:lnSpc>
                        <a:spcBef>
                          <a:spcPts val="0"/>
                        </a:spcBef>
                        <a:buNone/>
                      </a:pPr>
                      <a:r>
                        <a:rPr lang="en-US" sz="1400" spc="-50">
                          <a:effectLst/>
                          <a:latin typeface="Times New Roman" panose="02020603050405020304" pitchFamily="18" charset="0"/>
                          <a:cs typeface="Times New Roman" panose="02020603050405020304" pitchFamily="18" charset="0"/>
                        </a:rPr>
                        <a:t>1</a:t>
                      </a:r>
                      <a:endParaRPr lang="en-US" sz="140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0" marR="0" algn="ctr">
                        <a:lnSpc>
                          <a:spcPct val="100000"/>
                        </a:lnSpc>
                        <a:spcBef>
                          <a:spcPts val="0"/>
                        </a:spcBef>
                        <a:buNone/>
                      </a:pPr>
                      <a:r>
                        <a:rPr lang="en-US" sz="1400" spc="-20" dirty="0">
                          <a:effectLst/>
                          <a:latin typeface="Times New Roman" panose="02020603050405020304" pitchFamily="18" charset="0"/>
                          <a:cs typeface="Times New Roman" panose="02020603050405020304" pitchFamily="18" charset="0"/>
                        </a:rPr>
                        <a:t>20th</a:t>
                      </a:r>
                      <a:endParaRPr lang="en-US" sz="1400" dirty="0">
                        <a:effectLst/>
                        <a:latin typeface="Times New Roman" panose="02020603050405020304" pitchFamily="18" charset="0"/>
                        <a:cs typeface="Times New Roman" panose="02020603050405020304" pitchFamily="18" charset="0"/>
                      </a:endParaRPr>
                    </a:p>
                    <a:p>
                      <a:pPr marL="0" marR="31750" algn="ctr">
                        <a:lnSpc>
                          <a:spcPct val="100000"/>
                        </a:lnSpc>
                        <a:spcBef>
                          <a:spcPts val="0"/>
                        </a:spcBef>
                        <a:buNone/>
                      </a:pPr>
                      <a:r>
                        <a:rPr lang="en-US" sz="1400" spc="-10" dirty="0">
                          <a:effectLst/>
                          <a:latin typeface="Times New Roman" panose="02020603050405020304" pitchFamily="18" charset="0"/>
                          <a:cs typeface="Times New Roman" panose="02020603050405020304" pitchFamily="18" charset="0"/>
                        </a:rPr>
                        <a:t>March, </a:t>
                      </a:r>
                      <a:r>
                        <a:rPr lang="en-US" sz="1400" spc="-20" dirty="0">
                          <a:effectLst/>
                          <a:latin typeface="Times New Roman" panose="02020603050405020304" pitchFamily="18" charset="0"/>
                          <a:cs typeface="Times New Roman" panose="02020603050405020304" pitchFamily="18" charset="0"/>
                        </a:rPr>
                        <a:t>2025</a:t>
                      </a:r>
                      <a:endParaRPr lang="en-US" sz="14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0" marR="0" algn="ctr">
                        <a:lnSpc>
                          <a:spcPct val="100000"/>
                        </a:lnSpc>
                        <a:spcBef>
                          <a:spcPts val="0"/>
                        </a:spcBef>
                        <a:buNone/>
                      </a:pPr>
                      <a:r>
                        <a:rPr lang="en-US" sz="1400" spc="-20">
                          <a:effectLst/>
                          <a:latin typeface="Times New Roman" panose="02020603050405020304" pitchFamily="18" charset="0"/>
                          <a:cs typeface="Times New Roman" panose="02020603050405020304" pitchFamily="18" charset="0"/>
                        </a:rPr>
                        <a:t>N.A.</a:t>
                      </a:r>
                      <a:endParaRPr lang="en-US" sz="140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0" marR="0" algn="ctr">
                        <a:lnSpc>
                          <a:spcPct val="100000"/>
                        </a:lnSpc>
                        <a:spcBef>
                          <a:spcPts val="0"/>
                        </a:spcBef>
                        <a:buNone/>
                      </a:pPr>
                      <a:r>
                        <a:rPr lang="en-US" sz="1400" dirty="0">
                          <a:effectLst/>
                          <a:latin typeface="Times New Roman" panose="02020603050405020304" pitchFamily="18" charset="0"/>
                          <a:cs typeface="Times New Roman" panose="02020603050405020304" pitchFamily="18" charset="0"/>
                        </a:rPr>
                        <a:t>5th</a:t>
                      </a:r>
                      <a:r>
                        <a:rPr lang="en-US" sz="1400" spc="30" dirty="0">
                          <a:effectLst/>
                          <a:latin typeface="Times New Roman" panose="02020603050405020304" pitchFamily="18" charset="0"/>
                          <a:cs typeface="Times New Roman" panose="02020603050405020304" pitchFamily="18" charset="0"/>
                        </a:rPr>
                        <a:t> </a:t>
                      </a:r>
                      <a:r>
                        <a:rPr lang="en-US" sz="1400" dirty="0">
                          <a:effectLst/>
                          <a:latin typeface="Times New Roman" panose="02020603050405020304" pitchFamily="18" charset="0"/>
                          <a:cs typeface="Times New Roman" panose="02020603050405020304" pitchFamily="18" charset="0"/>
                        </a:rPr>
                        <a:t>April, </a:t>
                      </a:r>
                      <a:r>
                        <a:rPr lang="en-US" sz="1400" spc="-20" dirty="0">
                          <a:effectLst/>
                          <a:latin typeface="Times New Roman" panose="02020603050405020304" pitchFamily="18" charset="0"/>
                          <a:cs typeface="Times New Roman" panose="02020603050405020304" pitchFamily="18" charset="0"/>
                        </a:rPr>
                        <a:t>2025</a:t>
                      </a:r>
                      <a:endParaRPr lang="en-US" sz="14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0" marR="0" algn="ctr">
                        <a:lnSpc>
                          <a:spcPct val="100000"/>
                        </a:lnSpc>
                        <a:spcBef>
                          <a:spcPts val="0"/>
                        </a:spcBef>
                        <a:buNone/>
                      </a:pPr>
                      <a:r>
                        <a:rPr lang="en-US" sz="1400" spc="-20" dirty="0">
                          <a:effectLst/>
                          <a:latin typeface="Times New Roman" panose="02020603050405020304" pitchFamily="18" charset="0"/>
                          <a:cs typeface="Times New Roman" panose="02020603050405020304" pitchFamily="18" charset="0"/>
                        </a:rPr>
                        <a:t>04th</a:t>
                      </a:r>
                      <a:endParaRPr lang="en-US" sz="1400" dirty="0">
                        <a:effectLst/>
                        <a:latin typeface="Times New Roman" panose="02020603050405020304" pitchFamily="18" charset="0"/>
                        <a:cs typeface="Times New Roman" panose="02020603050405020304" pitchFamily="18" charset="0"/>
                      </a:endParaRPr>
                    </a:p>
                    <a:p>
                      <a:pPr marL="0" marR="0" algn="ctr">
                        <a:lnSpc>
                          <a:spcPct val="100000"/>
                        </a:lnSpc>
                        <a:spcBef>
                          <a:spcPts val="0"/>
                        </a:spcBef>
                        <a:buNone/>
                      </a:pPr>
                      <a:r>
                        <a:rPr lang="en-US" sz="1400" spc="-10" dirty="0">
                          <a:effectLst/>
                          <a:latin typeface="Times New Roman" panose="02020603050405020304" pitchFamily="18" charset="0"/>
                          <a:cs typeface="Times New Roman" panose="02020603050405020304" pitchFamily="18" charset="0"/>
                        </a:rPr>
                        <a:t>April, </a:t>
                      </a:r>
                      <a:r>
                        <a:rPr lang="en-US" sz="1400" spc="-20" dirty="0">
                          <a:effectLst/>
                          <a:latin typeface="Times New Roman" panose="02020603050405020304" pitchFamily="18" charset="0"/>
                          <a:cs typeface="Times New Roman" panose="02020603050405020304" pitchFamily="18" charset="0"/>
                        </a:rPr>
                        <a:t>2025</a:t>
                      </a:r>
                      <a:endParaRPr lang="en-US" sz="14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0" marR="0" algn="ctr">
                        <a:lnSpc>
                          <a:spcPct val="100000"/>
                        </a:lnSpc>
                        <a:spcBef>
                          <a:spcPts val="0"/>
                        </a:spcBef>
                        <a:buNone/>
                      </a:pPr>
                      <a:r>
                        <a:rPr lang="en-US" sz="1400" spc="-20" dirty="0">
                          <a:effectLst/>
                          <a:latin typeface="Times New Roman" panose="02020603050405020304" pitchFamily="18" charset="0"/>
                          <a:cs typeface="Times New Roman" panose="02020603050405020304" pitchFamily="18" charset="0"/>
                        </a:rPr>
                        <a:t>29th</a:t>
                      </a:r>
                      <a:endParaRPr lang="en-US" sz="1400" dirty="0">
                        <a:effectLst/>
                        <a:latin typeface="Times New Roman" panose="02020603050405020304" pitchFamily="18" charset="0"/>
                        <a:cs typeface="Times New Roman" panose="02020603050405020304" pitchFamily="18" charset="0"/>
                      </a:endParaRPr>
                    </a:p>
                    <a:p>
                      <a:pPr marL="0" marR="0" algn="ctr">
                        <a:lnSpc>
                          <a:spcPct val="100000"/>
                        </a:lnSpc>
                        <a:spcBef>
                          <a:spcPts val="0"/>
                        </a:spcBef>
                        <a:buNone/>
                      </a:pPr>
                      <a:r>
                        <a:rPr lang="en-US" sz="1400" spc="-10" dirty="0">
                          <a:effectLst/>
                          <a:latin typeface="Times New Roman" panose="02020603050405020304" pitchFamily="18" charset="0"/>
                          <a:cs typeface="Times New Roman" panose="02020603050405020304" pitchFamily="18" charset="0"/>
                        </a:rPr>
                        <a:t>March, </a:t>
                      </a:r>
                      <a:r>
                        <a:rPr lang="en-US" sz="1400" spc="-20" dirty="0">
                          <a:effectLst/>
                          <a:latin typeface="Times New Roman" panose="02020603050405020304" pitchFamily="18" charset="0"/>
                          <a:cs typeface="Times New Roman" panose="02020603050405020304" pitchFamily="18" charset="0"/>
                        </a:rPr>
                        <a:t>2025</a:t>
                      </a:r>
                      <a:endParaRPr lang="en-US" sz="14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0" marR="0" algn="ctr">
                        <a:lnSpc>
                          <a:spcPct val="100000"/>
                        </a:lnSpc>
                        <a:spcBef>
                          <a:spcPts val="0"/>
                        </a:spcBef>
                        <a:buNone/>
                      </a:pPr>
                      <a:r>
                        <a:rPr lang="en-US" sz="1400" dirty="0">
                          <a:effectLst/>
                          <a:latin typeface="Times New Roman" panose="02020603050405020304" pitchFamily="18" charset="0"/>
                          <a:cs typeface="Times New Roman" panose="02020603050405020304" pitchFamily="18" charset="0"/>
                        </a:rPr>
                        <a:t>Allowed</a:t>
                      </a:r>
                      <a:r>
                        <a:rPr lang="en-US" sz="1400" spc="150" dirty="0">
                          <a:effectLst/>
                          <a:latin typeface="Times New Roman" panose="02020603050405020304" pitchFamily="18" charset="0"/>
                          <a:cs typeface="Times New Roman" panose="02020603050405020304" pitchFamily="18" charset="0"/>
                        </a:rPr>
                        <a:t> </a:t>
                      </a:r>
                      <a:r>
                        <a:rPr lang="en-US" sz="1400" spc="-25" dirty="0">
                          <a:effectLst/>
                          <a:latin typeface="Times New Roman" panose="02020603050405020304" pitchFamily="18" charset="0"/>
                          <a:cs typeface="Times New Roman" panose="02020603050405020304" pitchFamily="18" charset="0"/>
                        </a:rPr>
                        <a:t>in</a:t>
                      </a:r>
                      <a:endParaRPr lang="en-US" sz="1400" dirty="0">
                        <a:effectLst/>
                        <a:latin typeface="Times New Roman" panose="02020603050405020304" pitchFamily="18" charset="0"/>
                        <a:cs typeface="Times New Roman" panose="02020603050405020304" pitchFamily="18" charset="0"/>
                      </a:endParaRPr>
                    </a:p>
                    <a:p>
                      <a:pPr marL="0" marR="0" algn="ctr">
                        <a:lnSpc>
                          <a:spcPct val="100000"/>
                        </a:lnSpc>
                        <a:spcBef>
                          <a:spcPts val="0"/>
                        </a:spcBef>
                        <a:buNone/>
                      </a:pPr>
                      <a:r>
                        <a:rPr lang="en-US" sz="1400" dirty="0">
                          <a:effectLst/>
                          <a:latin typeface="Times New Roman" panose="02020603050405020304" pitchFamily="18" charset="0"/>
                          <a:cs typeface="Times New Roman" panose="02020603050405020304" pitchFamily="18" charset="0"/>
                        </a:rPr>
                        <a:t>A.Y.</a:t>
                      </a:r>
                      <a:r>
                        <a:rPr lang="en-US" sz="1400" spc="-25" dirty="0">
                          <a:effectLst/>
                          <a:latin typeface="Times New Roman" panose="02020603050405020304" pitchFamily="18" charset="0"/>
                          <a:cs typeface="Times New Roman" panose="02020603050405020304" pitchFamily="18" charset="0"/>
                        </a:rPr>
                        <a:t> </a:t>
                      </a:r>
                      <a:r>
                        <a:rPr lang="en-US" sz="1400" spc="-10" dirty="0">
                          <a:effectLst/>
                          <a:latin typeface="Times New Roman" panose="02020603050405020304" pitchFamily="18" charset="0"/>
                          <a:cs typeface="Times New Roman" panose="02020603050405020304" pitchFamily="18" charset="0"/>
                        </a:rPr>
                        <a:t>2025-</a:t>
                      </a:r>
                      <a:endParaRPr lang="en-US" sz="1400" dirty="0">
                        <a:effectLst/>
                        <a:latin typeface="Times New Roman" panose="02020603050405020304" pitchFamily="18" charset="0"/>
                        <a:cs typeface="Times New Roman" panose="02020603050405020304" pitchFamily="18" charset="0"/>
                      </a:endParaRPr>
                    </a:p>
                    <a:p>
                      <a:pPr marL="0" marR="0" algn="ctr">
                        <a:lnSpc>
                          <a:spcPct val="100000"/>
                        </a:lnSpc>
                        <a:spcBef>
                          <a:spcPts val="0"/>
                        </a:spcBef>
                        <a:buNone/>
                      </a:pPr>
                      <a:r>
                        <a:rPr lang="en-US" sz="1400" spc="-25" dirty="0">
                          <a:effectLst/>
                          <a:latin typeface="Times New Roman" panose="02020603050405020304" pitchFamily="18" charset="0"/>
                          <a:cs typeface="Times New Roman" panose="02020603050405020304" pitchFamily="18" charset="0"/>
                        </a:rPr>
                        <a:t>26</a:t>
                      </a:r>
                      <a:endParaRPr lang="en-US" sz="14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2530808689"/>
                  </a:ext>
                </a:extLst>
              </a:tr>
              <a:tr h="978270">
                <a:tc>
                  <a:txBody>
                    <a:bodyPr/>
                    <a:lstStyle/>
                    <a:p>
                      <a:pPr marL="0" marR="0" algn="ctr">
                        <a:lnSpc>
                          <a:spcPct val="100000"/>
                        </a:lnSpc>
                        <a:spcBef>
                          <a:spcPts val="0"/>
                        </a:spcBef>
                        <a:buNone/>
                      </a:pPr>
                      <a:r>
                        <a:rPr lang="en-US" sz="1400" spc="-50" dirty="0">
                          <a:effectLst/>
                          <a:latin typeface="Times New Roman" panose="02020603050405020304" pitchFamily="18" charset="0"/>
                          <a:cs typeface="Times New Roman" panose="02020603050405020304" pitchFamily="18" charset="0"/>
                        </a:rPr>
                        <a:t>2</a:t>
                      </a:r>
                      <a:endParaRPr lang="en-US" sz="14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0" marR="0" algn="ctr">
                        <a:lnSpc>
                          <a:spcPct val="100000"/>
                        </a:lnSpc>
                        <a:spcBef>
                          <a:spcPts val="0"/>
                        </a:spcBef>
                        <a:buNone/>
                      </a:pPr>
                      <a:r>
                        <a:rPr lang="en-US" sz="1400" spc="-20" dirty="0">
                          <a:effectLst/>
                          <a:latin typeface="Times New Roman" panose="02020603050405020304" pitchFamily="18" charset="0"/>
                          <a:cs typeface="Times New Roman" panose="02020603050405020304" pitchFamily="18" charset="0"/>
                        </a:rPr>
                        <a:t>20th</a:t>
                      </a:r>
                      <a:endParaRPr lang="en-US" sz="1400" dirty="0">
                        <a:effectLst/>
                        <a:latin typeface="Times New Roman" panose="02020603050405020304" pitchFamily="18" charset="0"/>
                        <a:cs typeface="Times New Roman" panose="02020603050405020304" pitchFamily="18" charset="0"/>
                      </a:endParaRPr>
                    </a:p>
                    <a:p>
                      <a:pPr marL="0" marR="31750" algn="ctr">
                        <a:lnSpc>
                          <a:spcPct val="100000"/>
                        </a:lnSpc>
                        <a:spcBef>
                          <a:spcPts val="0"/>
                        </a:spcBef>
                        <a:buNone/>
                      </a:pPr>
                      <a:r>
                        <a:rPr lang="en-US" sz="1400" spc="-10" dirty="0">
                          <a:effectLst/>
                          <a:latin typeface="Times New Roman" panose="02020603050405020304" pitchFamily="18" charset="0"/>
                          <a:cs typeface="Times New Roman" panose="02020603050405020304" pitchFamily="18" charset="0"/>
                        </a:rPr>
                        <a:t>March, </a:t>
                      </a:r>
                      <a:r>
                        <a:rPr lang="en-US" sz="1400" spc="-20" dirty="0">
                          <a:effectLst/>
                          <a:latin typeface="Times New Roman" panose="02020603050405020304" pitchFamily="18" charset="0"/>
                          <a:cs typeface="Times New Roman" panose="02020603050405020304" pitchFamily="18" charset="0"/>
                        </a:rPr>
                        <a:t>2025</a:t>
                      </a:r>
                      <a:endParaRPr lang="en-US" sz="14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0" marR="0" algn="ctr">
                        <a:lnSpc>
                          <a:spcPct val="100000"/>
                        </a:lnSpc>
                        <a:spcBef>
                          <a:spcPts val="0"/>
                        </a:spcBef>
                        <a:buNone/>
                      </a:pPr>
                      <a:r>
                        <a:rPr lang="en-US" sz="1400" spc="-20" dirty="0">
                          <a:effectLst/>
                          <a:latin typeface="Times New Roman" panose="02020603050405020304" pitchFamily="18" charset="0"/>
                          <a:cs typeface="Times New Roman" panose="02020603050405020304" pitchFamily="18" charset="0"/>
                        </a:rPr>
                        <a:t>N.A.</a:t>
                      </a:r>
                      <a:endParaRPr lang="en-US" sz="14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0" marR="0" algn="ctr">
                        <a:lnSpc>
                          <a:spcPct val="100000"/>
                        </a:lnSpc>
                        <a:spcBef>
                          <a:spcPts val="0"/>
                        </a:spcBef>
                        <a:buNone/>
                      </a:pPr>
                      <a:r>
                        <a:rPr lang="en-US" sz="1400" dirty="0">
                          <a:effectLst/>
                          <a:latin typeface="Times New Roman" panose="02020603050405020304" pitchFamily="18" charset="0"/>
                          <a:cs typeface="Times New Roman" panose="02020603050405020304" pitchFamily="18" charset="0"/>
                        </a:rPr>
                        <a:t>5th</a:t>
                      </a:r>
                      <a:r>
                        <a:rPr lang="en-US" sz="1400" spc="30" dirty="0">
                          <a:effectLst/>
                          <a:latin typeface="Times New Roman" panose="02020603050405020304" pitchFamily="18" charset="0"/>
                          <a:cs typeface="Times New Roman" panose="02020603050405020304" pitchFamily="18" charset="0"/>
                        </a:rPr>
                        <a:t> </a:t>
                      </a:r>
                      <a:r>
                        <a:rPr lang="en-US" sz="1400" dirty="0">
                          <a:effectLst/>
                          <a:latin typeface="Times New Roman" panose="02020603050405020304" pitchFamily="18" charset="0"/>
                          <a:cs typeface="Times New Roman" panose="02020603050405020304" pitchFamily="18" charset="0"/>
                        </a:rPr>
                        <a:t>April, </a:t>
                      </a:r>
                      <a:r>
                        <a:rPr lang="en-US" sz="1400" spc="-20" dirty="0">
                          <a:effectLst/>
                          <a:latin typeface="Times New Roman" panose="02020603050405020304" pitchFamily="18" charset="0"/>
                          <a:cs typeface="Times New Roman" panose="02020603050405020304" pitchFamily="18" charset="0"/>
                        </a:rPr>
                        <a:t>2025</a:t>
                      </a:r>
                      <a:endParaRPr lang="en-US" sz="14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0" marR="0" algn="ctr">
                        <a:lnSpc>
                          <a:spcPct val="100000"/>
                        </a:lnSpc>
                        <a:spcBef>
                          <a:spcPts val="0"/>
                        </a:spcBef>
                        <a:buNone/>
                      </a:pPr>
                      <a:r>
                        <a:rPr lang="en-US" sz="1400" spc="-20" dirty="0">
                          <a:effectLst/>
                          <a:latin typeface="Times New Roman" panose="02020603050405020304" pitchFamily="18" charset="0"/>
                          <a:cs typeface="Times New Roman" panose="02020603050405020304" pitchFamily="18" charset="0"/>
                        </a:rPr>
                        <a:t>04th</a:t>
                      </a:r>
                      <a:endParaRPr lang="en-US" sz="1400" dirty="0">
                        <a:effectLst/>
                        <a:latin typeface="Times New Roman" panose="02020603050405020304" pitchFamily="18" charset="0"/>
                        <a:cs typeface="Times New Roman" panose="02020603050405020304" pitchFamily="18" charset="0"/>
                      </a:endParaRPr>
                    </a:p>
                    <a:p>
                      <a:pPr marL="0" marR="0" algn="ctr">
                        <a:lnSpc>
                          <a:spcPct val="100000"/>
                        </a:lnSpc>
                        <a:spcBef>
                          <a:spcPts val="0"/>
                        </a:spcBef>
                        <a:buNone/>
                      </a:pPr>
                      <a:r>
                        <a:rPr lang="en-US" sz="1400" spc="-10" dirty="0">
                          <a:effectLst/>
                          <a:latin typeface="Times New Roman" panose="02020603050405020304" pitchFamily="18" charset="0"/>
                          <a:cs typeface="Times New Roman" panose="02020603050405020304" pitchFamily="18" charset="0"/>
                        </a:rPr>
                        <a:t>April, </a:t>
                      </a:r>
                      <a:r>
                        <a:rPr lang="en-US" sz="1400" spc="-20" dirty="0">
                          <a:effectLst/>
                          <a:latin typeface="Times New Roman" panose="02020603050405020304" pitchFamily="18" charset="0"/>
                          <a:cs typeface="Times New Roman" panose="02020603050405020304" pitchFamily="18" charset="0"/>
                        </a:rPr>
                        <a:t>2025</a:t>
                      </a:r>
                      <a:endParaRPr lang="en-US" sz="1400" dirty="0">
                        <a:effectLst/>
                        <a:latin typeface="Times New Roman" panose="02020603050405020304" pitchFamily="18" charset="0"/>
                        <a:ea typeface="Microsoft Sans Serif" panose="020B0604020202020204" pitchFamily="34" charset="0"/>
                        <a:cs typeface="Times New Roman" panose="02020603050405020304" pitchFamily="18" charset="0"/>
                      </a:endParaRPr>
                    </a:p>
                    <a:p>
                      <a:pPr marL="0" marR="0" algn="ctr">
                        <a:lnSpc>
                          <a:spcPct val="100000"/>
                        </a:lnSpc>
                        <a:spcBef>
                          <a:spcPts val="0"/>
                        </a:spcBef>
                        <a:buNone/>
                      </a:pPr>
                      <a:endParaRPr lang="en-US" sz="14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0" marR="0" algn="ctr">
                        <a:lnSpc>
                          <a:spcPct val="100000"/>
                        </a:lnSpc>
                        <a:spcBef>
                          <a:spcPts val="0"/>
                        </a:spcBef>
                        <a:buNone/>
                      </a:pPr>
                      <a:r>
                        <a:rPr lang="en-US" sz="1400" spc="-20" dirty="0">
                          <a:effectLst/>
                          <a:latin typeface="Times New Roman" panose="02020603050405020304" pitchFamily="18" charset="0"/>
                          <a:cs typeface="Times New Roman" panose="02020603050405020304" pitchFamily="18" charset="0"/>
                        </a:rPr>
                        <a:t>04th</a:t>
                      </a:r>
                      <a:endParaRPr lang="en-US" sz="1400" dirty="0">
                        <a:effectLst/>
                        <a:latin typeface="Times New Roman" panose="02020603050405020304" pitchFamily="18" charset="0"/>
                        <a:cs typeface="Times New Roman" panose="02020603050405020304" pitchFamily="18" charset="0"/>
                      </a:endParaRPr>
                    </a:p>
                    <a:p>
                      <a:pPr marL="0" marR="0" algn="ctr">
                        <a:lnSpc>
                          <a:spcPct val="100000"/>
                        </a:lnSpc>
                        <a:spcBef>
                          <a:spcPts val="0"/>
                        </a:spcBef>
                        <a:buNone/>
                      </a:pPr>
                      <a:r>
                        <a:rPr lang="en-US" sz="1400" spc="-10" dirty="0">
                          <a:effectLst/>
                          <a:latin typeface="Times New Roman" panose="02020603050405020304" pitchFamily="18" charset="0"/>
                          <a:cs typeface="Times New Roman" panose="02020603050405020304" pitchFamily="18" charset="0"/>
                        </a:rPr>
                        <a:t>April, </a:t>
                      </a:r>
                      <a:r>
                        <a:rPr lang="en-US" sz="1400" spc="-20" dirty="0">
                          <a:effectLst/>
                          <a:latin typeface="Times New Roman" panose="02020603050405020304" pitchFamily="18" charset="0"/>
                          <a:cs typeface="Times New Roman" panose="02020603050405020304" pitchFamily="18" charset="0"/>
                        </a:rPr>
                        <a:t>2025</a:t>
                      </a:r>
                      <a:endParaRPr lang="en-US" sz="1400" dirty="0">
                        <a:effectLst/>
                        <a:latin typeface="Times New Roman" panose="02020603050405020304" pitchFamily="18" charset="0"/>
                        <a:ea typeface="Microsoft Sans Serif" panose="020B0604020202020204" pitchFamily="34" charset="0"/>
                        <a:cs typeface="Times New Roman" panose="02020603050405020304" pitchFamily="18" charset="0"/>
                      </a:endParaRPr>
                    </a:p>
                    <a:p>
                      <a:pPr marL="0" marR="0" algn="ctr">
                        <a:lnSpc>
                          <a:spcPct val="100000"/>
                        </a:lnSpc>
                        <a:spcBef>
                          <a:spcPts val="0"/>
                        </a:spcBef>
                        <a:buNone/>
                      </a:pPr>
                      <a:endParaRPr lang="en-US" sz="14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0" marR="0" algn="ctr">
                        <a:lnSpc>
                          <a:spcPct val="100000"/>
                        </a:lnSpc>
                        <a:spcBef>
                          <a:spcPts val="0"/>
                        </a:spcBef>
                        <a:buNone/>
                      </a:pPr>
                      <a:r>
                        <a:rPr lang="en-US" sz="1400" dirty="0">
                          <a:effectLst/>
                          <a:latin typeface="Times New Roman" panose="02020603050405020304" pitchFamily="18" charset="0"/>
                          <a:cs typeface="Times New Roman" panose="02020603050405020304" pitchFamily="18" charset="0"/>
                        </a:rPr>
                        <a:t>Allowed</a:t>
                      </a:r>
                      <a:r>
                        <a:rPr lang="en-US" sz="1400" spc="150" dirty="0">
                          <a:effectLst/>
                          <a:latin typeface="Times New Roman" panose="02020603050405020304" pitchFamily="18" charset="0"/>
                          <a:cs typeface="Times New Roman" panose="02020603050405020304" pitchFamily="18" charset="0"/>
                        </a:rPr>
                        <a:t> </a:t>
                      </a:r>
                      <a:r>
                        <a:rPr lang="en-US" sz="1400" spc="-25" dirty="0">
                          <a:effectLst/>
                          <a:latin typeface="Times New Roman" panose="02020603050405020304" pitchFamily="18" charset="0"/>
                          <a:cs typeface="Times New Roman" panose="02020603050405020304" pitchFamily="18" charset="0"/>
                        </a:rPr>
                        <a:t>in</a:t>
                      </a:r>
                      <a:endParaRPr lang="en-US" sz="1400" dirty="0">
                        <a:effectLst/>
                        <a:latin typeface="Times New Roman" panose="02020603050405020304" pitchFamily="18" charset="0"/>
                        <a:cs typeface="Times New Roman" panose="02020603050405020304" pitchFamily="18" charset="0"/>
                      </a:endParaRPr>
                    </a:p>
                    <a:p>
                      <a:pPr marL="0" marR="0" algn="ctr">
                        <a:lnSpc>
                          <a:spcPct val="100000"/>
                        </a:lnSpc>
                        <a:spcBef>
                          <a:spcPts val="0"/>
                        </a:spcBef>
                        <a:buNone/>
                      </a:pPr>
                      <a:r>
                        <a:rPr lang="en-US" sz="1400" dirty="0">
                          <a:effectLst/>
                          <a:latin typeface="Times New Roman" panose="02020603050405020304" pitchFamily="18" charset="0"/>
                          <a:cs typeface="Times New Roman" panose="02020603050405020304" pitchFamily="18" charset="0"/>
                        </a:rPr>
                        <a:t>A.Y.</a:t>
                      </a:r>
                      <a:r>
                        <a:rPr lang="en-US" sz="1400" spc="-25" dirty="0">
                          <a:effectLst/>
                          <a:latin typeface="Times New Roman" panose="02020603050405020304" pitchFamily="18" charset="0"/>
                          <a:cs typeface="Times New Roman" panose="02020603050405020304" pitchFamily="18" charset="0"/>
                        </a:rPr>
                        <a:t> </a:t>
                      </a:r>
                      <a:r>
                        <a:rPr lang="en-US" sz="1400" spc="-10" dirty="0">
                          <a:effectLst/>
                          <a:latin typeface="Times New Roman" panose="02020603050405020304" pitchFamily="18" charset="0"/>
                          <a:cs typeface="Times New Roman" panose="02020603050405020304" pitchFamily="18" charset="0"/>
                        </a:rPr>
                        <a:t>2025-</a:t>
                      </a:r>
                      <a:endParaRPr lang="en-US" sz="1400" dirty="0">
                        <a:effectLst/>
                        <a:latin typeface="Times New Roman" panose="02020603050405020304" pitchFamily="18" charset="0"/>
                        <a:cs typeface="Times New Roman" panose="02020603050405020304" pitchFamily="18" charset="0"/>
                      </a:endParaRPr>
                    </a:p>
                    <a:p>
                      <a:pPr marL="0" marR="0" algn="ctr">
                        <a:lnSpc>
                          <a:spcPct val="100000"/>
                        </a:lnSpc>
                        <a:spcBef>
                          <a:spcPts val="0"/>
                        </a:spcBef>
                        <a:buNone/>
                      </a:pPr>
                      <a:r>
                        <a:rPr lang="en-US" sz="1400" spc="-25" dirty="0">
                          <a:effectLst/>
                          <a:latin typeface="Times New Roman" panose="02020603050405020304" pitchFamily="18" charset="0"/>
                          <a:cs typeface="Times New Roman" panose="02020603050405020304" pitchFamily="18" charset="0"/>
                        </a:rPr>
                        <a:t>26</a:t>
                      </a:r>
                      <a:endParaRPr lang="en-US" sz="1400" dirty="0">
                        <a:effectLst/>
                        <a:latin typeface="Times New Roman" panose="02020603050405020304" pitchFamily="18" charset="0"/>
                        <a:ea typeface="Microsoft Sans Serif" panose="020B0604020202020204" pitchFamily="34" charset="0"/>
                        <a:cs typeface="Times New Roman" panose="02020603050405020304" pitchFamily="18" charset="0"/>
                      </a:endParaRPr>
                    </a:p>
                    <a:p>
                      <a:pPr marL="0" marR="0" algn="ctr">
                        <a:lnSpc>
                          <a:spcPct val="100000"/>
                        </a:lnSpc>
                        <a:spcBef>
                          <a:spcPts val="0"/>
                        </a:spcBef>
                        <a:buNone/>
                      </a:pPr>
                      <a:endParaRPr lang="en-US" sz="14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3797636166"/>
                  </a:ext>
                </a:extLst>
              </a:tr>
              <a:tr h="822960">
                <a:tc>
                  <a:txBody>
                    <a:bodyPr/>
                    <a:lstStyle/>
                    <a:p>
                      <a:pPr marL="0" marR="0" algn="ctr">
                        <a:lnSpc>
                          <a:spcPct val="100000"/>
                        </a:lnSpc>
                        <a:spcBef>
                          <a:spcPts val="0"/>
                        </a:spcBef>
                        <a:buNone/>
                      </a:pPr>
                      <a:r>
                        <a:rPr lang="en-US" sz="1400" dirty="0">
                          <a:effectLst/>
                          <a:latin typeface="Times New Roman" panose="02020603050405020304" pitchFamily="18" charset="0"/>
                          <a:ea typeface="Microsoft Sans Serif" panose="020B0604020202020204" pitchFamily="34" charset="0"/>
                          <a:cs typeface="Times New Roman" panose="02020603050405020304" pitchFamily="18" charset="0"/>
                        </a:rPr>
                        <a:t>3</a:t>
                      </a:r>
                    </a:p>
                  </a:txBody>
                  <a:tcPr marL="0" marR="0" marT="0" marB="0"/>
                </a:tc>
                <a:tc>
                  <a:txBody>
                    <a:bodyPr/>
                    <a:lstStyle/>
                    <a:p>
                      <a:pPr marL="0" marR="0" algn="ctr">
                        <a:lnSpc>
                          <a:spcPct val="100000"/>
                        </a:lnSpc>
                        <a:spcBef>
                          <a:spcPts val="0"/>
                        </a:spcBef>
                        <a:buNone/>
                      </a:pPr>
                      <a:r>
                        <a:rPr lang="en-US" sz="1400" spc="-20" dirty="0">
                          <a:effectLst/>
                          <a:latin typeface="Times New Roman" panose="02020603050405020304" pitchFamily="18" charset="0"/>
                          <a:cs typeface="Times New Roman" panose="02020603050405020304" pitchFamily="18" charset="0"/>
                        </a:rPr>
                        <a:t>20th</a:t>
                      </a:r>
                      <a:endParaRPr lang="en-US" sz="1400" dirty="0">
                        <a:effectLst/>
                        <a:latin typeface="Times New Roman" panose="02020603050405020304" pitchFamily="18" charset="0"/>
                        <a:cs typeface="Times New Roman" panose="02020603050405020304" pitchFamily="18" charset="0"/>
                      </a:endParaRPr>
                    </a:p>
                    <a:p>
                      <a:pPr marL="0" marR="31750" algn="ctr">
                        <a:lnSpc>
                          <a:spcPct val="100000"/>
                        </a:lnSpc>
                        <a:spcBef>
                          <a:spcPts val="0"/>
                        </a:spcBef>
                        <a:buNone/>
                      </a:pPr>
                      <a:r>
                        <a:rPr lang="en-US" sz="1400" spc="-10" dirty="0">
                          <a:effectLst/>
                          <a:latin typeface="Times New Roman" panose="02020603050405020304" pitchFamily="18" charset="0"/>
                          <a:cs typeface="Times New Roman" panose="02020603050405020304" pitchFamily="18" charset="0"/>
                        </a:rPr>
                        <a:t>March, </a:t>
                      </a:r>
                      <a:r>
                        <a:rPr lang="en-US" sz="1400" spc="-20" dirty="0">
                          <a:effectLst/>
                          <a:latin typeface="Times New Roman" panose="02020603050405020304" pitchFamily="18" charset="0"/>
                          <a:cs typeface="Times New Roman" panose="02020603050405020304" pitchFamily="18" charset="0"/>
                        </a:rPr>
                        <a:t>2025</a:t>
                      </a:r>
                      <a:endParaRPr lang="en-US" sz="14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0" marR="0" algn="ctr">
                        <a:lnSpc>
                          <a:spcPct val="100000"/>
                        </a:lnSpc>
                        <a:spcBef>
                          <a:spcPts val="0"/>
                        </a:spcBef>
                        <a:buNone/>
                      </a:pPr>
                      <a:r>
                        <a:rPr lang="en-US" sz="1400" spc="-20" dirty="0">
                          <a:effectLst/>
                          <a:latin typeface="Times New Roman" panose="02020603050405020304" pitchFamily="18" charset="0"/>
                          <a:cs typeface="Times New Roman" panose="02020603050405020304" pitchFamily="18" charset="0"/>
                        </a:rPr>
                        <a:t>N.A.</a:t>
                      </a:r>
                      <a:endParaRPr lang="en-US" sz="14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0" marR="0" algn="ctr">
                        <a:lnSpc>
                          <a:spcPct val="100000"/>
                        </a:lnSpc>
                        <a:spcBef>
                          <a:spcPts val="0"/>
                        </a:spcBef>
                        <a:buNone/>
                      </a:pPr>
                      <a:r>
                        <a:rPr lang="en-US" sz="1400" dirty="0">
                          <a:effectLst/>
                          <a:latin typeface="Times New Roman" panose="02020603050405020304" pitchFamily="18" charset="0"/>
                          <a:cs typeface="Times New Roman" panose="02020603050405020304" pitchFamily="18" charset="0"/>
                        </a:rPr>
                        <a:t>5th</a:t>
                      </a:r>
                      <a:r>
                        <a:rPr lang="en-US" sz="1400" spc="30" dirty="0">
                          <a:effectLst/>
                          <a:latin typeface="Times New Roman" panose="02020603050405020304" pitchFamily="18" charset="0"/>
                          <a:cs typeface="Times New Roman" panose="02020603050405020304" pitchFamily="18" charset="0"/>
                        </a:rPr>
                        <a:t> </a:t>
                      </a:r>
                      <a:r>
                        <a:rPr lang="en-US" sz="1400" dirty="0">
                          <a:effectLst/>
                          <a:latin typeface="Times New Roman" panose="02020603050405020304" pitchFamily="18" charset="0"/>
                          <a:cs typeface="Times New Roman" panose="02020603050405020304" pitchFamily="18" charset="0"/>
                        </a:rPr>
                        <a:t>April, </a:t>
                      </a:r>
                      <a:r>
                        <a:rPr lang="en-US" sz="1400" spc="-20" dirty="0">
                          <a:effectLst/>
                          <a:latin typeface="Times New Roman" panose="02020603050405020304" pitchFamily="18" charset="0"/>
                          <a:cs typeface="Times New Roman" panose="02020603050405020304" pitchFamily="18" charset="0"/>
                        </a:rPr>
                        <a:t>2025</a:t>
                      </a:r>
                      <a:endParaRPr lang="en-US" sz="14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0" marR="0" algn="ctr">
                        <a:lnSpc>
                          <a:spcPct val="100000"/>
                        </a:lnSpc>
                        <a:spcBef>
                          <a:spcPts val="0"/>
                        </a:spcBef>
                        <a:buNone/>
                      </a:pPr>
                      <a:r>
                        <a:rPr lang="en-US" sz="1400" spc="-20" dirty="0">
                          <a:effectLst/>
                          <a:latin typeface="Times New Roman" panose="02020603050405020304" pitchFamily="18" charset="0"/>
                          <a:cs typeface="Times New Roman" panose="02020603050405020304" pitchFamily="18" charset="0"/>
                        </a:rPr>
                        <a:t>04th</a:t>
                      </a:r>
                      <a:endParaRPr lang="en-US" sz="1400" dirty="0">
                        <a:effectLst/>
                        <a:latin typeface="Times New Roman" panose="02020603050405020304" pitchFamily="18" charset="0"/>
                        <a:cs typeface="Times New Roman" panose="02020603050405020304" pitchFamily="18" charset="0"/>
                      </a:endParaRPr>
                    </a:p>
                    <a:p>
                      <a:pPr marL="0" marR="0" algn="ctr">
                        <a:lnSpc>
                          <a:spcPct val="100000"/>
                        </a:lnSpc>
                        <a:spcBef>
                          <a:spcPts val="0"/>
                        </a:spcBef>
                        <a:buNone/>
                      </a:pPr>
                      <a:r>
                        <a:rPr lang="en-US" sz="1400" spc="-10" dirty="0">
                          <a:effectLst/>
                          <a:latin typeface="Times New Roman" panose="02020603050405020304" pitchFamily="18" charset="0"/>
                          <a:cs typeface="Times New Roman" panose="02020603050405020304" pitchFamily="18" charset="0"/>
                        </a:rPr>
                        <a:t>April, </a:t>
                      </a:r>
                      <a:r>
                        <a:rPr lang="en-US" sz="1400" spc="-20" dirty="0">
                          <a:effectLst/>
                          <a:latin typeface="Times New Roman" panose="02020603050405020304" pitchFamily="18" charset="0"/>
                          <a:cs typeface="Times New Roman" panose="02020603050405020304" pitchFamily="18" charset="0"/>
                        </a:rPr>
                        <a:t>2025</a:t>
                      </a:r>
                      <a:endParaRPr lang="en-US" sz="14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0" marR="0" algn="ctr">
                        <a:lnSpc>
                          <a:spcPct val="100000"/>
                        </a:lnSpc>
                        <a:spcBef>
                          <a:spcPts val="0"/>
                        </a:spcBef>
                        <a:buNone/>
                      </a:pPr>
                      <a:r>
                        <a:rPr lang="en-US" sz="1400" spc="-20" dirty="0">
                          <a:effectLst/>
                          <a:latin typeface="Times New Roman" panose="02020603050405020304" pitchFamily="18" charset="0"/>
                          <a:cs typeface="Times New Roman" panose="02020603050405020304" pitchFamily="18" charset="0"/>
                        </a:rPr>
                        <a:t>10th</a:t>
                      </a:r>
                      <a:endParaRPr lang="en-US" sz="1400" dirty="0">
                        <a:effectLst/>
                        <a:latin typeface="Times New Roman" panose="02020603050405020304" pitchFamily="18" charset="0"/>
                        <a:cs typeface="Times New Roman" panose="02020603050405020304" pitchFamily="18" charset="0"/>
                      </a:endParaRPr>
                    </a:p>
                    <a:p>
                      <a:pPr marL="0" marR="0" algn="ctr">
                        <a:lnSpc>
                          <a:spcPct val="100000"/>
                        </a:lnSpc>
                        <a:spcBef>
                          <a:spcPts val="0"/>
                        </a:spcBef>
                        <a:buNone/>
                      </a:pPr>
                      <a:r>
                        <a:rPr lang="en-US" sz="1400" spc="-10" dirty="0">
                          <a:effectLst/>
                          <a:latin typeface="Times New Roman" panose="02020603050405020304" pitchFamily="18" charset="0"/>
                          <a:cs typeface="Times New Roman" panose="02020603050405020304" pitchFamily="18" charset="0"/>
                        </a:rPr>
                        <a:t>April, </a:t>
                      </a:r>
                      <a:r>
                        <a:rPr lang="en-US" sz="1400" spc="-20" dirty="0">
                          <a:effectLst/>
                          <a:latin typeface="Times New Roman" panose="02020603050405020304" pitchFamily="18" charset="0"/>
                          <a:cs typeface="Times New Roman" panose="02020603050405020304" pitchFamily="18" charset="0"/>
                        </a:rPr>
                        <a:t>2025</a:t>
                      </a:r>
                      <a:endParaRPr lang="en-US" sz="14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tc>
                  <a:txBody>
                    <a:bodyPr/>
                    <a:lstStyle/>
                    <a:p>
                      <a:pPr marL="0" marR="0" algn="ctr">
                        <a:lnSpc>
                          <a:spcPct val="100000"/>
                        </a:lnSpc>
                        <a:spcBef>
                          <a:spcPts val="0"/>
                        </a:spcBef>
                        <a:buNone/>
                      </a:pPr>
                      <a:r>
                        <a:rPr lang="en-US" sz="1400" dirty="0">
                          <a:effectLst/>
                          <a:latin typeface="Times New Roman" panose="02020603050405020304" pitchFamily="18" charset="0"/>
                          <a:cs typeface="Times New Roman" panose="02020603050405020304" pitchFamily="18" charset="0"/>
                        </a:rPr>
                        <a:t>Disallowed in A.Y. 2025-26 Allowed in A.Y. 2026-27</a:t>
                      </a:r>
                      <a:endParaRPr lang="en-US" sz="1400" dirty="0">
                        <a:effectLst/>
                        <a:latin typeface="Times New Roman" panose="02020603050405020304" pitchFamily="18" charset="0"/>
                        <a:ea typeface="Microsoft Sans Serif" panose="020B0604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2966035373"/>
                  </a:ext>
                </a:extLst>
              </a:tr>
            </a:tbl>
          </a:graphicData>
        </a:graphic>
      </p:graphicFrame>
      <p:sp>
        <p:nvSpPr>
          <p:cNvPr id="4" name="Footer Placeholder 3">
            <a:extLst>
              <a:ext uri="{FF2B5EF4-FFF2-40B4-BE49-F238E27FC236}">
                <a16:creationId xmlns:a16="http://schemas.microsoft.com/office/drawing/2014/main" id="{EE44B49D-6066-9E46-51E8-815A3C999A6E}"/>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320028076"/>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6F248D-4E8F-B200-1884-F6CA3B9A9E5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D5ACC26-12D2-51D2-1DC5-1D006E7A8487}"/>
              </a:ext>
            </a:extLst>
          </p:cNvPr>
          <p:cNvSpPr>
            <a:spLocks noGrp="1"/>
          </p:cNvSpPr>
          <p:nvPr>
            <p:ph idx="1"/>
          </p:nvPr>
        </p:nvSpPr>
        <p:spPr>
          <a:xfrm>
            <a:off x="358997" y="260648"/>
            <a:ext cx="8440292" cy="5229583"/>
          </a:xfrm>
        </p:spPr>
        <p:txBody>
          <a:bodyPr>
            <a:normAutofit/>
          </a:bodyPr>
          <a:lstStyle/>
          <a:p>
            <a:pPr marL="0" indent="0" algn="ctr">
              <a:buNone/>
            </a:pPr>
            <a:r>
              <a:rPr lang="en-US" sz="2400" b="1" dirty="0">
                <a:latin typeface="Times New Roman" panose="02020603050405020304" pitchFamily="18" charset="0"/>
                <a:cs typeface="Times New Roman" panose="02020603050405020304" pitchFamily="18" charset="0"/>
              </a:rPr>
              <a:t>As per Page no 218 of Guidance Note on Tax Audit u/s. 44AB of IT Act, 1961 (Revised 2026)</a:t>
            </a:r>
          </a:p>
          <a:p>
            <a:pPr marL="0" indent="0" algn="ctr">
              <a:buNone/>
            </a:pPr>
            <a:endParaRPr lang="en-US" sz="2400" b="1"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Note - The </a:t>
            </a:r>
            <a:r>
              <a:rPr lang="en-US" sz="2400" b="1" u="sng" dirty="0">
                <a:latin typeface="Times New Roman" panose="02020603050405020304" pitchFamily="18" charset="0"/>
                <a:cs typeface="Times New Roman" panose="02020603050405020304" pitchFamily="18" charset="0"/>
              </a:rPr>
              <a:t>date of acceptance means the day of actual delivery of goods</a:t>
            </a:r>
            <a:r>
              <a:rPr lang="en-US" sz="2400" dirty="0">
                <a:latin typeface="Times New Roman" panose="02020603050405020304" pitchFamily="18" charset="0"/>
                <a:cs typeface="Times New Roman" panose="02020603050405020304" pitchFamily="18" charset="0"/>
              </a:rPr>
              <a:t> or the rendering of services. </a:t>
            </a:r>
          </a:p>
          <a:p>
            <a:pPr marL="0" indent="0" algn="just">
              <a:buNone/>
            </a:pPr>
            <a:r>
              <a:rPr lang="en-US" sz="2400" dirty="0">
                <a:latin typeface="Times New Roman" panose="02020603050405020304" pitchFamily="18" charset="0"/>
                <a:cs typeface="Times New Roman" panose="02020603050405020304" pitchFamily="18" charset="0"/>
              </a:rPr>
              <a:t>However, </a:t>
            </a:r>
            <a:r>
              <a:rPr lang="en-US" sz="2400" b="1" u="sng" dirty="0">
                <a:latin typeface="Times New Roman" panose="02020603050405020304" pitchFamily="18" charset="0"/>
                <a:cs typeface="Times New Roman" panose="02020603050405020304" pitchFamily="18" charset="0"/>
              </a:rPr>
              <a:t>where any objection is made in writing by the buyer</a:t>
            </a:r>
            <a:r>
              <a:rPr lang="en-US" sz="2400" dirty="0">
                <a:latin typeface="Times New Roman" panose="02020603050405020304" pitchFamily="18" charset="0"/>
                <a:cs typeface="Times New Roman" panose="02020603050405020304" pitchFamily="18" charset="0"/>
              </a:rPr>
              <a:t> regarding the acceptance of goods or services </a:t>
            </a:r>
            <a:r>
              <a:rPr lang="en-US" sz="2400" b="1" u="sng" dirty="0">
                <a:latin typeface="Times New Roman" panose="02020603050405020304" pitchFamily="18" charset="0"/>
                <a:cs typeface="Times New Roman" panose="02020603050405020304" pitchFamily="18" charset="0"/>
              </a:rPr>
              <a:t>within 15 days from the day of delivery of goods</a:t>
            </a:r>
            <a:r>
              <a:rPr lang="en-US" sz="2400" dirty="0">
                <a:latin typeface="Times New Roman" panose="02020603050405020304" pitchFamily="18" charset="0"/>
                <a:cs typeface="Times New Roman" panose="02020603050405020304" pitchFamily="18" charset="0"/>
              </a:rPr>
              <a:t> or rendering of services, </a:t>
            </a:r>
            <a:r>
              <a:rPr lang="en-US" sz="2400" b="1" u="sng" dirty="0">
                <a:latin typeface="Times New Roman" panose="02020603050405020304" pitchFamily="18" charset="0"/>
                <a:cs typeface="Times New Roman" panose="02020603050405020304" pitchFamily="18" charset="0"/>
              </a:rPr>
              <a:t>the date of acceptance would mean the day on which such objection is removed by the supplier.</a:t>
            </a:r>
          </a:p>
          <a:p>
            <a:pPr marL="0" indent="0" algn="just">
              <a:buNone/>
            </a:pPr>
            <a:r>
              <a:rPr lang="en-US" sz="2400" dirty="0">
                <a:latin typeface="Times New Roman" panose="02020603050405020304" pitchFamily="18" charset="0"/>
                <a:cs typeface="Times New Roman" panose="02020603050405020304" pitchFamily="18" charset="0"/>
              </a:rPr>
              <a:t>In such a case, appointed day would mean the day following immediately after the expiry of the period of 15 days of the day on which the objection is removed by the supplier. </a:t>
            </a:r>
          </a:p>
        </p:txBody>
      </p:sp>
      <p:sp>
        <p:nvSpPr>
          <p:cNvPr id="2" name="Footer Placeholder 1">
            <a:extLst>
              <a:ext uri="{FF2B5EF4-FFF2-40B4-BE49-F238E27FC236}">
                <a16:creationId xmlns:a16="http://schemas.microsoft.com/office/drawing/2014/main" id="{2F5FA3BB-2B35-4A9E-2ED2-A8D66851715C}"/>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258312668"/>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39E5D0-287E-403A-A137-B2949F8121F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61652DE-7318-8B1C-EB58-C366FF659913}"/>
              </a:ext>
            </a:extLst>
          </p:cNvPr>
          <p:cNvSpPr>
            <a:spLocks noGrp="1"/>
          </p:cNvSpPr>
          <p:nvPr>
            <p:ph idx="1"/>
          </p:nvPr>
        </p:nvSpPr>
        <p:spPr>
          <a:xfrm>
            <a:off x="368893" y="-27384"/>
            <a:ext cx="8595595" cy="6264696"/>
          </a:xfrm>
        </p:spPr>
        <p:txBody>
          <a:bodyPr>
            <a:noAutofit/>
          </a:bodyPr>
          <a:lstStyle/>
          <a:p>
            <a:pPr marL="0" indent="0" algn="ctr">
              <a:buNone/>
            </a:pPr>
            <a:r>
              <a:rPr lang="en-US" sz="2000" b="1" dirty="0">
                <a:latin typeface="Times New Roman" panose="02020603050405020304" pitchFamily="18" charset="0"/>
                <a:cs typeface="Times New Roman" panose="02020603050405020304" pitchFamily="18" charset="0"/>
              </a:rPr>
              <a:t>As per Page no 220 of Guidance Note on Tax Audit u/s. 44AB of IT Act, 1961 (Revised 2026)</a:t>
            </a:r>
          </a:p>
          <a:p>
            <a:pPr marL="0" indent="0" algn="just">
              <a:buNone/>
            </a:pPr>
            <a:r>
              <a:rPr lang="en-US" sz="2000" b="1" dirty="0">
                <a:latin typeface="Times New Roman" panose="02020603050405020304" pitchFamily="18" charset="0"/>
                <a:cs typeface="Times New Roman" panose="02020603050405020304" pitchFamily="18" charset="0"/>
              </a:rPr>
              <a:t>Reporting under Clause 22(</a:t>
            </a:r>
            <a:r>
              <a:rPr lang="en-US" sz="2000" b="1" dirty="0" err="1">
                <a:latin typeface="Times New Roman" panose="02020603050405020304" pitchFamily="18" charset="0"/>
                <a:cs typeface="Times New Roman" panose="02020603050405020304" pitchFamily="18" charset="0"/>
              </a:rPr>
              <a:t>i</a:t>
            </a:r>
            <a:r>
              <a:rPr lang="en-US" sz="2000" b="1" dirty="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pPr marL="0" indent="0" algn="just">
              <a:buNone/>
            </a:pPr>
            <a:r>
              <a:rPr lang="en-US" sz="2000" dirty="0">
                <a:latin typeface="Times New Roman" panose="02020603050405020304" pitchFamily="18" charset="0"/>
                <a:cs typeface="Times New Roman" panose="02020603050405020304" pitchFamily="18" charset="0"/>
              </a:rPr>
              <a:t>42.20 The tax auditor while verifying the reporting in clause 22(</a:t>
            </a:r>
            <a:r>
              <a:rPr lang="en-US" sz="2000" dirty="0" err="1">
                <a:latin typeface="Times New Roman" panose="02020603050405020304" pitchFamily="18" charset="0"/>
                <a:cs typeface="Times New Roman" panose="02020603050405020304" pitchFamily="18" charset="0"/>
              </a:rPr>
              <a:t>i</a:t>
            </a:r>
            <a:r>
              <a:rPr lang="en-US" sz="2000" dirty="0">
                <a:latin typeface="Times New Roman" panose="02020603050405020304" pitchFamily="18" charset="0"/>
                <a:cs typeface="Times New Roman" panose="02020603050405020304" pitchFamily="18" charset="0"/>
              </a:rPr>
              <a:t>) should take the following steps:</a:t>
            </a:r>
          </a:p>
          <a:p>
            <a:pPr marL="0" indent="0" algn="just">
              <a:buNone/>
            </a:pPr>
            <a:r>
              <a:rPr lang="en-US" sz="2000" dirty="0">
                <a:latin typeface="Times New Roman" panose="02020603050405020304" pitchFamily="18" charset="0"/>
                <a:cs typeface="Times New Roman" panose="02020603050405020304" pitchFamily="18" charset="0"/>
              </a:rPr>
              <a:t>(a) Obtain a full list of suppliers of the </a:t>
            </a:r>
            <a:r>
              <a:rPr lang="en-US" sz="2000" dirty="0" err="1">
                <a:latin typeface="Times New Roman" panose="02020603050405020304" pitchFamily="18" charset="0"/>
                <a:cs typeface="Times New Roman" panose="02020603050405020304" pitchFamily="18" charset="0"/>
              </a:rPr>
              <a:t>assessee</a:t>
            </a:r>
            <a:r>
              <a:rPr lang="en-US" sz="2000" dirty="0">
                <a:latin typeface="Times New Roman" panose="02020603050405020304" pitchFamily="18" charset="0"/>
                <a:cs typeface="Times New Roman" panose="02020603050405020304" pitchFamily="18" charset="0"/>
              </a:rPr>
              <a:t> which fall within the purview of the definition of “Supplier” under section 2(n) of the MSMED Act. </a:t>
            </a:r>
          </a:p>
          <a:p>
            <a:pPr marL="0" indent="0" algn="just">
              <a:buNone/>
            </a:pPr>
            <a:r>
              <a:rPr lang="en-US" sz="2000" dirty="0">
                <a:latin typeface="Times New Roman" panose="02020603050405020304" pitchFamily="18" charset="0"/>
                <a:cs typeface="Times New Roman" panose="02020603050405020304" pitchFamily="18" charset="0"/>
              </a:rPr>
              <a:t>It is the responsibility of the auditee to correctly classify and identify suppliers who are covered under that Act.</a:t>
            </a:r>
          </a:p>
          <a:p>
            <a:pPr marL="0" indent="0" algn="just">
              <a:buNone/>
            </a:pPr>
            <a:r>
              <a:rPr lang="en-US" sz="2000" dirty="0">
                <a:latin typeface="Times New Roman" panose="02020603050405020304" pitchFamily="18" charset="0"/>
                <a:cs typeface="Times New Roman" panose="02020603050405020304" pitchFamily="18" charset="0"/>
              </a:rPr>
              <a:t>(b) In respect of payments made to such suppliers, obtain a list of all instances where there was delay in payment beyond the time limit specified under Section 15 of the MSMED Act, the interest payable for such delay and the interest actually paid.</a:t>
            </a:r>
          </a:p>
          <a:p>
            <a:pPr marL="0" indent="0" algn="just">
              <a:buNone/>
            </a:pPr>
            <a:r>
              <a:rPr lang="en-US" sz="2000" dirty="0">
                <a:latin typeface="Times New Roman" panose="02020603050405020304" pitchFamily="18" charset="0"/>
                <a:cs typeface="Times New Roman" panose="02020603050405020304" pitchFamily="18" charset="0"/>
              </a:rPr>
              <a:t>(c) Review the list so obtained and verify the accuracy thereof on test check basis including the calculation of interest. </a:t>
            </a:r>
          </a:p>
          <a:p>
            <a:pPr marL="0" indent="0" algn="just">
              <a:buNone/>
            </a:pPr>
            <a:r>
              <a:rPr lang="en-US" sz="2000" dirty="0">
                <a:latin typeface="Times New Roman" panose="02020603050405020304" pitchFamily="18" charset="0"/>
                <a:cs typeface="Times New Roman" panose="02020603050405020304" pitchFamily="18" charset="0"/>
              </a:rPr>
              <a:t>Also, cross check the disclosure made in the financial statements in terms of Section 22 of the MSMED Act with the list so obtained. </a:t>
            </a:r>
          </a:p>
          <a:p>
            <a:pPr marL="0" indent="0" algn="just">
              <a:buNone/>
            </a:pPr>
            <a:r>
              <a:rPr lang="en-US" sz="2000" dirty="0">
                <a:latin typeface="Times New Roman" panose="02020603050405020304" pitchFamily="18" charset="0"/>
                <a:cs typeface="Times New Roman" panose="02020603050405020304" pitchFamily="18" charset="0"/>
              </a:rPr>
              <a:t>In case of company auditees, reference may also be made to half-yearly Form MSME-1, if any, furnished by such companies to the ROC.</a:t>
            </a:r>
          </a:p>
        </p:txBody>
      </p:sp>
      <p:sp>
        <p:nvSpPr>
          <p:cNvPr id="2" name="Footer Placeholder 1">
            <a:extLst>
              <a:ext uri="{FF2B5EF4-FFF2-40B4-BE49-F238E27FC236}">
                <a16:creationId xmlns:a16="http://schemas.microsoft.com/office/drawing/2014/main" id="{97870E4C-9C2D-F502-A97A-4B28BC247065}"/>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679652296"/>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FEBB00-1D4E-0344-4054-C239C76AF7C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8E7464-5EE5-96C0-C811-E4606ECCC400}"/>
              </a:ext>
            </a:extLst>
          </p:cNvPr>
          <p:cNvSpPr>
            <a:spLocks noGrp="1"/>
          </p:cNvSpPr>
          <p:nvPr>
            <p:ph idx="1"/>
          </p:nvPr>
        </p:nvSpPr>
        <p:spPr>
          <a:xfrm>
            <a:off x="414622" y="332656"/>
            <a:ext cx="8426228" cy="4354116"/>
          </a:xfrm>
        </p:spPr>
        <p:txBody>
          <a:bodyPr>
            <a:normAutofit/>
          </a:bodyPr>
          <a:lstStyle/>
          <a:p>
            <a:pPr marL="0" indent="0" algn="ctr">
              <a:buNone/>
            </a:pPr>
            <a:r>
              <a:rPr lang="en-US" sz="2000" b="1" dirty="0">
                <a:latin typeface="Times New Roman" panose="02020603050405020304" pitchFamily="18" charset="0"/>
                <a:cs typeface="Times New Roman" panose="02020603050405020304" pitchFamily="18" charset="0"/>
              </a:rPr>
              <a:t>As per Page no 220 of Guidance Note on Tax Audit u/s. 44AB of IT Act, 1961 (Revised 2026)</a:t>
            </a:r>
          </a:p>
          <a:p>
            <a:pPr marL="0" indent="0" algn="just">
              <a:buNone/>
            </a:pPr>
            <a:endParaRPr lang="en-US" sz="2000" dirty="0">
              <a:latin typeface="Times New Roman" panose="02020603050405020304" pitchFamily="18" charset="0"/>
              <a:cs typeface="Times New Roman" panose="02020603050405020304" pitchFamily="18" charset="0"/>
            </a:endParaRPr>
          </a:p>
          <a:p>
            <a:pPr marL="0" indent="0" algn="just">
              <a:buNone/>
            </a:pPr>
            <a:r>
              <a:rPr lang="en-US" sz="2000" dirty="0">
                <a:latin typeface="Times New Roman" panose="02020603050405020304" pitchFamily="18" charset="0"/>
                <a:cs typeface="Times New Roman" panose="02020603050405020304" pitchFamily="18" charset="0"/>
              </a:rPr>
              <a:t>(d) Verify from the books of account and Financial Statements whether any interest payable or paid to supplier(s) in terms of section 16 of the MSMED Act has been provided for in the books of account or has been debited to the Profit &amp; Loss Account.</a:t>
            </a:r>
          </a:p>
          <a:p>
            <a:pPr marL="0" indent="0" algn="just">
              <a:buNone/>
            </a:pPr>
            <a:endParaRPr lang="en-US" sz="2000" dirty="0">
              <a:latin typeface="Times New Roman" panose="02020603050405020304" pitchFamily="18" charset="0"/>
              <a:cs typeface="Times New Roman" panose="02020603050405020304" pitchFamily="18" charset="0"/>
            </a:endParaRPr>
          </a:p>
          <a:p>
            <a:pPr marL="0" indent="0" algn="just">
              <a:buNone/>
            </a:pPr>
            <a:r>
              <a:rPr lang="en-US" sz="2000" dirty="0">
                <a:latin typeface="Times New Roman" panose="02020603050405020304" pitchFamily="18" charset="0"/>
                <a:cs typeface="Times New Roman" panose="02020603050405020304" pitchFamily="18" charset="0"/>
              </a:rPr>
              <a:t>(e) Verify that only interest paid or payable in terms of Section 16 of the MSMED Act which has been debited to the Profit &amp; Loss account is reported under clause 22(</a:t>
            </a:r>
            <a:r>
              <a:rPr lang="en-US" sz="2000" dirty="0" err="1">
                <a:latin typeface="Times New Roman" panose="02020603050405020304" pitchFamily="18" charset="0"/>
                <a:cs typeface="Times New Roman" panose="02020603050405020304" pitchFamily="18" charset="0"/>
              </a:rPr>
              <a:t>i</a:t>
            </a:r>
            <a:r>
              <a:rPr lang="en-US" sz="2000" dirty="0">
                <a:latin typeface="Times New Roman" panose="02020603050405020304" pitchFamily="18" charset="0"/>
                <a:cs typeface="Times New Roman" panose="02020603050405020304" pitchFamily="18" charset="0"/>
              </a:rPr>
              <a:t>). Such interest is not allowable as deduction for the purposes of computation of income under the Income-tax Act, 1961 in terms of Section 23 of the MSMED Act.</a:t>
            </a:r>
          </a:p>
          <a:p>
            <a:pPr marL="0" indent="0" algn="just">
              <a:buNone/>
            </a:pPr>
            <a:endParaRPr lang="en-US" sz="20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6CE81195-4288-3775-3313-1549FDC4EF0A}"/>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259645028"/>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7AC9A1-C7C7-F151-72C7-72EBE0C1E4C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07326D-BFE2-B185-AD37-A6172CD2FD83}"/>
              </a:ext>
            </a:extLst>
          </p:cNvPr>
          <p:cNvSpPr>
            <a:spLocks noGrp="1"/>
          </p:cNvSpPr>
          <p:nvPr>
            <p:ph idx="1"/>
          </p:nvPr>
        </p:nvSpPr>
        <p:spPr>
          <a:xfrm>
            <a:off x="352113" y="188640"/>
            <a:ext cx="8510490" cy="5795329"/>
          </a:xfrm>
        </p:spPr>
        <p:txBody>
          <a:bodyPr>
            <a:normAutofit lnSpcReduction="10000"/>
          </a:bodyPr>
          <a:lstStyle/>
          <a:p>
            <a:pPr marL="0" indent="0" algn="ctr">
              <a:buNone/>
            </a:pPr>
            <a:r>
              <a:rPr lang="en-US" sz="2400" b="1" dirty="0">
                <a:latin typeface="Times New Roman" panose="02020603050405020304" pitchFamily="18" charset="0"/>
                <a:cs typeface="Times New Roman" panose="02020603050405020304" pitchFamily="18" charset="0"/>
              </a:rPr>
              <a:t>As per Page no 220 &amp; 221 of Guidance Note on Tax Audit u/s. 44AB of IT Act, 1961 (Revised 2026)</a:t>
            </a:r>
          </a:p>
          <a:p>
            <a:pPr marL="0" indent="0" algn="just">
              <a:buNone/>
            </a:pPr>
            <a:endParaRPr lang="en-US" sz="2300" dirty="0">
              <a:latin typeface="Times New Roman" panose="02020603050405020304" pitchFamily="18" charset="0"/>
              <a:cs typeface="Times New Roman" panose="02020603050405020304" pitchFamily="18" charset="0"/>
            </a:endParaRPr>
          </a:p>
          <a:p>
            <a:pPr marL="0" indent="0" algn="just">
              <a:buNone/>
            </a:pPr>
            <a:r>
              <a:rPr lang="en-US" sz="2300" dirty="0">
                <a:latin typeface="Times New Roman" panose="02020603050405020304" pitchFamily="18" charset="0"/>
                <a:cs typeface="Times New Roman" panose="02020603050405020304" pitchFamily="18" charset="0"/>
              </a:rPr>
              <a:t>42.21 A question may come up as to what the disallowance would be in a case where the auditee is liable to pay interest under MSMED Act, but has not provided for the same in his books. </a:t>
            </a:r>
          </a:p>
          <a:p>
            <a:pPr marL="0" indent="0" algn="just">
              <a:buNone/>
            </a:pPr>
            <a:r>
              <a:rPr lang="en-US" sz="2300" b="1" u="sng" dirty="0">
                <a:latin typeface="Times New Roman" panose="02020603050405020304" pitchFamily="18" charset="0"/>
                <a:cs typeface="Times New Roman" panose="02020603050405020304" pitchFamily="18" charset="0"/>
              </a:rPr>
              <a:t>Where the tax auditor, upon due verification, finds that the auditee has neither provided for nor paid any interest payable under the MSMED Act, then no amount is inadmissible in terms of section 23 of MSMED Act and the amount to be reported under Clause 22 would be NIL.</a:t>
            </a:r>
          </a:p>
          <a:p>
            <a:pPr marL="0" indent="0" algn="just">
              <a:buNone/>
            </a:pPr>
            <a:endParaRPr lang="en-US" sz="2300" dirty="0">
              <a:latin typeface="Times New Roman" panose="02020603050405020304" pitchFamily="18" charset="0"/>
              <a:cs typeface="Times New Roman" panose="02020603050405020304" pitchFamily="18" charset="0"/>
            </a:endParaRPr>
          </a:p>
          <a:p>
            <a:pPr marL="0" indent="0" algn="just">
              <a:buNone/>
            </a:pPr>
            <a:r>
              <a:rPr lang="en-US" sz="2300" dirty="0">
                <a:latin typeface="Times New Roman" panose="02020603050405020304" pitchFamily="18" charset="0"/>
                <a:cs typeface="Times New Roman" panose="02020603050405020304" pitchFamily="18" charset="0"/>
              </a:rPr>
              <a:t>42.22 </a:t>
            </a:r>
            <a:r>
              <a:rPr lang="en-US" sz="2300" b="1" u="sng" dirty="0">
                <a:latin typeface="Times New Roman" panose="02020603050405020304" pitchFamily="18" charset="0"/>
                <a:cs typeface="Times New Roman" panose="02020603050405020304" pitchFamily="18" charset="0"/>
              </a:rPr>
              <a:t>However, where the auditee has adopted mercantile system of accounting, non-provision of interest liability may affect the true and fair view of financial statements, and the tax auditor should give suitable qualification/observation in Form 3CB</a:t>
            </a:r>
            <a:r>
              <a:rPr lang="en-US" sz="2300" dirty="0">
                <a:latin typeface="Times New Roman" panose="02020603050405020304" pitchFamily="18" charset="0"/>
                <a:cs typeface="Times New Roman" panose="02020603050405020304" pitchFamily="18" charset="0"/>
              </a:rPr>
              <a:t>.</a:t>
            </a:r>
          </a:p>
        </p:txBody>
      </p:sp>
      <p:sp>
        <p:nvSpPr>
          <p:cNvPr id="2" name="Footer Placeholder 1">
            <a:extLst>
              <a:ext uri="{FF2B5EF4-FFF2-40B4-BE49-F238E27FC236}">
                <a16:creationId xmlns:a16="http://schemas.microsoft.com/office/drawing/2014/main" id="{EE616F45-01A3-B377-C0A0-E0CE3A406EB6}"/>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370155705"/>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D952CA-5863-FB6E-F638-064E877C748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BAC399D-28B6-C6B0-2D2C-11DB31B5B91F}"/>
              </a:ext>
            </a:extLst>
          </p:cNvPr>
          <p:cNvSpPr>
            <a:spLocks noGrp="1"/>
          </p:cNvSpPr>
          <p:nvPr>
            <p:ph idx="1"/>
          </p:nvPr>
        </p:nvSpPr>
        <p:spPr>
          <a:xfrm>
            <a:off x="300483" y="150482"/>
            <a:ext cx="8510490" cy="6374862"/>
          </a:xfrm>
        </p:spPr>
        <p:txBody>
          <a:bodyPr>
            <a:normAutofit lnSpcReduction="10000"/>
          </a:bodyPr>
          <a:lstStyle/>
          <a:p>
            <a:pPr marL="0" indent="0" algn="ctr">
              <a:buNone/>
            </a:pPr>
            <a:r>
              <a:rPr lang="en-US" sz="2000" b="1" dirty="0">
                <a:latin typeface="Times New Roman" panose="02020603050405020304" pitchFamily="18" charset="0"/>
                <a:cs typeface="Times New Roman" panose="02020603050405020304" pitchFamily="18" charset="0"/>
              </a:rPr>
              <a:t>As per Page no 221 of Guidance Note on Tax Audit u/s. 44AB of IT Act, 1961 (Revised 2026)</a:t>
            </a:r>
          </a:p>
          <a:p>
            <a:pPr marL="0" indent="0" algn="just">
              <a:buNone/>
            </a:pPr>
            <a:r>
              <a:rPr lang="en-US" sz="2000" b="1" dirty="0">
                <a:latin typeface="Times New Roman" panose="02020603050405020304" pitchFamily="18" charset="0"/>
                <a:cs typeface="Times New Roman" panose="02020603050405020304" pitchFamily="18" charset="0"/>
              </a:rPr>
              <a:t>Reporting under Clauses 22(ii) and (iii)</a:t>
            </a:r>
            <a:endParaRPr lang="en-US" sz="2000" dirty="0">
              <a:latin typeface="Times New Roman" panose="02020603050405020304" pitchFamily="18" charset="0"/>
              <a:cs typeface="Times New Roman" panose="02020603050405020304" pitchFamily="18" charset="0"/>
            </a:endParaRPr>
          </a:p>
          <a:p>
            <a:pPr marL="0" indent="0" algn="just">
              <a:buNone/>
            </a:pPr>
            <a:r>
              <a:rPr lang="en-US" sz="2000" dirty="0">
                <a:latin typeface="Times New Roman" panose="02020603050405020304" pitchFamily="18" charset="0"/>
                <a:cs typeface="Times New Roman" panose="02020603050405020304" pitchFamily="18" charset="0"/>
              </a:rPr>
              <a:t>42.23 </a:t>
            </a:r>
            <a:r>
              <a:rPr lang="en-US" sz="2000" b="1" u="sng" dirty="0">
                <a:latin typeface="Times New Roman" panose="02020603050405020304" pitchFamily="18" charset="0"/>
                <a:cs typeface="Times New Roman" panose="02020603050405020304" pitchFamily="18" charset="0"/>
              </a:rPr>
              <a:t>Sub-clause (ii) of Clause 22 requires reporting of amounts which are payable under the MSMED Act to Micro and Small Enterprises during the year. </a:t>
            </a:r>
          </a:p>
          <a:p>
            <a:pPr marL="0" indent="0" algn="just">
              <a:buNone/>
            </a:pPr>
            <a:r>
              <a:rPr lang="en-US" sz="2000" b="1" u="sng" dirty="0">
                <a:latin typeface="Times New Roman" panose="02020603050405020304" pitchFamily="18" charset="0"/>
                <a:cs typeface="Times New Roman" panose="02020603050405020304" pitchFamily="18" charset="0"/>
              </a:rPr>
              <a:t>Sub-clause (iii) of Clause 22 requires reporting of (a) amount paid </a:t>
            </a:r>
            <a:r>
              <a:rPr lang="en-US" sz="2000" b="1" u="sng" dirty="0" err="1">
                <a:latin typeface="Times New Roman" panose="02020603050405020304" pitchFamily="18" charset="0"/>
                <a:cs typeface="Times New Roman" panose="02020603050405020304" pitchFamily="18" charset="0"/>
              </a:rPr>
              <a:t>upto</a:t>
            </a:r>
            <a:r>
              <a:rPr lang="en-US" sz="2000" b="1" u="sng" dirty="0">
                <a:latin typeface="Times New Roman" panose="02020603050405020304" pitchFamily="18" charset="0"/>
                <a:cs typeface="Times New Roman" panose="02020603050405020304" pitchFamily="18" charset="0"/>
              </a:rPr>
              <a:t> the time given under section 15 of the MSMED Act, 2006; and (b) amount not paid </a:t>
            </a:r>
            <a:r>
              <a:rPr lang="en-US" sz="2000" b="1" u="sng" dirty="0" err="1">
                <a:latin typeface="Times New Roman" panose="02020603050405020304" pitchFamily="18" charset="0"/>
                <a:cs typeface="Times New Roman" panose="02020603050405020304" pitchFamily="18" charset="0"/>
              </a:rPr>
              <a:t>upto</a:t>
            </a:r>
            <a:r>
              <a:rPr lang="en-US" sz="2000" b="1" u="sng" dirty="0">
                <a:latin typeface="Times New Roman" panose="02020603050405020304" pitchFamily="18" charset="0"/>
                <a:cs typeface="Times New Roman" panose="02020603050405020304" pitchFamily="18" charset="0"/>
              </a:rPr>
              <a:t> time given under section 15 of the MSMED Act and inadmissible for the previous year. </a:t>
            </a:r>
          </a:p>
          <a:p>
            <a:pPr marL="0" indent="0" algn="just">
              <a:buNone/>
            </a:pPr>
            <a:r>
              <a:rPr lang="en-US" sz="2000" b="1" u="sng" dirty="0">
                <a:latin typeface="Times New Roman" panose="02020603050405020304" pitchFamily="18" charset="0"/>
                <a:cs typeface="Times New Roman" panose="02020603050405020304" pitchFamily="18" charset="0"/>
              </a:rPr>
              <a:t>In the revised clause (iii)(b) applicable from 1.4.2025, reference to clause (h) of Section 43B has been replaced by the phrase “inadmissible for the previous year” with reference to Section 15 of MSMED Act. </a:t>
            </a:r>
          </a:p>
          <a:p>
            <a:pPr marL="0" indent="0" algn="just">
              <a:buNone/>
            </a:pPr>
            <a:r>
              <a:rPr lang="en-US" sz="2000" b="1" u="sng" dirty="0">
                <a:latin typeface="Times New Roman" panose="02020603050405020304" pitchFamily="18" charset="0"/>
                <a:cs typeface="Times New Roman" panose="02020603050405020304" pitchFamily="18" charset="0"/>
              </a:rPr>
              <a:t>It is presumed that the clause seeks to cover only such payments which are covered under clause (h) of Section 43B.</a:t>
            </a:r>
          </a:p>
          <a:p>
            <a:pPr marL="0" indent="0" algn="just">
              <a:buNone/>
            </a:pPr>
            <a:r>
              <a:rPr lang="en-US" sz="2000" dirty="0">
                <a:latin typeface="Times New Roman" panose="02020603050405020304" pitchFamily="18" charset="0"/>
                <a:cs typeface="Times New Roman" panose="02020603050405020304" pitchFamily="18" charset="0"/>
              </a:rPr>
              <a:t>42.24 The provisions of section 43B(h) are applicable only in respect of sum payable by the </a:t>
            </a:r>
            <a:r>
              <a:rPr lang="en-US" sz="2000" dirty="0" err="1">
                <a:latin typeface="Times New Roman" panose="02020603050405020304" pitchFamily="18" charset="0"/>
                <a:cs typeface="Times New Roman" panose="02020603050405020304" pitchFamily="18" charset="0"/>
              </a:rPr>
              <a:t>assessee</a:t>
            </a:r>
            <a:r>
              <a:rPr lang="en-US" sz="2000" dirty="0">
                <a:latin typeface="Times New Roman" panose="02020603050405020304" pitchFamily="18" charset="0"/>
                <a:cs typeface="Times New Roman" panose="02020603050405020304" pitchFamily="18" charset="0"/>
              </a:rPr>
              <a:t> to a micro or a small enterprise, and not to a medium enterprise. </a:t>
            </a:r>
          </a:p>
          <a:p>
            <a:pPr marL="0" indent="0" algn="just">
              <a:buNone/>
            </a:pPr>
            <a:r>
              <a:rPr lang="en-US" sz="2000" dirty="0">
                <a:latin typeface="Times New Roman" panose="02020603050405020304" pitchFamily="18" charset="0"/>
                <a:cs typeface="Times New Roman" panose="02020603050405020304" pitchFamily="18" charset="0"/>
              </a:rPr>
              <a:t>The second limb of Clause 22 now specifically seeks reporting in relation only to micro and small enterprises.</a:t>
            </a:r>
          </a:p>
        </p:txBody>
      </p:sp>
      <p:sp>
        <p:nvSpPr>
          <p:cNvPr id="2" name="Footer Placeholder 1">
            <a:extLst>
              <a:ext uri="{FF2B5EF4-FFF2-40B4-BE49-F238E27FC236}">
                <a16:creationId xmlns:a16="http://schemas.microsoft.com/office/drawing/2014/main" id="{CDE034AD-2C23-4BDA-7ABE-B11EAF5FCAFB}"/>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708826902"/>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8254A-34C1-CF88-318A-1D50A98DFF4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CDBDFD-FB21-1D5A-A032-F77AEE6F3559}"/>
              </a:ext>
            </a:extLst>
          </p:cNvPr>
          <p:cNvSpPr>
            <a:spLocks noGrp="1"/>
          </p:cNvSpPr>
          <p:nvPr>
            <p:ph idx="1"/>
          </p:nvPr>
        </p:nvSpPr>
        <p:spPr>
          <a:xfrm>
            <a:off x="168833" y="188640"/>
            <a:ext cx="8595595" cy="5268481"/>
          </a:xfrm>
        </p:spPr>
        <p:txBody>
          <a:bodyPr>
            <a:normAutofit/>
          </a:bodyPr>
          <a:lstStyle/>
          <a:p>
            <a:pPr marL="0" indent="0" algn="ctr">
              <a:buNone/>
            </a:pPr>
            <a:r>
              <a:rPr lang="en-US" sz="2400" b="1" dirty="0">
                <a:latin typeface="Times New Roman" panose="02020603050405020304" pitchFamily="18" charset="0"/>
                <a:cs typeface="Times New Roman" panose="02020603050405020304" pitchFamily="18" charset="0"/>
              </a:rPr>
              <a:t>As per Page no 221 of Guidance Note on Tax Audit u/s. 44AB of IT Act, 1961 (Revised 2026)</a:t>
            </a:r>
            <a:endParaRPr lang="en-US" sz="2100" b="1" dirty="0">
              <a:latin typeface="Times New Roman" panose="02020603050405020304" pitchFamily="18" charset="0"/>
              <a:cs typeface="Times New Roman" panose="02020603050405020304" pitchFamily="18" charset="0"/>
            </a:endParaRPr>
          </a:p>
          <a:p>
            <a:pPr marL="0" indent="0" algn="just">
              <a:buNone/>
            </a:pPr>
            <a:r>
              <a:rPr lang="en-US" sz="2100" dirty="0">
                <a:latin typeface="Times New Roman" panose="02020603050405020304" pitchFamily="18" charset="0"/>
                <a:cs typeface="Times New Roman" panose="02020603050405020304" pitchFamily="18" charset="0"/>
              </a:rPr>
              <a:t>42.25 Section 43B(h) is applicable only in respect of ‘a deduction otherwise allowable under this Act’. </a:t>
            </a:r>
          </a:p>
          <a:p>
            <a:pPr marL="0" indent="0" algn="just">
              <a:buNone/>
            </a:pPr>
            <a:r>
              <a:rPr lang="en-US" sz="2100" dirty="0">
                <a:latin typeface="Times New Roman" panose="02020603050405020304" pitchFamily="18" charset="0"/>
                <a:cs typeface="Times New Roman" panose="02020603050405020304" pitchFamily="18" charset="0"/>
              </a:rPr>
              <a:t>Thus, amounts which are otherwise inadmissible or which have not been claimed in the Profit &amp; Loss will not be covered under Section 43B(h). </a:t>
            </a:r>
          </a:p>
          <a:p>
            <a:pPr marL="0" indent="0" algn="just">
              <a:buNone/>
            </a:pPr>
            <a:r>
              <a:rPr lang="en-US" sz="2100" dirty="0">
                <a:latin typeface="Times New Roman" panose="02020603050405020304" pitchFamily="18" charset="0"/>
                <a:cs typeface="Times New Roman" panose="02020603050405020304" pitchFamily="18" charset="0"/>
              </a:rPr>
              <a:t>For e.g. –</a:t>
            </a:r>
          </a:p>
          <a:p>
            <a:pPr algn="just"/>
            <a:r>
              <a:rPr lang="en-US" sz="2100" dirty="0">
                <a:latin typeface="Times New Roman" panose="02020603050405020304" pitchFamily="18" charset="0"/>
                <a:cs typeface="Times New Roman" panose="02020603050405020304" pitchFamily="18" charset="0"/>
              </a:rPr>
              <a:t>amount due towards unpaid interest covered by Clause 22(</a:t>
            </a:r>
            <a:r>
              <a:rPr lang="en-US" sz="2100" dirty="0" err="1">
                <a:latin typeface="Times New Roman" panose="02020603050405020304" pitchFamily="18" charset="0"/>
                <a:cs typeface="Times New Roman" panose="02020603050405020304" pitchFamily="18" charset="0"/>
              </a:rPr>
              <a:t>i</a:t>
            </a:r>
            <a:r>
              <a:rPr lang="en-US" sz="2100" dirty="0">
                <a:latin typeface="Times New Roman" panose="02020603050405020304" pitchFamily="18" charset="0"/>
                <a:cs typeface="Times New Roman" panose="02020603050405020304" pitchFamily="18" charset="0"/>
              </a:rPr>
              <a:t>) which is inadmissible by virtue section 23 of the MSMED Act;</a:t>
            </a:r>
          </a:p>
          <a:p>
            <a:pPr algn="just"/>
            <a:r>
              <a:rPr lang="en-US" sz="2100" dirty="0">
                <a:latin typeface="Times New Roman" panose="02020603050405020304" pitchFamily="18" charset="0"/>
                <a:cs typeface="Times New Roman" panose="02020603050405020304" pitchFamily="18" charset="0"/>
              </a:rPr>
              <a:t>payment to a supplier in violation to section 40A(3) which attracts disallowance under that provision;</a:t>
            </a:r>
          </a:p>
          <a:p>
            <a:pPr algn="just"/>
            <a:r>
              <a:rPr lang="en-US" sz="2100" dirty="0">
                <a:latin typeface="Times New Roman" panose="02020603050405020304" pitchFamily="18" charset="0"/>
                <a:cs typeface="Times New Roman" panose="02020603050405020304" pitchFamily="18" charset="0"/>
              </a:rPr>
              <a:t>dues towards capital goods which are not expensed but are </a:t>
            </a:r>
            <a:r>
              <a:rPr lang="en-US" sz="2100" dirty="0" err="1">
                <a:latin typeface="Times New Roman" panose="02020603050405020304" pitchFamily="18" charset="0"/>
                <a:cs typeface="Times New Roman" panose="02020603050405020304" pitchFamily="18" charset="0"/>
              </a:rPr>
              <a:t>capitalised</a:t>
            </a:r>
            <a:r>
              <a:rPr lang="en-US" sz="2100" dirty="0">
                <a:latin typeface="Times New Roman" panose="02020603050405020304" pitchFamily="18" charset="0"/>
                <a:cs typeface="Times New Roman" panose="02020603050405020304" pitchFamily="18" charset="0"/>
              </a:rPr>
              <a:t>;</a:t>
            </a:r>
          </a:p>
          <a:p>
            <a:pPr algn="just"/>
            <a:r>
              <a:rPr lang="en-US" sz="2100" dirty="0">
                <a:latin typeface="Times New Roman" panose="02020603050405020304" pitchFamily="18" charset="0"/>
                <a:cs typeface="Times New Roman" panose="02020603050405020304" pitchFamily="18" charset="0"/>
              </a:rPr>
              <a:t>Dues related to a period earlier than the Previous Year, etc.</a:t>
            </a:r>
          </a:p>
        </p:txBody>
      </p:sp>
      <p:sp>
        <p:nvSpPr>
          <p:cNvPr id="2" name="Footer Placeholder 1">
            <a:extLst>
              <a:ext uri="{FF2B5EF4-FFF2-40B4-BE49-F238E27FC236}">
                <a16:creationId xmlns:a16="http://schemas.microsoft.com/office/drawing/2014/main" id="{5A543F60-2781-14CE-D62A-875D8F9ECACF}"/>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758661184"/>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334B12-34D8-DD88-0D4B-450307E4CC3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2B73915-B904-32A7-B120-B5623B3BC806}"/>
              </a:ext>
            </a:extLst>
          </p:cNvPr>
          <p:cNvSpPr>
            <a:spLocks noGrp="1"/>
          </p:cNvSpPr>
          <p:nvPr>
            <p:ph idx="1"/>
          </p:nvPr>
        </p:nvSpPr>
        <p:spPr>
          <a:xfrm>
            <a:off x="124113" y="-27384"/>
            <a:ext cx="8768367" cy="6374862"/>
          </a:xfrm>
        </p:spPr>
        <p:txBody>
          <a:bodyPr>
            <a:noAutofit/>
          </a:bodyPr>
          <a:lstStyle/>
          <a:p>
            <a:pPr marL="0" indent="0" algn="ctr">
              <a:buNone/>
            </a:pPr>
            <a:r>
              <a:rPr lang="en-US" sz="2000" b="1" dirty="0">
                <a:latin typeface="Times New Roman" panose="02020603050405020304" pitchFamily="18" charset="0"/>
                <a:cs typeface="Times New Roman" panose="02020603050405020304" pitchFamily="18" charset="0"/>
              </a:rPr>
              <a:t>As per Page no 221 &amp; 222 of Guidance Note on Tax Audit u/s. 44AB of IT Act, 1961 (Revised 2026)</a:t>
            </a:r>
          </a:p>
          <a:p>
            <a:pPr marL="0" indent="0" algn="just">
              <a:buNone/>
            </a:pPr>
            <a:r>
              <a:rPr lang="en-US" sz="2000" dirty="0">
                <a:latin typeface="Times New Roman" panose="02020603050405020304" pitchFamily="18" charset="0"/>
                <a:cs typeface="Times New Roman" panose="02020603050405020304" pitchFamily="18" charset="0"/>
              </a:rPr>
              <a:t>42.26 The inadmissibility under section 43B(h) applies to only such sums payable by the </a:t>
            </a:r>
            <a:r>
              <a:rPr lang="en-US" sz="2000" dirty="0" err="1">
                <a:latin typeface="Times New Roman" panose="02020603050405020304" pitchFamily="18" charset="0"/>
                <a:cs typeface="Times New Roman" panose="02020603050405020304" pitchFamily="18" charset="0"/>
              </a:rPr>
              <a:t>assessee</a:t>
            </a:r>
            <a:r>
              <a:rPr lang="en-US" sz="2000" dirty="0">
                <a:latin typeface="Times New Roman" panose="02020603050405020304" pitchFamily="18" charset="0"/>
                <a:cs typeface="Times New Roman" panose="02020603050405020304" pitchFamily="18" charset="0"/>
              </a:rPr>
              <a:t> to a micro or small enterprise which are unpaid on the last date of the previous year, and are paid beyond the time limit specified under section 15 of MSMED Act.</a:t>
            </a:r>
          </a:p>
          <a:p>
            <a:pPr marL="0" indent="0" algn="just">
              <a:buNone/>
            </a:pPr>
            <a:r>
              <a:rPr lang="en-US" sz="2000" dirty="0">
                <a:latin typeface="Times New Roman" panose="02020603050405020304" pitchFamily="18" charset="0"/>
                <a:cs typeface="Times New Roman" panose="02020603050405020304" pitchFamily="18" charset="0"/>
              </a:rPr>
              <a:t>Under clause 22, full disclosure is required to be made as required in sub-clauses (ii) and (iii). Accordingly –</a:t>
            </a:r>
          </a:p>
          <a:p>
            <a:pPr marL="0" indent="0" algn="just">
              <a:buNone/>
            </a:pPr>
            <a:r>
              <a:rPr lang="en-US" sz="2000" dirty="0">
                <a:latin typeface="Times New Roman" panose="02020603050405020304" pitchFamily="18" charset="0"/>
                <a:cs typeface="Times New Roman" panose="02020603050405020304" pitchFamily="18" charset="0"/>
              </a:rPr>
              <a:t>(a) Reporting under Clause 22(ii) should include the </a:t>
            </a:r>
            <a:r>
              <a:rPr lang="en-US" sz="2000" b="1" u="sng" dirty="0">
                <a:latin typeface="Times New Roman" panose="02020603050405020304" pitchFamily="18" charset="0"/>
                <a:cs typeface="Times New Roman" panose="02020603050405020304" pitchFamily="18" charset="0"/>
              </a:rPr>
              <a:t>amount required to be paid </a:t>
            </a:r>
            <a:r>
              <a:rPr lang="en-US" sz="2000" dirty="0">
                <a:latin typeface="Times New Roman" panose="02020603050405020304" pitchFamily="18" charset="0"/>
                <a:cs typeface="Times New Roman" panose="02020603050405020304" pitchFamily="18" charset="0"/>
              </a:rPr>
              <a:t>to </a:t>
            </a:r>
            <a:r>
              <a:rPr lang="en-US" sz="2000" b="1" u="sng" dirty="0">
                <a:latin typeface="Times New Roman" panose="02020603050405020304" pitchFamily="18" charset="0"/>
                <a:cs typeface="Times New Roman" panose="02020603050405020304" pitchFamily="18" charset="0"/>
              </a:rPr>
              <a:t>Micro and Small Enterprises </a:t>
            </a:r>
            <a:r>
              <a:rPr lang="en-US" sz="2000" dirty="0">
                <a:latin typeface="Times New Roman" panose="02020603050405020304" pitchFamily="18" charset="0"/>
                <a:cs typeface="Times New Roman" panose="02020603050405020304" pitchFamily="18" charset="0"/>
              </a:rPr>
              <a:t>during the previous year (including amounts which are not claimed as a deduction in the Profit and Loss Account) irrespective of whether they have been paid during the year and whether or not they are outstanding on the Balance Sheet date. </a:t>
            </a:r>
          </a:p>
          <a:p>
            <a:pPr marL="0" indent="0" algn="just">
              <a:buNone/>
            </a:pPr>
            <a:r>
              <a:rPr lang="en-US" sz="2000" b="1" u="sng" dirty="0">
                <a:latin typeface="Times New Roman" panose="02020603050405020304" pitchFamily="18" charset="0"/>
                <a:cs typeface="Times New Roman" panose="02020603050405020304" pitchFamily="18" charset="0"/>
              </a:rPr>
              <a:t>Reporting under this sub-clause should also include amounts which have accrued during the year but are not due for payment as on 31</a:t>
            </a:r>
            <a:r>
              <a:rPr lang="en-US" sz="2000" b="1" u="sng" baseline="30000" dirty="0">
                <a:latin typeface="Times New Roman" panose="02020603050405020304" pitchFamily="18" charset="0"/>
                <a:cs typeface="Times New Roman" panose="02020603050405020304" pitchFamily="18" charset="0"/>
              </a:rPr>
              <a:t>st</a:t>
            </a:r>
            <a:r>
              <a:rPr lang="en-US" sz="2000" b="1" u="sng" dirty="0">
                <a:latin typeface="Times New Roman" panose="02020603050405020304" pitchFamily="18" charset="0"/>
                <a:cs typeface="Times New Roman" panose="02020603050405020304" pitchFamily="18" charset="0"/>
              </a:rPr>
              <a:t> March.</a:t>
            </a:r>
          </a:p>
          <a:p>
            <a:pPr marL="0" indent="0" algn="just">
              <a:buNone/>
            </a:pPr>
            <a:r>
              <a:rPr lang="en-US" sz="2000" dirty="0">
                <a:latin typeface="Times New Roman" panose="02020603050405020304" pitchFamily="18" charset="0"/>
                <a:cs typeface="Times New Roman" panose="02020603050405020304" pitchFamily="18" charset="0"/>
              </a:rPr>
              <a:t>Thus, under 22(ii) which requires reporting of </a:t>
            </a:r>
            <a:r>
              <a:rPr lang="en-US" sz="2000" b="1" dirty="0">
                <a:latin typeface="Times New Roman" panose="02020603050405020304" pitchFamily="18" charset="0"/>
                <a:cs typeface="Times New Roman" panose="02020603050405020304" pitchFamily="18" charset="0"/>
              </a:rPr>
              <a:t>“total amount required to be paid to a micro or small enterprise, as referred to in section 15 of the MSMED Act, during the previous year”, the total amount required to be paid during the year needs to be stated even if the said amount has been actually paid during the year.</a:t>
            </a:r>
          </a:p>
        </p:txBody>
      </p:sp>
      <p:sp>
        <p:nvSpPr>
          <p:cNvPr id="2" name="Footer Placeholder 1">
            <a:extLst>
              <a:ext uri="{FF2B5EF4-FFF2-40B4-BE49-F238E27FC236}">
                <a16:creationId xmlns:a16="http://schemas.microsoft.com/office/drawing/2014/main" id="{D2447EFE-17B6-BCEF-1CDF-E796B043C68E}"/>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541069085"/>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868A30-B9CB-F947-00AF-9FAA2ED89B6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A5450AA-417A-65FB-4E93-AB29455A0959}"/>
              </a:ext>
            </a:extLst>
          </p:cNvPr>
          <p:cNvSpPr>
            <a:spLocks noGrp="1"/>
          </p:cNvSpPr>
          <p:nvPr>
            <p:ph idx="1"/>
          </p:nvPr>
        </p:nvSpPr>
        <p:spPr>
          <a:xfrm>
            <a:off x="322236" y="392767"/>
            <a:ext cx="8426228" cy="5772537"/>
          </a:xfrm>
        </p:spPr>
        <p:txBody>
          <a:bodyPr>
            <a:normAutofit lnSpcReduction="10000"/>
          </a:bodyPr>
          <a:lstStyle/>
          <a:p>
            <a:pPr marL="0" indent="0" algn="ctr">
              <a:buNone/>
            </a:pPr>
            <a:r>
              <a:rPr lang="en-US" sz="2400" b="1" dirty="0">
                <a:latin typeface="Times New Roman" panose="02020603050405020304" pitchFamily="18" charset="0"/>
                <a:cs typeface="Times New Roman" panose="02020603050405020304" pitchFamily="18" charset="0"/>
              </a:rPr>
              <a:t>As per Page no 222 of Guidance Note on Tax Audit u/s. 44AB of IT Act, 1961 (Revised 2026)</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(b) Under Clause 22(iii) –</a:t>
            </a:r>
          </a:p>
          <a:p>
            <a:pPr marL="0" indent="0" algn="just">
              <a:buNone/>
            </a:pPr>
            <a:r>
              <a:rPr lang="en-US" sz="2400" dirty="0">
                <a:latin typeface="Times New Roman" panose="02020603050405020304" pitchFamily="18" charset="0"/>
                <a:cs typeface="Times New Roman" panose="02020603050405020304" pitchFamily="18" charset="0"/>
              </a:rPr>
              <a:t>(a) Under (a), all payments out of that included under 22(ii), which have been settled within the time limit laid down in Section 15 of MSMED Act need to be stated.</a:t>
            </a:r>
          </a:p>
          <a:p>
            <a:pPr marL="0" indent="0" algn="just">
              <a:buNone/>
            </a:pPr>
            <a:r>
              <a:rPr lang="en-US" sz="2400" dirty="0">
                <a:latin typeface="Times New Roman" panose="02020603050405020304" pitchFamily="18" charset="0"/>
                <a:cs typeface="Times New Roman" panose="02020603050405020304" pitchFamily="18" charset="0"/>
              </a:rPr>
              <a:t>(b) Under (b), only such amounts which will attract disallowance under Section 43B(h) should be reported. </a:t>
            </a:r>
          </a:p>
          <a:p>
            <a:pPr marL="0" indent="0" algn="just">
              <a:buNone/>
            </a:pPr>
            <a:r>
              <a:rPr lang="en-US" sz="2400" dirty="0">
                <a:latin typeface="Times New Roman" panose="02020603050405020304" pitchFamily="18" charset="0"/>
                <a:cs typeface="Times New Roman" panose="02020603050405020304" pitchFamily="18" charset="0"/>
              </a:rPr>
              <a:t>This will include only amounts which-</a:t>
            </a:r>
          </a:p>
          <a:p>
            <a:pPr marL="0" indent="0" algn="just">
              <a:buNone/>
            </a:pP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have been claimed as a deduction during the year excluding sums specified in Para 42.25;</a:t>
            </a:r>
          </a:p>
          <a:p>
            <a:pPr marL="0" indent="0" algn="just">
              <a:buNone/>
            </a:pPr>
            <a:r>
              <a:rPr lang="en-US" sz="2400" dirty="0">
                <a:latin typeface="Times New Roman" panose="02020603050405020304" pitchFamily="18" charset="0"/>
                <a:cs typeface="Times New Roman" panose="02020603050405020304" pitchFamily="18" charset="0"/>
              </a:rPr>
              <a:t>(ii) are outstanding on the last date of the previous year; and</a:t>
            </a:r>
          </a:p>
          <a:p>
            <a:pPr marL="0" indent="0" algn="just">
              <a:buNone/>
            </a:pPr>
            <a:r>
              <a:rPr lang="en-US" sz="2400" dirty="0">
                <a:latin typeface="Times New Roman" panose="02020603050405020304" pitchFamily="18" charset="0"/>
                <a:cs typeface="Times New Roman" panose="02020603050405020304" pitchFamily="18" charset="0"/>
              </a:rPr>
              <a:t>(iii) have not been paid within the time limit specified in Section 15 of the MSMED Act.</a:t>
            </a:r>
          </a:p>
        </p:txBody>
      </p:sp>
      <p:sp>
        <p:nvSpPr>
          <p:cNvPr id="2" name="Footer Placeholder 1">
            <a:extLst>
              <a:ext uri="{FF2B5EF4-FFF2-40B4-BE49-F238E27FC236}">
                <a16:creationId xmlns:a16="http://schemas.microsoft.com/office/drawing/2014/main" id="{168F974D-EF22-B383-2091-C0294CCEC190}"/>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568657798"/>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5C44BD-F74B-D584-B1D7-1E27CFDCAD5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45C333-37F6-30C2-8C34-38F82AD70337}"/>
              </a:ext>
            </a:extLst>
          </p:cNvPr>
          <p:cNvSpPr>
            <a:spLocks noGrp="1"/>
          </p:cNvSpPr>
          <p:nvPr>
            <p:ph idx="1"/>
          </p:nvPr>
        </p:nvSpPr>
        <p:spPr>
          <a:xfrm>
            <a:off x="247255" y="188640"/>
            <a:ext cx="8645225" cy="5795329"/>
          </a:xfrm>
        </p:spPr>
        <p:txBody>
          <a:bodyPr>
            <a:normAutofit/>
          </a:bodyPr>
          <a:lstStyle/>
          <a:p>
            <a:pPr marL="0" indent="0" algn="ctr">
              <a:buNone/>
            </a:pPr>
            <a:r>
              <a:rPr lang="en-US" sz="2000" b="1" dirty="0">
                <a:latin typeface="Times New Roman" panose="02020603050405020304" pitchFamily="18" charset="0"/>
                <a:cs typeface="Times New Roman" panose="02020603050405020304" pitchFamily="18" charset="0"/>
              </a:rPr>
              <a:t>As per Page no 222 of Guidance Note on Tax Audit u/s. 44AB of IT Act, 1961 (Revised 2026)</a:t>
            </a:r>
            <a:endParaRPr lang="en-US" sz="2200" b="1" dirty="0">
              <a:latin typeface="Times New Roman" panose="02020603050405020304" pitchFamily="18" charset="0"/>
              <a:cs typeface="Times New Roman" panose="02020603050405020304" pitchFamily="18" charset="0"/>
            </a:endParaRPr>
          </a:p>
          <a:p>
            <a:pPr marL="0" indent="0" algn="just">
              <a:buNone/>
            </a:pPr>
            <a:r>
              <a:rPr lang="en-US" sz="2200" dirty="0">
                <a:latin typeface="Times New Roman" panose="02020603050405020304" pitchFamily="18" charset="0"/>
                <a:cs typeface="Times New Roman" panose="02020603050405020304" pitchFamily="18" charset="0"/>
              </a:rPr>
              <a:t>42.27 While verifying the amounts reported under this clause, the tax auditor should note that the </a:t>
            </a:r>
            <a:r>
              <a:rPr lang="en-US" sz="2200" b="1" u="sng" dirty="0">
                <a:latin typeface="Times New Roman" panose="02020603050405020304" pitchFamily="18" charset="0"/>
                <a:cs typeface="Times New Roman" panose="02020603050405020304" pitchFamily="18" charset="0"/>
              </a:rPr>
              <a:t>benefit available under the first proviso to section 43B for payments made </a:t>
            </a:r>
            <a:r>
              <a:rPr lang="en-US" sz="2200" b="1" u="sng" dirty="0" err="1">
                <a:latin typeface="Times New Roman" panose="02020603050405020304" pitchFamily="18" charset="0"/>
                <a:cs typeface="Times New Roman" panose="02020603050405020304" pitchFamily="18" charset="0"/>
              </a:rPr>
              <a:t>upto</a:t>
            </a:r>
            <a:r>
              <a:rPr lang="en-US" sz="2200" b="1" u="sng" dirty="0">
                <a:latin typeface="Times New Roman" panose="02020603050405020304" pitchFamily="18" charset="0"/>
                <a:cs typeface="Times New Roman" panose="02020603050405020304" pitchFamily="18" charset="0"/>
              </a:rPr>
              <a:t> the due date of filing the return is not available for payments covered under clause (h). </a:t>
            </a:r>
          </a:p>
          <a:p>
            <a:pPr marL="0" indent="0" algn="just">
              <a:buNone/>
            </a:pPr>
            <a:r>
              <a:rPr lang="en-US" sz="2200" dirty="0">
                <a:latin typeface="Times New Roman" panose="02020603050405020304" pitchFamily="18" charset="0"/>
                <a:cs typeface="Times New Roman" panose="02020603050405020304" pitchFamily="18" charset="0"/>
              </a:rPr>
              <a:t>Hence, any </a:t>
            </a:r>
            <a:r>
              <a:rPr lang="en-US" sz="2200" b="1" u="sng" dirty="0">
                <a:latin typeface="Times New Roman" panose="02020603050405020304" pitchFamily="18" charset="0"/>
                <a:cs typeface="Times New Roman" panose="02020603050405020304" pitchFamily="18" charset="0"/>
              </a:rPr>
              <a:t>payment beyond the time limit specified u/s 15 of MSMED Act </a:t>
            </a:r>
            <a:r>
              <a:rPr lang="en-US" sz="2200" dirty="0">
                <a:latin typeface="Times New Roman" panose="02020603050405020304" pitchFamily="18" charset="0"/>
                <a:cs typeface="Times New Roman" panose="02020603050405020304" pitchFamily="18" charset="0"/>
              </a:rPr>
              <a:t>(and </a:t>
            </a:r>
            <a:r>
              <a:rPr lang="en-US" sz="2200" b="1" u="sng" dirty="0">
                <a:latin typeface="Times New Roman" panose="02020603050405020304" pitchFamily="18" charset="0"/>
                <a:cs typeface="Times New Roman" panose="02020603050405020304" pitchFamily="18" charset="0"/>
              </a:rPr>
              <a:t>which has not been paid during the previous year</a:t>
            </a:r>
            <a:r>
              <a:rPr lang="en-US" sz="2200" dirty="0">
                <a:latin typeface="Times New Roman" panose="02020603050405020304" pitchFamily="18" charset="0"/>
                <a:cs typeface="Times New Roman" panose="02020603050405020304" pitchFamily="18" charset="0"/>
              </a:rPr>
              <a:t>) </a:t>
            </a:r>
            <a:r>
              <a:rPr lang="en-US" sz="2200" b="1" u="sng" dirty="0">
                <a:latin typeface="Times New Roman" panose="02020603050405020304" pitchFamily="18" charset="0"/>
                <a:cs typeface="Times New Roman" panose="02020603050405020304" pitchFamily="18" charset="0"/>
              </a:rPr>
              <a:t>will be inadmissible.</a:t>
            </a:r>
          </a:p>
          <a:p>
            <a:pPr marL="0" indent="0" algn="just">
              <a:buNone/>
            </a:pPr>
            <a:endParaRPr lang="en-US" sz="22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FEA381A2-0A8B-A934-BD1B-CB7413E860E9}"/>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755912215"/>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3A5EA7-56C9-2944-976F-BC029D615C7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D336C2-2E17-ED2A-4170-D506074A8F67}"/>
              </a:ext>
            </a:extLst>
          </p:cNvPr>
          <p:cNvSpPr>
            <a:spLocks noGrp="1"/>
          </p:cNvSpPr>
          <p:nvPr>
            <p:ph idx="1"/>
          </p:nvPr>
        </p:nvSpPr>
        <p:spPr>
          <a:xfrm>
            <a:off x="247255" y="188640"/>
            <a:ext cx="8645225" cy="4536503"/>
          </a:xfrm>
        </p:spPr>
        <p:txBody>
          <a:bodyPr>
            <a:normAutofit/>
          </a:bodyPr>
          <a:lstStyle/>
          <a:p>
            <a:pPr marL="0" indent="0" algn="ctr">
              <a:buNone/>
            </a:pPr>
            <a:r>
              <a:rPr lang="en-US" sz="2000" b="1" dirty="0">
                <a:latin typeface="Times New Roman" panose="02020603050405020304" pitchFamily="18" charset="0"/>
                <a:cs typeface="Times New Roman" panose="02020603050405020304" pitchFamily="18" charset="0"/>
              </a:rPr>
              <a:t>As per Page no 222 &amp; 223 of Guidance Note on Tax Audit u/s. 44AB of IT Act, 1961 (Revised 2026)</a:t>
            </a:r>
          </a:p>
          <a:p>
            <a:pPr marL="0" indent="0" algn="ctr">
              <a:buNone/>
            </a:pPr>
            <a:endParaRPr lang="en-US" sz="2200" dirty="0">
              <a:latin typeface="Times New Roman" panose="02020603050405020304" pitchFamily="18" charset="0"/>
              <a:cs typeface="Times New Roman" panose="02020603050405020304" pitchFamily="18" charset="0"/>
            </a:endParaRPr>
          </a:p>
          <a:p>
            <a:pPr marL="0" indent="0" algn="just">
              <a:buNone/>
            </a:pPr>
            <a:r>
              <a:rPr lang="en-US" sz="2200" dirty="0">
                <a:latin typeface="Times New Roman" panose="02020603050405020304" pitchFamily="18" charset="0"/>
                <a:cs typeface="Times New Roman" panose="02020603050405020304" pitchFamily="18" charset="0"/>
              </a:rPr>
              <a:t>42.28 The responsibility of properly identifying micro and small enterprises and making a correct claim for deduction is on the auditee, hence, the auditee should take appropriate steps to ensure that the classification made by him, and the claim of deduction is correct. </a:t>
            </a:r>
          </a:p>
          <a:p>
            <a:pPr marL="0" indent="0" algn="just">
              <a:buNone/>
            </a:pPr>
            <a:r>
              <a:rPr lang="en-US" sz="2200" dirty="0">
                <a:latin typeface="Times New Roman" panose="02020603050405020304" pitchFamily="18" charset="0"/>
                <a:cs typeface="Times New Roman" panose="02020603050405020304" pitchFamily="18" charset="0"/>
              </a:rPr>
              <a:t>The tax auditor is responsible for verifying whether the steps taken by the auditee to ensure proper classification are adequate and whether the claim of deduction is as per law. </a:t>
            </a:r>
          </a:p>
          <a:p>
            <a:pPr marL="0" indent="0" algn="just">
              <a:buNone/>
            </a:pPr>
            <a:r>
              <a:rPr lang="en-US" sz="2200" dirty="0">
                <a:latin typeface="Times New Roman" panose="02020603050405020304" pitchFamily="18" charset="0"/>
                <a:cs typeface="Times New Roman" panose="02020603050405020304" pitchFamily="18" charset="0"/>
              </a:rPr>
              <a:t>He is also required to verify if the amount which is inadmissible has been correctly arrived at.</a:t>
            </a:r>
          </a:p>
        </p:txBody>
      </p:sp>
      <p:sp>
        <p:nvSpPr>
          <p:cNvPr id="2" name="Footer Placeholder 1">
            <a:extLst>
              <a:ext uri="{FF2B5EF4-FFF2-40B4-BE49-F238E27FC236}">
                <a16:creationId xmlns:a16="http://schemas.microsoft.com/office/drawing/2014/main" id="{535D21DA-F68B-DBA1-849B-413F53D2E415}"/>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615825407"/>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A15BFF-A6F0-1640-5126-9A6A58F6CE0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063341B-184D-4D6D-A82C-9067E6AD8D90}"/>
              </a:ext>
            </a:extLst>
          </p:cNvPr>
          <p:cNvSpPr>
            <a:spLocks noGrp="1"/>
          </p:cNvSpPr>
          <p:nvPr>
            <p:ph idx="1"/>
          </p:nvPr>
        </p:nvSpPr>
        <p:spPr>
          <a:xfrm>
            <a:off x="381990" y="260648"/>
            <a:ext cx="8510490" cy="4789528"/>
          </a:xfrm>
        </p:spPr>
        <p:txBody>
          <a:bodyPr>
            <a:normAutofit/>
          </a:bodyPr>
          <a:lstStyle/>
          <a:p>
            <a:pPr marL="0" indent="0" algn="ctr">
              <a:buNone/>
            </a:pPr>
            <a:r>
              <a:rPr lang="en-US" sz="2000" b="1" dirty="0">
                <a:latin typeface="Times New Roman" panose="02020603050405020304" pitchFamily="18" charset="0"/>
                <a:cs typeface="Times New Roman" panose="02020603050405020304" pitchFamily="18" charset="0"/>
              </a:rPr>
              <a:t>As per Page no 223 of Guidance Note on Tax Audit u/s. 44AB of IT Act, 1961 (Revised 2026)</a:t>
            </a:r>
            <a:endParaRPr lang="en-US" sz="2300" b="1" dirty="0">
              <a:latin typeface="Times New Roman" panose="02020603050405020304" pitchFamily="18" charset="0"/>
              <a:cs typeface="Times New Roman" panose="02020603050405020304" pitchFamily="18" charset="0"/>
            </a:endParaRPr>
          </a:p>
          <a:p>
            <a:pPr marL="0" indent="0" algn="just">
              <a:buNone/>
            </a:pPr>
            <a:r>
              <a:rPr lang="en-US" sz="2300" dirty="0">
                <a:latin typeface="Times New Roman" panose="02020603050405020304" pitchFamily="18" charset="0"/>
                <a:cs typeface="Times New Roman" panose="02020603050405020304" pitchFamily="18" charset="0"/>
              </a:rPr>
              <a:t>42.29 It is recommended that the tax auditor should obtain the relevant particulars in the formats given below and should verify the details and retain the same as part of his working papers.</a:t>
            </a:r>
          </a:p>
          <a:p>
            <a:pPr marL="0" indent="0" algn="just">
              <a:buNone/>
            </a:pPr>
            <a:endParaRPr lang="en-US" sz="2300" dirty="0">
              <a:latin typeface="Times New Roman" panose="02020603050405020304" pitchFamily="18" charset="0"/>
              <a:cs typeface="Times New Roman" panose="02020603050405020304" pitchFamily="18" charset="0"/>
            </a:endParaRPr>
          </a:p>
          <a:p>
            <a:pPr marL="0" indent="0" algn="just">
              <a:buNone/>
            </a:pPr>
            <a:r>
              <a:rPr lang="en-US" sz="2300" dirty="0">
                <a:latin typeface="Times New Roman" panose="02020603050405020304" pitchFamily="18" charset="0"/>
                <a:cs typeface="Times New Roman" panose="02020603050405020304" pitchFamily="18" charset="0"/>
              </a:rPr>
              <a:t>He should also cross verify the details with the disclosures given in the Financial Statements in terms of Section 22 of the MSMED Act.</a:t>
            </a:r>
          </a:p>
          <a:p>
            <a:pPr marL="0" indent="0" algn="just">
              <a:buNone/>
            </a:pPr>
            <a:endParaRPr lang="en-US" sz="2300" dirty="0">
              <a:latin typeface="Times New Roman" panose="02020603050405020304" pitchFamily="18" charset="0"/>
              <a:cs typeface="Times New Roman" panose="02020603050405020304" pitchFamily="18" charset="0"/>
            </a:endParaRPr>
          </a:p>
          <a:p>
            <a:pPr marL="0" indent="0" algn="just">
              <a:buNone/>
            </a:pPr>
            <a:r>
              <a:rPr lang="en-US" sz="2300" dirty="0">
                <a:latin typeface="Times New Roman" panose="02020603050405020304" pitchFamily="18" charset="0"/>
                <a:cs typeface="Times New Roman" panose="02020603050405020304" pitchFamily="18" charset="0"/>
              </a:rPr>
              <a:t>In case of company auditees, reference should also be made to half-yearly Form MSME-1, if any, furnished by such companies to the ROC.</a:t>
            </a:r>
          </a:p>
        </p:txBody>
      </p:sp>
      <p:sp>
        <p:nvSpPr>
          <p:cNvPr id="2" name="Footer Placeholder 1">
            <a:extLst>
              <a:ext uri="{FF2B5EF4-FFF2-40B4-BE49-F238E27FC236}">
                <a16:creationId xmlns:a16="http://schemas.microsoft.com/office/drawing/2014/main" id="{943798AC-582C-F515-597B-950B53E3BA08}"/>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245556571"/>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60829F-4015-D312-B544-767B1E34D3A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E52D99-7687-369A-7FBC-E312AEED4AC6}"/>
              </a:ext>
            </a:extLst>
          </p:cNvPr>
          <p:cNvSpPr>
            <a:spLocks noGrp="1"/>
          </p:cNvSpPr>
          <p:nvPr>
            <p:ph idx="1"/>
          </p:nvPr>
        </p:nvSpPr>
        <p:spPr>
          <a:xfrm>
            <a:off x="296460" y="188640"/>
            <a:ext cx="8681551" cy="4354116"/>
          </a:xfrm>
        </p:spPr>
        <p:txBody>
          <a:bodyPr>
            <a:normAutofit/>
          </a:bodyPr>
          <a:lstStyle/>
          <a:p>
            <a:pPr marL="0" indent="0" algn="ctr">
              <a:buNone/>
            </a:pPr>
            <a:r>
              <a:rPr lang="en-US" sz="2000" b="1" dirty="0">
                <a:latin typeface="Times New Roman" panose="02020603050405020304" pitchFamily="18" charset="0"/>
                <a:cs typeface="Times New Roman" panose="02020603050405020304" pitchFamily="18" charset="0"/>
              </a:rPr>
              <a:t>As per Page no 223 of Guidance Note on Tax Audit u/s. 44AB of IT Act, 1961 (Revised 2026)</a:t>
            </a:r>
          </a:p>
          <a:p>
            <a:pPr marL="0" indent="0" algn="just">
              <a:buNone/>
            </a:pPr>
            <a:r>
              <a:rPr lang="en-US" sz="2000" dirty="0">
                <a:latin typeface="Times New Roman" panose="02020603050405020304" pitchFamily="18" charset="0"/>
                <a:cs typeface="Times New Roman" panose="02020603050405020304" pitchFamily="18" charset="0"/>
              </a:rPr>
              <a:t>(a) Full list of entities covered under trade payables and current liabilities containing the following details:</a:t>
            </a:r>
          </a:p>
        </p:txBody>
      </p:sp>
      <p:pic>
        <p:nvPicPr>
          <p:cNvPr id="4" name="Picture 3">
            <a:extLst>
              <a:ext uri="{FF2B5EF4-FFF2-40B4-BE49-F238E27FC236}">
                <a16:creationId xmlns:a16="http://schemas.microsoft.com/office/drawing/2014/main" id="{A2D0EA76-895E-ECF5-BC0A-203299C7335D}"/>
              </a:ext>
            </a:extLst>
          </p:cNvPr>
          <p:cNvPicPr>
            <a:picLocks noChangeAspect="1"/>
          </p:cNvPicPr>
          <p:nvPr/>
        </p:nvPicPr>
        <p:blipFill>
          <a:blip r:embed="rId3"/>
          <a:srcRect r="41328"/>
          <a:stretch>
            <a:fillRect/>
          </a:stretch>
        </p:blipFill>
        <p:spPr>
          <a:xfrm rot="5400000">
            <a:off x="-217415" y="2302073"/>
            <a:ext cx="3623772" cy="2253854"/>
          </a:xfrm>
          <a:prstGeom prst="rect">
            <a:avLst/>
          </a:prstGeom>
        </p:spPr>
      </p:pic>
      <p:pic>
        <p:nvPicPr>
          <p:cNvPr id="2" name="Picture 1">
            <a:extLst>
              <a:ext uri="{FF2B5EF4-FFF2-40B4-BE49-F238E27FC236}">
                <a16:creationId xmlns:a16="http://schemas.microsoft.com/office/drawing/2014/main" id="{6210A13A-BE22-BCF8-F180-CDEBF58E24C5}"/>
              </a:ext>
            </a:extLst>
          </p:cNvPr>
          <p:cNvPicPr>
            <a:picLocks noChangeAspect="1"/>
          </p:cNvPicPr>
          <p:nvPr/>
        </p:nvPicPr>
        <p:blipFill>
          <a:blip r:embed="rId3"/>
          <a:srcRect l="57151"/>
          <a:stretch>
            <a:fillRect/>
          </a:stretch>
        </p:blipFill>
        <p:spPr>
          <a:xfrm rot="5400000">
            <a:off x="3094953" y="2457775"/>
            <a:ext cx="3623771" cy="2253854"/>
          </a:xfrm>
          <a:prstGeom prst="rect">
            <a:avLst/>
          </a:prstGeom>
        </p:spPr>
      </p:pic>
      <p:sp>
        <p:nvSpPr>
          <p:cNvPr id="5" name="Footer Placeholder 4">
            <a:extLst>
              <a:ext uri="{FF2B5EF4-FFF2-40B4-BE49-F238E27FC236}">
                <a16:creationId xmlns:a16="http://schemas.microsoft.com/office/drawing/2014/main" id="{190B7F36-685B-1D39-9F0B-BF631E056A12}"/>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91705350"/>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E66E33-3392-BD3E-6D0A-1D59978A452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D553426-3A51-007C-874C-1F752B63F038}"/>
              </a:ext>
            </a:extLst>
          </p:cNvPr>
          <p:cNvSpPr>
            <a:spLocks noGrp="1"/>
          </p:cNvSpPr>
          <p:nvPr>
            <p:ph idx="1"/>
          </p:nvPr>
        </p:nvSpPr>
        <p:spPr>
          <a:xfrm>
            <a:off x="270606" y="260648"/>
            <a:ext cx="8426228" cy="4789528"/>
          </a:xfrm>
        </p:spPr>
        <p:txBody>
          <a:bodyPr>
            <a:normAutofit/>
          </a:bodyPr>
          <a:lstStyle/>
          <a:p>
            <a:pPr marL="0" indent="0" algn="ctr">
              <a:buNone/>
            </a:pPr>
            <a:r>
              <a:rPr lang="en-US" sz="2400" b="1" dirty="0">
                <a:latin typeface="Times New Roman" panose="02020603050405020304" pitchFamily="18" charset="0"/>
                <a:cs typeface="Times New Roman" panose="02020603050405020304" pitchFamily="18" charset="0"/>
              </a:rPr>
              <a:t>As per Page no 223 of Guidance Note on Tax Audit u/s. 44AB of IT Act, 1961 (Revised 2026)</a:t>
            </a:r>
          </a:p>
          <a:p>
            <a:pPr marL="0" indent="0" algn="just">
              <a:buNone/>
            </a:pPr>
            <a:r>
              <a:rPr lang="en-US" sz="2400" dirty="0">
                <a:latin typeface="Times New Roman" panose="02020603050405020304" pitchFamily="18" charset="0"/>
                <a:cs typeface="Times New Roman" panose="02020603050405020304" pitchFamily="18" charset="0"/>
              </a:rPr>
              <a:t>(b) In respect of all Micro and Small Enterprise covered u/s 15 of MSMED Act, the following details may be obtained:</a:t>
            </a:r>
          </a:p>
          <a:p>
            <a:pPr marL="0" indent="0" algn="just">
              <a:buNone/>
            </a:pPr>
            <a:endParaRPr lang="en-US" sz="2400" dirty="0">
              <a:latin typeface="Times New Roman" panose="02020603050405020304" pitchFamily="18" charset="0"/>
              <a:cs typeface="Times New Roman" panose="02020603050405020304" pitchFamily="18" charset="0"/>
            </a:endParaRPr>
          </a:p>
        </p:txBody>
      </p:sp>
      <p:graphicFrame>
        <p:nvGraphicFramePr>
          <p:cNvPr id="2" name="Table 1">
            <a:extLst>
              <a:ext uri="{FF2B5EF4-FFF2-40B4-BE49-F238E27FC236}">
                <a16:creationId xmlns:a16="http://schemas.microsoft.com/office/drawing/2014/main" id="{06EDC381-EC14-670A-26FC-374BFFFA8769}"/>
              </a:ext>
            </a:extLst>
          </p:cNvPr>
          <p:cNvGraphicFramePr>
            <a:graphicFrameLocks noGrp="1"/>
          </p:cNvGraphicFramePr>
          <p:nvPr/>
        </p:nvGraphicFramePr>
        <p:xfrm>
          <a:off x="447166" y="1897824"/>
          <a:ext cx="8249668" cy="1988820"/>
        </p:xfrm>
        <a:graphic>
          <a:graphicData uri="http://schemas.openxmlformats.org/drawingml/2006/table">
            <a:tbl>
              <a:tblPr firstRow="1" bandRow="1">
                <a:tableStyleId>{5940675A-B579-460E-94D1-54222C63F5DA}</a:tableStyleId>
              </a:tblPr>
              <a:tblGrid>
                <a:gridCol w="681665">
                  <a:extLst>
                    <a:ext uri="{9D8B030D-6E8A-4147-A177-3AD203B41FA5}">
                      <a16:colId xmlns:a16="http://schemas.microsoft.com/office/drawing/2014/main" val="821784701"/>
                    </a:ext>
                  </a:extLst>
                </a:gridCol>
                <a:gridCol w="1363331">
                  <a:extLst>
                    <a:ext uri="{9D8B030D-6E8A-4147-A177-3AD203B41FA5}">
                      <a16:colId xmlns:a16="http://schemas.microsoft.com/office/drawing/2014/main" val="2857153009"/>
                    </a:ext>
                  </a:extLst>
                </a:gridCol>
                <a:gridCol w="1704164">
                  <a:extLst>
                    <a:ext uri="{9D8B030D-6E8A-4147-A177-3AD203B41FA5}">
                      <a16:colId xmlns:a16="http://schemas.microsoft.com/office/drawing/2014/main" val="2064232692"/>
                    </a:ext>
                  </a:extLst>
                </a:gridCol>
                <a:gridCol w="1458764">
                  <a:extLst>
                    <a:ext uri="{9D8B030D-6E8A-4147-A177-3AD203B41FA5}">
                      <a16:colId xmlns:a16="http://schemas.microsoft.com/office/drawing/2014/main" val="3058383723"/>
                    </a:ext>
                  </a:extLst>
                </a:gridCol>
                <a:gridCol w="1417864">
                  <a:extLst>
                    <a:ext uri="{9D8B030D-6E8A-4147-A177-3AD203B41FA5}">
                      <a16:colId xmlns:a16="http://schemas.microsoft.com/office/drawing/2014/main" val="4069959927"/>
                    </a:ext>
                  </a:extLst>
                </a:gridCol>
                <a:gridCol w="1623880">
                  <a:extLst>
                    <a:ext uri="{9D8B030D-6E8A-4147-A177-3AD203B41FA5}">
                      <a16:colId xmlns:a16="http://schemas.microsoft.com/office/drawing/2014/main" val="4144919294"/>
                    </a:ext>
                  </a:extLst>
                </a:gridCol>
              </a:tblGrid>
              <a:tr h="1387160">
                <a:tc>
                  <a:txBody>
                    <a:bodyPr/>
                    <a:lstStyle/>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Sl.</a:t>
                      </a:r>
                    </a:p>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No.</a:t>
                      </a:r>
                      <a:endParaRPr lang="en-US" sz="1800" dirty="0">
                        <a:latin typeface="Times New Roman" panose="02020603050405020304" pitchFamily="18" charset="0"/>
                        <a:cs typeface="Times New Roman" panose="02020603050405020304" pitchFamily="18" charset="0"/>
                      </a:endParaRPr>
                    </a:p>
                  </a:txBody>
                  <a:tcPr marL="68580" marR="68580" marT="34290" marB="34290"/>
                </a:tc>
                <a:tc>
                  <a:txBody>
                    <a:bodyPr/>
                    <a:lstStyle/>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Name of</a:t>
                      </a:r>
                    </a:p>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Micro/Small</a:t>
                      </a:r>
                    </a:p>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Supplier</a:t>
                      </a:r>
                      <a:endParaRPr lang="en-US" sz="1800" dirty="0">
                        <a:latin typeface="Times New Roman" panose="02020603050405020304" pitchFamily="18" charset="0"/>
                        <a:cs typeface="Times New Roman" panose="02020603050405020304" pitchFamily="18" charset="0"/>
                      </a:endParaRPr>
                    </a:p>
                  </a:txBody>
                  <a:tcPr marL="68580" marR="68580" marT="34290" marB="34290"/>
                </a:tc>
                <a:tc>
                  <a:txBody>
                    <a:bodyPr/>
                    <a:lstStyle/>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Total Purchase</a:t>
                      </a:r>
                    </a:p>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of Goods/Services during</a:t>
                      </a:r>
                    </a:p>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the year</a:t>
                      </a:r>
                      <a:endParaRPr lang="en-US" sz="1800" dirty="0">
                        <a:latin typeface="Times New Roman" panose="02020603050405020304" pitchFamily="18" charset="0"/>
                        <a:cs typeface="Times New Roman" panose="02020603050405020304" pitchFamily="18" charset="0"/>
                      </a:endParaRPr>
                    </a:p>
                  </a:txBody>
                  <a:tcPr marL="68580" marR="68580" marT="34290" marB="34290"/>
                </a:tc>
                <a:tc>
                  <a:txBody>
                    <a:bodyPr/>
                    <a:lstStyle/>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Of this</a:t>
                      </a:r>
                    </a:p>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amount, paid within due</a:t>
                      </a:r>
                    </a:p>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date u/s 15 of</a:t>
                      </a:r>
                    </a:p>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MSMED Act</a:t>
                      </a:r>
                      <a:endParaRPr lang="en-US" sz="1800" dirty="0">
                        <a:latin typeface="Times New Roman" panose="02020603050405020304" pitchFamily="18" charset="0"/>
                        <a:cs typeface="Times New Roman" panose="02020603050405020304" pitchFamily="18" charset="0"/>
                      </a:endParaRPr>
                    </a:p>
                  </a:txBody>
                  <a:tcPr marL="68580" marR="68580" marT="34290" marB="34290"/>
                </a:tc>
                <a:tc>
                  <a:txBody>
                    <a:bodyPr/>
                    <a:lstStyle/>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Amount</a:t>
                      </a:r>
                    </a:p>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Not Paid withing</a:t>
                      </a:r>
                    </a:p>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the</a:t>
                      </a:r>
                    </a:p>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Specified</a:t>
                      </a:r>
                    </a:p>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Time</a:t>
                      </a:r>
                    </a:p>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Limit</a:t>
                      </a:r>
                      <a:endParaRPr lang="en-US" sz="1800" dirty="0">
                        <a:latin typeface="Times New Roman" panose="02020603050405020304" pitchFamily="18" charset="0"/>
                        <a:cs typeface="Times New Roman" panose="02020603050405020304" pitchFamily="18" charset="0"/>
                      </a:endParaRPr>
                    </a:p>
                  </a:txBody>
                  <a:tcPr marL="68580" marR="68580" marT="34290" marB="34290"/>
                </a:tc>
                <a:tc>
                  <a:txBody>
                    <a:bodyPr/>
                    <a:lstStyle/>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Interest not</a:t>
                      </a:r>
                    </a:p>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Allowable as</a:t>
                      </a:r>
                    </a:p>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deduction</a:t>
                      </a:r>
                      <a:endParaRPr lang="en-US" sz="1800" dirty="0">
                        <a:latin typeface="Times New Roman" panose="02020603050405020304" pitchFamily="18" charset="0"/>
                        <a:cs typeface="Times New Roman" panose="02020603050405020304" pitchFamily="18" charset="0"/>
                      </a:endParaRPr>
                    </a:p>
                  </a:txBody>
                  <a:tcPr marL="68580" marR="68580" marT="34290" marB="34290"/>
                </a:tc>
                <a:extLst>
                  <a:ext uri="{0D108BD9-81ED-4DB2-BD59-A6C34878D82A}">
                    <a16:rowId xmlns:a16="http://schemas.microsoft.com/office/drawing/2014/main" val="2504836258"/>
                  </a:ext>
                </a:extLst>
              </a:tr>
            </a:tbl>
          </a:graphicData>
        </a:graphic>
      </p:graphicFrame>
      <p:sp>
        <p:nvSpPr>
          <p:cNvPr id="4" name="Footer Placeholder 3">
            <a:extLst>
              <a:ext uri="{FF2B5EF4-FFF2-40B4-BE49-F238E27FC236}">
                <a16:creationId xmlns:a16="http://schemas.microsoft.com/office/drawing/2014/main" id="{2419B785-0C31-4CBE-EE45-9305A494748C}"/>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443640171"/>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ED3F66-7D8F-090F-62CC-A11AFB28D0A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9AAC74-A7CD-0985-FCAC-9480728FDC53}"/>
              </a:ext>
            </a:extLst>
          </p:cNvPr>
          <p:cNvSpPr>
            <a:spLocks noGrp="1"/>
          </p:cNvSpPr>
          <p:nvPr>
            <p:ph idx="1"/>
          </p:nvPr>
        </p:nvSpPr>
        <p:spPr>
          <a:xfrm>
            <a:off x="260843" y="188640"/>
            <a:ext cx="8559629" cy="6219304"/>
          </a:xfrm>
        </p:spPr>
        <p:txBody>
          <a:bodyPr>
            <a:normAutofit/>
          </a:bodyPr>
          <a:lstStyle/>
          <a:p>
            <a:pPr marL="0" indent="0" algn="ctr">
              <a:buNone/>
            </a:pPr>
            <a:r>
              <a:rPr lang="en-US" sz="1800" b="1" dirty="0">
                <a:latin typeface="Times New Roman" panose="02020603050405020304" pitchFamily="18" charset="0"/>
                <a:cs typeface="Times New Roman" panose="02020603050405020304" pitchFamily="18" charset="0"/>
              </a:rPr>
              <a:t>As per Page no 223 &amp; 224 of Guidance Note on Tax Audit u/s. 44AB of IT Act, 1961 (Revised 2026)</a:t>
            </a:r>
          </a:p>
          <a:p>
            <a:pPr marL="0" indent="0" algn="just">
              <a:buNone/>
            </a:pPr>
            <a:r>
              <a:rPr lang="en-US" sz="1800" dirty="0">
                <a:latin typeface="Times New Roman" panose="02020603050405020304" pitchFamily="18" charset="0"/>
                <a:cs typeface="Times New Roman" panose="02020603050405020304" pitchFamily="18" charset="0"/>
              </a:rPr>
              <a:t>(c) In respect of the amounts payable to a Micro and Small Enterprise outstanding on the Balance Sheet date which are claimed as allowable deduction for the Previous Year, the following further details may be obtained:</a:t>
            </a:r>
          </a:p>
          <a:p>
            <a:pPr marL="0" indent="0" algn="just">
              <a:buNone/>
            </a:pPr>
            <a:endParaRPr lang="en-US" sz="1800" dirty="0">
              <a:latin typeface="Times New Roman" panose="02020603050405020304" pitchFamily="18" charset="0"/>
              <a:cs typeface="Times New Roman" panose="02020603050405020304" pitchFamily="18" charset="0"/>
            </a:endParaRPr>
          </a:p>
          <a:p>
            <a:pPr marL="0" indent="0" algn="just">
              <a:buNone/>
            </a:pPr>
            <a:endParaRPr lang="en-US" sz="1800" dirty="0">
              <a:latin typeface="Times New Roman" panose="02020603050405020304" pitchFamily="18" charset="0"/>
              <a:cs typeface="Times New Roman" panose="02020603050405020304" pitchFamily="18" charset="0"/>
            </a:endParaRPr>
          </a:p>
          <a:p>
            <a:pPr marL="0" indent="0" algn="just">
              <a:buNone/>
            </a:pPr>
            <a:endParaRPr lang="en-US" sz="1800" dirty="0">
              <a:latin typeface="Times New Roman" panose="02020603050405020304" pitchFamily="18" charset="0"/>
              <a:cs typeface="Times New Roman" panose="02020603050405020304" pitchFamily="18" charset="0"/>
            </a:endParaRPr>
          </a:p>
          <a:p>
            <a:pPr marL="0" indent="0" algn="just">
              <a:buNone/>
            </a:pPr>
            <a:endParaRPr lang="en-US" sz="1800" dirty="0">
              <a:latin typeface="Times New Roman" panose="02020603050405020304" pitchFamily="18" charset="0"/>
              <a:cs typeface="Times New Roman" panose="02020603050405020304" pitchFamily="18" charset="0"/>
            </a:endParaRPr>
          </a:p>
          <a:p>
            <a:pPr marL="0" indent="0" algn="just">
              <a:buNone/>
            </a:pPr>
            <a:endParaRPr lang="en-US" sz="1800" dirty="0">
              <a:latin typeface="Times New Roman" panose="02020603050405020304" pitchFamily="18" charset="0"/>
              <a:cs typeface="Times New Roman" panose="02020603050405020304" pitchFamily="18" charset="0"/>
            </a:endParaRPr>
          </a:p>
          <a:p>
            <a:pPr marL="0" indent="0" algn="just">
              <a:buNone/>
            </a:pPr>
            <a:endParaRPr lang="en-US" sz="1800" dirty="0">
              <a:latin typeface="Times New Roman" panose="02020603050405020304" pitchFamily="18" charset="0"/>
              <a:cs typeface="Times New Roman" panose="02020603050405020304" pitchFamily="18" charset="0"/>
            </a:endParaRPr>
          </a:p>
          <a:p>
            <a:pPr marL="0" indent="0" algn="just">
              <a:buNone/>
            </a:pPr>
            <a:endParaRPr lang="en-US" sz="1800" dirty="0">
              <a:latin typeface="Times New Roman" panose="02020603050405020304" pitchFamily="18" charset="0"/>
              <a:cs typeface="Times New Roman" panose="02020603050405020304" pitchFamily="18" charset="0"/>
            </a:endParaRPr>
          </a:p>
          <a:p>
            <a:pPr marL="0" indent="0" algn="just">
              <a:buNone/>
            </a:pPr>
            <a:endParaRPr lang="en-US" sz="1800"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A29DF3F9-236A-63CA-C7C9-A6540D19248F}"/>
              </a:ext>
            </a:extLst>
          </p:cNvPr>
          <p:cNvPicPr>
            <a:picLocks noChangeAspect="1"/>
          </p:cNvPicPr>
          <p:nvPr/>
        </p:nvPicPr>
        <p:blipFill>
          <a:blip r:embed="rId3"/>
          <a:stretch>
            <a:fillRect/>
          </a:stretch>
        </p:blipFill>
        <p:spPr>
          <a:xfrm rot="5400000">
            <a:off x="357157" y="1608647"/>
            <a:ext cx="4360787" cy="4464496"/>
          </a:xfrm>
          <a:prstGeom prst="rect">
            <a:avLst/>
          </a:prstGeom>
        </p:spPr>
      </p:pic>
      <p:sp>
        <p:nvSpPr>
          <p:cNvPr id="4" name="TextBox 3">
            <a:extLst>
              <a:ext uri="{FF2B5EF4-FFF2-40B4-BE49-F238E27FC236}">
                <a16:creationId xmlns:a16="http://schemas.microsoft.com/office/drawing/2014/main" id="{2B156EF3-FC33-25C7-AF7A-9E88B7680377}"/>
              </a:ext>
            </a:extLst>
          </p:cNvPr>
          <p:cNvSpPr txBox="1"/>
          <p:nvPr/>
        </p:nvSpPr>
        <p:spPr>
          <a:xfrm>
            <a:off x="4768810" y="2190060"/>
            <a:ext cx="3979654" cy="1754326"/>
          </a:xfrm>
          <a:prstGeom prst="rect">
            <a:avLst/>
          </a:prstGeom>
          <a:noFill/>
        </p:spPr>
        <p:txBody>
          <a:bodyPr wrap="square">
            <a:spAutoFit/>
          </a:bodyPr>
          <a:lstStyle/>
          <a:p>
            <a:pPr marL="0" indent="0" algn="just">
              <a:buNone/>
            </a:pPr>
            <a:r>
              <a:rPr lang="en-US" sz="1800" dirty="0">
                <a:latin typeface="Times New Roman" panose="02020603050405020304" pitchFamily="18" charset="0"/>
                <a:cs typeface="Times New Roman" panose="02020603050405020304" pitchFamily="18" charset="0"/>
              </a:rPr>
              <a:t>*Terms of payments on invoice/purchase order might constitute a written agreement.</a:t>
            </a:r>
          </a:p>
          <a:p>
            <a:pPr marL="0" indent="0" algn="just">
              <a:buNone/>
            </a:pPr>
            <a:r>
              <a:rPr lang="en-US" sz="1800" dirty="0">
                <a:latin typeface="Times New Roman" panose="02020603050405020304" pitchFamily="18" charset="0"/>
                <a:cs typeface="Times New Roman" panose="02020603050405020304" pitchFamily="18" charset="0"/>
              </a:rPr>
              <a:t>** The written agreement may provide for a payment due date which is lower than Appointed Day.</a:t>
            </a:r>
          </a:p>
        </p:txBody>
      </p:sp>
      <p:sp>
        <p:nvSpPr>
          <p:cNvPr id="2" name="Footer Placeholder 1">
            <a:extLst>
              <a:ext uri="{FF2B5EF4-FFF2-40B4-BE49-F238E27FC236}">
                <a16:creationId xmlns:a16="http://schemas.microsoft.com/office/drawing/2014/main" id="{1CA98476-A936-DCCD-5CE8-6A7337C62F61}"/>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994225337"/>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60A24E-DD51-8B7A-3EA7-FC012ABC71E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5CAFAD-8E41-3EF5-8ADA-415BE2745A6E}"/>
              </a:ext>
            </a:extLst>
          </p:cNvPr>
          <p:cNvSpPr>
            <a:spLocks noGrp="1"/>
          </p:cNvSpPr>
          <p:nvPr>
            <p:ph idx="1"/>
          </p:nvPr>
        </p:nvSpPr>
        <p:spPr>
          <a:xfrm>
            <a:off x="206828" y="147198"/>
            <a:ext cx="8097440" cy="5268481"/>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Suggested change As per Utility</a:t>
            </a:r>
          </a:p>
        </p:txBody>
      </p:sp>
      <p:pic>
        <p:nvPicPr>
          <p:cNvPr id="4" name="Picture 3">
            <a:extLst>
              <a:ext uri="{FF2B5EF4-FFF2-40B4-BE49-F238E27FC236}">
                <a16:creationId xmlns:a16="http://schemas.microsoft.com/office/drawing/2014/main" id="{201B1A0E-278D-C1D7-F279-7586A172252B}"/>
              </a:ext>
            </a:extLst>
          </p:cNvPr>
          <p:cNvPicPr>
            <a:picLocks noChangeAspect="1"/>
          </p:cNvPicPr>
          <p:nvPr/>
        </p:nvPicPr>
        <p:blipFill>
          <a:blip r:embed="rId3"/>
          <a:srcRect b="16525"/>
          <a:stretch>
            <a:fillRect/>
          </a:stretch>
        </p:blipFill>
        <p:spPr>
          <a:xfrm>
            <a:off x="417910" y="1094511"/>
            <a:ext cx="8519262" cy="3189519"/>
          </a:xfrm>
          <a:prstGeom prst="rect">
            <a:avLst/>
          </a:prstGeom>
        </p:spPr>
      </p:pic>
      <p:sp>
        <p:nvSpPr>
          <p:cNvPr id="5" name="TextBox 4">
            <a:extLst>
              <a:ext uri="{FF2B5EF4-FFF2-40B4-BE49-F238E27FC236}">
                <a16:creationId xmlns:a16="http://schemas.microsoft.com/office/drawing/2014/main" id="{06761925-3AAC-5D7F-B516-8B2B47368422}"/>
              </a:ext>
            </a:extLst>
          </p:cNvPr>
          <p:cNvSpPr txBox="1"/>
          <p:nvPr/>
        </p:nvSpPr>
        <p:spPr>
          <a:xfrm>
            <a:off x="525322" y="4521894"/>
            <a:ext cx="5882282" cy="923330"/>
          </a:xfrm>
          <a:prstGeom prst="rect">
            <a:avLst/>
          </a:prstGeom>
          <a:noFill/>
        </p:spPr>
        <p:txBody>
          <a:bodyPr wrap="square">
            <a:spAutoFit/>
          </a:bodyPr>
          <a:lstStyle/>
          <a:p>
            <a:pPr algn="just"/>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Not paid up to time given u/s. 15 of the MSMED Act but paid during the previous year and admissible for the previous year.</a:t>
            </a:r>
          </a:p>
        </p:txBody>
      </p:sp>
      <p:sp>
        <p:nvSpPr>
          <p:cNvPr id="6" name="TextBox 5">
            <a:extLst>
              <a:ext uri="{FF2B5EF4-FFF2-40B4-BE49-F238E27FC236}">
                <a16:creationId xmlns:a16="http://schemas.microsoft.com/office/drawing/2014/main" id="{6E615D72-989C-5AA0-B830-61D2FF1EA1DE}"/>
              </a:ext>
            </a:extLst>
          </p:cNvPr>
          <p:cNvSpPr txBox="1"/>
          <p:nvPr/>
        </p:nvSpPr>
        <p:spPr>
          <a:xfrm>
            <a:off x="6407604" y="4684297"/>
            <a:ext cx="1545772" cy="30008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r"/>
            <a:r>
              <a:rPr lang="en-US" sz="1350" dirty="0">
                <a:latin typeface="Times New Roman" panose="02020603050405020304" pitchFamily="18" charset="0"/>
                <a:cs typeface="Times New Roman" panose="02020603050405020304" pitchFamily="18" charset="0"/>
              </a:rPr>
              <a:t>300</a:t>
            </a:r>
          </a:p>
        </p:txBody>
      </p:sp>
      <p:sp>
        <p:nvSpPr>
          <p:cNvPr id="2" name="Footer Placeholder 1">
            <a:extLst>
              <a:ext uri="{FF2B5EF4-FFF2-40B4-BE49-F238E27FC236}">
                <a16:creationId xmlns:a16="http://schemas.microsoft.com/office/drawing/2014/main" id="{7610BA96-DA71-F37F-A11F-99C58D14EFF7}"/>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257904056"/>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Content Placeholder 2"/>
          <p:cNvSpPr>
            <a:spLocks noGrp="1"/>
          </p:cNvSpPr>
          <p:nvPr>
            <p:ph idx="1"/>
          </p:nvPr>
        </p:nvSpPr>
        <p:spPr>
          <a:xfrm>
            <a:off x="228698" y="260648"/>
            <a:ext cx="8708475" cy="5611602"/>
          </a:xfrm>
        </p:spPr>
        <p:txBody>
          <a:bodyPr>
            <a:noAutofit/>
          </a:bodyPr>
          <a:lstStyle/>
          <a:p>
            <a:pPr algn="ctr">
              <a:buFont typeface="Arial" panose="020B0604020202020204" pitchFamily="34" charset="0"/>
              <a:buNone/>
            </a:pPr>
            <a:r>
              <a:rPr lang="en-US" sz="2000" b="1" u="sng"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Comments relating to Form 3CD is to be reported in para 3 of Form 3CA or Para 5 of Form 3CB</a:t>
            </a:r>
          </a:p>
          <a:p>
            <a:pPr algn="just">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Scenario 1: </a:t>
            </a:r>
          </a:p>
          <a:p>
            <a:pPr algn="just">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Verification on Test check basis and based on Representation received from Client regarding MSE Classification</a:t>
            </a:r>
          </a:p>
          <a:p>
            <a:pPr algn="just">
              <a:buFont typeface="Arial" panose="020B0604020202020204" pitchFamily="34" charset="0"/>
              <a:buNone/>
            </a:pPr>
            <a:r>
              <a:rPr lang="en-US" sz="2000" dirty="0">
                <a:latin typeface="Times New Roman" panose="02020603050405020304" pitchFamily="18" charset="0"/>
                <a:cs typeface="Times New Roman" panose="02020603050405020304" pitchFamily="18" charset="0"/>
              </a:rPr>
              <a:t>In the course of our audit, for the purpose of verifying disallowances under section 43B(h) of the Income-tax Act, 1961 as per clause 22, we have conducted verification on a test check basis.</a:t>
            </a:r>
          </a:p>
          <a:p>
            <a:pPr algn="just">
              <a:buFont typeface="Arial" panose="020B0604020202020204" pitchFamily="34" charset="0"/>
              <a:buNone/>
            </a:pPr>
            <a:r>
              <a:rPr lang="en-US" sz="2000" dirty="0">
                <a:latin typeface="Times New Roman" panose="02020603050405020304" pitchFamily="18" charset="0"/>
                <a:cs typeface="Times New Roman" panose="02020603050405020304" pitchFamily="18" charset="0"/>
              </a:rPr>
              <a:t> We have relied on the MSME classification provided by the auditee and the representations made by the management. We have not independently verified the accuracy of the MSME classification. </a:t>
            </a:r>
          </a:p>
          <a:p>
            <a:pPr algn="just">
              <a:buFont typeface="Arial" panose="020B0604020202020204" pitchFamily="34" charset="0"/>
              <a:buNone/>
            </a:pPr>
            <a:r>
              <a:rPr lang="en-US" sz="2000" dirty="0">
                <a:latin typeface="Times New Roman" panose="02020603050405020304" pitchFamily="18" charset="0"/>
                <a:cs typeface="Times New Roman" panose="02020603050405020304" pitchFamily="18" charset="0"/>
              </a:rPr>
              <a:t>Consequently, our verification of the compliance with section 43B(h) is based on the information and representations provided by the auditee's management, and our opinion is formed based on the selected samples reviewed. </a:t>
            </a:r>
          </a:p>
          <a:p>
            <a:pPr algn="just">
              <a:buFont typeface="Arial" panose="020B0604020202020204" pitchFamily="34" charset="0"/>
              <a:buNone/>
            </a:pPr>
            <a:r>
              <a:rPr lang="en-US" sz="2000" dirty="0">
                <a:latin typeface="Times New Roman" panose="02020603050405020304" pitchFamily="18" charset="0"/>
                <a:cs typeface="Times New Roman" panose="02020603050405020304" pitchFamily="18" charset="0"/>
              </a:rPr>
              <a:t>Our opinion is thus dependent on the correctness of these classifications, representations, and the sample's adequacy. Due to these limitations, the amount of disallowance mentioned in clause 22 may not be accurate or complete.</a:t>
            </a:r>
          </a:p>
        </p:txBody>
      </p:sp>
      <p:sp>
        <p:nvSpPr>
          <p:cNvPr id="2" name="Footer Placeholder 1"/>
          <p:cNvSpPr>
            <a:spLocks noGrp="1"/>
          </p:cNvSpPr>
          <p:nvPr>
            <p:ph type="ftr" sz="quarter" idx="11"/>
          </p:nvPr>
        </p:nvSpPr>
        <p:spPr/>
        <p:txBody>
          <a:bodyPr/>
          <a:lstStyle/>
          <a:p>
            <a:r>
              <a:rPr lang="en-IN"/>
              <a:t>H.C.Khincha &amp; Co</a:t>
            </a:r>
            <a:endParaRPr lang="en-IN" dirty="0"/>
          </a:p>
        </p:txBody>
      </p:sp>
    </p:spTree>
    <p:extLst>
      <p:ext uri="{BB962C8B-B14F-4D97-AF65-F5344CB8AC3E}">
        <p14:creationId xmlns:p14="http://schemas.microsoft.com/office/powerpoint/2010/main" val="1737637610"/>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Content Placeholder 2"/>
          <p:cNvSpPr>
            <a:spLocks noGrp="1"/>
          </p:cNvSpPr>
          <p:nvPr>
            <p:ph idx="1"/>
          </p:nvPr>
        </p:nvSpPr>
        <p:spPr>
          <a:xfrm>
            <a:off x="179512" y="332656"/>
            <a:ext cx="8526881" cy="5760640"/>
          </a:xfrm>
        </p:spPr>
        <p:txBody>
          <a:bodyPr>
            <a:noAutofit/>
          </a:bodyPr>
          <a:lstStyle/>
          <a:p>
            <a:pPr algn="just">
              <a:buFont typeface="Arial" panose="020B0604020202020204" pitchFamily="34" charset="0"/>
              <a:buNone/>
            </a:pPr>
            <a:r>
              <a:rPr lang="en-US" sz="2200" b="1" dirty="0">
                <a:latin typeface="Times New Roman" panose="02020603050405020304" pitchFamily="18" charset="0"/>
                <a:cs typeface="Times New Roman" panose="02020603050405020304" pitchFamily="18" charset="0"/>
              </a:rPr>
              <a:t>Scenario 2: </a:t>
            </a:r>
          </a:p>
          <a:p>
            <a:pPr algn="just">
              <a:buFont typeface="Arial" panose="020B0604020202020204" pitchFamily="34" charset="0"/>
              <a:buNone/>
            </a:pPr>
            <a:r>
              <a:rPr lang="en-US" sz="2200" b="1" dirty="0">
                <a:latin typeface="Times New Roman" panose="02020603050405020304" pitchFamily="18" charset="0"/>
                <a:cs typeface="Times New Roman" panose="02020603050405020304" pitchFamily="18" charset="0"/>
              </a:rPr>
              <a:t>100% Verified however based on the auditee's MSME classification and management representations</a:t>
            </a:r>
          </a:p>
          <a:p>
            <a:pPr algn="just">
              <a:buFont typeface="Arial" panose="020B0604020202020204" pitchFamily="34" charset="0"/>
              <a:buNone/>
            </a:pPr>
            <a:endParaRPr lang="en-US" sz="2200" dirty="0">
              <a:latin typeface="Times New Roman" panose="02020603050405020304" pitchFamily="18" charset="0"/>
              <a:cs typeface="Times New Roman" panose="02020603050405020304" pitchFamily="18" charset="0"/>
            </a:endParaRPr>
          </a:p>
          <a:p>
            <a:pPr algn="just">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In the course of our audit, for the purpose of verifying disallowances under section 43B(h) of the Income-tax Act, 1961 as per clause 22, we have relied on the MSME classification provided by the auditee and the representations made by the management. </a:t>
            </a:r>
          </a:p>
          <a:p>
            <a:pPr algn="just">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We have not independently verified the accuracy of the MSME classification. </a:t>
            </a:r>
          </a:p>
          <a:p>
            <a:pPr algn="just">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Consequently, our verification of the compliance with section 43B(h) is based on the information and representations provided by the auditee's management. </a:t>
            </a:r>
          </a:p>
          <a:p>
            <a:pPr algn="just">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Our opinion is thus dependent on the correctness of these classifications and representations</a:t>
            </a:r>
          </a:p>
        </p:txBody>
      </p:sp>
      <p:sp>
        <p:nvSpPr>
          <p:cNvPr id="2" name="Footer Placeholder 1"/>
          <p:cNvSpPr>
            <a:spLocks noGrp="1"/>
          </p:cNvSpPr>
          <p:nvPr>
            <p:ph type="ftr" sz="quarter" idx="11"/>
          </p:nvPr>
        </p:nvSpPr>
        <p:spPr/>
        <p:txBody>
          <a:bodyPr/>
          <a:lstStyle/>
          <a:p>
            <a:r>
              <a:rPr lang="en-IN"/>
              <a:t>H.C.Khincha &amp; Co</a:t>
            </a:r>
          </a:p>
        </p:txBody>
      </p:sp>
    </p:spTree>
    <p:extLst>
      <p:ext uri="{BB962C8B-B14F-4D97-AF65-F5344CB8AC3E}">
        <p14:creationId xmlns:p14="http://schemas.microsoft.com/office/powerpoint/2010/main" val="1425576531"/>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Content Placeholder 2"/>
          <p:cNvSpPr>
            <a:spLocks noGrp="1"/>
          </p:cNvSpPr>
          <p:nvPr>
            <p:ph idx="1"/>
          </p:nvPr>
        </p:nvSpPr>
        <p:spPr>
          <a:xfrm>
            <a:off x="315783" y="260648"/>
            <a:ext cx="8526881" cy="5134075"/>
          </a:xfrm>
        </p:spPr>
        <p:txBody>
          <a:bodyPr>
            <a:normAutofit/>
          </a:bodyPr>
          <a:lstStyle/>
          <a:p>
            <a:pPr algn="just">
              <a:buFont typeface="Arial" panose="020B0604020202020204" pitchFamily="34" charset="0"/>
              <a:buNone/>
            </a:pPr>
            <a:r>
              <a:rPr lang="en-US" sz="2400" b="1" dirty="0">
                <a:latin typeface="Times New Roman" panose="02020603050405020304" pitchFamily="18" charset="0"/>
                <a:cs typeface="Times New Roman" panose="02020603050405020304" pitchFamily="18" charset="0"/>
              </a:rPr>
              <a:t>Scenario 3: </a:t>
            </a:r>
          </a:p>
          <a:p>
            <a:pPr algn="just">
              <a:buFont typeface="Arial" panose="020B0604020202020204" pitchFamily="34" charset="0"/>
              <a:buNone/>
            </a:pPr>
            <a:r>
              <a:rPr lang="en-US" sz="2400" b="1" dirty="0">
                <a:latin typeface="Times New Roman" panose="02020603050405020304" pitchFamily="18" charset="0"/>
                <a:cs typeface="Times New Roman" panose="02020603050405020304" pitchFamily="18" charset="0"/>
              </a:rPr>
              <a:t>Absence of necessary records hence unable to verify under section 43B(h)</a:t>
            </a:r>
          </a:p>
          <a:p>
            <a:pPr algn="just">
              <a:buFont typeface="Arial" panose="020B0604020202020204" pitchFamily="34" charset="0"/>
              <a:buNone/>
            </a:pPr>
            <a:r>
              <a:rPr lang="en-US" sz="2400" dirty="0">
                <a:latin typeface="Times New Roman" panose="02020603050405020304" pitchFamily="18" charset="0"/>
                <a:cs typeface="Times New Roman" panose="02020603050405020304" pitchFamily="18" charset="0"/>
              </a:rPr>
              <a:t>In the course of our audit, we noted that the auditee does not maintain complete records necessary to verify disallowances under section 43B(h) of the Income-tax Act, 1961.</a:t>
            </a:r>
          </a:p>
          <a:p>
            <a:pPr algn="just">
              <a:buFont typeface="Arial" panose="020B0604020202020204" pitchFamily="34" charset="0"/>
              <a:buNone/>
            </a:pPr>
            <a:r>
              <a:rPr lang="en-US" sz="2400" dirty="0">
                <a:latin typeface="Times New Roman" panose="02020603050405020304" pitchFamily="18" charset="0"/>
                <a:cs typeface="Times New Roman" panose="02020603050405020304" pitchFamily="18" charset="0"/>
              </a:rPr>
              <a:t>Consequently, we are unable to determine whether all amounts claimed under this section have been correctly accounted for and duly paid within the specified timeframes.</a:t>
            </a:r>
          </a:p>
          <a:p>
            <a:pPr algn="just">
              <a:buFont typeface="Arial" panose="020B0604020202020204" pitchFamily="34" charset="0"/>
              <a:buNone/>
            </a:pPr>
            <a:r>
              <a:rPr lang="en-US" sz="2400" dirty="0">
                <a:latin typeface="Times New Roman" panose="02020603050405020304" pitchFamily="18" charset="0"/>
                <a:cs typeface="Times New Roman" panose="02020603050405020304" pitchFamily="18" charset="0"/>
              </a:rPr>
              <a:t>This limitation restricts our ability to verify the completeness and accuracy of the compliance with section 43B(h) and thereby reporting in Clause 22.</a:t>
            </a:r>
          </a:p>
          <a:p>
            <a:pPr algn="just">
              <a:buFont typeface="Arial" panose="020B0604020202020204" pitchFamily="34" charset="0"/>
              <a:buNone/>
            </a:pPr>
            <a:r>
              <a:rPr lang="en-US" sz="2400" dirty="0">
                <a:latin typeface="Times New Roman" panose="02020603050405020304" pitchFamily="18" charset="0"/>
                <a:cs typeface="Times New Roman" panose="02020603050405020304" pitchFamily="18" charset="0"/>
              </a:rPr>
              <a:t>As such, our report is qualified to this extent.</a:t>
            </a:r>
          </a:p>
        </p:txBody>
      </p:sp>
      <p:sp>
        <p:nvSpPr>
          <p:cNvPr id="2" name="Footer Placeholder 1"/>
          <p:cNvSpPr>
            <a:spLocks noGrp="1"/>
          </p:cNvSpPr>
          <p:nvPr>
            <p:ph type="ftr" sz="quarter" idx="11"/>
          </p:nvPr>
        </p:nvSpPr>
        <p:spPr/>
        <p:txBody>
          <a:bodyPr/>
          <a:lstStyle/>
          <a:p>
            <a:r>
              <a:rPr lang="en-IN"/>
              <a:t>H.C.Khincha &amp; Co</a:t>
            </a:r>
          </a:p>
        </p:txBody>
      </p:sp>
    </p:spTree>
    <p:extLst>
      <p:ext uri="{BB962C8B-B14F-4D97-AF65-F5344CB8AC3E}">
        <p14:creationId xmlns:p14="http://schemas.microsoft.com/office/powerpoint/2010/main" val="2135719576"/>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428604"/>
            <a:ext cx="8496944" cy="5578687"/>
          </a:xfrm>
        </p:spPr>
        <p:txBody>
          <a:bodyPr>
            <a:normAutofit/>
          </a:bodyPr>
          <a:lstStyle/>
          <a:p>
            <a:pPr algn="just">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 </a:t>
            </a:r>
          </a:p>
          <a:p>
            <a:pPr algn="just">
              <a:buNone/>
            </a:pPr>
            <a:endParaRPr lang="en-US" sz="2400" b="1" u="sng" dirty="0">
              <a:latin typeface="Times New Roman" panose="02020603050405020304" pitchFamily="18" charset="0"/>
              <a:cs typeface="Times New Roman" panose="02020603050405020304" pitchFamily="18" charset="0"/>
            </a:endParaRPr>
          </a:p>
          <a:p>
            <a:pPr algn="just">
              <a:buNone/>
            </a:pPr>
            <a:r>
              <a:rPr lang="en-US" sz="2400" b="1" u="sng" dirty="0">
                <a:latin typeface="Times New Roman" panose="02020603050405020304" pitchFamily="18" charset="0"/>
                <a:cs typeface="Times New Roman" panose="02020603050405020304" pitchFamily="18" charset="0"/>
              </a:rPr>
              <a:t>While reviewing various tax audit reports it was observed that where the auditee has ‘provided for’ or ‘paid’ any interest payable under the MSME Act, as per audited financial statements, the same was not reported under this clause as an amount so inadmissible under section 23 of MSME Act.</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45904184"/>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9593DD-D1DA-2A07-531D-8E48495488C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E9B0D3-F2FC-62C8-ECDB-FBF30F809D19}"/>
              </a:ext>
            </a:extLst>
          </p:cNvPr>
          <p:cNvSpPr>
            <a:spLocks noGrp="1"/>
          </p:cNvSpPr>
          <p:nvPr>
            <p:ph idx="1"/>
          </p:nvPr>
        </p:nvSpPr>
        <p:spPr>
          <a:xfrm>
            <a:off x="328612" y="442465"/>
            <a:ext cx="8508206" cy="4282679"/>
          </a:xfrm>
        </p:spPr>
        <p:txBody>
          <a:bodyPr>
            <a:normAutofit/>
          </a:bodyPr>
          <a:lstStyle/>
          <a:p>
            <a:pPr marL="0" indent="0" algn="just">
              <a:buNone/>
            </a:pPr>
            <a:r>
              <a:rPr lang="en-US" sz="1800" dirty="0">
                <a:latin typeface="Times New Roman" panose="02020603050405020304" pitchFamily="18" charset="0"/>
                <a:cs typeface="Times New Roman" panose="02020603050405020304" pitchFamily="18" charset="0"/>
              </a:rPr>
              <a:t>(e) in clause (26), –</a:t>
            </a:r>
          </a:p>
          <a:p>
            <a:pPr marL="0" indent="0" algn="just">
              <a:buNone/>
            </a:pPr>
            <a:r>
              <a:rPr lang="en-US" sz="1800" dirty="0">
                <a:latin typeface="Times New Roman" panose="02020603050405020304" pitchFamily="18" charset="0"/>
                <a:cs typeface="Times New Roman" panose="02020603050405020304" pitchFamily="18" charset="0"/>
              </a:rPr>
              <a:t>(</a:t>
            </a:r>
            <a:r>
              <a:rPr lang="en-US" sz="1800" dirty="0" err="1">
                <a:latin typeface="Times New Roman" panose="02020603050405020304" pitchFamily="18" charset="0"/>
                <a:cs typeface="Times New Roman" panose="02020603050405020304" pitchFamily="18" charset="0"/>
              </a:rPr>
              <a:t>i</a:t>
            </a:r>
            <a:r>
              <a:rPr lang="en-US" sz="1800" dirty="0">
                <a:latin typeface="Times New Roman" panose="02020603050405020304" pitchFamily="18" charset="0"/>
                <a:cs typeface="Times New Roman" panose="02020603050405020304" pitchFamily="18" charset="0"/>
              </a:rPr>
              <a:t>) the words, brackets and letters “clause (a), (b), (c), (d), (e), (f) or (g) of” shall be omitted;</a:t>
            </a:r>
          </a:p>
          <a:p>
            <a:pPr marL="0" indent="0" algn="just">
              <a:buNone/>
            </a:pPr>
            <a:r>
              <a:rPr lang="en-US" sz="1800" dirty="0">
                <a:latin typeface="Times New Roman" panose="02020603050405020304" pitchFamily="18" charset="0"/>
                <a:cs typeface="Times New Roman" panose="02020603050405020304" pitchFamily="18" charset="0"/>
              </a:rPr>
              <a:t>(ii) in sub-clause (A), for the word “allowed”, the word “allowable” shall be substituted;</a:t>
            </a:r>
          </a:p>
          <a:p>
            <a:pPr marL="0" indent="0" algn="just">
              <a:buNone/>
            </a:pPr>
            <a:r>
              <a:rPr lang="en-US" sz="1800" dirty="0">
                <a:latin typeface="Times New Roman" panose="02020603050405020304" pitchFamily="18" charset="0"/>
                <a:cs typeface="Times New Roman" panose="02020603050405020304" pitchFamily="18" charset="0"/>
              </a:rPr>
              <a:t>(iii) in sub-clause (B), for the words “and was”, the words, brackets, letters and figures, “and (for clauses other than clause (h) of section 43B) was,” shall be substituted;</a:t>
            </a:r>
          </a:p>
          <a:p>
            <a:pPr marL="0" indent="0" algn="just">
              <a:buNone/>
            </a:pPr>
            <a:endParaRPr lang="en-US" sz="18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C90D76D1-FF5B-0F32-5024-84F2008ACB57}"/>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432584222"/>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3685C-CCCA-33A6-2DD9-F9BE59A21E0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C5B5DF6-FD42-4439-A3E2-E89ADDE8419E}"/>
              </a:ext>
            </a:extLst>
          </p:cNvPr>
          <p:cNvSpPr>
            <a:spLocks noGrp="1"/>
          </p:cNvSpPr>
          <p:nvPr>
            <p:ph idx="1"/>
          </p:nvPr>
        </p:nvSpPr>
        <p:spPr>
          <a:xfrm>
            <a:off x="251520" y="117702"/>
            <a:ext cx="8645100" cy="6191618"/>
          </a:xfrm>
        </p:spPr>
        <p:txBody>
          <a:bodyPr>
            <a:noAutofit/>
          </a:bodyPr>
          <a:lstStyle/>
          <a:p>
            <a:pPr marL="0" indent="0" algn="just">
              <a:buNone/>
            </a:pPr>
            <a:r>
              <a:rPr lang="en-US" sz="2400" b="1" dirty="0">
                <a:latin typeface="Times New Roman" panose="02020603050405020304" pitchFamily="18" charset="0"/>
                <a:cs typeface="Times New Roman" panose="02020603050405020304" pitchFamily="18" charset="0"/>
              </a:rPr>
              <a:t>Amendments in clause 26</a:t>
            </a:r>
            <a:endParaRPr lang="en-US" sz="1800" dirty="0">
              <a:latin typeface="Times New Roman" panose="02020603050405020304" pitchFamily="18" charset="0"/>
              <a:cs typeface="Times New Roman" panose="02020603050405020304" pitchFamily="18" charset="0"/>
            </a:endParaRPr>
          </a:p>
          <a:p>
            <a:pPr marL="0" indent="0" algn="just">
              <a:buNone/>
            </a:pPr>
            <a:r>
              <a:rPr lang="en-US" sz="2200" b="1" u="sng" dirty="0">
                <a:latin typeface="Times New Roman" panose="02020603050405020304" pitchFamily="18" charset="0"/>
                <a:cs typeface="Times New Roman" panose="02020603050405020304" pitchFamily="18" charset="0"/>
              </a:rPr>
              <a:t>The words, brackets and letters “clause (a), (b), (c), (d), (e), (f) ,(g) of” shall be omitted.</a:t>
            </a:r>
          </a:p>
          <a:p>
            <a:pPr marL="0" indent="0" algn="just">
              <a:buNone/>
            </a:pPr>
            <a:r>
              <a:rPr lang="en-US" sz="2200" dirty="0">
                <a:latin typeface="Times New Roman" panose="02020603050405020304" pitchFamily="18" charset="0"/>
                <a:cs typeface="Times New Roman" panose="02020603050405020304" pitchFamily="18" charset="0"/>
              </a:rPr>
              <a:t>The expenses covered under these clauses are as follows:</a:t>
            </a:r>
          </a:p>
          <a:p>
            <a:pPr marL="457200" indent="-457200" algn="just">
              <a:buClr>
                <a:schemeClr val="tx1"/>
              </a:buClr>
              <a:buSzPct val="99000"/>
              <a:buFont typeface="+mj-lt"/>
              <a:buAutoNum type="alphaLcPeriod"/>
            </a:pPr>
            <a:r>
              <a:rPr lang="en-US" sz="2200" dirty="0">
                <a:latin typeface="Times New Roman" panose="02020603050405020304" pitchFamily="18" charset="0"/>
                <a:cs typeface="Times New Roman" panose="02020603050405020304" pitchFamily="18" charset="0"/>
              </a:rPr>
              <a:t>Taxes, duties, </a:t>
            </a:r>
            <a:r>
              <a:rPr lang="en-US" sz="2200" dirty="0" err="1">
                <a:latin typeface="Times New Roman" panose="02020603050405020304" pitchFamily="18" charset="0"/>
                <a:cs typeface="Times New Roman" panose="02020603050405020304" pitchFamily="18" charset="0"/>
              </a:rPr>
              <a:t>cess</a:t>
            </a:r>
            <a:r>
              <a:rPr lang="en-US" sz="2200" dirty="0">
                <a:latin typeface="Times New Roman" panose="02020603050405020304" pitchFamily="18" charset="0"/>
                <a:cs typeface="Times New Roman" panose="02020603050405020304" pitchFamily="18" charset="0"/>
              </a:rPr>
              <a:t> or fees to be submitted to the government</a:t>
            </a:r>
          </a:p>
          <a:p>
            <a:pPr marL="457200" indent="-457200" algn="just">
              <a:buClr>
                <a:schemeClr val="tx1"/>
              </a:buClr>
              <a:buSzPct val="99000"/>
              <a:buFont typeface="+mj-lt"/>
              <a:buAutoNum type="alphaLcPeriod"/>
            </a:pPr>
            <a:r>
              <a:rPr lang="en-US" sz="2200" dirty="0">
                <a:latin typeface="Times New Roman" panose="02020603050405020304" pitchFamily="18" charset="0"/>
                <a:cs typeface="Times New Roman" panose="02020603050405020304" pitchFamily="18" charset="0"/>
              </a:rPr>
              <a:t>Employer contribution to the Employee Funds, like Provident Fund, Superannuation, gratuity, etc.</a:t>
            </a:r>
          </a:p>
          <a:p>
            <a:pPr marL="457200" indent="-457200" algn="just">
              <a:buClr>
                <a:schemeClr val="tx1"/>
              </a:buClr>
              <a:buSzPct val="99000"/>
              <a:buFont typeface="+mj-lt"/>
              <a:buAutoNum type="alphaLcPeriod"/>
            </a:pPr>
            <a:r>
              <a:rPr lang="en-US" sz="2200" dirty="0">
                <a:latin typeface="Times New Roman" panose="02020603050405020304" pitchFamily="18" charset="0"/>
                <a:cs typeface="Times New Roman" panose="02020603050405020304" pitchFamily="18" charset="0"/>
              </a:rPr>
              <a:t>Certain allowances for bad debts</a:t>
            </a:r>
          </a:p>
          <a:p>
            <a:pPr marL="457200" indent="-457200" algn="just">
              <a:buClr>
                <a:schemeClr val="tx1"/>
              </a:buClr>
              <a:buSzPct val="99000"/>
              <a:buFont typeface="+mj-lt"/>
              <a:buAutoNum type="alphaLcPeriod"/>
            </a:pPr>
            <a:r>
              <a:rPr lang="en-US" sz="2200" dirty="0">
                <a:latin typeface="Times New Roman" panose="02020603050405020304" pitchFamily="18" charset="0"/>
                <a:cs typeface="Times New Roman" panose="02020603050405020304" pitchFamily="18" charset="0"/>
              </a:rPr>
              <a:t>Interest on loans (from Public financial institutions, State financial institutions or State industrial investment corporation)</a:t>
            </a:r>
          </a:p>
          <a:p>
            <a:pPr marL="457200" indent="-457200" algn="just">
              <a:buClr>
                <a:schemeClr val="tx1"/>
              </a:buClr>
              <a:buSzPct val="99000"/>
              <a:buFont typeface="+mj-lt"/>
              <a:buAutoNum type="alphaLcPeriod"/>
            </a:pPr>
            <a:r>
              <a:rPr lang="en-US" sz="2200" dirty="0">
                <a:latin typeface="Times New Roman" panose="02020603050405020304" pitchFamily="18" charset="0"/>
                <a:cs typeface="Times New Roman" panose="02020603050405020304" pitchFamily="18" charset="0"/>
              </a:rPr>
              <a:t>Interest on loan from Non-Banking and Financial Companies (NBFC)</a:t>
            </a:r>
          </a:p>
          <a:p>
            <a:pPr marL="457200" indent="-457200" algn="just">
              <a:buClr>
                <a:schemeClr val="tx1"/>
              </a:buClr>
              <a:buSzPct val="99000"/>
              <a:buFont typeface="+mj-lt"/>
              <a:buAutoNum type="alphaLcPeriod"/>
            </a:pPr>
            <a:r>
              <a:rPr lang="en-US" sz="2200" dirty="0">
                <a:latin typeface="Times New Roman" panose="02020603050405020304" pitchFamily="18" charset="0"/>
                <a:cs typeface="Times New Roman" panose="02020603050405020304" pitchFamily="18" charset="0"/>
              </a:rPr>
              <a:t>Payments for leave encashment</a:t>
            </a:r>
          </a:p>
          <a:p>
            <a:pPr marL="457200" indent="-457200" algn="just">
              <a:buClr>
                <a:schemeClr val="tx1"/>
              </a:buClr>
              <a:buSzPct val="99000"/>
              <a:buFont typeface="+mj-lt"/>
              <a:buAutoNum type="alphaLcPeriod"/>
            </a:pPr>
            <a:r>
              <a:rPr lang="en-US" sz="2200" dirty="0">
                <a:latin typeface="Times New Roman" panose="02020603050405020304" pitchFamily="18" charset="0"/>
                <a:cs typeface="Times New Roman" panose="02020603050405020304" pitchFamily="18" charset="0"/>
              </a:rPr>
              <a:t>Payment to the Indian railway for the use of its assets</a:t>
            </a:r>
          </a:p>
          <a:p>
            <a:pPr marL="0" indent="0" algn="just">
              <a:buNone/>
            </a:pPr>
            <a:r>
              <a:rPr lang="en-US" sz="2200" dirty="0">
                <a:latin typeface="Times New Roman" panose="02020603050405020304" pitchFamily="18" charset="0"/>
                <a:cs typeface="Times New Roman" panose="02020603050405020304" pitchFamily="18" charset="0"/>
              </a:rPr>
              <a:t>The Eighth Amendment rules omit the letter codes only. </a:t>
            </a:r>
          </a:p>
          <a:p>
            <a:pPr marL="0" indent="0" algn="just">
              <a:buNone/>
            </a:pPr>
            <a:r>
              <a:rPr lang="en-US" sz="2200" dirty="0">
                <a:latin typeface="Times New Roman" panose="02020603050405020304" pitchFamily="18" charset="0"/>
                <a:cs typeface="Times New Roman" panose="02020603050405020304" pitchFamily="18" charset="0"/>
              </a:rPr>
              <a:t>The auditor still checks if the expenses under these letter codes are allowable for deduction.</a:t>
            </a:r>
          </a:p>
        </p:txBody>
      </p:sp>
      <p:sp>
        <p:nvSpPr>
          <p:cNvPr id="2" name="Footer Placeholder 1">
            <a:extLst>
              <a:ext uri="{FF2B5EF4-FFF2-40B4-BE49-F238E27FC236}">
                <a16:creationId xmlns:a16="http://schemas.microsoft.com/office/drawing/2014/main" id="{2D7FD13F-B4CC-C85B-700E-C1B1246CFEDE}"/>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22930990"/>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426AD5-DA92-F24B-37A2-640E974BDEA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47671B8-C391-A361-5208-806F4B95DDB3}"/>
              </a:ext>
            </a:extLst>
          </p:cNvPr>
          <p:cNvSpPr>
            <a:spLocks noGrp="1"/>
          </p:cNvSpPr>
          <p:nvPr>
            <p:ph idx="1"/>
          </p:nvPr>
        </p:nvSpPr>
        <p:spPr>
          <a:xfrm>
            <a:off x="283318" y="187494"/>
            <a:ext cx="8559505" cy="4777740"/>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In sub-clause A, the word ‘allowed’ shall be substituted with the word, ‘</a:t>
            </a:r>
            <a:r>
              <a:rPr lang="en-US" sz="2400" b="1" u="sng" dirty="0">
                <a:latin typeface="Times New Roman" panose="02020603050405020304" pitchFamily="18" charset="0"/>
                <a:cs typeface="Times New Roman" panose="02020603050405020304" pitchFamily="18" charset="0"/>
              </a:rPr>
              <a:t>allowable</a:t>
            </a:r>
            <a:r>
              <a:rPr lang="en-US" sz="2400" dirty="0">
                <a:latin typeface="Times New Roman" panose="02020603050405020304" pitchFamily="18" charset="0"/>
                <a:cs typeface="Times New Roman" panose="02020603050405020304" pitchFamily="18" charset="0"/>
              </a:rPr>
              <a:t>’. </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This means that earlier, the auditor checks if the above-said expenses have been claimed in the previous year. </a:t>
            </a:r>
          </a:p>
          <a:p>
            <a:pPr marL="0" indent="0" algn="just">
              <a:buNone/>
            </a:pPr>
            <a:r>
              <a:rPr lang="en-US" sz="2400" dirty="0">
                <a:latin typeface="Times New Roman" panose="02020603050405020304" pitchFamily="18" charset="0"/>
                <a:cs typeface="Times New Roman" panose="02020603050405020304" pitchFamily="18" charset="0"/>
              </a:rPr>
              <a:t>But now, the auditor will check if the payments are paid until the return filing deadline and therefore, eligible for deduction.</a:t>
            </a:r>
          </a:p>
        </p:txBody>
      </p:sp>
      <p:sp>
        <p:nvSpPr>
          <p:cNvPr id="2" name="Footer Placeholder 1">
            <a:extLst>
              <a:ext uri="{FF2B5EF4-FFF2-40B4-BE49-F238E27FC236}">
                <a16:creationId xmlns:a16="http://schemas.microsoft.com/office/drawing/2014/main" id="{4071B640-75BE-D4FB-CDC8-04B0D718F97A}"/>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601269400"/>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5F09AF-6EE7-2834-D667-B375C457C4E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01724E9-E7CB-5C3C-35BD-AD488E5D65F8}"/>
              </a:ext>
            </a:extLst>
          </p:cNvPr>
          <p:cNvSpPr>
            <a:spLocks noGrp="1"/>
          </p:cNvSpPr>
          <p:nvPr>
            <p:ph idx="1"/>
          </p:nvPr>
        </p:nvSpPr>
        <p:spPr>
          <a:xfrm>
            <a:off x="215563" y="332656"/>
            <a:ext cx="8695015" cy="3794475"/>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In sub-clause B, for the words, “and was”, the words, brackets, letters and figures, “and </a:t>
            </a:r>
            <a:r>
              <a:rPr lang="en-US" sz="2400" b="1" u="sng" dirty="0">
                <a:latin typeface="Times New Roman" panose="02020603050405020304" pitchFamily="18" charset="0"/>
                <a:cs typeface="Times New Roman" panose="02020603050405020304" pitchFamily="18" charset="0"/>
              </a:rPr>
              <a:t>(for clauses other than clause (h) of section 43B)</a:t>
            </a:r>
            <a:r>
              <a:rPr lang="en-US" sz="2400" dirty="0">
                <a:latin typeface="Times New Roman" panose="02020603050405020304" pitchFamily="18" charset="0"/>
                <a:cs typeface="Times New Roman" panose="02020603050405020304" pitchFamily="18" charset="0"/>
              </a:rPr>
              <a:t> was”, shall be substituted.</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Earlier, the auditor checked whether the expenses were paid by the return filing deadline to be claimed as a deduction in the earlier year. </a:t>
            </a:r>
          </a:p>
          <a:p>
            <a:pPr marL="0" indent="0" algn="just">
              <a:buNone/>
            </a:pPr>
            <a:r>
              <a:rPr lang="en-US" sz="2400" dirty="0">
                <a:latin typeface="Times New Roman" panose="02020603050405020304" pitchFamily="18" charset="0"/>
                <a:cs typeface="Times New Roman" panose="02020603050405020304" pitchFamily="18" charset="0"/>
              </a:rPr>
              <a:t>But now, this part excludes payments to micro and small businesses covered under clause (h) of section 43B.</a:t>
            </a:r>
          </a:p>
          <a:p>
            <a:pPr marL="0" indent="0" algn="just">
              <a:buNone/>
            </a:pPr>
            <a:endParaRPr lang="en-US" sz="18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55F83AF9-BA33-BDBC-8611-24814EE856A8}"/>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661613153"/>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2"/>
          <p:cNvSpPr>
            <a:spLocks noGrp="1"/>
          </p:cNvSpPr>
          <p:nvPr>
            <p:ph idx="1"/>
          </p:nvPr>
        </p:nvSpPr>
        <p:spPr>
          <a:xfrm>
            <a:off x="185166" y="188640"/>
            <a:ext cx="8773668" cy="6300397"/>
          </a:xfrm>
        </p:spPr>
        <p:txBody>
          <a:bodyPr>
            <a:noAutofit/>
          </a:bodyPr>
          <a:lstStyle/>
          <a:p>
            <a:pPr algn="ctr">
              <a:buFont typeface="Wingdings 3" pitchFamily="18" charset="2"/>
              <a:buNone/>
            </a:pPr>
            <a:r>
              <a:rPr lang="en-US" sz="2400" b="1" dirty="0">
                <a:latin typeface="Times New Roman" panose="02020603050405020304" pitchFamily="18" charset="0"/>
                <a:cs typeface="Times New Roman" panose="02020603050405020304" pitchFamily="18" charset="0"/>
              </a:rPr>
              <a:t>As per Page no 233 of Guidance Note on Tax Audit u/s. 44AB of IT Act, 1961 (Revised 2026)</a:t>
            </a:r>
            <a:endParaRPr lang="en-US" sz="2100" b="1" dirty="0">
              <a:solidFill>
                <a:schemeClr val="tx1"/>
              </a:solidFill>
              <a:latin typeface="Times New Roman" pitchFamily="18" charset="0"/>
              <a:cs typeface="Times New Roman" pitchFamily="18" charset="0"/>
            </a:endParaRPr>
          </a:p>
          <a:p>
            <a:pPr algn="just">
              <a:buFont typeface="Wingdings 3" pitchFamily="18" charset="2"/>
              <a:buNone/>
            </a:pPr>
            <a:r>
              <a:rPr lang="en-US" sz="2100" dirty="0">
                <a:solidFill>
                  <a:schemeClr val="tx1"/>
                </a:solidFill>
                <a:latin typeface="Times New Roman" pitchFamily="18" charset="0"/>
                <a:cs typeface="Times New Roman" pitchFamily="18" charset="0"/>
              </a:rPr>
              <a:t>46. In respect of any sum referred to in section 43B, the liability for which:-</a:t>
            </a:r>
          </a:p>
          <a:p>
            <a:pPr algn="just">
              <a:buFont typeface="Wingdings 3" pitchFamily="18" charset="2"/>
              <a:buNone/>
            </a:pPr>
            <a:r>
              <a:rPr lang="en-US" sz="2100" dirty="0">
                <a:solidFill>
                  <a:schemeClr val="tx1"/>
                </a:solidFill>
                <a:latin typeface="Times New Roman" pitchFamily="18" charset="0"/>
                <a:cs typeface="Times New Roman" pitchFamily="18" charset="0"/>
              </a:rPr>
              <a:t>(A) pre-existed on the first day of the previous year but was not allowable in the assessment of any preceding previous year and was</a:t>
            </a:r>
          </a:p>
          <a:p>
            <a:pPr algn="just">
              <a:buFont typeface="Wingdings 3" pitchFamily="18" charset="2"/>
              <a:buNone/>
            </a:pPr>
            <a:r>
              <a:rPr lang="en-US" sz="2100" dirty="0">
                <a:solidFill>
                  <a:schemeClr val="tx1"/>
                </a:solidFill>
                <a:latin typeface="Times New Roman" pitchFamily="18" charset="0"/>
                <a:cs typeface="Times New Roman" pitchFamily="18" charset="0"/>
              </a:rPr>
              <a:t>(a) paid during the previous year;</a:t>
            </a:r>
          </a:p>
          <a:p>
            <a:pPr algn="just">
              <a:buFont typeface="Wingdings 3" pitchFamily="18" charset="2"/>
              <a:buNone/>
            </a:pPr>
            <a:r>
              <a:rPr lang="en-US" sz="2100" dirty="0">
                <a:solidFill>
                  <a:schemeClr val="tx1"/>
                </a:solidFill>
                <a:latin typeface="Times New Roman" pitchFamily="18" charset="0"/>
                <a:cs typeface="Times New Roman" pitchFamily="18" charset="0"/>
              </a:rPr>
              <a:t>(b) not paid during the previous year;</a:t>
            </a:r>
          </a:p>
          <a:p>
            <a:pPr algn="just">
              <a:buFont typeface="Wingdings 3" pitchFamily="18" charset="2"/>
              <a:buNone/>
            </a:pPr>
            <a:endParaRPr lang="en-US" sz="2100" dirty="0">
              <a:solidFill>
                <a:schemeClr val="tx1"/>
              </a:solidFill>
              <a:latin typeface="Times New Roman" pitchFamily="18" charset="0"/>
              <a:cs typeface="Times New Roman" pitchFamily="18" charset="0"/>
            </a:endParaRPr>
          </a:p>
          <a:p>
            <a:pPr algn="just">
              <a:buFont typeface="Wingdings 3" pitchFamily="18" charset="2"/>
              <a:buNone/>
            </a:pPr>
            <a:r>
              <a:rPr lang="en-US" sz="2100" dirty="0">
                <a:solidFill>
                  <a:schemeClr val="tx1"/>
                </a:solidFill>
                <a:latin typeface="Times New Roman" pitchFamily="18" charset="0"/>
                <a:cs typeface="Times New Roman" pitchFamily="18" charset="0"/>
              </a:rPr>
              <a:t>(B) was incurred in the previous year and ((for clauses other than clause (h) of section 43B) was</a:t>
            </a:r>
          </a:p>
          <a:p>
            <a:pPr algn="just">
              <a:buFont typeface="Wingdings 3" pitchFamily="18" charset="2"/>
              <a:buNone/>
            </a:pPr>
            <a:r>
              <a:rPr lang="en-US" sz="2100" dirty="0">
                <a:solidFill>
                  <a:schemeClr val="tx1"/>
                </a:solidFill>
                <a:latin typeface="Times New Roman" pitchFamily="18" charset="0"/>
                <a:cs typeface="Times New Roman" pitchFamily="18" charset="0"/>
              </a:rPr>
              <a:t>(a) paid on or before the due date for furnishing the return of income of the previous year under section 139(1);</a:t>
            </a:r>
          </a:p>
          <a:p>
            <a:pPr algn="just">
              <a:buFont typeface="Wingdings 3" pitchFamily="18" charset="2"/>
              <a:buNone/>
            </a:pPr>
            <a:r>
              <a:rPr lang="en-US" sz="2100" dirty="0">
                <a:solidFill>
                  <a:schemeClr val="tx1"/>
                </a:solidFill>
                <a:latin typeface="Times New Roman" pitchFamily="18" charset="0"/>
                <a:cs typeface="Times New Roman" pitchFamily="18" charset="0"/>
              </a:rPr>
              <a:t>(b) not paid on or before the aforesaid date.</a:t>
            </a:r>
          </a:p>
          <a:p>
            <a:pPr algn="just">
              <a:buFont typeface="Wingdings 3" pitchFamily="18" charset="2"/>
              <a:buNone/>
            </a:pPr>
            <a:endParaRPr lang="en-US" sz="2100" dirty="0">
              <a:solidFill>
                <a:schemeClr val="tx1"/>
              </a:solidFill>
              <a:latin typeface="Times New Roman" pitchFamily="18" charset="0"/>
              <a:cs typeface="Times New Roman" pitchFamily="18" charset="0"/>
            </a:endParaRPr>
          </a:p>
          <a:p>
            <a:pPr algn="just">
              <a:buFont typeface="Wingdings 3" pitchFamily="18" charset="2"/>
              <a:buNone/>
            </a:pPr>
            <a:r>
              <a:rPr lang="en-US" sz="2100" dirty="0">
                <a:solidFill>
                  <a:schemeClr val="tx1"/>
                </a:solidFill>
                <a:latin typeface="Times New Roman" pitchFamily="18" charset="0"/>
                <a:cs typeface="Times New Roman" pitchFamily="18" charset="0"/>
              </a:rPr>
              <a:t>(State whether sales tax, customs duty, excise duty or any other indirect tax, levy, </a:t>
            </a:r>
            <a:r>
              <a:rPr lang="en-US" sz="2100" dirty="0" err="1">
                <a:solidFill>
                  <a:schemeClr val="tx1"/>
                </a:solidFill>
                <a:latin typeface="Times New Roman" pitchFamily="18" charset="0"/>
                <a:cs typeface="Times New Roman" pitchFamily="18" charset="0"/>
              </a:rPr>
              <a:t>cess</a:t>
            </a:r>
            <a:r>
              <a:rPr lang="en-US" sz="2100" dirty="0">
                <a:solidFill>
                  <a:schemeClr val="tx1"/>
                </a:solidFill>
                <a:latin typeface="Times New Roman" pitchFamily="18" charset="0"/>
                <a:cs typeface="Times New Roman" pitchFamily="18" charset="0"/>
              </a:rPr>
              <a:t>, impost etc. is passed through the profit and loss account.)</a:t>
            </a:r>
          </a:p>
          <a:p>
            <a:pPr algn="r">
              <a:buFont typeface="Wingdings 3" pitchFamily="18" charset="2"/>
              <a:buNone/>
            </a:pPr>
            <a:r>
              <a:rPr lang="en-US" sz="2100" dirty="0">
                <a:solidFill>
                  <a:schemeClr val="tx1"/>
                </a:solidFill>
                <a:latin typeface="Times New Roman" pitchFamily="18" charset="0"/>
                <a:cs typeface="Times New Roman" pitchFamily="18" charset="0"/>
              </a:rPr>
              <a:t>Clause 26</a:t>
            </a:r>
            <a:endParaRPr lang="en-IN" sz="21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283149450"/>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FCB349-CB72-8E54-8E74-9C108FEA1468}"/>
            </a:ext>
          </a:extLst>
        </p:cNvPr>
        <p:cNvGrpSpPr/>
        <p:nvPr/>
      </p:nvGrpSpPr>
      <p:grpSpPr>
        <a:xfrm>
          <a:off x="0" y="0"/>
          <a:ext cx="0" cy="0"/>
          <a:chOff x="0" y="0"/>
          <a:chExt cx="0" cy="0"/>
        </a:xfrm>
      </p:grpSpPr>
      <p:sp>
        <p:nvSpPr>
          <p:cNvPr id="16386" name="Content Placeholder 2">
            <a:extLst>
              <a:ext uri="{FF2B5EF4-FFF2-40B4-BE49-F238E27FC236}">
                <a16:creationId xmlns:a16="http://schemas.microsoft.com/office/drawing/2014/main" id="{31F8EE16-5537-DE46-B034-AF7FFF91CB19}"/>
              </a:ext>
            </a:extLst>
          </p:cNvPr>
          <p:cNvSpPr>
            <a:spLocks noGrp="1"/>
          </p:cNvSpPr>
          <p:nvPr>
            <p:ph idx="1"/>
          </p:nvPr>
        </p:nvSpPr>
        <p:spPr>
          <a:xfrm>
            <a:off x="218264" y="188640"/>
            <a:ext cx="8783673" cy="6219304"/>
          </a:xfrm>
        </p:spPr>
        <p:txBody>
          <a:bodyPr>
            <a:noAutofit/>
          </a:bodyPr>
          <a:lstStyle/>
          <a:p>
            <a:pPr algn="ctr">
              <a:buFont typeface="Wingdings 3" pitchFamily="18" charset="2"/>
              <a:buNone/>
            </a:pPr>
            <a:r>
              <a:rPr lang="en-US" sz="2000" b="1" dirty="0">
                <a:latin typeface="Times New Roman" panose="02020603050405020304" pitchFamily="18" charset="0"/>
                <a:cs typeface="Times New Roman" panose="02020603050405020304" pitchFamily="18" charset="0"/>
              </a:rPr>
              <a:t>As per Page no 235 of Guidance Note on Tax Audit u/s. 44AB of IT Act, 1961 (Revised 2026)</a:t>
            </a:r>
            <a:endParaRPr lang="en-US" sz="2200" b="1" dirty="0">
              <a:solidFill>
                <a:schemeClr val="tx1"/>
              </a:solidFill>
              <a:latin typeface="Times New Roman" pitchFamily="18" charset="0"/>
              <a:cs typeface="Times New Roman" pitchFamily="18" charset="0"/>
            </a:endParaRPr>
          </a:p>
          <a:p>
            <a:pPr algn="just">
              <a:buFont typeface="Wingdings 3" pitchFamily="18" charset="2"/>
              <a:buNone/>
            </a:pPr>
            <a:r>
              <a:rPr lang="en-US" sz="2050" dirty="0">
                <a:solidFill>
                  <a:schemeClr val="tx1"/>
                </a:solidFill>
                <a:latin typeface="Times New Roman" pitchFamily="18" charset="0"/>
                <a:cs typeface="Times New Roman" pitchFamily="18" charset="0"/>
              </a:rPr>
              <a:t>46.3 Section 43B is applicable in respect of expenditure for which a deduction is otherwise allowable under the Act. </a:t>
            </a:r>
          </a:p>
          <a:p>
            <a:pPr algn="just">
              <a:buFont typeface="Wingdings 3" pitchFamily="18" charset="2"/>
              <a:buNone/>
            </a:pPr>
            <a:r>
              <a:rPr lang="en-US" sz="2050" dirty="0">
                <a:latin typeface="Times New Roman" pitchFamily="18" charset="0"/>
                <a:cs typeface="Times New Roman" pitchFamily="18" charset="0"/>
              </a:rPr>
              <a:t>	</a:t>
            </a:r>
            <a:r>
              <a:rPr lang="en-US" sz="2050" dirty="0">
                <a:solidFill>
                  <a:schemeClr val="tx1"/>
                </a:solidFill>
                <a:latin typeface="Times New Roman" pitchFamily="18" charset="0"/>
                <a:cs typeface="Times New Roman" pitchFamily="18" charset="0"/>
              </a:rPr>
              <a:t>Therefore, where any expenditure is reported under any other clause indicating that deduction is otherwise not allowable, there is no need of reporting such expenditure under this clause.</a:t>
            </a:r>
          </a:p>
          <a:p>
            <a:pPr algn="just">
              <a:buNone/>
            </a:pPr>
            <a:r>
              <a:rPr lang="en-US" sz="2050" dirty="0">
                <a:latin typeface="Times New Roman" pitchFamily="18" charset="0"/>
                <a:cs typeface="Times New Roman" pitchFamily="18" charset="0"/>
              </a:rPr>
              <a:t>46.4 The liability which pre-existed on the first day of the previous year is allowable as deduction if paid during the previous year. This is required to be reported in clause 26(A)(a). </a:t>
            </a:r>
          </a:p>
          <a:p>
            <a:pPr algn="just">
              <a:buNone/>
            </a:pPr>
            <a:r>
              <a:rPr lang="en-US" sz="2050" dirty="0">
                <a:latin typeface="Times New Roman" pitchFamily="18" charset="0"/>
                <a:cs typeface="Times New Roman" pitchFamily="18" charset="0"/>
              </a:rPr>
              <a:t>	If such liability is not paid during the previous year, then, the same has to be reported in clause 26(A)(b). </a:t>
            </a:r>
          </a:p>
          <a:p>
            <a:pPr algn="just">
              <a:buNone/>
            </a:pPr>
            <a:r>
              <a:rPr lang="en-US" sz="2050" dirty="0">
                <a:latin typeface="Times New Roman" pitchFamily="18" charset="0"/>
                <a:cs typeface="Times New Roman" pitchFamily="18" charset="0"/>
              </a:rPr>
              <a:t>	</a:t>
            </a:r>
            <a:r>
              <a:rPr lang="en-US" sz="2050" b="1" u="sng" dirty="0">
                <a:latin typeface="Times New Roman" pitchFamily="18" charset="0"/>
                <a:cs typeface="Times New Roman" pitchFamily="18" charset="0"/>
              </a:rPr>
              <a:t>The liability which is incurred in the previous year (except under clause (h) of section 43B) is allowable to the extent it is paid on or before the due date for furnishing the return of the income under section 139(1). Such items are to be disclosed in clause 26(B)(a). </a:t>
            </a:r>
          </a:p>
          <a:p>
            <a:pPr algn="just">
              <a:buNone/>
            </a:pPr>
            <a:r>
              <a:rPr lang="en-US" sz="2050" b="1" dirty="0">
                <a:latin typeface="Times New Roman" pitchFamily="18" charset="0"/>
                <a:cs typeface="Times New Roman" pitchFamily="18" charset="0"/>
              </a:rPr>
              <a:t>	</a:t>
            </a:r>
            <a:r>
              <a:rPr lang="en-US" sz="2050" b="1" u="sng" dirty="0">
                <a:latin typeface="Times New Roman" pitchFamily="18" charset="0"/>
                <a:cs typeface="Times New Roman" pitchFamily="18" charset="0"/>
              </a:rPr>
              <a:t>If such liability is not paid before the due date, the same is reported in clause 26(B)(b).</a:t>
            </a:r>
          </a:p>
        </p:txBody>
      </p:sp>
      <p:sp>
        <p:nvSpPr>
          <p:cNvPr id="2" name="Footer Placeholder 1">
            <a:extLst>
              <a:ext uri="{FF2B5EF4-FFF2-40B4-BE49-F238E27FC236}">
                <a16:creationId xmlns:a16="http://schemas.microsoft.com/office/drawing/2014/main" id="{7CD8E8E7-0081-EC44-5DEE-EDD2622E9C1A}"/>
              </a:ext>
            </a:extLst>
          </p:cNvPr>
          <p:cNvSpPr>
            <a:spLocks noGrp="1"/>
          </p:cNvSpPr>
          <p:nvPr>
            <p:ph type="ftr" sz="quarter" idx="11"/>
          </p:nvPr>
        </p:nvSpPr>
        <p:spPr/>
        <p:txBody>
          <a:bodyPr/>
          <a:lstStyle/>
          <a:p>
            <a:r>
              <a:rPr lang="en-IN" dirty="0" err="1"/>
              <a:t>H.C.Khincha</a:t>
            </a:r>
            <a:r>
              <a:rPr lang="en-IN" dirty="0"/>
              <a:t> &amp; Co</a:t>
            </a:r>
            <a:endParaRPr lang="en-US" dirty="0"/>
          </a:p>
        </p:txBody>
      </p:sp>
    </p:spTree>
    <p:extLst>
      <p:ext uri="{BB962C8B-B14F-4D97-AF65-F5344CB8AC3E}">
        <p14:creationId xmlns:p14="http://schemas.microsoft.com/office/powerpoint/2010/main" val="2292079744"/>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38D38-DA66-F434-2F26-FB78C252CCCE}"/>
            </a:ext>
          </a:extLst>
        </p:cNvPr>
        <p:cNvGrpSpPr/>
        <p:nvPr/>
      </p:nvGrpSpPr>
      <p:grpSpPr>
        <a:xfrm>
          <a:off x="0" y="0"/>
          <a:ext cx="0" cy="0"/>
          <a:chOff x="0" y="0"/>
          <a:chExt cx="0" cy="0"/>
        </a:xfrm>
      </p:grpSpPr>
      <p:sp>
        <p:nvSpPr>
          <p:cNvPr id="16386" name="Content Placeholder 2">
            <a:extLst>
              <a:ext uri="{FF2B5EF4-FFF2-40B4-BE49-F238E27FC236}">
                <a16:creationId xmlns:a16="http://schemas.microsoft.com/office/drawing/2014/main" id="{6AEF60E9-0A42-2612-0669-39F987571CA6}"/>
              </a:ext>
            </a:extLst>
          </p:cNvPr>
          <p:cNvSpPr>
            <a:spLocks noGrp="1"/>
          </p:cNvSpPr>
          <p:nvPr>
            <p:ph idx="1"/>
          </p:nvPr>
        </p:nvSpPr>
        <p:spPr>
          <a:xfrm>
            <a:off x="304800" y="332656"/>
            <a:ext cx="8610600" cy="5915744"/>
          </a:xfrm>
        </p:spPr>
        <p:txBody>
          <a:bodyPr>
            <a:noAutofit/>
          </a:bodyPr>
          <a:lstStyle/>
          <a:p>
            <a:pPr algn="ctr">
              <a:buFont typeface="Wingdings 3" pitchFamily="18" charset="2"/>
              <a:buNone/>
            </a:pPr>
            <a:r>
              <a:rPr lang="en-US" sz="2400" b="1" dirty="0">
                <a:latin typeface="Times New Roman" panose="02020603050405020304" pitchFamily="18" charset="0"/>
                <a:cs typeface="Times New Roman" panose="02020603050405020304" pitchFamily="18" charset="0"/>
              </a:rPr>
              <a:t>As per Page no 235 of Guidance Note on Tax Audit u/s. 44AB of IT Act, 1961 (Revised 2026)</a:t>
            </a:r>
            <a:endParaRPr lang="en-US" sz="2300" b="1" dirty="0">
              <a:solidFill>
                <a:schemeClr val="tx1"/>
              </a:solidFill>
              <a:latin typeface="Times New Roman" pitchFamily="18" charset="0"/>
              <a:cs typeface="Times New Roman" pitchFamily="18" charset="0"/>
            </a:endParaRPr>
          </a:p>
          <a:p>
            <a:pPr algn="just">
              <a:buFont typeface="Wingdings 3" pitchFamily="18" charset="2"/>
              <a:buNone/>
            </a:pPr>
            <a:r>
              <a:rPr lang="en-US" sz="2300" dirty="0">
                <a:solidFill>
                  <a:schemeClr val="tx1"/>
                </a:solidFill>
                <a:latin typeface="Times New Roman" pitchFamily="18" charset="0"/>
                <a:cs typeface="Times New Roman" pitchFamily="18" charset="0"/>
              </a:rPr>
              <a:t>46.5 It may be noted that if the </a:t>
            </a:r>
            <a:r>
              <a:rPr lang="en-US" sz="2300" b="1" u="sng" dirty="0">
                <a:solidFill>
                  <a:schemeClr val="tx1"/>
                </a:solidFill>
                <a:latin typeface="Times New Roman" pitchFamily="18" charset="0"/>
                <a:cs typeface="Times New Roman" pitchFamily="18" charset="0"/>
              </a:rPr>
              <a:t>liability which pre-existed</a:t>
            </a:r>
            <a:r>
              <a:rPr lang="en-US" sz="2300" dirty="0">
                <a:solidFill>
                  <a:schemeClr val="tx1"/>
                </a:solidFill>
                <a:latin typeface="Times New Roman" pitchFamily="18" charset="0"/>
                <a:cs typeface="Times New Roman" pitchFamily="18" charset="0"/>
              </a:rPr>
              <a:t> on the first day of the previous year but </a:t>
            </a:r>
            <a:r>
              <a:rPr lang="en-US" sz="2300" b="1" u="sng" dirty="0">
                <a:solidFill>
                  <a:schemeClr val="tx1"/>
                </a:solidFill>
                <a:latin typeface="Times New Roman" pitchFamily="18" charset="0"/>
                <a:cs typeface="Times New Roman" pitchFamily="18" charset="0"/>
              </a:rPr>
              <a:t>not allowable</a:t>
            </a:r>
            <a:r>
              <a:rPr lang="en-US" sz="2300" dirty="0">
                <a:solidFill>
                  <a:schemeClr val="tx1"/>
                </a:solidFill>
                <a:latin typeface="Times New Roman" pitchFamily="18" charset="0"/>
                <a:cs typeface="Times New Roman" pitchFamily="18" charset="0"/>
              </a:rPr>
              <a:t> in assessment of any preceding previous years is paid after the end of the previous year, then, </a:t>
            </a:r>
            <a:r>
              <a:rPr lang="en-US" sz="2300" b="1" u="sng" dirty="0">
                <a:solidFill>
                  <a:schemeClr val="tx1"/>
                </a:solidFill>
                <a:latin typeface="Times New Roman" pitchFamily="18" charset="0"/>
                <a:cs typeface="Times New Roman" pitchFamily="18" charset="0"/>
              </a:rPr>
              <a:t>the amount will be allowed as a deduction in the previous year in which it is paid.</a:t>
            </a:r>
            <a:endParaRPr lang="en-US" sz="2300" dirty="0">
              <a:solidFill>
                <a:schemeClr val="tx1"/>
              </a:solidFill>
              <a:latin typeface="Times New Roman" pitchFamily="18" charset="0"/>
              <a:cs typeface="Times New Roman" pitchFamily="18" charset="0"/>
            </a:endParaRPr>
          </a:p>
          <a:p>
            <a:pPr algn="just">
              <a:buFont typeface="Wingdings 3" pitchFamily="18" charset="2"/>
              <a:buNone/>
            </a:pPr>
            <a:r>
              <a:rPr lang="en-US" sz="2300" dirty="0">
                <a:latin typeface="Times New Roman" pitchFamily="18" charset="0"/>
                <a:cs typeface="Times New Roman" pitchFamily="18" charset="0"/>
              </a:rPr>
              <a:t>	</a:t>
            </a:r>
            <a:r>
              <a:rPr lang="en-US" sz="2300" b="1" u="sng" dirty="0">
                <a:solidFill>
                  <a:schemeClr val="tx1"/>
                </a:solidFill>
                <a:latin typeface="Times New Roman" pitchFamily="18" charset="0"/>
                <a:cs typeface="Times New Roman" pitchFamily="18" charset="0"/>
              </a:rPr>
              <a:t>The proviso allowing payment till due date of furnishing of return is not applicable to such a liability. </a:t>
            </a:r>
          </a:p>
          <a:p>
            <a:pPr algn="just">
              <a:buFont typeface="Wingdings 3" pitchFamily="18" charset="2"/>
              <a:buNone/>
            </a:pPr>
            <a:r>
              <a:rPr lang="en-US" sz="2300" dirty="0">
                <a:latin typeface="Times New Roman" pitchFamily="18" charset="0"/>
                <a:cs typeface="Times New Roman" pitchFamily="18" charset="0"/>
              </a:rPr>
              <a:t>	</a:t>
            </a:r>
            <a:r>
              <a:rPr lang="en-US" sz="2300" b="1" u="sng" dirty="0">
                <a:solidFill>
                  <a:schemeClr val="tx1"/>
                </a:solidFill>
                <a:latin typeface="Times New Roman" pitchFamily="18" charset="0"/>
                <a:cs typeface="Times New Roman" pitchFamily="18" charset="0"/>
              </a:rPr>
              <a:t>In respect of reporting made under clause (A), amount of pre-existing liability should be verified from previous year ITR Form.</a:t>
            </a:r>
            <a:endParaRPr lang="en-IN" sz="2300" b="1" u="sng" dirty="0">
              <a:solidFill>
                <a:schemeClr val="tx1"/>
              </a:solidFill>
              <a:latin typeface="Times New Roman" pitchFamily="18" charset="0"/>
              <a:cs typeface="Times New Roman" pitchFamily="18" charset="0"/>
            </a:endParaRPr>
          </a:p>
        </p:txBody>
      </p:sp>
      <p:sp>
        <p:nvSpPr>
          <p:cNvPr id="2" name="Footer Placeholder 1">
            <a:extLst>
              <a:ext uri="{FF2B5EF4-FFF2-40B4-BE49-F238E27FC236}">
                <a16:creationId xmlns:a16="http://schemas.microsoft.com/office/drawing/2014/main" id="{18E2473D-94C0-7A26-8860-2200C499871F}"/>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348617207"/>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4AD972-BE89-6085-20B4-E2BBF309CAB4}"/>
            </a:ext>
          </a:extLst>
        </p:cNvPr>
        <p:cNvGrpSpPr/>
        <p:nvPr/>
      </p:nvGrpSpPr>
      <p:grpSpPr>
        <a:xfrm>
          <a:off x="0" y="0"/>
          <a:ext cx="0" cy="0"/>
          <a:chOff x="0" y="0"/>
          <a:chExt cx="0" cy="0"/>
        </a:xfrm>
      </p:grpSpPr>
      <p:sp>
        <p:nvSpPr>
          <p:cNvPr id="16386" name="Content Placeholder 2">
            <a:extLst>
              <a:ext uri="{FF2B5EF4-FFF2-40B4-BE49-F238E27FC236}">
                <a16:creationId xmlns:a16="http://schemas.microsoft.com/office/drawing/2014/main" id="{DB341ABC-4993-4CF7-B250-FC188994A281}"/>
              </a:ext>
            </a:extLst>
          </p:cNvPr>
          <p:cNvSpPr>
            <a:spLocks noGrp="1"/>
          </p:cNvSpPr>
          <p:nvPr>
            <p:ph idx="1"/>
          </p:nvPr>
        </p:nvSpPr>
        <p:spPr>
          <a:xfrm>
            <a:off x="251520" y="332656"/>
            <a:ext cx="8610600" cy="5915744"/>
          </a:xfrm>
        </p:spPr>
        <p:txBody>
          <a:bodyPr>
            <a:noAutofit/>
          </a:bodyPr>
          <a:lstStyle/>
          <a:p>
            <a:pPr algn="ctr">
              <a:buFont typeface="Wingdings 3" pitchFamily="18" charset="2"/>
              <a:buNone/>
            </a:pPr>
            <a:r>
              <a:rPr lang="en-US" sz="2400" b="1" dirty="0">
                <a:latin typeface="Times New Roman" panose="02020603050405020304" pitchFamily="18" charset="0"/>
                <a:cs typeface="Times New Roman" panose="02020603050405020304" pitchFamily="18" charset="0"/>
              </a:rPr>
              <a:t>As per Page no 235 of Guidance Note on Tax Audit u/s. 44AB of IT Act, 1961 (Revised 2026)</a:t>
            </a:r>
            <a:endParaRPr lang="en-US" sz="2300" b="1" dirty="0">
              <a:solidFill>
                <a:schemeClr val="tx1"/>
              </a:solidFill>
              <a:latin typeface="Times New Roman" pitchFamily="18" charset="0"/>
              <a:cs typeface="Times New Roman" pitchFamily="18" charset="0"/>
            </a:endParaRPr>
          </a:p>
          <a:p>
            <a:pPr algn="just">
              <a:buFont typeface="Wingdings 3" pitchFamily="18" charset="2"/>
              <a:buNone/>
            </a:pPr>
            <a:r>
              <a:rPr lang="en-US" sz="2300" dirty="0">
                <a:solidFill>
                  <a:schemeClr val="tx1"/>
                </a:solidFill>
                <a:latin typeface="Times New Roman" pitchFamily="18" charset="0"/>
                <a:cs typeface="Times New Roman" pitchFamily="18" charset="0"/>
              </a:rPr>
              <a:t>46.6 </a:t>
            </a:r>
            <a:r>
              <a:rPr lang="en-US" sz="2300" b="1" u="sng" dirty="0">
                <a:solidFill>
                  <a:schemeClr val="tx1"/>
                </a:solidFill>
                <a:latin typeface="Times New Roman" pitchFamily="18" charset="0"/>
                <a:cs typeface="Times New Roman" pitchFamily="18" charset="0"/>
              </a:rPr>
              <a:t>With effect from 1.4.2025, the term “allowed” has been replaced with “allowable” in this clause to imply that any sum which was otherwise allowable but not allowed in any preceding previous year(s) due to operation of provisions of section 43B can be allowed in this previous year on payment basis.</a:t>
            </a:r>
          </a:p>
          <a:p>
            <a:pPr algn="just">
              <a:buFont typeface="Wingdings 3" pitchFamily="18" charset="2"/>
              <a:buNone/>
            </a:pPr>
            <a:endParaRPr lang="en-US" sz="2300" b="1" u="sng" dirty="0">
              <a:solidFill>
                <a:schemeClr val="tx1"/>
              </a:solidFill>
              <a:latin typeface="Times New Roman" pitchFamily="18" charset="0"/>
              <a:cs typeface="Times New Roman" pitchFamily="18" charset="0"/>
            </a:endParaRPr>
          </a:p>
          <a:p>
            <a:pPr algn="just">
              <a:buFont typeface="Wingdings 3" pitchFamily="18" charset="2"/>
              <a:buNone/>
            </a:pPr>
            <a:r>
              <a:rPr lang="en-US" sz="2300" b="1" dirty="0">
                <a:latin typeface="Times New Roman" pitchFamily="18" charset="0"/>
                <a:cs typeface="Times New Roman" pitchFamily="18" charset="0"/>
              </a:rPr>
              <a:t>	</a:t>
            </a:r>
            <a:r>
              <a:rPr lang="en-US" sz="2300" b="1" u="sng" dirty="0">
                <a:solidFill>
                  <a:schemeClr val="tx1"/>
                </a:solidFill>
                <a:latin typeface="Times New Roman" pitchFamily="18" charset="0"/>
                <a:cs typeface="Times New Roman" pitchFamily="18" charset="0"/>
              </a:rPr>
              <a:t>This will include, in case of any sum referred to in clauses (a) to (g), the amount paid after the due date of filing of income-tax return of any relevant preceding previous year, and in case of clause (h), the sum which was paid after the due date specified in section 15 of the MSMED Act.</a:t>
            </a:r>
          </a:p>
        </p:txBody>
      </p:sp>
      <p:sp>
        <p:nvSpPr>
          <p:cNvPr id="2" name="Footer Placeholder 1">
            <a:extLst>
              <a:ext uri="{FF2B5EF4-FFF2-40B4-BE49-F238E27FC236}">
                <a16:creationId xmlns:a16="http://schemas.microsoft.com/office/drawing/2014/main" id="{3A766CCD-AF4F-3ADD-56EC-E802AFB64A8A}"/>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176157972"/>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E07504-BBFF-CFCB-EFC7-8836A0401E30}"/>
            </a:ext>
          </a:extLst>
        </p:cNvPr>
        <p:cNvGrpSpPr/>
        <p:nvPr/>
      </p:nvGrpSpPr>
      <p:grpSpPr>
        <a:xfrm>
          <a:off x="0" y="0"/>
          <a:ext cx="0" cy="0"/>
          <a:chOff x="0" y="0"/>
          <a:chExt cx="0" cy="0"/>
        </a:xfrm>
      </p:grpSpPr>
      <p:sp>
        <p:nvSpPr>
          <p:cNvPr id="16386" name="Content Placeholder 2">
            <a:extLst>
              <a:ext uri="{FF2B5EF4-FFF2-40B4-BE49-F238E27FC236}">
                <a16:creationId xmlns:a16="http://schemas.microsoft.com/office/drawing/2014/main" id="{4235339E-1677-9F1A-2A2B-2E424102EA55}"/>
              </a:ext>
            </a:extLst>
          </p:cNvPr>
          <p:cNvSpPr>
            <a:spLocks noGrp="1"/>
          </p:cNvSpPr>
          <p:nvPr>
            <p:ph idx="1"/>
          </p:nvPr>
        </p:nvSpPr>
        <p:spPr>
          <a:xfrm>
            <a:off x="107504" y="84931"/>
            <a:ext cx="8754616" cy="6163469"/>
          </a:xfrm>
        </p:spPr>
        <p:txBody>
          <a:bodyPr>
            <a:noAutofit/>
          </a:bodyPr>
          <a:lstStyle/>
          <a:p>
            <a:pPr marL="119063" indent="-9525" algn="ctr">
              <a:buNone/>
            </a:pPr>
            <a:r>
              <a:rPr lang="en-US" sz="2400" b="1" dirty="0">
                <a:latin typeface="Times New Roman" panose="02020603050405020304" pitchFamily="18" charset="0"/>
                <a:cs typeface="Times New Roman" panose="02020603050405020304" pitchFamily="18" charset="0"/>
              </a:rPr>
              <a:t>As per Page no 236 of Guidance Note on Tax Audit u/s. 44AB of IT Act, 1961 (Revised 2026)</a:t>
            </a:r>
            <a:endParaRPr lang="en-US" sz="2100" b="1" dirty="0">
              <a:latin typeface="Times New Roman" pitchFamily="18" charset="0"/>
              <a:cs typeface="Times New Roman" pitchFamily="18" charset="0"/>
            </a:endParaRPr>
          </a:p>
          <a:p>
            <a:pPr marL="119063" indent="-9525" algn="just">
              <a:buNone/>
            </a:pPr>
            <a:r>
              <a:rPr lang="en-US" sz="2100" dirty="0">
                <a:latin typeface="Times New Roman" pitchFamily="18" charset="0"/>
                <a:cs typeface="Times New Roman" pitchFamily="18" charset="0"/>
              </a:rPr>
              <a:t>46.7 Therefore, the liability incurred during the previous year in respect of all the specified sums referred to in clauses (a) to (g) should be clearly distinguished from the liability that pre-existed on the first day of the relevant previous year. </a:t>
            </a:r>
          </a:p>
          <a:p>
            <a:pPr marL="119063" indent="-9525" algn="just">
              <a:buNone/>
            </a:pPr>
            <a:r>
              <a:rPr lang="en-US" sz="2100" dirty="0">
                <a:latin typeface="Times New Roman" pitchFamily="18" charset="0"/>
                <a:cs typeface="Times New Roman" pitchFamily="18" charset="0"/>
              </a:rPr>
              <a:t>	In respect of any sum referred to in clause (h) of section 43B, reported under (A) of this clause as pre-existed on the first day of the previous year, the tax auditor should cross-check the amount so reported with the sum reported as inadmissible in clause 22 during the immediately preceding previous year.</a:t>
            </a:r>
          </a:p>
          <a:p>
            <a:pPr marL="119063" indent="-9525" algn="just">
              <a:buNone/>
            </a:pPr>
            <a:r>
              <a:rPr lang="en-US" sz="2100" dirty="0">
                <a:latin typeface="Times New Roman" pitchFamily="18" charset="0"/>
                <a:cs typeface="Times New Roman" pitchFamily="18" charset="0"/>
              </a:rPr>
              <a:t>	If the same is paid during the year it should be reported in (a) and if it is not paid during the year it should be reported in (b). </a:t>
            </a:r>
          </a:p>
          <a:p>
            <a:pPr marL="119063" indent="-9525" algn="just">
              <a:buNone/>
            </a:pPr>
            <a:r>
              <a:rPr lang="en-US" sz="2100" dirty="0">
                <a:latin typeface="Times New Roman" pitchFamily="18" charset="0"/>
                <a:cs typeface="Times New Roman" pitchFamily="18" charset="0"/>
              </a:rPr>
              <a:t>	In the next year, tax auditor should cross check the amount reported in Clause 26(A)(a) with the amount reported as inadmissible in clause 22 (iii)(b) and the amount</a:t>
            </a:r>
            <a:r>
              <a:rPr lang="en-IN" sz="2100" dirty="0">
                <a:latin typeface="Times New Roman" pitchFamily="18" charset="0"/>
                <a:cs typeface="Times New Roman" pitchFamily="18" charset="0"/>
              </a:rPr>
              <a:t> </a:t>
            </a:r>
            <a:r>
              <a:rPr lang="en-US" sz="2100" dirty="0">
                <a:solidFill>
                  <a:schemeClr val="tx1"/>
                </a:solidFill>
                <a:latin typeface="Times New Roman" pitchFamily="18" charset="0"/>
                <a:cs typeface="Times New Roman" pitchFamily="18" charset="0"/>
              </a:rPr>
              <a:t>reported in Clause 26A(b) during the immediately preceding previous year. </a:t>
            </a:r>
          </a:p>
          <a:p>
            <a:pPr marL="119063" indent="-9525" algn="just">
              <a:buNone/>
            </a:pPr>
            <a:r>
              <a:rPr lang="en-US" sz="2100" dirty="0">
                <a:latin typeface="Times New Roman" pitchFamily="18" charset="0"/>
                <a:cs typeface="Times New Roman" pitchFamily="18" charset="0"/>
              </a:rPr>
              <a:t>	</a:t>
            </a:r>
            <a:r>
              <a:rPr lang="en-US" sz="2100" dirty="0">
                <a:solidFill>
                  <a:schemeClr val="tx1"/>
                </a:solidFill>
                <a:latin typeface="Times New Roman" pitchFamily="18" charset="0"/>
                <a:cs typeface="Times New Roman" pitchFamily="18" charset="0"/>
              </a:rPr>
              <a:t>There is no reporting required under (B) in respect of any sum referred to in clause (h) of section 43B.</a:t>
            </a:r>
            <a:endParaRPr lang="en-IN" sz="2100" dirty="0">
              <a:solidFill>
                <a:schemeClr val="tx1"/>
              </a:solidFill>
              <a:latin typeface="Times New Roman" pitchFamily="18" charset="0"/>
              <a:cs typeface="Times New Roman" pitchFamily="18" charset="0"/>
            </a:endParaRPr>
          </a:p>
        </p:txBody>
      </p:sp>
      <p:sp>
        <p:nvSpPr>
          <p:cNvPr id="2" name="Footer Placeholder 1">
            <a:extLst>
              <a:ext uri="{FF2B5EF4-FFF2-40B4-BE49-F238E27FC236}">
                <a16:creationId xmlns:a16="http://schemas.microsoft.com/office/drawing/2014/main" id="{9C09006D-76EA-E2B0-30C3-E4336D191636}"/>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04144263"/>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DB4940-BA23-83E8-6D9C-1AAD2AB218FF}"/>
            </a:ext>
          </a:extLst>
        </p:cNvPr>
        <p:cNvGrpSpPr/>
        <p:nvPr/>
      </p:nvGrpSpPr>
      <p:grpSpPr>
        <a:xfrm>
          <a:off x="0" y="0"/>
          <a:ext cx="0" cy="0"/>
          <a:chOff x="0" y="0"/>
          <a:chExt cx="0" cy="0"/>
        </a:xfrm>
      </p:grpSpPr>
      <p:sp>
        <p:nvSpPr>
          <p:cNvPr id="16386" name="Content Placeholder 2">
            <a:extLst>
              <a:ext uri="{FF2B5EF4-FFF2-40B4-BE49-F238E27FC236}">
                <a16:creationId xmlns:a16="http://schemas.microsoft.com/office/drawing/2014/main" id="{537F0A6B-77D8-FB94-D6AD-9681969C70A1}"/>
              </a:ext>
            </a:extLst>
          </p:cNvPr>
          <p:cNvSpPr>
            <a:spLocks noGrp="1"/>
          </p:cNvSpPr>
          <p:nvPr>
            <p:ph idx="1"/>
          </p:nvPr>
        </p:nvSpPr>
        <p:spPr>
          <a:xfrm>
            <a:off x="304800" y="332656"/>
            <a:ext cx="8610600" cy="5915744"/>
          </a:xfrm>
        </p:spPr>
        <p:txBody>
          <a:bodyPr>
            <a:noAutofit/>
          </a:bodyPr>
          <a:lstStyle/>
          <a:p>
            <a:pPr algn="ctr">
              <a:buFont typeface="Wingdings 3" pitchFamily="18" charset="2"/>
              <a:buNone/>
            </a:pPr>
            <a:r>
              <a:rPr lang="en-US" sz="2400" b="1" dirty="0">
                <a:latin typeface="Times New Roman" panose="02020603050405020304" pitchFamily="18" charset="0"/>
                <a:cs typeface="Times New Roman" panose="02020603050405020304" pitchFamily="18" charset="0"/>
              </a:rPr>
              <a:t>As per Page no 236 of Guidance Note on Tax Audit u/s. 44AB of IT Act, 1961 (Revised 2026)</a:t>
            </a:r>
            <a:endParaRPr lang="en-US" sz="2300" b="1" dirty="0">
              <a:solidFill>
                <a:schemeClr val="tx1"/>
              </a:solidFill>
              <a:latin typeface="Times New Roman" pitchFamily="18" charset="0"/>
              <a:cs typeface="Times New Roman" pitchFamily="18" charset="0"/>
            </a:endParaRPr>
          </a:p>
          <a:p>
            <a:pPr algn="just">
              <a:buFont typeface="Wingdings 3" pitchFamily="18" charset="2"/>
              <a:buNone/>
            </a:pPr>
            <a:r>
              <a:rPr lang="en-US" sz="2300" dirty="0">
                <a:solidFill>
                  <a:schemeClr val="tx1"/>
                </a:solidFill>
                <a:latin typeface="Times New Roman" pitchFamily="18" charset="0"/>
                <a:cs typeface="Times New Roman" pitchFamily="18" charset="0"/>
              </a:rPr>
              <a:t>46.8 If the </a:t>
            </a:r>
            <a:r>
              <a:rPr lang="en-US" sz="2300" dirty="0" err="1">
                <a:solidFill>
                  <a:schemeClr val="tx1"/>
                </a:solidFill>
                <a:latin typeface="Times New Roman" pitchFamily="18" charset="0"/>
                <a:cs typeface="Times New Roman" pitchFamily="18" charset="0"/>
              </a:rPr>
              <a:t>assessee</a:t>
            </a:r>
            <a:r>
              <a:rPr lang="en-US" sz="2300" dirty="0">
                <a:solidFill>
                  <a:schemeClr val="tx1"/>
                </a:solidFill>
                <a:latin typeface="Times New Roman" pitchFamily="18" charset="0"/>
                <a:cs typeface="Times New Roman" pitchFamily="18" charset="0"/>
              </a:rPr>
              <a:t> is following the cash basis of accounting, sums referred to in clause (a), (b), (c), (d), (da), (e), (f) and (g) of section 43B which are debited to the profit and loss account will be allowable as they would have been actually paid during the year. </a:t>
            </a:r>
          </a:p>
        </p:txBody>
      </p:sp>
      <p:sp>
        <p:nvSpPr>
          <p:cNvPr id="2" name="Footer Placeholder 1">
            <a:extLst>
              <a:ext uri="{FF2B5EF4-FFF2-40B4-BE49-F238E27FC236}">
                <a16:creationId xmlns:a16="http://schemas.microsoft.com/office/drawing/2014/main" id="{9EE3E5C8-88D9-7BDF-C71F-2287BAE3E676}"/>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619674867"/>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8E7194-458A-B7D9-E2DE-8EBCD0C3BCC3}"/>
            </a:ext>
          </a:extLst>
        </p:cNvPr>
        <p:cNvGrpSpPr/>
        <p:nvPr/>
      </p:nvGrpSpPr>
      <p:grpSpPr>
        <a:xfrm>
          <a:off x="0" y="0"/>
          <a:ext cx="0" cy="0"/>
          <a:chOff x="0" y="0"/>
          <a:chExt cx="0" cy="0"/>
        </a:xfrm>
      </p:grpSpPr>
      <p:sp>
        <p:nvSpPr>
          <p:cNvPr id="16386" name="Content Placeholder 2">
            <a:extLst>
              <a:ext uri="{FF2B5EF4-FFF2-40B4-BE49-F238E27FC236}">
                <a16:creationId xmlns:a16="http://schemas.microsoft.com/office/drawing/2014/main" id="{34496607-721D-1E3C-8925-26F89D79390D}"/>
              </a:ext>
            </a:extLst>
          </p:cNvPr>
          <p:cNvSpPr>
            <a:spLocks noGrp="1"/>
          </p:cNvSpPr>
          <p:nvPr>
            <p:ph idx="1"/>
          </p:nvPr>
        </p:nvSpPr>
        <p:spPr>
          <a:xfrm>
            <a:off x="304800" y="332656"/>
            <a:ext cx="8610600" cy="5915744"/>
          </a:xfrm>
        </p:spPr>
        <p:txBody>
          <a:bodyPr>
            <a:noAutofit/>
          </a:bodyPr>
          <a:lstStyle/>
          <a:p>
            <a:pPr algn="ctr">
              <a:buNone/>
            </a:pPr>
            <a:r>
              <a:rPr lang="en-US" sz="2000" b="1" dirty="0">
                <a:latin typeface="Times New Roman" panose="02020603050405020304" pitchFamily="18" charset="0"/>
                <a:cs typeface="Times New Roman" panose="02020603050405020304" pitchFamily="18" charset="0"/>
              </a:rPr>
              <a:t>As per Page no 237 of Guidance Note on Tax Audit u/s. 44AB of IT Act, 1961 (Revised 2026)</a:t>
            </a:r>
            <a:endParaRPr lang="en-US" sz="2300" b="1" dirty="0">
              <a:latin typeface="Times New Roman" pitchFamily="18" charset="0"/>
              <a:cs typeface="Times New Roman" pitchFamily="18" charset="0"/>
            </a:endParaRPr>
          </a:p>
          <a:p>
            <a:pPr algn="just">
              <a:buNone/>
            </a:pPr>
            <a:r>
              <a:rPr lang="en-US" sz="2300" dirty="0">
                <a:latin typeface="Times New Roman" pitchFamily="18" charset="0"/>
                <a:cs typeface="Times New Roman" pitchFamily="18" charset="0"/>
              </a:rPr>
              <a:t>46.15 Section 43B starts with </a:t>
            </a:r>
            <a:r>
              <a:rPr lang="en-US" sz="2300" b="1" u="sng" dirty="0">
                <a:latin typeface="Times New Roman" pitchFamily="18" charset="0"/>
                <a:cs typeface="Times New Roman" pitchFamily="18" charset="0"/>
              </a:rPr>
              <a:t>non-obstante clause viz. “Notwithstanding contained in any other section</a:t>
            </a:r>
            <a:r>
              <a:rPr lang="en-US" sz="2300" dirty="0">
                <a:latin typeface="Times New Roman" pitchFamily="18" charset="0"/>
                <a:cs typeface="Times New Roman" pitchFamily="18" charset="0"/>
              </a:rPr>
              <a:t> ………….” which means </a:t>
            </a:r>
            <a:r>
              <a:rPr lang="en-US" sz="2300" b="1" u="sng" dirty="0">
                <a:latin typeface="Times New Roman" pitchFamily="18" charset="0"/>
                <a:cs typeface="Times New Roman" pitchFamily="18" charset="0"/>
              </a:rPr>
              <a:t>irrespective of the accounting treatment in the profit and loss account</a:t>
            </a:r>
            <a:r>
              <a:rPr lang="en-US" sz="2300" dirty="0">
                <a:latin typeface="Times New Roman" pitchFamily="18" charset="0"/>
                <a:cs typeface="Times New Roman" pitchFamily="18" charset="0"/>
              </a:rPr>
              <a:t> drawn for the previous year under consideration following </a:t>
            </a:r>
            <a:r>
              <a:rPr lang="en-US" sz="2300" b="1" u="sng" dirty="0">
                <a:latin typeface="Times New Roman" pitchFamily="18" charset="0"/>
                <a:cs typeface="Times New Roman" pitchFamily="18" charset="0"/>
              </a:rPr>
              <a:t>mercantile or cash basis</a:t>
            </a:r>
            <a:r>
              <a:rPr lang="en-US" sz="2300" dirty="0">
                <a:latin typeface="Times New Roman" pitchFamily="18" charset="0"/>
                <a:cs typeface="Times New Roman" pitchFamily="18" charset="0"/>
              </a:rPr>
              <a:t> of accounting as permissible u/s 145 of the Income-tax Act, 1961, </a:t>
            </a:r>
            <a:r>
              <a:rPr lang="en-US" sz="2300" b="1" u="sng" dirty="0">
                <a:latin typeface="Times New Roman" pitchFamily="18" charset="0"/>
                <a:cs typeface="Times New Roman" pitchFamily="18" charset="0"/>
              </a:rPr>
              <a:t>deduction under section 43B is allowable only on payment basis.</a:t>
            </a:r>
            <a:endParaRPr lang="en-IN" sz="2300" b="1" u="sng" dirty="0">
              <a:latin typeface="Times New Roman" pitchFamily="18" charset="0"/>
              <a:cs typeface="Times New Roman" pitchFamily="18" charset="0"/>
            </a:endParaRPr>
          </a:p>
          <a:p>
            <a:pPr algn="just">
              <a:buFont typeface="Wingdings 3" pitchFamily="18" charset="2"/>
              <a:buNone/>
            </a:pPr>
            <a:endParaRPr lang="en-IN" sz="2300" dirty="0">
              <a:solidFill>
                <a:schemeClr val="tx1"/>
              </a:solidFill>
              <a:latin typeface="Times New Roman" pitchFamily="18" charset="0"/>
              <a:cs typeface="Times New Roman" pitchFamily="18" charset="0"/>
            </a:endParaRPr>
          </a:p>
        </p:txBody>
      </p:sp>
      <p:sp>
        <p:nvSpPr>
          <p:cNvPr id="2" name="Footer Placeholder 1">
            <a:extLst>
              <a:ext uri="{FF2B5EF4-FFF2-40B4-BE49-F238E27FC236}">
                <a16:creationId xmlns:a16="http://schemas.microsoft.com/office/drawing/2014/main" id="{8156CE05-DBEE-D8A5-1D7A-3EAEAA9B8F85}"/>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185488732"/>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D56700-56C1-9650-5B90-F37593967C47}"/>
            </a:ext>
          </a:extLst>
        </p:cNvPr>
        <p:cNvGrpSpPr/>
        <p:nvPr/>
      </p:nvGrpSpPr>
      <p:grpSpPr>
        <a:xfrm>
          <a:off x="0" y="0"/>
          <a:ext cx="0" cy="0"/>
          <a:chOff x="0" y="0"/>
          <a:chExt cx="0" cy="0"/>
        </a:xfrm>
      </p:grpSpPr>
      <p:sp>
        <p:nvSpPr>
          <p:cNvPr id="16386" name="Content Placeholder 2">
            <a:extLst>
              <a:ext uri="{FF2B5EF4-FFF2-40B4-BE49-F238E27FC236}">
                <a16:creationId xmlns:a16="http://schemas.microsoft.com/office/drawing/2014/main" id="{7538F8DB-F99E-38A9-6BBB-6042343D96B5}"/>
              </a:ext>
            </a:extLst>
          </p:cNvPr>
          <p:cNvSpPr>
            <a:spLocks noGrp="1"/>
          </p:cNvSpPr>
          <p:nvPr>
            <p:ph idx="1"/>
          </p:nvPr>
        </p:nvSpPr>
        <p:spPr>
          <a:xfrm>
            <a:off x="251520" y="116632"/>
            <a:ext cx="8610600" cy="5915744"/>
          </a:xfrm>
        </p:spPr>
        <p:txBody>
          <a:bodyPr>
            <a:noAutofit/>
          </a:bodyPr>
          <a:lstStyle/>
          <a:p>
            <a:pPr algn="ctr">
              <a:buFont typeface="Wingdings 3" pitchFamily="18" charset="2"/>
              <a:buNone/>
            </a:pPr>
            <a:r>
              <a:rPr lang="en-US" sz="2400" b="1" dirty="0">
                <a:latin typeface="Times New Roman" panose="02020603050405020304" pitchFamily="18" charset="0"/>
                <a:cs typeface="Times New Roman" panose="02020603050405020304" pitchFamily="18" charset="0"/>
              </a:rPr>
              <a:t>As per Page no 237 &amp; 238 of Guidance Note on Tax Audit u/s. 44AB of IT Act, 1961 (Revised 2026)</a:t>
            </a:r>
            <a:endParaRPr lang="en-US" sz="2300" b="1" dirty="0">
              <a:solidFill>
                <a:schemeClr val="tx1"/>
              </a:solidFill>
              <a:latin typeface="Times New Roman" pitchFamily="18" charset="0"/>
              <a:cs typeface="Times New Roman" pitchFamily="18" charset="0"/>
            </a:endParaRPr>
          </a:p>
          <a:p>
            <a:pPr algn="just">
              <a:buFont typeface="Wingdings 3" pitchFamily="18" charset="2"/>
              <a:buNone/>
            </a:pPr>
            <a:r>
              <a:rPr lang="en-US" sz="2300" dirty="0">
                <a:solidFill>
                  <a:schemeClr val="tx1"/>
                </a:solidFill>
                <a:latin typeface="Times New Roman" pitchFamily="18" charset="0"/>
                <a:cs typeface="Times New Roman" pitchFamily="18" charset="0"/>
              </a:rPr>
              <a:t>46.16 Under the first proviso to section 43B, deduction is available in respect of any sum [other than mentioned in clause (h)] which is actually paid by the </a:t>
            </a:r>
            <a:r>
              <a:rPr lang="en-US" sz="2300" dirty="0" err="1">
                <a:solidFill>
                  <a:schemeClr val="tx1"/>
                </a:solidFill>
                <a:latin typeface="Times New Roman" pitchFamily="18" charset="0"/>
                <a:cs typeface="Times New Roman" pitchFamily="18" charset="0"/>
              </a:rPr>
              <a:t>assessee</a:t>
            </a:r>
            <a:r>
              <a:rPr lang="en-US" sz="2300" dirty="0">
                <a:solidFill>
                  <a:schemeClr val="tx1"/>
                </a:solidFill>
                <a:latin typeface="Times New Roman" pitchFamily="18" charset="0"/>
                <a:cs typeface="Times New Roman" pitchFamily="18" charset="0"/>
              </a:rPr>
              <a:t> on or before the due date applicable in his case for furnishing the return of income under sub-section (1) of section 139. </a:t>
            </a:r>
          </a:p>
          <a:p>
            <a:pPr algn="just">
              <a:buFont typeface="Wingdings 3" pitchFamily="18" charset="2"/>
              <a:buNone/>
            </a:pPr>
            <a:r>
              <a:rPr lang="en-US" sz="2300" dirty="0">
                <a:latin typeface="Times New Roman" pitchFamily="18" charset="0"/>
                <a:cs typeface="Times New Roman" pitchFamily="18" charset="0"/>
              </a:rPr>
              <a:t>	</a:t>
            </a:r>
            <a:r>
              <a:rPr lang="en-US" sz="2300" dirty="0">
                <a:solidFill>
                  <a:schemeClr val="tx1"/>
                </a:solidFill>
                <a:latin typeface="Times New Roman" pitchFamily="18" charset="0"/>
                <a:cs typeface="Times New Roman" pitchFamily="18" charset="0"/>
              </a:rPr>
              <a:t>Since the due date of filing of the return would usually be subsequent to the signing of the tax audit report, the tax auditor would be able to verify information in respect of matters only up to the date of signing of the tax audit report.</a:t>
            </a:r>
          </a:p>
          <a:p>
            <a:pPr algn="just">
              <a:buFont typeface="Wingdings 3" pitchFamily="18" charset="2"/>
              <a:buNone/>
            </a:pPr>
            <a:r>
              <a:rPr lang="en-US" sz="2300" dirty="0">
                <a:latin typeface="Times New Roman" pitchFamily="18" charset="0"/>
                <a:cs typeface="Times New Roman" pitchFamily="18" charset="0"/>
              </a:rPr>
              <a:t>	</a:t>
            </a:r>
            <a:r>
              <a:rPr lang="en-US" sz="2300" dirty="0">
                <a:solidFill>
                  <a:schemeClr val="tx1"/>
                </a:solidFill>
                <a:latin typeface="Times New Roman" pitchFamily="18" charset="0"/>
                <a:cs typeface="Times New Roman" pitchFamily="18" charset="0"/>
              </a:rPr>
              <a:t>The payment made subsequent to that date but before the date of filing of the return, will still be eligible for deduction under section 43B. </a:t>
            </a:r>
          </a:p>
          <a:p>
            <a:pPr algn="just">
              <a:buFont typeface="Wingdings 3" pitchFamily="18" charset="2"/>
              <a:buNone/>
            </a:pPr>
            <a:r>
              <a:rPr lang="en-US" sz="2300" dirty="0">
                <a:latin typeface="Times New Roman" pitchFamily="18" charset="0"/>
                <a:cs typeface="Times New Roman" pitchFamily="18" charset="0"/>
              </a:rPr>
              <a:t>	</a:t>
            </a:r>
            <a:r>
              <a:rPr lang="en-US" sz="2300" dirty="0">
                <a:solidFill>
                  <a:schemeClr val="tx1"/>
                </a:solidFill>
                <a:latin typeface="Times New Roman" pitchFamily="18" charset="0"/>
                <a:cs typeface="Times New Roman" pitchFamily="18" charset="0"/>
              </a:rPr>
              <a:t>Where due date for filing of return of income is extended, payments made up to the extended due date also qualify for deduction.</a:t>
            </a:r>
          </a:p>
        </p:txBody>
      </p:sp>
      <p:sp>
        <p:nvSpPr>
          <p:cNvPr id="2" name="Footer Placeholder 1">
            <a:extLst>
              <a:ext uri="{FF2B5EF4-FFF2-40B4-BE49-F238E27FC236}">
                <a16:creationId xmlns:a16="http://schemas.microsoft.com/office/drawing/2014/main" id="{7BE56B83-2837-D6FF-0C8B-8B79F9C3863E}"/>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259638766"/>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290706-ED8E-75DC-57F5-58462E082FFD}"/>
            </a:ext>
          </a:extLst>
        </p:cNvPr>
        <p:cNvGrpSpPr/>
        <p:nvPr/>
      </p:nvGrpSpPr>
      <p:grpSpPr>
        <a:xfrm>
          <a:off x="0" y="0"/>
          <a:ext cx="0" cy="0"/>
          <a:chOff x="0" y="0"/>
          <a:chExt cx="0" cy="0"/>
        </a:xfrm>
      </p:grpSpPr>
      <p:sp>
        <p:nvSpPr>
          <p:cNvPr id="16386" name="Content Placeholder 2">
            <a:extLst>
              <a:ext uri="{FF2B5EF4-FFF2-40B4-BE49-F238E27FC236}">
                <a16:creationId xmlns:a16="http://schemas.microsoft.com/office/drawing/2014/main" id="{5F315A6D-6514-D3DB-929F-B8168F10CD5C}"/>
              </a:ext>
            </a:extLst>
          </p:cNvPr>
          <p:cNvSpPr>
            <a:spLocks noGrp="1"/>
          </p:cNvSpPr>
          <p:nvPr>
            <p:ph idx="1"/>
          </p:nvPr>
        </p:nvSpPr>
        <p:spPr>
          <a:xfrm>
            <a:off x="304800" y="332656"/>
            <a:ext cx="8610600" cy="5915744"/>
          </a:xfrm>
        </p:spPr>
        <p:txBody>
          <a:bodyPr>
            <a:noAutofit/>
          </a:bodyPr>
          <a:lstStyle/>
          <a:p>
            <a:pPr algn="ctr">
              <a:buNone/>
            </a:pPr>
            <a:r>
              <a:rPr lang="en-US" sz="2400" b="1" dirty="0">
                <a:latin typeface="Times New Roman" panose="02020603050405020304" pitchFamily="18" charset="0"/>
                <a:cs typeface="Times New Roman" panose="02020603050405020304" pitchFamily="18" charset="0"/>
              </a:rPr>
              <a:t>As per Page no 238 of Guidance Note on Tax Audit u/s. 44AB of IT Act, 1961 (Revised 2026)</a:t>
            </a:r>
            <a:endParaRPr lang="en-US" sz="2300" b="1" dirty="0">
              <a:latin typeface="Times New Roman" pitchFamily="18" charset="0"/>
              <a:cs typeface="Times New Roman" pitchFamily="18" charset="0"/>
            </a:endParaRPr>
          </a:p>
          <a:p>
            <a:pPr algn="just">
              <a:buNone/>
            </a:pPr>
            <a:r>
              <a:rPr lang="en-US" sz="2300" dirty="0">
                <a:latin typeface="Times New Roman" pitchFamily="18" charset="0"/>
                <a:cs typeface="Times New Roman" pitchFamily="18" charset="0"/>
              </a:rPr>
              <a:t>46.17 Under section 43B(a), Central sales-tax/VAT/excise duty/GST when paid is allowed as a deduction. </a:t>
            </a:r>
          </a:p>
          <a:p>
            <a:pPr algn="just">
              <a:buNone/>
            </a:pPr>
            <a:r>
              <a:rPr lang="en-US" sz="2300" dirty="0">
                <a:latin typeface="Times New Roman" pitchFamily="18" charset="0"/>
                <a:cs typeface="Times New Roman" pitchFamily="18" charset="0"/>
              </a:rPr>
              <a:t>	Although under clause (a) of section 43B, items that have been debited to the profit and loss account but not paid during the previous year, are to be specified, where it is the practice of the company to maintain a separate central sales-tax/ VAT/excise duty/ GST account and treat  </a:t>
            </a:r>
            <a:r>
              <a:rPr lang="en-US" sz="2300" dirty="0">
                <a:solidFill>
                  <a:schemeClr val="tx1"/>
                </a:solidFill>
                <a:latin typeface="Times New Roman" pitchFamily="18" charset="0"/>
                <a:cs typeface="Times New Roman" pitchFamily="18" charset="0"/>
              </a:rPr>
              <a:t>the central sales tax/excise duty/VAT/GST collected as a liability, it would be necessary to show by way of note under this clause, the amount of central sales tax/ excise duty/VAT/GST </a:t>
            </a:r>
            <a:r>
              <a:rPr lang="en-US" sz="2300" dirty="0" err="1">
                <a:solidFill>
                  <a:schemeClr val="tx1"/>
                </a:solidFill>
                <a:latin typeface="Times New Roman" pitchFamily="18" charset="0"/>
                <a:cs typeface="Times New Roman" pitchFamily="18" charset="0"/>
              </a:rPr>
              <a:t>etc</a:t>
            </a:r>
            <a:r>
              <a:rPr lang="en-US" sz="2300" dirty="0">
                <a:solidFill>
                  <a:schemeClr val="tx1"/>
                </a:solidFill>
                <a:latin typeface="Times New Roman" pitchFamily="18" charset="0"/>
                <a:cs typeface="Times New Roman" pitchFamily="18" charset="0"/>
              </a:rPr>
              <a:t> </a:t>
            </a:r>
            <a:r>
              <a:rPr lang="en-US" sz="2300" dirty="0">
                <a:latin typeface="Times New Roman" pitchFamily="18" charset="0"/>
                <a:cs typeface="Times New Roman" pitchFamily="18" charset="0"/>
              </a:rPr>
              <a:t>	</a:t>
            </a:r>
            <a:r>
              <a:rPr lang="en-US" sz="2300" dirty="0">
                <a:solidFill>
                  <a:schemeClr val="tx1"/>
                </a:solidFill>
                <a:latin typeface="Times New Roman" pitchFamily="18" charset="0"/>
                <a:cs typeface="Times New Roman" pitchFamily="18" charset="0"/>
              </a:rPr>
              <a:t>collected but not paid. </a:t>
            </a:r>
          </a:p>
          <a:p>
            <a:pPr algn="just">
              <a:buNone/>
            </a:pPr>
            <a:r>
              <a:rPr lang="en-US" sz="2300" dirty="0">
                <a:latin typeface="Times New Roman" pitchFamily="18" charset="0"/>
                <a:cs typeface="Times New Roman" pitchFamily="18" charset="0"/>
              </a:rPr>
              <a:t>	</a:t>
            </a:r>
            <a:r>
              <a:rPr lang="en-US" sz="2300" dirty="0">
                <a:solidFill>
                  <a:schemeClr val="tx1"/>
                </a:solidFill>
                <a:latin typeface="Times New Roman" pitchFamily="18" charset="0"/>
                <a:cs typeface="Times New Roman" pitchFamily="18" charset="0"/>
              </a:rPr>
              <a:t>In case, any sum has been paid before the due date of filing the return, the date and the amount of payment along with the amount paid should also be disclosed.</a:t>
            </a:r>
            <a:endParaRPr lang="en-IN" sz="2300" dirty="0">
              <a:solidFill>
                <a:schemeClr val="tx1"/>
              </a:solidFill>
              <a:latin typeface="Times New Roman" pitchFamily="18" charset="0"/>
              <a:cs typeface="Times New Roman" pitchFamily="18" charset="0"/>
            </a:endParaRPr>
          </a:p>
        </p:txBody>
      </p:sp>
      <p:sp>
        <p:nvSpPr>
          <p:cNvPr id="2" name="Footer Placeholder 1">
            <a:extLst>
              <a:ext uri="{FF2B5EF4-FFF2-40B4-BE49-F238E27FC236}">
                <a16:creationId xmlns:a16="http://schemas.microsoft.com/office/drawing/2014/main" id="{B3A63EE5-A889-7E46-7930-92C59E649055}"/>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837710773"/>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47A600-3E79-5E25-657B-5361C6DB30B4}"/>
            </a:ext>
          </a:extLst>
        </p:cNvPr>
        <p:cNvGrpSpPr/>
        <p:nvPr/>
      </p:nvGrpSpPr>
      <p:grpSpPr>
        <a:xfrm>
          <a:off x="0" y="0"/>
          <a:ext cx="0" cy="0"/>
          <a:chOff x="0" y="0"/>
          <a:chExt cx="0" cy="0"/>
        </a:xfrm>
      </p:grpSpPr>
      <p:sp>
        <p:nvSpPr>
          <p:cNvPr id="16386" name="Content Placeholder 2">
            <a:extLst>
              <a:ext uri="{FF2B5EF4-FFF2-40B4-BE49-F238E27FC236}">
                <a16:creationId xmlns:a16="http://schemas.microsoft.com/office/drawing/2014/main" id="{70702B16-EF45-1B5A-601B-299B43C6A535}"/>
              </a:ext>
            </a:extLst>
          </p:cNvPr>
          <p:cNvSpPr>
            <a:spLocks noGrp="1"/>
          </p:cNvSpPr>
          <p:nvPr>
            <p:ph idx="1"/>
          </p:nvPr>
        </p:nvSpPr>
        <p:spPr>
          <a:xfrm>
            <a:off x="304800" y="332656"/>
            <a:ext cx="8610600" cy="5915744"/>
          </a:xfrm>
        </p:spPr>
        <p:txBody>
          <a:bodyPr>
            <a:noAutofit/>
          </a:bodyPr>
          <a:lstStyle/>
          <a:p>
            <a:pPr algn="ctr">
              <a:buFont typeface="Wingdings 3" pitchFamily="18" charset="2"/>
              <a:buNone/>
            </a:pPr>
            <a:r>
              <a:rPr lang="en-US" sz="2400" b="1" dirty="0">
                <a:latin typeface="Times New Roman" panose="02020603050405020304" pitchFamily="18" charset="0"/>
                <a:cs typeface="Times New Roman" panose="02020603050405020304" pitchFamily="18" charset="0"/>
              </a:rPr>
              <a:t>As per Page no 238 of Guidance Note on Tax Audit u/s. 44AB of IT Act, 1961 (Revised 2026)</a:t>
            </a:r>
            <a:endParaRPr lang="en-US" sz="2300" b="1" dirty="0">
              <a:solidFill>
                <a:schemeClr val="tx1"/>
              </a:solidFill>
              <a:latin typeface="Times New Roman" pitchFamily="18" charset="0"/>
              <a:cs typeface="Times New Roman" pitchFamily="18" charset="0"/>
            </a:endParaRPr>
          </a:p>
          <a:p>
            <a:pPr algn="just">
              <a:buFont typeface="Wingdings 3" pitchFamily="18" charset="2"/>
              <a:buNone/>
            </a:pPr>
            <a:r>
              <a:rPr lang="en-US" sz="2300" dirty="0">
                <a:solidFill>
                  <a:schemeClr val="tx1"/>
                </a:solidFill>
                <a:latin typeface="Times New Roman" pitchFamily="18" charset="0"/>
                <a:cs typeface="Times New Roman" pitchFamily="18" charset="0"/>
              </a:rPr>
              <a:t>46.18 The Finance Act, 2021 added Explanation 5 to Section 43B to clarify that the provisions of this section shall not apply to a sum received by the </a:t>
            </a:r>
            <a:r>
              <a:rPr lang="en-US" sz="2300" dirty="0" err="1">
                <a:solidFill>
                  <a:schemeClr val="tx1"/>
                </a:solidFill>
                <a:latin typeface="Times New Roman" pitchFamily="18" charset="0"/>
                <a:cs typeface="Times New Roman" pitchFamily="18" charset="0"/>
              </a:rPr>
              <a:t>assessee</a:t>
            </a:r>
            <a:r>
              <a:rPr lang="en-US" sz="2300" dirty="0">
                <a:solidFill>
                  <a:schemeClr val="tx1"/>
                </a:solidFill>
                <a:latin typeface="Times New Roman" pitchFamily="18" charset="0"/>
                <a:cs typeface="Times New Roman" pitchFamily="18" charset="0"/>
              </a:rPr>
              <a:t> from any of his employees to which the provisions of sub-clause (x) of clause (24) of section 2 applies.</a:t>
            </a:r>
          </a:p>
          <a:p>
            <a:pPr algn="just">
              <a:buFont typeface="Wingdings 3" pitchFamily="18" charset="2"/>
              <a:buNone/>
            </a:pPr>
            <a:endParaRPr lang="en-US" sz="2300" dirty="0">
              <a:solidFill>
                <a:schemeClr val="tx1"/>
              </a:solidFill>
              <a:latin typeface="Times New Roman" pitchFamily="18" charset="0"/>
              <a:cs typeface="Times New Roman" pitchFamily="18" charset="0"/>
            </a:endParaRPr>
          </a:p>
          <a:p>
            <a:pPr algn="just">
              <a:buFont typeface="Wingdings 3" pitchFamily="18" charset="2"/>
              <a:buNone/>
            </a:pPr>
            <a:r>
              <a:rPr lang="en-US" sz="2300" dirty="0">
                <a:solidFill>
                  <a:schemeClr val="tx1"/>
                </a:solidFill>
                <a:latin typeface="Times New Roman" pitchFamily="18" charset="0"/>
                <a:cs typeface="Times New Roman" pitchFamily="18" charset="0"/>
              </a:rPr>
              <a:t>	Similarly, Explanation 1 and 2 have been added to section 36(1)(</a:t>
            </a:r>
            <a:r>
              <a:rPr lang="en-US" sz="2300" dirty="0" err="1">
                <a:solidFill>
                  <a:schemeClr val="tx1"/>
                </a:solidFill>
                <a:latin typeface="Times New Roman" pitchFamily="18" charset="0"/>
                <a:cs typeface="Times New Roman" pitchFamily="18" charset="0"/>
              </a:rPr>
              <a:t>va</a:t>
            </a:r>
            <a:r>
              <a:rPr lang="en-US" sz="2300" dirty="0">
                <a:solidFill>
                  <a:schemeClr val="tx1"/>
                </a:solidFill>
                <a:latin typeface="Times New Roman" pitchFamily="18" charset="0"/>
                <a:cs typeface="Times New Roman" pitchFamily="18" charset="0"/>
              </a:rPr>
              <a:t>).</a:t>
            </a:r>
          </a:p>
          <a:p>
            <a:pPr algn="just">
              <a:buFont typeface="Wingdings 3" pitchFamily="18" charset="2"/>
              <a:buNone/>
            </a:pPr>
            <a:endParaRPr lang="en-US" sz="2300" dirty="0">
              <a:solidFill>
                <a:schemeClr val="tx1"/>
              </a:solidFill>
              <a:latin typeface="Times New Roman" pitchFamily="18" charset="0"/>
              <a:cs typeface="Times New Roman" pitchFamily="18" charset="0"/>
            </a:endParaRPr>
          </a:p>
          <a:p>
            <a:pPr algn="just">
              <a:buFont typeface="Wingdings 3" pitchFamily="18" charset="2"/>
              <a:buNone/>
            </a:pPr>
            <a:r>
              <a:rPr lang="en-US" sz="2300" dirty="0">
                <a:solidFill>
                  <a:schemeClr val="tx1"/>
                </a:solidFill>
                <a:latin typeface="Times New Roman" pitchFamily="18" charset="0"/>
                <a:cs typeface="Times New Roman" pitchFamily="18" charset="0"/>
              </a:rPr>
              <a:t>	In view of the above Explanations, if there is a delay in payment of these sums to the concerned authority after the relevant due date specified under the respective Act, then such sum even though paid at any time beyond the due date will be disallowable permanently.</a:t>
            </a:r>
          </a:p>
        </p:txBody>
      </p:sp>
      <p:sp>
        <p:nvSpPr>
          <p:cNvPr id="2" name="Footer Placeholder 1">
            <a:extLst>
              <a:ext uri="{FF2B5EF4-FFF2-40B4-BE49-F238E27FC236}">
                <a16:creationId xmlns:a16="http://schemas.microsoft.com/office/drawing/2014/main" id="{2FFB2467-3168-D5FC-94DE-7DC591035A8E}"/>
              </a:ext>
            </a:extLst>
          </p:cNvPr>
          <p:cNvSpPr>
            <a:spLocks noGrp="1"/>
          </p:cNvSpPr>
          <p:nvPr>
            <p:ph type="ftr" sz="quarter" idx="11"/>
          </p:nvPr>
        </p:nvSpPr>
        <p:spPr/>
        <p:txBody>
          <a:bodyPr/>
          <a:lstStyle/>
          <a:p>
            <a:r>
              <a:rPr lang="en-IN" dirty="0" err="1"/>
              <a:t>H.C.Khincha</a:t>
            </a:r>
            <a:r>
              <a:rPr lang="en-IN" dirty="0"/>
              <a:t> &amp; Co</a:t>
            </a:r>
            <a:endParaRPr lang="en-US" dirty="0"/>
          </a:p>
        </p:txBody>
      </p:sp>
    </p:spTree>
    <p:extLst>
      <p:ext uri="{BB962C8B-B14F-4D97-AF65-F5344CB8AC3E}">
        <p14:creationId xmlns:p14="http://schemas.microsoft.com/office/powerpoint/2010/main" val="2653954974"/>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F9E1C5-39C7-56C1-82D6-7399A86A6FE2}"/>
            </a:ext>
          </a:extLst>
        </p:cNvPr>
        <p:cNvGrpSpPr/>
        <p:nvPr/>
      </p:nvGrpSpPr>
      <p:grpSpPr>
        <a:xfrm>
          <a:off x="0" y="0"/>
          <a:ext cx="0" cy="0"/>
          <a:chOff x="0" y="0"/>
          <a:chExt cx="0" cy="0"/>
        </a:xfrm>
      </p:grpSpPr>
      <p:sp>
        <p:nvSpPr>
          <p:cNvPr id="16386" name="Content Placeholder 2">
            <a:extLst>
              <a:ext uri="{FF2B5EF4-FFF2-40B4-BE49-F238E27FC236}">
                <a16:creationId xmlns:a16="http://schemas.microsoft.com/office/drawing/2014/main" id="{FBE24CB9-2208-ED97-0C88-2ADC62701C8A}"/>
              </a:ext>
            </a:extLst>
          </p:cNvPr>
          <p:cNvSpPr>
            <a:spLocks noGrp="1"/>
          </p:cNvSpPr>
          <p:nvPr>
            <p:ph idx="1"/>
          </p:nvPr>
        </p:nvSpPr>
        <p:spPr>
          <a:xfrm>
            <a:off x="251520" y="332656"/>
            <a:ext cx="8610600" cy="5915744"/>
          </a:xfrm>
        </p:spPr>
        <p:txBody>
          <a:bodyPr>
            <a:noAutofit/>
          </a:bodyPr>
          <a:lstStyle/>
          <a:p>
            <a:pPr algn="ctr">
              <a:buFont typeface="Wingdings 3" pitchFamily="18" charset="2"/>
              <a:buNone/>
            </a:pPr>
            <a:r>
              <a:rPr lang="en-US" sz="2400" b="1" dirty="0">
                <a:latin typeface="Times New Roman" panose="02020603050405020304" pitchFamily="18" charset="0"/>
                <a:cs typeface="Times New Roman" panose="02020603050405020304" pitchFamily="18" charset="0"/>
              </a:rPr>
              <a:t>As per Page no 238 of Guidance Note on Tax Audit u/s. 44AB of IT Act, 1961 (Revised 2026)</a:t>
            </a:r>
            <a:endParaRPr lang="en-US" sz="2300" b="1" dirty="0">
              <a:latin typeface="Times New Roman" pitchFamily="18" charset="0"/>
              <a:cs typeface="Times New Roman" pitchFamily="18" charset="0"/>
            </a:endParaRPr>
          </a:p>
          <a:p>
            <a:pPr algn="just">
              <a:buFont typeface="Wingdings 3" pitchFamily="18" charset="2"/>
              <a:buNone/>
            </a:pPr>
            <a:r>
              <a:rPr lang="en-US" sz="2300" dirty="0">
                <a:latin typeface="Times New Roman" pitchFamily="18" charset="0"/>
                <a:cs typeface="Times New Roman" pitchFamily="18" charset="0"/>
              </a:rPr>
              <a:t>46.20 The Explanations 3C, 3CA and 3D to section 43B clarify that a deduction of any sum being interest payable under clause (d), clause (da) and clause (e) of section 43B shall be allowed, if such interest has been actually paid and any interest referred to in that clause which has been converted into a loan or advance or debenture or any other instrument by which liability to pay is deferred to a future date shall not be deemed to have been actually paid. </a:t>
            </a:r>
          </a:p>
        </p:txBody>
      </p:sp>
      <p:sp>
        <p:nvSpPr>
          <p:cNvPr id="2" name="Footer Placeholder 1">
            <a:extLst>
              <a:ext uri="{FF2B5EF4-FFF2-40B4-BE49-F238E27FC236}">
                <a16:creationId xmlns:a16="http://schemas.microsoft.com/office/drawing/2014/main" id="{456AE8BF-DB28-F11A-54F3-740D39E794EC}"/>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60228588"/>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02ABB-B657-F0D9-55C8-E5B535777B27}"/>
            </a:ext>
          </a:extLst>
        </p:cNvPr>
        <p:cNvGrpSpPr/>
        <p:nvPr/>
      </p:nvGrpSpPr>
      <p:grpSpPr>
        <a:xfrm>
          <a:off x="0" y="0"/>
          <a:ext cx="0" cy="0"/>
          <a:chOff x="0" y="0"/>
          <a:chExt cx="0" cy="0"/>
        </a:xfrm>
      </p:grpSpPr>
      <p:sp>
        <p:nvSpPr>
          <p:cNvPr id="16386" name="Content Placeholder 2">
            <a:extLst>
              <a:ext uri="{FF2B5EF4-FFF2-40B4-BE49-F238E27FC236}">
                <a16:creationId xmlns:a16="http://schemas.microsoft.com/office/drawing/2014/main" id="{B236BE95-A9E2-A7F1-73C7-EB8181F7136B}"/>
              </a:ext>
            </a:extLst>
          </p:cNvPr>
          <p:cNvSpPr>
            <a:spLocks noGrp="1"/>
          </p:cNvSpPr>
          <p:nvPr>
            <p:ph idx="1"/>
          </p:nvPr>
        </p:nvSpPr>
        <p:spPr>
          <a:xfrm>
            <a:off x="304800" y="332656"/>
            <a:ext cx="8610600" cy="5915744"/>
          </a:xfrm>
        </p:spPr>
        <p:txBody>
          <a:bodyPr>
            <a:noAutofit/>
          </a:bodyPr>
          <a:lstStyle/>
          <a:p>
            <a:pPr algn="ctr">
              <a:buFont typeface="Wingdings 3" pitchFamily="18" charset="2"/>
              <a:buNone/>
            </a:pPr>
            <a:r>
              <a:rPr lang="en-US" sz="2400" b="1" dirty="0">
                <a:latin typeface="Times New Roman" panose="02020603050405020304" pitchFamily="18" charset="0"/>
                <a:cs typeface="Times New Roman" panose="02020603050405020304" pitchFamily="18" charset="0"/>
              </a:rPr>
              <a:t>As per Page no 239 of Guidance Note on Tax Audit u/s. 44AB of IT Act, 1961 (Revised 2026)</a:t>
            </a:r>
            <a:endParaRPr lang="en-US" sz="2300" b="1" dirty="0">
              <a:solidFill>
                <a:schemeClr val="tx1"/>
              </a:solidFill>
              <a:latin typeface="Times New Roman" pitchFamily="18" charset="0"/>
              <a:cs typeface="Times New Roman" pitchFamily="18" charset="0"/>
            </a:endParaRPr>
          </a:p>
          <a:p>
            <a:pPr algn="just">
              <a:buFont typeface="Wingdings 3" pitchFamily="18" charset="2"/>
              <a:buNone/>
            </a:pPr>
            <a:r>
              <a:rPr lang="en-US" sz="2300" dirty="0">
                <a:solidFill>
                  <a:schemeClr val="tx1"/>
                </a:solidFill>
                <a:latin typeface="Times New Roman" pitchFamily="18" charset="0"/>
                <a:cs typeface="Times New Roman" pitchFamily="18" charset="0"/>
              </a:rPr>
              <a:t>46.22 As per clause (f) of section 43B, sum payable by the </a:t>
            </a:r>
            <a:r>
              <a:rPr lang="en-US" sz="2300" dirty="0" err="1">
                <a:solidFill>
                  <a:schemeClr val="tx1"/>
                </a:solidFill>
                <a:latin typeface="Times New Roman" pitchFamily="18" charset="0"/>
                <a:cs typeface="Times New Roman" pitchFamily="18" charset="0"/>
              </a:rPr>
              <a:t>assessee</a:t>
            </a:r>
            <a:r>
              <a:rPr lang="en-US" sz="2300" dirty="0">
                <a:solidFill>
                  <a:schemeClr val="tx1"/>
                </a:solidFill>
                <a:latin typeface="Times New Roman" pitchFamily="18" charset="0"/>
                <a:cs typeface="Times New Roman" pitchFamily="18" charset="0"/>
              </a:rPr>
              <a:t> as an employer in lieu of any leave at the credit of his employees will be disallowed if not paid before the due date of filling of the return under section 139(1).</a:t>
            </a:r>
          </a:p>
          <a:p>
            <a:pPr algn="just">
              <a:buFont typeface="Wingdings 3" pitchFamily="18" charset="2"/>
              <a:buNone/>
            </a:pPr>
            <a:endParaRPr lang="en-US" sz="2300" dirty="0">
              <a:solidFill>
                <a:schemeClr val="tx1"/>
              </a:solidFill>
              <a:latin typeface="Times New Roman" pitchFamily="18" charset="0"/>
              <a:cs typeface="Times New Roman" pitchFamily="18" charset="0"/>
            </a:endParaRPr>
          </a:p>
          <a:p>
            <a:pPr algn="just">
              <a:buFont typeface="Wingdings 3" pitchFamily="18" charset="2"/>
              <a:buNone/>
            </a:pPr>
            <a:r>
              <a:rPr lang="en-US" sz="2300" dirty="0">
                <a:solidFill>
                  <a:schemeClr val="tx1"/>
                </a:solidFill>
                <a:latin typeface="Times New Roman" pitchFamily="18" charset="0"/>
                <a:cs typeface="Times New Roman" pitchFamily="18" charset="0"/>
              </a:rPr>
              <a:t>46.23 The above particulars are required to be given irrespective of the fact whether they have been debited to profit and loss account or not and such a fact should be stated under this clause. </a:t>
            </a:r>
          </a:p>
          <a:p>
            <a:pPr algn="just">
              <a:buFont typeface="Wingdings 3" pitchFamily="18" charset="2"/>
              <a:buNone/>
            </a:pPr>
            <a:r>
              <a:rPr lang="en-US" sz="2300" dirty="0">
                <a:latin typeface="Times New Roman" pitchFamily="18" charset="0"/>
                <a:cs typeface="Times New Roman" pitchFamily="18" charset="0"/>
              </a:rPr>
              <a:t>	</a:t>
            </a:r>
            <a:r>
              <a:rPr lang="en-US" sz="2300" dirty="0">
                <a:solidFill>
                  <a:schemeClr val="tx1"/>
                </a:solidFill>
                <a:latin typeface="Times New Roman" pitchFamily="18" charset="0"/>
                <a:cs typeface="Times New Roman" pitchFamily="18" charset="0"/>
              </a:rPr>
              <a:t>For example, where GST </a:t>
            </a:r>
            <a:r>
              <a:rPr lang="en-US" sz="2300" dirty="0" err="1">
                <a:solidFill>
                  <a:schemeClr val="tx1"/>
                </a:solidFill>
                <a:latin typeface="Times New Roman" pitchFamily="18" charset="0"/>
                <a:cs typeface="Times New Roman" pitchFamily="18" charset="0"/>
              </a:rPr>
              <a:t>etc</a:t>
            </a:r>
            <a:r>
              <a:rPr lang="en-US" sz="2300" dirty="0">
                <a:solidFill>
                  <a:schemeClr val="tx1"/>
                </a:solidFill>
                <a:latin typeface="Times New Roman" pitchFamily="18" charset="0"/>
                <a:cs typeface="Times New Roman" pitchFamily="18" charset="0"/>
              </a:rPr>
              <a:t> collected could be accounted for as a Balance Sheet item in cases where </a:t>
            </a:r>
            <a:r>
              <a:rPr lang="en-US" sz="2300" dirty="0" err="1">
                <a:solidFill>
                  <a:schemeClr val="tx1"/>
                </a:solidFill>
                <a:latin typeface="Times New Roman" pitchFamily="18" charset="0"/>
                <a:cs typeface="Times New Roman" pitchFamily="18" charset="0"/>
              </a:rPr>
              <a:t>assessee</a:t>
            </a:r>
            <a:r>
              <a:rPr lang="en-US" sz="2300" dirty="0">
                <a:solidFill>
                  <a:schemeClr val="tx1"/>
                </a:solidFill>
                <a:latin typeface="Times New Roman" pitchFamily="18" charset="0"/>
                <a:cs typeface="Times New Roman" pitchFamily="18" charset="0"/>
              </a:rPr>
              <a:t> is following the exclusive method of accounting for reporting of the taxes.</a:t>
            </a:r>
          </a:p>
        </p:txBody>
      </p:sp>
      <p:sp>
        <p:nvSpPr>
          <p:cNvPr id="2" name="Footer Placeholder 1">
            <a:extLst>
              <a:ext uri="{FF2B5EF4-FFF2-40B4-BE49-F238E27FC236}">
                <a16:creationId xmlns:a16="http://schemas.microsoft.com/office/drawing/2014/main" id="{822CF322-B7F4-20EB-65B1-859D8AD752B3}"/>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901339938"/>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4F747C-7594-F9FC-BC30-733B173E71BC}"/>
            </a:ext>
          </a:extLst>
        </p:cNvPr>
        <p:cNvGrpSpPr/>
        <p:nvPr/>
      </p:nvGrpSpPr>
      <p:grpSpPr>
        <a:xfrm>
          <a:off x="0" y="0"/>
          <a:ext cx="0" cy="0"/>
          <a:chOff x="0" y="0"/>
          <a:chExt cx="0" cy="0"/>
        </a:xfrm>
      </p:grpSpPr>
      <p:sp>
        <p:nvSpPr>
          <p:cNvPr id="16386" name="Content Placeholder 2">
            <a:extLst>
              <a:ext uri="{FF2B5EF4-FFF2-40B4-BE49-F238E27FC236}">
                <a16:creationId xmlns:a16="http://schemas.microsoft.com/office/drawing/2014/main" id="{2BFCAAC3-07E8-56A9-3FF3-CF2B75D8994D}"/>
              </a:ext>
            </a:extLst>
          </p:cNvPr>
          <p:cNvSpPr>
            <a:spLocks noGrp="1"/>
          </p:cNvSpPr>
          <p:nvPr>
            <p:ph idx="1"/>
          </p:nvPr>
        </p:nvSpPr>
        <p:spPr>
          <a:xfrm>
            <a:off x="304800" y="332656"/>
            <a:ext cx="8610600" cy="5915744"/>
          </a:xfrm>
        </p:spPr>
        <p:txBody>
          <a:bodyPr>
            <a:noAutofit/>
          </a:bodyPr>
          <a:lstStyle/>
          <a:p>
            <a:pPr algn="ctr">
              <a:buFont typeface="Wingdings 3" pitchFamily="18" charset="2"/>
              <a:buNone/>
            </a:pPr>
            <a:r>
              <a:rPr lang="en-US" sz="2400" b="1" dirty="0">
                <a:latin typeface="Times New Roman" panose="02020603050405020304" pitchFamily="18" charset="0"/>
                <a:cs typeface="Times New Roman" panose="02020603050405020304" pitchFamily="18" charset="0"/>
              </a:rPr>
              <a:t>As per Page no 239 of Guidance Note on Tax Audit u/s. 44AB of IT Act, 1961 (Revised 2026)</a:t>
            </a:r>
            <a:endParaRPr lang="en-US" sz="2300" b="1" dirty="0">
              <a:latin typeface="Times New Roman" pitchFamily="18" charset="0"/>
              <a:cs typeface="Times New Roman" pitchFamily="18" charset="0"/>
            </a:endParaRPr>
          </a:p>
          <a:p>
            <a:pPr algn="just">
              <a:buFont typeface="Wingdings 3" pitchFamily="18" charset="2"/>
              <a:buNone/>
            </a:pPr>
            <a:r>
              <a:rPr lang="en-US" sz="2300" dirty="0">
                <a:latin typeface="Times New Roman" pitchFamily="18" charset="0"/>
                <a:cs typeface="Times New Roman" pitchFamily="18" charset="0"/>
              </a:rPr>
              <a:t>46.24 In some cases, the </a:t>
            </a:r>
            <a:r>
              <a:rPr lang="en-US" sz="2300" b="1" u="sng" dirty="0">
                <a:latin typeface="Times New Roman" pitchFamily="18" charset="0"/>
                <a:cs typeface="Times New Roman" pitchFamily="18" charset="0"/>
              </a:rPr>
              <a:t>tax auditor </a:t>
            </a:r>
            <a:r>
              <a:rPr lang="en-US" sz="2300" dirty="0">
                <a:latin typeface="Times New Roman" pitchFamily="18" charset="0"/>
                <a:cs typeface="Times New Roman" pitchFamily="18" charset="0"/>
              </a:rPr>
              <a:t>may find amounts of the </a:t>
            </a:r>
            <a:r>
              <a:rPr lang="en-US" sz="2300" b="1" u="sng" dirty="0">
                <a:latin typeface="Times New Roman" pitchFamily="18" charset="0"/>
                <a:cs typeface="Times New Roman" pitchFamily="18" charset="0"/>
              </a:rPr>
              <a:t>nature referred to in section 43B being credited to the profit and loss account </a:t>
            </a:r>
            <a:r>
              <a:rPr lang="en-US" sz="2300" dirty="0">
                <a:latin typeface="Times New Roman" pitchFamily="18" charset="0"/>
                <a:cs typeface="Times New Roman" pitchFamily="18" charset="0"/>
              </a:rPr>
              <a:t>although the relevant provisions for such liability had </a:t>
            </a:r>
            <a:r>
              <a:rPr lang="en-US" sz="2300" b="1" u="sng" dirty="0">
                <a:latin typeface="Times New Roman" pitchFamily="18" charset="0"/>
                <a:cs typeface="Times New Roman" pitchFamily="18" charset="0"/>
              </a:rPr>
              <a:t>not been allowed as a deduction</a:t>
            </a:r>
            <a:r>
              <a:rPr lang="en-US" sz="2300" dirty="0">
                <a:latin typeface="Times New Roman" pitchFamily="18" charset="0"/>
                <a:cs typeface="Times New Roman" pitchFamily="18" charset="0"/>
              </a:rPr>
              <a:t> in any previous year </a:t>
            </a:r>
            <a:r>
              <a:rPr lang="en-US" sz="2300" b="1" u="sng" dirty="0">
                <a:latin typeface="Times New Roman" pitchFamily="18" charset="0"/>
                <a:cs typeface="Times New Roman" pitchFamily="18" charset="0"/>
              </a:rPr>
              <a:t>in view of the specific provisions of section 43B </a:t>
            </a:r>
            <a:r>
              <a:rPr lang="en-US" sz="2300" dirty="0">
                <a:latin typeface="Times New Roman" pitchFamily="18" charset="0"/>
                <a:cs typeface="Times New Roman" pitchFamily="18" charset="0"/>
              </a:rPr>
              <a:t>requiring actual payment as a condition precedent to allowance. </a:t>
            </a:r>
          </a:p>
          <a:p>
            <a:pPr algn="just">
              <a:buFont typeface="Wingdings 3" pitchFamily="18" charset="2"/>
              <a:buNone/>
            </a:pPr>
            <a:r>
              <a:rPr lang="en-US" sz="2300" dirty="0">
                <a:latin typeface="Times New Roman" pitchFamily="18" charset="0"/>
                <a:cs typeface="Times New Roman" pitchFamily="18" charset="0"/>
              </a:rPr>
              <a:t>	</a:t>
            </a:r>
            <a:r>
              <a:rPr lang="en-US" sz="2300" b="1" u="sng" dirty="0">
                <a:latin typeface="Times New Roman" pitchFamily="18" charset="0"/>
                <a:cs typeface="Times New Roman" pitchFamily="18" charset="0"/>
              </a:rPr>
              <a:t>The amounts so credited to the profit and loss account are not chargeable to tax since the conditions referred to in section 41(1) have not been satisfied.</a:t>
            </a:r>
            <a:r>
              <a:rPr lang="en-US" sz="2300" dirty="0">
                <a:latin typeface="Times New Roman" pitchFamily="18" charset="0"/>
                <a:cs typeface="Times New Roman" pitchFamily="18" charset="0"/>
              </a:rPr>
              <a:t> </a:t>
            </a:r>
          </a:p>
          <a:p>
            <a:pPr algn="just">
              <a:buFont typeface="Wingdings 3" pitchFamily="18" charset="2"/>
              <a:buNone/>
            </a:pPr>
            <a:r>
              <a:rPr lang="en-US" sz="2300" dirty="0">
                <a:latin typeface="Times New Roman" pitchFamily="18" charset="0"/>
                <a:cs typeface="Times New Roman" pitchFamily="18" charset="0"/>
              </a:rPr>
              <a:t>	The tax auditor should </a:t>
            </a:r>
            <a:r>
              <a:rPr lang="en-US" sz="2300" b="1" u="sng" dirty="0">
                <a:latin typeface="Times New Roman" pitchFamily="18" charset="0"/>
                <a:cs typeface="Times New Roman" pitchFamily="18" charset="0"/>
              </a:rPr>
              <a:t>identify such items and maintain the same in his working papers. </a:t>
            </a:r>
          </a:p>
        </p:txBody>
      </p:sp>
      <p:sp>
        <p:nvSpPr>
          <p:cNvPr id="2" name="Footer Placeholder 1">
            <a:extLst>
              <a:ext uri="{FF2B5EF4-FFF2-40B4-BE49-F238E27FC236}">
                <a16:creationId xmlns:a16="http://schemas.microsoft.com/office/drawing/2014/main" id="{0EB065FB-D6D9-5AF2-8D7E-6CBA20E65CCC}"/>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978564405"/>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C255C8-3DF8-02F2-79AD-B43FDB3A286F}"/>
            </a:ext>
          </a:extLst>
        </p:cNvPr>
        <p:cNvGrpSpPr/>
        <p:nvPr/>
      </p:nvGrpSpPr>
      <p:grpSpPr>
        <a:xfrm>
          <a:off x="0" y="0"/>
          <a:ext cx="0" cy="0"/>
          <a:chOff x="0" y="0"/>
          <a:chExt cx="0" cy="0"/>
        </a:xfrm>
      </p:grpSpPr>
      <p:sp>
        <p:nvSpPr>
          <p:cNvPr id="16386" name="Content Placeholder 2">
            <a:extLst>
              <a:ext uri="{FF2B5EF4-FFF2-40B4-BE49-F238E27FC236}">
                <a16:creationId xmlns:a16="http://schemas.microsoft.com/office/drawing/2014/main" id="{1B4BC1F1-1060-2139-BC05-9CFAF9B6912C}"/>
              </a:ext>
            </a:extLst>
          </p:cNvPr>
          <p:cNvSpPr>
            <a:spLocks noGrp="1"/>
          </p:cNvSpPr>
          <p:nvPr>
            <p:ph idx="1"/>
          </p:nvPr>
        </p:nvSpPr>
        <p:spPr>
          <a:xfrm>
            <a:off x="304800" y="332656"/>
            <a:ext cx="8610600" cy="5915744"/>
          </a:xfrm>
        </p:spPr>
        <p:txBody>
          <a:bodyPr>
            <a:noAutofit/>
          </a:bodyPr>
          <a:lstStyle/>
          <a:p>
            <a:pPr algn="ctr">
              <a:buNone/>
            </a:pPr>
            <a:r>
              <a:rPr lang="en-US" sz="2400" b="1" dirty="0">
                <a:latin typeface="Times New Roman" panose="02020603050405020304" pitchFamily="18" charset="0"/>
                <a:cs typeface="Times New Roman" panose="02020603050405020304" pitchFamily="18" charset="0"/>
              </a:rPr>
              <a:t>As per Page no 239 &amp; 240 of Guidance Note on Tax Audit u/s. 44AB of IT Act, 1961 (Revised 2026)</a:t>
            </a:r>
            <a:endParaRPr lang="en-US" sz="2300" b="1" dirty="0">
              <a:latin typeface="Times New Roman" pitchFamily="18" charset="0"/>
              <a:cs typeface="Times New Roman" pitchFamily="18" charset="0"/>
            </a:endParaRPr>
          </a:p>
          <a:p>
            <a:pPr algn="just">
              <a:buNone/>
            </a:pPr>
            <a:r>
              <a:rPr lang="en-US" sz="2300" dirty="0">
                <a:latin typeface="Times New Roman" pitchFamily="18" charset="0"/>
                <a:cs typeface="Times New Roman" pitchFamily="18" charset="0"/>
              </a:rPr>
              <a:t>Clause (g) refers to any sum payable by the </a:t>
            </a:r>
            <a:r>
              <a:rPr lang="en-US" sz="2300" dirty="0" err="1">
                <a:latin typeface="Times New Roman" pitchFamily="18" charset="0"/>
                <a:cs typeface="Times New Roman" pitchFamily="18" charset="0"/>
              </a:rPr>
              <a:t>assessee</a:t>
            </a:r>
            <a:r>
              <a:rPr lang="en-US" sz="2300" dirty="0">
                <a:latin typeface="Times New Roman" pitchFamily="18" charset="0"/>
                <a:cs typeface="Times New Roman" pitchFamily="18" charset="0"/>
              </a:rPr>
              <a:t> to the Indian Railways for the use of railway assets. </a:t>
            </a:r>
            <a:endParaRPr lang="en-IN" sz="2300" dirty="0">
              <a:latin typeface="Times New Roman" pitchFamily="18" charset="0"/>
              <a:cs typeface="Times New Roman" pitchFamily="18" charset="0"/>
            </a:endParaRPr>
          </a:p>
          <a:p>
            <a:pPr algn="just">
              <a:buFont typeface="Wingdings 3" pitchFamily="18" charset="2"/>
              <a:buNone/>
            </a:pPr>
            <a:r>
              <a:rPr lang="en-US" sz="2300" dirty="0">
                <a:latin typeface="Times New Roman" pitchFamily="18" charset="0"/>
                <a:cs typeface="Times New Roman" pitchFamily="18" charset="0"/>
              </a:rPr>
              <a:t>	Payments for the use of railway assets would not include basic rail freight, as such freight is for the service of transport and not for use of railway assets. </a:t>
            </a:r>
          </a:p>
          <a:p>
            <a:pPr algn="just">
              <a:buFont typeface="Wingdings 3" pitchFamily="18" charset="2"/>
              <a:buNone/>
            </a:pPr>
            <a:r>
              <a:rPr lang="en-US" sz="2300" dirty="0">
                <a:latin typeface="Times New Roman" pitchFamily="18" charset="0"/>
                <a:cs typeface="Times New Roman" pitchFamily="18" charset="0"/>
              </a:rPr>
              <a:t>	The distinction between contracts of transportation and contracts for user (hire) of assets has been brought out, in the context of tax deduction at source, by the High Courts in the following cases:</a:t>
            </a:r>
          </a:p>
          <a:p>
            <a:pPr algn="just">
              <a:buFont typeface="Wingdings" panose="05000000000000000000" pitchFamily="2" charset="2"/>
              <a:buChar char="Ø"/>
            </a:pPr>
            <a:r>
              <a:rPr lang="en-IN" sz="2300" b="1" dirty="0">
                <a:latin typeface="Times New Roman" pitchFamily="18" charset="0"/>
                <a:cs typeface="Times New Roman" pitchFamily="18" charset="0"/>
              </a:rPr>
              <a:t>CIT v Reliance Engineering Associates (P) Ltd [2012] 209 Taxman 351 (Guj)</a:t>
            </a:r>
          </a:p>
          <a:p>
            <a:pPr algn="just">
              <a:buFont typeface="Wingdings" panose="05000000000000000000" pitchFamily="2" charset="2"/>
              <a:buChar char="Ø"/>
            </a:pPr>
            <a:r>
              <a:rPr lang="en-IN" sz="2300" b="1" dirty="0">
                <a:latin typeface="Times New Roman" pitchFamily="18" charset="0"/>
                <a:cs typeface="Times New Roman" pitchFamily="18" charset="0"/>
              </a:rPr>
              <a:t>CIT v Bharat Electronics Ltd [2015] 230 Taxman 651 (All)</a:t>
            </a:r>
          </a:p>
          <a:p>
            <a:pPr algn="just">
              <a:buFont typeface="Wingdings" panose="05000000000000000000" pitchFamily="2" charset="2"/>
              <a:buChar char="Ø"/>
            </a:pPr>
            <a:r>
              <a:rPr lang="en-IN" sz="2300" b="1" dirty="0">
                <a:latin typeface="Times New Roman" pitchFamily="18" charset="0"/>
                <a:cs typeface="Times New Roman" pitchFamily="18" charset="0"/>
              </a:rPr>
              <a:t>CIT(TDS) v Indian Oil Corporation Ltd. [2018] 92 taxmann.com 281 (Uttarakhand)</a:t>
            </a:r>
          </a:p>
          <a:p>
            <a:pPr algn="just">
              <a:buFont typeface="Wingdings 3" pitchFamily="18" charset="2"/>
              <a:buNone/>
            </a:pPr>
            <a:endParaRPr lang="en-IN" sz="2300" dirty="0">
              <a:latin typeface="Times New Roman" pitchFamily="18" charset="0"/>
              <a:cs typeface="Times New Roman" pitchFamily="18" charset="0"/>
            </a:endParaRPr>
          </a:p>
          <a:p>
            <a:pPr algn="just">
              <a:buFont typeface="Wingdings 3" pitchFamily="18" charset="2"/>
              <a:buNone/>
            </a:pPr>
            <a:endParaRPr lang="en-IN" sz="2300" dirty="0">
              <a:solidFill>
                <a:schemeClr val="tx1"/>
              </a:solidFill>
              <a:latin typeface="Times New Roman" pitchFamily="18" charset="0"/>
              <a:cs typeface="Times New Roman" pitchFamily="18" charset="0"/>
            </a:endParaRPr>
          </a:p>
        </p:txBody>
      </p:sp>
      <p:sp>
        <p:nvSpPr>
          <p:cNvPr id="2" name="Footer Placeholder 1">
            <a:extLst>
              <a:ext uri="{FF2B5EF4-FFF2-40B4-BE49-F238E27FC236}">
                <a16:creationId xmlns:a16="http://schemas.microsoft.com/office/drawing/2014/main" id="{ED3437E9-0373-5929-B1DA-3DB121065AC2}"/>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505920643"/>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AF4334-F92C-C667-3EA7-1F20BDD3EFC3}"/>
            </a:ext>
          </a:extLst>
        </p:cNvPr>
        <p:cNvGrpSpPr/>
        <p:nvPr/>
      </p:nvGrpSpPr>
      <p:grpSpPr>
        <a:xfrm>
          <a:off x="0" y="0"/>
          <a:ext cx="0" cy="0"/>
          <a:chOff x="0" y="0"/>
          <a:chExt cx="0" cy="0"/>
        </a:xfrm>
      </p:grpSpPr>
      <p:sp>
        <p:nvSpPr>
          <p:cNvPr id="16386" name="Content Placeholder 2">
            <a:extLst>
              <a:ext uri="{FF2B5EF4-FFF2-40B4-BE49-F238E27FC236}">
                <a16:creationId xmlns:a16="http://schemas.microsoft.com/office/drawing/2014/main" id="{17080432-6FF4-FE17-6491-8E64136B3A59}"/>
              </a:ext>
            </a:extLst>
          </p:cNvPr>
          <p:cNvSpPr>
            <a:spLocks noGrp="1"/>
          </p:cNvSpPr>
          <p:nvPr>
            <p:ph idx="1"/>
          </p:nvPr>
        </p:nvSpPr>
        <p:spPr>
          <a:xfrm>
            <a:off x="304800" y="332656"/>
            <a:ext cx="8610600" cy="5915744"/>
          </a:xfrm>
        </p:spPr>
        <p:txBody>
          <a:bodyPr>
            <a:noAutofit/>
          </a:bodyPr>
          <a:lstStyle/>
          <a:p>
            <a:pPr algn="ctr">
              <a:buFont typeface="Wingdings 3" pitchFamily="18" charset="2"/>
              <a:buNone/>
            </a:pPr>
            <a:r>
              <a:rPr lang="en-US" sz="2400" b="1" dirty="0">
                <a:latin typeface="Times New Roman" panose="02020603050405020304" pitchFamily="18" charset="0"/>
                <a:cs typeface="Times New Roman" panose="02020603050405020304" pitchFamily="18" charset="0"/>
              </a:rPr>
              <a:t>As per Page no 240 of Guidance Note on Tax Audit u/s. 44AB of IT Act, 1961 (Revised 2026)</a:t>
            </a:r>
            <a:endParaRPr lang="en-US" sz="2300" b="1" dirty="0">
              <a:solidFill>
                <a:schemeClr val="tx1"/>
              </a:solidFill>
              <a:latin typeface="Times New Roman" pitchFamily="18" charset="0"/>
              <a:cs typeface="Times New Roman" pitchFamily="18" charset="0"/>
            </a:endParaRPr>
          </a:p>
          <a:p>
            <a:pPr algn="just">
              <a:buFont typeface="Wingdings 3" pitchFamily="18" charset="2"/>
              <a:buNone/>
            </a:pPr>
            <a:r>
              <a:rPr lang="en-US" sz="2300" dirty="0">
                <a:solidFill>
                  <a:schemeClr val="tx1"/>
                </a:solidFill>
                <a:latin typeface="Times New Roman" pitchFamily="18" charset="0"/>
                <a:cs typeface="Times New Roman" pitchFamily="18" charset="0"/>
              </a:rPr>
              <a:t>46.25 Sums payable for use of railway assets would, however, include amounts payable for hire of railway wagons, or for hire of rail sidings, or lease rent payable for use of railway land or buildings. </a:t>
            </a:r>
          </a:p>
          <a:p>
            <a:pPr algn="just">
              <a:buFont typeface="Wingdings 3" pitchFamily="18" charset="2"/>
              <a:buNone/>
            </a:pPr>
            <a:r>
              <a:rPr lang="en-US" sz="2300" dirty="0">
                <a:latin typeface="Times New Roman" pitchFamily="18" charset="0"/>
                <a:cs typeface="Times New Roman" pitchFamily="18" charset="0"/>
              </a:rPr>
              <a:t>	</a:t>
            </a:r>
            <a:r>
              <a:rPr lang="en-US" sz="2300" dirty="0">
                <a:solidFill>
                  <a:schemeClr val="tx1"/>
                </a:solidFill>
                <a:latin typeface="Times New Roman" pitchFamily="18" charset="0"/>
                <a:cs typeface="Times New Roman" pitchFamily="18" charset="0"/>
              </a:rPr>
              <a:t>In case of payments for use of hoardings/display panels put up on railway premises, whether the payment is for use of railway assets would depend upon the terms of the contract and parties to the contract.</a:t>
            </a:r>
          </a:p>
          <a:p>
            <a:pPr algn="just">
              <a:spcBef>
                <a:spcPts val="0"/>
              </a:spcBef>
              <a:buFont typeface="Wingdings 3" pitchFamily="18" charset="2"/>
              <a:buNone/>
            </a:pPr>
            <a:endParaRPr lang="en-US" sz="2300" dirty="0">
              <a:solidFill>
                <a:schemeClr val="tx1"/>
              </a:solidFill>
              <a:latin typeface="Times New Roman" pitchFamily="18" charset="0"/>
              <a:cs typeface="Times New Roman" pitchFamily="18" charset="0"/>
            </a:endParaRPr>
          </a:p>
          <a:p>
            <a:pPr algn="just">
              <a:buFont typeface="Wingdings 3" pitchFamily="18" charset="2"/>
              <a:buNone/>
            </a:pPr>
            <a:r>
              <a:rPr lang="en-US" sz="2300" b="1" u="sng" dirty="0">
                <a:solidFill>
                  <a:schemeClr val="tx1"/>
                </a:solidFill>
                <a:latin typeface="Times New Roman" pitchFamily="18" charset="0"/>
                <a:cs typeface="Times New Roman" pitchFamily="18" charset="0"/>
              </a:rPr>
              <a:t>46.26 In case of GST liability under reverse charge mechanism (RCM), if liability is booked but not paid on or before the due date of filing return under section 139(1), the amount must be reported under this clause.</a:t>
            </a:r>
          </a:p>
          <a:p>
            <a:pPr algn="just">
              <a:buFont typeface="Wingdings 3" pitchFamily="18" charset="2"/>
              <a:buNone/>
            </a:pPr>
            <a:r>
              <a:rPr lang="en-US" sz="2300" b="1" dirty="0">
                <a:latin typeface="Times New Roman" pitchFamily="18" charset="0"/>
                <a:cs typeface="Times New Roman" pitchFamily="18" charset="0"/>
              </a:rPr>
              <a:t>	</a:t>
            </a:r>
            <a:r>
              <a:rPr lang="en-US" sz="2300" b="1" u="sng" dirty="0">
                <a:solidFill>
                  <a:schemeClr val="tx1"/>
                </a:solidFill>
                <a:latin typeface="Times New Roman" pitchFamily="18" charset="0"/>
                <a:cs typeface="Times New Roman" pitchFamily="18" charset="0"/>
              </a:rPr>
              <a:t>Auditor must obtain and verify the same with GST payable ledger or GSTR-3B reconciliations.</a:t>
            </a:r>
          </a:p>
        </p:txBody>
      </p:sp>
      <p:sp>
        <p:nvSpPr>
          <p:cNvPr id="2" name="Footer Placeholder 1">
            <a:extLst>
              <a:ext uri="{FF2B5EF4-FFF2-40B4-BE49-F238E27FC236}">
                <a16:creationId xmlns:a16="http://schemas.microsoft.com/office/drawing/2014/main" id="{5EFDE97C-BA1B-19BE-9870-BE12086FA1D9}"/>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123787081"/>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CD680F-8491-715B-2EE7-F0B2A2AAACCA}"/>
            </a:ext>
          </a:extLst>
        </p:cNvPr>
        <p:cNvGrpSpPr/>
        <p:nvPr/>
      </p:nvGrpSpPr>
      <p:grpSpPr>
        <a:xfrm>
          <a:off x="0" y="0"/>
          <a:ext cx="0" cy="0"/>
          <a:chOff x="0" y="0"/>
          <a:chExt cx="0" cy="0"/>
        </a:xfrm>
      </p:grpSpPr>
      <p:sp>
        <p:nvSpPr>
          <p:cNvPr id="16386" name="Content Placeholder 2">
            <a:extLst>
              <a:ext uri="{FF2B5EF4-FFF2-40B4-BE49-F238E27FC236}">
                <a16:creationId xmlns:a16="http://schemas.microsoft.com/office/drawing/2014/main" id="{A31DAC19-A457-0938-28A6-6DF1895CA6FA}"/>
              </a:ext>
            </a:extLst>
          </p:cNvPr>
          <p:cNvSpPr>
            <a:spLocks noGrp="1"/>
          </p:cNvSpPr>
          <p:nvPr>
            <p:ph idx="1"/>
          </p:nvPr>
        </p:nvSpPr>
        <p:spPr>
          <a:xfrm>
            <a:off x="304800" y="332656"/>
            <a:ext cx="8610600" cy="5915744"/>
          </a:xfrm>
        </p:spPr>
        <p:txBody>
          <a:bodyPr>
            <a:noAutofit/>
          </a:bodyPr>
          <a:lstStyle/>
          <a:p>
            <a:pPr algn="ctr">
              <a:buFont typeface="Wingdings 3" pitchFamily="18" charset="2"/>
              <a:buNone/>
            </a:pPr>
            <a:r>
              <a:rPr lang="en-US" sz="2400" b="1" dirty="0">
                <a:latin typeface="Times New Roman" panose="02020603050405020304" pitchFamily="18" charset="0"/>
                <a:cs typeface="Times New Roman" panose="02020603050405020304" pitchFamily="18" charset="0"/>
              </a:rPr>
              <a:t>As per Page no 240 of Guidance Note on Tax Audit u/s. 44AB of IT Act, 1961 (Revised 2026)</a:t>
            </a:r>
          </a:p>
          <a:p>
            <a:pPr algn="ctr">
              <a:buFont typeface="Wingdings 3" pitchFamily="18" charset="2"/>
              <a:buNone/>
            </a:pPr>
            <a:endParaRPr lang="en-US" sz="2300" b="1" dirty="0">
              <a:solidFill>
                <a:schemeClr val="tx1"/>
              </a:solidFill>
              <a:latin typeface="Times New Roman" pitchFamily="18" charset="0"/>
              <a:cs typeface="Times New Roman" pitchFamily="18" charset="0"/>
            </a:endParaRPr>
          </a:p>
          <a:p>
            <a:pPr algn="just">
              <a:buFont typeface="Wingdings 3" pitchFamily="18" charset="2"/>
              <a:buNone/>
            </a:pPr>
            <a:r>
              <a:rPr lang="en-US" sz="2300" dirty="0">
                <a:solidFill>
                  <a:schemeClr val="tx1"/>
                </a:solidFill>
                <a:latin typeface="Times New Roman" pitchFamily="18" charset="0"/>
                <a:cs typeface="Times New Roman" pitchFamily="18" charset="0"/>
              </a:rPr>
              <a:t>46.27 It is recommended that the tax auditor maintains the following information in his working papers for the purpose of verifying the reporting in this clause in the format provided in the e-filing utility:</a:t>
            </a:r>
          </a:p>
        </p:txBody>
      </p:sp>
      <p:sp>
        <p:nvSpPr>
          <p:cNvPr id="2" name="Footer Placeholder 1">
            <a:extLst>
              <a:ext uri="{FF2B5EF4-FFF2-40B4-BE49-F238E27FC236}">
                <a16:creationId xmlns:a16="http://schemas.microsoft.com/office/drawing/2014/main" id="{A058765E-0434-40BA-1D93-A72D28C20E59}"/>
              </a:ext>
            </a:extLst>
          </p:cNvPr>
          <p:cNvSpPr>
            <a:spLocks noGrp="1"/>
          </p:cNvSpPr>
          <p:nvPr>
            <p:ph type="ftr" sz="quarter" idx="11"/>
          </p:nvPr>
        </p:nvSpPr>
        <p:spPr/>
        <p:txBody>
          <a:bodyPr/>
          <a:lstStyle/>
          <a:p>
            <a:r>
              <a:rPr lang="en-IN"/>
              <a:t>H.C.Khincha &amp; Co</a:t>
            </a:r>
            <a:endParaRPr lang="en-US" dirty="0"/>
          </a:p>
        </p:txBody>
      </p:sp>
      <p:pic>
        <p:nvPicPr>
          <p:cNvPr id="4" name="Picture 3">
            <a:extLst>
              <a:ext uri="{FF2B5EF4-FFF2-40B4-BE49-F238E27FC236}">
                <a16:creationId xmlns:a16="http://schemas.microsoft.com/office/drawing/2014/main" id="{AEFB2266-5A13-1FB2-9670-DDD5D89F778E}"/>
              </a:ext>
            </a:extLst>
          </p:cNvPr>
          <p:cNvPicPr>
            <a:picLocks noChangeAspect="1"/>
          </p:cNvPicPr>
          <p:nvPr/>
        </p:nvPicPr>
        <p:blipFill>
          <a:blip r:embed="rId3"/>
          <a:stretch>
            <a:fillRect/>
          </a:stretch>
        </p:blipFill>
        <p:spPr>
          <a:xfrm>
            <a:off x="872891" y="2780928"/>
            <a:ext cx="7398217" cy="1296144"/>
          </a:xfrm>
          <a:prstGeom prst="rect">
            <a:avLst/>
          </a:prstGeom>
        </p:spPr>
      </p:pic>
    </p:spTree>
    <p:extLst>
      <p:ext uri="{BB962C8B-B14F-4D97-AF65-F5344CB8AC3E}">
        <p14:creationId xmlns:p14="http://schemas.microsoft.com/office/powerpoint/2010/main" val="1968472938"/>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08701" y="357166"/>
            <a:ext cx="8649393" cy="5650125"/>
          </a:xfrm>
        </p:spPr>
        <p:txBody>
          <a:bodyPr>
            <a:normAutofit/>
          </a:bodyPr>
          <a:lstStyle/>
          <a:p>
            <a:pPr algn="just">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a:t>
            </a:r>
            <a:endParaRPr lang="en-US" sz="2400" b="1" dirty="0"/>
          </a:p>
          <a:p>
            <a:pPr algn="just">
              <a:buNone/>
            </a:pPr>
            <a:r>
              <a:rPr lang="en-US" sz="2400" b="1" u="sng" dirty="0">
                <a:latin typeface="Times New Roman" panose="02020603050405020304" pitchFamily="18" charset="0"/>
                <a:cs typeface="Times New Roman" panose="02020603050405020304" pitchFamily="18" charset="0"/>
              </a:rPr>
              <a:t>While reviewing various tax audit reports it was observed that in certain cases when excise duty was passed through profit and loss account, instead of reporting the fact as ‘YES’, ‘NO’ was reported under this clause.</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628934532"/>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2F81C5-AFEF-3CF6-D3F0-8A18CDA2B0F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5FEF6F-5242-65F1-1C55-2BF63278E0FC}"/>
              </a:ext>
            </a:extLst>
          </p:cNvPr>
          <p:cNvSpPr>
            <a:spLocks noGrp="1"/>
          </p:cNvSpPr>
          <p:nvPr>
            <p:ph idx="1"/>
          </p:nvPr>
        </p:nvSpPr>
        <p:spPr>
          <a:xfrm>
            <a:off x="328612" y="442465"/>
            <a:ext cx="8508206" cy="4282679"/>
          </a:xfrm>
        </p:spPr>
        <p:txBody>
          <a:bodyPr>
            <a:normAutofit/>
          </a:bodyPr>
          <a:lstStyle/>
          <a:p>
            <a:pPr marL="0" indent="0" algn="just">
              <a:buNone/>
            </a:pPr>
            <a:r>
              <a:rPr lang="en-US" sz="1800" dirty="0">
                <a:latin typeface="Times New Roman" panose="02020603050405020304" pitchFamily="18" charset="0"/>
                <a:cs typeface="Times New Roman" panose="02020603050405020304" pitchFamily="18" charset="0"/>
              </a:rPr>
              <a:t>(f) clauses (28) and (29) shall be omitted;</a:t>
            </a:r>
          </a:p>
          <a:p>
            <a:pPr marL="0" indent="0" algn="just">
              <a:buNone/>
            </a:pPr>
            <a:endParaRPr lang="en-US" sz="1800" dirty="0">
              <a:latin typeface="Times New Roman" panose="02020603050405020304" pitchFamily="18" charset="0"/>
              <a:cs typeface="Times New Roman" panose="02020603050405020304" pitchFamily="18" charset="0"/>
            </a:endParaRPr>
          </a:p>
          <a:p>
            <a:pPr marL="0" indent="0" algn="just">
              <a:buNone/>
            </a:pPr>
            <a:r>
              <a:rPr lang="en-US" sz="1800" strike="sngStrike" dirty="0">
                <a:latin typeface="Times New Roman" panose="02020603050405020304" pitchFamily="18" charset="0"/>
                <a:cs typeface="Times New Roman" panose="02020603050405020304" pitchFamily="18" charset="0"/>
              </a:rPr>
              <a:t>28 Whether during the previous year the assessee has received any property, being the share of a company not being a company in which the public are substantially interested, without consideration or for inadequate consideration as referred to in section 56(2)(</a:t>
            </a:r>
            <a:r>
              <a:rPr lang="en-US" sz="1800" strike="sngStrike" dirty="0" err="1">
                <a:latin typeface="Times New Roman" panose="02020603050405020304" pitchFamily="18" charset="0"/>
                <a:cs typeface="Times New Roman" panose="02020603050405020304" pitchFamily="18" charset="0"/>
              </a:rPr>
              <a:t>viia</a:t>
            </a:r>
            <a:r>
              <a:rPr lang="en-US" sz="1800" strike="sngStrike" dirty="0">
                <a:latin typeface="Times New Roman" panose="02020603050405020304" pitchFamily="18" charset="0"/>
                <a:cs typeface="Times New Roman" panose="02020603050405020304" pitchFamily="18" charset="0"/>
              </a:rPr>
              <a:t>), if yes, please furnish the details of the same.</a:t>
            </a:r>
          </a:p>
          <a:p>
            <a:pPr marL="0" indent="0" algn="just">
              <a:buNone/>
            </a:pPr>
            <a:endParaRPr lang="en-US" sz="1800" strike="sngStrike" dirty="0">
              <a:latin typeface="Times New Roman" panose="02020603050405020304" pitchFamily="18" charset="0"/>
              <a:cs typeface="Times New Roman" panose="02020603050405020304" pitchFamily="18" charset="0"/>
            </a:endParaRPr>
          </a:p>
          <a:p>
            <a:pPr marL="0" indent="0" algn="just">
              <a:buNone/>
            </a:pPr>
            <a:endParaRPr lang="en-US" sz="1800" strike="sngStrike" dirty="0">
              <a:latin typeface="Times New Roman" panose="02020603050405020304" pitchFamily="18" charset="0"/>
              <a:cs typeface="Times New Roman" panose="02020603050405020304" pitchFamily="18" charset="0"/>
            </a:endParaRPr>
          </a:p>
          <a:p>
            <a:pPr marL="0" indent="0" algn="just">
              <a:buNone/>
            </a:pPr>
            <a:r>
              <a:rPr lang="en-US" sz="1800" strike="sngStrike" dirty="0">
                <a:latin typeface="Times New Roman" panose="02020603050405020304" pitchFamily="18" charset="0"/>
                <a:cs typeface="Times New Roman" panose="02020603050405020304" pitchFamily="18" charset="0"/>
              </a:rPr>
              <a:t>29. Whether during the previous year the assessee received any consideration for issue of shares which exceeds the fair market value of the shares as referred to in section 56(2)(</a:t>
            </a:r>
            <a:r>
              <a:rPr lang="en-US" sz="1800" strike="sngStrike" dirty="0" err="1">
                <a:latin typeface="Times New Roman" panose="02020603050405020304" pitchFamily="18" charset="0"/>
                <a:cs typeface="Times New Roman" panose="02020603050405020304" pitchFamily="18" charset="0"/>
              </a:rPr>
              <a:t>viib</a:t>
            </a:r>
            <a:r>
              <a:rPr lang="en-US" sz="1800" strike="sngStrike" dirty="0">
                <a:latin typeface="Times New Roman" panose="02020603050405020304" pitchFamily="18" charset="0"/>
                <a:cs typeface="Times New Roman" panose="02020603050405020304" pitchFamily="18" charset="0"/>
              </a:rPr>
              <a:t>), if yes, please furnish the details of the same.</a:t>
            </a:r>
          </a:p>
          <a:p>
            <a:pPr marL="0" indent="0" algn="just">
              <a:buNone/>
            </a:pPr>
            <a:endParaRPr lang="en-US" sz="1800" dirty="0">
              <a:latin typeface="Times New Roman" panose="02020603050405020304" pitchFamily="18" charset="0"/>
              <a:cs typeface="Times New Roman" panose="02020603050405020304" pitchFamily="18" charset="0"/>
            </a:endParaRPr>
          </a:p>
          <a:p>
            <a:pPr marL="0" indent="0" algn="just">
              <a:buNone/>
            </a:pPr>
            <a:r>
              <a:rPr lang="en-US" sz="1800" b="1" dirty="0">
                <a:latin typeface="Times New Roman" panose="02020603050405020304" pitchFamily="18" charset="0"/>
                <a:cs typeface="Times New Roman" panose="02020603050405020304" pitchFamily="18" charset="0"/>
              </a:rPr>
              <a:t>Omitted by the IT (Eighth </a:t>
            </a:r>
            <a:r>
              <a:rPr lang="en-US" sz="1800" b="1" dirty="0" err="1">
                <a:latin typeface="Times New Roman" panose="02020603050405020304" pitchFamily="18" charset="0"/>
                <a:cs typeface="Times New Roman" panose="02020603050405020304" pitchFamily="18" charset="0"/>
              </a:rPr>
              <a:t>Amdt</a:t>
            </a:r>
            <a:r>
              <a:rPr lang="en-US" sz="1800" b="1" dirty="0">
                <a:latin typeface="Times New Roman" panose="02020603050405020304" pitchFamily="18" charset="0"/>
                <a:cs typeface="Times New Roman" panose="02020603050405020304" pitchFamily="18" charset="0"/>
              </a:rPr>
              <a:t>.) Rules, 2025, w.e.f. 1-4-2025.</a:t>
            </a:r>
            <a:endParaRPr lang="en-US" sz="18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897C2001-7316-5A7D-86CC-385D10B0A966}"/>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707519152"/>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0E4FF2-C86B-2064-6CA5-3A026217350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038CD4-ECAD-21D5-0884-FA959FDCB37A}"/>
              </a:ext>
            </a:extLst>
          </p:cNvPr>
          <p:cNvSpPr>
            <a:spLocks noGrp="1"/>
          </p:cNvSpPr>
          <p:nvPr>
            <p:ph idx="1"/>
          </p:nvPr>
        </p:nvSpPr>
        <p:spPr>
          <a:xfrm>
            <a:off x="328612" y="476672"/>
            <a:ext cx="8508206" cy="4282679"/>
          </a:xfrm>
        </p:spPr>
        <p:txBody>
          <a:bodyPr>
            <a:normAutofit/>
          </a:bodyPr>
          <a:lstStyle/>
          <a:p>
            <a:pPr marL="0" indent="0" algn="just">
              <a:buNone/>
            </a:pPr>
            <a:r>
              <a:rPr lang="en-US" sz="1800" dirty="0">
                <a:latin typeface="Times New Roman" panose="02020603050405020304" pitchFamily="18" charset="0"/>
                <a:cs typeface="Times New Roman" panose="02020603050405020304" pitchFamily="18" charset="0"/>
              </a:rPr>
              <a:t>(g) in clause (31), in sub-clauses (a) and (b), for item (ii), the following item shall be substituted, namely :–</a:t>
            </a:r>
          </a:p>
          <a:p>
            <a:pPr marL="0" indent="0" algn="just">
              <a:buNone/>
            </a:pPr>
            <a:endParaRPr lang="en-US" sz="1800" dirty="0">
              <a:latin typeface="Times New Roman" panose="02020603050405020304" pitchFamily="18" charset="0"/>
              <a:cs typeface="Times New Roman" panose="02020603050405020304" pitchFamily="18" charset="0"/>
            </a:endParaRPr>
          </a:p>
          <a:p>
            <a:pPr marL="0" indent="0" algn="just">
              <a:buNone/>
            </a:pPr>
            <a:endParaRPr lang="en-US" sz="1800" dirty="0">
              <a:latin typeface="Times New Roman" panose="02020603050405020304" pitchFamily="18" charset="0"/>
              <a:cs typeface="Times New Roman" panose="02020603050405020304" pitchFamily="18" charset="0"/>
            </a:endParaRPr>
          </a:p>
          <a:p>
            <a:pPr marL="0" indent="0" algn="just">
              <a:buNone/>
            </a:pPr>
            <a:endParaRPr lang="en-US" sz="1800" dirty="0">
              <a:latin typeface="Times New Roman" panose="02020603050405020304" pitchFamily="18" charset="0"/>
              <a:cs typeface="Times New Roman" panose="02020603050405020304" pitchFamily="18" charset="0"/>
            </a:endParaRPr>
          </a:p>
          <a:p>
            <a:pPr marL="0" indent="0" algn="just">
              <a:buNone/>
            </a:pPr>
            <a:endParaRPr lang="en-US" sz="180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buNone/>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(h) in</a:t>
            </a:r>
            <a:r>
              <a:rPr lang="en-US" sz="1800" spc="-23"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clause</a:t>
            </a:r>
            <a:r>
              <a:rPr lang="en-US" sz="18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(31),</a:t>
            </a:r>
            <a:r>
              <a:rPr lang="en-US" sz="1800" spc="-8"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19"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sub-clause</a:t>
            </a:r>
            <a:r>
              <a:rPr lang="en-US" sz="18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(c),</a:t>
            </a:r>
            <a:r>
              <a:rPr lang="en-US" sz="1800" spc="-11"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for</a:t>
            </a:r>
            <a:r>
              <a:rPr lang="en-US" sz="1800" spc="-11"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item</a:t>
            </a:r>
            <a:r>
              <a:rPr lang="en-US" sz="1800" spc="-26"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(ii),</a:t>
            </a:r>
            <a:r>
              <a:rPr lang="en-US" sz="1800" spc="-11"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following</a:t>
            </a:r>
            <a:r>
              <a:rPr lang="en-US" sz="1800" spc="-19"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item</a:t>
            </a:r>
            <a:r>
              <a:rPr lang="en-US" sz="1800" spc="-23"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shall</a:t>
            </a:r>
            <a:r>
              <a:rPr lang="en-US" sz="18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be</a:t>
            </a:r>
            <a:r>
              <a:rPr lang="en-US" sz="18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substituted,</a:t>
            </a:r>
            <a:r>
              <a:rPr lang="en-US" sz="1800" spc="-11"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namely</a:t>
            </a:r>
            <a:r>
              <a:rPr lang="en-US" sz="1800" spc="-19" dirty="0">
                <a:latin typeface="Times New Roman" panose="02020603050405020304" pitchFamily="18" charset="0"/>
                <a:ea typeface="Times New Roman" panose="02020603050405020304" pitchFamily="18" charset="0"/>
                <a:cs typeface="Times New Roman" panose="02020603050405020304" pitchFamily="18" charset="0"/>
              </a:rPr>
              <a:t> :–</a:t>
            </a:r>
          </a:p>
          <a:p>
            <a:pPr marL="0" indent="0" algn="just">
              <a:buNone/>
            </a:pPr>
            <a:endParaRPr lang="en-US" sz="1800" spc="-19"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buNone/>
            </a:pPr>
            <a:endParaRPr lang="en-IN" sz="105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buNone/>
            </a:pPr>
            <a:endParaRPr lang="en-IN" sz="1800" dirty="0">
              <a:latin typeface="Times New Roman" panose="02020603050405020304" pitchFamily="18" charset="0"/>
              <a:cs typeface="Times New Roman" panose="02020603050405020304" pitchFamily="18" charset="0"/>
            </a:endParaRPr>
          </a:p>
          <a:p>
            <a:pPr marL="0" indent="0" algn="just">
              <a:buNone/>
            </a:pPr>
            <a:endParaRPr lang="en-IN" sz="1800" dirty="0">
              <a:latin typeface="Times New Roman" panose="02020603050405020304" pitchFamily="18" charset="0"/>
              <a:cs typeface="Times New Roman" panose="02020603050405020304" pitchFamily="18" charset="0"/>
            </a:endParaRPr>
          </a:p>
        </p:txBody>
      </p:sp>
      <p:graphicFrame>
        <p:nvGraphicFramePr>
          <p:cNvPr id="2" name="Table 1">
            <a:extLst>
              <a:ext uri="{FF2B5EF4-FFF2-40B4-BE49-F238E27FC236}">
                <a16:creationId xmlns:a16="http://schemas.microsoft.com/office/drawing/2014/main" id="{05B3F84E-81F7-DA4B-E33C-A2B34B7710FC}"/>
              </a:ext>
            </a:extLst>
          </p:cNvPr>
          <p:cNvGraphicFramePr>
            <a:graphicFrameLocks noGrp="1"/>
          </p:cNvGraphicFramePr>
          <p:nvPr>
            <p:extLst>
              <p:ext uri="{D42A27DB-BD31-4B8C-83A1-F6EECF244321}">
                <p14:modId xmlns:p14="http://schemas.microsoft.com/office/powerpoint/2010/main" val="1368280740"/>
              </p:ext>
            </p:extLst>
          </p:nvPr>
        </p:nvGraphicFramePr>
        <p:xfrm>
          <a:off x="512921" y="1234266"/>
          <a:ext cx="7988142" cy="685800"/>
        </p:xfrm>
        <a:graphic>
          <a:graphicData uri="http://schemas.openxmlformats.org/drawingml/2006/table">
            <a:tbl>
              <a:tblPr firstRow="1" firstCol="1" lastRow="1" lastCol="1" bandRow="1" bandCol="1">
                <a:tableStyleId>{5940675A-B579-460E-94D1-54222C63F5DA}</a:tableStyleId>
              </a:tblPr>
              <a:tblGrid>
                <a:gridCol w="763005">
                  <a:extLst>
                    <a:ext uri="{9D8B030D-6E8A-4147-A177-3AD203B41FA5}">
                      <a16:colId xmlns:a16="http://schemas.microsoft.com/office/drawing/2014/main" val="3854203528"/>
                    </a:ext>
                  </a:extLst>
                </a:gridCol>
                <a:gridCol w="3865945">
                  <a:extLst>
                    <a:ext uri="{9D8B030D-6E8A-4147-A177-3AD203B41FA5}">
                      <a16:colId xmlns:a16="http://schemas.microsoft.com/office/drawing/2014/main" val="2590139497"/>
                    </a:ext>
                  </a:extLst>
                </a:gridCol>
                <a:gridCol w="3359192">
                  <a:extLst>
                    <a:ext uri="{9D8B030D-6E8A-4147-A177-3AD203B41FA5}">
                      <a16:colId xmlns:a16="http://schemas.microsoft.com/office/drawing/2014/main" val="2079237242"/>
                    </a:ext>
                  </a:extLst>
                </a:gridCol>
              </a:tblGrid>
              <a:tr h="685800">
                <a:tc>
                  <a:txBody>
                    <a:bodyPr/>
                    <a:lstStyle/>
                    <a:p>
                      <a:pPr marL="68580" algn="l">
                        <a:lnSpc>
                          <a:spcPct val="100000"/>
                        </a:lnSpc>
                        <a:spcBef>
                          <a:spcPts val="1115"/>
                        </a:spcBef>
                        <a:buNone/>
                      </a:pPr>
                      <a:r>
                        <a:rPr lang="en-US" sz="1500" b="0" spc="-20" dirty="0">
                          <a:solidFill>
                            <a:schemeClr val="tx1"/>
                          </a:solidFill>
                          <a:effectLst/>
                          <a:latin typeface="Times New Roman" panose="02020603050405020304" pitchFamily="18" charset="0"/>
                          <a:cs typeface="Times New Roman" panose="02020603050405020304" pitchFamily="18" charset="0"/>
                        </a:rPr>
                        <a:t>(ii)</a:t>
                      </a:r>
                      <a:endParaRPr lang="en-IN" sz="1500" b="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marR="60960" algn="just">
                        <a:lnSpc>
                          <a:spcPct val="100000"/>
                        </a:lnSpc>
                        <a:buNone/>
                      </a:pPr>
                      <a:r>
                        <a:rPr lang="en-US" sz="1500" b="0" dirty="0">
                          <a:solidFill>
                            <a:schemeClr val="tx1"/>
                          </a:solidFill>
                          <a:effectLst/>
                          <a:latin typeface="Times New Roman" panose="02020603050405020304" pitchFamily="18" charset="0"/>
                          <a:cs typeface="Times New Roman" panose="02020603050405020304" pitchFamily="18" charset="0"/>
                        </a:rPr>
                        <a:t>Amount of each loan or deposit taken or accepted and code of the nature of such amount, as given in Note 1; [Dropdown to be provided];</a:t>
                      </a:r>
                      <a:endParaRPr lang="en-IN" sz="1500" b="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675" algn="l">
                        <a:lnSpc>
                          <a:spcPct val="100000"/>
                        </a:lnSpc>
                        <a:buNone/>
                      </a:pPr>
                      <a:r>
                        <a:rPr lang="en-US" sz="1500" b="0" dirty="0">
                          <a:solidFill>
                            <a:schemeClr val="tx1"/>
                          </a:solidFill>
                          <a:effectLst/>
                          <a:latin typeface="Times New Roman" panose="02020603050405020304" pitchFamily="18" charset="0"/>
                          <a:cs typeface="Times New Roman" panose="02020603050405020304" pitchFamily="18" charset="0"/>
                        </a:rPr>
                        <a:t> </a:t>
                      </a:r>
                      <a:endParaRPr lang="en-IN" sz="1500" b="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916022735"/>
                  </a:ext>
                </a:extLst>
              </a:tr>
            </a:tbl>
          </a:graphicData>
        </a:graphic>
      </p:graphicFrame>
      <p:graphicFrame>
        <p:nvGraphicFramePr>
          <p:cNvPr id="7" name="Table 6">
            <a:extLst>
              <a:ext uri="{FF2B5EF4-FFF2-40B4-BE49-F238E27FC236}">
                <a16:creationId xmlns:a16="http://schemas.microsoft.com/office/drawing/2014/main" id="{A4DC8596-2BC2-F683-F77A-0B085E20D9B1}"/>
              </a:ext>
            </a:extLst>
          </p:cNvPr>
          <p:cNvGraphicFramePr>
            <a:graphicFrameLocks noGrp="1"/>
          </p:cNvGraphicFramePr>
          <p:nvPr>
            <p:extLst>
              <p:ext uri="{D42A27DB-BD31-4B8C-83A1-F6EECF244321}">
                <p14:modId xmlns:p14="http://schemas.microsoft.com/office/powerpoint/2010/main" val="2455473462"/>
              </p:ext>
            </p:extLst>
          </p:nvPr>
        </p:nvGraphicFramePr>
        <p:xfrm>
          <a:off x="570071" y="3177366"/>
          <a:ext cx="7988142" cy="914400"/>
        </p:xfrm>
        <a:graphic>
          <a:graphicData uri="http://schemas.openxmlformats.org/drawingml/2006/table">
            <a:tbl>
              <a:tblPr firstRow="1" firstCol="1" lastRow="1" lastCol="1" bandRow="1" bandCol="1">
                <a:tableStyleId>{5940675A-B579-460E-94D1-54222C63F5DA}</a:tableStyleId>
              </a:tblPr>
              <a:tblGrid>
                <a:gridCol w="763005">
                  <a:extLst>
                    <a:ext uri="{9D8B030D-6E8A-4147-A177-3AD203B41FA5}">
                      <a16:colId xmlns:a16="http://schemas.microsoft.com/office/drawing/2014/main" val="3854203528"/>
                    </a:ext>
                  </a:extLst>
                </a:gridCol>
                <a:gridCol w="3865945">
                  <a:extLst>
                    <a:ext uri="{9D8B030D-6E8A-4147-A177-3AD203B41FA5}">
                      <a16:colId xmlns:a16="http://schemas.microsoft.com/office/drawing/2014/main" val="2590139497"/>
                    </a:ext>
                  </a:extLst>
                </a:gridCol>
                <a:gridCol w="3359192">
                  <a:extLst>
                    <a:ext uri="{9D8B030D-6E8A-4147-A177-3AD203B41FA5}">
                      <a16:colId xmlns:a16="http://schemas.microsoft.com/office/drawing/2014/main" val="2079237242"/>
                    </a:ext>
                  </a:extLst>
                </a:gridCol>
              </a:tblGrid>
              <a:tr h="914400">
                <a:tc>
                  <a:txBody>
                    <a:bodyPr/>
                    <a:lstStyle/>
                    <a:p>
                      <a:pPr marL="68580" algn="l">
                        <a:lnSpc>
                          <a:spcPct val="100000"/>
                        </a:lnSpc>
                        <a:spcBef>
                          <a:spcPts val="1115"/>
                        </a:spcBef>
                        <a:buNone/>
                      </a:pPr>
                      <a:r>
                        <a:rPr lang="en-US" sz="1500" b="0" spc="-20" dirty="0">
                          <a:solidFill>
                            <a:schemeClr val="tx1"/>
                          </a:solidFill>
                          <a:effectLst/>
                          <a:latin typeface="Times New Roman" panose="02020603050405020304" pitchFamily="18" charset="0"/>
                          <a:cs typeface="Times New Roman" panose="02020603050405020304" pitchFamily="18" charset="0"/>
                        </a:rPr>
                        <a:t>(ii)</a:t>
                      </a:r>
                      <a:endParaRPr lang="en-IN" sz="1500" b="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marR="60960" algn="just">
                        <a:lnSpc>
                          <a:spcPct val="100000"/>
                        </a:lnSpc>
                        <a:buNone/>
                      </a:pPr>
                      <a:r>
                        <a:rPr lang="en-US" sz="1500" b="0" dirty="0">
                          <a:solidFill>
                            <a:schemeClr val="tx1"/>
                          </a:solidFill>
                          <a:effectLst/>
                          <a:latin typeface="Times New Roman" panose="02020603050405020304" pitchFamily="18" charset="0"/>
                          <a:cs typeface="Times New Roman" panose="02020603050405020304" pitchFamily="18" charset="0"/>
                        </a:rPr>
                        <a:t>Amount of each repayment of loan or deposit or any specified advance and code of the nature of such amount, as given in Note 1; [Dropdown to be provided]‖;</a:t>
                      </a:r>
                      <a:endParaRPr lang="en-IN" sz="1500" b="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6675" algn="l">
                        <a:lnSpc>
                          <a:spcPct val="100000"/>
                        </a:lnSpc>
                        <a:buNone/>
                      </a:pPr>
                      <a:r>
                        <a:rPr lang="en-US" sz="1500" b="0" dirty="0">
                          <a:solidFill>
                            <a:schemeClr val="tx1"/>
                          </a:solidFill>
                          <a:effectLst/>
                          <a:latin typeface="Times New Roman" panose="02020603050405020304" pitchFamily="18" charset="0"/>
                          <a:cs typeface="Times New Roman" panose="02020603050405020304" pitchFamily="18" charset="0"/>
                        </a:rPr>
                        <a:t> </a:t>
                      </a:r>
                      <a:endParaRPr lang="en-IN" sz="1500" b="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916022735"/>
                  </a:ext>
                </a:extLst>
              </a:tr>
            </a:tbl>
          </a:graphicData>
        </a:graphic>
      </p:graphicFrame>
      <p:sp>
        <p:nvSpPr>
          <p:cNvPr id="4" name="Footer Placeholder 3">
            <a:extLst>
              <a:ext uri="{FF2B5EF4-FFF2-40B4-BE49-F238E27FC236}">
                <a16:creationId xmlns:a16="http://schemas.microsoft.com/office/drawing/2014/main" id="{96CB8E93-922C-554A-D5CF-78537D17C954}"/>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478710632"/>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05EBB9-43BA-EBB4-89CF-6FBED70F02C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586511-AE38-57AC-E049-9FFA63F7B5BF}"/>
              </a:ext>
            </a:extLst>
          </p:cNvPr>
          <p:cNvSpPr>
            <a:spLocks noGrp="1"/>
          </p:cNvSpPr>
          <p:nvPr>
            <p:ph idx="1"/>
          </p:nvPr>
        </p:nvSpPr>
        <p:spPr>
          <a:xfrm>
            <a:off x="328612" y="404664"/>
            <a:ext cx="8508206" cy="4282679"/>
          </a:xfrm>
        </p:spPr>
        <p:txBody>
          <a:bodyPr>
            <a:normAutofit/>
          </a:bodyPr>
          <a:lstStyle/>
          <a:p>
            <a:pPr marL="0" indent="0" algn="just">
              <a:buNone/>
            </a:pPr>
            <a:r>
              <a:rPr lang="en-US" sz="1800" dirty="0">
                <a:latin typeface="Times New Roman" panose="02020603050405020304" pitchFamily="18" charset="0"/>
                <a:cs typeface="Times New Roman" panose="02020603050405020304" pitchFamily="18" charset="0"/>
              </a:rPr>
              <a:t>(</a:t>
            </a:r>
            <a:r>
              <a:rPr lang="en-US" sz="1800" dirty="0" err="1">
                <a:latin typeface="Times New Roman" panose="02020603050405020304" pitchFamily="18" charset="0"/>
                <a:cs typeface="Times New Roman" panose="02020603050405020304" pitchFamily="18" charset="0"/>
              </a:rPr>
              <a:t>i</a:t>
            </a:r>
            <a:r>
              <a:rPr lang="en-US" sz="1800" dirty="0">
                <a:latin typeface="Times New Roman" panose="02020603050405020304" pitchFamily="18" charset="0"/>
                <a:cs typeface="Times New Roman" panose="02020603050405020304" pitchFamily="18" charset="0"/>
              </a:rPr>
              <a:t>) after clause (31), the following Note shall be inserted, namely:––</a:t>
            </a:r>
          </a:p>
          <a:p>
            <a:pPr marL="0" indent="0" algn="just">
              <a:buNone/>
            </a:pPr>
            <a:r>
              <a:rPr lang="en-US" sz="1800" dirty="0">
                <a:latin typeface="Times New Roman" panose="02020603050405020304" pitchFamily="18" charset="0"/>
                <a:cs typeface="Times New Roman" panose="02020603050405020304" pitchFamily="18" charset="0"/>
              </a:rPr>
              <a:t>“Note 1. – The code for the nature of amount/ receipt/ repayment is as below –</a:t>
            </a:r>
            <a:endParaRPr lang="en-IN" sz="1800" dirty="0">
              <a:latin typeface="Times New Roman" panose="02020603050405020304" pitchFamily="18" charset="0"/>
              <a:cs typeface="Times New Roman" panose="02020603050405020304" pitchFamily="18" charset="0"/>
            </a:endParaRPr>
          </a:p>
        </p:txBody>
      </p:sp>
      <p:graphicFrame>
        <p:nvGraphicFramePr>
          <p:cNvPr id="2" name="Table 1">
            <a:extLst>
              <a:ext uri="{FF2B5EF4-FFF2-40B4-BE49-F238E27FC236}">
                <a16:creationId xmlns:a16="http://schemas.microsoft.com/office/drawing/2014/main" id="{1C5F5A3B-DC76-D8C8-A057-384E0950B6D5}"/>
              </a:ext>
            </a:extLst>
          </p:cNvPr>
          <p:cNvGraphicFramePr>
            <a:graphicFrameLocks noGrp="1"/>
          </p:cNvGraphicFramePr>
          <p:nvPr>
            <p:extLst>
              <p:ext uri="{D42A27DB-BD31-4B8C-83A1-F6EECF244321}">
                <p14:modId xmlns:p14="http://schemas.microsoft.com/office/powerpoint/2010/main" val="3550068289"/>
              </p:ext>
            </p:extLst>
          </p:nvPr>
        </p:nvGraphicFramePr>
        <p:xfrm>
          <a:off x="451961" y="1216140"/>
          <a:ext cx="8134827" cy="3467874"/>
        </p:xfrm>
        <a:graphic>
          <a:graphicData uri="http://schemas.openxmlformats.org/drawingml/2006/table">
            <a:tbl>
              <a:tblPr firstRow="1" firstCol="1" lastRow="1" lastCol="1" bandRow="1" bandCol="1">
                <a:tableStyleId>{5940675A-B579-460E-94D1-54222C63F5DA}</a:tableStyleId>
              </a:tblPr>
              <a:tblGrid>
                <a:gridCol w="885401">
                  <a:extLst>
                    <a:ext uri="{9D8B030D-6E8A-4147-A177-3AD203B41FA5}">
                      <a16:colId xmlns:a16="http://schemas.microsoft.com/office/drawing/2014/main" val="634537493"/>
                    </a:ext>
                  </a:extLst>
                </a:gridCol>
                <a:gridCol w="5002002">
                  <a:extLst>
                    <a:ext uri="{9D8B030D-6E8A-4147-A177-3AD203B41FA5}">
                      <a16:colId xmlns:a16="http://schemas.microsoft.com/office/drawing/2014/main" val="886588772"/>
                    </a:ext>
                  </a:extLst>
                </a:gridCol>
                <a:gridCol w="2247424">
                  <a:extLst>
                    <a:ext uri="{9D8B030D-6E8A-4147-A177-3AD203B41FA5}">
                      <a16:colId xmlns:a16="http://schemas.microsoft.com/office/drawing/2014/main" val="184413449"/>
                    </a:ext>
                  </a:extLst>
                </a:gridCol>
              </a:tblGrid>
              <a:tr h="317758">
                <a:tc>
                  <a:txBody>
                    <a:bodyPr/>
                    <a:lstStyle/>
                    <a:p>
                      <a:pPr marL="185420" algn="l">
                        <a:lnSpc>
                          <a:spcPct val="100000"/>
                        </a:lnSpc>
                        <a:buNone/>
                      </a:pPr>
                      <a:r>
                        <a:rPr lang="en-US" sz="1500">
                          <a:effectLst/>
                          <a:latin typeface="Times New Roman" panose="02020603050405020304" pitchFamily="18" charset="0"/>
                          <a:cs typeface="Times New Roman" panose="02020603050405020304" pitchFamily="18" charset="0"/>
                        </a:rPr>
                        <a:t>S.</a:t>
                      </a:r>
                      <a:r>
                        <a:rPr lang="en-US" sz="1500" spc="-10">
                          <a:effectLst/>
                          <a:latin typeface="Times New Roman" panose="02020603050405020304" pitchFamily="18" charset="0"/>
                          <a:cs typeface="Times New Roman" panose="02020603050405020304" pitchFamily="18" charset="0"/>
                        </a:rPr>
                        <a:t> </a:t>
                      </a:r>
                      <a:r>
                        <a:rPr lang="en-US" sz="1500" spc="-25">
                          <a:effectLst/>
                          <a:latin typeface="Times New Roman" panose="02020603050405020304" pitchFamily="18" charset="0"/>
                          <a:cs typeface="Times New Roman" panose="02020603050405020304" pitchFamily="18" charset="0"/>
                        </a:rPr>
                        <a:t>No</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4445" algn="ctr">
                        <a:lnSpc>
                          <a:spcPct val="100000"/>
                        </a:lnSpc>
                        <a:buNone/>
                      </a:pPr>
                      <a:r>
                        <a:rPr lang="en-US" sz="1500">
                          <a:effectLst/>
                          <a:latin typeface="Times New Roman" panose="02020603050405020304" pitchFamily="18" charset="0"/>
                          <a:cs typeface="Times New Roman" panose="02020603050405020304" pitchFamily="18" charset="0"/>
                        </a:rPr>
                        <a:t>Nature</a:t>
                      </a:r>
                      <a:r>
                        <a:rPr lang="en-US" sz="1500" spc="-15">
                          <a:effectLst/>
                          <a:latin typeface="Times New Roman" panose="02020603050405020304" pitchFamily="18" charset="0"/>
                          <a:cs typeface="Times New Roman" panose="02020603050405020304" pitchFamily="18" charset="0"/>
                        </a:rPr>
                        <a:t> </a:t>
                      </a:r>
                      <a:r>
                        <a:rPr lang="en-US" sz="1500">
                          <a:effectLst/>
                          <a:latin typeface="Times New Roman" panose="02020603050405020304" pitchFamily="18" charset="0"/>
                          <a:cs typeface="Times New Roman" panose="02020603050405020304" pitchFamily="18" charset="0"/>
                        </a:rPr>
                        <a:t>of</a:t>
                      </a:r>
                      <a:r>
                        <a:rPr lang="en-US" sz="1500" spc="-25">
                          <a:effectLst/>
                          <a:latin typeface="Times New Roman" panose="02020603050405020304" pitchFamily="18" charset="0"/>
                          <a:cs typeface="Times New Roman" panose="02020603050405020304" pitchFamily="18" charset="0"/>
                        </a:rPr>
                        <a:t> </a:t>
                      </a:r>
                      <a:r>
                        <a:rPr lang="en-US" sz="1500">
                          <a:effectLst/>
                          <a:latin typeface="Times New Roman" panose="02020603050405020304" pitchFamily="18" charset="0"/>
                          <a:cs typeface="Times New Roman" panose="02020603050405020304" pitchFamily="18" charset="0"/>
                        </a:rPr>
                        <a:t>amount</a:t>
                      </a:r>
                      <a:r>
                        <a:rPr lang="en-US" sz="1500" spc="-20">
                          <a:effectLst/>
                          <a:latin typeface="Times New Roman" panose="02020603050405020304" pitchFamily="18" charset="0"/>
                          <a:cs typeface="Times New Roman" panose="02020603050405020304" pitchFamily="18" charset="0"/>
                        </a:rPr>
                        <a:t> </a:t>
                      </a:r>
                      <a:r>
                        <a:rPr lang="en-US" sz="1500">
                          <a:effectLst/>
                          <a:latin typeface="Times New Roman" panose="02020603050405020304" pitchFamily="18" charset="0"/>
                          <a:cs typeface="Times New Roman" panose="02020603050405020304" pitchFamily="18" charset="0"/>
                        </a:rPr>
                        <a:t>or</a:t>
                      </a:r>
                      <a:r>
                        <a:rPr lang="en-US" sz="1500" spc="-15">
                          <a:effectLst/>
                          <a:latin typeface="Times New Roman" panose="02020603050405020304" pitchFamily="18" charset="0"/>
                          <a:cs typeface="Times New Roman" panose="02020603050405020304" pitchFamily="18" charset="0"/>
                        </a:rPr>
                        <a:t> </a:t>
                      </a:r>
                      <a:r>
                        <a:rPr lang="en-US" sz="1500">
                          <a:effectLst/>
                          <a:latin typeface="Times New Roman" panose="02020603050405020304" pitchFamily="18" charset="0"/>
                          <a:cs typeface="Times New Roman" panose="02020603050405020304" pitchFamily="18" charset="0"/>
                        </a:rPr>
                        <a:t>receipt</a:t>
                      </a:r>
                      <a:r>
                        <a:rPr lang="en-US" sz="1500" spc="-20">
                          <a:effectLst/>
                          <a:latin typeface="Times New Roman" panose="02020603050405020304" pitchFamily="18" charset="0"/>
                          <a:cs typeface="Times New Roman" panose="02020603050405020304" pitchFamily="18" charset="0"/>
                        </a:rPr>
                        <a:t> </a:t>
                      </a:r>
                      <a:r>
                        <a:rPr lang="en-US" sz="1500">
                          <a:effectLst/>
                          <a:latin typeface="Times New Roman" panose="02020603050405020304" pitchFamily="18" charset="0"/>
                          <a:cs typeface="Times New Roman" panose="02020603050405020304" pitchFamily="18" charset="0"/>
                        </a:rPr>
                        <a:t>or</a:t>
                      </a:r>
                      <a:r>
                        <a:rPr lang="en-US" sz="1500" spc="-25">
                          <a:effectLst/>
                          <a:latin typeface="Times New Roman" panose="02020603050405020304" pitchFamily="18" charset="0"/>
                          <a:cs typeface="Times New Roman" panose="02020603050405020304" pitchFamily="18" charset="0"/>
                        </a:rPr>
                        <a:t> </a:t>
                      </a:r>
                      <a:r>
                        <a:rPr lang="en-US" sz="1500" spc="-10">
                          <a:effectLst/>
                          <a:latin typeface="Times New Roman" panose="02020603050405020304" pitchFamily="18" charset="0"/>
                          <a:cs typeface="Times New Roman" panose="02020603050405020304" pitchFamily="18" charset="0"/>
                        </a:rPr>
                        <a:t>repayment</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09220" marR="699770" algn="r">
                        <a:lnSpc>
                          <a:spcPct val="100000"/>
                        </a:lnSpc>
                        <a:buNone/>
                      </a:pPr>
                      <a:r>
                        <a:rPr lang="en-US" sz="1500" spc="-20">
                          <a:effectLst/>
                          <a:latin typeface="Times New Roman" panose="02020603050405020304" pitchFamily="18" charset="0"/>
                          <a:cs typeface="Times New Roman" panose="02020603050405020304" pitchFamily="18" charset="0"/>
                        </a:rPr>
                        <a:t>Code</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566029589"/>
                  </a:ext>
                </a:extLst>
              </a:tr>
              <a:tr h="228600">
                <a:tc>
                  <a:txBody>
                    <a:bodyPr/>
                    <a:lstStyle/>
                    <a:p>
                      <a:pPr marL="100965" marR="94615" algn="ctr">
                        <a:lnSpc>
                          <a:spcPct val="100000"/>
                        </a:lnSpc>
                        <a:buNone/>
                      </a:pPr>
                      <a:r>
                        <a:rPr lang="en-US" sz="1500" spc="-25">
                          <a:effectLst/>
                          <a:latin typeface="Times New Roman" panose="02020603050405020304" pitchFamily="18" charset="0"/>
                          <a:cs typeface="Times New Roman" panose="02020603050405020304" pitchFamily="18" charset="0"/>
                        </a:rPr>
                        <a:t>(1)</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635" algn="ctr">
                        <a:lnSpc>
                          <a:spcPct val="100000"/>
                        </a:lnSpc>
                        <a:buNone/>
                      </a:pPr>
                      <a:r>
                        <a:rPr lang="en-US" sz="1500" spc="-25">
                          <a:effectLst/>
                          <a:latin typeface="Times New Roman" panose="02020603050405020304" pitchFamily="18" charset="0"/>
                          <a:cs typeface="Times New Roman" panose="02020603050405020304" pitchFamily="18" charset="0"/>
                        </a:rPr>
                        <a:t>(2)</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34950" marR="229870" algn="ctr">
                        <a:lnSpc>
                          <a:spcPct val="100000"/>
                        </a:lnSpc>
                        <a:buNone/>
                      </a:pPr>
                      <a:r>
                        <a:rPr lang="en-US" sz="1500" spc="-25">
                          <a:effectLst/>
                          <a:latin typeface="Times New Roman" panose="02020603050405020304" pitchFamily="18" charset="0"/>
                          <a:cs typeface="Times New Roman" panose="02020603050405020304" pitchFamily="18" charset="0"/>
                        </a:rPr>
                        <a:t>(3)</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191489757"/>
                  </a:ext>
                </a:extLst>
              </a:tr>
              <a:tr h="228600">
                <a:tc>
                  <a:txBody>
                    <a:bodyPr/>
                    <a:lstStyle/>
                    <a:p>
                      <a:pPr marL="100965" algn="ctr">
                        <a:lnSpc>
                          <a:spcPct val="100000"/>
                        </a:lnSpc>
                        <a:buNone/>
                      </a:pPr>
                      <a:r>
                        <a:rPr lang="en-US" sz="1500" spc="-25">
                          <a:effectLst/>
                          <a:latin typeface="Times New Roman" panose="02020603050405020304" pitchFamily="18" charset="0"/>
                          <a:cs typeface="Times New Roman" panose="02020603050405020304" pitchFamily="18" charset="0"/>
                        </a:rPr>
                        <a:t>1.</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1905" algn="ctr">
                        <a:lnSpc>
                          <a:spcPct val="100000"/>
                        </a:lnSpc>
                        <a:buNone/>
                      </a:pPr>
                      <a:r>
                        <a:rPr lang="en-US" sz="1500" dirty="0">
                          <a:effectLst/>
                          <a:latin typeface="Times New Roman" panose="02020603050405020304" pitchFamily="18" charset="0"/>
                          <a:cs typeface="Times New Roman" panose="02020603050405020304" pitchFamily="18" charset="0"/>
                        </a:rPr>
                        <a:t>Cash</a:t>
                      </a:r>
                      <a:r>
                        <a:rPr lang="en-US" sz="1500" spc="-40" dirty="0">
                          <a:effectLst/>
                          <a:latin typeface="Times New Roman" panose="02020603050405020304" pitchFamily="18" charset="0"/>
                          <a:cs typeface="Times New Roman" panose="02020603050405020304" pitchFamily="18" charset="0"/>
                        </a:rPr>
                        <a:t> </a:t>
                      </a:r>
                      <a:r>
                        <a:rPr lang="en-US" sz="1500" spc="-10" dirty="0">
                          <a:effectLst/>
                          <a:latin typeface="Times New Roman" panose="02020603050405020304" pitchFamily="18" charset="0"/>
                          <a:cs typeface="Times New Roman" panose="02020603050405020304" pitchFamily="18" charset="0"/>
                        </a:rPr>
                        <a:t>payment</a:t>
                      </a:r>
                      <a:endParaRPr lang="en-IN" sz="15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09220" marR="673735" algn="ctr">
                        <a:lnSpc>
                          <a:spcPct val="100000"/>
                        </a:lnSpc>
                        <a:buNone/>
                      </a:pPr>
                      <a:r>
                        <a:rPr lang="en-US" sz="1500" spc="-50" dirty="0">
                          <a:effectLst/>
                          <a:latin typeface="Times New Roman" panose="02020603050405020304" pitchFamily="18" charset="0"/>
                          <a:cs typeface="Times New Roman" panose="02020603050405020304" pitchFamily="18" charset="0"/>
                        </a:rPr>
                        <a:t>            A</a:t>
                      </a:r>
                      <a:endParaRPr lang="en-IN" sz="15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632168538"/>
                  </a:ext>
                </a:extLst>
              </a:tr>
              <a:tr h="228600">
                <a:tc>
                  <a:txBody>
                    <a:bodyPr/>
                    <a:lstStyle/>
                    <a:p>
                      <a:pPr marL="100965" algn="ctr">
                        <a:lnSpc>
                          <a:spcPct val="100000"/>
                        </a:lnSpc>
                        <a:buNone/>
                      </a:pPr>
                      <a:r>
                        <a:rPr lang="en-US" sz="1500" spc="-25">
                          <a:effectLst/>
                          <a:latin typeface="Times New Roman" panose="02020603050405020304" pitchFamily="18" charset="0"/>
                          <a:cs typeface="Times New Roman" panose="02020603050405020304" pitchFamily="18" charset="0"/>
                        </a:rPr>
                        <a:t>2.</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4445" marR="635" algn="ctr">
                        <a:lnSpc>
                          <a:spcPct val="100000"/>
                        </a:lnSpc>
                        <a:buNone/>
                      </a:pPr>
                      <a:r>
                        <a:rPr lang="en-US" sz="1500">
                          <a:effectLst/>
                          <a:latin typeface="Times New Roman" panose="02020603050405020304" pitchFamily="18" charset="0"/>
                          <a:cs typeface="Times New Roman" panose="02020603050405020304" pitchFamily="18" charset="0"/>
                        </a:rPr>
                        <a:t>Cash</a:t>
                      </a:r>
                      <a:r>
                        <a:rPr lang="en-US" sz="1500" spc="-30">
                          <a:effectLst/>
                          <a:latin typeface="Times New Roman" panose="02020603050405020304" pitchFamily="18" charset="0"/>
                          <a:cs typeface="Times New Roman" panose="02020603050405020304" pitchFamily="18" charset="0"/>
                        </a:rPr>
                        <a:t> </a:t>
                      </a:r>
                      <a:r>
                        <a:rPr lang="en-US" sz="1500" spc="-10">
                          <a:effectLst/>
                          <a:latin typeface="Times New Roman" panose="02020603050405020304" pitchFamily="18" charset="0"/>
                          <a:cs typeface="Times New Roman" panose="02020603050405020304" pitchFamily="18" charset="0"/>
                        </a:rPr>
                        <a:t>receipt</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09220" marR="677545" algn="ctr">
                        <a:lnSpc>
                          <a:spcPct val="100000"/>
                        </a:lnSpc>
                        <a:buNone/>
                      </a:pPr>
                      <a:r>
                        <a:rPr lang="en-US" sz="1500" spc="-50" dirty="0">
                          <a:effectLst/>
                          <a:latin typeface="Times New Roman" panose="02020603050405020304" pitchFamily="18" charset="0"/>
                          <a:cs typeface="Times New Roman" panose="02020603050405020304" pitchFamily="18" charset="0"/>
                        </a:rPr>
                        <a:t>            B</a:t>
                      </a:r>
                      <a:endParaRPr lang="en-IN" sz="15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126245393"/>
                  </a:ext>
                </a:extLst>
              </a:tr>
              <a:tr h="317758">
                <a:tc>
                  <a:txBody>
                    <a:bodyPr/>
                    <a:lstStyle/>
                    <a:p>
                      <a:pPr marL="100965" algn="ctr">
                        <a:lnSpc>
                          <a:spcPct val="100000"/>
                        </a:lnSpc>
                        <a:buNone/>
                      </a:pPr>
                      <a:r>
                        <a:rPr lang="en-US" sz="1500" spc="-25">
                          <a:effectLst/>
                          <a:latin typeface="Times New Roman" panose="02020603050405020304" pitchFamily="18" charset="0"/>
                          <a:cs typeface="Times New Roman" panose="02020603050405020304" pitchFamily="18" charset="0"/>
                        </a:rPr>
                        <a:t>3.</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3810" algn="ctr">
                        <a:lnSpc>
                          <a:spcPct val="100000"/>
                        </a:lnSpc>
                        <a:buNone/>
                      </a:pPr>
                      <a:r>
                        <a:rPr lang="en-US" sz="1500" dirty="0">
                          <a:effectLst/>
                          <a:latin typeface="Times New Roman" panose="02020603050405020304" pitchFamily="18" charset="0"/>
                          <a:cs typeface="Times New Roman" panose="02020603050405020304" pitchFamily="18" charset="0"/>
                        </a:rPr>
                        <a:t>Payment</a:t>
                      </a:r>
                      <a:r>
                        <a:rPr lang="en-US" sz="1500" spc="-35" dirty="0">
                          <a:effectLst/>
                          <a:latin typeface="Times New Roman" panose="02020603050405020304" pitchFamily="18" charset="0"/>
                          <a:cs typeface="Times New Roman" panose="02020603050405020304" pitchFamily="18" charset="0"/>
                        </a:rPr>
                        <a:t> </a:t>
                      </a:r>
                      <a:r>
                        <a:rPr lang="en-US" sz="1500" dirty="0">
                          <a:effectLst/>
                          <a:latin typeface="Times New Roman" panose="02020603050405020304" pitchFamily="18" charset="0"/>
                          <a:cs typeface="Times New Roman" panose="02020603050405020304" pitchFamily="18" charset="0"/>
                        </a:rPr>
                        <a:t>through</a:t>
                      </a:r>
                      <a:r>
                        <a:rPr lang="en-US" sz="1500" spc="-35" dirty="0">
                          <a:effectLst/>
                          <a:latin typeface="Times New Roman" panose="02020603050405020304" pitchFamily="18" charset="0"/>
                          <a:cs typeface="Times New Roman" panose="02020603050405020304" pitchFamily="18" charset="0"/>
                        </a:rPr>
                        <a:t> </a:t>
                      </a:r>
                      <a:r>
                        <a:rPr lang="en-US" sz="1500" dirty="0">
                          <a:effectLst/>
                          <a:latin typeface="Times New Roman" panose="02020603050405020304" pitchFamily="18" charset="0"/>
                          <a:cs typeface="Times New Roman" panose="02020603050405020304" pitchFamily="18" charset="0"/>
                        </a:rPr>
                        <a:t>non</a:t>
                      </a:r>
                      <a:r>
                        <a:rPr lang="en-US" sz="1500" spc="-30" dirty="0">
                          <a:effectLst/>
                          <a:latin typeface="Times New Roman" panose="02020603050405020304" pitchFamily="18" charset="0"/>
                          <a:cs typeface="Times New Roman" panose="02020603050405020304" pitchFamily="18" charset="0"/>
                        </a:rPr>
                        <a:t> </a:t>
                      </a:r>
                      <a:r>
                        <a:rPr lang="en-US" sz="1500" dirty="0">
                          <a:effectLst/>
                          <a:latin typeface="Times New Roman" panose="02020603050405020304" pitchFamily="18" charset="0"/>
                          <a:cs typeface="Times New Roman" panose="02020603050405020304" pitchFamily="18" charset="0"/>
                        </a:rPr>
                        <a:t>account</a:t>
                      </a:r>
                      <a:r>
                        <a:rPr lang="en-US" sz="1500" spc="-35" dirty="0">
                          <a:effectLst/>
                          <a:latin typeface="Times New Roman" panose="02020603050405020304" pitchFamily="18" charset="0"/>
                          <a:cs typeface="Times New Roman" panose="02020603050405020304" pitchFamily="18" charset="0"/>
                        </a:rPr>
                        <a:t> </a:t>
                      </a:r>
                      <a:r>
                        <a:rPr lang="en-US" sz="1500" dirty="0">
                          <a:effectLst/>
                          <a:latin typeface="Times New Roman" panose="02020603050405020304" pitchFamily="18" charset="0"/>
                          <a:cs typeface="Times New Roman" panose="02020603050405020304" pitchFamily="18" charset="0"/>
                        </a:rPr>
                        <a:t>payee</a:t>
                      </a:r>
                      <a:r>
                        <a:rPr lang="en-US" sz="1500" spc="-30" dirty="0">
                          <a:effectLst/>
                          <a:latin typeface="Times New Roman" panose="02020603050405020304" pitchFamily="18" charset="0"/>
                          <a:cs typeface="Times New Roman" panose="02020603050405020304" pitchFamily="18" charset="0"/>
                        </a:rPr>
                        <a:t> </a:t>
                      </a:r>
                      <a:r>
                        <a:rPr lang="en-US" sz="1500" spc="-10" dirty="0">
                          <a:effectLst/>
                          <a:latin typeface="Times New Roman" panose="02020603050405020304" pitchFamily="18" charset="0"/>
                          <a:cs typeface="Times New Roman" panose="02020603050405020304" pitchFamily="18" charset="0"/>
                        </a:rPr>
                        <a:t>cheque</a:t>
                      </a:r>
                      <a:endParaRPr lang="en-IN" sz="15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09220" marR="677545" algn="ctr">
                        <a:lnSpc>
                          <a:spcPct val="100000"/>
                        </a:lnSpc>
                        <a:buNone/>
                      </a:pPr>
                      <a:r>
                        <a:rPr lang="en-US" sz="1500" spc="-50" dirty="0">
                          <a:effectLst/>
                          <a:latin typeface="Times New Roman" panose="02020603050405020304" pitchFamily="18" charset="0"/>
                          <a:cs typeface="Times New Roman" panose="02020603050405020304" pitchFamily="18" charset="0"/>
                        </a:rPr>
                        <a:t>            C</a:t>
                      </a:r>
                      <a:endParaRPr lang="en-IN" sz="15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45402068"/>
                  </a:ext>
                </a:extLst>
              </a:tr>
              <a:tr h="317758">
                <a:tc>
                  <a:txBody>
                    <a:bodyPr/>
                    <a:lstStyle/>
                    <a:p>
                      <a:pPr marL="100965" algn="ctr">
                        <a:lnSpc>
                          <a:spcPct val="100000"/>
                        </a:lnSpc>
                        <a:buNone/>
                      </a:pPr>
                      <a:r>
                        <a:rPr lang="en-US" sz="1500" spc="-25">
                          <a:effectLst/>
                          <a:latin typeface="Times New Roman" panose="02020603050405020304" pitchFamily="18" charset="0"/>
                          <a:cs typeface="Times New Roman" panose="02020603050405020304" pitchFamily="18" charset="0"/>
                        </a:rPr>
                        <a:t>4.</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3175" algn="ctr">
                        <a:lnSpc>
                          <a:spcPct val="100000"/>
                        </a:lnSpc>
                        <a:buNone/>
                      </a:pPr>
                      <a:r>
                        <a:rPr lang="en-US" sz="1500">
                          <a:effectLst/>
                          <a:latin typeface="Times New Roman" panose="02020603050405020304" pitchFamily="18" charset="0"/>
                          <a:cs typeface="Times New Roman" panose="02020603050405020304" pitchFamily="18" charset="0"/>
                        </a:rPr>
                        <a:t>Receipt</a:t>
                      </a:r>
                      <a:r>
                        <a:rPr lang="en-US" sz="1500" spc="-35">
                          <a:effectLst/>
                          <a:latin typeface="Times New Roman" panose="02020603050405020304" pitchFamily="18" charset="0"/>
                          <a:cs typeface="Times New Roman" panose="02020603050405020304" pitchFamily="18" charset="0"/>
                        </a:rPr>
                        <a:t> </a:t>
                      </a:r>
                      <a:r>
                        <a:rPr lang="en-US" sz="1500">
                          <a:effectLst/>
                          <a:latin typeface="Times New Roman" panose="02020603050405020304" pitchFamily="18" charset="0"/>
                          <a:cs typeface="Times New Roman" panose="02020603050405020304" pitchFamily="18" charset="0"/>
                        </a:rPr>
                        <a:t>through</a:t>
                      </a:r>
                      <a:r>
                        <a:rPr lang="en-US" sz="1500" spc="-30">
                          <a:effectLst/>
                          <a:latin typeface="Times New Roman" panose="02020603050405020304" pitchFamily="18" charset="0"/>
                          <a:cs typeface="Times New Roman" panose="02020603050405020304" pitchFamily="18" charset="0"/>
                        </a:rPr>
                        <a:t> </a:t>
                      </a:r>
                      <a:r>
                        <a:rPr lang="en-US" sz="1500">
                          <a:effectLst/>
                          <a:latin typeface="Times New Roman" panose="02020603050405020304" pitchFamily="18" charset="0"/>
                          <a:cs typeface="Times New Roman" panose="02020603050405020304" pitchFamily="18" charset="0"/>
                        </a:rPr>
                        <a:t>non</a:t>
                      </a:r>
                      <a:r>
                        <a:rPr lang="en-US" sz="1500" spc="-30">
                          <a:effectLst/>
                          <a:latin typeface="Times New Roman" panose="02020603050405020304" pitchFamily="18" charset="0"/>
                          <a:cs typeface="Times New Roman" panose="02020603050405020304" pitchFamily="18" charset="0"/>
                        </a:rPr>
                        <a:t> </a:t>
                      </a:r>
                      <a:r>
                        <a:rPr lang="en-US" sz="1500">
                          <a:effectLst/>
                          <a:latin typeface="Times New Roman" panose="02020603050405020304" pitchFamily="18" charset="0"/>
                          <a:cs typeface="Times New Roman" panose="02020603050405020304" pitchFamily="18" charset="0"/>
                        </a:rPr>
                        <a:t>account</a:t>
                      </a:r>
                      <a:r>
                        <a:rPr lang="en-US" sz="1500" spc="-30">
                          <a:effectLst/>
                          <a:latin typeface="Times New Roman" panose="02020603050405020304" pitchFamily="18" charset="0"/>
                          <a:cs typeface="Times New Roman" panose="02020603050405020304" pitchFamily="18" charset="0"/>
                        </a:rPr>
                        <a:t> </a:t>
                      </a:r>
                      <a:r>
                        <a:rPr lang="en-US" sz="1500">
                          <a:effectLst/>
                          <a:latin typeface="Times New Roman" panose="02020603050405020304" pitchFamily="18" charset="0"/>
                          <a:cs typeface="Times New Roman" panose="02020603050405020304" pitchFamily="18" charset="0"/>
                        </a:rPr>
                        <a:t>payee</a:t>
                      </a:r>
                      <a:r>
                        <a:rPr lang="en-US" sz="1500" spc="-25">
                          <a:effectLst/>
                          <a:latin typeface="Times New Roman" panose="02020603050405020304" pitchFamily="18" charset="0"/>
                          <a:cs typeface="Times New Roman" panose="02020603050405020304" pitchFamily="18" charset="0"/>
                        </a:rPr>
                        <a:t> </a:t>
                      </a:r>
                      <a:r>
                        <a:rPr lang="en-US" sz="1500" spc="-10">
                          <a:effectLst/>
                          <a:latin typeface="Times New Roman" panose="02020603050405020304" pitchFamily="18" charset="0"/>
                          <a:cs typeface="Times New Roman" panose="02020603050405020304" pitchFamily="18" charset="0"/>
                        </a:rPr>
                        <a:t>cheque</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09220" marR="673735" algn="ctr">
                        <a:lnSpc>
                          <a:spcPct val="100000"/>
                        </a:lnSpc>
                        <a:buNone/>
                      </a:pPr>
                      <a:r>
                        <a:rPr lang="en-US" sz="1500" spc="-50" dirty="0">
                          <a:effectLst/>
                          <a:latin typeface="Times New Roman" panose="02020603050405020304" pitchFamily="18" charset="0"/>
                          <a:cs typeface="Times New Roman" panose="02020603050405020304" pitchFamily="18" charset="0"/>
                        </a:rPr>
                        <a:t>            D</a:t>
                      </a:r>
                      <a:endParaRPr lang="en-IN" sz="15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035115757"/>
                  </a:ext>
                </a:extLst>
              </a:tr>
              <a:tr h="228600">
                <a:tc>
                  <a:txBody>
                    <a:bodyPr/>
                    <a:lstStyle/>
                    <a:p>
                      <a:pPr marL="100965" algn="ctr">
                        <a:lnSpc>
                          <a:spcPct val="100000"/>
                        </a:lnSpc>
                        <a:buNone/>
                      </a:pPr>
                      <a:r>
                        <a:rPr lang="en-US" sz="1500" spc="-25">
                          <a:effectLst/>
                          <a:latin typeface="Times New Roman" panose="02020603050405020304" pitchFamily="18" charset="0"/>
                          <a:cs typeface="Times New Roman" panose="02020603050405020304" pitchFamily="18" charset="0"/>
                        </a:rPr>
                        <a:t>5.</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3810" algn="ctr">
                        <a:lnSpc>
                          <a:spcPct val="100000"/>
                        </a:lnSpc>
                        <a:buNone/>
                      </a:pPr>
                      <a:r>
                        <a:rPr lang="en-US" sz="1500">
                          <a:effectLst/>
                          <a:latin typeface="Times New Roman" panose="02020603050405020304" pitchFamily="18" charset="0"/>
                          <a:cs typeface="Times New Roman" panose="02020603050405020304" pitchFamily="18" charset="0"/>
                        </a:rPr>
                        <a:t>Transfer</a:t>
                      </a:r>
                      <a:r>
                        <a:rPr lang="en-US" sz="1500" spc="-20">
                          <a:effectLst/>
                          <a:latin typeface="Times New Roman" panose="02020603050405020304" pitchFamily="18" charset="0"/>
                          <a:cs typeface="Times New Roman" panose="02020603050405020304" pitchFamily="18" charset="0"/>
                        </a:rPr>
                        <a:t> </a:t>
                      </a:r>
                      <a:r>
                        <a:rPr lang="en-US" sz="1500">
                          <a:effectLst/>
                          <a:latin typeface="Times New Roman" panose="02020603050405020304" pitchFamily="18" charset="0"/>
                          <a:cs typeface="Times New Roman" panose="02020603050405020304" pitchFamily="18" charset="0"/>
                        </a:rPr>
                        <a:t>of</a:t>
                      </a:r>
                      <a:r>
                        <a:rPr lang="en-US" sz="1500" spc="-30">
                          <a:effectLst/>
                          <a:latin typeface="Times New Roman" panose="02020603050405020304" pitchFamily="18" charset="0"/>
                          <a:cs typeface="Times New Roman" panose="02020603050405020304" pitchFamily="18" charset="0"/>
                        </a:rPr>
                        <a:t> </a:t>
                      </a:r>
                      <a:r>
                        <a:rPr lang="en-US" sz="1500" spc="-10">
                          <a:effectLst/>
                          <a:latin typeface="Times New Roman" panose="02020603050405020304" pitchFamily="18" charset="0"/>
                          <a:cs typeface="Times New Roman" panose="02020603050405020304" pitchFamily="18" charset="0"/>
                        </a:rPr>
                        <a:t>asset</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09220" marR="681355" algn="ctr">
                        <a:lnSpc>
                          <a:spcPct val="100000"/>
                        </a:lnSpc>
                        <a:buNone/>
                      </a:pPr>
                      <a:r>
                        <a:rPr lang="en-US" sz="1500" spc="-50" dirty="0">
                          <a:effectLst/>
                          <a:latin typeface="Times New Roman" panose="02020603050405020304" pitchFamily="18" charset="0"/>
                          <a:cs typeface="Times New Roman" panose="02020603050405020304" pitchFamily="18" charset="0"/>
                        </a:rPr>
                        <a:t>            E</a:t>
                      </a:r>
                      <a:endParaRPr lang="en-IN" sz="15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4126902795"/>
                  </a:ext>
                </a:extLst>
              </a:tr>
              <a:tr h="228600">
                <a:tc>
                  <a:txBody>
                    <a:bodyPr/>
                    <a:lstStyle/>
                    <a:p>
                      <a:pPr marL="100965" algn="ctr">
                        <a:lnSpc>
                          <a:spcPct val="100000"/>
                        </a:lnSpc>
                        <a:buNone/>
                      </a:pPr>
                      <a:r>
                        <a:rPr lang="en-US" sz="1500" spc="-25">
                          <a:effectLst/>
                          <a:latin typeface="Times New Roman" panose="02020603050405020304" pitchFamily="18" charset="0"/>
                          <a:cs typeface="Times New Roman" panose="02020603050405020304" pitchFamily="18" charset="0"/>
                        </a:rPr>
                        <a:t>6.</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3175" algn="ctr">
                        <a:lnSpc>
                          <a:spcPct val="100000"/>
                        </a:lnSpc>
                        <a:buNone/>
                      </a:pPr>
                      <a:r>
                        <a:rPr lang="en-US" sz="1500">
                          <a:effectLst/>
                          <a:latin typeface="Times New Roman" panose="02020603050405020304" pitchFamily="18" charset="0"/>
                          <a:cs typeface="Times New Roman" panose="02020603050405020304" pitchFamily="18" charset="0"/>
                        </a:rPr>
                        <a:t>Transfer</a:t>
                      </a:r>
                      <a:r>
                        <a:rPr lang="en-US" sz="1500" spc="-20">
                          <a:effectLst/>
                          <a:latin typeface="Times New Roman" panose="02020603050405020304" pitchFamily="18" charset="0"/>
                          <a:cs typeface="Times New Roman" panose="02020603050405020304" pitchFamily="18" charset="0"/>
                        </a:rPr>
                        <a:t> </a:t>
                      </a:r>
                      <a:r>
                        <a:rPr lang="en-US" sz="1500">
                          <a:effectLst/>
                          <a:latin typeface="Times New Roman" panose="02020603050405020304" pitchFamily="18" charset="0"/>
                          <a:cs typeface="Times New Roman" panose="02020603050405020304" pitchFamily="18" charset="0"/>
                        </a:rPr>
                        <a:t>of</a:t>
                      </a:r>
                      <a:r>
                        <a:rPr lang="en-US" sz="1500" spc="-30">
                          <a:effectLst/>
                          <a:latin typeface="Times New Roman" panose="02020603050405020304" pitchFamily="18" charset="0"/>
                          <a:cs typeface="Times New Roman" panose="02020603050405020304" pitchFamily="18" charset="0"/>
                        </a:rPr>
                        <a:t> </a:t>
                      </a:r>
                      <a:r>
                        <a:rPr lang="en-US" sz="1500" spc="-10">
                          <a:effectLst/>
                          <a:latin typeface="Times New Roman" panose="02020603050405020304" pitchFamily="18" charset="0"/>
                          <a:cs typeface="Times New Roman" panose="02020603050405020304" pitchFamily="18" charset="0"/>
                        </a:rPr>
                        <a:t>liability</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09220" marR="683895" algn="ctr">
                        <a:lnSpc>
                          <a:spcPct val="100000"/>
                        </a:lnSpc>
                        <a:buNone/>
                      </a:pPr>
                      <a:r>
                        <a:rPr lang="en-US" sz="1500" spc="-50" dirty="0">
                          <a:effectLst/>
                          <a:latin typeface="Times New Roman" panose="02020603050405020304" pitchFamily="18" charset="0"/>
                          <a:cs typeface="Times New Roman" panose="02020603050405020304" pitchFamily="18" charset="0"/>
                        </a:rPr>
                        <a:t>             F</a:t>
                      </a:r>
                      <a:endParaRPr lang="en-IN" sz="15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636086718"/>
                  </a:ext>
                </a:extLst>
              </a:tr>
              <a:tr h="228600">
                <a:tc>
                  <a:txBody>
                    <a:bodyPr/>
                    <a:lstStyle/>
                    <a:p>
                      <a:pPr marL="100965" algn="ctr">
                        <a:lnSpc>
                          <a:spcPct val="100000"/>
                        </a:lnSpc>
                        <a:buNone/>
                      </a:pPr>
                      <a:r>
                        <a:rPr lang="en-US" sz="1500" spc="-25">
                          <a:effectLst/>
                          <a:latin typeface="Times New Roman" panose="02020603050405020304" pitchFamily="18" charset="0"/>
                          <a:cs typeface="Times New Roman" panose="02020603050405020304" pitchFamily="18" charset="0"/>
                        </a:rPr>
                        <a:t>7.</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1905" algn="ctr">
                        <a:lnSpc>
                          <a:spcPct val="100000"/>
                        </a:lnSpc>
                        <a:buNone/>
                      </a:pPr>
                      <a:r>
                        <a:rPr lang="en-US" sz="1500">
                          <a:effectLst/>
                          <a:latin typeface="Times New Roman" panose="02020603050405020304" pitchFamily="18" charset="0"/>
                          <a:cs typeface="Times New Roman" panose="02020603050405020304" pitchFamily="18" charset="0"/>
                        </a:rPr>
                        <a:t>Conversion</a:t>
                      </a:r>
                      <a:r>
                        <a:rPr lang="en-US" sz="1500" spc="-30">
                          <a:effectLst/>
                          <a:latin typeface="Times New Roman" panose="02020603050405020304" pitchFamily="18" charset="0"/>
                          <a:cs typeface="Times New Roman" panose="02020603050405020304" pitchFamily="18" charset="0"/>
                        </a:rPr>
                        <a:t> </a:t>
                      </a:r>
                      <a:r>
                        <a:rPr lang="en-US" sz="1500">
                          <a:effectLst/>
                          <a:latin typeface="Times New Roman" panose="02020603050405020304" pitchFamily="18" charset="0"/>
                          <a:cs typeface="Times New Roman" panose="02020603050405020304" pitchFamily="18" charset="0"/>
                        </a:rPr>
                        <a:t>of</a:t>
                      </a:r>
                      <a:r>
                        <a:rPr lang="en-US" sz="1500" spc="-30">
                          <a:effectLst/>
                          <a:latin typeface="Times New Roman" panose="02020603050405020304" pitchFamily="18" charset="0"/>
                          <a:cs typeface="Times New Roman" panose="02020603050405020304" pitchFamily="18" charset="0"/>
                        </a:rPr>
                        <a:t> </a:t>
                      </a:r>
                      <a:r>
                        <a:rPr lang="en-US" sz="1500" spc="-10">
                          <a:effectLst/>
                          <a:latin typeface="Times New Roman" panose="02020603050405020304" pitchFamily="18" charset="0"/>
                          <a:cs typeface="Times New Roman" panose="02020603050405020304" pitchFamily="18" charset="0"/>
                        </a:rPr>
                        <a:t>assets</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09220" marR="673735" algn="ctr" defTabSz="1119188">
                        <a:lnSpc>
                          <a:spcPct val="100000"/>
                        </a:lnSpc>
                        <a:buNone/>
                      </a:pPr>
                      <a:r>
                        <a:rPr lang="en-US" sz="1500" spc="-50" dirty="0">
                          <a:effectLst/>
                          <a:latin typeface="Times New Roman" panose="02020603050405020304" pitchFamily="18" charset="0"/>
                          <a:cs typeface="Times New Roman" panose="02020603050405020304" pitchFamily="18" charset="0"/>
                        </a:rPr>
                        <a:t>            G</a:t>
                      </a:r>
                      <a:endParaRPr lang="en-IN" sz="15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89354127"/>
                  </a:ext>
                </a:extLst>
              </a:tr>
              <a:tr h="228600">
                <a:tc>
                  <a:txBody>
                    <a:bodyPr/>
                    <a:lstStyle/>
                    <a:p>
                      <a:pPr marL="330200" algn="l">
                        <a:lnSpc>
                          <a:spcPct val="100000"/>
                        </a:lnSpc>
                        <a:buNone/>
                      </a:pPr>
                      <a:r>
                        <a:rPr lang="en-US" sz="1500" spc="-25" dirty="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IN" sz="15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1905" algn="ctr">
                        <a:lnSpc>
                          <a:spcPct val="100000"/>
                        </a:lnSpc>
                        <a:buNone/>
                      </a:pPr>
                      <a:r>
                        <a:rPr lang="en-US" sz="1500" dirty="0">
                          <a:effectLst/>
                          <a:latin typeface="Times New Roman" panose="02020603050405020304" pitchFamily="18" charset="0"/>
                          <a:ea typeface="Times New Roman" panose="02020603050405020304" pitchFamily="18" charset="0"/>
                          <a:cs typeface="Times New Roman" panose="02020603050405020304" pitchFamily="18" charset="0"/>
                        </a:rPr>
                        <a:t>Conversion</a:t>
                      </a:r>
                      <a:r>
                        <a:rPr lang="en-US" sz="15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5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15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500" spc="-10" dirty="0">
                          <a:effectLst/>
                          <a:latin typeface="Times New Roman" panose="02020603050405020304" pitchFamily="18" charset="0"/>
                          <a:ea typeface="Times New Roman" panose="02020603050405020304" pitchFamily="18" charset="0"/>
                          <a:cs typeface="Times New Roman" panose="02020603050405020304" pitchFamily="18" charset="0"/>
                        </a:rPr>
                        <a:t>liabilities</a:t>
                      </a:r>
                      <a:endParaRPr lang="en-IN" sz="15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34950" marR="635" algn="ctr">
                        <a:lnSpc>
                          <a:spcPct val="100000"/>
                        </a:lnSpc>
                        <a:buNone/>
                      </a:pPr>
                      <a:r>
                        <a:rPr lang="en-US" sz="1500" spc="-50" dirty="0">
                          <a:effectLst/>
                          <a:latin typeface="Times New Roman" panose="02020603050405020304" pitchFamily="18" charset="0"/>
                          <a:ea typeface="Times New Roman" panose="02020603050405020304" pitchFamily="18" charset="0"/>
                          <a:cs typeface="Times New Roman" panose="02020603050405020304" pitchFamily="18" charset="0"/>
                        </a:rPr>
                        <a:t>H</a:t>
                      </a:r>
                      <a:endParaRPr lang="en-IN" sz="15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143858121"/>
                  </a:ext>
                </a:extLst>
              </a:tr>
              <a:tr h="228600">
                <a:tc>
                  <a:txBody>
                    <a:bodyPr/>
                    <a:lstStyle/>
                    <a:p>
                      <a:pPr marL="330200" algn="l">
                        <a:lnSpc>
                          <a:spcPct val="100000"/>
                        </a:lnSpc>
                        <a:buNone/>
                      </a:pPr>
                      <a:r>
                        <a:rPr lang="en-US" sz="1500" spc="-25">
                          <a:effectLst/>
                          <a:latin typeface="Times New Roman" panose="02020603050405020304" pitchFamily="18" charset="0"/>
                          <a:ea typeface="Times New Roman" panose="02020603050405020304" pitchFamily="18" charset="0"/>
                          <a:cs typeface="Times New Roman" panose="02020603050405020304" pitchFamily="18" charset="0"/>
                        </a:rPr>
                        <a:t>9.</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3810" algn="ctr">
                        <a:lnSpc>
                          <a:spcPct val="100000"/>
                        </a:lnSpc>
                        <a:buNone/>
                      </a:pPr>
                      <a:r>
                        <a:rPr lang="en-US" sz="1500">
                          <a:effectLst/>
                          <a:latin typeface="Times New Roman" panose="02020603050405020304" pitchFamily="18" charset="0"/>
                          <a:ea typeface="Times New Roman" panose="02020603050405020304" pitchFamily="18" charset="0"/>
                          <a:cs typeface="Times New Roman" panose="02020603050405020304" pitchFamily="18" charset="0"/>
                        </a:rPr>
                        <a:t>Journal</a:t>
                      </a:r>
                      <a:r>
                        <a:rPr lang="en-US" sz="1500" spc="-3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500">
                          <a:effectLst/>
                          <a:latin typeface="Times New Roman" panose="02020603050405020304" pitchFamily="18" charset="0"/>
                          <a:ea typeface="Times New Roman" panose="02020603050405020304" pitchFamily="18" charset="0"/>
                          <a:cs typeface="Times New Roman" panose="02020603050405020304" pitchFamily="18" charset="0"/>
                        </a:rPr>
                        <a:t>entry</a:t>
                      </a:r>
                      <a:r>
                        <a:rPr lang="en-US" sz="1500" spc="-45">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500" spc="-10">
                          <a:effectLst/>
                          <a:latin typeface="Times New Roman" panose="02020603050405020304" pitchFamily="18" charset="0"/>
                          <a:ea typeface="Times New Roman" panose="02020603050405020304" pitchFamily="18" charset="0"/>
                          <a:cs typeface="Times New Roman" panose="02020603050405020304" pitchFamily="18" charset="0"/>
                        </a:rPr>
                        <a:t>[Debit]</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34950" marR="1270" algn="ctr">
                        <a:lnSpc>
                          <a:spcPct val="100000"/>
                        </a:lnSpc>
                        <a:buNone/>
                      </a:pPr>
                      <a:r>
                        <a:rPr lang="en-US" sz="1500" spc="-50" dirty="0">
                          <a:effectLst/>
                          <a:latin typeface="Times New Roman" panose="02020603050405020304" pitchFamily="18" charset="0"/>
                          <a:ea typeface="Times New Roman" panose="02020603050405020304" pitchFamily="18" charset="0"/>
                          <a:cs typeface="Times New Roman" panose="02020603050405020304" pitchFamily="18" charset="0"/>
                        </a:rPr>
                        <a:t>I</a:t>
                      </a:r>
                      <a:endParaRPr lang="en-IN" sz="15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68811745"/>
                  </a:ext>
                </a:extLst>
              </a:tr>
              <a:tr h="228600">
                <a:tc>
                  <a:txBody>
                    <a:bodyPr/>
                    <a:lstStyle/>
                    <a:p>
                      <a:pPr marL="330200" algn="l">
                        <a:lnSpc>
                          <a:spcPct val="100000"/>
                        </a:lnSpc>
                        <a:buNone/>
                      </a:pPr>
                      <a:r>
                        <a:rPr lang="en-US" sz="1500" spc="-25">
                          <a:effectLst/>
                          <a:latin typeface="Times New Roman" panose="02020603050405020304" pitchFamily="18" charset="0"/>
                          <a:ea typeface="Times New Roman" panose="02020603050405020304" pitchFamily="18" charset="0"/>
                          <a:cs typeface="Times New Roman" panose="02020603050405020304" pitchFamily="18" charset="0"/>
                        </a:rPr>
                        <a:t>10.</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1270" algn="ctr">
                        <a:lnSpc>
                          <a:spcPct val="100000"/>
                        </a:lnSpc>
                        <a:buNone/>
                      </a:pPr>
                      <a:r>
                        <a:rPr lang="en-US" sz="1500">
                          <a:effectLst/>
                          <a:latin typeface="Times New Roman" panose="02020603050405020304" pitchFamily="18" charset="0"/>
                          <a:ea typeface="Times New Roman" panose="02020603050405020304" pitchFamily="18" charset="0"/>
                          <a:cs typeface="Times New Roman" panose="02020603050405020304" pitchFamily="18" charset="0"/>
                        </a:rPr>
                        <a:t>Journal</a:t>
                      </a:r>
                      <a:r>
                        <a:rPr lang="en-US" sz="1500" spc="-3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500">
                          <a:effectLst/>
                          <a:latin typeface="Times New Roman" panose="02020603050405020304" pitchFamily="18" charset="0"/>
                          <a:ea typeface="Times New Roman" panose="02020603050405020304" pitchFamily="18" charset="0"/>
                          <a:cs typeface="Times New Roman" panose="02020603050405020304" pitchFamily="18" charset="0"/>
                        </a:rPr>
                        <a:t>entry</a:t>
                      </a:r>
                      <a:r>
                        <a:rPr lang="en-US" sz="1500" spc="-45">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500" spc="-10">
                          <a:effectLst/>
                          <a:latin typeface="Times New Roman" panose="02020603050405020304" pitchFamily="18" charset="0"/>
                          <a:ea typeface="Times New Roman" panose="02020603050405020304" pitchFamily="18" charset="0"/>
                          <a:cs typeface="Times New Roman" panose="02020603050405020304" pitchFamily="18" charset="0"/>
                        </a:rPr>
                        <a:t>[Credit]</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34950" algn="ctr">
                        <a:lnSpc>
                          <a:spcPct val="100000"/>
                        </a:lnSpc>
                        <a:buNone/>
                      </a:pPr>
                      <a:r>
                        <a:rPr lang="en-US" sz="1500" spc="-50" dirty="0">
                          <a:effectLst/>
                          <a:latin typeface="Times New Roman" panose="02020603050405020304" pitchFamily="18" charset="0"/>
                          <a:ea typeface="Times New Roman" panose="02020603050405020304" pitchFamily="18" charset="0"/>
                          <a:cs typeface="Times New Roman" panose="02020603050405020304" pitchFamily="18" charset="0"/>
                        </a:rPr>
                        <a:t>J</a:t>
                      </a:r>
                      <a:endParaRPr lang="en-IN" sz="15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305654275"/>
                  </a:ext>
                </a:extLst>
              </a:tr>
              <a:tr h="228600">
                <a:tc>
                  <a:txBody>
                    <a:bodyPr/>
                    <a:lstStyle/>
                    <a:p>
                      <a:pPr marL="330200" algn="l">
                        <a:lnSpc>
                          <a:spcPct val="100000"/>
                        </a:lnSpc>
                        <a:buNone/>
                      </a:pPr>
                      <a:r>
                        <a:rPr lang="en-US" sz="1500" spc="-25">
                          <a:effectLst/>
                          <a:latin typeface="Times New Roman" panose="02020603050405020304" pitchFamily="18" charset="0"/>
                          <a:ea typeface="Times New Roman" panose="02020603050405020304" pitchFamily="18" charset="0"/>
                          <a:cs typeface="Times New Roman" panose="02020603050405020304" pitchFamily="18" charset="0"/>
                        </a:rPr>
                        <a:t>11.</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3175" algn="ctr">
                        <a:lnSpc>
                          <a:spcPct val="100000"/>
                        </a:lnSpc>
                        <a:buNone/>
                      </a:pPr>
                      <a:r>
                        <a:rPr lang="en-US" sz="1500">
                          <a:effectLst/>
                          <a:latin typeface="Times New Roman" panose="02020603050405020304" pitchFamily="18" charset="0"/>
                          <a:ea typeface="Times New Roman" panose="02020603050405020304" pitchFamily="18" charset="0"/>
                          <a:cs typeface="Times New Roman" panose="02020603050405020304" pitchFamily="18" charset="0"/>
                        </a:rPr>
                        <a:t>Any</a:t>
                      </a:r>
                      <a:r>
                        <a:rPr lang="en-US" sz="1500" spc="-4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500">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1500" spc="-5">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500">
                          <a:effectLst/>
                          <a:latin typeface="Times New Roman" panose="02020603050405020304" pitchFamily="18" charset="0"/>
                          <a:ea typeface="Times New Roman" panose="02020603050405020304" pitchFamily="18" charset="0"/>
                          <a:cs typeface="Times New Roman" panose="02020603050405020304" pitchFamily="18" charset="0"/>
                        </a:rPr>
                        <a:t>mode</a:t>
                      </a:r>
                      <a:r>
                        <a:rPr lang="en-US" sz="1500" spc="-2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500" spc="-10">
                          <a:effectLst/>
                          <a:latin typeface="Times New Roman" panose="02020603050405020304" pitchFamily="18" charset="0"/>
                          <a:ea typeface="Times New Roman" panose="02020603050405020304" pitchFamily="18" charset="0"/>
                          <a:cs typeface="Times New Roman" panose="02020603050405020304" pitchFamily="18" charset="0"/>
                        </a:rPr>
                        <a:t>[Debit]</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34950" marR="635" algn="ctr">
                        <a:lnSpc>
                          <a:spcPct val="100000"/>
                        </a:lnSpc>
                        <a:buNone/>
                      </a:pPr>
                      <a:r>
                        <a:rPr lang="en-US" sz="1500" spc="-50" dirty="0">
                          <a:effectLst/>
                          <a:latin typeface="Times New Roman" panose="02020603050405020304" pitchFamily="18" charset="0"/>
                          <a:ea typeface="Times New Roman" panose="02020603050405020304" pitchFamily="18" charset="0"/>
                          <a:cs typeface="Times New Roman" panose="02020603050405020304" pitchFamily="18" charset="0"/>
                        </a:rPr>
                        <a:t>K</a:t>
                      </a:r>
                      <a:endParaRPr lang="en-IN" sz="15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985878002"/>
                  </a:ext>
                </a:extLst>
              </a:tr>
              <a:tr h="228600">
                <a:tc>
                  <a:txBody>
                    <a:bodyPr/>
                    <a:lstStyle/>
                    <a:p>
                      <a:pPr marL="330200" algn="l">
                        <a:lnSpc>
                          <a:spcPct val="100000"/>
                        </a:lnSpc>
                        <a:buNone/>
                      </a:pPr>
                      <a:r>
                        <a:rPr lang="en-US" sz="1500" spc="-25">
                          <a:effectLst/>
                          <a:latin typeface="Times New Roman" panose="02020603050405020304" pitchFamily="18" charset="0"/>
                          <a:ea typeface="Times New Roman" panose="02020603050405020304" pitchFamily="18" charset="0"/>
                          <a:cs typeface="Times New Roman" panose="02020603050405020304" pitchFamily="18" charset="0"/>
                        </a:rPr>
                        <a:t>12.</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3810" marR="1905" algn="ctr">
                        <a:lnSpc>
                          <a:spcPct val="100000"/>
                        </a:lnSpc>
                        <a:buNone/>
                      </a:pPr>
                      <a:r>
                        <a:rPr lang="en-US" sz="1500">
                          <a:effectLst/>
                          <a:latin typeface="Times New Roman" panose="02020603050405020304" pitchFamily="18" charset="0"/>
                          <a:ea typeface="Times New Roman" panose="02020603050405020304" pitchFamily="18" charset="0"/>
                          <a:cs typeface="Times New Roman" panose="02020603050405020304" pitchFamily="18" charset="0"/>
                        </a:rPr>
                        <a:t>Any</a:t>
                      </a:r>
                      <a:r>
                        <a:rPr lang="en-US" sz="1500" spc="-4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500">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1500" spc="-5">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500">
                          <a:effectLst/>
                          <a:latin typeface="Times New Roman" panose="02020603050405020304" pitchFamily="18" charset="0"/>
                          <a:ea typeface="Times New Roman" panose="02020603050405020304" pitchFamily="18" charset="0"/>
                          <a:cs typeface="Times New Roman" panose="02020603050405020304" pitchFamily="18" charset="0"/>
                        </a:rPr>
                        <a:t>mode</a:t>
                      </a:r>
                      <a:r>
                        <a:rPr lang="en-US" sz="1500" spc="-2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500" spc="-10">
                          <a:effectLst/>
                          <a:latin typeface="Times New Roman" panose="02020603050405020304" pitchFamily="18" charset="0"/>
                          <a:ea typeface="Times New Roman" panose="02020603050405020304" pitchFamily="18" charset="0"/>
                          <a:cs typeface="Times New Roman" panose="02020603050405020304" pitchFamily="18" charset="0"/>
                        </a:rPr>
                        <a:t>[Credit]</a:t>
                      </a:r>
                      <a:endParaRPr lang="en-IN" sz="1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34950" marR="3810" algn="ctr">
                        <a:lnSpc>
                          <a:spcPct val="100000"/>
                        </a:lnSpc>
                        <a:buNone/>
                      </a:pPr>
                      <a:r>
                        <a:rPr lang="en-US" sz="1500" spc="-25" dirty="0">
                          <a:effectLst/>
                          <a:latin typeface="Times New Roman" panose="02020603050405020304" pitchFamily="18" charset="0"/>
                          <a:ea typeface="Times New Roman" panose="02020603050405020304" pitchFamily="18" charset="0"/>
                          <a:cs typeface="Times New Roman" panose="02020603050405020304" pitchFamily="18" charset="0"/>
                        </a:rPr>
                        <a:t>  L”;</a:t>
                      </a:r>
                      <a:endParaRPr lang="en-IN" sz="15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259952564"/>
                  </a:ext>
                </a:extLst>
              </a:tr>
            </a:tbl>
          </a:graphicData>
        </a:graphic>
      </p:graphicFrame>
      <p:sp>
        <p:nvSpPr>
          <p:cNvPr id="4" name="Footer Placeholder 3">
            <a:extLst>
              <a:ext uri="{FF2B5EF4-FFF2-40B4-BE49-F238E27FC236}">
                <a16:creationId xmlns:a16="http://schemas.microsoft.com/office/drawing/2014/main" id="{775A0CD2-96DC-F12D-CCA2-C4FEC2B747FD}"/>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845502287"/>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23C6F6-B7E3-7CDA-7A13-DCDD5C58A9E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7AC382D-85B2-268E-AD0C-9C36E6F9FF2D}"/>
              </a:ext>
            </a:extLst>
          </p:cNvPr>
          <p:cNvSpPr>
            <a:spLocks noGrp="1"/>
          </p:cNvSpPr>
          <p:nvPr>
            <p:ph idx="1"/>
          </p:nvPr>
        </p:nvSpPr>
        <p:spPr>
          <a:xfrm>
            <a:off x="328612" y="332656"/>
            <a:ext cx="8508206" cy="4282679"/>
          </a:xfrm>
        </p:spPr>
        <p:txBody>
          <a:bodyPr>
            <a:normAutofit/>
          </a:bodyPr>
          <a:lstStyle/>
          <a:p>
            <a:pPr marL="0" indent="0" algn="just">
              <a:buNone/>
            </a:pPr>
            <a:r>
              <a:rPr lang="en-US" sz="1800" dirty="0">
                <a:latin typeface="Times New Roman" panose="02020603050405020304" pitchFamily="18" charset="0"/>
                <a:cs typeface="Times New Roman" panose="02020603050405020304" pitchFamily="18" charset="0"/>
              </a:rPr>
              <a:t>(j) after clause (36A), the following clause shall be inserted, namely :–</a:t>
            </a:r>
          </a:p>
          <a:p>
            <a:pPr marL="0" indent="0" algn="just">
              <a:buNone/>
            </a:pPr>
            <a:endParaRPr lang="en-IN" sz="1800" dirty="0">
              <a:latin typeface="Times New Roman" panose="02020603050405020304" pitchFamily="18" charset="0"/>
              <a:cs typeface="Times New Roman" panose="02020603050405020304" pitchFamily="18" charset="0"/>
            </a:endParaRPr>
          </a:p>
        </p:txBody>
      </p:sp>
      <p:graphicFrame>
        <p:nvGraphicFramePr>
          <p:cNvPr id="2" name="Table 1">
            <a:extLst>
              <a:ext uri="{FF2B5EF4-FFF2-40B4-BE49-F238E27FC236}">
                <a16:creationId xmlns:a16="http://schemas.microsoft.com/office/drawing/2014/main" id="{C7AA462C-2C1F-968A-F623-FF3F6D37B9F2}"/>
              </a:ext>
            </a:extLst>
          </p:cNvPr>
          <p:cNvGraphicFramePr>
            <a:graphicFrameLocks noGrp="1"/>
          </p:cNvGraphicFramePr>
          <p:nvPr>
            <p:extLst>
              <p:ext uri="{D42A27DB-BD31-4B8C-83A1-F6EECF244321}">
                <p14:modId xmlns:p14="http://schemas.microsoft.com/office/powerpoint/2010/main" val="3524168647"/>
              </p:ext>
            </p:extLst>
          </p:nvPr>
        </p:nvGraphicFramePr>
        <p:xfrm>
          <a:off x="388144" y="888083"/>
          <a:ext cx="7662863" cy="1371600"/>
        </p:xfrm>
        <a:graphic>
          <a:graphicData uri="http://schemas.openxmlformats.org/drawingml/2006/table">
            <a:tbl>
              <a:tblPr firstRow="1" firstCol="1" lastRow="1" lastCol="1" bandRow="1" bandCol="1">
                <a:tableStyleId>{5940675A-B579-460E-94D1-54222C63F5DA}</a:tableStyleId>
              </a:tblPr>
              <a:tblGrid>
                <a:gridCol w="790258">
                  <a:extLst>
                    <a:ext uri="{9D8B030D-6E8A-4147-A177-3AD203B41FA5}">
                      <a16:colId xmlns:a16="http://schemas.microsoft.com/office/drawing/2014/main" val="610058683"/>
                    </a:ext>
                  </a:extLst>
                </a:gridCol>
                <a:gridCol w="4908547">
                  <a:extLst>
                    <a:ext uri="{9D8B030D-6E8A-4147-A177-3AD203B41FA5}">
                      <a16:colId xmlns:a16="http://schemas.microsoft.com/office/drawing/2014/main" val="3528717873"/>
                    </a:ext>
                  </a:extLst>
                </a:gridCol>
                <a:gridCol w="1964058">
                  <a:extLst>
                    <a:ext uri="{9D8B030D-6E8A-4147-A177-3AD203B41FA5}">
                      <a16:colId xmlns:a16="http://schemas.microsoft.com/office/drawing/2014/main" val="3380033301"/>
                    </a:ext>
                  </a:extLst>
                </a:gridCol>
              </a:tblGrid>
              <a:tr h="685800">
                <a:tc>
                  <a:txBody>
                    <a:bodyPr/>
                    <a:lstStyle/>
                    <a:p>
                      <a:pPr marL="5715" algn="just">
                        <a:lnSpc>
                          <a:spcPct val="100000"/>
                        </a:lnSpc>
                        <a:spcBef>
                          <a:spcPts val="540"/>
                        </a:spcBef>
                        <a:buNone/>
                      </a:pPr>
                      <a:r>
                        <a:rPr lang="en-US" sz="1500" b="0">
                          <a:solidFill>
                            <a:schemeClr val="tx1"/>
                          </a:solidFill>
                          <a:effectLst/>
                          <a:latin typeface="Times New Roman" panose="02020603050405020304" pitchFamily="18" charset="0"/>
                          <a:cs typeface="Times New Roman" panose="02020603050405020304" pitchFamily="18" charset="0"/>
                        </a:rPr>
                        <a:t>“36B.</a:t>
                      </a:r>
                      <a:r>
                        <a:rPr lang="en-US" sz="1500" b="0" spc="-20">
                          <a:solidFill>
                            <a:schemeClr val="tx1"/>
                          </a:solidFill>
                          <a:effectLst/>
                          <a:latin typeface="Times New Roman" panose="02020603050405020304" pitchFamily="18" charset="0"/>
                          <a:cs typeface="Times New Roman" panose="02020603050405020304" pitchFamily="18" charset="0"/>
                        </a:rPr>
                        <a:t> </a:t>
                      </a:r>
                      <a:r>
                        <a:rPr lang="en-US" sz="1500" b="0" spc="-25">
                          <a:solidFill>
                            <a:schemeClr val="tx1"/>
                          </a:solidFill>
                          <a:effectLst/>
                          <a:latin typeface="Times New Roman" panose="02020603050405020304" pitchFamily="18" charset="0"/>
                          <a:cs typeface="Times New Roman" panose="02020603050405020304" pitchFamily="18" charset="0"/>
                        </a:rPr>
                        <a:t>a)</a:t>
                      </a:r>
                      <a:endParaRPr lang="en-IN" sz="1500" b="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algn="just">
                        <a:lnSpc>
                          <a:spcPct val="100000"/>
                        </a:lnSpc>
                        <a:buNone/>
                      </a:pPr>
                      <a:r>
                        <a:rPr lang="en-US" sz="1500" b="0" dirty="0">
                          <a:solidFill>
                            <a:schemeClr val="tx1"/>
                          </a:solidFill>
                          <a:effectLst/>
                          <a:latin typeface="Times New Roman" panose="02020603050405020304" pitchFamily="18" charset="0"/>
                          <a:cs typeface="Times New Roman" panose="02020603050405020304" pitchFamily="18" charset="0"/>
                        </a:rPr>
                        <a:t>Whether the assessee has received any amount for buyback of shares as referred to in sub-clause (f) of clause (22) of section 2? (Yes/No)</a:t>
                      </a:r>
                      <a:endParaRPr lang="en-IN" sz="1500" b="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35255" algn="just">
                        <a:lnSpc>
                          <a:spcPct val="100000"/>
                        </a:lnSpc>
                        <a:buNone/>
                      </a:pPr>
                      <a:r>
                        <a:rPr lang="en-US" sz="1500" b="0">
                          <a:solidFill>
                            <a:schemeClr val="tx1"/>
                          </a:solidFill>
                          <a:effectLst/>
                          <a:latin typeface="Times New Roman" panose="02020603050405020304" pitchFamily="18" charset="0"/>
                          <a:cs typeface="Times New Roman" panose="02020603050405020304" pitchFamily="18" charset="0"/>
                        </a:rPr>
                        <a:t> </a:t>
                      </a:r>
                      <a:endParaRPr lang="en-IN" sz="1500" b="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372840269"/>
                  </a:ext>
                </a:extLst>
              </a:tr>
              <a:tr h="228600">
                <a:tc>
                  <a:txBody>
                    <a:bodyPr/>
                    <a:lstStyle/>
                    <a:p>
                      <a:pPr marL="5715" algn="ctr">
                        <a:lnSpc>
                          <a:spcPct val="100000"/>
                        </a:lnSpc>
                        <a:buNone/>
                      </a:pPr>
                      <a:r>
                        <a:rPr lang="en-US" sz="1500" b="0" spc="-25" dirty="0">
                          <a:solidFill>
                            <a:schemeClr val="tx1"/>
                          </a:solidFill>
                          <a:effectLst/>
                          <a:latin typeface="Times New Roman" panose="02020603050405020304" pitchFamily="18" charset="0"/>
                          <a:cs typeface="Times New Roman" panose="02020603050405020304" pitchFamily="18" charset="0"/>
                        </a:rPr>
                        <a:t>b)</a:t>
                      </a:r>
                      <a:endParaRPr lang="en-IN" sz="1500" b="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algn="just">
                        <a:lnSpc>
                          <a:spcPct val="100000"/>
                        </a:lnSpc>
                        <a:buNone/>
                      </a:pPr>
                      <a:r>
                        <a:rPr lang="en-US" sz="1500" b="0">
                          <a:solidFill>
                            <a:schemeClr val="tx1"/>
                          </a:solidFill>
                          <a:effectLst/>
                          <a:latin typeface="Times New Roman" panose="02020603050405020304" pitchFamily="18" charset="0"/>
                          <a:cs typeface="Times New Roman" panose="02020603050405020304" pitchFamily="18" charset="0"/>
                        </a:rPr>
                        <a:t>If</a:t>
                      </a:r>
                      <a:r>
                        <a:rPr lang="en-US" sz="1500" b="0" spc="-25">
                          <a:solidFill>
                            <a:schemeClr val="tx1"/>
                          </a:solidFill>
                          <a:effectLst/>
                          <a:latin typeface="Times New Roman" panose="02020603050405020304" pitchFamily="18" charset="0"/>
                          <a:cs typeface="Times New Roman" panose="02020603050405020304" pitchFamily="18" charset="0"/>
                        </a:rPr>
                        <a:t> </a:t>
                      </a:r>
                      <a:r>
                        <a:rPr lang="en-US" sz="1500" b="0">
                          <a:solidFill>
                            <a:schemeClr val="tx1"/>
                          </a:solidFill>
                          <a:effectLst/>
                          <a:latin typeface="Times New Roman" panose="02020603050405020304" pitchFamily="18" charset="0"/>
                          <a:cs typeface="Times New Roman" panose="02020603050405020304" pitchFamily="18" charset="0"/>
                        </a:rPr>
                        <a:t>yes,</a:t>
                      </a:r>
                      <a:r>
                        <a:rPr lang="en-US" sz="1500" b="0" spc="-25">
                          <a:solidFill>
                            <a:schemeClr val="tx1"/>
                          </a:solidFill>
                          <a:effectLst/>
                          <a:latin typeface="Times New Roman" panose="02020603050405020304" pitchFamily="18" charset="0"/>
                          <a:cs typeface="Times New Roman" panose="02020603050405020304" pitchFamily="18" charset="0"/>
                        </a:rPr>
                        <a:t> </a:t>
                      </a:r>
                      <a:r>
                        <a:rPr lang="en-US" sz="1500" b="0">
                          <a:solidFill>
                            <a:schemeClr val="tx1"/>
                          </a:solidFill>
                          <a:effectLst/>
                          <a:latin typeface="Times New Roman" panose="02020603050405020304" pitchFamily="18" charset="0"/>
                          <a:cs typeface="Times New Roman" panose="02020603050405020304" pitchFamily="18" charset="0"/>
                        </a:rPr>
                        <a:t>please</a:t>
                      </a:r>
                      <a:r>
                        <a:rPr lang="en-US" sz="1500" b="0" spc="-20">
                          <a:solidFill>
                            <a:schemeClr val="tx1"/>
                          </a:solidFill>
                          <a:effectLst/>
                          <a:latin typeface="Times New Roman" panose="02020603050405020304" pitchFamily="18" charset="0"/>
                          <a:cs typeface="Times New Roman" panose="02020603050405020304" pitchFamily="18" charset="0"/>
                        </a:rPr>
                        <a:t> </a:t>
                      </a:r>
                      <a:r>
                        <a:rPr lang="en-US" sz="1500" b="0">
                          <a:solidFill>
                            <a:schemeClr val="tx1"/>
                          </a:solidFill>
                          <a:effectLst/>
                          <a:latin typeface="Times New Roman" panose="02020603050405020304" pitchFamily="18" charset="0"/>
                          <a:cs typeface="Times New Roman" panose="02020603050405020304" pitchFamily="18" charset="0"/>
                        </a:rPr>
                        <a:t>furnish</a:t>
                      </a:r>
                      <a:r>
                        <a:rPr lang="en-US" sz="1500" b="0" spc="-30">
                          <a:solidFill>
                            <a:schemeClr val="tx1"/>
                          </a:solidFill>
                          <a:effectLst/>
                          <a:latin typeface="Times New Roman" panose="02020603050405020304" pitchFamily="18" charset="0"/>
                          <a:cs typeface="Times New Roman" panose="02020603050405020304" pitchFamily="18" charset="0"/>
                        </a:rPr>
                        <a:t> </a:t>
                      </a:r>
                      <a:r>
                        <a:rPr lang="en-US" sz="1500" b="0">
                          <a:solidFill>
                            <a:schemeClr val="tx1"/>
                          </a:solidFill>
                          <a:effectLst/>
                          <a:latin typeface="Times New Roman" panose="02020603050405020304" pitchFamily="18" charset="0"/>
                          <a:cs typeface="Times New Roman" panose="02020603050405020304" pitchFamily="18" charset="0"/>
                        </a:rPr>
                        <a:t>the</a:t>
                      </a:r>
                      <a:r>
                        <a:rPr lang="en-US" sz="1500" b="0" spc="-15">
                          <a:solidFill>
                            <a:schemeClr val="tx1"/>
                          </a:solidFill>
                          <a:effectLst/>
                          <a:latin typeface="Times New Roman" panose="02020603050405020304" pitchFamily="18" charset="0"/>
                          <a:cs typeface="Times New Roman" panose="02020603050405020304" pitchFamily="18" charset="0"/>
                        </a:rPr>
                        <a:t> </a:t>
                      </a:r>
                      <a:r>
                        <a:rPr lang="en-US" sz="1500" b="0">
                          <a:solidFill>
                            <a:schemeClr val="tx1"/>
                          </a:solidFill>
                          <a:effectLst/>
                          <a:latin typeface="Times New Roman" panose="02020603050405020304" pitchFamily="18" charset="0"/>
                          <a:cs typeface="Times New Roman" panose="02020603050405020304" pitchFamily="18" charset="0"/>
                        </a:rPr>
                        <a:t>following</a:t>
                      </a:r>
                      <a:r>
                        <a:rPr lang="en-US" sz="1500" b="0" spc="-30">
                          <a:solidFill>
                            <a:schemeClr val="tx1"/>
                          </a:solidFill>
                          <a:effectLst/>
                          <a:latin typeface="Times New Roman" panose="02020603050405020304" pitchFamily="18" charset="0"/>
                          <a:cs typeface="Times New Roman" panose="02020603050405020304" pitchFamily="18" charset="0"/>
                        </a:rPr>
                        <a:t> </a:t>
                      </a:r>
                      <a:r>
                        <a:rPr lang="en-US" sz="1500" b="0" spc="-10">
                          <a:solidFill>
                            <a:schemeClr val="tx1"/>
                          </a:solidFill>
                          <a:effectLst/>
                          <a:latin typeface="Times New Roman" panose="02020603050405020304" pitchFamily="18" charset="0"/>
                          <a:cs typeface="Times New Roman" panose="02020603050405020304" pitchFamily="18" charset="0"/>
                        </a:rPr>
                        <a:t>details:</a:t>
                      </a:r>
                      <a:endParaRPr lang="en-IN" sz="1500" b="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35255" algn="just">
                        <a:lnSpc>
                          <a:spcPct val="100000"/>
                        </a:lnSpc>
                        <a:buNone/>
                      </a:pPr>
                      <a:r>
                        <a:rPr lang="en-US" sz="1500" b="0">
                          <a:solidFill>
                            <a:schemeClr val="tx1"/>
                          </a:solidFill>
                          <a:effectLst/>
                          <a:latin typeface="Times New Roman" panose="02020603050405020304" pitchFamily="18" charset="0"/>
                          <a:cs typeface="Times New Roman" panose="02020603050405020304" pitchFamily="18" charset="0"/>
                        </a:rPr>
                        <a:t> </a:t>
                      </a:r>
                      <a:endParaRPr lang="en-IN" sz="1500" b="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440654951"/>
                  </a:ext>
                </a:extLst>
              </a:tr>
              <a:tr h="228600">
                <a:tc>
                  <a:txBody>
                    <a:bodyPr/>
                    <a:lstStyle/>
                    <a:p>
                      <a:pPr marL="5715" marR="1905" algn="ctr">
                        <a:lnSpc>
                          <a:spcPct val="100000"/>
                        </a:lnSpc>
                        <a:buNone/>
                      </a:pPr>
                      <a:r>
                        <a:rPr lang="en-US" sz="1500" b="0" spc="-25" dirty="0">
                          <a:solidFill>
                            <a:schemeClr val="tx1"/>
                          </a:solidFill>
                          <a:effectLst/>
                          <a:latin typeface="Times New Roman" panose="02020603050405020304" pitchFamily="18" charset="0"/>
                          <a:cs typeface="Times New Roman" panose="02020603050405020304" pitchFamily="18" charset="0"/>
                        </a:rPr>
                        <a:t>(</a:t>
                      </a:r>
                      <a:r>
                        <a:rPr lang="en-US" sz="1500" b="0" spc="-25" dirty="0" err="1">
                          <a:solidFill>
                            <a:schemeClr val="tx1"/>
                          </a:solidFill>
                          <a:effectLst/>
                          <a:latin typeface="Times New Roman" panose="02020603050405020304" pitchFamily="18" charset="0"/>
                          <a:cs typeface="Times New Roman" panose="02020603050405020304" pitchFamily="18" charset="0"/>
                        </a:rPr>
                        <a:t>i</a:t>
                      </a:r>
                      <a:r>
                        <a:rPr lang="en-US" sz="1500" b="0" spc="-25" dirty="0">
                          <a:solidFill>
                            <a:schemeClr val="tx1"/>
                          </a:solidFill>
                          <a:effectLst/>
                          <a:latin typeface="Times New Roman" panose="02020603050405020304" pitchFamily="18" charset="0"/>
                          <a:cs typeface="Times New Roman" panose="02020603050405020304" pitchFamily="18" charset="0"/>
                        </a:rPr>
                        <a:t>)</a:t>
                      </a:r>
                      <a:endParaRPr lang="en-IN" sz="1500" b="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algn="just">
                        <a:lnSpc>
                          <a:spcPct val="100000"/>
                        </a:lnSpc>
                        <a:buNone/>
                      </a:pPr>
                      <a:r>
                        <a:rPr lang="en-US" sz="1500" b="0">
                          <a:solidFill>
                            <a:schemeClr val="tx1"/>
                          </a:solidFill>
                          <a:effectLst/>
                          <a:latin typeface="Times New Roman" panose="02020603050405020304" pitchFamily="18" charset="0"/>
                          <a:cs typeface="Times New Roman" panose="02020603050405020304" pitchFamily="18" charset="0"/>
                        </a:rPr>
                        <a:t>Amount</a:t>
                      </a:r>
                      <a:r>
                        <a:rPr lang="en-US" sz="1500" b="0" spc="-35">
                          <a:solidFill>
                            <a:schemeClr val="tx1"/>
                          </a:solidFill>
                          <a:effectLst/>
                          <a:latin typeface="Times New Roman" panose="02020603050405020304" pitchFamily="18" charset="0"/>
                          <a:cs typeface="Times New Roman" panose="02020603050405020304" pitchFamily="18" charset="0"/>
                        </a:rPr>
                        <a:t> </a:t>
                      </a:r>
                      <a:r>
                        <a:rPr lang="en-US" sz="1500" b="0">
                          <a:solidFill>
                            <a:schemeClr val="tx1"/>
                          </a:solidFill>
                          <a:effectLst/>
                          <a:latin typeface="Times New Roman" panose="02020603050405020304" pitchFamily="18" charset="0"/>
                          <a:cs typeface="Times New Roman" panose="02020603050405020304" pitchFamily="18" charset="0"/>
                        </a:rPr>
                        <a:t>received</a:t>
                      </a:r>
                      <a:r>
                        <a:rPr lang="en-US" sz="1500" b="0" spc="-25">
                          <a:solidFill>
                            <a:schemeClr val="tx1"/>
                          </a:solidFill>
                          <a:effectLst/>
                          <a:latin typeface="Times New Roman" panose="02020603050405020304" pitchFamily="18" charset="0"/>
                          <a:cs typeface="Times New Roman" panose="02020603050405020304" pitchFamily="18" charset="0"/>
                        </a:rPr>
                        <a:t> </a:t>
                      </a:r>
                      <a:r>
                        <a:rPr lang="en-US" sz="1500" b="0">
                          <a:solidFill>
                            <a:schemeClr val="tx1"/>
                          </a:solidFill>
                          <a:effectLst/>
                          <a:latin typeface="Times New Roman" panose="02020603050405020304" pitchFamily="18" charset="0"/>
                          <a:cs typeface="Times New Roman" panose="02020603050405020304" pitchFamily="18" charset="0"/>
                        </a:rPr>
                        <a:t>(in</a:t>
                      </a:r>
                      <a:r>
                        <a:rPr lang="en-US" sz="1500" b="0" spc="-35">
                          <a:solidFill>
                            <a:schemeClr val="tx1"/>
                          </a:solidFill>
                          <a:effectLst/>
                          <a:latin typeface="Times New Roman" panose="02020603050405020304" pitchFamily="18" charset="0"/>
                          <a:cs typeface="Times New Roman" panose="02020603050405020304" pitchFamily="18" charset="0"/>
                        </a:rPr>
                        <a:t> </a:t>
                      </a:r>
                      <a:r>
                        <a:rPr lang="en-US" sz="1500" b="0" spc="-20">
                          <a:solidFill>
                            <a:schemeClr val="tx1"/>
                          </a:solidFill>
                          <a:effectLst/>
                          <a:latin typeface="Times New Roman" panose="02020603050405020304" pitchFamily="18" charset="0"/>
                          <a:cs typeface="Times New Roman" panose="02020603050405020304" pitchFamily="18" charset="0"/>
                        </a:rPr>
                        <a:t>Rs.)</a:t>
                      </a:r>
                      <a:endParaRPr lang="en-IN" sz="1500" b="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35255" algn="just">
                        <a:lnSpc>
                          <a:spcPct val="100000"/>
                        </a:lnSpc>
                        <a:buNone/>
                      </a:pPr>
                      <a:r>
                        <a:rPr lang="en-US" sz="1500" b="0">
                          <a:solidFill>
                            <a:schemeClr val="tx1"/>
                          </a:solidFill>
                          <a:effectLst/>
                          <a:latin typeface="Times New Roman" panose="02020603050405020304" pitchFamily="18" charset="0"/>
                          <a:cs typeface="Times New Roman" panose="02020603050405020304" pitchFamily="18" charset="0"/>
                        </a:rPr>
                        <a:t> </a:t>
                      </a:r>
                      <a:endParaRPr lang="en-IN" sz="1500" b="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81560558"/>
                  </a:ext>
                </a:extLst>
              </a:tr>
              <a:tr h="228600">
                <a:tc>
                  <a:txBody>
                    <a:bodyPr/>
                    <a:lstStyle/>
                    <a:p>
                      <a:pPr marL="5715" marR="635" algn="ctr">
                        <a:lnSpc>
                          <a:spcPct val="100000"/>
                        </a:lnSpc>
                        <a:buNone/>
                      </a:pPr>
                      <a:r>
                        <a:rPr lang="en-US" sz="1500" b="0" spc="-20" dirty="0">
                          <a:solidFill>
                            <a:schemeClr val="tx1"/>
                          </a:solidFill>
                          <a:effectLst/>
                          <a:latin typeface="Times New Roman" panose="02020603050405020304" pitchFamily="18" charset="0"/>
                          <a:cs typeface="Times New Roman" panose="02020603050405020304" pitchFamily="18" charset="0"/>
                        </a:rPr>
                        <a:t>(ii)</a:t>
                      </a:r>
                      <a:endParaRPr lang="en-IN" sz="1500" b="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algn="just">
                        <a:lnSpc>
                          <a:spcPct val="100000"/>
                        </a:lnSpc>
                        <a:buNone/>
                      </a:pPr>
                      <a:r>
                        <a:rPr lang="en-US" sz="1500" b="0" dirty="0">
                          <a:solidFill>
                            <a:schemeClr val="tx1"/>
                          </a:solidFill>
                          <a:effectLst/>
                          <a:latin typeface="Times New Roman" panose="02020603050405020304" pitchFamily="18" charset="0"/>
                          <a:cs typeface="Times New Roman" panose="02020603050405020304" pitchFamily="18" charset="0"/>
                        </a:rPr>
                        <a:t>Cost</a:t>
                      </a:r>
                      <a:r>
                        <a:rPr lang="en-US" sz="1500" b="0" spc="-25" dirty="0">
                          <a:solidFill>
                            <a:schemeClr val="tx1"/>
                          </a:solidFill>
                          <a:effectLst/>
                          <a:latin typeface="Times New Roman" panose="02020603050405020304" pitchFamily="18" charset="0"/>
                          <a:cs typeface="Times New Roman" panose="02020603050405020304" pitchFamily="18" charset="0"/>
                        </a:rPr>
                        <a:t> </a:t>
                      </a:r>
                      <a:r>
                        <a:rPr lang="en-US" sz="1500" b="0" dirty="0">
                          <a:solidFill>
                            <a:schemeClr val="tx1"/>
                          </a:solidFill>
                          <a:effectLst/>
                          <a:latin typeface="Times New Roman" panose="02020603050405020304" pitchFamily="18" charset="0"/>
                          <a:cs typeface="Times New Roman" panose="02020603050405020304" pitchFamily="18" charset="0"/>
                        </a:rPr>
                        <a:t>of</a:t>
                      </a:r>
                      <a:r>
                        <a:rPr lang="en-US" sz="1500" b="0" spc="-30" dirty="0">
                          <a:solidFill>
                            <a:schemeClr val="tx1"/>
                          </a:solidFill>
                          <a:effectLst/>
                          <a:latin typeface="Times New Roman" panose="02020603050405020304" pitchFamily="18" charset="0"/>
                          <a:cs typeface="Times New Roman" panose="02020603050405020304" pitchFamily="18" charset="0"/>
                        </a:rPr>
                        <a:t> </a:t>
                      </a:r>
                      <a:r>
                        <a:rPr lang="en-US" sz="1500" b="0" dirty="0">
                          <a:solidFill>
                            <a:schemeClr val="tx1"/>
                          </a:solidFill>
                          <a:effectLst/>
                          <a:latin typeface="Times New Roman" panose="02020603050405020304" pitchFamily="18" charset="0"/>
                          <a:cs typeface="Times New Roman" panose="02020603050405020304" pitchFamily="18" charset="0"/>
                        </a:rPr>
                        <a:t>acquisition</a:t>
                      </a:r>
                      <a:r>
                        <a:rPr lang="en-US" sz="1500" b="0" spc="-25" dirty="0">
                          <a:solidFill>
                            <a:schemeClr val="tx1"/>
                          </a:solidFill>
                          <a:effectLst/>
                          <a:latin typeface="Times New Roman" panose="02020603050405020304" pitchFamily="18" charset="0"/>
                          <a:cs typeface="Times New Roman" panose="02020603050405020304" pitchFamily="18" charset="0"/>
                        </a:rPr>
                        <a:t> </a:t>
                      </a:r>
                      <a:r>
                        <a:rPr lang="en-US" sz="1500" b="0" dirty="0">
                          <a:solidFill>
                            <a:schemeClr val="tx1"/>
                          </a:solidFill>
                          <a:effectLst/>
                          <a:latin typeface="Times New Roman" panose="02020603050405020304" pitchFamily="18" charset="0"/>
                          <a:cs typeface="Times New Roman" panose="02020603050405020304" pitchFamily="18" charset="0"/>
                        </a:rPr>
                        <a:t>of</a:t>
                      </a:r>
                      <a:r>
                        <a:rPr lang="en-US" sz="1500" b="0" spc="-30" dirty="0">
                          <a:solidFill>
                            <a:schemeClr val="tx1"/>
                          </a:solidFill>
                          <a:effectLst/>
                          <a:latin typeface="Times New Roman" panose="02020603050405020304" pitchFamily="18" charset="0"/>
                          <a:cs typeface="Times New Roman" panose="02020603050405020304" pitchFamily="18" charset="0"/>
                        </a:rPr>
                        <a:t> </a:t>
                      </a:r>
                      <a:r>
                        <a:rPr lang="en-US" sz="1500" b="0" dirty="0">
                          <a:solidFill>
                            <a:schemeClr val="tx1"/>
                          </a:solidFill>
                          <a:effectLst/>
                          <a:latin typeface="Times New Roman" panose="02020603050405020304" pitchFamily="18" charset="0"/>
                          <a:cs typeface="Times New Roman" panose="02020603050405020304" pitchFamily="18" charset="0"/>
                        </a:rPr>
                        <a:t>shares</a:t>
                      </a:r>
                      <a:r>
                        <a:rPr lang="en-US" sz="1500" b="0" spc="-25" dirty="0">
                          <a:solidFill>
                            <a:schemeClr val="tx1"/>
                          </a:solidFill>
                          <a:effectLst/>
                          <a:latin typeface="Times New Roman" panose="02020603050405020304" pitchFamily="18" charset="0"/>
                          <a:cs typeface="Times New Roman" panose="02020603050405020304" pitchFamily="18" charset="0"/>
                        </a:rPr>
                        <a:t> </a:t>
                      </a:r>
                      <a:r>
                        <a:rPr lang="en-US" sz="1500" b="0" dirty="0">
                          <a:solidFill>
                            <a:schemeClr val="tx1"/>
                          </a:solidFill>
                          <a:effectLst/>
                          <a:latin typeface="Times New Roman" panose="02020603050405020304" pitchFamily="18" charset="0"/>
                          <a:cs typeface="Times New Roman" panose="02020603050405020304" pitchFamily="18" charset="0"/>
                        </a:rPr>
                        <a:t>bought</a:t>
                      </a:r>
                      <a:r>
                        <a:rPr lang="en-US" sz="1500" b="0" spc="-25" dirty="0">
                          <a:solidFill>
                            <a:schemeClr val="tx1"/>
                          </a:solidFill>
                          <a:effectLst/>
                          <a:latin typeface="Times New Roman" panose="02020603050405020304" pitchFamily="18" charset="0"/>
                          <a:cs typeface="Times New Roman" panose="02020603050405020304" pitchFamily="18" charset="0"/>
                        </a:rPr>
                        <a:t> </a:t>
                      </a:r>
                      <a:r>
                        <a:rPr lang="en-US" sz="1500" b="0" spc="-10" dirty="0">
                          <a:solidFill>
                            <a:schemeClr val="tx1"/>
                          </a:solidFill>
                          <a:effectLst/>
                          <a:latin typeface="Times New Roman" panose="02020603050405020304" pitchFamily="18" charset="0"/>
                          <a:cs typeface="Times New Roman" panose="02020603050405020304" pitchFamily="18" charset="0"/>
                        </a:rPr>
                        <a:t>back”.</a:t>
                      </a:r>
                      <a:endParaRPr lang="en-IN" sz="1500" b="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35255" algn="just">
                        <a:lnSpc>
                          <a:spcPct val="100000"/>
                        </a:lnSpc>
                        <a:buNone/>
                      </a:pPr>
                      <a:r>
                        <a:rPr lang="en-US" sz="1500" b="0" dirty="0">
                          <a:solidFill>
                            <a:schemeClr val="tx1"/>
                          </a:solidFill>
                          <a:effectLst/>
                          <a:latin typeface="Times New Roman" panose="02020603050405020304" pitchFamily="18" charset="0"/>
                          <a:cs typeface="Times New Roman" panose="02020603050405020304" pitchFamily="18" charset="0"/>
                        </a:rPr>
                        <a:t> </a:t>
                      </a:r>
                      <a:endParaRPr lang="en-IN" sz="1500" b="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22850793"/>
                  </a:ext>
                </a:extLst>
              </a:tr>
            </a:tbl>
          </a:graphicData>
        </a:graphic>
      </p:graphicFrame>
      <p:sp>
        <p:nvSpPr>
          <p:cNvPr id="5" name="TextBox 4">
            <a:extLst>
              <a:ext uri="{FF2B5EF4-FFF2-40B4-BE49-F238E27FC236}">
                <a16:creationId xmlns:a16="http://schemas.microsoft.com/office/drawing/2014/main" id="{F99CBEB9-3162-5DD8-FC62-A3983704EE8E}"/>
              </a:ext>
            </a:extLst>
          </p:cNvPr>
          <p:cNvSpPr txBox="1"/>
          <p:nvPr/>
        </p:nvSpPr>
        <p:spPr>
          <a:xfrm>
            <a:off x="328612" y="2473996"/>
            <a:ext cx="8565357" cy="1323439"/>
          </a:xfrm>
          <a:prstGeom prst="rect">
            <a:avLst/>
          </a:prstGeom>
          <a:noFill/>
        </p:spPr>
        <p:txBody>
          <a:bodyPr wrap="square">
            <a:spAutoFit/>
          </a:bodyPr>
          <a:lstStyle/>
          <a:p>
            <a:pPr algn="just"/>
            <a:r>
              <a:rPr lang="en-US" sz="2000" b="1" dirty="0">
                <a:latin typeface="Times New Roman" panose="02020603050405020304" pitchFamily="18" charset="0"/>
                <a:cs typeface="Times New Roman" panose="02020603050405020304" pitchFamily="18" charset="0"/>
              </a:rPr>
              <a:t>Section 2(22)[(f) </a:t>
            </a:r>
          </a:p>
          <a:p>
            <a:pPr algn="just"/>
            <a:r>
              <a:rPr lang="en-US" sz="2000" dirty="0">
                <a:latin typeface="Times New Roman" panose="02020603050405020304" pitchFamily="18" charset="0"/>
                <a:cs typeface="Times New Roman" panose="02020603050405020304" pitchFamily="18" charset="0"/>
              </a:rPr>
              <a:t>any payment by a company on purchase of its own shares from a shareholder in accordance with the provisions of section 68 of the Companies Act, 2013 (18 of 2013);]</a:t>
            </a:r>
          </a:p>
        </p:txBody>
      </p:sp>
      <p:sp>
        <p:nvSpPr>
          <p:cNvPr id="4" name="Footer Placeholder 3">
            <a:extLst>
              <a:ext uri="{FF2B5EF4-FFF2-40B4-BE49-F238E27FC236}">
                <a16:creationId xmlns:a16="http://schemas.microsoft.com/office/drawing/2014/main" id="{79CBD1B8-02BE-019D-77C0-167F9008C9E5}"/>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051606424"/>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1F8A68-0949-4EE0-1872-B42C2AC4BDA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291ECF8-443E-6B2B-E1D4-86DE92B1E1C9}"/>
              </a:ext>
            </a:extLst>
          </p:cNvPr>
          <p:cNvSpPr>
            <a:spLocks noGrp="1"/>
          </p:cNvSpPr>
          <p:nvPr>
            <p:ph idx="1"/>
          </p:nvPr>
        </p:nvSpPr>
        <p:spPr>
          <a:xfrm>
            <a:off x="323528" y="404664"/>
            <a:ext cx="8508745" cy="5085309"/>
          </a:xfrm>
        </p:spPr>
        <p:txBody>
          <a:bodyPr>
            <a:normAutofit/>
          </a:bodyPr>
          <a:lstStyle/>
          <a:p>
            <a:pPr marL="0" indent="0" algn="just">
              <a:buNone/>
            </a:pPr>
            <a:r>
              <a:rPr lang="en-US" sz="2000" b="1" dirty="0">
                <a:latin typeface="Times New Roman" panose="02020603050405020304" pitchFamily="18" charset="0"/>
                <a:cs typeface="Times New Roman" panose="02020603050405020304" pitchFamily="18" charset="0"/>
              </a:rPr>
              <a:t>The taxation of share buybacks in India has evolved through three distinct phases. </a:t>
            </a:r>
          </a:p>
          <a:p>
            <a:pPr marL="0" indent="0" algn="just">
              <a:buNone/>
            </a:pPr>
            <a:r>
              <a:rPr lang="en-US" sz="2000" dirty="0">
                <a:latin typeface="Times New Roman" panose="02020603050405020304" pitchFamily="18" charset="0"/>
                <a:cs typeface="Times New Roman" panose="02020603050405020304" pitchFamily="18" charset="0"/>
              </a:rPr>
              <a:t>Until 1 October 2024, companies paid Buyback Distribution Tax under Section 115QA of the Income Tax Act, 1961, while shareholders enjoyed a complete exemption under Section 10(34A). </a:t>
            </a:r>
          </a:p>
          <a:p>
            <a:pPr marL="0" indent="0" algn="just">
              <a:buNone/>
            </a:pPr>
            <a:r>
              <a:rPr lang="en-US" sz="2000" dirty="0">
                <a:latin typeface="Times New Roman" panose="02020603050405020304" pitchFamily="18" charset="0"/>
                <a:cs typeface="Times New Roman" panose="02020603050405020304" pitchFamily="18" charset="0"/>
              </a:rPr>
              <a:t>From 1 October 2024 to 31 March 2026, the Finance Act, 2024 shifted the tax burden to shareholders by treating the entire buyback consideration as a deemed dividend under Section 2(22)(f), taxable at applicable rates without allowing deduction for the cost of acquisition, although the cost could be claimed as a deemed capital loss. </a:t>
            </a:r>
          </a:p>
          <a:p>
            <a:pPr marL="0" indent="0" algn="just">
              <a:buNone/>
            </a:pPr>
            <a:r>
              <a:rPr lang="en-US" sz="2000" dirty="0">
                <a:latin typeface="Times New Roman" panose="02020603050405020304" pitchFamily="18" charset="0"/>
                <a:cs typeface="Times New Roman" panose="02020603050405020304" pitchFamily="18" charset="0"/>
              </a:rPr>
              <a:t>From 1 April 2026, the Income Tax Act, 2025 restores capital gains taxation, allowing shareholders to deduct the cost of acquisition. </a:t>
            </a:r>
          </a:p>
          <a:p>
            <a:pPr marL="0" indent="0" algn="just">
              <a:buNone/>
            </a:pPr>
            <a:r>
              <a:rPr lang="en-US" sz="2000" dirty="0">
                <a:latin typeface="Times New Roman" panose="02020603050405020304" pitchFamily="18" charset="0"/>
                <a:cs typeface="Times New Roman" panose="02020603050405020304" pitchFamily="18" charset="0"/>
              </a:rPr>
              <a:t>However, promoters face an additional tax under Section 69(2), with higher rates depending on their status, and the Finance Act, 2026 further imposes a flat 12% surcharge on this additional tax component.</a:t>
            </a:r>
          </a:p>
        </p:txBody>
      </p:sp>
      <p:sp>
        <p:nvSpPr>
          <p:cNvPr id="2" name="Footer Placeholder 1">
            <a:extLst>
              <a:ext uri="{FF2B5EF4-FFF2-40B4-BE49-F238E27FC236}">
                <a16:creationId xmlns:a16="http://schemas.microsoft.com/office/drawing/2014/main" id="{93209F7F-D04D-AA90-ABBE-EB9831E6122D}"/>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72389141"/>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EA5723-893E-0E31-1E5E-1C0AE1D2C8C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013D5B2-0B0C-3323-C497-AB753750CDA8}"/>
              </a:ext>
            </a:extLst>
          </p:cNvPr>
          <p:cNvSpPr>
            <a:spLocks noGrp="1"/>
          </p:cNvSpPr>
          <p:nvPr>
            <p:ph idx="1"/>
          </p:nvPr>
        </p:nvSpPr>
        <p:spPr>
          <a:xfrm>
            <a:off x="240646" y="260648"/>
            <a:ext cx="8621144" cy="5525034"/>
          </a:xfrm>
        </p:spPr>
        <p:txBody>
          <a:bodyPr>
            <a:normAutofit/>
          </a:bodyPr>
          <a:lstStyle/>
          <a:p>
            <a:pPr marL="0" indent="0" algn="just">
              <a:buNone/>
            </a:pPr>
            <a:r>
              <a:rPr lang="en-IN" sz="2000" b="1" dirty="0">
                <a:latin typeface="Times New Roman" panose="02020603050405020304" pitchFamily="18" charset="0"/>
                <a:cs typeface="Times New Roman" panose="02020603050405020304" pitchFamily="18" charset="0"/>
              </a:rPr>
              <a:t>Conclusion</a:t>
            </a:r>
            <a:endParaRPr lang="en-IN" sz="2000" dirty="0">
              <a:latin typeface="Times New Roman" panose="02020603050405020304" pitchFamily="18" charset="0"/>
              <a:cs typeface="Times New Roman" panose="02020603050405020304" pitchFamily="18" charset="0"/>
            </a:endParaRPr>
          </a:p>
          <a:p>
            <a:pPr marL="0" indent="0" algn="just">
              <a:buNone/>
            </a:pPr>
            <a:r>
              <a:rPr lang="en-IN" sz="2000" dirty="0">
                <a:latin typeface="Times New Roman" panose="02020603050405020304" pitchFamily="18" charset="0"/>
                <a:cs typeface="Times New Roman" panose="02020603050405020304" pitchFamily="18" charset="0"/>
              </a:rPr>
              <a:t>The taxation of share buybacks has transitioned from a company-level distribution tax to a shareholder-level deemed dividend tax, and finally to a capital gains tax under the Income Tax Act, 2025. </a:t>
            </a:r>
          </a:p>
          <a:p>
            <a:pPr marL="0" indent="0" algn="just">
              <a:buNone/>
            </a:pPr>
            <a:r>
              <a:rPr lang="en-IN" sz="2000" dirty="0">
                <a:latin typeface="Times New Roman" panose="02020603050405020304" pitchFamily="18" charset="0"/>
                <a:cs typeface="Times New Roman" panose="02020603050405020304" pitchFamily="18" charset="0"/>
              </a:rPr>
              <a:t>While the new regime restores the deduction of the cost of acquisition for all shareholders, it implements a targeted anti-abuse mechanism for promoters. </a:t>
            </a:r>
          </a:p>
          <a:p>
            <a:pPr marL="0" indent="0" algn="just">
              <a:buNone/>
            </a:pPr>
            <a:r>
              <a:rPr lang="en-IN" sz="2000" dirty="0">
                <a:latin typeface="Times New Roman" panose="02020603050405020304" pitchFamily="18" charset="0"/>
                <a:cs typeface="Times New Roman" panose="02020603050405020304" pitchFamily="18" charset="0"/>
              </a:rPr>
              <a:t>Promoters are subject to an additional tax of up to 17.5% under Section 69(2), which is further subject to a flat 12% surcharge introduced by Section 2(6) of the Finance Act, 2026, thereby ensuring tax parity with dividend distributions.</a:t>
            </a:r>
          </a:p>
          <a:p>
            <a:pPr marL="0" indent="0" algn="just">
              <a:buNone/>
            </a:pPr>
            <a:r>
              <a:rPr lang="en-IN" sz="2000" i="1" dirty="0">
                <a:latin typeface="Times New Roman" panose="02020603050405020304" pitchFamily="18" charset="0"/>
                <a:cs typeface="Times New Roman" panose="02020603050405020304" pitchFamily="18" charset="0"/>
              </a:rPr>
              <a:t>Sections to refer</a:t>
            </a:r>
            <a:endParaRPr lang="en-IN" sz="2000" dirty="0">
              <a:latin typeface="Times New Roman" panose="02020603050405020304" pitchFamily="18" charset="0"/>
              <a:cs typeface="Times New Roman" panose="02020603050405020304" pitchFamily="18" charset="0"/>
            </a:endParaRPr>
          </a:p>
          <a:p>
            <a:pPr marL="0" indent="0" algn="just">
              <a:buNone/>
            </a:pPr>
            <a:r>
              <a:rPr lang="en-IN" sz="2000" i="1" dirty="0">
                <a:latin typeface="Times New Roman" panose="02020603050405020304" pitchFamily="18" charset="0"/>
                <a:cs typeface="Times New Roman" panose="02020603050405020304" pitchFamily="18" charset="0"/>
              </a:rPr>
              <a:t>1. Section 115QA and 10(34A) Income Tax Act 1961</a:t>
            </a:r>
            <a:endParaRPr lang="en-IN" sz="2000" dirty="0">
              <a:latin typeface="Times New Roman" panose="02020603050405020304" pitchFamily="18" charset="0"/>
              <a:cs typeface="Times New Roman" panose="02020603050405020304" pitchFamily="18" charset="0"/>
            </a:endParaRPr>
          </a:p>
          <a:p>
            <a:pPr marL="0" indent="0" algn="just">
              <a:buNone/>
            </a:pPr>
            <a:r>
              <a:rPr lang="en-IN" sz="2000" i="1" dirty="0">
                <a:latin typeface="Times New Roman" panose="02020603050405020304" pitchFamily="18" charset="0"/>
                <a:cs typeface="Times New Roman" panose="02020603050405020304" pitchFamily="18" charset="0"/>
              </a:rPr>
              <a:t>2. Section 2(22)(f) Income Tax Act 1961</a:t>
            </a:r>
            <a:endParaRPr lang="en-IN" sz="2000" dirty="0">
              <a:latin typeface="Times New Roman" panose="02020603050405020304" pitchFamily="18" charset="0"/>
              <a:cs typeface="Times New Roman" panose="02020603050405020304" pitchFamily="18" charset="0"/>
            </a:endParaRPr>
          </a:p>
          <a:p>
            <a:pPr marL="0" indent="0" algn="just">
              <a:buNone/>
            </a:pPr>
            <a:r>
              <a:rPr lang="en-IN" sz="2000" i="1" dirty="0">
                <a:latin typeface="Times New Roman" panose="02020603050405020304" pitchFamily="18" charset="0"/>
                <a:cs typeface="Times New Roman" panose="02020603050405020304" pitchFamily="18" charset="0"/>
              </a:rPr>
              <a:t>3. Section 69 Income Tax Act 2025</a:t>
            </a:r>
            <a:endParaRPr lang="en-IN" sz="2000" dirty="0">
              <a:latin typeface="Times New Roman" panose="02020603050405020304" pitchFamily="18" charset="0"/>
              <a:cs typeface="Times New Roman" panose="02020603050405020304" pitchFamily="18" charset="0"/>
            </a:endParaRPr>
          </a:p>
          <a:p>
            <a:pPr marL="0" indent="0" algn="just">
              <a:buNone/>
            </a:pPr>
            <a:r>
              <a:rPr lang="en-IN" sz="2000" i="1" dirty="0">
                <a:latin typeface="Times New Roman" panose="02020603050405020304" pitchFamily="18" charset="0"/>
                <a:cs typeface="Times New Roman" panose="02020603050405020304" pitchFamily="18" charset="0"/>
              </a:rPr>
              <a:t>4. Section 196,197,198 of Income Tax Act 2025</a:t>
            </a:r>
            <a:endParaRPr lang="en-IN" sz="2000" dirty="0">
              <a:latin typeface="Times New Roman" panose="02020603050405020304" pitchFamily="18" charset="0"/>
              <a:cs typeface="Times New Roman" panose="02020603050405020304" pitchFamily="18" charset="0"/>
            </a:endParaRPr>
          </a:p>
          <a:p>
            <a:pPr marL="0" indent="0" algn="just">
              <a:buNone/>
            </a:pPr>
            <a:r>
              <a:rPr lang="en-IN" sz="2000" i="1" dirty="0">
                <a:latin typeface="Times New Roman" panose="02020603050405020304" pitchFamily="18" charset="0"/>
                <a:cs typeface="Times New Roman" panose="02020603050405020304" pitchFamily="18" charset="0"/>
              </a:rPr>
              <a:t>5. Section 2(6) of the Finance Act 2026</a:t>
            </a:r>
            <a:endParaRPr lang="en-US" sz="14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B6C5E3E6-5F83-9161-18ED-DEA5A567A5D0}"/>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599194387"/>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Text Box 6"/>
          <p:cNvSpPr txBox="1">
            <a:spLocks noChangeArrowheads="1"/>
          </p:cNvSpPr>
          <p:nvPr/>
        </p:nvSpPr>
        <p:spPr bwMode="ltGray">
          <a:xfrm>
            <a:off x="457200" y="1484784"/>
            <a:ext cx="8229600" cy="1384995"/>
          </a:xfrm>
          <a:prstGeom prst="rect">
            <a:avLst/>
          </a:prstGeom>
          <a:solidFill>
            <a:schemeClr val="accent1"/>
          </a:solidFill>
          <a:ln w="12700">
            <a:solidFill>
              <a:schemeClr val="accent2"/>
            </a:solidFill>
            <a:miter lim="800000"/>
            <a:headEnd type="none" w="sm" len="sm"/>
            <a:tailEnd type="none" w="sm" len="sm"/>
          </a:ln>
        </p:spPr>
        <p:txBody>
          <a:bodyPr>
            <a:spAutoFit/>
          </a:bodyPr>
          <a:lstStyle/>
          <a:p>
            <a:pPr algn="ctr"/>
            <a:r>
              <a:rPr lang="en-US" altLang="en-US" sz="2800" b="1" u="sng" dirty="0">
                <a:latin typeface="Times New Roman" pitchFamily="18" charset="0"/>
                <a:cs typeface="Times New Roman" pitchFamily="18" charset="0"/>
              </a:rPr>
              <a:t>TAX AUDIT REPORTS </a:t>
            </a:r>
          </a:p>
          <a:p>
            <a:pPr algn="ctr"/>
            <a:r>
              <a:rPr lang="en-US" altLang="en-US" sz="2800" b="1" u="sng" dirty="0">
                <a:latin typeface="Times New Roman" pitchFamily="18" charset="0"/>
                <a:cs typeface="Times New Roman" pitchFamily="18" charset="0"/>
              </a:rPr>
              <a:t>U/S. 44AB WITH SPECIAL REFERENCE TO </a:t>
            </a:r>
          </a:p>
          <a:p>
            <a:pPr algn="ctr"/>
            <a:r>
              <a:rPr lang="en-US" altLang="en-US" sz="2800" b="1" u="sng" dirty="0">
                <a:latin typeface="Times New Roman" pitchFamily="18" charset="0"/>
                <a:cs typeface="Times New Roman" pitchFamily="18" charset="0"/>
              </a:rPr>
              <a:t>FORM 3CA, 3CB AND FORM 3CD</a:t>
            </a:r>
          </a:p>
        </p:txBody>
      </p:sp>
      <p:sp>
        <p:nvSpPr>
          <p:cNvPr id="2" name="Footer Placeholder 1"/>
          <p:cNvSpPr>
            <a:spLocks noGrp="1"/>
          </p:cNvSpPr>
          <p:nvPr>
            <p:ph type="ftr" sz="quarter" idx="11"/>
          </p:nvPr>
        </p:nvSpPr>
        <p:spPr/>
        <p:txBody>
          <a:bodyPr/>
          <a:lstStyle/>
          <a:p>
            <a:r>
              <a:rPr lang="en-IN" dirty="0" err="1">
                <a:solidFill>
                  <a:schemeClr val="tx1"/>
                </a:solidFill>
              </a:rPr>
              <a:t>H.C.Khincha</a:t>
            </a:r>
            <a:r>
              <a:rPr lang="en-IN" dirty="0">
                <a:solidFill>
                  <a:schemeClr val="tx1"/>
                </a:solidFill>
              </a:rPr>
              <a:t> &amp; Co</a:t>
            </a:r>
            <a:endParaRPr lang="en-US" dirty="0">
              <a:solidFill>
                <a:schemeClr val="tx1"/>
              </a:solidFill>
            </a:endParaRPr>
          </a:p>
        </p:txBody>
      </p:sp>
    </p:spTree>
    <p:extLst>
      <p:ext uri="{BB962C8B-B14F-4D97-AF65-F5344CB8AC3E}">
        <p14:creationId xmlns:p14="http://schemas.microsoft.com/office/powerpoint/2010/main" val="125307912"/>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Content Placeholder 2"/>
          <p:cNvSpPr>
            <a:spLocks noGrp="1"/>
          </p:cNvSpPr>
          <p:nvPr>
            <p:ph idx="1"/>
          </p:nvPr>
        </p:nvSpPr>
        <p:spPr>
          <a:xfrm>
            <a:off x="179512" y="260649"/>
            <a:ext cx="8640960" cy="4248472"/>
          </a:xfrm>
        </p:spPr>
        <p:txBody>
          <a:bodyPr/>
          <a:lstStyle/>
          <a:p>
            <a:pPr algn="ctr">
              <a:buFont typeface="Arial" panose="020B0604020202020204" pitchFamily="34" charset="0"/>
              <a:buNone/>
            </a:pPr>
            <a:r>
              <a:rPr lang="en-IN" sz="2400" b="1" i="1" u="sng" dirty="0">
                <a:latin typeface="Times New Roman" panose="02020603050405020304" pitchFamily="18" charset="0"/>
                <a:cs typeface="Times New Roman" panose="02020603050405020304" pitchFamily="18" charset="0"/>
              </a:rPr>
              <a:t>CA’s are class by themselves</a:t>
            </a:r>
          </a:p>
          <a:p>
            <a:pPr algn="just">
              <a:buFont typeface="Arial" panose="020B0604020202020204" pitchFamily="34" charset="0"/>
              <a:buNone/>
            </a:pPr>
            <a:endParaRPr lang="en-IN" sz="2400" dirty="0">
              <a:latin typeface="Times New Roman" panose="02020603050405020304" pitchFamily="18" charset="0"/>
              <a:cs typeface="Times New Roman" panose="02020603050405020304" pitchFamily="18" charset="0"/>
            </a:endParaRPr>
          </a:p>
          <a:p>
            <a:pPr algn="just">
              <a:buFont typeface="Arial" panose="020B0604020202020204" pitchFamily="34" charset="0"/>
              <a:buNone/>
            </a:pPr>
            <a:r>
              <a:rPr lang="en-IN" sz="2400" dirty="0">
                <a:latin typeface="Times New Roman" panose="02020603050405020304" pitchFamily="18" charset="0"/>
                <a:cs typeface="Times New Roman" panose="02020603050405020304" pitchFamily="18" charset="0"/>
              </a:rPr>
              <a:t>	Supreme Court in case of </a:t>
            </a:r>
            <a:r>
              <a:rPr lang="en-IN" sz="2400" b="1" dirty="0">
                <a:latin typeface="Times New Roman" panose="02020603050405020304" pitchFamily="18" charset="0"/>
                <a:cs typeface="Times New Roman" panose="02020603050405020304" pitchFamily="18" charset="0"/>
              </a:rPr>
              <a:t>T.D. </a:t>
            </a:r>
            <a:r>
              <a:rPr lang="en-IN" sz="2400" b="1" dirty="0" err="1">
                <a:latin typeface="Times New Roman" panose="02020603050405020304" pitchFamily="18" charset="0"/>
                <a:cs typeface="Times New Roman" panose="02020603050405020304" pitchFamily="18" charset="0"/>
              </a:rPr>
              <a:t>Venkat</a:t>
            </a:r>
            <a:r>
              <a:rPr lang="en-IN" sz="2400" b="1" dirty="0">
                <a:latin typeface="Times New Roman" panose="02020603050405020304" pitchFamily="18" charset="0"/>
                <a:cs typeface="Times New Roman" panose="02020603050405020304" pitchFamily="18" charset="0"/>
              </a:rPr>
              <a:t> Rao </a:t>
            </a:r>
            <a:r>
              <a:rPr lang="en-IN" sz="2400" dirty="0">
                <a:latin typeface="Times New Roman" panose="02020603050405020304" pitchFamily="18" charset="0"/>
                <a:cs typeface="Times New Roman" panose="02020603050405020304" pitchFamily="18" charset="0"/>
              </a:rPr>
              <a:t>v. </a:t>
            </a:r>
            <a:r>
              <a:rPr lang="en-IN" sz="2400" b="1" dirty="0">
                <a:latin typeface="Times New Roman" panose="02020603050405020304" pitchFamily="18" charset="0"/>
                <a:cs typeface="Times New Roman" panose="02020603050405020304" pitchFamily="18" charset="0"/>
              </a:rPr>
              <a:t>UOI</a:t>
            </a:r>
            <a:br>
              <a:rPr lang="en-IN" sz="2400" b="1" dirty="0">
                <a:latin typeface="Times New Roman" panose="02020603050405020304" pitchFamily="18" charset="0"/>
                <a:cs typeface="Times New Roman" panose="02020603050405020304" pitchFamily="18" charset="0"/>
              </a:rPr>
            </a:br>
            <a:r>
              <a:rPr lang="en-IN" sz="2400" b="1" dirty="0">
                <a:latin typeface="Times New Roman" panose="02020603050405020304" pitchFamily="18" charset="0"/>
                <a:cs typeface="Times New Roman" panose="02020603050405020304" pitchFamily="18" charset="0"/>
              </a:rPr>
              <a:t>(237 ITR 315) </a:t>
            </a:r>
            <a:r>
              <a:rPr lang="en-IN" sz="2400" dirty="0">
                <a:latin typeface="Times New Roman" panose="02020603050405020304" pitchFamily="18" charset="0"/>
                <a:cs typeface="Times New Roman" panose="02020603050405020304" pitchFamily="18" charset="0"/>
              </a:rPr>
              <a:t>has upheld the superiority of CAs by</a:t>
            </a:r>
            <a:br>
              <a:rPr lang="en-IN" sz="2400" dirty="0">
                <a:latin typeface="Times New Roman" panose="02020603050405020304" pitchFamily="18" charset="0"/>
                <a:cs typeface="Times New Roman" panose="02020603050405020304" pitchFamily="18" charset="0"/>
              </a:rPr>
            </a:br>
            <a:r>
              <a:rPr lang="en-IN" sz="2400" dirty="0">
                <a:latin typeface="Times New Roman" panose="02020603050405020304" pitchFamily="18" charset="0"/>
                <a:cs typeface="Times New Roman" panose="02020603050405020304" pitchFamily="18" charset="0"/>
              </a:rPr>
              <a:t>noting that </a:t>
            </a:r>
            <a:r>
              <a:rPr lang="en-IN" sz="2400" i="1" dirty="0">
                <a:latin typeface="Times New Roman" panose="02020603050405020304" pitchFamily="18" charset="0"/>
                <a:cs typeface="Times New Roman" panose="02020603050405020304" pitchFamily="18" charset="0"/>
              </a:rPr>
              <a:t>Chartered Accountants, by reason of their training have special aptitude in the matter of audits and no other person can be held eligible to conduct audit under Section 44AB. Supreme Court further held that CA’s are a Class by themselves meaning that CAs are the brand for auditing itself.</a:t>
            </a:r>
            <a:endParaRPr lang="en-IN" sz="24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57332449"/>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2"/>
          <p:cNvSpPr>
            <a:spLocks noGrp="1"/>
          </p:cNvSpPr>
          <p:nvPr>
            <p:ph idx="1"/>
          </p:nvPr>
        </p:nvSpPr>
        <p:spPr>
          <a:xfrm>
            <a:off x="228600" y="304800"/>
            <a:ext cx="8686800" cy="6019800"/>
          </a:xfrm>
        </p:spPr>
        <p:txBody>
          <a:bodyPr>
            <a:noAutofit/>
          </a:bodyPr>
          <a:lstStyle/>
          <a:p>
            <a:pPr algn="just">
              <a:buFont typeface="Wingdings 3" pitchFamily="18" charset="2"/>
              <a:buNone/>
            </a:pPr>
            <a:r>
              <a:rPr lang="en-IN" sz="2400" b="1" dirty="0">
                <a:solidFill>
                  <a:schemeClr val="tx1"/>
                </a:solidFill>
                <a:latin typeface="Times New Roman" pitchFamily="18" charset="0"/>
                <a:cs typeface="Times New Roman" pitchFamily="18" charset="0"/>
              </a:rPr>
              <a:t>Audit of accounts of certain persons carrying on business or profession.</a:t>
            </a:r>
          </a:p>
          <a:p>
            <a:pPr algn="just">
              <a:buFont typeface="Wingdings 3" pitchFamily="18" charset="2"/>
              <a:buNone/>
            </a:pPr>
            <a:r>
              <a:rPr lang="en-IN" sz="2400" b="1" dirty="0">
                <a:solidFill>
                  <a:schemeClr val="tx1"/>
                </a:solidFill>
                <a:latin typeface="Times New Roman" pitchFamily="18" charset="0"/>
                <a:cs typeface="Times New Roman" pitchFamily="18" charset="0"/>
              </a:rPr>
              <a:t>44AB. </a:t>
            </a:r>
            <a:r>
              <a:rPr lang="en-IN" sz="2400" dirty="0">
                <a:solidFill>
                  <a:schemeClr val="tx1"/>
                </a:solidFill>
                <a:latin typeface="Times New Roman" pitchFamily="18" charset="0"/>
                <a:cs typeface="Times New Roman" pitchFamily="18" charset="0"/>
              </a:rPr>
              <a:t>Every person -</a:t>
            </a:r>
          </a:p>
          <a:p>
            <a:pPr algn="just">
              <a:buFont typeface="Wingdings 3" pitchFamily="18" charset="2"/>
              <a:buNone/>
            </a:pPr>
            <a:r>
              <a:rPr lang="en-IN" sz="2400" dirty="0">
                <a:solidFill>
                  <a:schemeClr val="tx1"/>
                </a:solidFill>
                <a:latin typeface="Times New Roman" pitchFamily="18" charset="0"/>
                <a:cs typeface="Times New Roman" pitchFamily="18" charset="0"/>
              </a:rPr>
              <a:t>(</a:t>
            </a:r>
            <a:r>
              <a:rPr lang="en-IN" sz="2400" i="1" dirty="0">
                <a:solidFill>
                  <a:schemeClr val="tx1"/>
                </a:solidFill>
                <a:latin typeface="Times New Roman" pitchFamily="18" charset="0"/>
                <a:cs typeface="Times New Roman" pitchFamily="18" charset="0"/>
              </a:rPr>
              <a:t>a</a:t>
            </a:r>
            <a:r>
              <a:rPr lang="en-IN" sz="2400" dirty="0">
                <a:solidFill>
                  <a:schemeClr val="tx1"/>
                </a:solidFill>
                <a:latin typeface="Times New Roman" pitchFamily="18" charset="0"/>
                <a:cs typeface="Times New Roman" pitchFamily="18" charset="0"/>
              </a:rPr>
              <a:t>) </a:t>
            </a:r>
            <a:r>
              <a:rPr lang="en-US" sz="2400" dirty="0">
                <a:solidFill>
                  <a:schemeClr val="tx1"/>
                </a:solidFill>
                <a:latin typeface="Times New Roman" pitchFamily="18" charset="0"/>
                <a:cs typeface="Times New Roman" pitchFamily="18" charset="0"/>
              </a:rPr>
              <a:t>carrying on business shall, </a:t>
            </a:r>
          </a:p>
          <a:p>
            <a:pPr algn="just">
              <a:buFont typeface="Wingdings" pitchFamily="2" charset="2"/>
              <a:buChar char="Ø"/>
            </a:pPr>
            <a:r>
              <a:rPr lang="en-US" sz="2400" dirty="0">
                <a:solidFill>
                  <a:schemeClr val="tx1"/>
                </a:solidFill>
                <a:latin typeface="Times New Roman" pitchFamily="18" charset="0"/>
                <a:cs typeface="Times New Roman" pitchFamily="18" charset="0"/>
              </a:rPr>
              <a:t>if his total sales, turnover or gross receipts, </a:t>
            </a:r>
          </a:p>
          <a:p>
            <a:pPr algn="just">
              <a:buFont typeface="Wingdings" pitchFamily="2" charset="2"/>
              <a:buChar char="Ø"/>
            </a:pPr>
            <a:r>
              <a:rPr lang="en-US" sz="2400" dirty="0">
                <a:solidFill>
                  <a:schemeClr val="tx1"/>
                </a:solidFill>
                <a:latin typeface="Times New Roman" pitchFamily="18" charset="0"/>
                <a:cs typeface="Times New Roman" pitchFamily="18" charset="0"/>
              </a:rPr>
              <a:t>as the case may be, </a:t>
            </a:r>
          </a:p>
          <a:p>
            <a:pPr algn="just">
              <a:buFont typeface="Wingdings" pitchFamily="2" charset="2"/>
              <a:buChar char="Ø"/>
            </a:pPr>
            <a:r>
              <a:rPr lang="en-US" sz="2400" dirty="0">
                <a:solidFill>
                  <a:schemeClr val="tx1"/>
                </a:solidFill>
                <a:latin typeface="Times New Roman" pitchFamily="18" charset="0"/>
                <a:cs typeface="Times New Roman" pitchFamily="18" charset="0"/>
              </a:rPr>
              <a:t>in business exceed or exceeds </a:t>
            </a:r>
          </a:p>
          <a:p>
            <a:pPr algn="just">
              <a:buFont typeface="Wingdings" pitchFamily="2" charset="2"/>
              <a:buChar char="Ø"/>
            </a:pPr>
            <a:r>
              <a:rPr lang="en-US" sz="2400" dirty="0">
                <a:solidFill>
                  <a:schemeClr val="tx1"/>
                </a:solidFill>
                <a:latin typeface="Times New Roman" pitchFamily="18" charset="0"/>
                <a:cs typeface="Times New Roman" pitchFamily="18" charset="0"/>
              </a:rPr>
              <a:t>one crore rupees in any previous year :</a:t>
            </a:r>
            <a:endParaRPr lang="en-IN" sz="24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2"/>
          <p:cNvSpPr>
            <a:spLocks noGrp="1"/>
          </p:cNvSpPr>
          <p:nvPr>
            <p:ph idx="1"/>
          </p:nvPr>
        </p:nvSpPr>
        <p:spPr>
          <a:xfrm>
            <a:off x="152400" y="152400"/>
            <a:ext cx="8839200" cy="6172200"/>
          </a:xfrm>
        </p:spPr>
        <p:txBody>
          <a:bodyPr>
            <a:noAutofit/>
          </a:bodyPr>
          <a:lstStyle/>
          <a:p>
            <a:pPr algn="just">
              <a:buNone/>
            </a:pPr>
            <a:r>
              <a:rPr lang="en-US" sz="2200" b="1" dirty="0">
                <a:latin typeface="Times New Roman" pitchFamily="18" charset="0"/>
                <a:cs typeface="Times New Roman" pitchFamily="18" charset="0"/>
              </a:rPr>
              <a:t>[Provided</a:t>
            </a:r>
            <a:r>
              <a:rPr lang="en-US" sz="2200" dirty="0">
                <a:latin typeface="Times New Roman" pitchFamily="18" charset="0"/>
                <a:cs typeface="Times New Roman" pitchFamily="18" charset="0"/>
              </a:rPr>
              <a:t> that in the case of a person whose -</a:t>
            </a:r>
          </a:p>
          <a:p>
            <a:pPr marL="358775" indent="0" algn="just">
              <a:buNone/>
            </a:pPr>
            <a:r>
              <a:rPr lang="en-US" sz="2200" dirty="0">
                <a:latin typeface="Times New Roman" pitchFamily="18" charset="0"/>
                <a:cs typeface="Times New Roman" pitchFamily="18" charset="0"/>
              </a:rPr>
              <a:t>(a) aggregate of all amounts received including amount received for sales,</a:t>
            </a:r>
          </a:p>
          <a:p>
            <a:pPr marL="358775" indent="0" algn="just">
              <a:buFont typeface="Wingdings" pitchFamily="2" charset="2"/>
              <a:buChar char="Ø"/>
            </a:pPr>
            <a:r>
              <a:rPr lang="en-US" sz="2200" dirty="0">
                <a:latin typeface="Times New Roman" pitchFamily="18" charset="0"/>
                <a:cs typeface="Times New Roman" pitchFamily="18" charset="0"/>
              </a:rPr>
              <a:t>turnover or gross receipts during the previous year, in cash, </a:t>
            </a:r>
          </a:p>
          <a:p>
            <a:pPr marL="358775" indent="0" algn="just">
              <a:buFont typeface="Wingdings" pitchFamily="2" charset="2"/>
              <a:buChar char="Ø"/>
            </a:pPr>
            <a:r>
              <a:rPr lang="en-US" sz="2200" dirty="0">
                <a:latin typeface="Times New Roman" pitchFamily="18" charset="0"/>
                <a:cs typeface="Times New Roman" pitchFamily="18" charset="0"/>
              </a:rPr>
              <a:t>does not exceed five per cent of the said amount; and</a:t>
            </a:r>
          </a:p>
          <a:p>
            <a:pPr marL="358775" indent="0" algn="just">
              <a:buNone/>
            </a:pPr>
            <a:r>
              <a:rPr lang="en-US" sz="2200" dirty="0">
                <a:latin typeface="Times New Roman" pitchFamily="18" charset="0"/>
                <a:cs typeface="Times New Roman" pitchFamily="18" charset="0"/>
              </a:rPr>
              <a:t>(b) aggregate of all payments made including amount incurred for expenditure, in cash, </a:t>
            </a:r>
          </a:p>
          <a:p>
            <a:pPr marL="358775" indent="0" algn="just">
              <a:buFont typeface="Wingdings" pitchFamily="2" charset="2"/>
              <a:buChar char="Ø"/>
            </a:pPr>
            <a:r>
              <a:rPr lang="en-US" sz="2200" dirty="0">
                <a:latin typeface="Times New Roman" pitchFamily="18" charset="0"/>
                <a:cs typeface="Times New Roman" pitchFamily="18" charset="0"/>
              </a:rPr>
              <a:t>during the previous year does not exceed five per cent of the said payment,</a:t>
            </a:r>
          </a:p>
          <a:p>
            <a:pPr marL="358775" indent="0" algn="just">
              <a:buNone/>
            </a:pPr>
            <a:r>
              <a:rPr lang="en-US" sz="2200" dirty="0">
                <a:latin typeface="Times New Roman" pitchFamily="18" charset="0"/>
                <a:cs typeface="Times New Roman" pitchFamily="18" charset="0"/>
              </a:rPr>
              <a:t>this clause shall have effect as if for the words "one crore rupees", the words "ten crore rupees" had been substituted</a:t>
            </a:r>
          </a:p>
          <a:p>
            <a:pPr marL="358775" indent="0" algn="just">
              <a:buNone/>
            </a:pPr>
            <a:endParaRPr lang="en-US" sz="2200" dirty="0">
              <a:latin typeface="Times New Roman" pitchFamily="18" charset="0"/>
              <a:cs typeface="Times New Roman" pitchFamily="18" charset="0"/>
            </a:endParaRPr>
          </a:p>
          <a:p>
            <a:pPr marL="358775" indent="0" algn="just">
              <a:buNone/>
            </a:pPr>
            <a:r>
              <a:rPr lang="en-US" sz="2200" dirty="0">
                <a:latin typeface="Times New Roman" pitchFamily="18" charset="0"/>
                <a:cs typeface="Times New Roman" pitchFamily="18" charset="0"/>
              </a:rPr>
              <a:t>Provided further that for the purposes of this clause, the payment or receipt, as the case may be, by a cheque drawn on a bank or by a bank draft, which is not account payee, shall be deemed to be the payment or receipt, as the case may be, in cash; or</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ontent Placeholder 2"/>
          <p:cNvSpPr>
            <a:spLocks noGrp="1"/>
          </p:cNvSpPr>
          <p:nvPr>
            <p:ph idx="1"/>
          </p:nvPr>
        </p:nvSpPr>
        <p:spPr>
          <a:xfrm>
            <a:off x="304800" y="152400"/>
            <a:ext cx="8610600" cy="6096000"/>
          </a:xfrm>
        </p:spPr>
        <p:txBody>
          <a:bodyPr>
            <a:noAutofit/>
          </a:bodyPr>
          <a:lstStyle/>
          <a:p>
            <a:pPr algn="just">
              <a:buFont typeface="Wingdings 3" pitchFamily="18" charset="2"/>
              <a:buNone/>
            </a:pPr>
            <a:r>
              <a:rPr lang="en-IN" sz="2200" b="1" dirty="0">
                <a:latin typeface="Times New Roman" pitchFamily="18" charset="0"/>
                <a:cs typeface="Times New Roman" pitchFamily="18" charset="0"/>
              </a:rPr>
              <a:t>44AB(b) </a:t>
            </a:r>
          </a:p>
          <a:p>
            <a:pPr algn="just">
              <a:buFont typeface="Wingdings" pitchFamily="2" charset="2"/>
              <a:buChar char="Ø"/>
            </a:pPr>
            <a:r>
              <a:rPr lang="en-IN" sz="2200" dirty="0">
                <a:latin typeface="Times New Roman" pitchFamily="18" charset="0"/>
                <a:cs typeface="Times New Roman" pitchFamily="18" charset="0"/>
              </a:rPr>
              <a:t>carrying on profession shall, </a:t>
            </a:r>
          </a:p>
          <a:p>
            <a:pPr algn="just">
              <a:buFont typeface="Wingdings" pitchFamily="2" charset="2"/>
              <a:buChar char="Ø"/>
            </a:pPr>
            <a:r>
              <a:rPr lang="en-IN" sz="2200" dirty="0">
                <a:latin typeface="Times New Roman" pitchFamily="18" charset="0"/>
                <a:cs typeface="Times New Roman" pitchFamily="18" charset="0"/>
              </a:rPr>
              <a:t>if his gross receipts in profession </a:t>
            </a:r>
          </a:p>
          <a:p>
            <a:pPr algn="just">
              <a:buFont typeface="Wingdings" pitchFamily="2" charset="2"/>
              <a:buChar char="Ø"/>
            </a:pPr>
            <a:r>
              <a:rPr lang="en-IN" sz="2200" dirty="0">
                <a:latin typeface="Times New Roman" pitchFamily="18" charset="0"/>
                <a:cs typeface="Times New Roman" pitchFamily="18" charset="0"/>
              </a:rPr>
              <a:t>exceed fifty lakh rupees </a:t>
            </a:r>
          </a:p>
          <a:p>
            <a:pPr algn="just">
              <a:buFont typeface="Wingdings" pitchFamily="2" charset="2"/>
              <a:buChar char="Ø"/>
            </a:pPr>
            <a:r>
              <a:rPr lang="en-IN" sz="2200" dirty="0">
                <a:latin typeface="Times New Roman" pitchFamily="18" charset="0"/>
                <a:cs typeface="Times New Roman" pitchFamily="18" charset="0"/>
              </a:rPr>
              <a:t>in any previous year; or</a:t>
            </a:r>
          </a:p>
          <a:p>
            <a:pPr algn="just">
              <a:buNone/>
            </a:pPr>
            <a:endParaRPr lang="en-IN" sz="2200" dirty="0">
              <a:solidFill>
                <a:schemeClr val="tx1"/>
              </a:solidFill>
              <a:latin typeface="Times New Roman" pitchFamily="18" charset="0"/>
              <a:cs typeface="Times New Roman" pitchFamily="18" charset="0"/>
            </a:endParaRPr>
          </a:p>
          <a:p>
            <a:pPr algn="just">
              <a:buNone/>
            </a:pPr>
            <a:r>
              <a:rPr lang="en-IN" sz="2200" b="1" dirty="0">
                <a:solidFill>
                  <a:schemeClr val="tx1"/>
                </a:solidFill>
                <a:latin typeface="Times New Roman" pitchFamily="18" charset="0"/>
                <a:cs typeface="Times New Roman" pitchFamily="18" charset="0"/>
              </a:rPr>
              <a:t>44AB(</a:t>
            </a:r>
            <a:r>
              <a:rPr lang="en-IN" sz="2200" b="1" i="1" dirty="0">
                <a:solidFill>
                  <a:schemeClr val="tx1"/>
                </a:solidFill>
                <a:latin typeface="Times New Roman" pitchFamily="18" charset="0"/>
                <a:cs typeface="Times New Roman" pitchFamily="18" charset="0"/>
              </a:rPr>
              <a:t>c</a:t>
            </a:r>
            <a:r>
              <a:rPr lang="en-IN" sz="2200" b="1" dirty="0">
                <a:solidFill>
                  <a:schemeClr val="tx1"/>
                </a:solidFill>
                <a:latin typeface="Times New Roman" pitchFamily="18" charset="0"/>
                <a:cs typeface="Times New Roman" pitchFamily="18" charset="0"/>
              </a:rPr>
              <a:t>)</a:t>
            </a:r>
          </a:p>
          <a:p>
            <a:pPr algn="just">
              <a:buFont typeface="Wingdings" pitchFamily="2" charset="2"/>
              <a:buChar char="Ø"/>
            </a:pPr>
            <a:r>
              <a:rPr lang="en-IN" sz="2200" dirty="0">
                <a:latin typeface="Times New Roman" pitchFamily="18" charset="0"/>
                <a:cs typeface="Times New Roman" pitchFamily="18" charset="0"/>
              </a:rPr>
              <a:t>carrying on the business shall, </a:t>
            </a:r>
          </a:p>
          <a:p>
            <a:pPr algn="just">
              <a:buFont typeface="Wingdings" pitchFamily="2" charset="2"/>
              <a:buChar char="Ø"/>
            </a:pPr>
            <a:r>
              <a:rPr lang="en-IN" sz="2200" dirty="0">
                <a:solidFill>
                  <a:schemeClr val="tx1"/>
                </a:solidFill>
                <a:latin typeface="Times New Roman" pitchFamily="18" charset="0"/>
                <a:cs typeface="Times New Roman" pitchFamily="18" charset="0"/>
              </a:rPr>
              <a:t>if the profits and gains from the business </a:t>
            </a:r>
          </a:p>
          <a:p>
            <a:pPr algn="just">
              <a:buFont typeface="Wingdings" pitchFamily="2" charset="2"/>
              <a:buChar char="Ø"/>
            </a:pPr>
            <a:r>
              <a:rPr lang="en-IN" sz="2200" dirty="0">
                <a:solidFill>
                  <a:schemeClr val="tx1"/>
                </a:solidFill>
                <a:latin typeface="Times New Roman" pitchFamily="18" charset="0"/>
                <a:cs typeface="Times New Roman" pitchFamily="18" charset="0"/>
              </a:rPr>
              <a:t>are deemed to be the profits and gains of such person </a:t>
            </a:r>
          </a:p>
          <a:p>
            <a:pPr algn="just">
              <a:buFont typeface="Wingdings" pitchFamily="2" charset="2"/>
              <a:buChar char="Ø"/>
            </a:pPr>
            <a:r>
              <a:rPr lang="en-IN" sz="2200" dirty="0">
                <a:solidFill>
                  <a:schemeClr val="tx1"/>
                </a:solidFill>
                <a:latin typeface="Times New Roman" pitchFamily="18" charset="0"/>
                <a:cs typeface="Times New Roman" pitchFamily="18" charset="0"/>
              </a:rPr>
              <a:t>under section 44AE or section 44BB or section 44BBB, </a:t>
            </a:r>
          </a:p>
          <a:p>
            <a:pPr algn="just">
              <a:buFont typeface="Wingdings" pitchFamily="2" charset="2"/>
              <a:buChar char="Ø"/>
            </a:pPr>
            <a:r>
              <a:rPr lang="en-IN" sz="2200" dirty="0">
                <a:solidFill>
                  <a:schemeClr val="tx1"/>
                </a:solidFill>
                <a:latin typeface="Times New Roman" pitchFamily="18" charset="0"/>
                <a:cs typeface="Times New Roman" pitchFamily="18" charset="0"/>
              </a:rPr>
              <a:t>as the case may be, </a:t>
            </a:r>
          </a:p>
          <a:p>
            <a:pPr algn="just">
              <a:buFont typeface="Wingdings" pitchFamily="2" charset="2"/>
              <a:buChar char="Ø"/>
            </a:pPr>
            <a:r>
              <a:rPr lang="en-IN" sz="2200" dirty="0">
                <a:solidFill>
                  <a:schemeClr val="tx1"/>
                </a:solidFill>
                <a:latin typeface="Times New Roman" pitchFamily="18" charset="0"/>
                <a:cs typeface="Times New Roman" pitchFamily="18" charset="0"/>
              </a:rPr>
              <a:t>and he has claimed his income to be lower than the profits or gains </a:t>
            </a:r>
          </a:p>
          <a:p>
            <a:pPr algn="just">
              <a:buFont typeface="Wingdings" pitchFamily="2" charset="2"/>
              <a:buChar char="Ø"/>
            </a:pPr>
            <a:r>
              <a:rPr lang="en-IN" sz="2200" dirty="0">
                <a:solidFill>
                  <a:schemeClr val="tx1"/>
                </a:solidFill>
                <a:latin typeface="Times New Roman" pitchFamily="18" charset="0"/>
                <a:cs typeface="Times New Roman" pitchFamily="18" charset="0"/>
              </a:rPr>
              <a:t>so deemed to be the profits and gains of his business, </a:t>
            </a:r>
          </a:p>
          <a:p>
            <a:pPr algn="just">
              <a:buFont typeface="Wingdings" pitchFamily="2" charset="2"/>
              <a:buChar char="Ø"/>
            </a:pPr>
            <a:r>
              <a:rPr lang="en-IN" sz="2200" dirty="0">
                <a:solidFill>
                  <a:schemeClr val="tx1"/>
                </a:solidFill>
                <a:latin typeface="Times New Roman" pitchFamily="18" charset="0"/>
                <a:cs typeface="Times New Roman" pitchFamily="18" charset="0"/>
              </a:rPr>
              <a:t>as the case may be, </a:t>
            </a:r>
          </a:p>
          <a:p>
            <a:pPr algn="just">
              <a:buFont typeface="Wingdings" pitchFamily="2" charset="2"/>
              <a:buChar char="Ø"/>
            </a:pPr>
            <a:r>
              <a:rPr lang="en-IN" sz="2200" dirty="0">
                <a:solidFill>
                  <a:schemeClr val="tx1"/>
                </a:solidFill>
                <a:latin typeface="Times New Roman" pitchFamily="18" charset="0"/>
                <a:cs typeface="Times New Roman" pitchFamily="18" charset="0"/>
              </a:rPr>
              <a:t>in any previous year; or</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ontent Placeholder 2"/>
          <p:cNvSpPr>
            <a:spLocks noGrp="1"/>
          </p:cNvSpPr>
          <p:nvPr>
            <p:ph idx="1"/>
          </p:nvPr>
        </p:nvSpPr>
        <p:spPr>
          <a:xfrm>
            <a:off x="304800" y="361950"/>
            <a:ext cx="8610600" cy="5124450"/>
          </a:xfrm>
        </p:spPr>
        <p:txBody>
          <a:bodyPr>
            <a:normAutofit/>
          </a:bodyPr>
          <a:lstStyle/>
          <a:p>
            <a:pPr algn="just">
              <a:buFont typeface="Wingdings 3" pitchFamily="18" charset="2"/>
              <a:buNone/>
            </a:pPr>
            <a:r>
              <a:rPr lang="en-IN" sz="2400" b="1" dirty="0">
                <a:solidFill>
                  <a:schemeClr val="tx1"/>
                </a:solidFill>
                <a:latin typeface="Times New Roman" pitchFamily="18" charset="0"/>
                <a:cs typeface="Times New Roman" pitchFamily="18" charset="0"/>
              </a:rPr>
              <a:t>44AB(</a:t>
            </a:r>
            <a:r>
              <a:rPr lang="en-IN" sz="2400" b="1" i="1" dirty="0">
                <a:solidFill>
                  <a:schemeClr val="tx1"/>
                </a:solidFill>
                <a:latin typeface="Times New Roman" pitchFamily="18" charset="0"/>
                <a:cs typeface="Times New Roman" pitchFamily="18" charset="0"/>
              </a:rPr>
              <a:t>d</a:t>
            </a:r>
            <a:r>
              <a:rPr lang="en-IN" sz="2400" b="1" dirty="0">
                <a:solidFill>
                  <a:schemeClr val="tx1"/>
                </a:solidFill>
                <a:latin typeface="Times New Roman" pitchFamily="18" charset="0"/>
                <a:cs typeface="Times New Roman" pitchFamily="18" charset="0"/>
              </a:rPr>
              <a:t>)</a:t>
            </a:r>
          </a:p>
          <a:p>
            <a:pPr algn="just">
              <a:buFont typeface="Wingdings" pitchFamily="2" charset="2"/>
              <a:buChar char="Ø"/>
            </a:pPr>
            <a:r>
              <a:rPr lang="en-IN" sz="2400" dirty="0">
                <a:latin typeface="Times New Roman" pitchFamily="18" charset="0"/>
                <a:cs typeface="Times New Roman" pitchFamily="18" charset="0"/>
              </a:rPr>
              <a:t>carrying on the profession shall, </a:t>
            </a:r>
          </a:p>
          <a:p>
            <a:pPr algn="just">
              <a:buFont typeface="Wingdings" pitchFamily="2" charset="2"/>
              <a:buChar char="Ø"/>
            </a:pPr>
            <a:r>
              <a:rPr lang="en-IN" sz="2400" dirty="0">
                <a:solidFill>
                  <a:schemeClr val="tx1"/>
                </a:solidFill>
                <a:latin typeface="Times New Roman" pitchFamily="18" charset="0"/>
                <a:cs typeface="Times New Roman" pitchFamily="18" charset="0"/>
              </a:rPr>
              <a:t>if the profits and gains from the profession are deemed to be the profits and gains of such person under section 44ADA and </a:t>
            </a:r>
          </a:p>
          <a:p>
            <a:pPr algn="just">
              <a:buFont typeface="Wingdings" pitchFamily="2" charset="2"/>
              <a:buChar char="Ø"/>
            </a:pPr>
            <a:r>
              <a:rPr lang="en-IN" sz="2400" dirty="0">
                <a:solidFill>
                  <a:schemeClr val="tx1"/>
                </a:solidFill>
                <a:latin typeface="Times New Roman" pitchFamily="18" charset="0"/>
                <a:cs typeface="Times New Roman" pitchFamily="18" charset="0"/>
              </a:rPr>
              <a:t>he has claimed such income to be lower than the profits and gains so deemed to be the profits and gains of his profession and </a:t>
            </a:r>
          </a:p>
          <a:p>
            <a:pPr algn="just">
              <a:buFont typeface="Wingdings" pitchFamily="2" charset="2"/>
              <a:buChar char="Ø"/>
            </a:pPr>
            <a:r>
              <a:rPr lang="en-IN" sz="2400" dirty="0">
                <a:solidFill>
                  <a:schemeClr val="tx1"/>
                </a:solidFill>
                <a:latin typeface="Times New Roman" pitchFamily="18" charset="0"/>
                <a:cs typeface="Times New Roman" pitchFamily="18" charset="0"/>
              </a:rPr>
              <a:t>his income exceeds the maximum amount </a:t>
            </a:r>
          </a:p>
          <a:p>
            <a:pPr algn="just">
              <a:buFont typeface="Wingdings" pitchFamily="2" charset="2"/>
              <a:buChar char="Ø"/>
            </a:pPr>
            <a:r>
              <a:rPr lang="en-IN" sz="2400" dirty="0">
                <a:solidFill>
                  <a:schemeClr val="tx1"/>
                </a:solidFill>
                <a:latin typeface="Times New Roman" pitchFamily="18" charset="0"/>
                <a:cs typeface="Times New Roman" pitchFamily="18" charset="0"/>
              </a:rPr>
              <a:t>which is not chargeable to income-tax in any previous year; or</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2"/>
          <p:cNvSpPr>
            <a:spLocks noGrp="1"/>
          </p:cNvSpPr>
          <p:nvPr>
            <p:ph idx="1"/>
          </p:nvPr>
        </p:nvSpPr>
        <p:spPr>
          <a:xfrm>
            <a:off x="304800" y="228600"/>
            <a:ext cx="8610600" cy="6096000"/>
          </a:xfrm>
        </p:spPr>
        <p:txBody>
          <a:bodyPr>
            <a:normAutofit/>
          </a:bodyPr>
          <a:lstStyle/>
          <a:p>
            <a:pPr algn="just">
              <a:buFont typeface="Wingdings 3" pitchFamily="18" charset="2"/>
              <a:buNone/>
            </a:pPr>
            <a:r>
              <a:rPr lang="en-IN" sz="2400" b="1" dirty="0">
                <a:solidFill>
                  <a:schemeClr val="tx1"/>
                </a:solidFill>
                <a:latin typeface="Times New Roman" pitchFamily="18" charset="0"/>
                <a:cs typeface="Times New Roman" pitchFamily="18" charset="0"/>
              </a:rPr>
              <a:t>44AB(e)</a:t>
            </a:r>
          </a:p>
          <a:p>
            <a:pPr algn="just">
              <a:buFont typeface="Wingdings" pitchFamily="2" charset="2"/>
              <a:buChar char="Ø"/>
            </a:pPr>
            <a:r>
              <a:rPr lang="en-IN" sz="2400" dirty="0">
                <a:latin typeface="Times New Roman" pitchFamily="18" charset="0"/>
                <a:cs typeface="Times New Roman" pitchFamily="18" charset="0"/>
              </a:rPr>
              <a:t>carrying on the business shall, </a:t>
            </a:r>
          </a:p>
          <a:p>
            <a:pPr algn="just">
              <a:buFont typeface="Wingdings" pitchFamily="2" charset="2"/>
              <a:buChar char="Ø"/>
            </a:pPr>
            <a:r>
              <a:rPr lang="en-IN" sz="2400" dirty="0">
                <a:solidFill>
                  <a:schemeClr val="tx1"/>
                </a:solidFill>
                <a:latin typeface="Times New Roman" pitchFamily="18" charset="0"/>
                <a:cs typeface="Times New Roman" pitchFamily="18" charset="0"/>
              </a:rPr>
              <a:t>if the provisions of sub-section (4) of section 44AD are applicable in his case and </a:t>
            </a:r>
          </a:p>
          <a:p>
            <a:pPr algn="just">
              <a:buFont typeface="Wingdings" pitchFamily="2" charset="2"/>
              <a:buChar char="Ø"/>
            </a:pPr>
            <a:r>
              <a:rPr lang="en-IN" sz="2400" dirty="0">
                <a:solidFill>
                  <a:schemeClr val="tx1"/>
                </a:solidFill>
                <a:latin typeface="Times New Roman" pitchFamily="18" charset="0"/>
                <a:cs typeface="Times New Roman" pitchFamily="18" charset="0"/>
              </a:rPr>
              <a:t>his income exceeds the maximum amount which is not chargeable to income-tax in any previous year,</a:t>
            </a:r>
          </a:p>
          <a:p>
            <a:pPr algn="just">
              <a:buFont typeface="Wingdings" pitchFamily="2" charset="2"/>
              <a:buChar char="Ø"/>
            </a:pPr>
            <a:endParaRPr lang="en-IN" sz="2400" dirty="0">
              <a:solidFill>
                <a:schemeClr val="tx1"/>
              </a:solidFill>
              <a:latin typeface="Times New Roman" pitchFamily="18" charset="0"/>
              <a:cs typeface="Times New Roman" pitchFamily="18" charset="0"/>
            </a:endParaRPr>
          </a:p>
          <a:p>
            <a:pPr algn="just">
              <a:buFont typeface="Wingdings" pitchFamily="2" charset="2"/>
              <a:buChar char="Ø"/>
            </a:pPr>
            <a:r>
              <a:rPr lang="en-IN" sz="2400" dirty="0">
                <a:solidFill>
                  <a:schemeClr val="tx1"/>
                </a:solidFill>
                <a:latin typeface="Times New Roman" pitchFamily="18" charset="0"/>
                <a:cs typeface="Times New Roman" pitchFamily="18" charset="0"/>
              </a:rPr>
              <a:t>get his accounts of such previous year audited by an accountant before the specified date and </a:t>
            </a:r>
          </a:p>
          <a:p>
            <a:pPr algn="just">
              <a:buFont typeface="Wingdings" pitchFamily="2" charset="2"/>
              <a:buChar char="Ø"/>
            </a:pPr>
            <a:r>
              <a:rPr lang="en-IN" sz="2400" dirty="0">
                <a:solidFill>
                  <a:schemeClr val="tx1"/>
                </a:solidFill>
                <a:latin typeface="Times New Roman" pitchFamily="18" charset="0"/>
                <a:cs typeface="Times New Roman" pitchFamily="18" charset="0"/>
              </a:rPr>
              <a:t>furnish by that date the report of such audit </a:t>
            </a:r>
          </a:p>
          <a:p>
            <a:pPr algn="just">
              <a:buFont typeface="Wingdings" pitchFamily="2" charset="2"/>
              <a:buChar char="Ø"/>
            </a:pPr>
            <a:r>
              <a:rPr lang="en-IN" sz="2400" dirty="0">
                <a:solidFill>
                  <a:schemeClr val="tx1"/>
                </a:solidFill>
                <a:latin typeface="Times New Roman" pitchFamily="18" charset="0"/>
                <a:cs typeface="Times New Roman" pitchFamily="18" charset="0"/>
              </a:rPr>
              <a:t>in the prescribed form duly signed and </a:t>
            </a:r>
          </a:p>
          <a:p>
            <a:pPr algn="just">
              <a:buFont typeface="Wingdings" pitchFamily="2" charset="2"/>
              <a:buChar char="Ø"/>
            </a:pPr>
            <a:r>
              <a:rPr lang="en-IN" sz="2400" dirty="0">
                <a:solidFill>
                  <a:schemeClr val="tx1"/>
                </a:solidFill>
                <a:latin typeface="Times New Roman" pitchFamily="18" charset="0"/>
                <a:cs typeface="Times New Roman" pitchFamily="18" charset="0"/>
              </a:rPr>
              <a:t>verified by such accountant and </a:t>
            </a:r>
          </a:p>
          <a:p>
            <a:pPr algn="just">
              <a:buFont typeface="Wingdings" pitchFamily="2" charset="2"/>
              <a:buChar char="Ø"/>
            </a:pPr>
            <a:r>
              <a:rPr lang="en-IN" sz="2400" dirty="0">
                <a:solidFill>
                  <a:schemeClr val="tx1"/>
                </a:solidFill>
                <a:latin typeface="Times New Roman" pitchFamily="18" charset="0"/>
                <a:cs typeface="Times New Roman" pitchFamily="18" charset="0"/>
              </a:rPr>
              <a:t>setting forth such particulars as may be prescribed :</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85750"/>
            <a:ext cx="8534400" cy="6038850"/>
          </a:xfrm>
        </p:spPr>
        <p:txBody>
          <a:bodyPr>
            <a:noAutofit/>
          </a:bodyPr>
          <a:lstStyle/>
          <a:p>
            <a:pPr algn="just">
              <a:buFont typeface="Wingdings" pitchFamily="2" charset="2"/>
              <a:buChar char="Ø"/>
              <a:defRPr/>
            </a:pPr>
            <a:r>
              <a:rPr lang="en-US" sz="2350" b="1" dirty="0">
                <a:latin typeface="Times New Roman" pitchFamily="18" charset="0"/>
                <a:cs typeface="Times New Roman" pitchFamily="18" charset="0"/>
              </a:rPr>
              <a:t>[Provided that </a:t>
            </a:r>
            <a:r>
              <a:rPr lang="en-US" sz="2350" dirty="0">
                <a:latin typeface="Times New Roman" pitchFamily="18" charset="0"/>
                <a:cs typeface="Times New Roman" pitchFamily="18" charset="0"/>
              </a:rPr>
              <a:t>this section shall not apply to a person, </a:t>
            </a:r>
          </a:p>
          <a:p>
            <a:pPr algn="just">
              <a:buFont typeface="Wingdings" pitchFamily="2" charset="2"/>
              <a:buChar char="Ø"/>
              <a:defRPr/>
            </a:pPr>
            <a:r>
              <a:rPr lang="en-US" sz="2350" dirty="0">
                <a:latin typeface="Times New Roman" pitchFamily="18" charset="0"/>
                <a:cs typeface="Times New Roman" pitchFamily="18" charset="0"/>
              </a:rPr>
              <a:t>who declares profits and gains for the previous year in accordance with the provisions of </a:t>
            </a:r>
          </a:p>
          <a:p>
            <a:pPr algn="just">
              <a:buFont typeface="Wingdings" pitchFamily="2" charset="2"/>
              <a:buChar char="Ø"/>
              <a:defRPr/>
            </a:pPr>
            <a:r>
              <a:rPr lang="en-US" sz="2350" dirty="0">
                <a:latin typeface="Times New Roman" pitchFamily="18" charset="0"/>
                <a:cs typeface="Times New Roman" pitchFamily="18" charset="0"/>
              </a:rPr>
              <a:t>sub-section (1) of section 44AD or sub-section (1) of section 44ADA:]</a:t>
            </a:r>
          </a:p>
          <a:p>
            <a:pPr marL="109728" indent="0" algn="just">
              <a:buNone/>
              <a:defRPr/>
            </a:pPr>
            <a:endParaRPr lang="en-US" sz="2350" b="1"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85750"/>
            <a:ext cx="8534400" cy="6038850"/>
          </a:xfrm>
        </p:spPr>
        <p:txBody>
          <a:bodyPr>
            <a:noAutofit/>
          </a:bodyPr>
          <a:lstStyle/>
          <a:p>
            <a:pPr algn="just">
              <a:buFont typeface="Wingdings" pitchFamily="2" charset="2"/>
              <a:buChar char="Ø"/>
              <a:defRPr/>
            </a:pPr>
            <a:r>
              <a:rPr lang="en-US" sz="2350" b="1" dirty="0">
                <a:latin typeface="Times New Roman" pitchFamily="18" charset="0"/>
                <a:cs typeface="Times New Roman" pitchFamily="18" charset="0"/>
              </a:rPr>
              <a:t>Provided further</a:t>
            </a:r>
            <a:r>
              <a:rPr lang="en-US" sz="2350" dirty="0">
                <a:latin typeface="Times New Roman" pitchFamily="18" charset="0"/>
                <a:cs typeface="Times New Roman" pitchFamily="18" charset="0"/>
              </a:rPr>
              <a:t> that this section shall not apply to the person,</a:t>
            </a:r>
          </a:p>
          <a:p>
            <a:pPr algn="just">
              <a:buFont typeface="Wingdings" pitchFamily="2" charset="2"/>
              <a:buChar char="Ø"/>
              <a:defRPr/>
            </a:pPr>
            <a:r>
              <a:rPr lang="en-US" sz="2350" dirty="0">
                <a:latin typeface="Times New Roman" pitchFamily="18" charset="0"/>
                <a:cs typeface="Times New Roman" pitchFamily="18" charset="0"/>
              </a:rPr>
              <a:t>who derives income of the nature referred to in section 44B or section 44BBA, </a:t>
            </a:r>
          </a:p>
          <a:p>
            <a:pPr algn="just">
              <a:buFont typeface="Wingdings" pitchFamily="2" charset="2"/>
              <a:buChar char="Ø"/>
              <a:defRPr/>
            </a:pPr>
            <a:r>
              <a:rPr lang="en-US" sz="2350" dirty="0">
                <a:latin typeface="Times New Roman" pitchFamily="18" charset="0"/>
                <a:cs typeface="Times New Roman" pitchFamily="18" charset="0"/>
              </a:rPr>
              <a:t>on and from the 1st day of April, 1985 or, </a:t>
            </a:r>
          </a:p>
          <a:p>
            <a:pPr algn="just">
              <a:buFont typeface="Wingdings" pitchFamily="2" charset="2"/>
              <a:buChar char="Ø"/>
              <a:defRPr/>
            </a:pPr>
            <a:r>
              <a:rPr lang="en-US" sz="2350" dirty="0">
                <a:latin typeface="Times New Roman" pitchFamily="18" charset="0"/>
                <a:cs typeface="Times New Roman" pitchFamily="18" charset="0"/>
              </a:rPr>
              <a:t>as the case may be, </a:t>
            </a:r>
          </a:p>
          <a:p>
            <a:pPr algn="just">
              <a:buFont typeface="Wingdings" pitchFamily="2" charset="2"/>
              <a:buChar char="Ø"/>
              <a:defRPr/>
            </a:pPr>
            <a:r>
              <a:rPr lang="en-US" sz="2350" dirty="0">
                <a:latin typeface="Times New Roman" pitchFamily="18" charset="0"/>
                <a:cs typeface="Times New Roman" pitchFamily="18" charset="0"/>
              </a:rPr>
              <a:t>the date on which the relevant section came into force,</a:t>
            </a:r>
          </a:p>
          <a:p>
            <a:pPr algn="just">
              <a:buFont typeface="Wingdings" pitchFamily="2" charset="2"/>
              <a:buChar char="Ø"/>
              <a:defRPr/>
            </a:pPr>
            <a:r>
              <a:rPr lang="en-US" sz="2350" dirty="0">
                <a:latin typeface="Times New Roman" pitchFamily="18" charset="0"/>
                <a:cs typeface="Times New Roman" pitchFamily="18" charset="0"/>
              </a:rPr>
              <a:t>whichever is later :</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210349799"/>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85750"/>
            <a:ext cx="8534400" cy="6038850"/>
          </a:xfrm>
        </p:spPr>
        <p:txBody>
          <a:bodyPr>
            <a:noAutofit/>
          </a:bodyPr>
          <a:lstStyle/>
          <a:p>
            <a:pPr algn="just">
              <a:buFont typeface="Wingdings" pitchFamily="2" charset="2"/>
              <a:buChar char="Ø"/>
              <a:defRPr/>
            </a:pPr>
            <a:r>
              <a:rPr lang="en-IN" sz="2400" b="1" dirty="0">
                <a:solidFill>
                  <a:schemeClr val="tx1"/>
                </a:solidFill>
                <a:latin typeface="Times New Roman" pitchFamily="18" charset="0"/>
                <a:cs typeface="Times New Roman" pitchFamily="18" charset="0"/>
              </a:rPr>
              <a:t>Provided </a:t>
            </a:r>
            <a:r>
              <a:rPr lang="en-IN" sz="2400" b="1" dirty="0">
                <a:latin typeface="Times New Roman" pitchFamily="18" charset="0"/>
                <a:cs typeface="Times New Roman" pitchFamily="18" charset="0"/>
              </a:rPr>
              <a:t>also</a:t>
            </a:r>
            <a:r>
              <a:rPr lang="en-IN" sz="2400" dirty="0">
                <a:solidFill>
                  <a:schemeClr val="tx1"/>
                </a:solidFill>
                <a:latin typeface="Times New Roman" pitchFamily="18" charset="0"/>
                <a:cs typeface="Times New Roman" pitchFamily="18" charset="0"/>
              </a:rPr>
              <a:t> that in a case </a:t>
            </a:r>
          </a:p>
          <a:p>
            <a:pPr algn="just">
              <a:buFont typeface="Wingdings" pitchFamily="2" charset="2"/>
              <a:buChar char="Ø"/>
              <a:defRPr/>
            </a:pPr>
            <a:r>
              <a:rPr lang="en-IN" sz="2400" dirty="0">
                <a:solidFill>
                  <a:schemeClr val="tx1"/>
                </a:solidFill>
                <a:latin typeface="Times New Roman" pitchFamily="18" charset="0"/>
                <a:cs typeface="Times New Roman" pitchFamily="18" charset="0"/>
              </a:rPr>
              <a:t>where such person is required by or under any other law to get his accounts audited, </a:t>
            </a:r>
          </a:p>
          <a:p>
            <a:pPr algn="just">
              <a:buFont typeface="Wingdings" pitchFamily="2" charset="2"/>
              <a:buChar char="Ø"/>
              <a:defRPr/>
            </a:pPr>
            <a:r>
              <a:rPr lang="en-IN" sz="2400" dirty="0">
                <a:solidFill>
                  <a:schemeClr val="tx1"/>
                </a:solidFill>
                <a:latin typeface="Times New Roman" pitchFamily="18" charset="0"/>
                <a:cs typeface="Times New Roman" pitchFamily="18" charset="0"/>
              </a:rPr>
              <a:t>it shall be sufficient compliance with the provisions of this section</a:t>
            </a:r>
          </a:p>
          <a:p>
            <a:pPr algn="just">
              <a:buFont typeface="Wingdings" pitchFamily="2" charset="2"/>
              <a:buChar char="Ø"/>
              <a:defRPr/>
            </a:pPr>
            <a:r>
              <a:rPr lang="en-IN" sz="2400" dirty="0">
                <a:solidFill>
                  <a:schemeClr val="tx1"/>
                </a:solidFill>
                <a:latin typeface="Times New Roman" pitchFamily="18" charset="0"/>
                <a:cs typeface="Times New Roman" pitchFamily="18" charset="0"/>
              </a:rPr>
              <a:t>if such person gets the accounts of such business or profession audited under such law </a:t>
            </a:r>
          </a:p>
          <a:p>
            <a:pPr algn="just">
              <a:buFont typeface="Wingdings" pitchFamily="2" charset="2"/>
              <a:buChar char="Ø"/>
              <a:defRPr/>
            </a:pPr>
            <a:r>
              <a:rPr lang="en-IN" sz="2400" dirty="0">
                <a:solidFill>
                  <a:schemeClr val="tx1"/>
                </a:solidFill>
                <a:latin typeface="Times New Roman" pitchFamily="18" charset="0"/>
                <a:cs typeface="Times New Roman" pitchFamily="18" charset="0"/>
              </a:rPr>
              <a:t>before the specified date and </a:t>
            </a:r>
          </a:p>
          <a:p>
            <a:pPr algn="just">
              <a:buFont typeface="Wingdings" pitchFamily="2" charset="2"/>
              <a:buChar char="Ø"/>
              <a:defRPr/>
            </a:pPr>
            <a:r>
              <a:rPr lang="en-IN" sz="2400" dirty="0">
                <a:solidFill>
                  <a:schemeClr val="tx1"/>
                </a:solidFill>
                <a:latin typeface="Times New Roman" pitchFamily="18" charset="0"/>
                <a:cs typeface="Times New Roman" pitchFamily="18" charset="0"/>
              </a:rPr>
              <a:t>furnishes by that date the report of the audit as required under such other law and </a:t>
            </a:r>
          </a:p>
          <a:p>
            <a:pPr algn="just">
              <a:buFont typeface="Wingdings" pitchFamily="2" charset="2"/>
              <a:buChar char="Ø"/>
              <a:defRPr/>
            </a:pPr>
            <a:r>
              <a:rPr lang="en-IN" sz="2400" dirty="0">
                <a:solidFill>
                  <a:schemeClr val="tx1"/>
                </a:solidFill>
                <a:latin typeface="Times New Roman" pitchFamily="18" charset="0"/>
                <a:cs typeface="Times New Roman" pitchFamily="18" charset="0"/>
              </a:rPr>
              <a:t>a further report by an accountant in the form prescribed under this section.</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85750"/>
            <a:ext cx="8534400" cy="2762250"/>
          </a:xfrm>
        </p:spPr>
        <p:txBody>
          <a:bodyPr>
            <a:noAutofit/>
          </a:bodyPr>
          <a:lstStyle/>
          <a:p>
            <a:pPr algn="just">
              <a:buFont typeface="Wingdings 3" pitchFamily="18" charset="2"/>
              <a:buNone/>
              <a:defRPr/>
            </a:pPr>
            <a:r>
              <a:rPr lang="en-IN" sz="2400" b="1" dirty="0">
                <a:solidFill>
                  <a:schemeClr val="tx1"/>
                </a:solidFill>
                <a:latin typeface="Times New Roman" pitchFamily="18" charset="0"/>
                <a:cs typeface="Times New Roman" pitchFamily="18" charset="0"/>
              </a:rPr>
              <a:t>Explanation</a:t>
            </a:r>
            <a:r>
              <a:rPr lang="en-IN" sz="2400" dirty="0">
                <a:solidFill>
                  <a:schemeClr val="tx1"/>
                </a:solidFill>
                <a:latin typeface="Times New Roman" pitchFamily="18" charset="0"/>
                <a:cs typeface="Times New Roman" pitchFamily="18" charset="0"/>
              </a:rPr>
              <a:t> - For the purposes of this section, -</a:t>
            </a:r>
          </a:p>
          <a:p>
            <a:pPr algn="just">
              <a:buFont typeface="Wingdings 3" pitchFamily="18" charset="2"/>
              <a:buNone/>
              <a:defRPr/>
            </a:pPr>
            <a:r>
              <a:rPr lang="en-IN" sz="2400" dirty="0">
                <a:solidFill>
                  <a:schemeClr val="tx1"/>
                </a:solidFill>
                <a:latin typeface="Times New Roman" pitchFamily="18" charset="0"/>
                <a:cs typeface="Times New Roman" pitchFamily="18" charset="0"/>
              </a:rPr>
              <a:t>(</a:t>
            </a:r>
            <a:r>
              <a:rPr lang="en-IN" sz="2400" dirty="0" err="1">
                <a:solidFill>
                  <a:schemeClr val="tx1"/>
                </a:solidFill>
                <a:latin typeface="Times New Roman" pitchFamily="18" charset="0"/>
                <a:cs typeface="Times New Roman" pitchFamily="18" charset="0"/>
              </a:rPr>
              <a:t>i</a:t>
            </a:r>
            <a:r>
              <a:rPr lang="en-IN" sz="2400" dirty="0">
                <a:solidFill>
                  <a:schemeClr val="tx1"/>
                </a:solidFill>
                <a:latin typeface="Times New Roman" pitchFamily="18" charset="0"/>
                <a:cs typeface="Times New Roman" pitchFamily="18" charset="0"/>
              </a:rPr>
              <a:t>) </a:t>
            </a:r>
            <a:r>
              <a:rPr lang="en-US" sz="2400" dirty="0">
                <a:latin typeface="Times New Roman" pitchFamily="18" charset="0"/>
                <a:cs typeface="Times New Roman" pitchFamily="18" charset="0"/>
              </a:rPr>
              <a:t>"accountant" shall have the same meaning as in the Explanation below sub-section (2) of section 288;</a:t>
            </a:r>
          </a:p>
          <a:p>
            <a:pPr algn="just">
              <a:buFont typeface="Wingdings 3" pitchFamily="18" charset="2"/>
              <a:buNone/>
              <a:defRPr/>
            </a:pPr>
            <a:endParaRPr lang="en-US" sz="2400" dirty="0">
              <a:latin typeface="Times New Roman" pitchFamily="18" charset="0"/>
              <a:cs typeface="Times New Roman" pitchFamily="18" charset="0"/>
            </a:endParaRPr>
          </a:p>
          <a:p>
            <a:pPr algn="just">
              <a:buFont typeface="Wingdings 3" pitchFamily="18" charset="2"/>
              <a:buNone/>
              <a:defRPr/>
            </a:pPr>
            <a:r>
              <a:rPr lang="en-US" sz="2400" dirty="0">
                <a:latin typeface="Times New Roman" pitchFamily="18" charset="0"/>
                <a:cs typeface="Times New Roman" pitchFamily="18" charset="0"/>
              </a:rPr>
              <a:t>(ii) "specified date", in relation to the accounts of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of the previous year relevant to an assessment year, means date one month prior to the due date for furnishing the return of income under sub-section (1) of section 139.</a:t>
            </a:r>
            <a:endParaRPr lang="en-IN" sz="2400" dirty="0">
              <a:latin typeface="Times New Roman" pitchFamily="18" charset="0"/>
              <a:cs typeface="Times New Roman" pitchFamily="18" charset="0"/>
            </a:endParaRPr>
          </a:p>
          <a:p>
            <a:pPr algn="just">
              <a:buFont typeface="Wingdings 3" pitchFamily="18" charset="2"/>
              <a:buNone/>
              <a:defRPr/>
            </a:pPr>
            <a:endParaRPr lang="en-IN" sz="24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ontent Placeholder 2"/>
          <p:cNvSpPr>
            <a:spLocks noGrp="1"/>
          </p:cNvSpPr>
          <p:nvPr>
            <p:ph idx="1"/>
          </p:nvPr>
        </p:nvSpPr>
        <p:spPr>
          <a:xfrm>
            <a:off x="304800" y="285750"/>
            <a:ext cx="8534400" cy="6038850"/>
          </a:xfrm>
        </p:spPr>
        <p:txBody>
          <a:bodyPr>
            <a:normAutofit/>
          </a:bodyPr>
          <a:lstStyle/>
          <a:p>
            <a:pPr algn="just">
              <a:buFont typeface="Wingdings 3" pitchFamily="18" charset="2"/>
              <a:buNone/>
            </a:pPr>
            <a:r>
              <a:rPr lang="en-IN" sz="2400" b="1" dirty="0">
                <a:solidFill>
                  <a:schemeClr val="tx1"/>
                </a:solidFill>
                <a:latin typeface="Times New Roman" pitchFamily="18" charset="0"/>
                <a:cs typeface="Times New Roman" pitchFamily="18" charset="0"/>
              </a:rPr>
              <a:t>Special provision for computing profits and gains of business on presumptive basis.</a:t>
            </a:r>
            <a:endParaRPr lang="en-IN" sz="2400" dirty="0">
              <a:solidFill>
                <a:schemeClr val="tx1"/>
              </a:solidFill>
              <a:latin typeface="Times New Roman" pitchFamily="18" charset="0"/>
              <a:cs typeface="Times New Roman" pitchFamily="18" charset="0"/>
            </a:endParaRPr>
          </a:p>
          <a:p>
            <a:pPr algn="just">
              <a:buFont typeface="Wingdings 3" pitchFamily="18" charset="2"/>
              <a:buNone/>
            </a:pPr>
            <a:r>
              <a:rPr lang="en-IN" sz="2400" b="1" dirty="0">
                <a:solidFill>
                  <a:schemeClr val="tx1"/>
                </a:solidFill>
                <a:latin typeface="Times New Roman" pitchFamily="18" charset="0"/>
                <a:cs typeface="Times New Roman" pitchFamily="18" charset="0"/>
              </a:rPr>
              <a:t>44AD(1)</a:t>
            </a:r>
          </a:p>
          <a:p>
            <a:pPr algn="just">
              <a:buFont typeface="Wingdings" pitchFamily="2" charset="2"/>
              <a:buChar char="Ø"/>
            </a:pPr>
            <a:r>
              <a:rPr lang="en-IN" sz="2400" dirty="0">
                <a:solidFill>
                  <a:schemeClr val="tx1"/>
                </a:solidFill>
                <a:latin typeface="Times New Roman" pitchFamily="18" charset="0"/>
                <a:cs typeface="Times New Roman" pitchFamily="18" charset="0"/>
              </a:rPr>
              <a:t>Notwithstanding anything to the contrary contained in sections 28 to 43C, </a:t>
            </a:r>
          </a:p>
          <a:p>
            <a:pPr algn="just">
              <a:buFont typeface="Wingdings" pitchFamily="2" charset="2"/>
              <a:buChar char="Ø"/>
            </a:pPr>
            <a:r>
              <a:rPr lang="en-IN" sz="2400" dirty="0">
                <a:solidFill>
                  <a:schemeClr val="tx1"/>
                </a:solidFill>
                <a:latin typeface="Times New Roman" pitchFamily="18" charset="0"/>
                <a:cs typeface="Times New Roman" pitchFamily="18" charset="0"/>
              </a:rPr>
              <a:t>in the case of an </a:t>
            </a:r>
            <a:r>
              <a:rPr lang="en-IN" sz="2400" b="1" dirty="0">
                <a:solidFill>
                  <a:schemeClr val="tx1"/>
                </a:solidFill>
                <a:latin typeface="Times New Roman" pitchFamily="18" charset="0"/>
                <a:cs typeface="Times New Roman" pitchFamily="18" charset="0"/>
              </a:rPr>
              <a:t>eligible </a:t>
            </a:r>
            <a:r>
              <a:rPr lang="en-IN" sz="2400" b="1" dirty="0" err="1">
                <a:solidFill>
                  <a:schemeClr val="tx1"/>
                </a:solidFill>
                <a:latin typeface="Times New Roman" pitchFamily="18" charset="0"/>
                <a:cs typeface="Times New Roman" pitchFamily="18" charset="0"/>
              </a:rPr>
              <a:t>assessee</a:t>
            </a:r>
            <a:r>
              <a:rPr lang="en-IN" sz="2400" b="1" dirty="0">
                <a:solidFill>
                  <a:schemeClr val="tx1"/>
                </a:solidFill>
                <a:latin typeface="Times New Roman" pitchFamily="18" charset="0"/>
                <a:cs typeface="Times New Roman" pitchFamily="18" charset="0"/>
              </a:rPr>
              <a:t> </a:t>
            </a:r>
            <a:r>
              <a:rPr lang="en-IN" sz="2400" dirty="0">
                <a:solidFill>
                  <a:schemeClr val="tx1"/>
                </a:solidFill>
                <a:latin typeface="Times New Roman" pitchFamily="18" charset="0"/>
                <a:cs typeface="Times New Roman" pitchFamily="18" charset="0"/>
              </a:rPr>
              <a:t>engaged in an </a:t>
            </a:r>
            <a:r>
              <a:rPr lang="en-IN" sz="2400" b="1" dirty="0">
                <a:solidFill>
                  <a:schemeClr val="tx1"/>
                </a:solidFill>
                <a:latin typeface="Times New Roman" pitchFamily="18" charset="0"/>
                <a:cs typeface="Times New Roman" pitchFamily="18" charset="0"/>
              </a:rPr>
              <a:t>eligible business</a:t>
            </a:r>
            <a:r>
              <a:rPr lang="en-IN" sz="2400" dirty="0">
                <a:solidFill>
                  <a:schemeClr val="tx1"/>
                </a:solidFill>
                <a:latin typeface="Times New Roman" pitchFamily="18" charset="0"/>
                <a:cs typeface="Times New Roman" pitchFamily="18" charset="0"/>
              </a:rPr>
              <a:t>, </a:t>
            </a:r>
          </a:p>
          <a:p>
            <a:pPr algn="just">
              <a:buFont typeface="Wingdings" pitchFamily="2" charset="2"/>
              <a:buChar char="Ø"/>
            </a:pPr>
            <a:r>
              <a:rPr lang="en-IN" sz="2400" dirty="0">
                <a:solidFill>
                  <a:schemeClr val="tx1"/>
                </a:solidFill>
                <a:latin typeface="Times New Roman" pitchFamily="18" charset="0"/>
                <a:cs typeface="Times New Roman" pitchFamily="18" charset="0"/>
              </a:rPr>
              <a:t>a sum equal to eight per cent of the total turnover or gross receipts of the </a:t>
            </a:r>
            <a:r>
              <a:rPr lang="en-IN" sz="2400" dirty="0" err="1">
                <a:solidFill>
                  <a:schemeClr val="tx1"/>
                </a:solidFill>
                <a:latin typeface="Times New Roman" pitchFamily="18" charset="0"/>
                <a:cs typeface="Times New Roman" pitchFamily="18" charset="0"/>
              </a:rPr>
              <a:t>assessee</a:t>
            </a:r>
            <a:r>
              <a:rPr lang="en-IN" sz="2400" dirty="0">
                <a:solidFill>
                  <a:schemeClr val="tx1"/>
                </a:solidFill>
                <a:latin typeface="Times New Roman" pitchFamily="18" charset="0"/>
                <a:cs typeface="Times New Roman" pitchFamily="18" charset="0"/>
              </a:rPr>
              <a:t> in the previous year on account of such business or, as the case may be, </a:t>
            </a:r>
          </a:p>
          <a:p>
            <a:pPr algn="just">
              <a:buFont typeface="Wingdings" pitchFamily="2" charset="2"/>
              <a:buChar char="Ø"/>
            </a:pPr>
            <a:r>
              <a:rPr lang="en-IN" sz="2400" dirty="0">
                <a:solidFill>
                  <a:schemeClr val="tx1"/>
                </a:solidFill>
                <a:latin typeface="Times New Roman" pitchFamily="18" charset="0"/>
                <a:cs typeface="Times New Roman" pitchFamily="18" charset="0"/>
              </a:rPr>
              <a:t>a sum higher than the aforesaid sum claimed to have been earned by the eligible </a:t>
            </a:r>
            <a:r>
              <a:rPr lang="en-IN" sz="2400" dirty="0" err="1">
                <a:solidFill>
                  <a:schemeClr val="tx1"/>
                </a:solidFill>
                <a:latin typeface="Times New Roman" pitchFamily="18" charset="0"/>
                <a:cs typeface="Times New Roman" pitchFamily="18" charset="0"/>
              </a:rPr>
              <a:t>assessee</a:t>
            </a:r>
            <a:r>
              <a:rPr lang="en-IN" sz="2400" dirty="0">
                <a:solidFill>
                  <a:schemeClr val="tx1"/>
                </a:solidFill>
                <a:latin typeface="Times New Roman" pitchFamily="18" charset="0"/>
                <a:cs typeface="Times New Roman" pitchFamily="18" charset="0"/>
              </a:rPr>
              <a:t>, </a:t>
            </a:r>
          </a:p>
          <a:p>
            <a:pPr algn="just">
              <a:buFont typeface="Wingdings" pitchFamily="2" charset="2"/>
              <a:buChar char="Ø"/>
            </a:pPr>
            <a:r>
              <a:rPr lang="en-US" sz="2400" dirty="0">
                <a:latin typeface="Times New Roman" pitchFamily="18" charset="0"/>
                <a:cs typeface="Times New Roman" pitchFamily="18" charset="0"/>
              </a:rPr>
              <a:t>shall be deemed to be the profits and gains of such business chargeable to tax under the head "Profits and gains of business or profession" :</a:t>
            </a:r>
            <a:endParaRPr lang="en-IN" sz="2400" dirty="0">
              <a:latin typeface="Times New Roman" pitchFamily="18" charset="0"/>
              <a:cs typeface="Times New Roman" pitchFamily="18" charset="0"/>
            </a:endParaRPr>
          </a:p>
          <a:p>
            <a:pPr algn="just">
              <a:buFont typeface="Wingdings" pitchFamily="2" charset="2"/>
              <a:buChar char="Ø"/>
            </a:pPr>
            <a:endParaRPr lang="en-IN" sz="24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873515387"/>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2"/>
          <p:cNvSpPr>
            <a:spLocks noGrp="1"/>
          </p:cNvSpPr>
          <p:nvPr>
            <p:ph idx="1"/>
          </p:nvPr>
        </p:nvSpPr>
        <p:spPr>
          <a:xfrm>
            <a:off x="152400" y="76200"/>
            <a:ext cx="8763000" cy="6038850"/>
          </a:xfrm>
        </p:spPr>
        <p:txBody>
          <a:bodyPr>
            <a:normAutofit/>
          </a:bodyPr>
          <a:lstStyle/>
          <a:p>
            <a:pPr algn="just">
              <a:buNone/>
              <a:defRPr/>
            </a:pPr>
            <a:r>
              <a:rPr lang="en-IN" sz="2400" dirty="0">
                <a:solidFill>
                  <a:schemeClr val="tx1"/>
                </a:solidFill>
                <a:latin typeface="Times New Roman" pitchFamily="18" charset="0"/>
                <a:cs typeface="Times New Roman" pitchFamily="18" charset="0"/>
              </a:rPr>
              <a:t>[Provided that this sub-section shall have effect as if for the words "eight per cent", </a:t>
            </a:r>
          </a:p>
          <a:p>
            <a:pPr algn="just">
              <a:buFont typeface="Wingdings" pitchFamily="2" charset="2"/>
              <a:buChar char="Ø"/>
              <a:defRPr/>
            </a:pPr>
            <a:r>
              <a:rPr lang="en-IN" sz="2400" dirty="0">
                <a:solidFill>
                  <a:schemeClr val="tx1"/>
                </a:solidFill>
                <a:latin typeface="Times New Roman" pitchFamily="18" charset="0"/>
                <a:cs typeface="Times New Roman" pitchFamily="18" charset="0"/>
              </a:rPr>
              <a:t>the words "six per cent" had been substituted, </a:t>
            </a:r>
          </a:p>
          <a:p>
            <a:pPr algn="just">
              <a:buFont typeface="Wingdings" pitchFamily="2" charset="2"/>
              <a:buChar char="Ø"/>
              <a:defRPr/>
            </a:pPr>
            <a:r>
              <a:rPr lang="en-IN" sz="2400" dirty="0">
                <a:solidFill>
                  <a:schemeClr val="tx1"/>
                </a:solidFill>
                <a:latin typeface="Times New Roman" pitchFamily="18" charset="0"/>
                <a:cs typeface="Times New Roman" pitchFamily="18" charset="0"/>
              </a:rPr>
              <a:t>in respect of the amount of total turnover or gross receipts </a:t>
            </a:r>
          </a:p>
          <a:p>
            <a:pPr algn="just">
              <a:buFont typeface="Wingdings" pitchFamily="2" charset="2"/>
              <a:buChar char="Ø"/>
              <a:defRPr/>
            </a:pPr>
            <a:r>
              <a:rPr lang="en-US" sz="2400" dirty="0">
                <a:latin typeface="Times New Roman" pitchFamily="18" charset="0"/>
                <a:cs typeface="Times New Roman" pitchFamily="18" charset="0"/>
              </a:rPr>
              <a:t>which is received by an account payee cheque or an account payee bank draft or use of electronic clearing system through a bank account or through such other electronic mode as may be prescribed </a:t>
            </a:r>
          </a:p>
          <a:p>
            <a:pPr algn="just">
              <a:buFont typeface="Wingdings" pitchFamily="2" charset="2"/>
              <a:buChar char="Ø"/>
              <a:defRPr/>
            </a:pPr>
            <a:r>
              <a:rPr lang="en-US" sz="2400" dirty="0">
                <a:latin typeface="Times New Roman" pitchFamily="18" charset="0"/>
                <a:cs typeface="Times New Roman" pitchFamily="18" charset="0"/>
              </a:rPr>
              <a:t>during the previous year or before the due date specified </a:t>
            </a:r>
          </a:p>
          <a:p>
            <a:pPr algn="just">
              <a:buFont typeface="Wingdings" pitchFamily="2" charset="2"/>
              <a:buChar char="Ø"/>
              <a:defRPr/>
            </a:pPr>
            <a:r>
              <a:rPr lang="en-US" sz="2400" dirty="0">
                <a:latin typeface="Times New Roman" pitchFamily="18" charset="0"/>
                <a:cs typeface="Times New Roman" pitchFamily="18" charset="0"/>
              </a:rPr>
              <a:t>in sub-section (1) of section 139 in respect of that previous year.</a:t>
            </a:r>
            <a:endParaRPr lang="en-IN" sz="2400" dirty="0">
              <a:solidFill>
                <a:schemeClr val="tx1"/>
              </a:solidFill>
              <a:latin typeface="Times New Roman" pitchFamily="18" charset="0"/>
              <a:cs typeface="Times New Roman" pitchFamily="18" charset="0"/>
            </a:endParaRPr>
          </a:p>
          <a:p>
            <a:pPr algn="just">
              <a:buFont typeface="Wingdings" pitchFamily="2" charset="2"/>
              <a:buChar char="Ø"/>
              <a:defRPr/>
            </a:pPr>
            <a:endParaRPr lang="en-IN" sz="24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294182263"/>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2"/>
          <p:cNvSpPr>
            <a:spLocks noGrp="1"/>
          </p:cNvSpPr>
          <p:nvPr>
            <p:ph idx="1"/>
          </p:nvPr>
        </p:nvSpPr>
        <p:spPr>
          <a:xfrm>
            <a:off x="152400" y="76200"/>
            <a:ext cx="8763000" cy="6038850"/>
          </a:xfrm>
        </p:spPr>
        <p:txBody>
          <a:bodyPr>
            <a:normAutofit/>
          </a:bodyPr>
          <a:lstStyle/>
          <a:p>
            <a:pPr algn="just">
              <a:buNone/>
              <a:defRPr/>
            </a:pPr>
            <a:r>
              <a:rPr lang="en-IN" sz="2400" b="1" dirty="0">
                <a:solidFill>
                  <a:schemeClr val="tx1"/>
                </a:solidFill>
                <a:latin typeface="Times New Roman" pitchFamily="18" charset="0"/>
                <a:cs typeface="Times New Roman" pitchFamily="18" charset="0"/>
              </a:rPr>
              <a:t>44AD(2)</a:t>
            </a:r>
          </a:p>
          <a:p>
            <a:pPr algn="just">
              <a:buFont typeface="Wingdings" pitchFamily="2" charset="2"/>
              <a:buChar char="Ø"/>
              <a:defRPr/>
            </a:pPr>
            <a:r>
              <a:rPr lang="en-IN" sz="2400" dirty="0">
                <a:latin typeface="Times New Roman" pitchFamily="18" charset="0"/>
                <a:cs typeface="Times New Roman" pitchFamily="18" charset="0"/>
              </a:rPr>
              <a:t>Any deduction allowable </a:t>
            </a:r>
          </a:p>
          <a:p>
            <a:pPr algn="just">
              <a:buFont typeface="Wingdings" pitchFamily="2" charset="2"/>
              <a:buChar char="Ø"/>
              <a:defRPr/>
            </a:pPr>
            <a:r>
              <a:rPr lang="en-IN" sz="2400" dirty="0">
                <a:latin typeface="Times New Roman" pitchFamily="18" charset="0"/>
                <a:cs typeface="Times New Roman" pitchFamily="18" charset="0"/>
              </a:rPr>
              <a:t>under </a:t>
            </a:r>
            <a:r>
              <a:rPr lang="en-IN" sz="2400" dirty="0">
                <a:solidFill>
                  <a:schemeClr val="tx1"/>
                </a:solidFill>
                <a:latin typeface="Times New Roman" pitchFamily="18" charset="0"/>
                <a:cs typeface="Times New Roman" pitchFamily="18" charset="0"/>
              </a:rPr>
              <a:t>the provisions of sections 30 to 38 shall, </a:t>
            </a:r>
          </a:p>
          <a:p>
            <a:pPr algn="just">
              <a:buFont typeface="Wingdings" pitchFamily="2" charset="2"/>
              <a:buChar char="Ø"/>
              <a:defRPr/>
            </a:pPr>
            <a:r>
              <a:rPr lang="en-IN" sz="2400" dirty="0">
                <a:solidFill>
                  <a:schemeClr val="tx1"/>
                </a:solidFill>
                <a:latin typeface="Times New Roman" pitchFamily="18" charset="0"/>
                <a:cs typeface="Times New Roman" pitchFamily="18" charset="0"/>
              </a:rPr>
              <a:t>for the purposes of sub-section (1),</a:t>
            </a:r>
          </a:p>
          <a:p>
            <a:pPr algn="just">
              <a:buFont typeface="Wingdings" pitchFamily="2" charset="2"/>
              <a:buChar char="Ø"/>
              <a:defRPr/>
            </a:pPr>
            <a:r>
              <a:rPr lang="en-IN" sz="2400" dirty="0">
                <a:solidFill>
                  <a:schemeClr val="tx1"/>
                </a:solidFill>
                <a:latin typeface="Times New Roman" pitchFamily="18" charset="0"/>
                <a:cs typeface="Times New Roman" pitchFamily="18" charset="0"/>
              </a:rPr>
              <a:t> be deemed to have been already given full effect to and </a:t>
            </a:r>
          </a:p>
          <a:p>
            <a:pPr algn="just">
              <a:buFont typeface="Wingdings" pitchFamily="2" charset="2"/>
              <a:buChar char="Ø"/>
              <a:defRPr/>
            </a:pPr>
            <a:r>
              <a:rPr lang="en-IN" sz="2400" dirty="0">
                <a:solidFill>
                  <a:schemeClr val="tx1"/>
                </a:solidFill>
                <a:latin typeface="Times New Roman" pitchFamily="18" charset="0"/>
                <a:cs typeface="Times New Roman" pitchFamily="18" charset="0"/>
              </a:rPr>
              <a:t>no further deduction under those sections shall be allowed :</a:t>
            </a:r>
          </a:p>
          <a:p>
            <a:pPr algn="just">
              <a:buFont typeface="Wingdings 3" pitchFamily="18" charset="2"/>
              <a:buNone/>
              <a:defRPr/>
            </a:pPr>
            <a:endParaRPr lang="en-IN" sz="24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662307476"/>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p:cNvSpPr>
            <a:spLocks noGrp="1"/>
          </p:cNvSpPr>
          <p:nvPr>
            <p:ph idx="1"/>
          </p:nvPr>
        </p:nvSpPr>
        <p:spPr>
          <a:xfrm>
            <a:off x="304800" y="285750"/>
            <a:ext cx="8534400" cy="6038850"/>
          </a:xfrm>
        </p:spPr>
        <p:txBody>
          <a:bodyPr/>
          <a:lstStyle/>
          <a:p>
            <a:pPr algn="just">
              <a:buNone/>
            </a:pPr>
            <a:r>
              <a:rPr lang="en-IN" sz="2400" b="1" dirty="0">
                <a:solidFill>
                  <a:schemeClr val="tx1"/>
                </a:solidFill>
                <a:latin typeface="Times New Roman" pitchFamily="18" charset="0"/>
                <a:cs typeface="Times New Roman" pitchFamily="18" charset="0"/>
              </a:rPr>
              <a:t>44AD(3)</a:t>
            </a:r>
          </a:p>
          <a:p>
            <a:pPr algn="just">
              <a:buFont typeface="Wingdings" pitchFamily="2" charset="2"/>
              <a:buChar char="Ø"/>
            </a:pPr>
            <a:r>
              <a:rPr lang="en-IN" sz="2400" dirty="0">
                <a:latin typeface="Times New Roman" pitchFamily="18" charset="0"/>
                <a:cs typeface="Times New Roman" pitchFamily="18" charset="0"/>
              </a:rPr>
              <a:t>The written down value </a:t>
            </a:r>
          </a:p>
          <a:p>
            <a:pPr algn="just">
              <a:buFont typeface="Wingdings" pitchFamily="2" charset="2"/>
              <a:buChar char="Ø"/>
            </a:pPr>
            <a:r>
              <a:rPr lang="en-IN" sz="2400" dirty="0">
                <a:solidFill>
                  <a:schemeClr val="tx1"/>
                </a:solidFill>
                <a:latin typeface="Times New Roman" pitchFamily="18" charset="0"/>
                <a:cs typeface="Times New Roman" pitchFamily="18" charset="0"/>
              </a:rPr>
              <a:t>of any asset of an eligible business </a:t>
            </a:r>
          </a:p>
          <a:p>
            <a:pPr algn="just">
              <a:buFont typeface="Wingdings" pitchFamily="2" charset="2"/>
              <a:buChar char="Ø"/>
            </a:pPr>
            <a:r>
              <a:rPr lang="en-IN" sz="2400" dirty="0">
                <a:solidFill>
                  <a:schemeClr val="tx1"/>
                </a:solidFill>
                <a:latin typeface="Times New Roman" pitchFamily="18" charset="0"/>
                <a:cs typeface="Times New Roman" pitchFamily="18" charset="0"/>
              </a:rPr>
              <a:t>shall be deemed to have been calculated </a:t>
            </a:r>
          </a:p>
          <a:p>
            <a:pPr algn="just">
              <a:buFont typeface="Wingdings" pitchFamily="2" charset="2"/>
              <a:buChar char="Ø"/>
            </a:pPr>
            <a:r>
              <a:rPr lang="en-IN" sz="2400" dirty="0">
                <a:solidFill>
                  <a:schemeClr val="tx1"/>
                </a:solidFill>
                <a:latin typeface="Times New Roman" pitchFamily="18" charset="0"/>
                <a:cs typeface="Times New Roman" pitchFamily="18" charset="0"/>
              </a:rPr>
              <a:t>as if the eligible </a:t>
            </a:r>
            <a:r>
              <a:rPr lang="en-IN" sz="2400" dirty="0" err="1">
                <a:solidFill>
                  <a:schemeClr val="tx1"/>
                </a:solidFill>
                <a:latin typeface="Times New Roman" pitchFamily="18" charset="0"/>
                <a:cs typeface="Times New Roman" pitchFamily="18" charset="0"/>
              </a:rPr>
              <a:t>assessee</a:t>
            </a:r>
            <a:r>
              <a:rPr lang="en-IN" sz="2400" dirty="0">
                <a:solidFill>
                  <a:schemeClr val="tx1"/>
                </a:solidFill>
                <a:latin typeface="Times New Roman" pitchFamily="18" charset="0"/>
                <a:cs typeface="Times New Roman" pitchFamily="18" charset="0"/>
              </a:rPr>
              <a:t> had claimed and </a:t>
            </a:r>
          </a:p>
          <a:p>
            <a:pPr algn="just">
              <a:buFont typeface="Wingdings" pitchFamily="2" charset="2"/>
              <a:buChar char="Ø"/>
            </a:pPr>
            <a:r>
              <a:rPr lang="en-IN" sz="2400" dirty="0">
                <a:solidFill>
                  <a:schemeClr val="tx1"/>
                </a:solidFill>
                <a:latin typeface="Times New Roman" pitchFamily="18" charset="0"/>
                <a:cs typeface="Times New Roman" pitchFamily="18" charset="0"/>
              </a:rPr>
              <a:t>had been actually allowed the deduction </a:t>
            </a:r>
          </a:p>
          <a:p>
            <a:pPr algn="just">
              <a:buFont typeface="Wingdings" pitchFamily="2" charset="2"/>
              <a:buChar char="Ø"/>
            </a:pPr>
            <a:r>
              <a:rPr lang="en-IN" sz="2400" dirty="0">
                <a:solidFill>
                  <a:schemeClr val="tx1"/>
                </a:solidFill>
                <a:latin typeface="Times New Roman" pitchFamily="18" charset="0"/>
                <a:cs typeface="Times New Roman" pitchFamily="18" charset="0"/>
              </a:rPr>
              <a:t>in respect of the depreciation </a:t>
            </a:r>
          </a:p>
          <a:p>
            <a:pPr algn="just">
              <a:buFont typeface="Wingdings" pitchFamily="2" charset="2"/>
              <a:buChar char="Ø"/>
            </a:pPr>
            <a:r>
              <a:rPr lang="en-IN" sz="2400" dirty="0">
                <a:solidFill>
                  <a:schemeClr val="tx1"/>
                </a:solidFill>
                <a:latin typeface="Times New Roman" pitchFamily="18" charset="0"/>
                <a:cs typeface="Times New Roman" pitchFamily="18" charset="0"/>
              </a:rPr>
              <a:t>for each of the relevant assessment years.</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165172161"/>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p:cNvSpPr>
            <a:spLocks noGrp="1"/>
          </p:cNvSpPr>
          <p:nvPr>
            <p:ph idx="1"/>
          </p:nvPr>
        </p:nvSpPr>
        <p:spPr>
          <a:xfrm>
            <a:off x="304800" y="285750"/>
            <a:ext cx="8534400" cy="5429250"/>
          </a:xfrm>
        </p:spPr>
        <p:txBody>
          <a:bodyPr>
            <a:normAutofit/>
          </a:bodyPr>
          <a:lstStyle/>
          <a:p>
            <a:pPr algn="just">
              <a:buFont typeface="Wingdings 3" pitchFamily="18" charset="2"/>
              <a:buNone/>
            </a:pPr>
            <a:r>
              <a:rPr lang="en-IN" sz="2400" b="1" dirty="0">
                <a:solidFill>
                  <a:schemeClr val="tx1"/>
                </a:solidFill>
                <a:latin typeface="Times New Roman" pitchFamily="18" charset="0"/>
                <a:cs typeface="Times New Roman" pitchFamily="18" charset="0"/>
              </a:rPr>
              <a:t>44AD(4) </a:t>
            </a:r>
          </a:p>
          <a:p>
            <a:pPr algn="just">
              <a:buFont typeface="Wingdings" pitchFamily="2" charset="2"/>
              <a:buChar char="Ø"/>
            </a:pPr>
            <a:r>
              <a:rPr lang="en-IN" sz="2400" dirty="0">
                <a:solidFill>
                  <a:schemeClr val="tx1"/>
                </a:solidFill>
                <a:latin typeface="Times New Roman" pitchFamily="18" charset="0"/>
                <a:cs typeface="Times New Roman" pitchFamily="18" charset="0"/>
              </a:rPr>
              <a:t>Where an eligible </a:t>
            </a:r>
            <a:r>
              <a:rPr lang="en-IN" sz="2400" dirty="0" err="1">
                <a:solidFill>
                  <a:schemeClr val="tx1"/>
                </a:solidFill>
                <a:latin typeface="Times New Roman" pitchFamily="18" charset="0"/>
                <a:cs typeface="Times New Roman" pitchFamily="18" charset="0"/>
              </a:rPr>
              <a:t>assessee</a:t>
            </a:r>
            <a:r>
              <a:rPr lang="en-IN" sz="2400" dirty="0">
                <a:solidFill>
                  <a:schemeClr val="tx1"/>
                </a:solidFill>
                <a:latin typeface="Times New Roman" pitchFamily="18" charset="0"/>
                <a:cs typeface="Times New Roman" pitchFamily="18" charset="0"/>
              </a:rPr>
              <a:t> declares profit for any previous year in accordance with the provisions of this section and </a:t>
            </a:r>
          </a:p>
          <a:p>
            <a:pPr algn="just">
              <a:buFont typeface="Wingdings" pitchFamily="2" charset="2"/>
              <a:buChar char="Ø"/>
            </a:pPr>
            <a:r>
              <a:rPr lang="en-US" sz="2400" dirty="0">
                <a:latin typeface="Times New Roman" pitchFamily="18" charset="0"/>
                <a:cs typeface="Times New Roman" pitchFamily="18" charset="0"/>
              </a:rPr>
              <a:t>he declares profit for any of the five assessment years relevant to the previous year succeeding such previous year not in accordance with the provisions of sub-section (1), </a:t>
            </a:r>
          </a:p>
          <a:p>
            <a:pPr algn="just">
              <a:buFont typeface="Wingdings" pitchFamily="2" charset="2"/>
              <a:buChar char="Ø"/>
            </a:pPr>
            <a:r>
              <a:rPr lang="en-US" sz="2400" dirty="0">
                <a:latin typeface="Times New Roman" pitchFamily="18" charset="0"/>
                <a:cs typeface="Times New Roman" pitchFamily="18" charset="0"/>
              </a:rPr>
              <a:t>he shall not be eligible to claim the benefit of the provisions of this section for five assessment years subsequent to the assessment year relevant to the previous year </a:t>
            </a:r>
          </a:p>
          <a:p>
            <a:pPr algn="just">
              <a:buFont typeface="Wingdings" pitchFamily="2" charset="2"/>
              <a:buChar char="Ø"/>
            </a:pPr>
            <a:r>
              <a:rPr lang="en-US" sz="2400" dirty="0">
                <a:latin typeface="Times New Roman" pitchFamily="18" charset="0"/>
                <a:cs typeface="Times New Roman" pitchFamily="18" charset="0"/>
              </a:rPr>
              <a:t>in which the profit has not been declared in accordance with the provisions of sub-section (1).</a:t>
            </a:r>
            <a:endParaRPr lang="en-IN" sz="24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034192122"/>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Content Placeholder 2"/>
          <p:cNvSpPr>
            <a:spLocks noGrp="1"/>
          </p:cNvSpPr>
          <p:nvPr>
            <p:ph idx="1"/>
          </p:nvPr>
        </p:nvSpPr>
        <p:spPr>
          <a:xfrm>
            <a:off x="304800" y="285750"/>
            <a:ext cx="8534400" cy="6038850"/>
          </a:xfrm>
        </p:spPr>
        <p:txBody>
          <a:bodyPr>
            <a:normAutofit/>
          </a:bodyPr>
          <a:lstStyle/>
          <a:p>
            <a:pPr algn="just">
              <a:buFont typeface="Wingdings 3" pitchFamily="18" charset="2"/>
              <a:buNone/>
            </a:pPr>
            <a:r>
              <a:rPr lang="en-IN" sz="2400" b="1" dirty="0">
                <a:solidFill>
                  <a:schemeClr val="tx1"/>
                </a:solidFill>
                <a:latin typeface="Times New Roman" pitchFamily="18" charset="0"/>
                <a:cs typeface="Times New Roman" pitchFamily="18" charset="0"/>
              </a:rPr>
              <a:t>44AD(5)</a:t>
            </a:r>
          </a:p>
          <a:p>
            <a:pPr algn="just">
              <a:buFont typeface="Wingdings" pitchFamily="2" charset="2"/>
              <a:buChar char="Ø"/>
            </a:pPr>
            <a:r>
              <a:rPr lang="en-IN" sz="2400" dirty="0">
                <a:solidFill>
                  <a:schemeClr val="tx1"/>
                </a:solidFill>
                <a:latin typeface="Times New Roman" pitchFamily="18" charset="0"/>
                <a:cs typeface="Times New Roman" pitchFamily="18" charset="0"/>
              </a:rPr>
              <a:t>Notwithstanding anything contained in the foregoing provisions of this section, </a:t>
            </a:r>
          </a:p>
          <a:p>
            <a:pPr algn="just">
              <a:buFont typeface="Wingdings" pitchFamily="2" charset="2"/>
              <a:buChar char="Ø"/>
            </a:pPr>
            <a:r>
              <a:rPr lang="en-IN" sz="2400" dirty="0">
                <a:solidFill>
                  <a:schemeClr val="tx1"/>
                </a:solidFill>
                <a:latin typeface="Times New Roman" pitchFamily="18" charset="0"/>
                <a:cs typeface="Times New Roman" pitchFamily="18" charset="0"/>
              </a:rPr>
              <a:t>an eligible </a:t>
            </a:r>
            <a:r>
              <a:rPr lang="en-IN" sz="2400" dirty="0" err="1">
                <a:solidFill>
                  <a:schemeClr val="tx1"/>
                </a:solidFill>
                <a:latin typeface="Times New Roman" pitchFamily="18" charset="0"/>
                <a:cs typeface="Times New Roman" pitchFamily="18" charset="0"/>
              </a:rPr>
              <a:t>assessee</a:t>
            </a:r>
            <a:r>
              <a:rPr lang="en-IN" sz="2400" dirty="0">
                <a:solidFill>
                  <a:schemeClr val="tx1"/>
                </a:solidFill>
                <a:latin typeface="Times New Roman" pitchFamily="18" charset="0"/>
                <a:cs typeface="Times New Roman" pitchFamily="18" charset="0"/>
              </a:rPr>
              <a:t> to whom the provisions of sub-section (4) are applicable and </a:t>
            </a:r>
          </a:p>
          <a:p>
            <a:pPr algn="just">
              <a:buFont typeface="Wingdings" pitchFamily="2" charset="2"/>
              <a:buChar char="Ø"/>
            </a:pPr>
            <a:r>
              <a:rPr lang="en-IN" sz="2400" dirty="0">
                <a:solidFill>
                  <a:schemeClr val="tx1"/>
                </a:solidFill>
                <a:latin typeface="Times New Roman" pitchFamily="18" charset="0"/>
                <a:cs typeface="Times New Roman" pitchFamily="18" charset="0"/>
              </a:rPr>
              <a:t>whose total income exceeds the maximum amount which is not chargeable to income-tax,</a:t>
            </a:r>
          </a:p>
          <a:p>
            <a:pPr algn="just">
              <a:buFont typeface="Wingdings" pitchFamily="2" charset="2"/>
              <a:buChar char="Ø"/>
            </a:pPr>
            <a:r>
              <a:rPr lang="en-IN" sz="2400" dirty="0">
                <a:solidFill>
                  <a:schemeClr val="tx1"/>
                </a:solidFill>
                <a:latin typeface="Times New Roman" pitchFamily="18" charset="0"/>
                <a:cs typeface="Times New Roman" pitchFamily="18" charset="0"/>
              </a:rPr>
              <a:t>shall be required to keep and maintain such books of account and other documents as required under sub-section (2) of section 44AA and </a:t>
            </a:r>
          </a:p>
          <a:p>
            <a:pPr algn="just">
              <a:buFont typeface="Wingdings" pitchFamily="2" charset="2"/>
              <a:buChar char="Ø"/>
            </a:pPr>
            <a:r>
              <a:rPr lang="en-IN" sz="2400" dirty="0">
                <a:solidFill>
                  <a:schemeClr val="tx1"/>
                </a:solidFill>
                <a:latin typeface="Times New Roman" pitchFamily="18" charset="0"/>
                <a:cs typeface="Times New Roman" pitchFamily="18" charset="0"/>
              </a:rPr>
              <a:t>get them audited and</a:t>
            </a:r>
          </a:p>
          <a:p>
            <a:pPr algn="just">
              <a:buFont typeface="Wingdings" pitchFamily="2" charset="2"/>
              <a:buChar char="Ø"/>
            </a:pPr>
            <a:r>
              <a:rPr lang="en-IN" sz="2400" dirty="0">
                <a:solidFill>
                  <a:schemeClr val="tx1"/>
                </a:solidFill>
                <a:latin typeface="Times New Roman" pitchFamily="18" charset="0"/>
                <a:cs typeface="Times New Roman" pitchFamily="18" charset="0"/>
              </a:rPr>
              <a:t>furnish a report of such audit as required under section 44AB</a:t>
            </a:r>
            <a:r>
              <a:rPr lang="en-IN" sz="2400" dirty="0">
                <a:latin typeface="Times New Roman" pitchFamily="18" charset="0"/>
                <a:cs typeface="Times New Roman" pitchFamily="18" charset="0"/>
              </a:rPr>
              <a:t>.</a:t>
            </a:r>
            <a:endParaRPr lang="en-IN" sz="24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48742349"/>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2"/>
          <p:cNvSpPr>
            <a:spLocks noGrp="1"/>
          </p:cNvSpPr>
          <p:nvPr>
            <p:ph idx="1"/>
          </p:nvPr>
        </p:nvSpPr>
        <p:spPr>
          <a:xfrm>
            <a:off x="304800" y="285750"/>
            <a:ext cx="8534400" cy="6038850"/>
          </a:xfrm>
        </p:spPr>
        <p:txBody>
          <a:bodyPr>
            <a:normAutofit/>
          </a:bodyPr>
          <a:lstStyle/>
          <a:p>
            <a:pPr algn="just">
              <a:buNone/>
            </a:pPr>
            <a:r>
              <a:rPr lang="en-IN" sz="2400" b="1" dirty="0">
                <a:solidFill>
                  <a:schemeClr val="tx1"/>
                </a:solidFill>
                <a:latin typeface="Times New Roman" pitchFamily="18" charset="0"/>
                <a:cs typeface="Times New Roman" pitchFamily="18" charset="0"/>
              </a:rPr>
              <a:t>44AD(6)</a:t>
            </a:r>
          </a:p>
          <a:p>
            <a:pPr algn="just">
              <a:buFont typeface="Wingdings" pitchFamily="2" charset="2"/>
              <a:buChar char="Ø"/>
            </a:pPr>
            <a:r>
              <a:rPr lang="en-IN" sz="2400" dirty="0">
                <a:solidFill>
                  <a:schemeClr val="tx1"/>
                </a:solidFill>
                <a:latin typeface="Times New Roman" pitchFamily="18" charset="0"/>
                <a:cs typeface="Times New Roman" pitchFamily="18" charset="0"/>
              </a:rPr>
              <a:t>The provisions of this section, </a:t>
            </a:r>
          </a:p>
          <a:p>
            <a:pPr algn="just">
              <a:buFont typeface="Wingdings" pitchFamily="2" charset="2"/>
              <a:buChar char="Ø"/>
            </a:pPr>
            <a:r>
              <a:rPr lang="en-IN" sz="2400" dirty="0">
                <a:solidFill>
                  <a:schemeClr val="tx1"/>
                </a:solidFill>
                <a:latin typeface="Times New Roman" pitchFamily="18" charset="0"/>
                <a:cs typeface="Times New Roman" pitchFamily="18" charset="0"/>
              </a:rPr>
              <a:t>notwithstanding anything contained in the foregoing provisions,</a:t>
            </a:r>
          </a:p>
          <a:p>
            <a:pPr algn="just">
              <a:buFont typeface="Wingdings" pitchFamily="2" charset="2"/>
              <a:buChar char="Ø"/>
            </a:pPr>
            <a:r>
              <a:rPr lang="en-IN" sz="2400" dirty="0">
                <a:solidFill>
                  <a:schemeClr val="tx1"/>
                </a:solidFill>
                <a:latin typeface="Times New Roman" pitchFamily="18" charset="0"/>
                <a:cs typeface="Times New Roman" pitchFamily="18" charset="0"/>
              </a:rPr>
              <a:t>shall not apply to—</a:t>
            </a:r>
          </a:p>
          <a:p>
            <a:pPr algn="just">
              <a:buFont typeface="Wingdings 3" pitchFamily="18" charset="2"/>
              <a:buNone/>
            </a:pPr>
            <a:r>
              <a:rPr lang="en-IN" sz="2400" dirty="0">
                <a:solidFill>
                  <a:schemeClr val="tx1"/>
                </a:solidFill>
                <a:latin typeface="Times New Roman" pitchFamily="18" charset="0"/>
                <a:cs typeface="Times New Roman" pitchFamily="18" charset="0"/>
              </a:rPr>
              <a:t>(</a:t>
            </a:r>
            <a:r>
              <a:rPr lang="en-IN" sz="2400" i="1" dirty="0" err="1">
                <a:solidFill>
                  <a:schemeClr val="tx1"/>
                </a:solidFill>
                <a:latin typeface="Times New Roman" pitchFamily="18" charset="0"/>
                <a:cs typeface="Times New Roman" pitchFamily="18" charset="0"/>
              </a:rPr>
              <a:t>i</a:t>
            </a:r>
            <a:r>
              <a:rPr lang="en-IN" sz="2400" dirty="0">
                <a:solidFill>
                  <a:schemeClr val="tx1"/>
                </a:solidFill>
                <a:latin typeface="Times New Roman" pitchFamily="18" charset="0"/>
                <a:cs typeface="Times New Roman" pitchFamily="18" charset="0"/>
              </a:rPr>
              <a:t>) a person carrying on profession as referred to in sub-section (1) of section 44AA;</a:t>
            </a:r>
          </a:p>
          <a:p>
            <a:pPr algn="just">
              <a:buFont typeface="Wingdings 3" pitchFamily="18" charset="2"/>
              <a:buNone/>
            </a:pPr>
            <a:r>
              <a:rPr lang="en-IN" sz="2400" dirty="0">
                <a:solidFill>
                  <a:schemeClr val="tx1"/>
                </a:solidFill>
                <a:latin typeface="Times New Roman" pitchFamily="18" charset="0"/>
                <a:cs typeface="Times New Roman" pitchFamily="18" charset="0"/>
              </a:rPr>
              <a:t>(</a:t>
            </a:r>
            <a:r>
              <a:rPr lang="en-IN" sz="2400" i="1" dirty="0">
                <a:solidFill>
                  <a:schemeClr val="tx1"/>
                </a:solidFill>
                <a:latin typeface="Times New Roman" pitchFamily="18" charset="0"/>
                <a:cs typeface="Times New Roman" pitchFamily="18" charset="0"/>
              </a:rPr>
              <a:t>ii</a:t>
            </a:r>
            <a:r>
              <a:rPr lang="en-IN" sz="2400" dirty="0">
                <a:solidFill>
                  <a:schemeClr val="tx1"/>
                </a:solidFill>
                <a:latin typeface="Times New Roman" pitchFamily="18" charset="0"/>
                <a:cs typeface="Times New Roman" pitchFamily="18" charset="0"/>
              </a:rPr>
              <a:t>) a person earning income in the nature of commission or brokerage; or</a:t>
            </a:r>
          </a:p>
          <a:p>
            <a:pPr algn="just">
              <a:buFont typeface="Wingdings 3" pitchFamily="18" charset="2"/>
              <a:buNone/>
            </a:pPr>
            <a:r>
              <a:rPr lang="en-IN" sz="2400" dirty="0">
                <a:solidFill>
                  <a:schemeClr val="tx1"/>
                </a:solidFill>
                <a:latin typeface="Times New Roman" pitchFamily="18" charset="0"/>
                <a:cs typeface="Times New Roman" pitchFamily="18" charset="0"/>
              </a:rPr>
              <a:t>(</a:t>
            </a:r>
            <a:r>
              <a:rPr lang="en-IN" sz="2400" i="1" dirty="0">
                <a:solidFill>
                  <a:schemeClr val="tx1"/>
                </a:solidFill>
                <a:latin typeface="Times New Roman" pitchFamily="18" charset="0"/>
                <a:cs typeface="Times New Roman" pitchFamily="18" charset="0"/>
              </a:rPr>
              <a:t>iii</a:t>
            </a:r>
            <a:r>
              <a:rPr lang="en-IN" sz="2400" dirty="0">
                <a:solidFill>
                  <a:schemeClr val="tx1"/>
                </a:solidFill>
                <a:latin typeface="Times New Roman" pitchFamily="18" charset="0"/>
                <a:cs typeface="Times New Roman" pitchFamily="18" charset="0"/>
              </a:rPr>
              <a:t>) a person carrying on any agency business.</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258947583"/>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Content Placeholder 2"/>
          <p:cNvSpPr>
            <a:spLocks noGrp="1"/>
          </p:cNvSpPr>
          <p:nvPr>
            <p:ph idx="1"/>
          </p:nvPr>
        </p:nvSpPr>
        <p:spPr>
          <a:xfrm>
            <a:off x="152400" y="76200"/>
            <a:ext cx="8839200" cy="6324600"/>
          </a:xfrm>
        </p:spPr>
        <p:txBody>
          <a:bodyPr>
            <a:normAutofit/>
          </a:bodyPr>
          <a:lstStyle/>
          <a:p>
            <a:pPr algn="just">
              <a:buFont typeface="Wingdings 3" pitchFamily="18" charset="2"/>
              <a:buNone/>
            </a:pPr>
            <a:r>
              <a:rPr lang="en-IN" sz="2200" dirty="0">
                <a:solidFill>
                  <a:schemeClr val="tx1"/>
                </a:solidFill>
                <a:latin typeface="Times New Roman" pitchFamily="18" charset="0"/>
                <a:cs typeface="Times New Roman" pitchFamily="18" charset="0"/>
              </a:rPr>
              <a:t>Explanation - For the purposes of this section,-</a:t>
            </a:r>
          </a:p>
          <a:p>
            <a:pPr algn="just">
              <a:buFont typeface="Wingdings 3" pitchFamily="18" charset="2"/>
              <a:buNone/>
            </a:pPr>
            <a:r>
              <a:rPr lang="en-IN" sz="2200" dirty="0">
                <a:solidFill>
                  <a:schemeClr val="tx1"/>
                </a:solidFill>
                <a:latin typeface="Times New Roman" pitchFamily="18" charset="0"/>
                <a:cs typeface="Times New Roman" pitchFamily="18" charset="0"/>
              </a:rPr>
              <a:t>(</a:t>
            </a:r>
            <a:r>
              <a:rPr lang="en-IN" sz="2200" i="1" dirty="0">
                <a:solidFill>
                  <a:schemeClr val="tx1"/>
                </a:solidFill>
                <a:latin typeface="Times New Roman" pitchFamily="18" charset="0"/>
                <a:cs typeface="Times New Roman" pitchFamily="18" charset="0"/>
              </a:rPr>
              <a:t>a</a:t>
            </a:r>
            <a:r>
              <a:rPr lang="en-IN" sz="2200" dirty="0">
                <a:solidFill>
                  <a:schemeClr val="tx1"/>
                </a:solidFill>
                <a:latin typeface="Times New Roman" pitchFamily="18" charset="0"/>
                <a:cs typeface="Times New Roman" pitchFamily="18" charset="0"/>
              </a:rPr>
              <a:t>) "eligible </a:t>
            </a:r>
            <a:r>
              <a:rPr lang="en-IN" sz="2200" dirty="0" err="1">
                <a:solidFill>
                  <a:schemeClr val="tx1"/>
                </a:solidFill>
                <a:latin typeface="Times New Roman" pitchFamily="18" charset="0"/>
                <a:cs typeface="Times New Roman" pitchFamily="18" charset="0"/>
              </a:rPr>
              <a:t>assessee</a:t>
            </a:r>
            <a:r>
              <a:rPr lang="en-IN" sz="2200" dirty="0">
                <a:solidFill>
                  <a:schemeClr val="tx1"/>
                </a:solidFill>
                <a:latin typeface="Times New Roman" pitchFamily="18" charset="0"/>
                <a:cs typeface="Times New Roman" pitchFamily="18" charset="0"/>
              </a:rPr>
              <a:t>" means,-</a:t>
            </a:r>
          </a:p>
          <a:p>
            <a:pPr algn="just">
              <a:buFont typeface="Wingdings 3" pitchFamily="18" charset="2"/>
              <a:buNone/>
            </a:pPr>
            <a:r>
              <a:rPr lang="en-IN" sz="2200" dirty="0">
                <a:solidFill>
                  <a:schemeClr val="tx1"/>
                </a:solidFill>
                <a:latin typeface="Times New Roman" pitchFamily="18" charset="0"/>
                <a:cs typeface="Times New Roman" pitchFamily="18" charset="0"/>
              </a:rPr>
              <a:t>	 </a:t>
            </a:r>
            <a:r>
              <a:rPr lang="en-US" sz="2200" dirty="0">
                <a:latin typeface="Times New Roman" pitchFamily="18" charset="0"/>
                <a:cs typeface="Times New Roman" pitchFamily="18" charset="0"/>
              </a:rPr>
              <a:t>(</a:t>
            </a:r>
            <a:r>
              <a:rPr lang="en-US" sz="2200" dirty="0" err="1">
                <a:latin typeface="Times New Roman" pitchFamily="18" charset="0"/>
                <a:cs typeface="Times New Roman" pitchFamily="18" charset="0"/>
              </a:rPr>
              <a:t>i</a:t>
            </a:r>
            <a:r>
              <a:rPr lang="en-US" sz="2200" dirty="0">
                <a:latin typeface="Times New Roman" pitchFamily="18" charset="0"/>
                <a:cs typeface="Times New Roman" pitchFamily="18" charset="0"/>
              </a:rPr>
              <a:t>) an individual, Hindu undivided family or a partnership firm, who is a resident, but not a limited liability partnership firm as defined under clause (n) of sub-section (1) of section 2 of the Limited Liability Partnership Act, 2008 (6 of 2009); and</a:t>
            </a:r>
          </a:p>
          <a:p>
            <a:pPr algn="just">
              <a:buFont typeface="Wingdings 3" pitchFamily="18" charset="2"/>
              <a:buNone/>
            </a:pPr>
            <a:r>
              <a:rPr lang="en-US" sz="2200" dirty="0">
                <a:latin typeface="Times New Roman" pitchFamily="18" charset="0"/>
                <a:cs typeface="Times New Roman" pitchFamily="18" charset="0"/>
              </a:rPr>
              <a:t>	(ii) who has not claimed deduction under any of the sections 10A, 10AA, 10B, 10BA or deduction under any provisions of Chapter VIA under the heading "C. - Deductions in respect of certain incomes" in the relevant assessment year;</a:t>
            </a:r>
            <a:endParaRPr lang="en-IN" sz="2200" dirty="0">
              <a:latin typeface="Times New Roman" pitchFamily="18" charset="0"/>
              <a:cs typeface="Times New Roman" pitchFamily="18" charset="0"/>
            </a:endParaRPr>
          </a:p>
          <a:p>
            <a:pPr algn="just">
              <a:buFont typeface="Wingdings 3" pitchFamily="18" charset="2"/>
              <a:buNone/>
            </a:pPr>
            <a:endParaRPr lang="en-IN" sz="2200" dirty="0">
              <a:solidFill>
                <a:schemeClr val="tx1"/>
              </a:solidFill>
              <a:latin typeface="Times New Roman" pitchFamily="18" charset="0"/>
              <a:cs typeface="Times New Roman" pitchFamily="18" charset="0"/>
            </a:endParaRPr>
          </a:p>
          <a:p>
            <a:pPr algn="just">
              <a:buFont typeface="Wingdings 3" pitchFamily="18" charset="2"/>
              <a:buNone/>
            </a:pPr>
            <a:r>
              <a:rPr lang="en-IN" sz="2200" dirty="0">
                <a:solidFill>
                  <a:schemeClr val="tx1"/>
                </a:solidFill>
                <a:latin typeface="Times New Roman" pitchFamily="18" charset="0"/>
                <a:cs typeface="Times New Roman" pitchFamily="18" charset="0"/>
              </a:rPr>
              <a:t>(</a:t>
            </a:r>
            <a:r>
              <a:rPr lang="en-IN" sz="2200" i="1" dirty="0">
                <a:solidFill>
                  <a:schemeClr val="tx1"/>
                </a:solidFill>
                <a:latin typeface="Times New Roman" pitchFamily="18" charset="0"/>
                <a:cs typeface="Times New Roman" pitchFamily="18" charset="0"/>
              </a:rPr>
              <a:t>b</a:t>
            </a:r>
            <a:r>
              <a:rPr lang="en-IN" sz="2200" dirty="0">
                <a:solidFill>
                  <a:schemeClr val="tx1"/>
                </a:solidFill>
                <a:latin typeface="Times New Roman" pitchFamily="18" charset="0"/>
                <a:cs typeface="Times New Roman" pitchFamily="18" charset="0"/>
              </a:rPr>
              <a:t>) "eligible business" means, -</a:t>
            </a:r>
          </a:p>
          <a:p>
            <a:pPr algn="just">
              <a:buFont typeface="Wingdings 3" pitchFamily="18" charset="2"/>
              <a:buNone/>
            </a:pPr>
            <a:r>
              <a:rPr lang="en-IN" sz="2200" dirty="0">
                <a:solidFill>
                  <a:schemeClr val="tx1"/>
                </a:solidFill>
                <a:latin typeface="Times New Roman" pitchFamily="18" charset="0"/>
                <a:cs typeface="Times New Roman" pitchFamily="18" charset="0"/>
              </a:rPr>
              <a:t>	</a:t>
            </a:r>
            <a:r>
              <a:rPr lang="en-US" sz="2200" dirty="0">
                <a:solidFill>
                  <a:schemeClr val="tx1"/>
                </a:solidFill>
                <a:latin typeface="Times New Roman" pitchFamily="18" charset="0"/>
                <a:cs typeface="Times New Roman" pitchFamily="18" charset="0"/>
              </a:rPr>
              <a:t>(</a:t>
            </a:r>
            <a:r>
              <a:rPr lang="en-US" sz="2200" dirty="0" err="1">
                <a:solidFill>
                  <a:schemeClr val="tx1"/>
                </a:solidFill>
                <a:latin typeface="Times New Roman" pitchFamily="18" charset="0"/>
                <a:cs typeface="Times New Roman" pitchFamily="18" charset="0"/>
              </a:rPr>
              <a:t>i</a:t>
            </a:r>
            <a:r>
              <a:rPr lang="en-US" sz="2200" dirty="0">
                <a:solidFill>
                  <a:schemeClr val="tx1"/>
                </a:solidFill>
                <a:latin typeface="Times New Roman" pitchFamily="18" charset="0"/>
                <a:cs typeface="Times New Roman" pitchFamily="18" charset="0"/>
              </a:rPr>
              <a:t>) any business except the business of plying, hiring or leasing goods carriages referred to in section 44AE; and</a:t>
            </a:r>
          </a:p>
          <a:p>
            <a:pPr algn="just">
              <a:buFont typeface="Wingdings 3" pitchFamily="18" charset="2"/>
              <a:buNone/>
            </a:pPr>
            <a:r>
              <a:rPr lang="en-US" sz="2200" dirty="0">
                <a:solidFill>
                  <a:schemeClr val="tx1"/>
                </a:solidFill>
                <a:latin typeface="Times New Roman" pitchFamily="18" charset="0"/>
                <a:cs typeface="Times New Roman" pitchFamily="18" charset="0"/>
              </a:rPr>
              <a:t>	(ii) whose total turnover or gross receipts in the previous year does not exceed an amount of two crore rupees:</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338476017"/>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EFE5BD-61AA-15DB-7FB8-EDD1E75B6199}"/>
            </a:ext>
          </a:extLst>
        </p:cNvPr>
        <p:cNvGrpSpPr/>
        <p:nvPr/>
      </p:nvGrpSpPr>
      <p:grpSpPr>
        <a:xfrm>
          <a:off x="0" y="0"/>
          <a:ext cx="0" cy="0"/>
          <a:chOff x="0" y="0"/>
          <a:chExt cx="0" cy="0"/>
        </a:xfrm>
      </p:grpSpPr>
      <p:sp>
        <p:nvSpPr>
          <p:cNvPr id="38914" name="Content Placeholder 2">
            <a:extLst>
              <a:ext uri="{FF2B5EF4-FFF2-40B4-BE49-F238E27FC236}">
                <a16:creationId xmlns:a16="http://schemas.microsoft.com/office/drawing/2014/main" id="{4A30C823-FF01-FFD1-D5BA-EF54A5C18F90}"/>
              </a:ext>
            </a:extLst>
          </p:cNvPr>
          <p:cNvSpPr>
            <a:spLocks noGrp="1"/>
          </p:cNvSpPr>
          <p:nvPr>
            <p:ph idx="1"/>
          </p:nvPr>
        </p:nvSpPr>
        <p:spPr>
          <a:xfrm>
            <a:off x="251520" y="199592"/>
            <a:ext cx="8640960" cy="5245632"/>
          </a:xfrm>
        </p:spPr>
        <p:txBody>
          <a:bodyPr>
            <a:normAutofit lnSpcReduction="10000"/>
          </a:bodyPr>
          <a:lstStyle/>
          <a:p>
            <a:pPr marL="109728" indent="0" algn="just">
              <a:buNone/>
            </a:pPr>
            <a:r>
              <a:rPr lang="en-US" sz="2200" b="1" dirty="0">
                <a:solidFill>
                  <a:schemeClr val="tx1"/>
                </a:solidFill>
                <a:latin typeface="Times New Roman" pitchFamily="18" charset="0"/>
                <a:cs typeface="Times New Roman" pitchFamily="18" charset="0"/>
              </a:rPr>
              <a:t>Following provisos shall be inserted after sub-clause (ii) of clause (b) of Explanation to section 44AD by the Finance Act, 2023, w.e.f. 1-4-2024:</a:t>
            </a:r>
          </a:p>
          <a:p>
            <a:pPr algn="just">
              <a:buFont typeface="Wingdings" panose="05000000000000000000" pitchFamily="2" charset="2"/>
              <a:buChar char="Ø"/>
            </a:pPr>
            <a:r>
              <a:rPr lang="en-US" sz="2200" b="1" dirty="0">
                <a:solidFill>
                  <a:schemeClr val="tx1"/>
                </a:solidFill>
                <a:latin typeface="Times New Roman" pitchFamily="18" charset="0"/>
                <a:cs typeface="Times New Roman" pitchFamily="18" charset="0"/>
              </a:rPr>
              <a:t>[Provided that</a:t>
            </a:r>
            <a:r>
              <a:rPr lang="en-US" sz="2200" dirty="0">
                <a:solidFill>
                  <a:schemeClr val="tx1"/>
                </a:solidFill>
                <a:latin typeface="Times New Roman" pitchFamily="18" charset="0"/>
                <a:cs typeface="Times New Roman" pitchFamily="18" charset="0"/>
              </a:rPr>
              <a:t> where the amount or aggregate of the amounts </a:t>
            </a:r>
          </a:p>
          <a:p>
            <a:pPr algn="just">
              <a:buFont typeface="Wingdings" panose="05000000000000000000" pitchFamily="2" charset="2"/>
              <a:buChar char="Ø"/>
            </a:pPr>
            <a:r>
              <a:rPr lang="en-US" sz="2200" dirty="0">
                <a:solidFill>
                  <a:schemeClr val="tx1"/>
                </a:solidFill>
                <a:latin typeface="Times New Roman" pitchFamily="18" charset="0"/>
                <a:cs typeface="Times New Roman" pitchFamily="18" charset="0"/>
              </a:rPr>
              <a:t>received during the previous year, in cash, </a:t>
            </a:r>
          </a:p>
          <a:p>
            <a:pPr algn="just">
              <a:buFont typeface="Wingdings" panose="05000000000000000000" pitchFamily="2" charset="2"/>
              <a:buChar char="Ø"/>
            </a:pPr>
            <a:r>
              <a:rPr lang="en-US" sz="2200" dirty="0">
                <a:solidFill>
                  <a:schemeClr val="tx1"/>
                </a:solidFill>
                <a:latin typeface="Times New Roman" pitchFamily="18" charset="0"/>
                <a:cs typeface="Times New Roman" pitchFamily="18" charset="0"/>
              </a:rPr>
              <a:t>does not exceed five per cent of the total turnover or gross receipts of such previous year, </a:t>
            </a:r>
          </a:p>
          <a:p>
            <a:pPr algn="just">
              <a:buFont typeface="Wingdings" panose="05000000000000000000" pitchFamily="2" charset="2"/>
              <a:buChar char="Ø"/>
            </a:pPr>
            <a:r>
              <a:rPr lang="en-US" sz="2200" dirty="0">
                <a:solidFill>
                  <a:schemeClr val="tx1"/>
                </a:solidFill>
                <a:latin typeface="Times New Roman" pitchFamily="18" charset="0"/>
                <a:cs typeface="Times New Roman" pitchFamily="18" charset="0"/>
              </a:rPr>
              <a:t>this sub-clause shall have effect as if for the words "two crore rupees", </a:t>
            </a:r>
          </a:p>
          <a:p>
            <a:pPr algn="just">
              <a:buFont typeface="Wingdings" panose="05000000000000000000" pitchFamily="2" charset="2"/>
              <a:buChar char="Ø"/>
            </a:pPr>
            <a:r>
              <a:rPr lang="en-US" sz="2200" dirty="0">
                <a:solidFill>
                  <a:schemeClr val="tx1"/>
                </a:solidFill>
                <a:latin typeface="Times New Roman" pitchFamily="18" charset="0"/>
                <a:cs typeface="Times New Roman" pitchFamily="18" charset="0"/>
              </a:rPr>
              <a:t>the words "three crore rupees" had been substituted:</a:t>
            </a:r>
          </a:p>
          <a:p>
            <a:pPr algn="just">
              <a:buFont typeface="Wingdings 3" pitchFamily="18" charset="2"/>
              <a:buNone/>
            </a:pPr>
            <a:endParaRPr lang="en-US" sz="2200" dirty="0">
              <a:solidFill>
                <a:schemeClr val="tx1"/>
              </a:solidFill>
              <a:latin typeface="Times New Roman" pitchFamily="18" charset="0"/>
              <a:cs typeface="Times New Roman" pitchFamily="18" charset="0"/>
            </a:endParaRPr>
          </a:p>
          <a:p>
            <a:pPr algn="just">
              <a:buFont typeface="Wingdings" panose="05000000000000000000" pitchFamily="2" charset="2"/>
              <a:buChar char="Ø"/>
            </a:pPr>
            <a:r>
              <a:rPr lang="en-US" sz="2200" b="1" dirty="0">
                <a:solidFill>
                  <a:schemeClr val="tx1"/>
                </a:solidFill>
                <a:latin typeface="Times New Roman" pitchFamily="18" charset="0"/>
                <a:cs typeface="Times New Roman" pitchFamily="18" charset="0"/>
              </a:rPr>
              <a:t>Provided further that </a:t>
            </a:r>
            <a:r>
              <a:rPr lang="en-US" sz="2200" dirty="0">
                <a:solidFill>
                  <a:schemeClr val="tx1"/>
                </a:solidFill>
                <a:latin typeface="Times New Roman" pitchFamily="18" charset="0"/>
                <a:cs typeface="Times New Roman" pitchFamily="18" charset="0"/>
              </a:rPr>
              <a:t>for the purposes of the first proviso, </a:t>
            </a:r>
          </a:p>
          <a:p>
            <a:pPr algn="just">
              <a:buFont typeface="Wingdings" panose="05000000000000000000" pitchFamily="2" charset="2"/>
              <a:buChar char="Ø"/>
            </a:pPr>
            <a:r>
              <a:rPr lang="en-US" sz="2200" dirty="0">
                <a:solidFill>
                  <a:schemeClr val="tx1"/>
                </a:solidFill>
                <a:latin typeface="Times New Roman" pitchFamily="18" charset="0"/>
                <a:cs typeface="Times New Roman" pitchFamily="18" charset="0"/>
              </a:rPr>
              <a:t>the receipt of amount or aggregate of amounts by a cheque drawn on a bank or by a bank draft, </a:t>
            </a:r>
          </a:p>
          <a:p>
            <a:pPr algn="just">
              <a:buFont typeface="Wingdings" panose="05000000000000000000" pitchFamily="2" charset="2"/>
              <a:buChar char="Ø"/>
            </a:pPr>
            <a:r>
              <a:rPr lang="en-US" sz="2200" dirty="0">
                <a:solidFill>
                  <a:schemeClr val="tx1"/>
                </a:solidFill>
                <a:latin typeface="Times New Roman" pitchFamily="18" charset="0"/>
                <a:cs typeface="Times New Roman" pitchFamily="18" charset="0"/>
              </a:rPr>
              <a:t>which is not account payee, </a:t>
            </a:r>
          </a:p>
          <a:p>
            <a:pPr algn="just">
              <a:buFont typeface="Wingdings" panose="05000000000000000000" pitchFamily="2" charset="2"/>
              <a:buChar char="Ø"/>
            </a:pPr>
            <a:r>
              <a:rPr lang="en-US" sz="2200" dirty="0">
                <a:solidFill>
                  <a:schemeClr val="tx1"/>
                </a:solidFill>
                <a:latin typeface="Times New Roman" pitchFamily="18" charset="0"/>
                <a:cs typeface="Times New Roman" pitchFamily="18" charset="0"/>
              </a:rPr>
              <a:t>shall be deemed to be the receipt in cash.]</a:t>
            </a:r>
          </a:p>
          <a:p>
            <a:pPr algn="just">
              <a:buFont typeface="Wingdings 3" pitchFamily="18" charset="2"/>
              <a:buNone/>
            </a:pPr>
            <a:endParaRPr lang="en-US" sz="2200" dirty="0">
              <a:solidFill>
                <a:schemeClr val="tx1"/>
              </a:solidFill>
              <a:latin typeface="Times New Roman" pitchFamily="18" charset="0"/>
              <a:cs typeface="Times New Roman" pitchFamily="18" charset="0"/>
            </a:endParaRPr>
          </a:p>
        </p:txBody>
      </p:sp>
      <p:sp>
        <p:nvSpPr>
          <p:cNvPr id="2" name="Footer Placeholder 1">
            <a:extLst>
              <a:ext uri="{FF2B5EF4-FFF2-40B4-BE49-F238E27FC236}">
                <a16:creationId xmlns:a16="http://schemas.microsoft.com/office/drawing/2014/main" id="{0D7F5AC9-4DBC-E405-F198-7B1120D7AE5C}"/>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016403441"/>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Content Placeholder 2"/>
          <p:cNvSpPr>
            <a:spLocks noGrp="1"/>
          </p:cNvSpPr>
          <p:nvPr>
            <p:ph idx="1"/>
          </p:nvPr>
        </p:nvSpPr>
        <p:spPr>
          <a:xfrm>
            <a:off x="214313" y="142875"/>
            <a:ext cx="8786812" cy="6357938"/>
          </a:xfrm>
        </p:spPr>
        <p:txBody>
          <a:bodyPr>
            <a:noAutofit/>
          </a:bodyPr>
          <a:lstStyle/>
          <a:p>
            <a:pPr algn="just">
              <a:buFont typeface="Wingdings 3" pitchFamily="18" charset="2"/>
              <a:buNone/>
            </a:pPr>
            <a:r>
              <a:rPr lang="en-IN" sz="2050" b="1" dirty="0">
                <a:solidFill>
                  <a:schemeClr val="tx1"/>
                </a:solidFill>
                <a:latin typeface="Times New Roman" pitchFamily="18" charset="0"/>
                <a:cs typeface="Times New Roman" pitchFamily="18" charset="0"/>
              </a:rPr>
              <a:t>Special provision for computing profits and gains of profession on presumptive basis. </a:t>
            </a:r>
          </a:p>
          <a:p>
            <a:pPr algn="just">
              <a:buFont typeface="Wingdings 3" pitchFamily="18" charset="2"/>
              <a:buNone/>
            </a:pPr>
            <a:r>
              <a:rPr lang="en-IN" sz="2050" b="1" dirty="0">
                <a:solidFill>
                  <a:schemeClr val="tx1"/>
                </a:solidFill>
                <a:latin typeface="Times New Roman" pitchFamily="18" charset="0"/>
                <a:cs typeface="Times New Roman" pitchFamily="18" charset="0"/>
              </a:rPr>
              <a:t>44ADA(1) </a:t>
            </a:r>
          </a:p>
          <a:p>
            <a:pPr algn="just">
              <a:buFont typeface="Wingdings" pitchFamily="2" charset="2"/>
              <a:buChar char="Ø"/>
            </a:pPr>
            <a:r>
              <a:rPr lang="en-US" sz="2050" dirty="0">
                <a:solidFill>
                  <a:schemeClr val="tx1"/>
                </a:solidFill>
                <a:latin typeface="Times New Roman" pitchFamily="18" charset="0"/>
                <a:cs typeface="Times New Roman" pitchFamily="18" charset="0"/>
              </a:rPr>
              <a:t>Notwithstanding anything contained in sections 28 to 43C, </a:t>
            </a:r>
          </a:p>
          <a:p>
            <a:pPr algn="just">
              <a:buFont typeface="Wingdings" pitchFamily="2" charset="2"/>
              <a:buChar char="Ø"/>
            </a:pPr>
            <a:r>
              <a:rPr lang="en-US" sz="2050" dirty="0">
                <a:solidFill>
                  <a:schemeClr val="tx1"/>
                </a:solidFill>
                <a:latin typeface="Times New Roman" pitchFamily="18" charset="0"/>
                <a:cs typeface="Times New Roman" pitchFamily="18" charset="0"/>
              </a:rPr>
              <a:t>in case of an </a:t>
            </a:r>
            <a:r>
              <a:rPr lang="en-US" sz="2050" dirty="0" err="1">
                <a:solidFill>
                  <a:schemeClr val="tx1"/>
                </a:solidFill>
                <a:latin typeface="Times New Roman" pitchFamily="18" charset="0"/>
                <a:cs typeface="Times New Roman" pitchFamily="18" charset="0"/>
              </a:rPr>
              <a:t>assessee</a:t>
            </a:r>
            <a:r>
              <a:rPr lang="en-US" sz="2050" dirty="0">
                <a:solidFill>
                  <a:schemeClr val="tx1"/>
                </a:solidFill>
                <a:latin typeface="Times New Roman" pitchFamily="18" charset="0"/>
                <a:cs typeface="Times New Roman" pitchFamily="18" charset="0"/>
              </a:rPr>
              <a:t>, being an individual or a partnership firm other than a limited liability partnership as defined under clause (n) of sub-section (1) of section 2 of the Limited Liability Partnership Act, 2008 (6 of 2009), who is a resident in India, and </a:t>
            </a:r>
          </a:p>
          <a:p>
            <a:pPr algn="just">
              <a:buFont typeface="Wingdings" pitchFamily="2" charset="2"/>
              <a:buChar char="Ø"/>
            </a:pPr>
            <a:r>
              <a:rPr lang="en-US" sz="2050" dirty="0">
                <a:solidFill>
                  <a:schemeClr val="tx1"/>
                </a:solidFill>
                <a:latin typeface="Times New Roman" pitchFamily="18" charset="0"/>
                <a:cs typeface="Times New Roman" pitchFamily="18" charset="0"/>
              </a:rPr>
              <a:t>is engaged in a profession referred to in sub-section (1) of section 44AA and </a:t>
            </a:r>
          </a:p>
          <a:p>
            <a:pPr algn="just">
              <a:buFont typeface="Wingdings" pitchFamily="2" charset="2"/>
              <a:buChar char="Ø"/>
            </a:pPr>
            <a:r>
              <a:rPr lang="en-US" sz="2050" dirty="0">
                <a:solidFill>
                  <a:schemeClr val="tx1"/>
                </a:solidFill>
                <a:latin typeface="Times New Roman" pitchFamily="18" charset="0"/>
                <a:cs typeface="Times New Roman" pitchFamily="18" charset="0"/>
              </a:rPr>
              <a:t>whose total gross receipts do not exceed fifty lakh rupees in a previous year, </a:t>
            </a:r>
          </a:p>
          <a:p>
            <a:pPr algn="just">
              <a:buFont typeface="Wingdings" pitchFamily="2" charset="2"/>
              <a:buChar char="Ø"/>
            </a:pPr>
            <a:r>
              <a:rPr lang="en-US" sz="2050" dirty="0">
                <a:solidFill>
                  <a:schemeClr val="tx1"/>
                </a:solidFill>
                <a:latin typeface="Times New Roman" pitchFamily="18" charset="0"/>
                <a:cs typeface="Times New Roman" pitchFamily="18" charset="0"/>
              </a:rPr>
              <a:t>a sum equal to fifty per cent of the total gross receipts of the </a:t>
            </a:r>
            <a:r>
              <a:rPr lang="en-US" sz="2050" dirty="0" err="1">
                <a:solidFill>
                  <a:schemeClr val="tx1"/>
                </a:solidFill>
                <a:latin typeface="Times New Roman" pitchFamily="18" charset="0"/>
                <a:cs typeface="Times New Roman" pitchFamily="18" charset="0"/>
              </a:rPr>
              <a:t>assessee</a:t>
            </a:r>
            <a:r>
              <a:rPr lang="en-US" sz="2050" dirty="0">
                <a:solidFill>
                  <a:schemeClr val="tx1"/>
                </a:solidFill>
                <a:latin typeface="Times New Roman" pitchFamily="18" charset="0"/>
                <a:cs typeface="Times New Roman" pitchFamily="18" charset="0"/>
              </a:rPr>
              <a:t> </a:t>
            </a:r>
          </a:p>
          <a:p>
            <a:pPr algn="just">
              <a:buFont typeface="Wingdings" pitchFamily="2" charset="2"/>
              <a:buChar char="Ø"/>
            </a:pPr>
            <a:r>
              <a:rPr lang="en-US" sz="2050" dirty="0">
                <a:solidFill>
                  <a:schemeClr val="tx1"/>
                </a:solidFill>
                <a:latin typeface="Times New Roman" pitchFamily="18" charset="0"/>
                <a:cs typeface="Times New Roman" pitchFamily="18" charset="0"/>
              </a:rPr>
              <a:t>in the previous year on account of such profession or, </a:t>
            </a:r>
          </a:p>
          <a:p>
            <a:pPr algn="just">
              <a:buFont typeface="Wingdings" pitchFamily="2" charset="2"/>
              <a:buChar char="Ø"/>
            </a:pPr>
            <a:r>
              <a:rPr lang="en-US" sz="2050" dirty="0">
                <a:solidFill>
                  <a:schemeClr val="tx1"/>
                </a:solidFill>
                <a:latin typeface="Times New Roman" pitchFamily="18" charset="0"/>
                <a:cs typeface="Times New Roman" pitchFamily="18" charset="0"/>
              </a:rPr>
              <a:t>as the case may be, </a:t>
            </a:r>
          </a:p>
          <a:p>
            <a:pPr algn="just">
              <a:buFont typeface="Wingdings" pitchFamily="2" charset="2"/>
              <a:buChar char="Ø"/>
            </a:pPr>
            <a:r>
              <a:rPr lang="en-US" sz="2050" dirty="0">
                <a:solidFill>
                  <a:schemeClr val="tx1"/>
                </a:solidFill>
                <a:latin typeface="Times New Roman" pitchFamily="18" charset="0"/>
                <a:cs typeface="Times New Roman" pitchFamily="18" charset="0"/>
              </a:rPr>
              <a:t>a sum higher than the aforesaid sum </a:t>
            </a:r>
          </a:p>
          <a:p>
            <a:pPr algn="just">
              <a:buFont typeface="Wingdings" pitchFamily="2" charset="2"/>
              <a:buChar char="Ø"/>
            </a:pPr>
            <a:r>
              <a:rPr lang="en-US" sz="2050" dirty="0">
                <a:solidFill>
                  <a:schemeClr val="tx1"/>
                </a:solidFill>
                <a:latin typeface="Times New Roman" pitchFamily="18" charset="0"/>
                <a:cs typeface="Times New Roman" pitchFamily="18" charset="0"/>
              </a:rPr>
              <a:t>claimed to have been earned by the </a:t>
            </a:r>
            <a:r>
              <a:rPr lang="en-US" sz="2050" dirty="0" err="1">
                <a:solidFill>
                  <a:schemeClr val="tx1"/>
                </a:solidFill>
                <a:latin typeface="Times New Roman" pitchFamily="18" charset="0"/>
                <a:cs typeface="Times New Roman" pitchFamily="18" charset="0"/>
              </a:rPr>
              <a:t>assessee</a:t>
            </a:r>
            <a:r>
              <a:rPr lang="en-US" sz="2050" dirty="0">
                <a:solidFill>
                  <a:schemeClr val="tx1"/>
                </a:solidFill>
                <a:latin typeface="Times New Roman" pitchFamily="18" charset="0"/>
                <a:cs typeface="Times New Roman" pitchFamily="18" charset="0"/>
              </a:rPr>
              <a:t>, </a:t>
            </a:r>
          </a:p>
          <a:p>
            <a:pPr algn="just">
              <a:buFont typeface="Wingdings" pitchFamily="2" charset="2"/>
              <a:buChar char="Ø"/>
            </a:pPr>
            <a:r>
              <a:rPr lang="en-US" sz="2050" dirty="0">
                <a:solidFill>
                  <a:schemeClr val="tx1"/>
                </a:solidFill>
                <a:latin typeface="Times New Roman" pitchFamily="18" charset="0"/>
                <a:cs typeface="Times New Roman" pitchFamily="18" charset="0"/>
              </a:rPr>
              <a:t>shall be deemed to be the profits and gains of such profession </a:t>
            </a:r>
          </a:p>
          <a:p>
            <a:pPr algn="just">
              <a:buFont typeface="Wingdings" pitchFamily="2" charset="2"/>
              <a:buChar char="Ø"/>
            </a:pPr>
            <a:r>
              <a:rPr lang="en-US" sz="2050" dirty="0">
                <a:solidFill>
                  <a:schemeClr val="tx1"/>
                </a:solidFill>
                <a:latin typeface="Times New Roman" pitchFamily="18" charset="0"/>
                <a:cs typeface="Times New Roman" pitchFamily="18" charset="0"/>
              </a:rPr>
              <a:t>chargeable to tax under the head "Profits and gains of business or profession":</a:t>
            </a:r>
            <a:endParaRPr lang="en-IN" sz="205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244937724"/>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179C66-678F-10E6-84D7-8491B3F30843}"/>
            </a:ext>
          </a:extLst>
        </p:cNvPr>
        <p:cNvGrpSpPr/>
        <p:nvPr/>
      </p:nvGrpSpPr>
      <p:grpSpPr>
        <a:xfrm>
          <a:off x="0" y="0"/>
          <a:ext cx="0" cy="0"/>
          <a:chOff x="0" y="0"/>
          <a:chExt cx="0" cy="0"/>
        </a:xfrm>
      </p:grpSpPr>
      <p:sp>
        <p:nvSpPr>
          <p:cNvPr id="48130" name="Content Placeholder 2">
            <a:extLst>
              <a:ext uri="{FF2B5EF4-FFF2-40B4-BE49-F238E27FC236}">
                <a16:creationId xmlns:a16="http://schemas.microsoft.com/office/drawing/2014/main" id="{7E5629B9-4462-C50E-E38F-B32AFCE43E8D}"/>
              </a:ext>
            </a:extLst>
          </p:cNvPr>
          <p:cNvSpPr>
            <a:spLocks noGrp="1"/>
          </p:cNvSpPr>
          <p:nvPr>
            <p:ph idx="1"/>
          </p:nvPr>
        </p:nvSpPr>
        <p:spPr>
          <a:xfrm>
            <a:off x="214313" y="142875"/>
            <a:ext cx="8786812" cy="6357938"/>
          </a:xfrm>
        </p:spPr>
        <p:txBody>
          <a:bodyPr>
            <a:noAutofit/>
          </a:bodyPr>
          <a:lstStyle/>
          <a:p>
            <a:pPr algn="just">
              <a:buFont typeface="Wingdings" panose="05000000000000000000" pitchFamily="2" charset="2"/>
              <a:buChar char="Ø"/>
            </a:pPr>
            <a:r>
              <a:rPr lang="en-US" sz="2050" b="1" dirty="0">
                <a:solidFill>
                  <a:schemeClr val="tx1"/>
                </a:solidFill>
                <a:latin typeface="Times New Roman" pitchFamily="18" charset="0"/>
                <a:cs typeface="Times New Roman" pitchFamily="18" charset="0"/>
              </a:rPr>
              <a:t>[Provided that</a:t>
            </a:r>
            <a:r>
              <a:rPr lang="en-US" sz="2050" dirty="0">
                <a:solidFill>
                  <a:schemeClr val="tx1"/>
                </a:solidFill>
                <a:latin typeface="Times New Roman" pitchFamily="18" charset="0"/>
                <a:cs typeface="Times New Roman" pitchFamily="18" charset="0"/>
              </a:rPr>
              <a:t> in case of an assessee </a:t>
            </a:r>
          </a:p>
          <a:p>
            <a:pPr algn="just">
              <a:buFont typeface="Wingdings" panose="05000000000000000000" pitchFamily="2" charset="2"/>
              <a:buChar char="Ø"/>
            </a:pPr>
            <a:r>
              <a:rPr lang="en-US" sz="2050" dirty="0">
                <a:solidFill>
                  <a:schemeClr val="tx1"/>
                </a:solidFill>
                <a:latin typeface="Times New Roman" pitchFamily="18" charset="0"/>
                <a:cs typeface="Times New Roman" pitchFamily="18" charset="0"/>
              </a:rPr>
              <a:t>where the amount or aggregate of the amounts </a:t>
            </a:r>
          </a:p>
          <a:p>
            <a:pPr algn="just">
              <a:buFont typeface="Wingdings" panose="05000000000000000000" pitchFamily="2" charset="2"/>
              <a:buChar char="Ø"/>
            </a:pPr>
            <a:r>
              <a:rPr lang="en-US" sz="2050" dirty="0">
                <a:solidFill>
                  <a:schemeClr val="tx1"/>
                </a:solidFill>
                <a:latin typeface="Times New Roman" pitchFamily="18" charset="0"/>
                <a:cs typeface="Times New Roman" pitchFamily="18" charset="0"/>
              </a:rPr>
              <a:t>received during the previous year, in cash, </a:t>
            </a:r>
          </a:p>
          <a:p>
            <a:pPr algn="just">
              <a:buFont typeface="Wingdings" panose="05000000000000000000" pitchFamily="2" charset="2"/>
              <a:buChar char="Ø"/>
            </a:pPr>
            <a:r>
              <a:rPr lang="en-US" sz="2050" dirty="0">
                <a:solidFill>
                  <a:schemeClr val="tx1"/>
                </a:solidFill>
                <a:latin typeface="Times New Roman" pitchFamily="18" charset="0"/>
                <a:cs typeface="Times New Roman" pitchFamily="18" charset="0"/>
              </a:rPr>
              <a:t>does not exceed five per cent of the total gross receipts of such previous year, </a:t>
            </a:r>
          </a:p>
          <a:p>
            <a:pPr algn="just">
              <a:buFont typeface="Wingdings" panose="05000000000000000000" pitchFamily="2" charset="2"/>
              <a:buChar char="Ø"/>
            </a:pPr>
            <a:r>
              <a:rPr lang="en-US" sz="2050" dirty="0">
                <a:solidFill>
                  <a:schemeClr val="tx1"/>
                </a:solidFill>
                <a:latin typeface="Times New Roman" pitchFamily="18" charset="0"/>
                <a:cs typeface="Times New Roman" pitchFamily="18" charset="0"/>
              </a:rPr>
              <a:t>this sub-section shall have effect as if for the words "fifty lakh rupees", </a:t>
            </a:r>
          </a:p>
          <a:p>
            <a:pPr algn="just">
              <a:buFont typeface="Wingdings" panose="05000000000000000000" pitchFamily="2" charset="2"/>
              <a:buChar char="Ø"/>
            </a:pPr>
            <a:r>
              <a:rPr lang="en-US" sz="2050" dirty="0">
                <a:solidFill>
                  <a:schemeClr val="tx1"/>
                </a:solidFill>
                <a:latin typeface="Times New Roman" pitchFamily="18" charset="0"/>
                <a:cs typeface="Times New Roman" pitchFamily="18" charset="0"/>
              </a:rPr>
              <a:t>the words "seventy-five lakh rupees" had been substituted:</a:t>
            </a:r>
          </a:p>
          <a:p>
            <a:pPr algn="just">
              <a:buFont typeface="Wingdings 3" pitchFamily="18" charset="2"/>
              <a:buNone/>
            </a:pPr>
            <a:endParaRPr lang="en-US" sz="2050" dirty="0">
              <a:solidFill>
                <a:schemeClr val="tx1"/>
              </a:solidFill>
              <a:latin typeface="Times New Roman" pitchFamily="18" charset="0"/>
              <a:cs typeface="Times New Roman" pitchFamily="18" charset="0"/>
            </a:endParaRPr>
          </a:p>
          <a:p>
            <a:pPr algn="just">
              <a:buFont typeface="Wingdings" panose="05000000000000000000" pitchFamily="2" charset="2"/>
              <a:buChar char="Ø"/>
            </a:pPr>
            <a:r>
              <a:rPr lang="en-US" sz="2050" b="1" dirty="0">
                <a:solidFill>
                  <a:schemeClr val="tx1"/>
                </a:solidFill>
                <a:latin typeface="Times New Roman" pitchFamily="18" charset="0"/>
                <a:cs typeface="Times New Roman" pitchFamily="18" charset="0"/>
              </a:rPr>
              <a:t>Provided further that</a:t>
            </a:r>
            <a:r>
              <a:rPr lang="en-US" sz="2050" dirty="0">
                <a:solidFill>
                  <a:schemeClr val="tx1"/>
                </a:solidFill>
                <a:latin typeface="Times New Roman" pitchFamily="18" charset="0"/>
                <a:cs typeface="Times New Roman" pitchFamily="18" charset="0"/>
              </a:rPr>
              <a:t> for the purposes of the first proviso, </a:t>
            </a:r>
          </a:p>
          <a:p>
            <a:pPr algn="just">
              <a:buFont typeface="Wingdings" panose="05000000000000000000" pitchFamily="2" charset="2"/>
              <a:buChar char="Ø"/>
            </a:pPr>
            <a:r>
              <a:rPr lang="en-US" sz="2050" dirty="0">
                <a:solidFill>
                  <a:schemeClr val="tx1"/>
                </a:solidFill>
                <a:latin typeface="Times New Roman" pitchFamily="18" charset="0"/>
                <a:cs typeface="Times New Roman" pitchFamily="18" charset="0"/>
              </a:rPr>
              <a:t>the receipt of amount or aggregate of amounts </a:t>
            </a:r>
          </a:p>
          <a:p>
            <a:pPr algn="just">
              <a:buFont typeface="Wingdings" panose="05000000000000000000" pitchFamily="2" charset="2"/>
              <a:buChar char="Ø"/>
            </a:pPr>
            <a:r>
              <a:rPr lang="en-US" sz="2050" dirty="0">
                <a:solidFill>
                  <a:schemeClr val="tx1"/>
                </a:solidFill>
                <a:latin typeface="Times New Roman" pitchFamily="18" charset="0"/>
                <a:cs typeface="Times New Roman" pitchFamily="18" charset="0"/>
              </a:rPr>
              <a:t>by a cheque drawn on a bank or by a bank draft, </a:t>
            </a:r>
          </a:p>
          <a:p>
            <a:pPr algn="just">
              <a:buFont typeface="Wingdings" panose="05000000000000000000" pitchFamily="2" charset="2"/>
              <a:buChar char="Ø"/>
            </a:pPr>
            <a:r>
              <a:rPr lang="en-US" sz="2050" dirty="0">
                <a:solidFill>
                  <a:schemeClr val="tx1"/>
                </a:solidFill>
                <a:latin typeface="Times New Roman" pitchFamily="18" charset="0"/>
                <a:cs typeface="Times New Roman" pitchFamily="18" charset="0"/>
              </a:rPr>
              <a:t>which is not account payee, </a:t>
            </a:r>
          </a:p>
          <a:p>
            <a:pPr algn="just">
              <a:buFont typeface="Wingdings" panose="05000000000000000000" pitchFamily="2" charset="2"/>
              <a:buChar char="Ø"/>
            </a:pPr>
            <a:r>
              <a:rPr lang="en-US" sz="2050" dirty="0">
                <a:solidFill>
                  <a:schemeClr val="tx1"/>
                </a:solidFill>
                <a:latin typeface="Times New Roman" pitchFamily="18" charset="0"/>
                <a:cs typeface="Times New Roman" pitchFamily="18" charset="0"/>
              </a:rPr>
              <a:t>shall be deemed to be the receipt in cash.]</a:t>
            </a:r>
            <a:endParaRPr lang="en-IN" sz="2050" dirty="0">
              <a:solidFill>
                <a:schemeClr val="tx1"/>
              </a:solidFill>
              <a:latin typeface="Times New Roman" pitchFamily="18" charset="0"/>
              <a:cs typeface="Times New Roman" pitchFamily="18" charset="0"/>
            </a:endParaRPr>
          </a:p>
        </p:txBody>
      </p:sp>
      <p:sp>
        <p:nvSpPr>
          <p:cNvPr id="2" name="Footer Placeholder 1">
            <a:extLst>
              <a:ext uri="{FF2B5EF4-FFF2-40B4-BE49-F238E27FC236}">
                <a16:creationId xmlns:a16="http://schemas.microsoft.com/office/drawing/2014/main" id="{7808F766-02FB-6459-F086-CAB69FD91BFD}"/>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155712500"/>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Content Placeholder 2"/>
          <p:cNvSpPr>
            <a:spLocks noGrp="1"/>
          </p:cNvSpPr>
          <p:nvPr>
            <p:ph idx="1"/>
          </p:nvPr>
        </p:nvSpPr>
        <p:spPr>
          <a:xfrm>
            <a:off x="251520" y="188640"/>
            <a:ext cx="8663880" cy="6219304"/>
          </a:xfrm>
        </p:spPr>
        <p:txBody>
          <a:bodyPr>
            <a:normAutofit/>
          </a:bodyPr>
          <a:lstStyle/>
          <a:p>
            <a:pPr algn="just">
              <a:buNone/>
            </a:pPr>
            <a:r>
              <a:rPr lang="en-IN" sz="2200" b="1" dirty="0">
                <a:solidFill>
                  <a:schemeClr val="tx1"/>
                </a:solidFill>
                <a:latin typeface="Times New Roman" pitchFamily="18" charset="0"/>
                <a:cs typeface="Times New Roman" pitchFamily="18" charset="0"/>
              </a:rPr>
              <a:t>44ADA(2) </a:t>
            </a:r>
          </a:p>
          <a:p>
            <a:pPr algn="just">
              <a:buFont typeface="Wingdings" pitchFamily="2" charset="2"/>
              <a:buChar char="Ø"/>
            </a:pPr>
            <a:r>
              <a:rPr lang="en-US" sz="2200" dirty="0">
                <a:latin typeface="Times New Roman" pitchFamily="18" charset="0"/>
                <a:cs typeface="Times New Roman" pitchFamily="18" charset="0"/>
              </a:rPr>
              <a:t>Any deduction allowable </a:t>
            </a:r>
          </a:p>
          <a:p>
            <a:pPr algn="just">
              <a:buFont typeface="Wingdings" pitchFamily="2" charset="2"/>
              <a:buChar char="Ø"/>
            </a:pPr>
            <a:r>
              <a:rPr lang="en-US" sz="2200" dirty="0">
                <a:latin typeface="Times New Roman" pitchFamily="18" charset="0"/>
                <a:cs typeface="Times New Roman" pitchFamily="18" charset="0"/>
              </a:rPr>
              <a:t>under the provisions of sections 30 to 38 shall, </a:t>
            </a:r>
          </a:p>
          <a:p>
            <a:pPr algn="just">
              <a:buFont typeface="Wingdings" pitchFamily="2" charset="2"/>
              <a:buChar char="Ø"/>
            </a:pPr>
            <a:r>
              <a:rPr lang="en-US" sz="2200" dirty="0">
                <a:latin typeface="Times New Roman" pitchFamily="18" charset="0"/>
                <a:cs typeface="Times New Roman" pitchFamily="18" charset="0"/>
              </a:rPr>
              <a:t>for the purposes of sub-section (1), </a:t>
            </a:r>
          </a:p>
          <a:p>
            <a:pPr algn="just">
              <a:buFont typeface="Wingdings" pitchFamily="2" charset="2"/>
              <a:buChar char="Ø"/>
            </a:pPr>
            <a:r>
              <a:rPr lang="en-US" sz="2200" dirty="0">
                <a:latin typeface="Times New Roman" pitchFamily="18" charset="0"/>
                <a:cs typeface="Times New Roman" pitchFamily="18" charset="0"/>
              </a:rPr>
              <a:t>be deemed to have been already given full effect to and </a:t>
            </a:r>
          </a:p>
          <a:p>
            <a:pPr algn="just">
              <a:buFont typeface="Wingdings" pitchFamily="2" charset="2"/>
              <a:buChar char="Ø"/>
            </a:pPr>
            <a:r>
              <a:rPr lang="en-US" sz="2200" dirty="0">
                <a:latin typeface="Times New Roman" pitchFamily="18" charset="0"/>
                <a:cs typeface="Times New Roman" pitchFamily="18" charset="0"/>
              </a:rPr>
              <a:t>no further deduction under those sections </a:t>
            </a:r>
          </a:p>
          <a:p>
            <a:pPr algn="just">
              <a:buFont typeface="Wingdings" pitchFamily="2" charset="2"/>
              <a:buChar char="Ø"/>
            </a:pPr>
            <a:r>
              <a:rPr lang="en-US" sz="2200" dirty="0">
                <a:latin typeface="Times New Roman" pitchFamily="18" charset="0"/>
                <a:cs typeface="Times New Roman" pitchFamily="18" charset="0"/>
              </a:rPr>
              <a:t>shall be allowed.</a:t>
            </a:r>
            <a:endParaRPr lang="en-IN" sz="2200" dirty="0">
              <a:solidFill>
                <a:schemeClr val="tx1"/>
              </a:solidFill>
              <a:latin typeface="Times New Roman" pitchFamily="18" charset="0"/>
              <a:cs typeface="Times New Roman" pitchFamily="18" charset="0"/>
            </a:endParaRPr>
          </a:p>
          <a:p>
            <a:pPr algn="just">
              <a:buFont typeface="Wingdings 3" pitchFamily="18" charset="2"/>
              <a:buNone/>
            </a:pPr>
            <a:endParaRPr lang="en-IN" sz="2200" dirty="0">
              <a:solidFill>
                <a:schemeClr val="tx1"/>
              </a:solidFill>
              <a:latin typeface="Times New Roman" pitchFamily="18" charset="0"/>
              <a:cs typeface="Times New Roman" pitchFamily="18" charset="0"/>
            </a:endParaRPr>
          </a:p>
          <a:p>
            <a:pPr algn="just">
              <a:buNone/>
            </a:pPr>
            <a:r>
              <a:rPr lang="en-IN" sz="2200" b="1" dirty="0">
                <a:solidFill>
                  <a:schemeClr val="tx1"/>
                </a:solidFill>
                <a:latin typeface="Times New Roman" pitchFamily="18" charset="0"/>
                <a:cs typeface="Times New Roman" pitchFamily="18" charset="0"/>
              </a:rPr>
              <a:t>44ADA(3) </a:t>
            </a:r>
          </a:p>
          <a:p>
            <a:pPr algn="just">
              <a:buFont typeface="Wingdings" pitchFamily="2" charset="2"/>
              <a:buChar char="Ø"/>
            </a:pPr>
            <a:r>
              <a:rPr lang="en-US" sz="2200" dirty="0">
                <a:solidFill>
                  <a:schemeClr val="tx1"/>
                </a:solidFill>
                <a:latin typeface="Times New Roman" pitchFamily="18" charset="0"/>
                <a:cs typeface="Times New Roman" pitchFamily="18" charset="0"/>
              </a:rPr>
              <a:t>The written down value </a:t>
            </a:r>
          </a:p>
          <a:p>
            <a:pPr algn="just">
              <a:buFont typeface="Wingdings" pitchFamily="2" charset="2"/>
              <a:buChar char="Ø"/>
            </a:pPr>
            <a:r>
              <a:rPr lang="en-US" sz="2200" dirty="0">
                <a:solidFill>
                  <a:schemeClr val="tx1"/>
                </a:solidFill>
                <a:latin typeface="Times New Roman" pitchFamily="18" charset="0"/>
                <a:cs typeface="Times New Roman" pitchFamily="18" charset="0"/>
              </a:rPr>
              <a:t>of any asset used for the purposes of profession </a:t>
            </a:r>
          </a:p>
          <a:p>
            <a:pPr algn="just">
              <a:buFont typeface="Wingdings" pitchFamily="2" charset="2"/>
              <a:buChar char="Ø"/>
            </a:pPr>
            <a:r>
              <a:rPr lang="en-US" sz="2200" dirty="0">
                <a:solidFill>
                  <a:schemeClr val="tx1"/>
                </a:solidFill>
                <a:latin typeface="Times New Roman" pitchFamily="18" charset="0"/>
                <a:cs typeface="Times New Roman" pitchFamily="18" charset="0"/>
              </a:rPr>
              <a:t>shall be deemed to have been calculated as if </a:t>
            </a:r>
          </a:p>
          <a:p>
            <a:pPr algn="just">
              <a:buFont typeface="Wingdings" pitchFamily="2" charset="2"/>
              <a:buChar char="Ø"/>
            </a:pPr>
            <a:r>
              <a:rPr lang="en-US" sz="2200" dirty="0">
                <a:solidFill>
                  <a:schemeClr val="tx1"/>
                </a:solidFill>
                <a:latin typeface="Times New Roman" pitchFamily="18" charset="0"/>
                <a:cs typeface="Times New Roman" pitchFamily="18" charset="0"/>
              </a:rPr>
              <a:t>the </a:t>
            </a:r>
            <a:r>
              <a:rPr lang="en-US" sz="2200" dirty="0" err="1">
                <a:solidFill>
                  <a:schemeClr val="tx1"/>
                </a:solidFill>
                <a:latin typeface="Times New Roman" pitchFamily="18" charset="0"/>
                <a:cs typeface="Times New Roman" pitchFamily="18" charset="0"/>
              </a:rPr>
              <a:t>assessee</a:t>
            </a:r>
            <a:r>
              <a:rPr lang="en-US" sz="2200" dirty="0">
                <a:solidFill>
                  <a:schemeClr val="tx1"/>
                </a:solidFill>
                <a:latin typeface="Times New Roman" pitchFamily="18" charset="0"/>
                <a:cs typeface="Times New Roman" pitchFamily="18" charset="0"/>
              </a:rPr>
              <a:t> had claimed and </a:t>
            </a:r>
          </a:p>
          <a:p>
            <a:pPr algn="just">
              <a:buFont typeface="Wingdings" pitchFamily="2" charset="2"/>
              <a:buChar char="Ø"/>
            </a:pPr>
            <a:r>
              <a:rPr lang="en-US" sz="2200" dirty="0">
                <a:solidFill>
                  <a:schemeClr val="tx1"/>
                </a:solidFill>
                <a:latin typeface="Times New Roman" pitchFamily="18" charset="0"/>
                <a:cs typeface="Times New Roman" pitchFamily="18" charset="0"/>
              </a:rPr>
              <a:t>had been actually allowed the deduction </a:t>
            </a:r>
          </a:p>
          <a:p>
            <a:pPr algn="just">
              <a:buFont typeface="Wingdings" pitchFamily="2" charset="2"/>
              <a:buChar char="Ø"/>
            </a:pPr>
            <a:r>
              <a:rPr lang="en-US" sz="2200" dirty="0">
                <a:solidFill>
                  <a:schemeClr val="tx1"/>
                </a:solidFill>
                <a:latin typeface="Times New Roman" pitchFamily="18" charset="0"/>
                <a:cs typeface="Times New Roman" pitchFamily="18" charset="0"/>
              </a:rPr>
              <a:t>in respect of the depreciation </a:t>
            </a:r>
          </a:p>
          <a:p>
            <a:pPr algn="just">
              <a:buFont typeface="Wingdings" pitchFamily="2" charset="2"/>
              <a:buChar char="Ø"/>
            </a:pPr>
            <a:r>
              <a:rPr lang="en-US" sz="2200" dirty="0">
                <a:solidFill>
                  <a:schemeClr val="tx1"/>
                </a:solidFill>
                <a:latin typeface="Times New Roman" pitchFamily="18" charset="0"/>
                <a:cs typeface="Times New Roman" pitchFamily="18" charset="0"/>
              </a:rPr>
              <a:t>for each of the relevant assessment years.</a:t>
            </a:r>
            <a:endParaRPr lang="en-IN" sz="22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408697941"/>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Content Placeholder 2"/>
          <p:cNvSpPr>
            <a:spLocks noGrp="1"/>
          </p:cNvSpPr>
          <p:nvPr>
            <p:ph idx="1"/>
          </p:nvPr>
        </p:nvSpPr>
        <p:spPr>
          <a:xfrm>
            <a:off x="135693" y="228600"/>
            <a:ext cx="8667827" cy="4712568"/>
          </a:xfrm>
        </p:spPr>
        <p:txBody>
          <a:bodyPr>
            <a:normAutofit/>
          </a:bodyPr>
          <a:lstStyle/>
          <a:p>
            <a:pPr algn="just">
              <a:buFont typeface="Wingdings 3" pitchFamily="18" charset="2"/>
              <a:buNone/>
            </a:pPr>
            <a:r>
              <a:rPr lang="en-IN" sz="2300" b="1" dirty="0">
                <a:solidFill>
                  <a:schemeClr val="tx1"/>
                </a:solidFill>
                <a:latin typeface="Times New Roman" pitchFamily="18" charset="0"/>
                <a:cs typeface="Times New Roman" pitchFamily="18" charset="0"/>
              </a:rPr>
              <a:t>44ADA(4) </a:t>
            </a:r>
          </a:p>
          <a:p>
            <a:pPr algn="just">
              <a:buFont typeface="Wingdings" pitchFamily="2" charset="2"/>
              <a:buChar char="Ø"/>
            </a:pPr>
            <a:r>
              <a:rPr lang="en-US" sz="2300" dirty="0">
                <a:solidFill>
                  <a:schemeClr val="tx1"/>
                </a:solidFill>
                <a:latin typeface="Times New Roman" pitchFamily="18" charset="0"/>
                <a:cs typeface="Times New Roman" pitchFamily="18" charset="0"/>
              </a:rPr>
              <a:t>Notwithstanding anything contained in the foregoing provisions of this section,</a:t>
            </a:r>
          </a:p>
          <a:p>
            <a:pPr algn="just">
              <a:buFont typeface="Wingdings" pitchFamily="2" charset="2"/>
              <a:buChar char="Ø"/>
            </a:pPr>
            <a:r>
              <a:rPr lang="en-US" sz="2300" dirty="0">
                <a:solidFill>
                  <a:schemeClr val="tx1"/>
                </a:solidFill>
                <a:latin typeface="Times New Roman" pitchFamily="18" charset="0"/>
                <a:cs typeface="Times New Roman" pitchFamily="18" charset="0"/>
              </a:rPr>
              <a:t>an </a:t>
            </a:r>
            <a:r>
              <a:rPr lang="en-US" sz="2300" dirty="0" err="1">
                <a:solidFill>
                  <a:schemeClr val="tx1"/>
                </a:solidFill>
                <a:latin typeface="Times New Roman" pitchFamily="18" charset="0"/>
                <a:cs typeface="Times New Roman" pitchFamily="18" charset="0"/>
              </a:rPr>
              <a:t>assessee</a:t>
            </a:r>
            <a:r>
              <a:rPr lang="en-US" sz="2300" dirty="0">
                <a:solidFill>
                  <a:schemeClr val="tx1"/>
                </a:solidFill>
                <a:latin typeface="Times New Roman" pitchFamily="18" charset="0"/>
                <a:cs typeface="Times New Roman" pitchFamily="18" charset="0"/>
              </a:rPr>
              <a:t> who claims that his profits and gains from the profession </a:t>
            </a:r>
          </a:p>
          <a:p>
            <a:pPr algn="just">
              <a:buFont typeface="Wingdings" pitchFamily="2" charset="2"/>
              <a:buChar char="Ø"/>
            </a:pPr>
            <a:r>
              <a:rPr lang="en-US" sz="2300" dirty="0">
                <a:solidFill>
                  <a:schemeClr val="tx1"/>
                </a:solidFill>
                <a:latin typeface="Times New Roman" pitchFamily="18" charset="0"/>
                <a:cs typeface="Times New Roman" pitchFamily="18" charset="0"/>
              </a:rPr>
              <a:t>are lower than the profits and gains specified in sub-section (1) and</a:t>
            </a:r>
          </a:p>
          <a:p>
            <a:pPr algn="just">
              <a:buFont typeface="Wingdings" pitchFamily="2" charset="2"/>
              <a:buChar char="Ø"/>
            </a:pPr>
            <a:r>
              <a:rPr lang="en-US" sz="2300" dirty="0">
                <a:solidFill>
                  <a:schemeClr val="tx1"/>
                </a:solidFill>
                <a:latin typeface="Times New Roman" pitchFamily="18" charset="0"/>
                <a:cs typeface="Times New Roman" pitchFamily="18" charset="0"/>
              </a:rPr>
              <a:t>whose total income exceeds the maximum amount which is not chargeable to income-tax,</a:t>
            </a:r>
          </a:p>
          <a:p>
            <a:pPr algn="just">
              <a:buFont typeface="Wingdings" pitchFamily="2" charset="2"/>
              <a:buChar char="Ø"/>
            </a:pPr>
            <a:r>
              <a:rPr lang="en-US" sz="2300" dirty="0">
                <a:solidFill>
                  <a:schemeClr val="tx1"/>
                </a:solidFill>
                <a:latin typeface="Times New Roman" pitchFamily="18" charset="0"/>
                <a:cs typeface="Times New Roman" pitchFamily="18" charset="0"/>
              </a:rPr>
              <a:t>shall be required to keep and maintain such books of account and other documents as required under sub-section (1) of section 44AA and</a:t>
            </a:r>
          </a:p>
          <a:p>
            <a:pPr algn="just">
              <a:buFont typeface="Wingdings" pitchFamily="2" charset="2"/>
              <a:buChar char="Ø"/>
            </a:pPr>
            <a:r>
              <a:rPr lang="en-US" sz="2300" dirty="0">
                <a:solidFill>
                  <a:schemeClr val="tx1"/>
                </a:solidFill>
                <a:latin typeface="Times New Roman" pitchFamily="18" charset="0"/>
                <a:cs typeface="Times New Roman" pitchFamily="18" charset="0"/>
              </a:rPr>
              <a:t>get them audited and furnish a report of such audit as required under section 44AB.</a:t>
            </a:r>
            <a:endParaRPr lang="en-IN" sz="23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dirty="0" err="1"/>
              <a:t>H.C.Khincha</a:t>
            </a:r>
            <a:r>
              <a:rPr lang="en-IN" dirty="0"/>
              <a:t> &amp; Co</a:t>
            </a:r>
            <a:endParaRPr lang="en-US" dirty="0"/>
          </a:p>
        </p:txBody>
      </p:sp>
    </p:spTree>
    <p:extLst>
      <p:ext uri="{BB962C8B-B14F-4D97-AF65-F5344CB8AC3E}">
        <p14:creationId xmlns:p14="http://schemas.microsoft.com/office/powerpoint/2010/main" val="2580318467"/>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51982"/>
            <a:ext cx="8683952" cy="6473361"/>
          </a:xfrm>
        </p:spPr>
        <p:txBody>
          <a:bodyPr>
            <a:noAutofit/>
          </a:bodyPr>
          <a:lstStyle/>
          <a:p>
            <a:pPr marL="0" indent="0" algn="just">
              <a:buNone/>
            </a:pPr>
            <a:r>
              <a:rPr lang="en-US" sz="2100" b="1" dirty="0">
                <a:latin typeface="Times New Roman" panose="02020603050405020304" pitchFamily="18" charset="0"/>
                <a:cs typeface="Times New Roman" panose="02020603050405020304" pitchFamily="18" charset="0"/>
              </a:rPr>
              <a:t>ISSUE - 1</a:t>
            </a:r>
          </a:p>
          <a:p>
            <a:pPr marL="0" indent="0" algn="just">
              <a:buNone/>
            </a:pPr>
            <a:r>
              <a:rPr lang="en-US" sz="2100" b="1" dirty="0">
                <a:latin typeface="Times New Roman" panose="02020603050405020304" pitchFamily="18" charset="0"/>
                <a:cs typeface="Times New Roman" panose="02020603050405020304" pitchFamily="18" charset="0"/>
              </a:rPr>
              <a:t>How to avail of the benefit of the enhanced limit of </a:t>
            </a:r>
            <a:r>
              <a:rPr lang="en-US" sz="2100" b="1" dirty="0" err="1">
                <a:latin typeface="Times New Roman" panose="02020603050405020304" pitchFamily="18" charset="0"/>
                <a:cs typeface="Times New Roman" panose="02020603050405020304" pitchFamily="18" charset="0"/>
              </a:rPr>
              <a:t>Rs</a:t>
            </a:r>
            <a:r>
              <a:rPr lang="en-US" sz="2100" b="1" dirty="0">
                <a:latin typeface="Times New Roman" panose="02020603050405020304" pitchFamily="18" charset="0"/>
                <a:cs typeface="Times New Roman" panose="02020603050405020304" pitchFamily="18" charset="0"/>
              </a:rPr>
              <a:t>. 10 </a:t>
            </a:r>
            <a:r>
              <a:rPr lang="en-US" sz="2100" b="1" dirty="0" err="1">
                <a:latin typeface="Times New Roman" panose="02020603050405020304" pitchFamily="18" charset="0"/>
                <a:cs typeface="Times New Roman" panose="02020603050405020304" pitchFamily="18" charset="0"/>
              </a:rPr>
              <a:t>crores</a:t>
            </a:r>
            <a:r>
              <a:rPr lang="en-US" sz="2100" b="1" dirty="0">
                <a:latin typeface="Times New Roman" panose="02020603050405020304" pitchFamily="18" charset="0"/>
                <a:cs typeface="Times New Roman" panose="02020603050405020304" pitchFamily="18" charset="0"/>
              </a:rPr>
              <a:t> for the tax audit?</a:t>
            </a:r>
            <a:endParaRPr lang="en-IN" sz="2100" b="1" dirty="0">
              <a:latin typeface="Times New Roman" panose="02020603050405020304" pitchFamily="18" charset="0"/>
              <a:cs typeface="Times New Roman" panose="02020603050405020304" pitchFamily="18" charset="0"/>
            </a:endParaRPr>
          </a:p>
          <a:p>
            <a:pPr marL="0" indent="0" algn="just">
              <a:buNone/>
            </a:pPr>
            <a:r>
              <a:rPr lang="en-US" sz="2100" dirty="0">
                <a:latin typeface="Times New Roman" panose="02020603050405020304" pitchFamily="18" charset="0"/>
                <a:cs typeface="Times New Roman" panose="02020603050405020304" pitchFamily="18" charset="0"/>
              </a:rPr>
              <a:t>The increased threshold limit of Rs. 10 </a:t>
            </a:r>
            <a:r>
              <a:rPr lang="en-US" sz="2100" dirty="0" err="1">
                <a:latin typeface="Times New Roman" panose="02020603050405020304" pitchFamily="18" charset="0"/>
                <a:cs typeface="Times New Roman" panose="02020603050405020304" pitchFamily="18" charset="0"/>
              </a:rPr>
              <a:t>crores</a:t>
            </a:r>
            <a:r>
              <a:rPr lang="en-US" sz="2100" dirty="0">
                <a:latin typeface="Times New Roman" panose="02020603050405020304" pitchFamily="18" charset="0"/>
                <a:cs typeface="Times New Roman" panose="02020603050405020304" pitchFamily="18" charset="0"/>
              </a:rPr>
              <a:t> shall apply only if cash receipts and cash payments during  the year do not exceed 5% of the total receipt or payment, respectively. </a:t>
            </a:r>
          </a:p>
          <a:p>
            <a:pPr marL="0" indent="0" algn="just">
              <a:buNone/>
            </a:pPr>
            <a:r>
              <a:rPr lang="en-US" sz="2100" dirty="0">
                <a:latin typeface="Times New Roman" panose="02020603050405020304" pitchFamily="18" charset="0"/>
                <a:cs typeface="Times New Roman" panose="02020603050405020304" pitchFamily="18" charset="0"/>
              </a:rPr>
              <a:t>In other words, more than 95% of business transactions should be done through banking channels.</a:t>
            </a:r>
          </a:p>
          <a:p>
            <a:pPr marL="0" indent="0" algn="just">
              <a:buNone/>
            </a:pPr>
            <a:r>
              <a:rPr lang="en-US" sz="2100" dirty="0">
                <a:latin typeface="Times New Roman" panose="02020603050405020304" pitchFamily="18" charset="0"/>
                <a:cs typeface="Times New Roman" panose="02020603050405020304" pitchFamily="18" charset="0"/>
              </a:rPr>
              <a:t>It should be noted that any payment or receipt by </a:t>
            </a:r>
            <a:r>
              <a:rPr lang="en-US" sz="2100" dirty="0" err="1">
                <a:latin typeface="Times New Roman" panose="02020603050405020304" pitchFamily="18" charset="0"/>
                <a:cs typeface="Times New Roman" panose="02020603050405020304" pitchFamily="18" charset="0"/>
              </a:rPr>
              <a:t>cheque</a:t>
            </a:r>
            <a:r>
              <a:rPr lang="en-US" sz="2100" dirty="0">
                <a:latin typeface="Times New Roman" panose="02020603050405020304" pitchFamily="18" charset="0"/>
                <a:cs typeface="Times New Roman" panose="02020603050405020304" pitchFamily="18" charset="0"/>
              </a:rPr>
              <a:t> drawn on a bank or by a bank draft, not being an account payee </a:t>
            </a:r>
            <a:r>
              <a:rPr lang="en-US" sz="2100" dirty="0" err="1">
                <a:latin typeface="Times New Roman" panose="02020603050405020304" pitchFamily="18" charset="0"/>
                <a:cs typeface="Times New Roman" panose="02020603050405020304" pitchFamily="18" charset="0"/>
              </a:rPr>
              <a:t>cheque</a:t>
            </a:r>
            <a:r>
              <a:rPr lang="en-US" sz="2100" dirty="0">
                <a:latin typeface="Times New Roman" panose="02020603050405020304" pitchFamily="18" charset="0"/>
                <a:cs typeface="Times New Roman" panose="02020603050405020304" pitchFamily="18" charset="0"/>
              </a:rPr>
              <a:t> or draft, should be considered payment or receipt in cash. </a:t>
            </a:r>
            <a:r>
              <a:rPr lang="en-US" sz="2100" i="1" dirty="0">
                <a:latin typeface="Times New Roman" panose="02020603050405020304" pitchFamily="18" charset="0"/>
                <a:cs typeface="Times New Roman" panose="02020603050405020304" pitchFamily="18" charset="0"/>
              </a:rPr>
              <a:t>For example</a:t>
            </a:r>
            <a:r>
              <a:rPr lang="en-US" sz="2100" dirty="0">
                <a:latin typeface="Times New Roman" panose="02020603050405020304" pitchFamily="18" charset="0"/>
                <a:cs typeface="Times New Roman" panose="02020603050405020304" pitchFamily="18" charset="0"/>
              </a:rPr>
              <a:t>, any payment or receipt by a bearer or crossed cheque (not an account payee cheque) should be considered as payment or receipt in cash.</a:t>
            </a:r>
            <a:endParaRPr lang="en-IN" sz="2100" dirty="0">
              <a:latin typeface="Times New Roman" panose="02020603050405020304" pitchFamily="18" charset="0"/>
              <a:cs typeface="Times New Roman" panose="02020603050405020304" pitchFamily="18" charset="0"/>
            </a:endParaRPr>
          </a:p>
          <a:p>
            <a:pPr marL="0" indent="0" algn="just">
              <a:buNone/>
            </a:pPr>
            <a:r>
              <a:rPr lang="en-US" sz="2100" dirty="0">
                <a:latin typeface="Times New Roman" panose="02020603050405020304" pitchFamily="18" charset="0"/>
                <a:cs typeface="Times New Roman" panose="02020603050405020304" pitchFamily="18" charset="0"/>
              </a:rPr>
              <a:t>It may be noted that conditions in respect of 'amounts received' and 'payments made' should be fulfilled separately. A threshold limit of 5% is prescribed separately for receipts/payments and should be applied accordingly. </a:t>
            </a:r>
          </a:p>
          <a:p>
            <a:pPr marL="0" indent="0" algn="just">
              <a:buNone/>
            </a:pPr>
            <a:r>
              <a:rPr lang="en-US" sz="2100" dirty="0">
                <a:latin typeface="Times New Roman" panose="02020603050405020304" pitchFamily="18" charset="0"/>
                <a:cs typeface="Times New Roman" panose="02020603050405020304" pitchFamily="18" charset="0"/>
              </a:rPr>
              <a:t>It means that if one of the conditions is not satisfied, the enhanced turnover limit will not apply.</a:t>
            </a:r>
            <a:endParaRPr lang="en-IN" sz="21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589015728"/>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0323" y="303129"/>
            <a:ext cx="8376833" cy="5319109"/>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The onus would be on the </a:t>
            </a:r>
            <a:r>
              <a:rPr lang="en-US" sz="2400" dirty="0" err="1">
                <a:latin typeface="Times New Roman" panose="02020603050405020304" pitchFamily="18" charset="0"/>
                <a:cs typeface="Times New Roman" panose="02020603050405020304" pitchFamily="18" charset="0"/>
              </a:rPr>
              <a:t>assessee</a:t>
            </a:r>
            <a:r>
              <a:rPr lang="en-US" sz="2400" dirty="0">
                <a:latin typeface="Times New Roman" panose="02020603050405020304" pitchFamily="18" charset="0"/>
                <a:cs typeface="Times New Roman" panose="02020603050405020304" pitchFamily="18" charset="0"/>
              </a:rPr>
              <a:t> to prove that he is eligible for an increased threshold limit for not getting his accounts audited. He needs to ensure that his aggregate cash receipts and payments are within the limit of 5%. </a:t>
            </a:r>
          </a:p>
          <a:p>
            <a:pPr marL="0" indent="0" algn="just">
              <a:buNone/>
            </a:pPr>
            <a:r>
              <a:rPr lang="en-US" sz="2400" dirty="0">
                <a:latin typeface="Times New Roman" panose="02020603050405020304" pitchFamily="18" charset="0"/>
                <a:cs typeface="Times New Roman" panose="02020603050405020304" pitchFamily="18" charset="0"/>
              </a:rPr>
              <a:t>If he fails to do so, the consequences would be a penalty under Section 271B for failure to get accounts audited. However, if there is reasonable cause, then in terms of Section 273B, such a penalty may not be imposed.</a:t>
            </a:r>
            <a:endParaRPr lang="en-IN" sz="2400" dirty="0">
              <a:latin typeface="Times New Roman" panose="02020603050405020304" pitchFamily="18" charset="0"/>
              <a:cs typeface="Times New Roman" panose="02020603050405020304" pitchFamily="18" charset="0"/>
            </a:endParaRPr>
          </a:p>
          <a:p>
            <a:pPr marL="0" indent="0" algn="just">
              <a:buNone/>
            </a:pPr>
            <a:endParaRPr lang="en-IN" sz="24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69468571"/>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1467" y="137342"/>
            <a:ext cx="8594544" cy="6309305"/>
          </a:xfrm>
        </p:spPr>
        <p:txBody>
          <a:bodyPr>
            <a:normAutofit/>
          </a:bodyPr>
          <a:lstStyle/>
          <a:p>
            <a:pPr marL="0" indent="0" algn="just">
              <a:buNone/>
            </a:pPr>
            <a:r>
              <a:rPr lang="en-US" sz="2000" i="1" dirty="0">
                <a:latin typeface="Times New Roman" panose="02020603050405020304" pitchFamily="18" charset="0"/>
                <a:cs typeface="Times New Roman" panose="02020603050405020304" pitchFamily="18" charset="0"/>
              </a:rPr>
              <a:t>For example</a:t>
            </a:r>
            <a:r>
              <a:rPr lang="en-US" sz="2000" dirty="0">
                <a:latin typeface="Times New Roman" panose="02020603050405020304" pitchFamily="18" charset="0"/>
                <a:cs typeface="Times New Roman" panose="02020603050405020304" pitchFamily="18" charset="0"/>
              </a:rPr>
              <a:t>, Mr. A is engaged in the business of trading readymade garments. He has a turnover of less than </a:t>
            </a:r>
            <a:r>
              <a:rPr lang="en-US" sz="2000" dirty="0" err="1">
                <a:latin typeface="Times New Roman" panose="02020603050405020304" pitchFamily="18" charset="0"/>
                <a:cs typeface="Times New Roman" panose="02020603050405020304" pitchFamily="18" charset="0"/>
              </a:rPr>
              <a:t>Rs</a:t>
            </a:r>
            <a:r>
              <a:rPr lang="en-US" sz="2000" dirty="0">
                <a:latin typeface="Times New Roman" panose="02020603050405020304" pitchFamily="18" charset="0"/>
                <a:cs typeface="Times New Roman" panose="02020603050405020304" pitchFamily="18" charset="0"/>
              </a:rPr>
              <a:t>. 10 crores during the financial year 2025-26. He made the following  transactions  during  the  relevant year:</a:t>
            </a:r>
            <a:endParaRPr lang="en-IN" sz="2000" dirty="0">
              <a:latin typeface="Times New Roman" panose="02020603050405020304" pitchFamily="18" charset="0"/>
              <a:cs typeface="Times New Roman" panose="02020603050405020304" pitchFamily="18" charset="0"/>
            </a:endParaRPr>
          </a:p>
          <a:p>
            <a:pPr marL="0" indent="0">
              <a:buNone/>
            </a:pPr>
            <a:endParaRPr lang="en-IN" sz="1800" dirty="0">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673076608"/>
              </p:ext>
            </p:extLst>
          </p:nvPr>
        </p:nvGraphicFramePr>
        <p:xfrm>
          <a:off x="395534" y="1268760"/>
          <a:ext cx="8208913" cy="3479613"/>
        </p:xfrm>
        <a:graphic>
          <a:graphicData uri="http://schemas.openxmlformats.org/drawingml/2006/table">
            <a:tbl>
              <a:tblPr firstRow="1" firstCol="1" lastRow="1" lastCol="1" bandRow="1" bandCol="1">
                <a:tableStyleId>{69012ECD-51FC-41F1-AA8D-1B2483CD663E}</a:tableStyleId>
              </a:tblPr>
              <a:tblGrid>
                <a:gridCol w="3288469">
                  <a:extLst>
                    <a:ext uri="{9D8B030D-6E8A-4147-A177-3AD203B41FA5}">
                      <a16:colId xmlns:a16="http://schemas.microsoft.com/office/drawing/2014/main" val="20000"/>
                    </a:ext>
                  </a:extLst>
                </a:gridCol>
                <a:gridCol w="2460222">
                  <a:extLst>
                    <a:ext uri="{9D8B030D-6E8A-4147-A177-3AD203B41FA5}">
                      <a16:colId xmlns:a16="http://schemas.microsoft.com/office/drawing/2014/main" val="20001"/>
                    </a:ext>
                  </a:extLst>
                </a:gridCol>
                <a:gridCol w="2460222">
                  <a:extLst>
                    <a:ext uri="{9D8B030D-6E8A-4147-A177-3AD203B41FA5}">
                      <a16:colId xmlns:a16="http://schemas.microsoft.com/office/drawing/2014/main" val="20002"/>
                    </a:ext>
                  </a:extLst>
                </a:gridCol>
              </a:tblGrid>
              <a:tr h="309693">
                <a:tc rowSpan="2">
                  <a:txBody>
                    <a:bodyPr/>
                    <a:lstStyle/>
                    <a:p>
                      <a:pPr marL="446088" marR="990600" indent="0" algn="ctr">
                        <a:spcBef>
                          <a:spcPts val="415"/>
                        </a:spcBef>
                        <a:spcAft>
                          <a:spcPts val="0"/>
                        </a:spcAft>
                      </a:pPr>
                      <a:r>
                        <a:rPr lang="en-US" sz="1600" b="1" dirty="0">
                          <a:solidFill>
                            <a:schemeClr val="tx1"/>
                          </a:solidFill>
                          <a:effectLst/>
                          <a:latin typeface="Times New Roman" panose="02020603050405020304" pitchFamily="18" charset="0"/>
                          <a:cs typeface="Times New Roman" panose="02020603050405020304" pitchFamily="18" charset="0"/>
                        </a:rPr>
                        <a:t>Particulars</a:t>
                      </a:r>
                      <a:endParaRPr lang="en-IN" sz="1600" b="1"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gridSpan="2">
                  <a:txBody>
                    <a:bodyPr/>
                    <a:lstStyle/>
                    <a:p>
                      <a:pPr marL="1369695" marR="1369060" algn="ctr">
                        <a:spcBef>
                          <a:spcPts val="415"/>
                        </a:spcBef>
                        <a:spcAft>
                          <a:spcPts val="0"/>
                        </a:spcAft>
                      </a:pPr>
                      <a:r>
                        <a:rPr lang="en-US" sz="1600" b="1" dirty="0">
                          <a:solidFill>
                            <a:schemeClr val="tx1"/>
                          </a:solidFill>
                          <a:effectLst/>
                          <a:latin typeface="Times New Roman" panose="02020603050405020304" pitchFamily="18" charset="0"/>
                          <a:cs typeface="Times New Roman" panose="02020603050405020304" pitchFamily="18" charset="0"/>
                        </a:rPr>
                        <a:t>Mode of transaction</a:t>
                      </a:r>
                      <a:endParaRPr lang="en-IN" sz="1600" b="1"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hMerge="1">
                  <a:txBody>
                    <a:bodyPr/>
                    <a:lstStyle/>
                    <a:p>
                      <a:endParaRPr lang="en-IN"/>
                    </a:p>
                  </a:txBody>
                  <a:tcPr/>
                </a:tc>
                <a:extLst>
                  <a:ext uri="{0D108BD9-81ED-4DB2-BD59-A6C34878D82A}">
                    <a16:rowId xmlns:a16="http://schemas.microsoft.com/office/drawing/2014/main" val="10000"/>
                  </a:ext>
                </a:extLst>
              </a:tr>
              <a:tr h="309693">
                <a:tc vMerge="1">
                  <a:txBody>
                    <a:bodyPr/>
                    <a:lstStyle/>
                    <a:p>
                      <a:endParaRPr lang="en-IN"/>
                    </a:p>
                  </a:txBody>
                  <a:tcPr/>
                </a:tc>
                <a:tc>
                  <a:txBody>
                    <a:bodyPr/>
                    <a:lstStyle/>
                    <a:p>
                      <a:pPr marL="401955" marR="396875" algn="ctr">
                        <a:spcBef>
                          <a:spcPts val="415"/>
                        </a:spcBef>
                        <a:spcAft>
                          <a:spcPts val="0"/>
                        </a:spcAft>
                      </a:pPr>
                      <a:r>
                        <a:rPr lang="en-US" sz="1600" b="1" dirty="0">
                          <a:effectLst/>
                          <a:latin typeface="Times New Roman" panose="02020603050405020304" pitchFamily="18" charset="0"/>
                          <a:cs typeface="Times New Roman" panose="02020603050405020304" pitchFamily="18" charset="0"/>
                        </a:rPr>
                        <a:t>Cash (</a:t>
                      </a:r>
                      <a:r>
                        <a:rPr lang="en-US" sz="1600" b="1" dirty="0" err="1">
                          <a:effectLst/>
                          <a:latin typeface="Times New Roman" panose="02020603050405020304" pitchFamily="18" charset="0"/>
                          <a:cs typeface="Times New Roman" panose="02020603050405020304" pitchFamily="18" charset="0"/>
                        </a:rPr>
                        <a:t>Rs</a:t>
                      </a:r>
                      <a:r>
                        <a:rPr lang="en-US" sz="1600" b="1" dirty="0">
                          <a:effectLst/>
                          <a:latin typeface="Times New Roman" panose="02020603050405020304" pitchFamily="18" charset="0"/>
                          <a:cs typeface="Times New Roman" panose="02020603050405020304" pitchFamily="18" charset="0"/>
                        </a:rPr>
                        <a:t>. in lakhs)</a:t>
                      </a:r>
                      <a:endParaRPr lang="en-IN" sz="1600" b="1"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10845" marR="407035" algn="ctr">
                        <a:spcBef>
                          <a:spcPts val="415"/>
                        </a:spcBef>
                        <a:spcAft>
                          <a:spcPts val="0"/>
                        </a:spcAft>
                      </a:pPr>
                      <a:r>
                        <a:rPr lang="en-US" sz="1600">
                          <a:effectLst/>
                          <a:latin typeface="Times New Roman" panose="02020603050405020304" pitchFamily="18" charset="0"/>
                          <a:cs typeface="Times New Roman" panose="02020603050405020304" pitchFamily="18" charset="0"/>
                        </a:rPr>
                        <a:t>Bank (Rs. in lakhs)</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1"/>
                  </a:ext>
                </a:extLst>
              </a:tr>
              <a:tr h="200471">
                <a:tc>
                  <a:txBody>
                    <a:bodyPr/>
                    <a:lstStyle/>
                    <a:p>
                      <a:pPr marL="38100">
                        <a:spcBef>
                          <a:spcPts val="415"/>
                        </a:spcBef>
                        <a:spcAft>
                          <a:spcPts val="0"/>
                        </a:spcAft>
                      </a:pPr>
                      <a:r>
                        <a:rPr lang="en-US" sz="1600">
                          <a:effectLst/>
                          <a:latin typeface="Times New Roman" panose="02020603050405020304" pitchFamily="18" charset="0"/>
                          <a:cs typeface="Times New Roman" panose="02020603050405020304" pitchFamily="18" charset="0"/>
                        </a:rPr>
                        <a:t>Receipts</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a:spcAft>
                          <a:spcPts val="0"/>
                        </a:spcAft>
                      </a:pPr>
                      <a:r>
                        <a:rPr lang="en-US" sz="1600">
                          <a:effectLst/>
                          <a:latin typeface="Times New Roman" panose="02020603050405020304" pitchFamily="18" charset="0"/>
                          <a:cs typeface="Times New Roman" panose="02020603050405020304" pitchFamily="18" charset="0"/>
                        </a:rPr>
                        <a:t> </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a:spcAft>
                          <a:spcPts val="0"/>
                        </a:spcAft>
                      </a:pPr>
                      <a:r>
                        <a:rPr lang="en-US" sz="1600">
                          <a:effectLst/>
                          <a:latin typeface="Times New Roman" panose="02020603050405020304" pitchFamily="18" charset="0"/>
                          <a:cs typeface="Times New Roman" panose="02020603050405020304" pitchFamily="18" charset="0"/>
                        </a:rPr>
                        <a:t> </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2"/>
                  </a:ext>
                </a:extLst>
              </a:tr>
              <a:tr h="200471">
                <a:tc>
                  <a:txBody>
                    <a:bodyPr/>
                    <a:lstStyle/>
                    <a:p>
                      <a:pPr marL="38100">
                        <a:spcBef>
                          <a:spcPts val="415"/>
                        </a:spcBef>
                        <a:spcAft>
                          <a:spcPts val="0"/>
                        </a:spcAft>
                      </a:pPr>
                      <a:r>
                        <a:rPr lang="en-US" sz="1600">
                          <a:effectLst/>
                          <a:latin typeface="Times New Roman" panose="02020603050405020304" pitchFamily="18" charset="0"/>
                          <a:cs typeface="Times New Roman" panose="02020603050405020304" pitchFamily="18" charset="0"/>
                        </a:rPr>
                        <a:t>- Sales</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01955" marR="396875" algn="ctr">
                        <a:spcBef>
                          <a:spcPts val="415"/>
                        </a:spcBef>
                        <a:spcAft>
                          <a:spcPts val="0"/>
                        </a:spcAft>
                      </a:pPr>
                      <a:r>
                        <a:rPr lang="en-US" sz="1600">
                          <a:effectLst/>
                          <a:latin typeface="Times New Roman" panose="02020603050405020304" pitchFamily="18" charset="0"/>
                          <a:cs typeface="Times New Roman" panose="02020603050405020304" pitchFamily="18" charset="0"/>
                        </a:rPr>
                        <a:t>20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10845" marR="407035" algn="ctr">
                        <a:spcBef>
                          <a:spcPts val="415"/>
                        </a:spcBef>
                        <a:spcAft>
                          <a:spcPts val="0"/>
                        </a:spcAft>
                      </a:pPr>
                      <a:r>
                        <a:rPr lang="en-US" sz="1600">
                          <a:effectLst/>
                          <a:latin typeface="Times New Roman" panose="02020603050405020304" pitchFamily="18" charset="0"/>
                          <a:cs typeface="Times New Roman" panose="02020603050405020304" pitchFamily="18" charset="0"/>
                        </a:rPr>
                        <a:t>480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3"/>
                  </a:ext>
                </a:extLst>
              </a:tr>
              <a:tr h="200471">
                <a:tc>
                  <a:txBody>
                    <a:bodyPr/>
                    <a:lstStyle/>
                    <a:p>
                      <a:pPr marL="38100">
                        <a:spcBef>
                          <a:spcPts val="415"/>
                        </a:spcBef>
                        <a:spcAft>
                          <a:spcPts val="0"/>
                        </a:spcAft>
                      </a:pPr>
                      <a:r>
                        <a:rPr lang="en-US" sz="1600">
                          <a:effectLst/>
                          <a:latin typeface="Times New Roman" panose="02020603050405020304" pitchFamily="18" charset="0"/>
                          <a:cs typeface="Times New Roman" panose="02020603050405020304" pitchFamily="18" charset="0"/>
                        </a:rPr>
                        <a:t>- Advance from  customers</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01955" marR="396875" algn="ctr">
                        <a:spcBef>
                          <a:spcPts val="415"/>
                        </a:spcBef>
                        <a:spcAft>
                          <a:spcPts val="0"/>
                        </a:spcAft>
                      </a:pPr>
                      <a:r>
                        <a:rPr lang="en-US" sz="1600">
                          <a:effectLst/>
                          <a:latin typeface="Times New Roman" panose="02020603050405020304" pitchFamily="18" charset="0"/>
                          <a:cs typeface="Times New Roman" panose="02020603050405020304" pitchFamily="18" charset="0"/>
                        </a:rPr>
                        <a:t>10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10845" marR="407035" algn="ctr">
                        <a:spcBef>
                          <a:spcPts val="415"/>
                        </a:spcBef>
                        <a:spcAft>
                          <a:spcPts val="0"/>
                        </a:spcAft>
                      </a:pPr>
                      <a:r>
                        <a:rPr lang="en-US" sz="1600">
                          <a:effectLst/>
                          <a:latin typeface="Times New Roman" panose="02020603050405020304" pitchFamily="18" charset="0"/>
                          <a:cs typeface="Times New Roman" panose="02020603050405020304" pitchFamily="18" charset="0"/>
                        </a:rPr>
                        <a:t>20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4"/>
                  </a:ext>
                </a:extLst>
              </a:tr>
              <a:tr h="200471">
                <a:tc>
                  <a:txBody>
                    <a:bodyPr/>
                    <a:lstStyle/>
                    <a:p>
                      <a:pPr marL="38100">
                        <a:spcBef>
                          <a:spcPts val="415"/>
                        </a:spcBef>
                        <a:spcAft>
                          <a:spcPts val="0"/>
                        </a:spcAft>
                      </a:pPr>
                      <a:r>
                        <a:rPr lang="en-US" sz="1600">
                          <a:effectLst/>
                          <a:latin typeface="Times New Roman" panose="02020603050405020304" pitchFamily="18" charset="0"/>
                          <a:cs typeface="Times New Roman" panose="02020603050405020304" pitchFamily="18" charset="0"/>
                        </a:rPr>
                        <a:t>- Unsecured loan</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01955" marR="396875" algn="ctr">
                        <a:spcBef>
                          <a:spcPts val="415"/>
                        </a:spcBef>
                        <a:spcAft>
                          <a:spcPts val="0"/>
                        </a:spcAft>
                      </a:pPr>
                      <a:r>
                        <a:rPr lang="en-US" sz="1600">
                          <a:effectLst/>
                          <a:latin typeface="Times New Roman" panose="02020603050405020304" pitchFamily="18" charset="0"/>
                          <a:cs typeface="Times New Roman" panose="02020603050405020304" pitchFamily="18" charset="0"/>
                        </a:rPr>
                        <a:t>10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10845" marR="407035" algn="ctr">
                        <a:spcBef>
                          <a:spcPts val="415"/>
                        </a:spcBef>
                        <a:spcAft>
                          <a:spcPts val="0"/>
                        </a:spcAft>
                      </a:pPr>
                      <a:r>
                        <a:rPr lang="en-US" sz="1600">
                          <a:effectLst/>
                          <a:latin typeface="Times New Roman" panose="02020603050405020304" pitchFamily="18" charset="0"/>
                          <a:cs typeface="Times New Roman" panose="02020603050405020304" pitchFamily="18" charset="0"/>
                        </a:rPr>
                        <a:t>100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5"/>
                  </a:ext>
                </a:extLst>
              </a:tr>
              <a:tr h="200471">
                <a:tc>
                  <a:txBody>
                    <a:bodyPr/>
                    <a:lstStyle/>
                    <a:p>
                      <a:pPr marL="38100">
                        <a:spcBef>
                          <a:spcPts val="415"/>
                        </a:spcBef>
                        <a:spcAft>
                          <a:spcPts val="0"/>
                        </a:spcAft>
                      </a:pPr>
                      <a:r>
                        <a:rPr lang="en-US" sz="1600">
                          <a:effectLst/>
                          <a:latin typeface="Times New Roman" panose="02020603050405020304" pitchFamily="18" charset="0"/>
                          <a:cs typeface="Times New Roman" panose="02020603050405020304" pitchFamily="18" charset="0"/>
                        </a:rPr>
                        <a:t>Total receipts</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01955" marR="396875" algn="ctr">
                        <a:spcBef>
                          <a:spcPts val="415"/>
                        </a:spcBef>
                        <a:spcAft>
                          <a:spcPts val="0"/>
                        </a:spcAft>
                      </a:pPr>
                      <a:r>
                        <a:rPr lang="en-US" sz="1600" dirty="0">
                          <a:effectLst/>
                          <a:latin typeface="Times New Roman" panose="02020603050405020304" pitchFamily="18" charset="0"/>
                          <a:cs typeface="Times New Roman" panose="02020603050405020304" pitchFamily="18" charset="0"/>
                        </a:rPr>
                        <a:t>40</a:t>
                      </a:r>
                      <a:endParaRPr lang="en-IN" sz="1600"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10845" marR="407035" algn="ctr">
                        <a:spcBef>
                          <a:spcPts val="415"/>
                        </a:spcBef>
                        <a:spcAft>
                          <a:spcPts val="0"/>
                        </a:spcAft>
                      </a:pPr>
                      <a:r>
                        <a:rPr lang="en-US" sz="1600">
                          <a:effectLst/>
                          <a:latin typeface="Times New Roman" panose="02020603050405020304" pitchFamily="18" charset="0"/>
                          <a:cs typeface="Times New Roman" panose="02020603050405020304" pitchFamily="18" charset="0"/>
                        </a:rPr>
                        <a:t>600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6"/>
                  </a:ext>
                </a:extLst>
              </a:tr>
              <a:tr h="200471">
                <a:tc>
                  <a:txBody>
                    <a:bodyPr/>
                    <a:lstStyle/>
                    <a:p>
                      <a:pPr>
                        <a:spcAft>
                          <a:spcPts val="0"/>
                        </a:spcAft>
                      </a:pPr>
                      <a:r>
                        <a:rPr lang="en-US" sz="1600">
                          <a:effectLst/>
                          <a:latin typeface="Times New Roman" panose="02020603050405020304" pitchFamily="18" charset="0"/>
                          <a:cs typeface="Times New Roman" panose="02020603050405020304" pitchFamily="18" charset="0"/>
                        </a:rPr>
                        <a:t> </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a:spcAft>
                          <a:spcPts val="0"/>
                        </a:spcAft>
                      </a:pPr>
                      <a:r>
                        <a:rPr lang="en-US" sz="1600">
                          <a:effectLst/>
                          <a:latin typeface="Times New Roman" panose="02020603050405020304" pitchFamily="18" charset="0"/>
                          <a:cs typeface="Times New Roman" panose="02020603050405020304" pitchFamily="18" charset="0"/>
                        </a:rPr>
                        <a:t> </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a:spcAft>
                          <a:spcPts val="0"/>
                        </a:spcAft>
                      </a:pPr>
                      <a:r>
                        <a:rPr lang="en-US" sz="1600">
                          <a:effectLst/>
                          <a:latin typeface="Times New Roman" panose="02020603050405020304" pitchFamily="18" charset="0"/>
                          <a:cs typeface="Times New Roman" panose="02020603050405020304" pitchFamily="18" charset="0"/>
                        </a:rPr>
                        <a:t> </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7"/>
                  </a:ext>
                </a:extLst>
              </a:tr>
              <a:tr h="200471">
                <a:tc>
                  <a:txBody>
                    <a:bodyPr/>
                    <a:lstStyle/>
                    <a:p>
                      <a:pPr marL="38100">
                        <a:spcBef>
                          <a:spcPts val="415"/>
                        </a:spcBef>
                        <a:spcAft>
                          <a:spcPts val="0"/>
                        </a:spcAft>
                      </a:pPr>
                      <a:r>
                        <a:rPr lang="en-US" sz="1600">
                          <a:effectLst/>
                          <a:latin typeface="Times New Roman" panose="02020603050405020304" pitchFamily="18" charset="0"/>
                          <a:cs typeface="Times New Roman" panose="02020603050405020304" pitchFamily="18" charset="0"/>
                        </a:rPr>
                        <a:t>Payments</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a:spcAft>
                          <a:spcPts val="0"/>
                        </a:spcAft>
                      </a:pPr>
                      <a:r>
                        <a:rPr lang="en-US" sz="1600">
                          <a:effectLst/>
                          <a:latin typeface="Times New Roman" panose="02020603050405020304" pitchFamily="18" charset="0"/>
                          <a:cs typeface="Times New Roman" panose="02020603050405020304" pitchFamily="18" charset="0"/>
                        </a:rPr>
                        <a:t> </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a:spcAft>
                          <a:spcPts val="0"/>
                        </a:spcAft>
                      </a:pPr>
                      <a:r>
                        <a:rPr lang="en-US" sz="1600">
                          <a:effectLst/>
                          <a:latin typeface="Times New Roman" panose="02020603050405020304" pitchFamily="18" charset="0"/>
                          <a:cs typeface="Times New Roman" panose="02020603050405020304" pitchFamily="18" charset="0"/>
                        </a:rPr>
                        <a:t> </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8"/>
                  </a:ext>
                </a:extLst>
              </a:tr>
              <a:tr h="200471">
                <a:tc>
                  <a:txBody>
                    <a:bodyPr/>
                    <a:lstStyle/>
                    <a:p>
                      <a:pPr marL="38100">
                        <a:spcBef>
                          <a:spcPts val="415"/>
                        </a:spcBef>
                        <a:spcAft>
                          <a:spcPts val="0"/>
                        </a:spcAft>
                      </a:pPr>
                      <a:r>
                        <a:rPr lang="en-US" sz="1600" dirty="0">
                          <a:effectLst/>
                          <a:latin typeface="Times New Roman" panose="02020603050405020304" pitchFamily="18" charset="0"/>
                          <a:cs typeface="Times New Roman" panose="02020603050405020304" pitchFamily="18" charset="0"/>
                        </a:rPr>
                        <a:t>- Purchase</a:t>
                      </a:r>
                      <a:endParaRPr lang="en-IN" sz="1600"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01955" marR="396875" algn="ctr">
                        <a:spcBef>
                          <a:spcPts val="415"/>
                        </a:spcBef>
                        <a:spcAft>
                          <a:spcPts val="0"/>
                        </a:spcAft>
                      </a:pPr>
                      <a:r>
                        <a:rPr lang="en-US" sz="1600">
                          <a:effectLst/>
                          <a:latin typeface="Times New Roman" panose="02020603050405020304" pitchFamily="18" charset="0"/>
                          <a:cs typeface="Times New Roman" panose="02020603050405020304" pitchFamily="18" charset="0"/>
                        </a:rPr>
                        <a:t>15</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10845" marR="407035" algn="ctr">
                        <a:spcBef>
                          <a:spcPts val="415"/>
                        </a:spcBef>
                        <a:spcAft>
                          <a:spcPts val="0"/>
                        </a:spcAft>
                      </a:pPr>
                      <a:r>
                        <a:rPr lang="en-US" sz="1600" dirty="0">
                          <a:effectLst/>
                          <a:latin typeface="Times New Roman" panose="02020603050405020304" pitchFamily="18" charset="0"/>
                          <a:cs typeface="Times New Roman" panose="02020603050405020304" pitchFamily="18" charset="0"/>
                        </a:rPr>
                        <a:t>400</a:t>
                      </a:r>
                      <a:endParaRPr lang="en-IN" sz="1600"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9"/>
                  </a:ext>
                </a:extLst>
              </a:tr>
              <a:tr h="200471">
                <a:tc>
                  <a:txBody>
                    <a:bodyPr/>
                    <a:lstStyle/>
                    <a:p>
                      <a:pPr marL="38100">
                        <a:spcBef>
                          <a:spcPts val="415"/>
                        </a:spcBef>
                        <a:spcAft>
                          <a:spcPts val="0"/>
                        </a:spcAft>
                      </a:pPr>
                      <a:r>
                        <a:rPr lang="en-US" sz="1600" dirty="0">
                          <a:effectLst/>
                          <a:latin typeface="Times New Roman" panose="02020603050405020304" pitchFamily="18" charset="0"/>
                          <a:ea typeface="Georgia" panose="02040502050405020303" pitchFamily="18" charset="0"/>
                          <a:cs typeface="Times New Roman" panose="02020603050405020304" pitchFamily="18" charset="0"/>
                        </a:rPr>
                        <a:t>- Rent</a:t>
                      </a:r>
                      <a:endParaRPr lang="en-IN" sz="1600"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01955" marR="396875" algn="ctr">
                        <a:spcBef>
                          <a:spcPts val="415"/>
                        </a:spcBef>
                        <a:spcAft>
                          <a:spcPts val="0"/>
                        </a:spcAft>
                      </a:pPr>
                      <a:r>
                        <a:rPr lang="en-US" sz="1600" i="1">
                          <a:effectLst/>
                          <a:latin typeface="Times New Roman" panose="02020603050405020304" pitchFamily="18" charset="0"/>
                          <a:ea typeface="Georgia" panose="02040502050405020303" pitchFamily="18" charset="0"/>
                          <a:cs typeface="Times New Roman" panose="02020603050405020304" pitchFamily="18" charset="0"/>
                        </a:rPr>
                        <a:t>Nil</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10845" marR="407035" algn="ctr">
                        <a:spcBef>
                          <a:spcPts val="415"/>
                        </a:spcBef>
                        <a:spcAft>
                          <a:spcPts val="0"/>
                        </a:spcAft>
                      </a:pPr>
                      <a:r>
                        <a:rPr lang="en-US" sz="1600">
                          <a:effectLst/>
                          <a:latin typeface="Times New Roman" panose="02020603050405020304" pitchFamily="18" charset="0"/>
                          <a:ea typeface="Georgia" panose="02040502050405020303" pitchFamily="18" charset="0"/>
                          <a:cs typeface="Times New Roman" panose="02020603050405020304" pitchFamily="18" charset="0"/>
                        </a:rPr>
                        <a:t>50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10"/>
                  </a:ext>
                </a:extLst>
              </a:tr>
              <a:tr h="176419">
                <a:tc>
                  <a:txBody>
                    <a:bodyPr/>
                    <a:lstStyle/>
                    <a:p>
                      <a:pPr marL="38100">
                        <a:spcBef>
                          <a:spcPts val="415"/>
                        </a:spcBef>
                        <a:spcAft>
                          <a:spcPts val="0"/>
                        </a:spcAft>
                      </a:pPr>
                      <a:r>
                        <a:rPr lang="en-US" sz="1600" dirty="0">
                          <a:effectLst/>
                          <a:latin typeface="Times New Roman" panose="02020603050405020304" pitchFamily="18" charset="0"/>
                          <a:ea typeface="Georgia" panose="02040502050405020303" pitchFamily="18" charset="0"/>
                          <a:cs typeface="Times New Roman" panose="02020603050405020304" pitchFamily="18" charset="0"/>
                        </a:rPr>
                        <a:t>- Loan repayment</a:t>
                      </a:r>
                      <a:endParaRPr lang="en-IN" sz="1600"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5080" algn="ctr">
                        <a:spcBef>
                          <a:spcPts val="415"/>
                        </a:spcBef>
                        <a:spcAft>
                          <a:spcPts val="0"/>
                        </a:spcAft>
                      </a:pPr>
                      <a:r>
                        <a:rPr lang="en-US" sz="1600">
                          <a:effectLst/>
                          <a:latin typeface="Times New Roman" panose="02020603050405020304" pitchFamily="18" charset="0"/>
                          <a:ea typeface="Georgia" panose="02040502050405020303" pitchFamily="18" charset="0"/>
                          <a:cs typeface="Times New Roman" panose="02020603050405020304" pitchFamily="18" charset="0"/>
                        </a:rPr>
                        <a:t>5</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10845" marR="407035" algn="ctr">
                        <a:spcBef>
                          <a:spcPts val="415"/>
                        </a:spcBef>
                        <a:spcAft>
                          <a:spcPts val="0"/>
                        </a:spcAft>
                      </a:pPr>
                      <a:r>
                        <a:rPr lang="en-US" sz="1600">
                          <a:effectLst/>
                          <a:latin typeface="Times New Roman" panose="02020603050405020304" pitchFamily="18" charset="0"/>
                          <a:ea typeface="Georgia" panose="02040502050405020303" pitchFamily="18" charset="0"/>
                          <a:cs typeface="Times New Roman" panose="02020603050405020304" pitchFamily="18" charset="0"/>
                        </a:rPr>
                        <a:t>50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11"/>
                  </a:ext>
                </a:extLst>
              </a:tr>
              <a:tr h="211382">
                <a:tc>
                  <a:txBody>
                    <a:bodyPr/>
                    <a:lstStyle/>
                    <a:p>
                      <a:pPr marL="38100">
                        <a:spcBef>
                          <a:spcPts val="415"/>
                        </a:spcBef>
                        <a:spcAft>
                          <a:spcPts val="0"/>
                        </a:spcAft>
                      </a:pPr>
                      <a:r>
                        <a:rPr lang="en-US" sz="1600" b="1" dirty="0">
                          <a:effectLst/>
                          <a:latin typeface="Times New Roman" panose="02020603050405020304" pitchFamily="18" charset="0"/>
                          <a:ea typeface="Georgia" panose="02040502050405020303" pitchFamily="18" charset="0"/>
                          <a:cs typeface="Times New Roman" panose="02020603050405020304" pitchFamily="18" charset="0"/>
                        </a:rPr>
                        <a:t>Total Payments</a:t>
                      </a:r>
                      <a:endParaRPr lang="en-IN" sz="1600"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01955" marR="396875" algn="ctr">
                        <a:spcBef>
                          <a:spcPts val="415"/>
                        </a:spcBef>
                        <a:spcAft>
                          <a:spcPts val="0"/>
                        </a:spcAft>
                      </a:pPr>
                      <a:r>
                        <a:rPr lang="en-US" sz="1600" b="1">
                          <a:effectLst/>
                          <a:latin typeface="Times New Roman" panose="02020603050405020304" pitchFamily="18" charset="0"/>
                          <a:ea typeface="Georgia" panose="02040502050405020303" pitchFamily="18" charset="0"/>
                          <a:cs typeface="Times New Roman" panose="02020603050405020304" pitchFamily="18" charset="0"/>
                        </a:rPr>
                        <a:t>20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10845" marR="407035" algn="ctr">
                        <a:spcBef>
                          <a:spcPts val="415"/>
                        </a:spcBef>
                        <a:spcAft>
                          <a:spcPts val="0"/>
                        </a:spcAft>
                      </a:pPr>
                      <a:r>
                        <a:rPr lang="en-US" sz="1600" b="1" dirty="0">
                          <a:effectLst/>
                          <a:latin typeface="Times New Roman" panose="02020603050405020304" pitchFamily="18" charset="0"/>
                          <a:ea typeface="Georgia" panose="02040502050405020303" pitchFamily="18" charset="0"/>
                          <a:cs typeface="Times New Roman" panose="02020603050405020304" pitchFamily="18" charset="0"/>
                        </a:rPr>
                        <a:t>500</a:t>
                      </a:r>
                      <a:endParaRPr lang="en-IN" sz="1600"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12"/>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251647599"/>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1467" y="116632"/>
            <a:ext cx="8594544" cy="5851020"/>
          </a:xfrm>
        </p:spPr>
        <p:txBody>
          <a:bodyPr>
            <a:normAutofit/>
          </a:bodyPr>
          <a:lstStyle/>
          <a:p>
            <a:pPr marL="0" indent="0">
              <a:buNone/>
            </a:pPr>
            <a:r>
              <a:rPr lang="en-US" sz="2300" dirty="0">
                <a:latin typeface="Times New Roman" panose="02020603050405020304" pitchFamily="18" charset="0"/>
                <a:cs typeface="Times New Roman" panose="02020603050405020304" pitchFamily="18" charset="0"/>
              </a:rPr>
              <a:t>The turnover of Mr. A during the financial year 2025-26 is up to Rs. 10 </a:t>
            </a:r>
            <a:r>
              <a:rPr lang="en-US" sz="2300" dirty="0" err="1">
                <a:latin typeface="Times New Roman" panose="02020603050405020304" pitchFamily="18" charset="0"/>
                <a:cs typeface="Times New Roman" panose="02020603050405020304" pitchFamily="18" charset="0"/>
              </a:rPr>
              <a:t>crores</a:t>
            </a:r>
            <a:r>
              <a:rPr lang="en-US" sz="2300" dirty="0">
                <a:latin typeface="Times New Roman" panose="02020603050405020304" pitchFamily="18" charset="0"/>
                <a:cs typeface="Times New Roman" panose="02020603050405020304" pitchFamily="18" charset="0"/>
              </a:rPr>
              <a:t>. </a:t>
            </a:r>
          </a:p>
          <a:p>
            <a:pPr marL="0" indent="0" algn="just">
              <a:buNone/>
            </a:pPr>
            <a:r>
              <a:rPr lang="en-US" sz="2300" dirty="0">
                <a:latin typeface="Times New Roman" panose="02020603050405020304" pitchFamily="18" charset="0"/>
                <a:cs typeface="Times New Roman" panose="02020603050405020304" pitchFamily="18" charset="0"/>
              </a:rPr>
              <a:t>He shall not be liable for tax audit if his cash receipt and payment during the year do not exceed 5% of the total receipt or payment, as the case may be.</a:t>
            </a:r>
            <a:endParaRPr lang="en-IN" sz="2300" dirty="0">
              <a:latin typeface="Times New Roman" panose="02020603050405020304" pitchFamily="18" charset="0"/>
              <a:cs typeface="Times New Roman" panose="02020603050405020304" pitchFamily="18" charset="0"/>
            </a:endParaRPr>
          </a:p>
          <a:p>
            <a:pPr marL="0" indent="0">
              <a:buNone/>
            </a:pPr>
            <a:r>
              <a:rPr lang="en-US" sz="2300" b="1" dirty="0">
                <a:latin typeface="Times New Roman" panose="02020603050405020304" pitchFamily="18" charset="0"/>
                <a:cs typeface="Times New Roman" panose="02020603050405020304" pitchFamily="18" charset="0"/>
              </a:rPr>
              <a:t>Computation of percentage of cash receipts &amp; payments:</a:t>
            </a:r>
          </a:p>
          <a:p>
            <a:pPr marL="0" indent="0">
              <a:buNone/>
            </a:pPr>
            <a:endParaRPr lang="en-US" sz="2300" b="1" dirty="0">
              <a:latin typeface="Times New Roman" panose="02020603050405020304" pitchFamily="18" charset="0"/>
              <a:cs typeface="Times New Roman" panose="02020603050405020304" pitchFamily="18" charset="0"/>
            </a:endParaRPr>
          </a:p>
          <a:p>
            <a:pPr marL="0" indent="0">
              <a:buNone/>
            </a:pPr>
            <a:endParaRPr lang="en-US" sz="2300" b="1" dirty="0">
              <a:latin typeface="Times New Roman" panose="02020603050405020304" pitchFamily="18" charset="0"/>
              <a:cs typeface="Times New Roman" panose="02020603050405020304" pitchFamily="18" charset="0"/>
            </a:endParaRPr>
          </a:p>
          <a:p>
            <a:pPr marL="0" indent="0">
              <a:buNone/>
            </a:pPr>
            <a:endParaRPr lang="en-US" sz="2300" b="1" dirty="0">
              <a:latin typeface="Times New Roman" panose="02020603050405020304" pitchFamily="18" charset="0"/>
              <a:cs typeface="Times New Roman" panose="02020603050405020304" pitchFamily="18" charset="0"/>
            </a:endParaRPr>
          </a:p>
          <a:p>
            <a:pPr marL="0" indent="0" algn="just">
              <a:buNone/>
            </a:pPr>
            <a:r>
              <a:rPr lang="en-US" sz="2300" dirty="0">
                <a:latin typeface="Times New Roman" panose="02020603050405020304" pitchFamily="18" charset="0"/>
                <a:cs typeface="Times New Roman" panose="02020603050405020304" pitchFamily="18" charset="0"/>
              </a:rPr>
              <a:t>Though the payment made in cash during the year does not exceed 5% of total payments, the percentage of cash receipts exceeds the limit of 5%.</a:t>
            </a:r>
          </a:p>
          <a:p>
            <a:pPr marL="0" indent="0" algn="just">
              <a:buNone/>
            </a:pPr>
            <a:r>
              <a:rPr lang="en-US" sz="2300" dirty="0">
                <a:latin typeface="Times New Roman" panose="02020603050405020304" pitchFamily="18" charset="0"/>
                <a:cs typeface="Times New Roman" panose="02020603050405020304" pitchFamily="18" charset="0"/>
              </a:rPr>
              <a:t>Thus, Mr. A is not entitled to the benefit of the increased threshold limit of </a:t>
            </a:r>
            <a:r>
              <a:rPr lang="en-US" sz="2300" dirty="0" err="1">
                <a:latin typeface="Times New Roman" panose="02020603050405020304" pitchFamily="18" charset="0"/>
                <a:cs typeface="Times New Roman" panose="02020603050405020304" pitchFamily="18" charset="0"/>
              </a:rPr>
              <a:t>Rs</a:t>
            </a:r>
            <a:r>
              <a:rPr lang="en-US" sz="2300" dirty="0">
                <a:latin typeface="Times New Roman" panose="02020603050405020304" pitchFamily="18" charset="0"/>
                <a:cs typeface="Times New Roman" panose="02020603050405020304" pitchFamily="18" charset="0"/>
              </a:rPr>
              <a:t>. 10 </a:t>
            </a:r>
            <a:r>
              <a:rPr lang="en-US" sz="2300" dirty="0" err="1">
                <a:latin typeface="Times New Roman" panose="02020603050405020304" pitchFamily="18" charset="0"/>
                <a:cs typeface="Times New Roman" panose="02020603050405020304" pitchFamily="18" charset="0"/>
              </a:rPr>
              <a:t>crores</a:t>
            </a:r>
            <a:r>
              <a:rPr lang="en-US" sz="2300" dirty="0">
                <a:latin typeface="Times New Roman" panose="02020603050405020304" pitchFamily="18" charset="0"/>
                <a:cs typeface="Times New Roman" panose="02020603050405020304" pitchFamily="18" charset="0"/>
              </a:rPr>
              <a:t> for the tax audit. Hence, the tax audit is applicable.</a:t>
            </a:r>
            <a:endParaRPr lang="en-IN" sz="2300" b="1" dirty="0">
              <a:latin typeface="Times New Roman" panose="02020603050405020304" pitchFamily="18" charset="0"/>
              <a:cs typeface="Times New Roman" panose="02020603050405020304" pitchFamily="18" charset="0"/>
            </a:endParaRPr>
          </a:p>
          <a:p>
            <a:pPr marL="0" indent="0">
              <a:buNone/>
            </a:pPr>
            <a:endParaRPr lang="en-IN" sz="2300" b="1" dirty="0">
              <a:latin typeface="Times New Roman" panose="02020603050405020304" pitchFamily="18" charset="0"/>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169153963"/>
              </p:ext>
            </p:extLst>
          </p:nvPr>
        </p:nvGraphicFramePr>
        <p:xfrm>
          <a:off x="539552" y="2492897"/>
          <a:ext cx="7848873" cy="962242"/>
        </p:xfrm>
        <a:graphic>
          <a:graphicData uri="http://schemas.openxmlformats.org/drawingml/2006/table">
            <a:tbl>
              <a:tblPr firstRow="1" firstCol="1" lastRow="1" lastCol="1" bandRow="1" bandCol="1">
                <a:tableStyleId>{69012ECD-51FC-41F1-AA8D-1B2483CD663E}</a:tableStyleId>
              </a:tblPr>
              <a:tblGrid>
                <a:gridCol w="1812865">
                  <a:extLst>
                    <a:ext uri="{9D8B030D-6E8A-4147-A177-3AD203B41FA5}">
                      <a16:colId xmlns:a16="http://schemas.microsoft.com/office/drawing/2014/main" val="20000"/>
                    </a:ext>
                  </a:extLst>
                </a:gridCol>
                <a:gridCol w="1492428">
                  <a:extLst>
                    <a:ext uri="{9D8B030D-6E8A-4147-A177-3AD203B41FA5}">
                      <a16:colId xmlns:a16="http://schemas.microsoft.com/office/drawing/2014/main" val="20001"/>
                    </a:ext>
                  </a:extLst>
                </a:gridCol>
                <a:gridCol w="1426130">
                  <a:extLst>
                    <a:ext uri="{9D8B030D-6E8A-4147-A177-3AD203B41FA5}">
                      <a16:colId xmlns:a16="http://schemas.microsoft.com/office/drawing/2014/main" val="20002"/>
                    </a:ext>
                  </a:extLst>
                </a:gridCol>
                <a:gridCol w="3117450">
                  <a:extLst>
                    <a:ext uri="{9D8B030D-6E8A-4147-A177-3AD203B41FA5}">
                      <a16:colId xmlns:a16="http://schemas.microsoft.com/office/drawing/2014/main" val="20003"/>
                    </a:ext>
                  </a:extLst>
                </a:gridCol>
              </a:tblGrid>
              <a:tr h="374441">
                <a:tc>
                  <a:txBody>
                    <a:bodyPr/>
                    <a:lstStyle/>
                    <a:p>
                      <a:pPr marL="411480" marR="407670" algn="ctr">
                        <a:spcBef>
                          <a:spcPts val="415"/>
                        </a:spcBef>
                        <a:spcAft>
                          <a:spcPts val="0"/>
                        </a:spcAft>
                      </a:pPr>
                      <a:r>
                        <a:rPr lang="en-US" sz="1400">
                          <a:effectLst/>
                          <a:latin typeface="Times New Roman" panose="02020603050405020304" pitchFamily="18" charset="0"/>
                          <a:cs typeface="Times New Roman" panose="02020603050405020304" pitchFamily="18" charset="0"/>
                        </a:rPr>
                        <a:t>Particulars</a:t>
                      </a:r>
                      <a:endParaRPr lang="en-IN" sz="14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344805" marR="344170" algn="ctr">
                        <a:spcBef>
                          <a:spcPts val="415"/>
                        </a:spcBef>
                        <a:spcAft>
                          <a:spcPts val="0"/>
                        </a:spcAft>
                      </a:pPr>
                      <a:r>
                        <a:rPr lang="en-US" sz="1400">
                          <a:effectLst/>
                          <a:latin typeface="Times New Roman" panose="02020603050405020304" pitchFamily="18" charset="0"/>
                          <a:cs typeface="Times New Roman" panose="02020603050405020304" pitchFamily="18" charset="0"/>
                        </a:rPr>
                        <a:t>Total (A)</a:t>
                      </a:r>
                      <a:endParaRPr lang="en-IN" sz="14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326390" marR="329565" algn="ctr">
                        <a:spcBef>
                          <a:spcPts val="415"/>
                        </a:spcBef>
                        <a:spcAft>
                          <a:spcPts val="0"/>
                        </a:spcAft>
                      </a:pPr>
                      <a:r>
                        <a:rPr lang="en-US" sz="1400">
                          <a:effectLst/>
                          <a:latin typeface="Times New Roman" panose="02020603050405020304" pitchFamily="18" charset="0"/>
                          <a:cs typeface="Times New Roman" panose="02020603050405020304" pitchFamily="18" charset="0"/>
                        </a:rPr>
                        <a:t>Cash (B)</a:t>
                      </a:r>
                      <a:endParaRPr lang="en-IN" sz="14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688975" marR="688975" algn="ctr">
                        <a:spcBef>
                          <a:spcPts val="415"/>
                        </a:spcBef>
                        <a:spcAft>
                          <a:spcPts val="0"/>
                        </a:spcAft>
                      </a:pPr>
                      <a:r>
                        <a:rPr lang="en-US" sz="1400">
                          <a:effectLst/>
                          <a:latin typeface="Times New Roman" panose="02020603050405020304" pitchFamily="18" charset="0"/>
                          <a:cs typeface="Times New Roman" panose="02020603050405020304" pitchFamily="18" charset="0"/>
                        </a:rPr>
                        <a:t>% in cash (B/A*100)</a:t>
                      </a:r>
                      <a:endParaRPr lang="en-IN" sz="14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0"/>
                  </a:ext>
                </a:extLst>
              </a:tr>
              <a:tr h="187221">
                <a:tc>
                  <a:txBody>
                    <a:bodyPr/>
                    <a:lstStyle/>
                    <a:p>
                      <a:pPr marL="411480" marR="407670" algn="ctr">
                        <a:spcBef>
                          <a:spcPts val="415"/>
                        </a:spcBef>
                        <a:spcAft>
                          <a:spcPts val="0"/>
                        </a:spcAft>
                      </a:pPr>
                      <a:r>
                        <a:rPr lang="en-US" sz="1400">
                          <a:effectLst/>
                          <a:latin typeface="Times New Roman" panose="02020603050405020304" pitchFamily="18" charset="0"/>
                          <a:cs typeface="Times New Roman" panose="02020603050405020304" pitchFamily="18" charset="0"/>
                        </a:rPr>
                        <a:t>Receipts</a:t>
                      </a:r>
                      <a:endParaRPr lang="en-IN" sz="14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344805" marR="344170" algn="ctr">
                        <a:spcBef>
                          <a:spcPts val="415"/>
                        </a:spcBef>
                        <a:spcAft>
                          <a:spcPts val="0"/>
                        </a:spcAft>
                      </a:pPr>
                      <a:r>
                        <a:rPr lang="en-US" sz="1400">
                          <a:effectLst/>
                          <a:latin typeface="Times New Roman" panose="02020603050405020304" pitchFamily="18" charset="0"/>
                          <a:cs typeface="Times New Roman" panose="02020603050405020304" pitchFamily="18" charset="0"/>
                        </a:rPr>
                        <a:t>640</a:t>
                      </a:r>
                      <a:endParaRPr lang="en-IN" sz="14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326390" marR="329565" algn="ctr">
                        <a:spcBef>
                          <a:spcPts val="415"/>
                        </a:spcBef>
                        <a:spcAft>
                          <a:spcPts val="0"/>
                        </a:spcAft>
                      </a:pPr>
                      <a:r>
                        <a:rPr lang="en-US" sz="1400">
                          <a:effectLst/>
                          <a:latin typeface="Times New Roman" panose="02020603050405020304" pitchFamily="18" charset="0"/>
                          <a:cs typeface="Times New Roman" panose="02020603050405020304" pitchFamily="18" charset="0"/>
                        </a:rPr>
                        <a:t>40</a:t>
                      </a:r>
                      <a:endParaRPr lang="en-IN" sz="14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688975" marR="688975" algn="ctr">
                        <a:spcBef>
                          <a:spcPts val="415"/>
                        </a:spcBef>
                        <a:spcAft>
                          <a:spcPts val="0"/>
                        </a:spcAft>
                      </a:pPr>
                      <a:r>
                        <a:rPr lang="en-US" sz="1400">
                          <a:effectLst/>
                          <a:latin typeface="Times New Roman" panose="02020603050405020304" pitchFamily="18" charset="0"/>
                          <a:cs typeface="Times New Roman" panose="02020603050405020304" pitchFamily="18" charset="0"/>
                        </a:rPr>
                        <a:t>6.25%</a:t>
                      </a:r>
                      <a:endParaRPr lang="en-IN" sz="14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1"/>
                  </a:ext>
                </a:extLst>
              </a:tr>
              <a:tr h="374441">
                <a:tc>
                  <a:txBody>
                    <a:bodyPr/>
                    <a:lstStyle/>
                    <a:p>
                      <a:pPr marL="411480" marR="407035" algn="ctr">
                        <a:spcBef>
                          <a:spcPts val="415"/>
                        </a:spcBef>
                        <a:spcAft>
                          <a:spcPts val="0"/>
                        </a:spcAft>
                      </a:pPr>
                      <a:r>
                        <a:rPr lang="en-US" sz="1400">
                          <a:effectLst/>
                          <a:latin typeface="Times New Roman" panose="02020603050405020304" pitchFamily="18" charset="0"/>
                          <a:cs typeface="Times New Roman" panose="02020603050405020304" pitchFamily="18" charset="0"/>
                        </a:rPr>
                        <a:t>Payments</a:t>
                      </a:r>
                      <a:endParaRPr lang="en-IN" sz="14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344805" marR="344170" algn="ctr">
                        <a:spcBef>
                          <a:spcPts val="415"/>
                        </a:spcBef>
                        <a:spcAft>
                          <a:spcPts val="0"/>
                        </a:spcAft>
                      </a:pPr>
                      <a:r>
                        <a:rPr lang="en-US" sz="1400">
                          <a:effectLst/>
                          <a:latin typeface="Times New Roman" panose="02020603050405020304" pitchFamily="18" charset="0"/>
                          <a:cs typeface="Times New Roman" panose="02020603050405020304" pitchFamily="18" charset="0"/>
                        </a:rPr>
                        <a:t>520</a:t>
                      </a:r>
                      <a:endParaRPr lang="en-IN" sz="14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326390" marR="329565" algn="ctr">
                        <a:spcBef>
                          <a:spcPts val="415"/>
                        </a:spcBef>
                        <a:spcAft>
                          <a:spcPts val="0"/>
                        </a:spcAft>
                      </a:pPr>
                      <a:r>
                        <a:rPr lang="en-US" sz="1400">
                          <a:effectLst/>
                          <a:latin typeface="Times New Roman" panose="02020603050405020304" pitchFamily="18" charset="0"/>
                          <a:cs typeface="Times New Roman" panose="02020603050405020304" pitchFamily="18" charset="0"/>
                        </a:rPr>
                        <a:t>20</a:t>
                      </a:r>
                      <a:endParaRPr lang="en-IN" sz="14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688975" marR="688975" algn="ctr">
                        <a:spcBef>
                          <a:spcPts val="415"/>
                        </a:spcBef>
                        <a:spcAft>
                          <a:spcPts val="0"/>
                        </a:spcAft>
                      </a:pPr>
                      <a:r>
                        <a:rPr lang="en-US" sz="1400" dirty="0">
                          <a:effectLst/>
                          <a:latin typeface="Times New Roman" panose="02020603050405020304" pitchFamily="18" charset="0"/>
                          <a:cs typeface="Times New Roman" panose="02020603050405020304" pitchFamily="18" charset="0"/>
                        </a:rPr>
                        <a:t>3.85%</a:t>
                      </a:r>
                      <a:endParaRPr lang="en-IN" sz="1400"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2"/>
                  </a:ext>
                </a:extLst>
              </a:tr>
            </a:tbl>
          </a:graphicData>
        </a:graphic>
      </p:graphicFrame>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906231650"/>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1467" y="447145"/>
            <a:ext cx="8594544" cy="5319109"/>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ISSUE - 2</a:t>
            </a:r>
          </a:p>
          <a:p>
            <a:pPr marL="0" indent="0" algn="just">
              <a:buNone/>
            </a:pPr>
            <a:r>
              <a:rPr lang="en-US" sz="2400" b="1" dirty="0">
                <a:latin typeface="Times New Roman" panose="02020603050405020304" pitchFamily="18" charset="0"/>
                <a:cs typeface="Times New Roman" panose="02020603050405020304" pitchFamily="18" charset="0"/>
              </a:rPr>
              <a:t>Do the professionals have the enhanced turnover limit of </a:t>
            </a:r>
            <a:r>
              <a:rPr lang="en-US" sz="2400" b="1" dirty="0" err="1">
                <a:latin typeface="Times New Roman" panose="02020603050405020304" pitchFamily="18" charset="0"/>
                <a:cs typeface="Times New Roman" panose="02020603050405020304" pitchFamily="18" charset="0"/>
              </a:rPr>
              <a:t>Rs</a:t>
            </a:r>
            <a:r>
              <a:rPr lang="en-US" sz="2400" b="1" dirty="0">
                <a:latin typeface="Times New Roman" panose="02020603050405020304" pitchFamily="18" charset="0"/>
                <a:cs typeface="Times New Roman" panose="02020603050405020304" pitchFamily="18" charset="0"/>
              </a:rPr>
              <a:t>. 10 crore for the tax audit?</a:t>
            </a:r>
            <a:endParaRPr lang="en-IN" sz="2400" b="1"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Clause </a:t>
            </a:r>
            <a:r>
              <a:rPr lang="en-US" sz="2400" i="1" dirty="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of Section 44AB talks about a person carrying on a business, whereas clause (b) talks about a person carrying on a profession. </a:t>
            </a:r>
          </a:p>
          <a:p>
            <a:pPr marL="0" indent="0" algn="just">
              <a:buNone/>
            </a:pPr>
            <a:r>
              <a:rPr lang="en-US" sz="2400" dirty="0">
                <a:latin typeface="Times New Roman" panose="02020603050405020304" pitchFamily="18" charset="0"/>
                <a:cs typeface="Times New Roman" panose="02020603050405020304" pitchFamily="18" charset="0"/>
              </a:rPr>
              <a:t>The </a:t>
            </a:r>
            <a:r>
              <a:rPr lang="en-US" sz="2400" i="1" dirty="0">
                <a:latin typeface="Times New Roman" panose="02020603050405020304" pitchFamily="18" charset="0"/>
                <a:cs typeface="Times New Roman" panose="02020603050405020304" pitchFamily="18" charset="0"/>
              </a:rPr>
              <a:t>proviso </a:t>
            </a:r>
            <a:r>
              <a:rPr lang="en-US" sz="2400" dirty="0">
                <a:latin typeface="Times New Roman" panose="02020603050405020304" pitchFamily="18" charset="0"/>
                <a:cs typeface="Times New Roman" panose="02020603050405020304" pitchFamily="18" charset="0"/>
              </a:rPr>
              <a:t>to Section 44AB providing the enhanced turnover limit of Rs.10 crores for the tax audit is placed below clause </a:t>
            </a:r>
            <a:r>
              <a:rPr lang="en-US" sz="2400" i="1" dirty="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to Section 44AB. </a:t>
            </a:r>
          </a:p>
          <a:p>
            <a:pPr marL="0" indent="0" algn="just">
              <a:buNone/>
            </a:pPr>
            <a:r>
              <a:rPr lang="en-US" sz="2400" dirty="0">
                <a:latin typeface="Times New Roman" panose="02020603050405020304" pitchFamily="18" charset="0"/>
                <a:cs typeface="Times New Roman" panose="02020603050405020304" pitchFamily="18" charset="0"/>
              </a:rPr>
              <a:t>Thus, the persons engaged in the profession are not entitled to claim an enhanced turnover limit of </a:t>
            </a:r>
            <a:r>
              <a:rPr lang="en-US" sz="2400" dirty="0" err="1">
                <a:latin typeface="Times New Roman" panose="02020603050405020304" pitchFamily="18" charset="0"/>
                <a:cs typeface="Times New Roman" panose="02020603050405020304" pitchFamily="18" charset="0"/>
              </a:rPr>
              <a:t>Rs</a:t>
            </a:r>
            <a:r>
              <a:rPr lang="en-US" sz="2400" dirty="0">
                <a:latin typeface="Times New Roman" panose="02020603050405020304" pitchFamily="18" charset="0"/>
                <a:cs typeface="Times New Roman" panose="02020603050405020304" pitchFamily="18" charset="0"/>
              </a:rPr>
              <a:t>. 10 </a:t>
            </a:r>
            <a:r>
              <a:rPr lang="en-US" sz="2400" dirty="0" err="1">
                <a:latin typeface="Times New Roman" panose="02020603050405020304" pitchFamily="18" charset="0"/>
                <a:cs typeface="Times New Roman" panose="02020603050405020304" pitchFamily="18" charset="0"/>
              </a:rPr>
              <a:t>crores</a:t>
            </a:r>
            <a:r>
              <a:rPr lang="en-US" sz="2400" dirty="0">
                <a:latin typeface="Times New Roman" panose="02020603050405020304" pitchFamily="18" charset="0"/>
                <a:cs typeface="Times New Roman" panose="02020603050405020304" pitchFamily="18" charset="0"/>
              </a:rPr>
              <a:t> for the tax audit.</a:t>
            </a:r>
            <a:endParaRPr lang="en-IN" sz="2400" dirty="0">
              <a:latin typeface="Times New Roman" panose="02020603050405020304" pitchFamily="18" charset="0"/>
              <a:cs typeface="Times New Roman" panose="02020603050405020304" pitchFamily="18" charset="0"/>
            </a:endParaRPr>
          </a:p>
          <a:p>
            <a:pPr marL="0" indent="0" algn="just">
              <a:buNone/>
            </a:pPr>
            <a:endParaRPr lang="en-IN" sz="24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444373460"/>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0802" y="44624"/>
            <a:ext cx="8630659" cy="6086620"/>
          </a:xfrm>
        </p:spPr>
        <p:txBody>
          <a:bodyPr>
            <a:noAutofit/>
          </a:bodyPr>
          <a:lstStyle/>
          <a:p>
            <a:pPr marL="0" indent="0" algn="just">
              <a:buNone/>
            </a:pPr>
            <a:r>
              <a:rPr lang="en-US" sz="2100" b="1" dirty="0">
                <a:latin typeface="Times New Roman" panose="02020603050405020304" pitchFamily="18" charset="0"/>
                <a:cs typeface="Times New Roman" panose="02020603050405020304" pitchFamily="18" charset="0"/>
              </a:rPr>
              <a:t>ISSUE - 3</a:t>
            </a:r>
          </a:p>
          <a:p>
            <a:pPr marL="0" indent="0" algn="just">
              <a:buNone/>
            </a:pPr>
            <a:r>
              <a:rPr lang="en-US" sz="2100" b="1" dirty="0">
                <a:latin typeface="Times New Roman" panose="02020603050405020304" pitchFamily="18" charset="0"/>
                <a:cs typeface="Times New Roman" panose="02020603050405020304" pitchFamily="18" charset="0"/>
              </a:rPr>
              <a:t>Whether a person opting for a presumptive taxation scheme under section 44AD is required to get his accounts  audited?</a:t>
            </a:r>
            <a:endParaRPr lang="en-IN" sz="2100" b="1" dirty="0">
              <a:latin typeface="Times New Roman" panose="02020603050405020304" pitchFamily="18" charset="0"/>
              <a:cs typeface="Times New Roman" panose="02020603050405020304" pitchFamily="18" charset="0"/>
            </a:endParaRPr>
          </a:p>
          <a:p>
            <a:pPr marL="0" indent="0" algn="just">
              <a:buNone/>
            </a:pPr>
            <a:r>
              <a:rPr lang="en-US" sz="2100" dirty="0">
                <a:latin typeface="Times New Roman" panose="02020603050405020304" pitchFamily="18" charset="0"/>
                <a:cs typeface="Times New Roman" panose="02020603050405020304" pitchFamily="18" charset="0"/>
              </a:rPr>
              <a:t>Section 44AB prescribes the conditions under which an </a:t>
            </a:r>
            <a:r>
              <a:rPr lang="en-US" sz="2100" dirty="0" err="1">
                <a:latin typeface="Times New Roman" panose="02020603050405020304" pitchFamily="18" charset="0"/>
                <a:cs typeface="Times New Roman" panose="02020603050405020304" pitchFamily="18" charset="0"/>
              </a:rPr>
              <a:t>assessee</a:t>
            </a:r>
            <a:r>
              <a:rPr lang="en-US" sz="2100" dirty="0">
                <a:latin typeface="Times New Roman" panose="02020603050405020304" pitchFamily="18" charset="0"/>
                <a:cs typeface="Times New Roman" panose="02020603050405020304" pitchFamily="18" charset="0"/>
              </a:rPr>
              <a:t> is required to get his accounts audited. It excludes a person from getting books of account audited if he  opts  for  a  presumptive  taxation  scheme under Section 44AD, provided the turnover of the business does not exceed </a:t>
            </a:r>
            <a:r>
              <a:rPr lang="en-US" sz="2100" dirty="0" err="1">
                <a:latin typeface="Times New Roman" panose="02020603050405020304" pitchFamily="18" charset="0"/>
                <a:cs typeface="Times New Roman" panose="02020603050405020304" pitchFamily="18" charset="0"/>
              </a:rPr>
              <a:t>Rs</a:t>
            </a:r>
            <a:r>
              <a:rPr lang="en-US" sz="2100" dirty="0">
                <a:latin typeface="Times New Roman" panose="02020603050405020304" pitchFamily="18" charset="0"/>
                <a:cs typeface="Times New Roman" panose="02020603050405020304" pitchFamily="18" charset="0"/>
              </a:rPr>
              <a:t>. 2 </a:t>
            </a:r>
            <a:r>
              <a:rPr lang="en-US" sz="2100" dirty="0" err="1">
                <a:latin typeface="Times New Roman" panose="02020603050405020304" pitchFamily="18" charset="0"/>
                <a:cs typeface="Times New Roman" panose="02020603050405020304" pitchFamily="18" charset="0"/>
              </a:rPr>
              <a:t>crores</a:t>
            </a:r>
            <a:r>
              <a:rPr lang="en-US" sz="2100" dirty="0">
                <a:latin typeface="Times New Roman" panose="02020603050405020304" pitchFamily="18" charset="0"/>
                <a:cs typeface="Times New Roman" panose="02020603050405020304" pitchFamily="18" charset="0"/>
              </a:rPr>
              <a:t>.</a:t>
            </a:r>
            <a:endParaRPr lang="en-IN" sz="2100" dirty="0">
              <a:latin typeface="Times New Roman" panose="02020603050405020304" pitchFamily="18" charset="0"/>
              <a:cs typeface="Times New Roman" panose="02020603050405020304" pitchFamily="18" charset="0"/>
            </a:endParaRPr>
          </a:p>
          <a:p>
            <a:pPr marL="0" indent="0" algn="just">
              <a:buNone/>
            </a:pPr>
            <a:r>
              <a:rPr lang="en-US" sz="2100" dirty="0">
                <a:latin typeface="Times New Roman" panose="02020603050405020304" pitchFamily="18" charset="0"/>
                <a:cs typeface="Times New Roman" panose="02020603050405020304" pitchFamily="18" charset="0"/>
              </a:rPr>
              <a:t>Clause </a:t>
            </a:r>
            <a:r>
              <a:rPr lang="en-US" sz="2100" i="1" dirty="0">
                <a:latin typeface="Times New Roman" panose="02020603050405020304" pitchFamily="18" charset="0"/>
                <a:cs typeface="Times New Roman" panose="02020603050405020304" pitchFamily="18" charset="0"/>
              </a:rPr>
              <a:t>(e) </a:t>
            </a:r>
            <a:r>
              <a:rPr lang="en-US" sz="2100" dirty="0">
                <a:latin typeface="Times New Roman" panose="02020603050405020304" pitchFamily="18" charset="0"/>
                <a:cs typeface="Times New Roman" panose="02020603050405020304" pitchFamily="18" charset="0"/>
              </a:rPr>
              <a:t>of Section 44AB states that a person, who has opted for the presumptive taxation scheme under Section 44AD in any of the last 5 previous years but does not opt for the same in the current previous year, shall be liable to get his accounts audited if his total income exceeds the maximum amount not chargeable to tax.</a:t>
            </a:r>
            <a:endParaRPr lang="en-IN" sz="2100" dirty="0">
              <a:latin typeface="Times New Roman" panose="02020603050405020304" pitchFamily="18" charset="0"/>
              <a:cs typeface="Times New Roman" panose="02020603050405020304" pitchFamily="18" charset="0"/>
            </a:endParaRPr>
          </a:p>
          <a:p>
            <a:pPr marL="0" indent="0" algn="just">
              <a:buNone/>
            </a:pPr>
            <a:r>
              <a:rPr lang="en-US" sz="2100" dirty="0">
                <a:latin typeface="Times New Roman" panose="02020603050405020304" pitchFamily="18" charset="0"/>
                <a:cs typeface="Times New Roman" panose="02020603050405020304" pitchFamily="18" charset="0"/>
              </a:rPr>
              <a:t>Clause </a:t>
            </a:r>
            <a:r>
              <a:rPr lang="en-US" sz="2100" i="1" dirty="0">
                <a:latin typeface="Times New Roman" panose="02020603050405020304" pitchFamily="18" charset="0"/>
                <a:cs typeface="Times New Roman" panose="02020603050405020304" pitchFamily="18" charset="0"/>
              </a:rPr>
              <a:t>(a) </a:t>
            </a:r>
            <a:r>
              <a:rPr lang="en-US" sz="2100" dirty="0">
                <a:latin typeface="Times New Roman" panose="02020603050405020304" pitchFamily="18" charset="0"/>
                <a:cs typeface="Times New Roman" panose="02020603050405020304" pitchFamily="18" charset="0"/>
              </a:rPr>
              <a:t>of Section 44AB provides for an audit of books of account if a person is engaged in a business and the turnover of such business exceeds </a:t>
            </a:r>
            <a:r>
              <a:rPr lang="en-US" sz="2100" dirty="0" err="1">
                <a:latin typeface="Times New Roman" panose="02020603050405020304" pitchFamily="18" charset="0"/>
                <a:cs typeface="Times New Roman" panose="02020603050405020304" pitchFamily="18" charset="0"/>
              </a:rPr>
              <a:t>Rs</a:t>
            </a:r>
            <a:r>
              <a:rPr lang="en-US" sz="2100" dirty="0">
                <a:latin typeface="Times New Roman" panose="02020603050405020304" pitchFamily="18" charset="0"/>
                <a:cs typeface="Times New Roman" panose="02020603050405020304" pitchFamily="18" charset="0"/>
              </a:rPr>
              <a:t>. 1 crore. </a:t>
            </a:r>
          </a:p>
          <a:p>
            <a:pPr marL="0" indent="0" algn="just">
              <a:buNone/>
            </a:pPr>
            <a:r>
              <a:rPr lang="en-US" sz="2100" dirty="0">
                <a:latin typeface="Times New Roman" panose="02020603050405020304" pitchFamily="18" charset="0"/>
                <a:cs typeface="Times New Roman" panose="02020603050405020304" pitchFamily="18" charset="0"/>
              </a:rPr>
              <a:t>However, the threshold shall be increased to Rs. 10 </a:t>
            </a:r>
            <a:r>
              <a:rPr lang="en-US" sz="2100" dirty="0" err="1">
                <a:latin typeface="Times New Roman" panose="02020603050405020304" pitchFamily="18" charset="0"/>
                <a:cs typeface="Times New Roman" panose="02020603050405020304" pitchFamily="18" charset="0"/>
              </a:rPr>
              <a:t>crores</a:t>
            </a:r>
            <a:r>
              <a:rPr lang="en-US" sz="2100" dirty="0">
                <a:latin typeface="Times New Roman" panose="02020603050405020304" pitchFamily="18" charset="0"/>
                <a:cs typeface="Times New Roman" panose="02020603050405020304" pitchFamily="18" charset="0"/>
              </a:rPr>
              <a:t> if the cash receipt and payment do not exceed 5% of the total receipt and payment, respectively.</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94243067"/>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0964" y="84931"/>
            <a:ext cx="8499021" cy="4395958"/>
          </a:xfrm>
        </p:spPr>
        <p:txBody>
          <a:bodyPr>
            <a:normAutofit/>
          </a:bodyPr>
          <a:lstStyle/>
          <a:p>
            <a:pPr marL="0" indent="0" algn="just">
              <a:spcBef>
                <a:spcPts val="0"/>
              </a:spcBef>
              <a:buNone/>
            </a:pPr>
            <a:r>
              <a:rPr lang="en-US" sz="2200" dirty="0">
                <a:latin typeface="Times New Roman" panose="02020603050405020304" pitchFamily="18" charset="0"/>
                <a:cs typeface="Times New Roman" panose="02020603050405020304" pitchFamily="18" charset="0"/>
              </a:rPr>
              <a:t>If an </a:t>
            </a:r>
            <a:r>
              <a:rPr lang="en-US" sz="2200" dirty="0" err="1">
                <a:latin typeface="Times New Roman" panose="02020603050405020304" pitchFamily="18" charset="0"/>
                <a:cs typeface="Times New Roman" panose="02020603050405020304" pitchFamily="18" charset="0"/>
              </a:rPr>
              <a:t>assessee</a:t>
            </a:r>
            <a:r>
              <a:rPr lang="en-US" sz="2200" dirty="0">
                <a:latin typeface="Times New Roman" panose="02020603050405020304" pitchFamily="18" charset="0"/>
                <a:cs typeface="Times New Roman" panose="02020603050405020304" pitchFamily="18" charset="0"/>
              </a:rPr>
              <a:t> is covered under both the clauses, </a:t>
            </a:r>
            <a:r>
              <a:rPr lang="en-US" sz="2200" i="1" dirty="0">
                <a:latin typeface="Times New Roman" panose="02020603050405020304" pitchFamily="18" charset="0"/>
                <a:cs typeface="Times New Roman" panose="02020603050405020304" pitchFamily="18" charset="0"/>
              </a:rPr>
              <a:t>that is</a:t>
            </a:r>
            <a:r>
              <a:rPr lang="en-US" sz="2200" dirty="0">
                <a:latin typeface="Times New Roman" panose="02020603050405020304" pitchFamily="18" charset="0"/>
                <a:cs typeface="Times New Roman" panose="02020603050405020304" pitchFamily="18" charset="0"/>
              </a:rPr>
              <a:t>, clause (a) and clause (e) of Section 44AB, will he be liable to get the books of account  audited?</a:t>
            </a:r>
          </a:p>
          <a:p>
            <a:pPr marL="0" indent="0" algn="just">
              <a:spcBef>
                <a:spcPts val="0"/>
              </a:spcBef>
              <a:buNone/>
            </a:pPr>
            <a:r>
              <a:rPr lang="en-US" sz="2200" i="1" dirty="0">
                <a:latin typeface="Times New Roman" panose="02020603050405020304" pitchFamily="18" charset="0"/>
                <a:cs typeface="Times New Roman" panose="02020603050405020304" pitchFamily="18" charset="0"/>
              </a:rPr>
              <a:t>For example</a:t>
            </a:r>
            <a:r>
              <a:rPr lang="en-US" sz="2200" dirty="0">
                <a:latin typeface="Times New Roman" panose="02020603050405020304" pitchFamily="18" charset="0"/>
                <a:cs typeface="Times New Roman" panose="02020603050405020304" pitchFamily="18" charset="0"/>
              </a:rPr>
              <a:t>, if the turnover of an </a:t>
            </a:r>
            <a:r>
              <a:rPr lang="en-US" sz="2200" dirty="0" err="1">
                <a:latin typeface="Times New Roman" panose="02020603050405020304" pitchFamily="18" charset="0"/>
                <a:cs typeface="Times New Roman" panose="02020603050405020304" pitchFamily="18" charset="0"/>
              </a:rPr>
              <a:t>assessee</a:t>
            </a:r>
            <a:r>
              <a:rPr lang="en-US" sz="2200" dirty="0">
                <a:latin typeface="Times New Roman" panose="02020603050405020304" pitchFamily="18" charset="0"/>
                <a:cs typeface="Times New Roman" panose="02020603050405020304" pitchFamily="18" charset="0"/>
              </a:rPr>
              <a:t> is more than </a:t>
            </a:r>
            <a:r>
              <a:rPr lang="en-US" sz="2200" dirty="0" err="1">
                <a:latin typeface="Times New Roman" panose="02020603050405020304" pitchFamily="18" charset="0"/>
                <a:cs typeface="Times New Roman" panose="02020603050405020304" pitchFamily="18" charset="0"/>
              </a:rPr>
              <a:t>Rs</a:t>
            </a:r>
            <a:r>
              <a:rPr lang="en-US" sz="2200" dirty="0">
                <a:latin typeface="Times New Roman" panose="02020603050405020304" pitchFamily="18" charset="0"/>
                <a:cs typeface="Times New Roman" panose="02020603050405020304" pitchFamily="18" charset="0"/>
              </a:rPr>
              <a:t>. 1 crore and his cash payment and receipt are less than 5%, is he liable for a tax audit?</a:t>
            </a:r>
            <a:endParaRPr lang="en-IN" sz="2200" dirty="0">
              <a:latin typeface="Times New Roman" panose="02020603050405020304" pitchFamily="18" charset="0"/>
              <a:cs typeface="Times New Roman" panose="02020603050405020304" pitchFamily="18" charset="0"/>
            </a:endParaRPr>
          </a:p>
          <a:p>
            <a:pPr marL="0" indent="0" algn="just">
              <a:spcBef>
                <a:spcPts val="0"/>
              </a:spcBef>
              <a:buNone/>
            </a:pPr>
            <a:r>
              <a:rPr lang="en-US" sz="2200" dirty="0">
                <a:latin typeface="Times New Roman" panose="02020603050405020304" pitchFamily="18" charset="0"/>
                <a:cs typeface="Times New Roman" panose="02020603050405020304" pitchFamily="18" charset="0"/>
              </a:rPr>
              <a:t>Let's understand this with the help of the table below:</a:t>
            </a:r>
            <a:endParaRPr lang="en-IN" sz="2200" dirty="0">
              <a:latin typeface="Times New Roman" panose="02020603050405020304" pitchFamily="18" charset="0"/>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364071683"/>
              </p:ext>
            </p:extLst>
          </p:nvPr>
        </p:nvGraphicFramePr>
        <p:xfrm>
          <a:off x="353041" y="2132856"/>
          <a:ext cx="8496944" cy="3306331"/>
        </p:xfrm>
        <a:graphic>
          <a:graphicData uri="http://schemas.openxmlformats.org/drawingml/2006/table">
            <a:tbl>
              <a:tblPr firstRow="1" firstCol="1" lastRow="1" lastCol="1" bandRow="1" bandCol="1">
                <a:tableStyleId>{5940675A-B579-460E-94D1-54222C63F5DA}</a:tableStyleId>
              </a:tblPr>
              <a:tblGrid>
                <a:gridCol w="3456384">
                  <a:extLst>
                    <a:ext uri="{9D8B030D-6E8A-4147-A177-3AD203B41FA5}">
                      <a16:colId xmlns:a16="http://schemas.microsoft.com/office/drawing/2014/main" val="20000"/>
                    </a:ext>
                  </a:extLst>
                </a:gridCol>
                <a:gridCol w="2043034">
                  <a:extLst>
                    <a:ext uri="{9D8B030D-6E8A-4147-A177-3AD203B41FA5}">
                      <a16:colId xmlns:a16="http://schemas.microsoft.com/office/drawing/2014/main" val="20001"/>
                    </a:ext>
                  </a:extLst>
                </a:gridCol>
                <a:gridCol w="2997526">
                  <a:extLst>
                    <a:ext uri="{9D8B030D-6E8A-4147-A177-3AD203B41FA5}">
                      <a16:colId xmlns:a16="http://schemas.microsoft.com/office/drawing/2014/main" val="20002"/>
                    </a:ext>
                  </a:extLst>
                </a:gridCol>
              </a:tblGrid>
              <a:tr h="272492">
                <a:tc>
                  <a:txBody>
                    <a:bodyPr/>
                    <a:lstStyle/>
                    <a:p>
                      <a:pPr marL="34925" marR="32385" algn="ctr">
                        <a:spcBef>
                          <a:spcPts val="415"/>
                        </a:spcBef>
                        <a:spcAft>
                          <a:spcPts val="0"/>
                        </a:spcAft>
                      </a:pPr>
                      <a:r>
                        <a:rPr lang="en-US" sz="1600" b="1" dirty="0">
                          <a:effectLst/>
                          <a:latin typeface="Times New Roman" panose="02020603050405020304" pitchFamily="18" charset="0"/>
                          <a:cs typeface="Times New Roman" panose="02020603050405020304" pitchFamily="18" charset="0"/>
                        </a:rPr>
                        <a:t>Situation *</a:t>
                      </a:r>
                      <a:endParaRPr lang="en-IN" sz="1600" b="1"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394335">
                        <a:spcBef>
                          <a:spcPts val="415"/>
                        </a:spcBef>
                        <a:spcAft>
                          <a:spcPts val="0"/>
                        </a:spcAft>
                      </a:pPr>
                      <a:r>
                        <a:rPr lang="en-US" sz="1600" b="1" dirty="0">
                          <a:effectLst/>
                          <a:latin typeface="Times New Roman" panose="02020603050405020304" pitchFamily="18" charset="0"/>
                          <a:cs typeface="Times New Roman" panose="02020603050405020304" pitchFamily="18" charset="0"/>
                        </a:rPr>
                        <a:t>Turnover</a:t>
                      </a:r>
                      <a:endParaRPr lang="en-IN" sz="1600" b="1"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31750" marR="29210" algn="ctr">
                        <a:spcBef>
                          <a:spcPts val="415"/>
                        </a:spcBef>
                        <a:spcAft>
                          <a:spcPts val="0"/>
                        </a:spcAft>
                      </a:pPr>
                      <a:r>
                        <a:rPr lang="en-US" sz="1600" b="1" dirty="0">
                          <a:effectLst/>
                          <a:latin typeface="Times New Roman" panose="02020603050405020304" pitchFamily="18" charset="0"/>
                          <a:cs typeface="Times New Roman" panose="02020603050405020304" pitchFamily="18" charset="0"/>
                        </a:rPr>
                        <a:t>Whether liable for a tax audit?</a:t>
                      </a:r>
                      <a:endParaRPr lang="en-IN" sz="1600" b="1"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0"/>
                  </a:ext>
                </a:extLst>
              </a:tr>
              <a:tr h="817475">
                <a:tc>
                  <a:txBody>
                    <a:bodyPr/>
                    <a:lstStyle/>
                    <a:p>
                      <a:pPr marL="34925" marR="32385" algn="l">
                        <a:spcBef>
                          <a:spcPts val="415"/>
                        </a:spcBef>
                        <a:spcAft>
                          <a:spcPts val="0"/>
                        </a:spcAft>
                      </a:pPr>
                      <a:r>
                        <a:rPr lang="en-US" sz="1600" dirty="0">
                          <a:effectLst/>
                          <a:latin typeface="Times New Roman" panose="02020603050405020304" pitchFamily="18" charset="0"/>
                          <a:cs typeface="Times New Roman" panose="02020603050405020304" pitchFamily="18" charset="0"/>
                        </a:rPr>
                        <a:t>The  </a:t>
                      </a:r>
                      <a:r>
                        <a:rPr lang="en-US" sz="1600" dirty="0" err="1">
                          <a:effectLst/>
                          <a:latin typeface="Times New Roman" panose="02020603050405020304" pitchFamily="18" charset="0"/>
                          <a:cs typeface="Times New Roman" panose="02020603050405020304" pitchFamily="18" charset="0"/>
                        </a:rPr>
                        <a:t>assessee</a:t>
                      </a:r>
                      <a:r>
                        <a:rPr lang="en-US" sz="1600" dirty="0">
                          <a:effectLst/>
                          <a:latin typeface="Times New Roman" panose="02020603050405020304" pitchFamily="18" charset="0"/>
                          <a:cs typeface="Times New Roman" panose="02020603050405020304" pitchFamily="18" charset="0"/>
                        </a:rPr>
                        <a:t>  has  opted  for  Section  44AD in </a:t>
                      </a:r>
                      <a:r>
                        <a:rPr lang="en-US" sz="1600" kern="1200" dirty="0">
                          <a:solidFill>
                            <a:schemeClr val="tx1"/>
                          </a:solidFill>
                          <a:effectLst/>
                          <a:latin typeface="Times New Roman" panose="02020603050405020304" pitchFamily="18" charset="0"/>
                          <a:ea typeface="+mn-ea"/>
                          <a:cs typeface="Times New Roman" panose="02020603050405020304" pitchFamily="18" charset="0"/>
                        </a:rPr>
                        <a:t>any of the last 5 years but is not opting for the </a:t>
                      </a:r>
                      <a:r>
                        <a:rPr lang="en-US" sz="1600" dirty="0">
                          <a:effectLst/>
                          <a:latin typeface="Times New Roman" panose="02020603050405020304" pitchFamily="18" charset="0"/>
                          <a:cs typeface="Times New Roman" panose="02020603050405020304" pitchFamily="18" charset="0"/>
                        </a:rPr>
                        <a:t>same in the current  year.</a:t>
                      </a:r>
                      <a:endParaRPr lang="en-IN" sz="16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0640" marR="0" lvl="0" indent="0" algn="l" defTabSz="914400" rtl="0" eaLnBrk="1" fontAlgn="auto" latinLnBrk="0" hangingPunct="1">
                        <a:lnSpc>
                          <a:spcPct val="100000"/>
                        </a:lnSpc>
                        <a:spcBef>
                          <a:spcPts val="415"/>
                        </a:spcBef>
                        <a:spcAft>
                          <a:spcPts val="0"/>
                        </a:spcAft>
                        <a:buClrTx/>
                        <a:buSzTx/>
                        <a:buFontTx/>
                        <a:buNone/>
                        <a:tabLst/>
                        <a:defRPr/>
                      </a:pPr>
                      <a:r>
                        <a:rPr lang="en-US" sz="1600" strike="noStrike" dirty="0">
                          <a:effectLst/>
                          <a:latin typeface="Times New Roman" panose="02020603050405020304" pitchFamily="18" charset="0"/>
                          <a:cs typeface="Times New Roman" panose="02020603050405020304" pitchFamily="18" charset="0"/>
                        </a:rPr>
                        <a:t>Up to Rs. 1 crores</a:t>
                      </a:r>
                      <a:endParaRPr lang="en-IN" sz="1600" strike="noStrike"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p>
                      <a:pPr marL="40640" marR="0" indent="0" algn="l" defTabSz="914400" rtl="0" eaLnBrk="1" fontAlgn="auto" latinLnBrk="0" hangingPunct="1">
                        <a:lnSpc>
                          <a:spcPct val="100000"/>
                        </a:lnSpc>
                        <a:spcBef>
                          <a:spcPts val="415"/>
                        </a:spcBef>
                        <a:spcAft>
                          <a:spcPts val="0"/>
                        </a:spcAft>
                        <a:buClrTx/>
                        <a:buSzTx/>
                        <a:buFontTx/>
                        <a:buNone/>
                        <a:tabLst/>
                        <a:defRPr/>
                      </a:pPr>
                      <a:r>
                        <a:rPr lang="en-US" sz="1600" strike="noStrike" dirty="0">
                          <a:effectLst/>
                          <a:latin typeface="Times New Roman" panose="02020603050405020304" pitchFamily="18" charset="0"/>
                          <a:cs typeface="Times New Roman" panose="02020603050405020304" pitchFamily="18" charset="0"/>
                        </a:rPr>
                        <a:t>Up to Rs. 2 crores</a:t>
                      </a:r>
                    </a:p>
                  </a:txBody>
                  <a:tcPr marL="0" marR="0" marT="0" marB="0"/>
                </a:tc>
                <a:tc>
                  <a:txBody>
                    <a:bodyPr/>
                    <a:lstStyle/>
                    <a:p>
                      <a:pPr marL="31750" marR="29210" indent="0" algn="l" defTabSz="914400" rtl="0" eaLnBrk="1" fontAlgn="auto" latinLnBrk="0" hangingPunct="1">
                        <a:lnSpc>
                          <a:spcPct val="100000"/>
                        </a:lnSpc>
                        <a:spcBef>
                          <a:spcPts val="415"/>
                        </a:spcBef>
                        <a:spcAft>
                          <a:spcPts val="0"/>
                        </a:spcAft>
                        <a:buClrTx/>
                        <a:buSzTx/>
                        <a:buFontTx/>
                        <a:buNone/>
                        <a:tabLst/>
                        <a:defRPr/>
                      </a:pPr>
                      <a:r>
                        <a:rPr lang="en-US" sz="1600" dirty="0">
                          <a:effectLst/>
                          <a:latin typeface="Times New Roman" panose="02020603050405020304" pitchFamily="18" charset="0"/>
                          <a:cs typeface="Times New Roman" panose="02020603050405020304" pitchFamily="18" charset="0"/>
                        </a:rPr>
                        <a:t>Yes,  if  income  is  more  than the </a:t>
                      </a:r>
                      <a:r>
                        <a:rPr lang="en-US" sz="1600" kern="1200" dirty="0">
                          <a:solidFill>
                            <a:schemeClr val="tx1"/>
                          </a:solidFill>
                          <a:effectLst/>
                          <a:latin typeface="Times New Roman" panose="02020603050405020304" pitchFamily="18" charset="0"/>
                          <a:ea typeface="+mn-ea"/>
                          <a:cs typeface="Times New Roman" panose="02020603050405020304" pitchFamily="18" charset="0"/>
                        </a:rPr>
                        <a:t>maximum amount not chargeable </a:t>
                      </a:r>
                      <a:r>
                        <a:rPr lang="en-US" sz="1600" dirty="0">
                          <a:effectLst/>
                          <a:latin typeface="Times New Roman" panose="02020603050405020304" pitchFamily="18" charset="0"/>
                          <a:cs typeface="Times New Roman" panose="02020603050405020304" pitchFamily="18" charset="0"/>
                        </a:rPr>
                        <a:t>to tax [Section 44AB(e)]</a:t>
                      </a:r>
                      <a:endParaRPr lang="en-IN" sz="16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1"/>
                  </a:ext>
                </a:extLst>
              </a:tr>
              <a:tr h="625453">
                <a:tc>
                  <a:txBody>
                    <a:bodyPr/>
                    <a:lstStyle/>
                    <a:p>
                      <a:pPr marL="34925" marR="32385" algn="l">
                        <a:spcBef>
                          <a:spcPts val="415"/>
                        </a:spcBef>
                        <a:spcAft>
                          <a:spcPts val="0"/>
                        </a:spcAft>
                      </a:pPr>
                      <a:endParaRPr lang="en-IN" sz="16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0640" marR="33655" algn="just">
                        <a:lnSpc>
                          <a:spcPct val="120000"/>
                        </a:lnSpc>
                        <a:spcBef>
                          <a:spcPts val="415"/>
                        </a:spcBef>
                        <a:spcAft>
                          <a:spcPts val="0"/>
                        </a:spcAft>
                      </a:pPr>
                      <a:r>
                        <a:rPr lang="en-US" sz="1600" strike="noStrike" dirty="0">
                          <a:effectLst/>
                          <a:latin typeface="Times New Roman" panose="02020603050405020304" pitchFamily="18" charset="0"/>
                          <a:cs typeface="Times New Roman" panose="02020603050405020304" pitchFamily="18" charset="0"/>
                        </a:rPr>
                        <a:t>More than </a:t>
                      </a:r>
                      <a:r>
                        <a:rPr lang="en-US" sz="1600" strike="noStrike" dirty="0" err="1">
                          <a:effectLst/>
                          <a:latin typeface="Times New Roman" panose="02020603050405020304" pitchFamily="18" charset="0"/>
                          <a:cs typeface="Times New Roman" panose="02020603050405020304" pitchFamily="18" charset="0"/>
                        </a:rPr>
                        <a:t>Rs</a:t>
                      </a:r>
                      <a:r>
                        <a:rPr lang="en-US" sz="1600" strike="noStrike" dirty="0">
                          <a:effectLst/>
                          <a:latin typeface="Times New Roman" panose="02020603050405020304" pitchFamily="18" charset="0"/>
                          <a:cs typeface="Times New Roman" panose="02020603050405020304" pitchFamily="18" charset="0"/>
                        </a:rPr>
                        <a:t>. 2 </a:t>
                      </a:r>
                      <a:r>
                        <a:rPr lang="en-US" sz="1600" strike="noStrike" dirty="0" err="1">
                          <a:effectLst/>
                          <a:latin typeface="Times New Roman" panose="02020603050405020304" pitchFamily="18" charset="0"/>
                          <a:cs typeface="Times New Roman" panose="02020603050405020304" pitchFamily="18" charset="0"/>
                        </a:rPr>
                        <a:t>crores</a:t>
                      </a:r>
                      <a:r>
                        <a:rPr lang="en-US" sz="1600" strike="noStrike" dirty="0">
                          <a:effectLst/>
                          <a:latin typeface="Times New Roman" panose="02020603050405020304" pitchFamily="18" charset="0"/>
                          <a:cs typeface="Times New Roman" panose="02020603050405020304" pitchFamily="18" charset="0"/>
                        </a:rPr>
                        <a:t> but up to </a:t>
                      </a:r>
                      <a:r>
                        <a:rPr lang="en-US" sz="1600" strike="noStrike" dirty="0" err="1">
                          <a:effectLst/>
                          <a:latin typeface="Times New Roman" panose="02020603050405020304" pitchFamily="18" charset="0"/>
                          <a:cs typeface="Times New Roman" panose="02020603050405020304" pitchFamily="18" charset="0"/>
                        </a:rPr>
                        <a:t>Rs</a:t>
                      </a:r>
                      <a:r>
                        <a:rPr lang="en-US" sz="1600" strike="noStrike" dirty="0">
                          <a:effectLst/>
                          <a:latin typeface="Times New Roman" panose="02020603050405020304" pitchFamily="18" charset="0"/>
                          <a:cs typeface="Times New Roman" panose="02020603050405020304" pitchFamily="18" charset="0"/>
                        </a:rPr>
                        <a:t>. 10 </a:t>
                      </a:r>
                      <a:r>
                        <a:rPr lang="en-US" sz="1600" strike="noStrike" dirty="0" err="1">
                          <a:effectLst/>
                          <a:latin typeface="Times New Roman" panose="02020603050405020304" pitchFamily="18" charset="0"/>
                          <a:cs typeface="Times New Roman" panose="02020603050405020304" pitchFamily="18" charset="0"/>
                        </a:rPr>
                        <a:t>crores</a:t>
                      </a:r>
                      <a:r>
                        <a:rPr lang="en-US" sz="1600" strike="noStrike" dirty="0">
                          <a:effectLst/>
                          <a:latin typeface="Times New Roman" panose="02020603050405020304" pitchFamily="18" charset="0"/>
                          <a:cs typeface="Times New Roman" panose="02020603050405020304" pitchFamily="18" charset="0"/>
                        </a:rPr>
                        <a:t>.</a:t>
                      </a:r>
                      <a:endParaRPr lang="en-IN" sz="1600" strike="noStrike"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0640">
                        <a:spcBef>
                          <a:spcPts val="415"/>
                        </a:spcBef>
                        <a:spcAft>
                          <a:spcPts val="0"/>
                        </a:spcAft>
                      </a:pPr>
                      <a:r>
                        <a:rPr lang="en-US" sz="1600" strike="noStrike" dirty="0">
                          <a:effectLst/>
                          <a:latin typeface="Times New Roman" panose="02020603050405020304" pitchFamily="18" charset="0"/>
                          <a:cs typeface="Times New Roman" panose="02020603050405020304" pitchFamily="18" charset="0"/>
                        </a:rPr>
                        <a:t>No [Proviso to Section  44AB(a)] </a:t>
                      </a:r>
                    </a:p>
                    <a:p>
                      <a:pPr marL="40640">
                        <a:spcBef>
                          <a:spcPts val="415"/>
                        </a:spcBef>
                        <a:spcAft>
                          <a:spcPts val="0"/>
                        </a:spcAft>
                      </a:pPr>
                      <a:endParaRPr lang="en-IN" sz="1600" strike="noStrike"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2"/>
                  </a:ext>
                </a:extLst>
              </a:tr>
              <a:tr h="311478">
                <a:tc>
                  <a:txBody>
                    <a:bodyPr/>
                    <a:lstStyle/>
                    <a:p>
                      <a:pPr marL="34925" marR="32385" algn="l">
                        <a:spcBef>
                          <a:spcPts val="415"/>
                        </a:spcBef>
                        <a:spcAft>
                          <a:spcPts val="0"/>
                        </a:spcAft>
                      </a:pPr>
                      <a:endParaRPr lang="en-IN" sz="16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0640" marR="26035">
                        <a:lnSpc>
                          <a:spcPct val="120000"/>
                        </a:lnSpc>
                        <a:spcBef>
                          <a:spcPts val="415"/>
                        </a:spcBef>
                        <a:spcAft>
                          <a:spcPts val="0"/>
                        </a:spcAft>
                      </a:pPr>
                      <a:r>
                        <a:rPr lang="en-US" sz="1600" strike="noStrike" dirty="0">
                          <a:effectLst/>
                          <a:latin typeface="Times New Roman" panose="02020603050405020304" pitchFamily="18" charset="0"/>
                          <a:cs typeface="Times New Roman" panose="02020603050405020304" pitchFamily="18" charset="0"/>
                        </a:rPr>
                        <a:t>More than </a:t>
                      </a:r>
                      <a:r>
                        <a:rPr lang="en-US" sz="1600" strike="noStrike" dirty="0" err="1">
                          <a:effectLst/>
                          <a:latin typeface="Times New Roman" panose="02020603050405020304" pitchFamily="18" charset="0"/>
                          <a:cs typeface="Times New Roman" panose="02020603050405020304" pitchFamily="18" charset="0"/>
                        </a:rPr>
                        <a:t>Rs</a:t>
                      </a:r>
                      <a:r>
                        <a:rPr lang="en-US" sz="1600" strike="noStrike" dirty="0">
                          <a:effectLst/>
                          <a:latin typeface="Times New Roman" panose="02020603050405020304" pitchFamily="18" charset="0"/>
                          <a:cs typeface="Times New Roman" panose="02020603050405020304" pitchFamily="18" charset="0"/>
                        </a:rPr>
                        <a:t>. 10 </a:t>
                      </a:r>
                      <a:r>
                        <a:rPr lang="en-US" sz="1600" strike="noStrike" dirty="0" err="1">
                          <a:effectLst/>
                          <a:latin typeface="Times New Roman" panose="02020603050405020304" pitchFamily="18" charset="0"/>
                          <a:cs typeface="Times New Roman" panose="02020603050405020304" pitchFamily="18" charset="0"/>
                        </a:rPr>
                        <a:t>crores</a:t>
                      </a:r>
                      <a:r>
                        <a:rPr lang="en-US" sz="1600" strike="noStrike" dirty="0">
                          <a:effectLst/>
                          <a:latin typeface="Times New Roman" panose="02020603050405020304" pitchFamily="18" charset="0"/>
                          <a:cs typeface="Times New Roman" panose="02020603050405020304" pitchFamily="18" charset="0"/>
                        </a:rPr>
                        <a:t> </a:t>
                      </a:r>
                      <a:endParaRPr lang="en-IN" sz="1600" strike="noStrike"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0640">
                        <a:spcBef>
                          <a:spcPts val="415"/>
                        </a:spcBef>
                        <a:spcAft>
                          <a:spcPts val="0"/>
                        </a:spcAft>
                      </a:pPr>
                      <a:r>
                        <a:rPr lang="en-US" sz="1600" strike="noStrike" dirty="0">
                          <a:effectLst/>
                          <a:latin typeface="Times New Roman" panose="02020603050405020304" pitchFamily="18" charset="0"/>
                          <a:cs typeface="Times New Roman" panose="02020603050405020304" pitchFamily="18" charset="0"/>
                        </a:rPr>
                        <a:t>Yes</a:t>
                      </a:r>
                      <a:endParaRPr lang="en-IN" sz="1600" strike="noStrike"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3"/>
                  </a:ext>
                </a:extLst>
              </a:tr>
              <a:tr h="311478">
                <a:tc rowSpan="2">
                  <a:txBody>
                    <a:bodyPr/>
                    <a:lstStyle/>
                    <a:p>
                      <a:pPr marL="38100" marR="33655" algn="just">
                        <a:lnSpc>
                          <a:spcPct val="120000"/>
                        </a:lnSpc>
                        <a:spcBef>
                          <a:spcPts val="415"/>
                        </a:spcBef>
                        <a:spcAft>
                          <a:spcPts val="0"/>
                        </a:spcAft>
                      </a:pPr>
                      <a:r>
                        <a:rPr lang="en-US" sz="1600" dirty="0">
                          <a:effectLst/>
                          <a:latin typeface="Times New Roman" panose="02020603050405020304" pitchFamily="18" charset="0"/>
                          <a:cs typeface="Times New Roman" panose="02020603050405020304" pitchFamily="18" charset="0"/>
                        </a:rPr>
                        <a:t>The </a:t>
                      </a:r>
                      <a:r>
                        <a:rPr lang="en-US" sz="1600" dirty="0" err="1">
                          <a:effectLst/>
                          <a:latin typeface="Times New Roman" panose="02020603050405020304" pitchFamily="18" charset="0"/>
                          <a:cs typeface="Times New Roman" panose="02020603050405020304" pitchFamily="18" charset="0"/>
                        </a:rPr>
                        <a:t>assessee</a:t>
                      </a:r>
                      <a:r>
                        <a:rPr lang="en-US" sz="1600" dirty="0">
                          <a:effectLst/>
                          <a:latin typeface="Times New Roman" panose="02020603050405020304" pitchFamily="18" charset="0"/>
                          <a:cs typeface="Times New Roman" panose="02020603050405020304" pitchFamily="18" charset="0"/>
                        </a:rPr>
                        <a:t> has not opted for Section 44AD in any of the last 5 years and is not opting for the same during the current year as  well.</a:t>
                      </a:r>
                      <a:endParaRPr lang="en-IN" sz="16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0640">
                        <a:spcBef>
                          <a:spcPts val="415"/>
                        </a:spcBef>
                        <a:spcAft>
                          <a:spcPts val="0"/>
                        </a:spcAft>
                      </a:pPr>
                      <a:r>
                        <a:rPr lang="en-US" sz="1600" dirty="0">
                          <a:effectLst/>
                          <a:latin typeface="Times New Roman" panose="02020603050405020304" pitchFamily="18" charset="0"/>
                          <a:cs typeface="Times New Roman" panose="02020603050405020304" pitchFamily="18" charset="0"/>
                        </a:rPr>
                        <a:t>Up to </a:t>
                      </a:r>
                      <a:r>
                        <a:rPr lang="en-US" sz="1600" dirty="0" err="1">
                          <a:effectLst/>
                          <a:latin typeface="Times New Roman" panose="02020603050405020304" pitchFamily="18" charset="0"/>
                          <a:cs typeface="Times New Roman" panose="02020603050405020304" pitchFamily="18" charset="0"/>
                        </a:rPr>
                        <a:t>Rs</a:t>
                      </a:r>
                      <a:r>
                        <a:rPr lang="en-US" sz="1600" dirty="0">
                          <a:effectLst/>
                          <a:latin typeface="Times New Roman" panose="02020603050405020304" pitchFamily="18" charset="0"/>
                          <a:cs typeface="Times New Roman" panose="02020603050405020304" pitchFamily="18" charset="0"/>
                        </a:rPr>
                        <a:t>. 10 </a:t>
                      </a:r>
                      <a:r>
                        <a:rPr lang="en-US" sz="1600" dirty="0" err="1">
                          <a:effectLst/>
                          <a:latin typeface="Times New Roman" panose="02020603050405020304" pitchFamily="18" charset="0"/>
                          <a:cs typeface="Times New Roman" panose="02020603050405020304" pitchFamily="18" charset="0"/>
                        </a:rPr>
                        <a:t>crores</a:t>
                      </a:r>
                      <a:endParaRPr lang="en-IN" sz="16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0640">
                        <a:spcBef>
                          <a:spcPts val="415"/>
                        </a:spcBef>
                        <a:spcAft>
                          <a:spcPts val="0"/>
                        </a:spcAft>
                      </a:pPr>
                      <a:r>
                        <a:rPr lang="en-US" sz="1600" dirty="0">
                          <a:effectLst/>
                          <a:latin typeface="Times New Roman" panose="02020603050405020304" pitchFamily="18" charset="0"/>
                          <a:cs typeface="Times New Roman" panose="02020603050405020304" pitchFamily="18" charset="0"/>
                        </a:rPr>
                        <a:t>No [Proviso to Section  44AB(a)]</a:t>
                      </a:r>
                      <a:endParaRPr lang="en-IN" sz="16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4"/>
                  </a:ext>
                </a:extLst>
              </a:tr>
              <a:tr h="967955">
                <a:tc vMerge="1">
                  <a:txBody>
                    <a:bodyPr/>
                    <a:lstStyle/>
                    <a:p>
                      <a:endParaRPr lang="en-IN"/>
                    </a:p>
                  </a:txBody>
                  <a:tcPr/>
                </a:tc>
                <a:tc>
                  <a:txBody>
                    <a:bodyPr/>
                    <a:lstStyle/>
                    <a:p>
                      <a:pPr marL="40640" marR="26035">
                        <a:lnSpc>
                          <a:spcPct val="120000"/>
                        </a:lnSpc>
                        <a:spcBef>
                          <a:spcPts val="415"/>
                        </a:spcBef>
                        <a:spcAft>
                          <a:spcPts val="0"/>
                        </a:spcAft>
                      </a:pPr>
                      <a:r>
                        <a:rPr lang="en-US" sz="1600" dirty="0">
                          <a:effectLst/>
                          <a:latin typeface="Times New Roman" panose="02020603050405020304" pitchFamily="18" charset="0"/>
                          <a:cs typeface="Times New Roman" panose="02020603050405020304" pitchFamily="18" charset="0"/>
                        </a:rPr>
                        <a:t>More than </a:t>
                      </a:r>
                      <a:r>
                        <a:rPr lang="en-US" sz="1600" dirty="0" err="1">
                          <a:effectLst/>
                          <a:latin typeface="Times New Roman" panose="02020603050405020304" pitchFamily="18" charset="0"/>
                          <a:cs typeface="Times New Roman" panose="02020603050405020304" pitchFamily="18" charset="0"/>
                        </a:rPr>
                        <a:t>Rs</a:t>
                      </a:r>
                      <a:r>
                        <a:rPr lang="en-US" sz="1600" dirty="0">
                          <a:effectLst/>
                          <a:latin typeface="Times New Roman" panose="02020603050405020304" pitchFamily="18" charset="0"/>
                          <a:cs typeface="Times New Roman" panose="02020603050405020304" pitchFamily="18" charset="0"/>
                        </a:rPr>
                        <a:t>. 10 </a:t>
                      </a:r>
                      <a:r>
                        <a:rPr lang="en-US" sz="1600" dirty="0" err="1">
                          <a:effectLst/>
                          <a:latin typeface="Times New Roman" panose="02020603050405020304" pitchFamily="18" charset="0"/>
                          <a:cs typeface="Times New Roman" panose="02020603050405020304" pitchFamily="18" charset="0"/>
                        </a:rPr>
                        <a:t>crores</a:t>
                      </a:r>
                      <a:r>
                        <a:rPr lang="en-US" sz="1600" dirty="0">
                          <a:effectLst/>
                          <a:latin typeface="Times New Roman" panose="02020603050405020304" pitchFamily="18" charset="0"/>
                          <a:cs typeface="Times New Roman" panose="02020603050405020304" pitchFamily="18" charset="0"/>
                        </a:rPr>
                        <a:t> </a:t>
                      </a:r>
                      <a:endParaRPr lang="en-IN" sz="16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0640">
                        <a:spcBef>
                          <a:spcPts val="415"/>
                        </a:spcBef>
                        <a:spcAft>
                          <a:spcPts val="0"/>
                        </a:spcAft>
                      </a:pPr>
                      <a:r>
                        <a:rPr lang="en-US" sz="1600" dirty="0">
                          <a:effectLst/>
                          <a:latin typeface="Times New Roman" panose="02020603050405020304" pitchFamily="18" charset="0"/>
                          <a:cs typeface="Times New Roman" panose="02020603050405020304" pitchFamily="18" charset="0"/>
                        </a:rPr>
                        <a:t>Yes</a:t>
                      </a:r>
                      <a:endParaRPr lang="en-IN" sz="16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5"/>
                  </a:ext>
                </a:extLst>
              </a:tr>
            </a:tbl>
          </a:graphicData>
        </a:graphic>
      </p:graphicFrame>
      <p:sp>
        <p:nvSpPr>
          <p:cNvPr id="6" name="Rectangle 5"/>
          <p:cNvSpPr/>
          <p:nvPr/>
        </p:nvSpPr>
        <p:spPr>
          <a:xfrm>
            <a:off x="350964" y="5434001"/>
            <a:ext cx="8499022" cy="656911"/>
          </a:xfrm>
          <a:prstGeom prst="rect">
            <a:avLst/>
          </a:prstGeom>
        </p:spPr>
        <p:txBody>
          <a:bodyPr wrap="square">
            <a:spAutoFit/>
          </a:bodyPr>
          <a:lstStyle/>
          <a:p>
            <a:pPr marL="97631" marR="86678" algn="just">
              <a:lnSpc>
                <a:spcPct val="120000"/>
              </a:lnSpc>
              <a:spcBef>
                <a:spcPts val="371"/>
              </a:spcBef>
            </a:pPr>
            <a:r>
              <a:rPr lang="en-US" sz="1600" i="1" dirty="0">
                <a:latin typeface="Georgia" panose="02040502050405020303" pitchFamily="18" charset="0"/>
                <a:ea typeface="Georgia" panose="02040502050405020303" pitchFamily="18" charset="0"/>
                <a:cs typeface="Georgia" panose="02040502050405020303" pitchFamily="18" charset="0"/>
              </a:rPr>
              <a:t>* Assuming cash receipts or payments do not exceed 5% of the aggregate amount received or paid during the</a:t>
            </a:r>
            <a:r>
              <a:rPr lang="en-US" sz="1600" i="1" spc="71" dirty="0">
                <a:latin typeface="Georgia" panose="02040502050405020303" pitchFamily="18" charset="0"/>
                <a:ea typeface="Georgia" panose="02040502050405020303" pitchFamily="18" charset="0"/>
                <a:cs typeface="Georgia" panose="02040502050405020303" pitchFamily="18" charset="0"/>
              </a:rPr>
              <a:t> </a:t>
            </a:r>
            <a:r>
              <a:rPr lang="en-US" sz="1600" i="1" dirty="0">
                <a:latin typeface="Georgia" panose="02040502050405020303" pitchFamily="18" charset="0"/>
                <a:ea typeface="Georgia" panose="02040502050405020303" pitchFamily="18" charset="0"/>
                <a:cs typeface="Georgia" panose="02040502050405020303" pitchFamily="18" charset="0"/>
              </a:rPr>
              <a:t>year.</a:t>
            </a:r>
            <a:endParaRPr lang="en-IN" sz="1600" dirty="0">
              <a:latin typeface="Georgia" panose="02040502050405020303" pitchFamily="18" charset="0"/>
              <a:ea typeface="Georgia" panose="02040502050405020303" pitchFamily="18" charset="0"/>
              <a:cs typeface="Georgia" panose="02040502050405020303"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653186600"/>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5266" y="130753"/>
            <a:ext cx="8545206" cy="6277191"/>
          </a:xfrm>
        </p:spPr>
        <p:txBody>
          <a:bodyPr>
            <a:noAutofit/>
          </a:bodyPr>
          <a:lstStyle/>
          <a:p>
            <a:pPr marL="0" indent="0" algn="just">
              <a:buNone/>
            </a:pPr>
            <a:r>
              <a:rPr lang="en-US" sz="2100" b="1" dirty="0">
                <a:latin typeface="Times New Roman" panose="02020603050405020304" pitchFamily="18" charset="0"/>
                <a:cs typeface="Times New Roman" panose="02020603050405020304" pitchFamily="18" charset="0"/>
              </a:rPr>
              <a:t>ISSUE - 4</a:t>
            </a:r>
          </a:p>
          <a:p>
            <a:pPr marL="0" indent="0" algn="just">
              <a:buNone/>
            </a:pPr>
            <a:r>
              <a:rPr lang="en-US" sz="2100" b="1" dirty="0">
                <a:latin typeface="Times New Roman" panose="02020603050405020304" pitchFamily="18" charset="0"/>
                <a:cs typeface="Times New Roman" panose="02020603050405020304" pitchFamily="18" charset="0"/>
              </a:rPr>
              <a:t>Is a salaried employee required to get accounts audited if he is also trading in derivatives  (futures  and options)?</a:t>
            </a:r>
            <a:endParaRPr lang="en-IN" sz="2100" b="1" dirty="0">
              <a:latin typeface="Times New Roman" panose="02020603050405020304" pitchFamily="18" charset="0"/>
              <a:cs typeface="Times New Roman" panose="02020603050405020304" pitchFamily="18" charset="0"/>
            </a:endParaRPr>
          </a:p>
          <a:p>
            <a:pPr marL="0" indent="0" algn="just">
              <a:buNone/>
            </a:pPr>
            <a:r>
              <a:rPr lang="en-US" sz="2100" dirty="0">
                <a:latin typeface="Times New Roman" panose="02020603050405020304" pitchFamily="18" charset="0"/>
                <a:cs typeface="Times New Roman" panose="02020603050405020304" pitchFamily="18" charset="0"/>
              </a:rPr>
              <a:t>The gains or losses arising from trading in F&amp;O are always taxable under the head 'Profits and Gains from Business or Profession'. Income or loss from dealing in F&amp;O shall be deemed as normal business income (non-speculative business) even though delivery is not affected in such transactions.</a:t>
            </a:r>
            <a:endParaRPr lang="en-IN" sz="2100" dirty="0">
              <a:latin typeface="Times New Roman" panose="02020603050405020304" pitchFamily="18" charset="0"/>
              <a:cs typeface="Times New Roman" panose="02020603050405020304" pitchFamily="18" charset="0"/>
            </a:endParaRPr>
          </a:p>
          <a:p>
            <a:pPr marL="0" indent="0" algn="just">
              <a:buNone/>
            </a:pPr>
            <a:r>
              <a:rPr lang="en-US" sz="2100" dirty="0">
                <a:latin typeface="Times New Roman" panose="02020603050405020304" pitchFamily="18" charset="0"/>
                <a:cs typeface="Times New Roman" panose="02020603050405020304" pitchFamily="18" charset="0"/>
              </a:rPr>
              <a:t>To check the applicability of tax audit in such cases, the turnover from trading in derivatives must be computed first. The computation of turnover is an essential factor, as the applicability of a tax audit is determined based on turnover. </a:t>
            </a:r>
          </a:p>
          <a:p>
            <a:pPr marL="0" indent="0" algn="just">
              <a:buNone/>
            </a:pPr>
            <a:r>
              <a:rPr lang="en-US" sz="2100" dirty="0">
                <a:latin typeface="Times New Roman" panose="02020603050405020304" pitchFamily="18" charset="0"/>
                <a:cs typeface="Times New Roman" panose="02020603050405020304" pitchFamily="18" charset="0"/>
              </a:rPr>
              <a:t>If total sales, turnover, or gross receipt from the business during the previous year exceeds </a:t>
            </a:r>
            <a:r>
              <a:rPr lang="en-US" sz="2100" dirty="0" err="1">
                <a:latin typeface="Times New Roman" panose="02020603050405020304" pitchFamily="18" charset="0"/>
                <a:cs typeface="Times New Roman" panose="02020603050405020304" pitchFamily="18" charset="0"/>
              </a:rPr>
              <a:t>Rs</a:t>
            </a:r>
            <a:r>
              <a:rPr lang="en-US" sz="2100" dirty="0">
                <a:latin typeface="Times New Roman" panose="02020603050405020304" pitchFamily="18" charset="0"/>
                <a:cs typeface="Times New Roman" panose="02020603050405020304" pitchFamily="18" charset="0"/>
              </a:rPr>
              <a:t>. 1 </a:t>
            </a:r>
            <a:r>
              <a:rPr lang="en-US" sz="2100" dirty="0" err="1">
                <a:latin typeface="Times New Roman" panose="02020603050405020304" pitchFamily="18" charset="0"/>
                <a:cs typeface="Times New Roman" panose="02020603050405020304" pitchFamily="18" charset="0"/>
              </a:rPr>
              <a:t>crore</a:t>
            </a:r>
            <a:r>
              <a:rPr lang="en-US" sz="2100" dirty="0">
                <a:latin typeface="Times New Roman" panose="02020603050405020304" pitchFamily="18" charset="0"/>
                <a:cs typeface="Times New Roman" panose="02020603050405020304" pitchFamily="18" charset="0"/>
              </a:rPr>
              <a:t>, the tax audit shall be required in such cases. </a:t>
            </a:r>
          </a:p>
          <a:p>
            <a:pPr marL="0" indent="0" algn="just">
              <a:buNone/>
            </a:pPr>
            <a:r>
              <a:rPr lang="en-US" sz="2100" dirty="0">
                <a:latin typeface="Times New Roman" panose="02020603050405020304" pitchFamily="18" charset="0"/>
                <a:cs typeface="Times New Roman" panose="02020603050405020304" pitchFamily="18" charset="0"/>
              </a:rPr>
              <a:t>However, the increased threshold limit of </a:t>
            </a:r>
            <a:r>
              <a:rPr lang="en-US" sz="2100" dirty="0" err="1">
                <a:latin typeface="Times New Roman" panose="02020603050405020304" pitchFamily="18" charset="0"/>
                <a:cs typeface="Times New Roman" panose="02020603050405020304" pitchFamily="18" charset="0"/>
              </a:rPr>
              <a:t>Rs</a:t>
            </a:r>
            <a:r>
              <a:rPr lang="en-US" sz="2100" dirty="0">
                <a:latin typeface="Times New Roman" panose="02020603050405020304" pitchFamily="18" charset="0"/>
                <a:cs typeface="Times New Roman" panose="02020603050405020304" pitchFamily="18" charset="0"/>
              </a:rPr>
              <a:t>. 10 </a:t>
            </a:r>
            <a:r>
              <a:rPr lang="en-US" sz="2100" dirty="0" err="1">
                <a:latin typeface="Times New Roman" panose="02020603050405020304" pitchFamily="18" charset="0"/>
                <a:cs typeface="Times New Roman" panose="02020603050405020304" pitchFamily="18" charset="0"/>
              </a:rPr>
              <a:t>crores</a:t>
            </a:r>
            <a:r>
              <a:rPr lang="en-US" sz="2100" dirty="0">
                <a:latin typeface="Times New Roman" panose="02020603050405020304" pitchFamily="18" charset="0"/>
                <a:cs typeface="Times New Roman" panose="02020603050405020304" pitchFamily="18" charset="0"/>
              </a:rPr>
              <a:t> shall be applicable if cash receipts and cash payments during the year do not exceed 5% of the total receipt or payment, as the case may be. </a:t>
            </a:r>
          </a:p>
          <a:p>
            <a:pPr marL="0" indent="0" algn="just">
              <a:buNone/>
            </a:pPr>
            <a:r>
              <a:rPr lang="en-US" sz="2100" dirty="0">
                <a:latin typeface="Times New Roman" panose="02020603050405020304" pitchFamily="18" charset="0"/>
                <a:cs typeface="Times New Roman" panose="02020603050405020304" pitchFamily="18" charset="0"/>
              </a:rPr>
              <a:t>In other words, more than 95% of business transactions should be done through banking channels.</a:t>
            </a:r>
            <a:endParaRPr lang="en-IN" sz="21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883326352"/>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4735" y="84932"/>
            <a:ext cx="8557744" cy="5405042"/>
          </a:xfrm>
        </p:spPr>
        <p:txBody>
          <a:bodyPr>
            <a:normAutofit/>
          </a:bodyPr>
          <a:lstStyle/>
          <a:p>
            <a:pPr marL="0" indent="0" algn="just">
              <a:buNone/>
            </a:pPr>
            <a:r>
              <a:rPr lang="en-US" sz="2200" dirty="0">
                <a:latin typeface="Times New Roman" panose="02020603050405020304" pitchFamily="18" charset="0"/>
                <a:cs typeface="Times New Roman" panose="02020603050405020304" pitchFamily="18" charset="0"/>
              </a:rPr>
              <a:t>For example, during the year, Mr. A has earned salary income and incurred losses from trading in futures   and options (F&amp;O). The details of his transactions are as   follows:</a:t>
            </a:r>
            <a:endParaRPr lang="en-IN" sz="2200" dirty="0">
              <a:latin typeface="Times New Roman" panose="02020603050405020304" pitchFamily="18" charset="0"/>
              <a:cs typeface="Times New Roman" panose="02020603050405020304" pitchFamily="18" charset="0"/>
            </a:endParaRPr>
          </a:p>
          <a:p>
            <a:pPr marL="0" indent="0">
              <a:buNone/>
            </a:pPr>
            <a:endParaRPr lang="en-IN" sz="2200" dirty="0">
              <a:latin typeface="Times New Roman" panose="02020603050405020304" pitchFamily="18" charset="0"/>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2323996"/>
              </p:ext>
            </p:extLst>
          </p:nvPr>
        </p:nvGraphicFramePr>
        <p:xfrm>
          <a:off x="539552" y="1168718"/>
          <a:ext cx="7992889" cy="1972250"/>
        </p:xfrm>
        <a:graphic>
          <a:graphicData uri="http://schemas.openxmlformats.org/drawingml/2006/table">
            <a:tbl>
              <a:tblPr firstRow="1" firstCol="1" lastRow="1" lastCol="1" bandRow="1" bandCol="1">
                <a:tableStyleId>{69012ECD-51FC-41F1-AA8D-1B2483CD663E}</a:tableStyleId>
              </a:tblPr>
              <a:tblGrid>
                <a:gridCol w="1350900">
                  <a:extLst>
                    <a:ext uri="{9D8B030D-6E8A-4147-A177-3AD203B41FA5}">
                      <a16:colId xmlns:a16="http://schemas.microsoft.com/office/drawing/2014/main" val="20000"/>
                    </a:ext>
                  </a:extLst>
                </a:gridCol>
                <a:gridCol w="1395905">
                  <a:extLst>
                    <a:ext uri="{9D8B030D-6E8A-4147-A177-3AD203B41FA5}">
                      <a16:colId xmlns:a16="http://schemas.microsoft.com/office/drawing/2014/main" val="20001"/>
                    </a:ext>
                  </a:extLst>
                </a:gridCol>
                <a:gridCol w="1407157">
                  <a:extLst>
                    <a:ext uri="{9D8B030D-6E8A-4147-A177-3AD203B41FA5}">
                      <a16:colId xmlns:a16="http://schemas.microsoft.com/office/drawing/2014/main" val="20002"/>
                    </a:ext>
                  </a:extLst>
                </a:gridCol>
                <a:gridCol w="1384654">
                  <a:extLst>
                    <a:ext uri="{9D8B030D-6E8A-4147-A177-3AD203B41FA5}">
                      <a16:colId xmlns:a16="http://schemas.microsoft.com/office/drawing/2014/main" val="20003"/>
                    </a:ext>
                  </a:extLst>
                </a:gridCol>
                <a:gridCol w="2454273">
                  <a:extLst>
                    <a:ext uri="{9D8B030D-6E8A-4147-A177-3AD203B41FA5}">
                      <a16:colId xmlns:a16="http://schemas.microsoft.com/office/drawing/2014/main" val="20004"/>
                    </a:ext>
                  </a:extLst>
                </a:gridCol>
              </a:tblGrid>
              <a:tr h="210218">
                <a:tc>
                  <a:txBody>
                    <a:bodyPr/>
                    <a:lstStyle/>
                    <a:p>
                      <a:pPr marL="176530">
                        <a:lnSpc>
                          <a:spcPct val="150000"/>
                        </a:lnSpc>
                        <a:spcBef>
                          <a:spcPts val="415"/>
                        </a:spcBef>
                        <a:spcAft>
                          <a:spcPts val="0"/>
                        </a:spcAft>
                      </a:pPr>
                      <a:r>
                        <a:rPr lang="en-US" sz="1400" dirty="0">
                          <a:solidFill>
                            <a:schemeClr val="tx1"/>
                          </a:solidFill>
                          <a:effectLst/>
                          <a:latin typeface="Times New Roman" panose="02020603050405020304" pitchFamily="18" charset="0"/>
                          <a:cs typeface="Times New Roman" panose="02020603050405020304" pitchFamily="18" charset="0"/>
                        </a:rPr>
                        <a:t>Transaction</a:t>
                      </a:r>
                      <a:endParaRPr lang="en-IN" sz="14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34620" marR="135255" algn="ctr">
                        <a:lnSpc>
                          <a:spcPct val="150000"/>
                        </a:lnSpc>
                        <a:spcBef>
                          <a:spcPts val="415"/>
                        </a:spcBef>
                        <a:spcAft>
                          <a:spcPts val="0"/>
                        </a:spcAft>
                      </a:pPr>
                      <a:r>
                        <a:rPr lang="en-US" sz="1400">
                          <a:solidFill>
                            <a:schemeClr val="tx1"/>
                          </a:solidFill>
                          <a:effectLst/>
                          <a:latin typeface="Times New Roman" panose="02020603050405020304" pitchFamily="18" charset="0"/>
                          <a:cs typeface="Times New Roman" panose="02020603050405020304" pitchFamily="18" charset="0"/>
                        </a:rPr>
                        <a:t>Buy Value</a:t>
                      </a:r>
                      <a:endParaRPr lang="en-IN" sz="140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30810" marR="131445" algn="ctr">
                        <a:lnSpc>
                          <a:spcPct val="150000"/>
                        </a:lnSpc>
                        <a:spcBef>
                          <a:spcPts val="415"/>
                        </a:spcBef>
                        <a:spcAft>
                          <a:spcPts val="0"/>
                        </a:spcAft>
                      </a:pPr>
                      <a:r>
                        <a:rPr lang="en-US" sz="1400">
                          <a:solidFill>
                            <a:schemeClr val="tx1"/>
                          </a:solidFill>
                          <a:effectLst/>
                          <a:latin typeface="Times New Roman" panose="02020603050405020304" pitchFamily="18" charset="0"/>
                          <a:cs typeface="Times New Roman" panose="02020603050405020304" pitchFamily="18" charset="0"/>
                        </a:rPr>
                        <a:t>Sell Value</a:t>
                      </a:r>
                      <a:endParaRPr lang="en-IN" sz="140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35255" marR="128270" algn="ctr">
                        <a:lnSpc>
                          <a:spcPct val="150000"/>
                        </a:lnSpc>
                        <a:spcBef>
                          <a:spcPts val="415"/>
                        </a:spcBef>
                        <a:spcAft>
                          <a:spcPts val="0"/>
                        </a:spcAft>
                      </a:pPr>
                      <a:r>
                        <a:rPr lang="en-US" sz="1400">
                          <a:solidFill>
                            <a:schemeClr val="tx1"/>
                          </a:solidFill>
                          <a:effectLst/>
                          <a:latin typeface="Times New Roman" panose="02020603050405020304" pitchFamily="18" charset="0"/>
                          <a:cs typeface="Times New Roman" panose="02020603050405020304" pitchFamily="18" charset="0"/>
                        </a:rPr>
                        <a:t>Realised P&amp;L</a:t>
                      </a:r>
                      <a:endParaRPr lang="en-IN" sz="140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202565" marR="198755" algn="ctr">
                        <a:lnSpc>
                          <a:spcPct val="150000"/>
                        </a:lnSpc>
                        <a:spcBef>
                          <a:spcPts val="415"/>
                        </a:spcBef>
                        <a:spcAft>
                          <a:spcPts val="0"/>
                        </a:spcAft>
                      </a:pPr>
                      <a:r>
                        <a:rPr lang="en-US" sz="1400">
                          <a:solidFill>
                            <a:schemeClr val="tx1"/>
                          </a:solidFill>
                          <a:effectLst/>
                          <a:latin typeface="Times New Roman" panose="02020603050405020304" pitchFamily="18" charset="0"/>
                          <a:cs typeface="Times New Roman" panose="02020603050405020304" pitchFamily="18" charset="0"/>
                        </a:rPr>
                        <a:t>Computation  of Turnover</a:t>
                      </a:r>
                      <a:endParaRPr lang="en-IN" sz="140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0"/>
                  </a:ext>
                </a:extLst>
              </a:tr>
              <a:tr h="210218">
                <a:tc>
                  <a:txBody>
                    <a:bodyPr/>
                    <a:lstStyle/>
                    <a:p>
                      <a:pPr marL="141605">
                        <a:lnSpc>
                          <a:spcPct val="150000"/>
                        </a:lnSpc>
                        <a:spcBef>
                          <a:spcPts val="415"/>
                        </a:spcBef>
                        <a:spcAft>
                          <a:spcPts val="0"/>
                        </a:spcAft>
                      </a:pPr>
                      <a:r>
                        <a:rPr lang="en-US" sz="1400" b="1" dirty="0">
                          <a:solidFill>
                            <a:schemeClr val="tx1"/>
                          </a:solidFill>
                          <a:effectLst/>
                          <a:latin typeface="Times New Roman" panose="02020603050405020304" pitchFamily="18" charset="0"/>
                          <a:cs typeface="Times New Roman" panose="02020603050405020304" pitchFamily="18" charset="0"/>
                        </a:rPr>
                        <a:t>Transaction 1</a:t>
                      </a:r>
                      <a:endParaRPr lang="en-IN" sz="1400" b="1"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34620" marR="135255" algn="ctr">
                        <a:lnSpc>
                          <a:spcPct val="150000"/>
                        </a:lnSpc>
                        <a:spcBef>
                          <a:spcPts val="415"/>
                        </a:spcBef>
                        <a:spcAft>
                          <a:spcPts val="0"/>
                        </a:spcAft>
                      </a:pPr>
                      <a:r>
                        <a:rPr lang="en-US" sz="1400" dirty="0">
                          <a:solidFill>
                            <a:schemeClr val="tx1"/>
                          </a:solidFill>
                          <a:effectLst/>
                          <a:latin typeface="Times New Roman" panose="02020603050405020304" pitchFamily="18" charset="0"/>
                          <a:cs typeface="Times New Roman" panose="02020603050405020304" pitchFamily="18" charset="0"/>
                        </a:rPr>
                        <a:t>40,00,000</a:t>
                      </a:r>
                      <a:endParaRPr lang="en-IN" sz="14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30810" marR="131445" algn="ctr">
                        <a:lnSpc>
                          <a:spcPct val="150000"/>
                        </a:lnSpc>
                        <a:spcBef>
                          <a:spcPts val="415"/>
                        </a:spcBef>
                        <a:spcAft>
                          <a:spcPts val="0"/>
                        </a:spcAft>
                      </a:pPr>
                      <a:r>
                        <a:rPr lang="en-US" sz="1400">
                          <a:solidFill>
                            <a:schemeClr val="tx1"/>
                          </a:solidFill>
                          <a:effectLst/>
                          <a:latin typeface="Times New Roman" panose="02020603050405020304" pitchFamily="18" charset="0"/>
                          <a:cs typeface="Times New Roman" panose="02020603050405020304" pitchFamily="18" charset="0"/>
                        </a:rPr>
                        <a:t>50,00,000</a:t>
                      </a:r>
                      <a:endParaRPr lang="en-IN" sz="140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35255" marR="128270" algn="ctr">
                        <a:lnSpc>
                          <a:spcPct val="150000"/>
                        </a:lnSpc>
                        <a:spcBef>
                          <a:spcPts val="415"/>
                        </a:spcBef>
                        <a:spcAft>
                          <a:spcPts val="0"/>
                        </a:spcAft>
                      </a:pPr>
                      <a:r>
                        <a:rPr lang="en-US" sz="1400">
                          <a:solidFill>
                            <a:schemeClr val="tx1"/>
                          </a:solidFill>
                          <a:effectLst/>
                          <a:latin typeface="Times New Roman" panose="02020603050405020304" pitchFamily="18" charset="0"/>
                          <a:cs typeface="Times New Roman" panose="02020603050405020304" pitchFamily="18" charset="0"/>
                        </a:rPr>
                        <a:t>10,00,000</a:t>
                      </a:r>
                      <a:endParaRPr lang="en-IN" sz="140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202565" marR="198755" algn="ctr">
                        <a:lnSpc>
                          <a:spcPct val="150000"/>
                        </a:lnSpc>
                        <a:spcBef>
                          <a:spcPts val="415"/>
                        </a:spcBef>
                        <a:spcAft>
                          <a:spcPts val="0"/>
                        </a:spcAft>
                      </a:pPr>
                      <a:r>
                        <a:rPr lang="en-US" sz="1400">
                          <a:solidFill>
                            <a:schemeClr val="tx1"/>
                          </a:solidFill>
                          <a:effectLst/>
                          <a:latin typeface="Times New Roman" panose="02020603050405020304" pitchFamily="18" charset="0"/>
                          <a:cs typeface="Times New Roman" panose="02020603050405020304" pitchFamily="18" charset="0"/>
                        </a:rPr>
                        <a:t>10,00,000</a:t>
                      </a:r>
                      <a:endParaRPr lang="en-IN" sz="140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1"/>
                  </a:ext>
                </a:extLst>
              </a:tr>
              <a:tr h="210218">
                <a:tc>
                  <a:txBody>
                    <a:bodyPr/>
                    <a:lstStyle/>
                    <a:p>
                      <a:pPr marL="132715">
                        <a:lnSpc>
                          <a:spcPct val="150000"/>
                        </a:lnSpc>
                        <a:spcBef>
                          <a:spcPts val="415"/>
                        </a:spcBef>
                        <a:spcAft>
                          <a:spcPts val="0"/>
                        </a:spcAft>
                      </a:pPr>
                      <a:r>
                        <a:rPr lang="en-US" sz="1400" b="1" dirty="0">
                          <a:solidFill>
                            <a:schemeClr val="tx1"/>
                          </a:solidFill>
                          <a:effectLst/>
                          <a:latin typeface="Times New Roman" panose="02020603050405020304" pitchFamily="18" charset="0"/>
                          <a:cs typeface="Times New Roman" panose="02020603050405020304" pitchFamily="18" charset="0"/>
                        </a:rPr>
                        <a:t>Transaction 2</a:t>
                      </a:r>
                      <a:endParaRPr lang="en-IN" sz="1400" b="1"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34620" marR="135255" algn="ctr">
                        <a:lnSpc>
                          <a:spcPct val="150000"/>
                        </a:lnSpc>
                        <a:spcBef>
                          <a:spcPts val="415"/>
                        </a:spcBef>
                        <a:spcAft>
                          <a:spcPts val="0"/>
                        </a:spcAft>
                      </a:pPr>
                      <a:r>
                        <a:rPr lang="en-US" sz="1400">
                          <a:solidFill>
                            <a:schemeClr val="tx1"/>
                          </a:solidFill>
                          <a:effectLst/>
                          <a:latin typeface="Times New Roman" panose="02020603050405020304" pitchFamily="18" charset="0"/>
                          <a:cs typeface="Times New Roman" panose="02020603050405020304" pitchFamily="18" charset="0"/>
                        </a:rPr>
                        <a:t>60,00,000</a:t>
                      </a:r>
                      <a:endParaRPr lang="en-IN" sz="140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30810" marR="131445" algn="ctr">
                        <a:lnSpc>
                          <a:spcPct val="150000"/>
                        </a:lnSpc>
                        <a:spcBef>
                          <a:spcPts val="415"/>
                        </a:spcBef>
                        <a:spcAft>
                          <a:spcPts val="0"/>
                        </a:spcAft>
                      </a:pPr>
                      <a:r>
                        <a:rPr lang="en-US" sz="1400" dirty="0">
                          <a:solidFill>
                            <a:schemeClr val="tx1"/>
                          </a:solidFill>
                          <a:effectLst/>
                          <a:latin typeface="Times New Roman" panose="02020603050405020304" pitchFamily="18" charset="0"/>
                          <a:cs typeface="Times New Roman" panose="02020603050405020304" pitchFamily="18" charset="0"/>
                        </a:rPr>
                        <a:t>30,00,000</a:t>
                      </a:r>
                      <a:endParaRPr lang="en-IN" sz="14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35255" marR="128270" algn="ctr">
                        <a:lnSpc>
                          <a:spcPct val="150000"/>
                        </a:lnSpc>
                        <a:spcBef>
                          <a:spcPts val="415"/>
                        </a:spcBef>
                        <a:spcAft>
                          <a:spcPts val="0"/>
                        </a:spcAft>
                      </a:pPr>
                      <a:r>
                        <a:rPr lang="en-US" sz="1400">
                          <a:solidFill>
                            <a:schemeClr val="tx1"/>
                          </a:solidFill>
                          <a:effectLst/>
                          <a:latin typeface="Times New Roman" panose="02020603050405020304" pitchFamily="18" charset="0"/>
                          <a:cs typeface="Times New Roman" panose="02020603050405020304" pitchFamily="18" charset="0"/>
                        </a:rPr>
                        <a:t>(30,00,000)</a:t>
                      </a:r>
                      <a:endParaRPr lang="en-IN" sz="140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202565" marR="198755" algn="ctr">
                        <a:lnSpc>
                          <a:spcPct val="150000"/>
                        </a:lnSpc>
                        <a:spcBef>
                          <a:spcPts val="415"/>
                        </a:spcBef>
                        <a:spcAft>
                          <a:spcPts val="0"/>
                        </a:spcAft>
                      </a:pPr>
                      <a:r>
                        <a:rPr lang="en-US" sz="1400">
                          <a:solidFill>
                            <a:schemeClr val="tx1"/>
                          </a:solidFill>
                          <a:effectLst/>
                          <a:latin typeface="Times New Roman" panose="02020603050405020304" pitchFamily="18" charset="0"/>
                          <a:cs typeface="Times New Roman" panose="02020603050405020304" pitchFamily="18" charset="0"/>
                        </a:rPr>
                        <a:t>30,00,000</a:t>
                      </a:r>
                      <a:endParaRPr lang="en-IN" sz="140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2"/>
                  </a:ext>
                </a:extLst>
              </a:tr>
              <a:tr h="210218">
                <a:tc>
                  <a:txBody>
                    <a:bodyPr/>
                    <a:lstStyle/>
                    <a:p>
                      <a:pPr marL="133350">
                        <a:lnSpc>
                          <a:spcPct val="150000"/>
                        </a:lnSpc>
                        <a:spcBef>
                          <a:spcPts val="415"/>
                        </a:spcBef>
                        <a:spcAft>
                          <a:spcPts val="0"/>
                        </a:spcAft>
                      </a:pPr>
                      <a:r>
                        <a:rPr lang="en-US" sz="1400" b="1" dirty="0">
                          <a:solidFill>
                            <a:schemeClr val="tx1"/>
                          </a:solidFill>
                          <a:effectLst/>
                          <a:latin typeface="Times New Roman" panose="02020603050405020304" pitchFamily="18" charset="0"/>
                          <a:cs typeface="Times New Roman" panose="02020603050405020304" pitchFamily="18" charset="0"/>
                        </a:rPr>
                        <a:t>Transaction 3</a:t>
                      </a:r>
                      <a:endParaRPr lang="en-IN" sz="1400" b="1"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34620" marR="135255" algn="ctr">
                        <a:lnSpc>
                          <a:spcPct val="150000"/>
                        </a:lnSpc>
                        <a:spcBef>
                          <a:spcPts val="415"/>
                        </a:spcBef>
                        <a:spcAft>
                          <a:spcPts val="0"/>
                        </a:spcAft>
                      </a:pPr>
                      <a:r>
                        <a:rPr lang="en-US" sz="1400">
                          <a:solidFill>
                            <a:schemeClr val="tx1"/>
                          </a:solidFill>
                          <a:effectLst/>
                          <a:latin typeface="Times New Roman" panose="02020603050405020304" pitchFamily="18" charset="0"/>
                          <a:cs typeface="Times New Roman" panose="02020603050405020304" pitchFamily="18" charset="0"/>
                        </a:rPr>
                        <a:t>75,00,000</a:t>
                      </a:r>
                      <a:endParaRPr lang="en-IN" sz="140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30810" marR="131445" algn="ctr">
                        <a:lnSpc>
                          <a:spcPct val="150000"/>
                        </a:lnSpc>
                        <a:spcBef>
                          <a:spcPts val="415"/>
                        </a:spcBef>
                        <a:spcAft>
                          <a:spcPts val="0"/>
                        </a:spcAft>
                      </a:pPr>
                      <a:r>
                        <a:rPr lang="en-US" sz="1400" dirty="0">
                          <a:solidFill>
                            <a:schemeClr val="tx1"/>
                          </a:solidFill>
                          <a:effectLst/>
                          <a:latin typeface="Times New Roman" panose="02020603050405020304" pitchFamily="18" charset="0"/>
                          <a:cs typeface="Times New Roman" panose="02020603050405020304" pitchFamily="18" charset="0"/>
                        </a:rPr>
                        <a:t>60,00,000</a:t>
                      </a:r>
                      <a:endParaRPr lang="en-IN" sz="14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35255" marR="128270" algn="ctr">
                        <a:lnSpc>
                          <a:spcPct val="150000"/>
                        </a:lnSpc>
                        <a:spcBef>
                          <a:spcPts val="415"/>
                        </a:spcBef>
                        <a:spcAft>
                          <a:spcPts val="0"/>
                        </a:spcAft>
                      </a:pPr>
                      <a:r>
                        <a:rPr lang="en-US" sz="1400" dirty="0">
                          <a:solidFill>
                            <a:schemeClr val="tx1"/>
                          </a:solidFill>
                          <a:effectLst/>
                          <a:latin typeface="Times New Roman" panose="02020603050405020304" pitchFamily="18" charset="0"/>
                          <a:cs typeface="Times New Roman" panose="02020603050405020304" pitchFamily="18" charset="0"/>
                        </a:rPr>
                        <a:t>(15,00,000)</a:t>
                      </a:r>
                      <a:endParaRPr lang="en-IN" sz="14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202565" marR="198755" algn="ctr">
                        <a:lnSpc>
                          <a:spcPct val="150000"/>
                        </a:lnSpc>
                        <a:spcBef>
                          <a:spcPts val="415"/>
                        </a:spcBef>
                        <a:spcAft>
                          <a:spcPts val="0"/>
                        </a:spcAft>
                      </a:pPr>
                      <a:r>
                        <a:rPr lang="en-US" sz="1400">
                          <a:solidFill>
                            <a:schemeClr val="tx1"/>
                          </a:solidFill>
                          <a:effectLst/>
                          <a:latin typeface="Times New Roman" panose="02020603050405020304" pitchFamily="18" charset="0"/>
                          <a:cs typeface="Times New Roman" panose="02020603050405020304" pitchFamily="18" charset="0"/>
                        </a:rPr>
                        <a:t>15,00,000</a:t>
                      </a:r>
                      <a:endParaRPr lang="en-IN" sz="140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3"/>
                  </a:ext>
                </a:extLst>
              </a:tr>
              <a:tr h="210218">
                <a:tc>
                  <a:txBody>
                    <a:bodyPr/>
                    <a:lstStyle/>
                    <a:p>
                      <a:pPr marL="132080">
                        <a:lnSpc>
                          <a:spcPct val="150000"/>
                        </a:lnSpc>
                        <a:spcBef>
                          <a:spcPts val="415"/>
                        </a:spcBef>
                        <a:spcAft>
                          <a:spcPts val="0"/>
                        </a:spcAft>
                      </a:pPr>
                      <a:r>
                        <a:rPr lang="en-US" sz="1400" b="1" dirty="0">
                          <a:solidFill>
                            <a:schemeClr val="tx1"/>
                          </a:solidFill>
                          <a:effectLst/>
                          <a:latin typeface="Times New Roman" panose="02020603050405020304" pitchFamily="18" charset="0"/>
                          <a:cs typeface="Times New Roman" panose="02020603050405020304" pitchFamily="18" charset="0"/>
                        </a:rPr>
                        <a:t>Transaction 4</a:t>
                      </a:r>
                      <a:endParaRPr lang="en-IN" sz="1400" b="1"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34620" marR="135255" algn="ctr">
                        <a:lnSpc>
                          <a:spcPct val="150000"/>
                        </a:lnSpc>
                        <a:spcBef>
                          <a:spcPts val="415"/>
                        </a:spcBef>
                        <a:spcAft>
                          <a:spcPts val="0"/>
                        </a:spcAft>
                      </a:pPr>
                      <a:r>
                        <a:rPr lang="en-US" sz="1400" dirty="0">
                          <a:solidFill>
                            <a:schemeClr val="tx1"/>
                          </a:solidFill>
                          <a:effectLst/>
                          <a:latin typeface="Times New Roman" panose="02020603050405020304" pitchFamily="18" charset="0"/>
                          <a:cs typeface="Times New Roman" panose="02020603050405020304" pitchFamily="18" charset="0"/>
                        </a:rPr>
                        <a:t>3,20,00,000</a:t>
                      </a:r>
                      <a:endParaRPr lang="en-IN" sz="14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30810" marR="131445" algn="ctr">
                        <a:lnSpc>
                          <a:spcPct val="150000"/>
                        </a:lnSpc>
                        <a:spcBef>
                          <a:spcPts val="415"/>
                        </a:spcBef>
                        <a:spcAft>
                          <a:spcPts val="0"/>
                        </a:spcAft>
                      </a:pPr>
                      <a:r>
                        <a:rPr lang="en-US" sz="1400">
                          <a:solidFill>
                            <a:schemeClr val="tx1"/>
                          </a:solidFill>
                          <a:effectLst/>
                          <a:latin typeface="Times New Roman" panose="02020603050405020304" pitchFamily="18" charset="0"/>
                          <a:cs typeface="Times New Roman" panose="02020603050405020304" pitchFamily="18" charset="0"/>
                        </a:rPr>
                        <a:t>2,00,00,000</a:t>
                      </a:r>
                      <a:endParaRPr lang="en-IN" sz="140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35255" marR="128270" algn="ctr">
                        <a:lnSpc>
                          <a:spcPct val="150000"/>
                        </a:lnSpc>
                        <a:spcBef>
                          <a:spcPts val="415"/>
                        </a:spcBef>
                        <a:spcAft>
                          <a:spcPts val="0"/>
                        </a:spcAft>
                      </a:pPr>
                      <a:r>
                        <a:rPr lang="en-US" sz="1400" dirty="0">
                          <a:solidFill>
                            <a:schemeClr val="tx1"/>
                          </a:solidFill>
                          <a:effectLst/>
                          <a:latin typeface="Times New Roman" panose="02020603050405020304" pitchFamily="18" charset="0"/>
                          <a:cs typeface="Times New Roman" panose="02020603050405020304" pitchFamily="18" charset="0"/>
                        </a:rPr>
                        <a:t>(1,20,00,000)</a:t>
                      </a:r>
                      <a:endParaRPr lang="en-IN" sz="14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202565" marR="198755" algn="ctr">
                        <a:lnSpc>
                          <a:spcPct val="150000"/>
                        </a:lnSpc>
                        <a:spcBef>
                          <a:spcPts val="415"/>
                        </a:spcBef>
                        <a:spcAft>
                          <a:spcPts val="0"/>
                        </a:spcAft>
                      </a:pPr>
                      <a:r>
                        <a:rPr lang="en-US" sz="1400">
                          <a:solidFill>
                            <a:schemeClr val="tx1"/>
                          </a:solidFill>
                          <a:effectLst/>
                          <a:latin typeface="Times New Roman" panose="02020603050405020304" pitchFamily="18" charset="0"/>
                          <a:cs typeface="Times New Roman" panose="02020603050405020304" pitchFamily="18" charset="0"/>
                        </a:rPr>
                        <a:t>1,20,00,000</a:t>
                      </a:r>
                      <a:endParaRPr lang="en-IN" sz="140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4"/>
                  </a:ext>
                </a:extLst>
              </a:tr>
              <a:tr h="210218">
                <a:tc>
                  <a:txBody>
                    <a:bodyPr/>
                    <a:lstStyle/>
                    <a:p>
                      <a:pPr marL="134620">
                        <a:lnSpc>
                          <a:spcPct val="150000"/>
                        </a:lnSpc>
                        <a:spcBef>
                          <a:spcPts val="415"/>
                        </a:spcBef>
                        <a:spcAft>
                          <a:spcPts val="0"/>
                        </a:spcAft>
                      </a:pPr>
                      <a:r>
                        <a:rPr lang="en-US" sz="1400" b="1" dirty="0">
                          <a:solidFill>
                            <a:schemeClr val="tx1"/>
                          </a:solidFill>
                          <a:effectLst/>
                          <a:latin typeface="Times New Roman" panose="02020603050405020304" pitchFamily="18" charset="0"/>
                          <a:cs typeface="Times New Roman" panose="02020603050405020304" pitchFamily="18" charset="0"/>
                        </a:rPr>
                        <a:t>Transaction 5</a:t>
                      </a:r>
                      <a:endParaRPr lang="en-IN" sz="1400" b="1"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34620" marR="135255" algn="ctr">
                        <a:lnSpc>
                          <a:spcPct val="150000"/>
                        </a:lnSpc>
                        <a:spcBef>
                          <a:spcPts val="415"/>
                        </a:spcBef>
                        <a:spcAft>
                          <a:spcPts val="0"/>
                        </a:spcAft>
                      </a:pPr>
                      <a:r>
                        <a:rPr lang="en-US" sz="1400">
                          <a:solidFill>
                            <a:schemeClr val="tx1"/>
                          </a:solidFill>
                          <a:effectLst/>
                          <a:latin typeface="Times New Roman" panose="02020603050405020304" pitchFamily="18" charset="0"/>
                          <a:cs typeface="Times New Roman" panose="02020603050405020304" pitchFamily="18" charset="0"/>
                        </a:rPr>
                        <a:t>2,30,00,000</a:t>
                      </a:r>
                      <a:endParaRPr lang="en-IN" sz="140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30810" marR="131445" algn="ctr">
                        <a:lnSpc>
                          <a:spcPct val="150000"/>
                        </a:lnSpc>
                        <a:spcBef>
                          <a:spcPts val="415"/>
                        </a:spcBef>
                        <a:spcAft>
                          <a:spcPts val="0"/>
                        </a:spcAft>
                      </a:pPr>
                      <a:r>
                        <a:rPr lang="en-US" sz="1400">
                          <a:solidFill>
                            <a:schemeClr val="tx1"/>
                          </a:solidFill>
                          <a:effectLst/>
                          <a:latin typeface="Times New Roman" panose="02020603050405020304" pitchFamily="18" charset="0"/>
                          <a:cs typeface="Times New Roman" panose="02020603050405020304" pitchFamily="18" charset="0"/>
                        </a:rPr>
                        <a:t>1,30,00,000</a:t>
                      </a:r>
                      <a:endParaRPr lang="en-IN" sz="140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35255" marR="128270" algn="ctr">
                        <a:lnSpc>
                          <a:spcPct val="150000"/>
                        </a:lnSpc>
                        <a:spcBef>
                          <a:spcPts val="415"/>
                        </a:spcBef>
                        <a:spcAft>
                          <a:spcPts val="0"/>
                        </a:spcAft>
                      </a:pPr>
                      <a:r>
                        <a:rPr lang="en-US" sz="1400" dirty="0">
                          <a:solidFill>
                            <a:schemeClr val="tx1"/>
                          </a:solidFill>
                          <a:effectLst/>
                          <a:latin typeface="Times New Roman" panose="02020603050405020304" pitchFamily="18" charset="0"/>
                          <a:cs typeface="Times New Roman" panose="02020603050405020304" pitchFamily="18" charset="0"/>
                        </a:rPr>
                        <a:t>1,00,00,000</a:t>
                      </a:r>
                      <a:endParaRPr lang="en-IN" sz="14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202565" marR="198755" algn="ctr">
                        <a:lnSpc>
                          <a:spcPct val="150000"/>
                        </a:lnSpc>
                        <a:spcBef>
                          <a:spcPts val="415"/>
                        </a:spcBef>
                        <a:spcAft>
                          <a:spcPts val="0"/>
                        </a:spcAft>
                      </a:pPr>
                      <a:r>
                        <a:rPr lang="en-US" sz="1400" dirty="0">
                          <a:solidFill>
                            <a:schemeClr val="tx1"/>
                          </a:solidFill>
                          <a:effectLst/>
                          <a:latin typeface="Times New Roman" panose="02020603050405020304" pitchFamily="18" charset="0"/>
                          <a:cs typeface="Times New Roman" panose="02020603050405020304" pitchFamily="18" charset="0"/>
                        </a:rPr>
                        <a:t>1,00,00,000</a:t>
                      </a:r>
                      <a:endParaRPr lang="en-IN" sz="14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5"/>
                  </a:ext>
                </a:extLst>
              </a:tr>
              <a:tr h="210218">
                <a:tc>
                  <a:txBody>
                    <a:bodyPr/>
                    <a:lstStyle/>
                    <a:p>
                      <a:pPr marL="377190">
                        <a:lnSpc>
                          <a:spcPct val="150000"/>
                        </a:lnSpc>
                        <a:spcBef>
                          <a:spcPts val="415"/>
                        </a:spcBef>
                        <a:spcAft>
                          <a:spcPts val="0"/>
                        </a:spcAft>
                      </a:pPr>
                      <a:r>
                        <a:rPr lang="en-US" sz="1400" dirty="0">
                          <a:solidFill>
                            <a:schemeClr val="tx1"/>
                          </a:solidFill>
                          <a:effectLst/>
                          <a:latin typeface="Times New Roman" panose="02020603050405020304" pitchFamily="18" charset="0"/>
                          <a:cs typeface="Times New Roman" panose="02020603050405020304" pitchFamily="18" charset="0"/>
                        </a:rPr>
                        <a:t>Total</a:t>
                      </a:r>
                      <a:endParaRPr lang="en-IN" sz="14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34620" marR="135255" algn="ctr">
                        <a:lnSpc>
                          <a:spcPct val="150000"/>
                        </a:lnSpc>
                        <a:spcBef>
                          <a:spcPts val="415"/>
                        </a:spcBef>
                        <a:spcAft>
                          <a:spcPts val="0"/>
                        </a:spcAft>
                      </a:pPr>
                      <a:r>
                        <a:rPr lang="en-US" sz="1400">
                          <a:solidFill>
                            <a:schemeClr val="tx1"/>
                          </a:solidFill>
                          <a:effectLst/>
                          <a:latin typeface="Times New Roman" panose="02020603050405020304" pitchFamily="18" charset="0"/>
                          <a:cs typeface="Times New Roman" panose="02020603050405020304" pitchFamily="18" charset="0"/>
                        </a:rPr>
                        <a:t>7,25,00,000</a:t>
                      </a:r>
                      <a:endParaRPr lang="en-IN" sz="140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30810" marR="131445" algn="ctr">
                        <a:lnSpc>
                          <a:spcPct val="150000"/>
                        </a:lnSpc>
                        <a:spcBef>
                          <a:spcPts val="415"/>
                        </a:spcBef>
                        <a:spcAft>
                          <a:spcPts val="0"/>
                        </a:spcAft>
                      </a:pPr>
                      <a:r>
                        <a:rPr lang="en-US" sz="1400">
                          <a:solidFill>
                            <a:schemeClr val="tx1"/>
                          </a:solidFill>
                          <a:effectLst/>
                          <a:latin typeface="Times New Roman" panose="02020603050405020304" pitchFamily="18" charset="0"/>
                          <a:cs typeface="Times New Roman" panose="02020603050405020304" pitchFamily="18" charset="0"/>
                        </a:rPr>
                        <a:t>4,70,00,000</a:t>
                      </a:r>
                      <a:endParaRPr lang="en-IN" sz="140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35255" marR="128270" algn="ctr">
                        <a:lnSpc>
                          <a:spcPct val="150000"/>
                        </a:lnSpc>
                        <a:spcBef>
                          <a:spcPts val="415"/>
                        </a:spcBef>
                        <a:spcAft>
                          <a:spcPts val="0"/>
                        </a:spcAft>
                      </a:pPr>
                      <a:r>
                        <a:rPr lang="en-US" sz="1400">
                          <a:solidFill>
                            <a:schemeClr val="tx1"/>
                          </a:solidFill>
                          <a:effectLst/>
                          <a:latin typeface="Times New Roman" panose="02020603050405020304" pitchFamily="18" charset="0"/>
                          <a:cs typeface="Times New Roman" panose="02020603050405020304" pitchFamily="18" charset="0"/>
                        </a:rPr>
                        <a:t>(55,00,000)</a:t>
                      </a:r>
                      <a:endParaRPr lang="en-IN" sz="140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202565" marR="198755" algn="ctr">
                        <a:lnSpc>
                          <a:spcPct val="150000"/>
                        </a:lnSpc>
                        <a:spcBef>
                          <a:spcPts val="415"/>
                        </a:spcBef>
                        <a:spcAft>
                          <a:spcPts val="0"/>
                        </a:spcAft>
                      </a:pPr>
                      <a:r>
                        <a:rPr lang="en-US" sz="1400" dirty="0">
                          <a:solidFill>
                            <a:schemeClr val="tx1"/>
                          </a:solidFill>
                          <a:effectLst/>
                          <a:latin typeface="Times New Roman" panose="02020603050405020304" pitchFamily="18" charset="0"/>
                          <a:cs typeface="Times New Roman" panose="02020603050405020304" pitchFamily="18" charset="0"/>
                        </a:rPr>
                        <a:t>2,75,00,000</a:t>
                      </a:r>
                      <a:endParaRPr lang="en-IN" sz="14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6"/>
                  </a:ext>
                </a:extLst>
              </a:tr>
            </a:tbl>
          </a:graphicData>
        </a:graphic>
      </p:graphicFrame>
      <p:sp>
        <p:nvSpPr>
          <p:cNvPr id="4" name="Rectangle 3"/>
          <p:cNvSpPr/>
          <p:nvPr/>
        </p:nvSpPr>
        <p:spPr>
          <a:xfrm>
            <a:off x="334734" y="3140968"/>
            <a:ext cx="8557745" cy="2943883"/>
          </a:xfrm>
          <a:prstGeom prst="rect">
            <a:avLst/>
          </a:prstGeom>
        </p:spPr>
        <p:txBody>
          <a:bodyPr wrap="square">
            <a:spAutoFit/>
          </a:bodyPr>
          <a:lstStyle/>
          <a:p>
            <a:pPr marL="97631" marR="86678" algn="just">
              <a:lnSpc>
                <a:spcPct val="120000"/>
              </a:lnSpc>
              <a:spcBef>
                <a:spcPts val="484"/>
              </a:spcBef>
            </a:pPr>
            <a:r>
              <a:rPr lang="en-US" dirty="0">
                <a:latin typeface="Times New Roman" panose="02020603050405020304" pitchFamily="18" charset="0"/>
                <a:ea typeface="Georgia" panose="02040502050405020303" pitchFamily="18" charset="0"/>
                <a:cs typeface="Times New Roman" panose="02020603050405020304" pitchFamily="18" charset="0"/>
              </a:rPr>
              <a:t>The turnover, in this case, shall be </a:t>
            </a:r>
            <a:r>
              <a:rPr lang="en-US" dirty="0" err="1">
                <a:latin typeface="Times New Roman" panose="02020603050405020304" pitchFamily="18" charset="0"/>
                <a:ea typeface="Georgia" panose="02040502050405020303" pitchFamily="18" charset="0"/>
                <a:cs typeface="Times New Roman" panose="02020603050405020304" pitchFamily="18" charset="0"/>
              </a:rPr>
              <a:t>Rs</a:t>
            </a:r>
            <a:r>
              <a:rPr lang="en-US" dirty="0">
                <a:latin typeface="Times New Roman" panose="02020603050405020304" pitchFamily="18" charset="0"/>
                <a:ea typeface="Georgia" panose="02040502050405020303" pitchFamily="18" charset="0"/>
                <a:cs typeface="Times New Roman" panose="02020603050405020304" pitchFamily="18" charset="0"/>
              </a:rPr>
              <a:t>. 2,75,00,000, and the loss from F&amp;O shall be Rs.55,00,000. The tax audit requirement arises if the business turnover from F&amp;O exceeds </a:t>
            </a:r>
            <a:r>
              <a:rPr lang="en-US" dirty="0" err="1">
                <a:latin typeface="Times New Roman" panose="02020603050405020304" pitchFamily="18" charset="0"/>
                <a:ea typeface="Georgia" panose="02040502050405020303" pitchFamily="18" charset="0"/>
                <a:cs typeface="Times New Roman" panose="02020603050405020304" pitchFamily="18" charset="0"/>
              </a:rPr>
              <a:t>Rs</a:t>
            </a:r>
            <a:r>
              <a:rPr lang="en-US" dirty="0">
                <a:latin typeface="Times New Roman" panose="02020603050405020304" pitchFamily="18" charset="0"/>
                <a:ea typeface="Georgia" panose="02040502050405020303" pitchFamily="18" charset="0"/>
                <a:cs typeface="Times New Roman" panose="02020603050405020304" pitchFamily="18" charset="0"/>
              </a:rPr>
              <a:t>. 1 crore.</a:t>
            </a:r>
          </a:p>
          <a:p>
            <a:pPr marL="97631" marR="86678" algn="just">
              <a:lnSpc>
                <a:spcPct val="120000"/>
              </a:lnSpc>
              <a:spcBef>
                <a:spcPts val="484"/>
              </a:spcBef>
            </a:pPr>
            <a:r>
              <a:rPr lang="en-US" dirty="0">
                <a:latin typeface="Times New Roman" panose="02020603050405020304" pitchFamily="18" charset="0"/>
                <a:ea typeface="Georgia" panose="02040502050405020303" pitchFamily="18" charset="0"/>
                <a:cs typeface="Times New Roman" panose="02020603050405020304" pitchFamily="18" charset="0"/>
              </a:rPr>
              <a:t>However, the tax audit shall not be required if more than 95% of business transactions are done through banking channels and turnover is less than </a:t>
            </a:r>
            <a:r>
              <a:rPr lang="en-US" dirty="0" err="1">
                <a:latin typeface="Times New Roman" panose="02020603050405020304" pitchFamily="18" charset="0"/>
                <a:ea typeface="Georgia" panose="02040502050405020303" pitchFamily="18" charset="0"/>
                <a:cs typeface="Times New Roman" panose="02020603050405020304" pitchFamily="18" charset="0"/>
              </a:rPr>
              <a:t>Rs</a:t>
            </a:r>
            <a:r>
              <a:rPr lang="en-US" dirty="0">
                <a:latin typeface="Times New Roman" panose="02020603050405020304" pitchFamily="18" charset="0"/>
                <a:ea typeface="Georgia" panose="02040502050405020303" pitchFamily="18" charset="0"/>
                <a:cs typeface="Times New Roman" panose="02020603050405020304" pitchFamily="18" charset="0"/>
              </a:rPr>
              <a:t>. 10 crores.</a:t>
            </a:r>
          </a:p>
          <a:p>
            <a:pPr marL="97631" marR="86678" algn="just">
              <a:lnSpc>
                <a:spcPct val="120000"/>
              </a:lnSpc>
              <a:spcBef>
                <a:spcPts val="484"/>
              </a:spcBef>
            </a:pPr>
            <a:r>
              <a:rPr lang="en-US" dirty="0">
                <a:latin typeface="Times New Roman" panose="02020603050405020304" pitchFamily="18" charset="0"/>
                <a:ea typeface="Georgia" panose="02040502050405020303" pitchFamily="18" charset="0"/>
                <a:cs typeface="Times New Roman" panose="02020603050405020304" pitchFamily="18" charset="0"/>
              </a:rPr>
              <a:t>Since in F&amp;O transactions, the trading shall be through digital means only, the enhanced limit of </a:t>
            </a:r>
            <a:r>
              <a:rPr lang="en-US" dirty="0" err="1">
                <a:latin typeface="Times New Roman" panose="02020603050405020304" pitchFamily="18" charset="0"/>
                <a:ea typeface="Georgia" panose="02040502050405020303" pitchFamily="18" charset="0"/>
                <a:cs typeface="Times New Roman" panose="02020603050405020304" pitchFamily="18" charset="0"/>
              </a:rPr>
              <a:t>Rs</a:t>
            </a:r>
            <a:r>
              <a:rPr lang="en-US" dirty="0">
                <a:latin typeface="Times New Roman" panose="02020603050405020304" pitchFamily="18" charset="0"/>
                <a:ea typeface="Georgia" panose="02040502050405020303" pitchFamily="18" charset="0"/>
                <a:cs typeface="Times New Roman" panose="02020603050405020304" pitchFamily="18" charset="0"/>
              </a:rPr>
              <a:t>. 10 crores shall apply to determine the applicability of tax audit.</a:t>
            </a:r>
          </a:p>
          <a:p>
            <a:pPr marL="97631" marR="86678" algn="just">
              <a:lnSpc>
                <a:spcPct val="120000"/>
              </a:lnSpc>
              <a:spcBef>
                <a:spcPts val="484"/>
              </a:spcBef>
            </a:pPr>
            <a:r>
              <a:rPr lang="en-US" dirty="0">
                <a:latin typeface="Times New Roman" panose="02020603050405020304" pitchFamily="18" charset="0"/>
                <a:ea typeface="Georgia" panose="02040502050405020303" pitchFamily="18" charset="0"/>
                <a:cs typeface="Times New Roman" panose="02020603050405020304" pitchFamily="18" charset="0"/>
              </a:rPr>
              <a:t>Thus, the tax audit shall not be required in this case.</a:t>
            </a:r>
            <a:endParaRPr lang="en-IN" dirty="0">
              <a:latin typeface="Times New Roman" panose="02020603050405020304" pitchFamily="18" charset="0"/>
              <a:ea typeface="Georgia" panose="02040502050405020303" pitchFamily="18" charset="0"/>
              <a:cs typeface="Times New Roman" panose="02020603050405020304" pitchFamily="18" charset="0"/>
            </a:endParaRPr>
          </a:p>
        </p:txBody>
      </p:sp>
      <p:sp>
        <p:nvSpPr>
          <p:cNvPr id="5" name="Footer Placeholder 4"/>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111545558"/>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260648"/>
            <a:ext cx="8568952" cy="5229325"/>
          </a:xfrm>
        </p:spPr>
        <p:txBody>
          <a:bodyPr>
            <a:normAutofit/>
          </a:bodyPr>
          <a:lstStyle/>
          <a:p>
            <a:pPr marL="0" indent="0">
              <a:buNone/>
            </a:pPr>
            <a:r>
              <a:rPr lang="en-US" sz="2400" b="1" dirty="0">
                <a:latin typeface="Times New Roman" panose="02020603050405020304" pitchFamily="18" charset="0"/>
                <a:cs typeface="Times New Roman" panose="02020603050405020304" pitchFamily="18" charset="0"/>
              </a:rPr>
              <a:t>ISSUE - 5</a:t>
            </a:r>
          </a:p>
          <a:p>
            <a:pPr marL="0" indent="0" algn="just">
              <a:buNone/>
            </a:pPr>
            <a:r>
              <a:rPr lang="en-US" sz="2400" b="1" dirty="0">
                <a:latin typeface="Times New Roman" panose="02020603050405020304" pitchFamily="18" charset="0"/>
                <a:cs typeface="Times New Roman" panose="02020603050405020304" pitchFamily="18" charset="0"/>
              </a:rPr>
              <a:t>Analysis of the applicability of tax audit under different scenarios in case of professionals:</a:t>
            </a:r>
            <a:endParaRPr lang="en-IN" sz="2400" b="1" dirty="0">
              <a:latin typeface="Times New Roman" panose="02020603050405020304" pitchFamily="18" charset="0"/>
              <a:cs typeface="Times New Roman" panose="02020603050405020304" pitchFamily="18" charset="0"/>
            </a:endParaRPr>
          </a:p>
          <a:p>
            <a:pPr marL="0" indent="0">
              <a:buNone/>
            </a:pPr>
            <a:endParaRPr lang="en-IN" sz="2400" dirty="0">
              <a:latin typeface="Times New Roman" panose="02020603050405020304" pitchFamily="18" charset="0"/>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765760404"/>
              </p:ext>
            </p:extLst>
          </p:nvPr>
        </p:nvGraphicFramePr>
        <p:xfrm>
          <a:off x="539552" y="1556792"/>
          <a:ext cx="8352928" cy="3892677"/>
        </p:xfrm>
        <a:graphic>
          <a:graphicData uri="http://schemas.openxmlformats.org/drawingml/2006/table">
            <a:tbl>
              <a:tblPr firstRow="1" firstCol="1" lastRow="1" lastCol="1" bandRow="1" bandCol="1">
                <a:tableStyleId>{69012ECD-51FC-41F1-AA8D-1B2483CD663E}</a:tableStyleId>
              </a:tblPr>
              <a:tblGrid>
                <a:gridCol w="792088">
                  <a:extLst>
                    <a:ext uri="{9D8B030D-6E8A-4147-A177-3AD203B41FA5}">
                      <a16:colId xmlns:a16="http://schemas.microsoft.com/office/drawing/2014/main" val="20000"/>
                    </a:ext>
                  </a:extLst>
                </a:gridCol>
                <a:gridCol w="864096">
                  <a:extLst>
                    <a:ext uri="{9D8B030D-6E8A-4147-A177-3AD203B41FA5}">
                      <a16:colId xmlns:a16="http://schemas.microsoft.com/office/drawing/2014/main" val="20001"/>
                    </a:ext>
                  </a:extLst>
                </a:gridCol>
                <a:gridCol w="768610">
                  <a:extLst>
                    <a:ext uri="{9D8B030D-6E8A-4147-A177-3AD203B41FA5}">
                      <a16:colId xmlns:a16="http://schemas.microsoft.com/office/drawing/2014/main" val="20002"/>
                    </a:ext>
                  </a:extLst>
                </a:gridCol>
                <a:gridCol w="1641021">
                  <a:extLst>
                    <a:ext uri="{9D8B030D-6E8A-4147-A177-3AD203B41FA5}">
                      <a16:colId xmlns:a16="http://schemas.microsoft.com/office/drawing/2014/main" val="20003"/>
                    </a:ext>
                  </a:extLst>
                </a:gridCol>
                <a:gridCol w="4287113">
                  <a:extLst>
                    <a:ext uri="{9D8B030D-6E8A-4147-A177-3AD203B41FA5}">
                      <a16:colId xmlns:a16="http://schemas.microsoft.com/office/drawing/2014/main" val="20004"/>
                    </a:ext>
                  </a:extLst>
                </a:gridCol>
              </a:tblGrid>
              <a:tr h="438912">
                <a:tc>
                  <a:txBody>
                    <a:bodyPr/>
                    <a:lstStyle/>
                    <a:p>
                      <a:pPr marL="60325" algn="ctr">
                        <a:spcBef>
                          <a:spcPts val="415"/>
                        </a:spcBef>
                        <a:spcAft>
                          <a:spcPts val="0"/>
                        </a:spcAft>
                      </a:pPr>
                      <a:r>
                        <a:rPr lang="en-US" sz="1600" dirty="0">
                          <a:solidFill>
                            <a:schemeClr val="tx1"/>
                          </a:solidFill>
                          <a:effectLst/>
                          <a:latin typeface="Times New Roman" panose="02020603050405020304" pitchFamily="18" charset="0"/>
                          <a:cs typeface="Times New Roman" panose="02020603050405020304" pitchFamily="18" charset="0"/>
                        </a:rPr>
                        <a:t>Case</a:t>
                      </a:r>
                      <a:endParaRPr lang="en-IN" sz="16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27000" indent="83185" algn="ctr">
                        <a:lnSpc>
                          <a:spcPct val="120000"/>
                        </a:lnSpc>
                        <a:spcBef>
                          <a:spcPts val="415"/>
                        </a:spcBef>
                        <a:spcAft>
                          <a:spcPts val="0"/>
                        </a:spcAft>
                      </a:pPr>
                      <a:r>
                        <a:rPr lang="en-US" sz="1600" dirty="0">
                          <a:solidFill>
                            <a:schemeClr val="tx1"/>
                          </a:solidFill>
                          <a:effectLst/>
                          <a:latin typeface="Times New Roman" panose="02020603050405020304" pitchFamily="18" charset="0"/>
                          <a:cs typeface="Times New Roman" panose="02020603050405020304" pitchFamily="18" charset="0"/>
                        </a:rPr>
                        <a:t>Gross Receipts</a:t>
                      </a:r>
                      <a:endParaRPr lang="en-IN" sz="16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88900" algn="ctr">
                        <a:spcBef>
                          <a:spcPts val="415"/>
                        </a:spcBef>
                        <a:spcAft>
                          <a:spcPts val="0"/>
                        </a:spcAft>
                      </a:pPr>
                      <a:r>
                        <a:rPr lang="en-US" sz="1600">
                          <a:solidFill>
                            <a:schemeClr val="tx1"/>
                          </a:solidFill>
                          <a:effectLst/>
                          <a:latin typeface="Times New Roman" panose="02020603050405020304" pitchFamily="18" charset="0"/>
                          <a:cs typeface="Times New Roman" panose="02020603050405020304" pitchFamily="18" charset="0"/>
                        </a:rPr>
                        <a:t>Profit</a:t>
                      </a:r>
                      <a:endParaRPr lang="en-IN" sz="160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287655" indent="-214630" algn="ctr">
                        <a:lnSpc>
                          <a:spcPct val="120000"/>
                        </a:lnSpc>
                        <a:spcBef>
                          <a:spcPts val="415"/>
                        </a:spcBef>
                        <a:spcAft>
                          <a:spcPts val="0"/>
                        </a:spcAft>
                      </a:pPr>
                      <a:r>
                        <a:rPr lang="en-US" sz="1600" dirty="0">
                          <a:solidFill>
                            <a:schemeClr val="tx1"/>
                          </a:solidFill>
                          <a:effectLst/>
                          <a:latin typeface="Times New Roman" panose="02020603050405020304" pitchFamily="18" charset="0"/>
                          <a:cs typeface="Times New Roman" panose="02020603050405020304" pitchFamily="18" charset="0"/>
                        </a:rPr>
                        <a:t>Whether tax</a:t>
                      </a:r>
                      <a:r>
                        <a:rPr lang="en-US" sz="1600" baseline="0" dirty="0">
                          <a:solidFill>
                            <a:schemeClr val="tx1"/>
                          </a:solidFill>
                          <a:effectLst/>
                          <a:latin typeface="Times New Roman" panose="02020603050405020304" pitchFamily="18" charset="0"/>
                          <a:cs typeface="Times New Roman" panose="02020603050405020304" pitchFamily="18" charset="0"/>
                        </a:rPr>
                        <a:t> </a:t>
                      </a:r>
                      <a:r>
                        <a:rPr lang="en-US" sz="1600" dirty="0">
                          <a:solidFill>
                            <a:schemeClr val="tx1"/>
                          </a:solidFill>
                          <a:effectLst/>
                          <a:latin typeface="Times New Roman" panose="02020603050405020304" pitchFamily="18" charset="0"/>
                          <a:cs typeface="Times New Roman" panose="02020603050405020304" pitchFamily="18" charset="0"/>
                        </a:rPr>
                        <a:t>audit applicable?</a:t>
                      </a:r>
                      <a:endParaRPr lang="en-IN" sz="16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591945" marR="1588770" algn="ctr">
                        <a:spcBef>
                          <a:spcPts val="415"/>
                        </a:spcBef>
                        <a:spcAft>
                          <a:spcPts val="0"/>
                        </a:spcAft>
                      </a:pPr>
                      <a:r>
                        <a:rPr lang="en-US" sz="1600" dirty="0">
                          <a:solidFill>
                            <a:schemeClr val="tx1"/>
                          </a:solidFill>
                          <a:effectLst/>
                          <a:latin typeface="Times New Roman" panose="02020603050405020304" pitchFamily="18" charset="0"/>
                          <a:cs typeface="Times New Roman" panose="02020603050405020304" pitchFamily="18" charset="0"/>
                        </a:rPr>
                        <a:t>Reason</a:t>
                      </a:r>
                      <a:endParaRPr lang="en-IN" sz="160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0"/>
                  </a:ext>
                </a:extLst>
              </a:tr>
              <a:tr h="394335">
                <a:tc>
                  <a:txBody>
                    <a:bodyPr/>
                    <a:lstStyle/>
                    <a:p>
                      <a:pPr marL="180975" marR="53975" indent="-116840" algn="ctr">
                        <a:lnSpc>
                          <a:spcPct val="100000"/>
                        </a:lnSpc>
                        <a:spcBef>
                          <a:spcPts val="415"/>
                        </a:spcBef>
                        <a:spcAft>
                          <a:spcPts val="0"/>
                        </a:spcAft>
                      </a:pPr>
                      <a:r>
                        <a:rPr lang="en-US" sz="1600" b="0" dirty="0">
                          <a:solidFill>
                            <a:schemeClr val="tx1"/>
                          </a:solidFill>
                          <a:effectLst/>
                          <a:latin typeface="Times New Roman" panose="02020603050405020304" pitchFamily="18" charset="0"/>
                          <a:cs typeface="Times New Roman" panose="02020603050405020304" pitchFamily="18" charset="0"/>
                        </a:rPr>
                        <a:t>Case 1</a:t>
                      </a:r>
                      <a:endParaRPr lang="en-IN" sz="1600" b="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97155" marR="88265" algn="ctr">
                        <a:lnSpc>
                          <a:spcPct val="100000"/>
                        </a:lnSpc>
                        <a:spcBef>
                          <a:spcPts val="415"/>
                        </a:spcBef>
                        <a:spcAft>
                          <a:spcPts val="0"/>
                        </a:spcAft>
                      </a:pPr>
                      <a:r>
                        <a:rPr lang="en-US" sz="1600" b="0" dirty="0">
                          <a:solidFill>
                            <a:schemeClr val="tx1"/>
                          </a:solidFill>
                          <a:effectLst/>
                          <a:latin typeface="Times New Roman" panose="02020603050405020304" pitchFamily="18" charset="0"/>
                          <a:cs typeface="Times New Roman" panose="02020603050405020304" pitchFamily="18" charset="0"/>
                        </a:rPr>
                        <a:t>40 Lakhs</a:t>
                      </a:r>
                      <a:endParaRPr lang="en-IN" sz="1600" b="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74930" marR="70485" algn="ctr">
                        <a:lnSpc>
                          <a:spcPct val="100000"/>
                        </a:lnSpc>
                        <a:spcBef>
                          <a:spcPts val="415"/>
                        </a:spcBef>
                        <a:spcAft>
                          <a:spcPts val="0"/>
                        </a:spcAft>
                      </a:pPr>
                      <a:r>
                        <a:rPr lang="en-US" sz="1600" b="0" dirty="0">
                          <a:solidFill>
                            <a:schemeClr val="tx1"/>
                          </a:solidFill>
                          <a:effectLst/>
                          <a:latin typeface="Times New Roman" panose="02020603050405020304" pitchFamily="18" charset="0"/>
                          <a:cs typeface="Times New Roman" panose="02020603050405020304" pitchFamily="18" charset="0"/>
                        </a:rPr>
                        <a:t>25</a:t>
                      </a:r>
                      <a:endParaRPr lang="en-IN" sz="1600" b="0" dirty="0">
                        <a:solidFill>
                          <a:schemeClr val="tx1"/>
                        </a:solidFill>
                        <a:effectLst/>
                        <a:latin typeface="Times New Roman" panose="02020603050405020304" pitchFamily="18" charset="0"/>
                        <a:cs typeface="Times New Roman" panose="02020603050405020304" pitchFamily="18" charset="0"/>
                      </a:endParaRPr>
                    </a:p>
                    <a:p>
                      <a:pPr marL="74930" marR="70485" algn="ctr">
                        <a:lnSpc>
                          <a:spcPct val="100000"/>
                        </a:lnSpc>
                        <a:spcBef>
                          <a:spcPts val="250"/>
                        </a:spcBef>
                        <a:spcAft>
                          <a:spcPts val="0"/>
                        </a:spcAft>
                      </a:pPr>
                      <a:r>
                        <a:rPr lang="en-US" sz="1600" b="0" dirty="0">
                          <a:solidFill>
                            <a:schemeClr val="tx1"/>
                          </a:solidFill>
                          <a:effectLst/>
                          <a:latin typeface="Times New Roman" panose="02020603050405020304" pitchFamily="18" charset="0"/>
                          <a:cs typeface="Times New Roman" panose="02020603050405020304" pitchFamily="18" charset="0"/>
                        </a:rPr>
                        <a:t>Lakhs</a:t>
                      </a:r>
                      <a:endParaRPr lang="en-IN" sz="1600" b="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534670" marR="530860" algn="ctr">
                        <a:lnSpc>
                          <a:spcPct val="100000"/>
                        </a:lnSpc>
                        <a:spcBef>
                          <a:spcPts val="415"/>
                        </a:spcBef>
                        <a:spcAft>
                          <a:spcPts val="0"/>
                        </a:spcAft>
                      </a:pPr>
                      <a:r>
                        <a:rPr lang="en-US" sz="1600" b="0" dirty="0">
                          <a:solidFill>
                            <a:schemeClr val="tx1"/>
                          </a:solidFill>
                          <a:effectLst/>
                          <a:latin typeface="Times New Roman" panose="02020603050405020304" pitchFamily="18" charset="0"/>
                          <a:cs typeface="Times New Roman" panose="02020603050405020304" pitchFamily="18" charset="0"/>
                        </a:rPr>
                        <a:t>No</a:t>
                      </a:r>
                      <a:endParaRPr lang="en-IN" sz="1600" b="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1275" marR="51435" algn="ctr">
                        <a:lnSpc>
                          <a:spcPct val="100000"/>
                        </a:lnSpc>
                        <a:spcBef>
                          <a:spcPts val="415"/>
                        </a:spcBef>
                        <a:spcAft>
                          <a:spcPts val="0"/>
                        </a:spcAft>
                      </a:pPr>
                      <a:r>
                        <a:rPr lang="en-US" sz="1600" b="0" dirty="0">
                          <a:solidFill>
                            <a:schemeClr val="tx1"/>
                          </a:solidFill>
                          <a:effectLst/>
                          <a:latin typeface="Times New Roman" panose="02020603050405020304" pitchFamily="18" charset="0"/>
                          <a:cs typeface="Times New Roman" panose="02020603050405020304" pitchFamily="18" charset="0"/>
                        </a:rPr>
                        <a:t>Gross receipts are less than </a:t>
                      </a:r>
                      <a:r>
                        <a:rPr lang="en-US" sz="1600" b="0" dirty="0" err="1">
                          <a:solidFill>
                            <a:schemeClr val="tx1"/>
                          </a:solidFill>
                          <a:effectLst/>
                          <a:latin typeface="Times New Roman" panose="02020603050405020304" pitchFamily="18" charset="0"/>
                          <a:cs typeface="Times New Roman" panose="02020603050405020304" pitchFamily="18" charset="0"/>
                        </a:rPr>
                        <a:t>Rs</a:t>
                      </a:r>
                      <a:r>
                        <a:rPr lang="en-US" sz="1600" b="0" dirty="0">
                          <a:solidFill>
                            <a:schemeClr val="tx1"/>
                          </a:solidFill>
                          <a:effectLst/>
                          <a:latin typeface="Times New Roman" panose="02020603050405020304" pitchFamily="18" charset="0"/>
                          <a:cs typeface="Times New Roman" panose="02020603050405020304" pitchFamily="18" charset="0"/>
                        </a:rPr>
                        <a:t>. 50 lakhs and profit  is more than 50% of the gross  receipts.</a:t>
                      </a:r>
                      <a:endParaRPr lang="en-IN" sz="1600" b="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1"/>
                  </a:ext>
                </a:extLst>
              </a:tr>
              <a:tr h="394335">
                <a:tc>
                  <a:txBody>
                    <a:bodyPr/>
                    <a:lstStyle/>
                    <a:p>
                      <a:pPr marL="172085" marR="53975" indent="-107950" algn="ctr">
                        <a:lnSpc>
                          <a:spcPct val="100000"/>
                        </a:lnSpc>
                        <a:spcBef>
                          <a:spcPts val="415"/>
                        </a:spcBef>
                        <a:spcAft>
                          <a:spcPts val="0"/>
                        </a:spcAft>
                      </a:pPr>
                      <a:r>
                        <a:rPr lang="en-US" sz="1600" b="0" dirty="0">
                          <a:solidFill>
                            <a:schemeClr val="tx1"/>
                          </a:solidFill>
                          <a:effectLst/>
                          <a:latin typeface="Times New Roman" panose="02020603050405020304" pitchFamily="18" charset="0"/>
                          <a:cs typeface="Times New Roman" panose="02020603050405020304" pitchFamily="18" charset="0"/>
                        </a:rPr>
                        <a:t>Case 3</a:t>
                      </a:r>
                      <a:endParaRPr lang="en-IN" sz="1600" b="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97155" marR="88265" algn="ctr">
                        <a:lnSpc>
                          <a:spcPct val="100000"/>
                        </a:lnSpc>
                        <a:spcBef>
                          <a:spcPts val="415"/>
                        </a:spcBef>
                        <a:spcAft>
                          <a:spcPts val="0"/>
                        </a:spcAft>
                      </a:pPr>
                      <a:r>
                        <a:rPr lang="en-US" sz="1600" b="0">
                          <a:solidFill>
                            <a:schemeClr val="tx1"/>
                          </a:solidFill>
                          <a:effectLst/>
                          <a:latin typeface="Times New Roman" panose="02020603050405020304" pitchFamily="18" charset="0"/>
                          <a:cs typeface="Times New Roman" panose="02020603050405020304" pitchFamily="18" charset="0"/>
                        </a:rPr>
                        <a:t>40 Lakhs</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74930" marR="70485" algn="ctr">
                        <a:lnSpc>
                          <a:spcPct val="100000"/>
                        </a:lnSpc>
                        <a:spcBef>
                          <a:spcPts val="415"/>
                        </a:spcBef>
                        <a:spcAft>
                          <a:spcPts val="0"/>
                        </a:spcAft>
                      </a:pPr>
                      <a:r>
                        <a:rPr lang="en-US" sz="1600" b="0">
                          <a:solidFill>
                            <a:schemeClr val="tx1"/>
                          </a:solidFill>
                          <a:effectLst/>
                          <a:latin typeface="Times New Roman" panose="02020603050405020304" pitchFamily="18" charset="0"/>
                          <a:cs typeface="Times New Roman" panose="02020603050405020304" pitchFamily="18" charset="0"/>
                        </a:rPr>
                        <a:t>10</a:t>
                      </a:r>
                      <a:endParaRPr lang="en-IN" sz="1600" b="0">
                        <a:solidFill>
                          <a:schemeClr val="tx1"/>
                        </a:solidFill>
                        <a:effectLst/>
                        <a:latin typeface="Times New Roman" panose="02020603050405020304" pitchFamily="18" charset="0"/>
                        <a:cs typeface="Times New Roman" panose="02020603050405020304" pitchFamily="18" charset="0"/>
                      </a:endParaRPr>
                    </a:p>
                    <a:p>
                      <a:pPr marL="74930" marR="70485" algn="ctr">
                        <a:lnSpc>
                          <a:spcPct val="100000"/>
                        </a:lnSpc>
                        <a:spcBef>
                          <a:spcPts val="250"/>
                        </a:spcBef>
                        <a:spcAft>
                          <a:spcPts val="0"/>
                        </a:spcAft>
                      </a:pPr>
                      <a:r>
                        <a:rPr lang="en-US" sz="1600" b="0">
                          <a:solidFill>
                            <a:schemeClr val="tx1"/>
                          </a:solidFill>
                          <a:effectLst/>
                          <a:latin typeface="Times New Roman" panose="02020603050405020304" pitchFamily="18" charset="0"/>
                          <a:cs typeface="Times New Roman" panose="02020603050405020304" pitchFamily="18" charset="0"/>
                        </a:rPr>
                        <a:t>Lakhs</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534670" marR="531495" algn="ctr">
                        <a:lnSpc>
                          <a:spcPct val="100000"/>
                        </a:lnSpc>
                        <a:spcBef>
                          <a:spcPts val="415"/>
                        </a:spcBef>
                        <a:spcAft>
                          <a:spcPts val="0"/>
                        </a:spcAft>
                      </a:pPr>
                      <a:r>
                        <a:rPr lang="en-US" sz="1600" b="0" dirty="0">
                          <a:solidFill>
                            <a:schemeClr val="tx1"/>
                          </a:solidFill>
                          <a:effectLst/>
                          <a:latin typeface="Times New Roman" panose="02020603050405020304" pitchFamily="18" charset="0"/>
                          <a:cs typeface="Times New Roman" panose="02020603050405020304" pitchFamily="18" charset="0"/>
                        </a:rPr>
                        <a:t>Yes</a:t>
                      </a:r>
                      <a:endParaRPr lang="en-IN" sz="1600" b="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1275" marR="51435" algn="ctr">
                        <a:lnSpc>
                          <a:spcPct val="100000"/>
                        </a:lnSpc>
                        <a:spcBef>
                          <a:spcPts val="415"/>
                        </a:spcBef>
                        <a:spcAft>
                          <a:spcPts val="0"/>
                        </a:spcAft>
                      </a:pPr>
                      <a:r>
                        <a:rPr lang="en-US" sz="1600" b="0" dirty="0">
                          <a:solidFill>
                            <a:schemeClr val="tx1"/>
                          </a:solidFill>
                          <a:effectLst/>
                          <a:latin typeface="Times New Roman" panose="02020603050405020304" pitchFamily="18" charset="0"/>
                          <a:cs typeface="Times New Roman" panose="02020603050405020304" pitchFamily="18" charset="0"/>
                        </a:rPr>
                        <a:t>Profits are lower than 50% of total gross receipts, and total income exceeds the maximum exemption  </a:t>
                      </a:r>
                      <a:r>
                        <a:rPr lang="en-US" sz="1600" b="0" spc="50" dirty="0">
                          <a:solidFill>
                            <a:schemeClr val="tx1"/>
                          </a:solidFill>
                          <a:effectLst/>
                          <a:latin typeface="Times New Roman" panose="02020603050405020304" pitchFamily="18" charset="0"/>
                          <a:cs typeface="Times New Roman" panose="02020603050405020304" pitchFamily="18" charset="0"/>
                        </a:rPr>
                        <a:t> </a:t>
                      </a:r>
                      <a:r>
                        <a:rPr lang="en-US" sz="1600" b="0" dirty="0">
                          <a:solidFill>
                            <a:schemeClr val="tx1"/>
                          </a:solidFill>
                          <a:effectLst/>
                          <a:latin typeface="Times New Roman" panose="02020603050405020304" pitchFamily="18" charset="0"/>
                          <a:cs typeface="Times New Roman" panose="02020603050405020304" pitchFamily="18" charset="0"/>
                        </a:rPr>
                        <a:t>limit.</a:t>
                      </a:r>
                      <a:endParaRPr lang="en-IN" sz="1600" b="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2"/>
                  </a:ext>
                </a:extLst>
              </a:tr>
              <a:tr h="509159">
                <a:tc>
                  <a:txBody>
                    <a:bodyPr/>
                    <a:lstStyle/>
                    <a:p>
                      <a:pPr marL="170815" marR="54610" indent="-107315" algn="ctr">
                        <a:lnSpc>
                          <a:spcPct val="100000"/>
                        </a:lnSpc>
                        <a:spcBef>
                          <a:spcPts val="415"/>
                        </a:spcBef>
                        <a:spcAft>
                          <a:spcPts val="0"/>
                        </a:spcAft>
                      </a:pPr>
                      <a:r>
                        <a:rPr lang="en-US" sz="1600" b="0">
                          <a:solidFill>
                            <a:schemeClr val="tx1"/>
                          </a:solidFill>
                          <a:effectLst/>
                          <a:latin typeface="Times New Roman" panose="02020603050405020304" pitchFamily="18" charset="0"/>
                          <a:cs typeface="Times New Roman" panose="02020603050405020304" pitchFamily="18" charset="0"/>
                        </a:rPr>
                        <a:t>Case 4</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97155" marR="88265" algn="ctr">
                        <a:lnSpc>
                          <a:spcPct val="100000"/>
                        </a:lnSpc>
                        <a:spcBef>
                          <a:spcPts val="415"/>
                        </a:spcBef>
                        <a:spcAft>
                          <a:spcPts val="0"/>
                        </a:spcAft>
                      </a:pPr>
                      <a:r>
                        <a:rPr lang="en-US" sz="1600" b="0">
                          <a:solidFill>
                            <a:schemeClr val="tx1"/>
                          </a:solidFill>
                          <a:effectLst/>
                          <a:latin typeface="Times New Roman" panose="02020603050405020304" pitchFamily="18" charset="0"/>
                          <a:cs typeface="Times New Roman" panose="02020603050405020304" pitchFamily="18" charset="0"/>
                        </a:rPr>
                        <a:t>40 Lakhs</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445" algn="ctr">
                        <a:lnSpc>
                          <a:spcPct val="100000"/>
                        </a:lnSpc>
                        <a:spcBef>
                          <a:spcPts val="415"/>
                        </a:spcBef>
                        <a:spcAft>
                          <a:spcPts val="0"/>
                        </a:spcAft>
                      </a:pPr>
                      <a:r>
                        <a:rPr lang="en-US" sz="1600" b="0">
                          <a:solidFill>
                            <a:schemeClr val="tx1"/>
                          </a:solidFill>
                          <a:effectLst/>
                          <a:latin typeface="Times New Roman" panose="02020603050405020304" pitchFamily="18" charset="0"/>
                          <a:cs typeface="Times New Roman" panose="02020603050405020304" pitchFamily="18" charset="0"/>
                        </a:rPr>
                        <a:t>2</a:t>
                      </a:r>
                      <a:endParaRPr lang="en-IN" sz="1600" b="0">
                        <a:solidFill>
                          <a:schemeClr val="tx1"/>
                        </a:solidFill>
                        <a:effectLst/>
                        <a:latin typeface="Times New Roman" panose="02020603050405020304" pitchFamily="18" charset="0"/>
                        <a:cs typeface="Times New Roman" panose="02020603050405020304" pitchFamily="18" charset="0"/>
                      </a:endParaRPr>
                    </a:p>
                    <a:p>
                      <a:pPr marL="74930" marR="70485" algn="ctr">
                        <a:lnSpc>
                          <a:spcPct val="100000"/>
                        </a:lnSpc>
                        <a:spcBef>
                          <a:spcPts val="250"/>
                        </a:spcBef>
                        <a:spcAft>
                          <a:spcPts val="0"/>
                        </a:spcAft>
                      </a:pPr>
                      <a:r>
                        <a:rPr lang="en-US" sz="1600" b="0">
                          <a:solidFill>
                            <a:schemeClr val="tx1"/>
                          </a:solidFill>
                          <a:effectLst/>
                          <a:latin typeface="Times New Roman" panose="02020603050405020304" pitchFamily="18" charset="0"/>
                          <a:cs typeface="Times New Roman" panose="02020603050405020304" pitchFamily="18" charset="0"/>
                        </a:rPr>
                        <a:t>Lakhs</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534670" marR="530860" algn="ctr">
                        <a:lnSpc>
                          <a:spcPct val="100000"/>
                        </a:lnSpc>
                        <a:spcBef>
                          <a:spcPts val="415"/>
                        </a:spcBef>
                        <a:spcAft>
                          <a:spcPts val="0"/>
                        </a:spcAft>
                      </a:pPr>
                      <a:r>
                        <a:rPr lang="en-US" sz="1600" b="0">
                          <a:solidFill>
                            <a:schemeClr val="tx1"/>
                          </a:solidFill>
                          <a:effectLst/>
                          <a:latin typeface="Times New Roman" panose="02020603050405020304" pitchFamily="18" charset="0"/>
                          <a:cs typeface="Times New Roman" panose="02020603050405020304" pitchFamily="18" charset="0"/>
                        </a:rPr>
                        <a:t>No</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1275" marR="36830" algn="ctr">
                        <a:lnSpc>
                          <a:spcPct val="100000"/>
                        </a:lnSpc>
                        <a:spcBef>
                          <a:spcPts val="415"/>
                        </a:spcBef>
                        <a:spcAft>
                          <a:spcPts val="0"/>
                        </a:spcAft>
                      </a:pPr>
                      <a:r>
                        <a:rPr lang="en-US" sz="1600" b="0" dirty="0">
                          <a:solidFill>
                            <a:schemeClr val="tx1"/>
                          </a:solidFill>
                          <a:effectLst/>
                          <a:latin typeface="Times New Roman" panose="02020603050405020304" pitchFamily="18" charset="0"/>
                          <a:cs typeface="Times New Roman" panose="02020603050405020304" pitchFamily="18" charset="0"/>
                        </a:rPr>
                        <a:t>Although profits are less than 50% of  total  gross  receipts, but the total income is less than the maximum exemption</a:t>
                      </a:r>
                      <a:r>
                        <a:rPr lang="en-US" sz="1600" b="0" spc="185" dirty="0">
                          <a:solidFill>
                            <a:schemeClr val="tx1"/>
                          </a:solidFill>
                          <a:effectLst/>
                          <a:latin typeface="Times New Roman" panose="02020603050405020304" pitchFamily="18" charset="0"/>
                          <a:cs typeface="Times New Roman" panose="02020603050405020304" pitchFamily="18" charset="0"/>
                        </a:rPr>
                        <a:t> </a:t>
                      </a:r>
                      <a:r>
                        <a:rPr lang="en-US" sz="1600" b="0" dirty="0">
                          <a:solidFill>
                            <a:schemeClr val="tx1"/>
                          </a:solidFill>
                          <a:effectLst/>
                          <a:latin typeface="Times New Roman" panose="02020603050405020304" pitchFamily="18" charset="0"/>
                          <a:cs typeface="Times New Roman" panose="02020603050405020304" pitchFamily="18" charset="0"/>
                        </a:rPr>
                        <a:t>limit.</a:t>
                      </a:r>
                      <a:endParaRPr lang="en-IN" sz="1600" b="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3"/>
                  </a:ext>
                </a:extLst>
              </a:tr>
              <a:tr h="394335">
                <a:tc>
                  <a:txBody>
                    <a:bodyPr/>
                    <a:lstStyle/>
                    <a:p>
                      <a:pPr marL="173990" marR="53975" indent="-109855" algn="ctr">
                        <a:lnSpc>
                          <a:spcPct val="100000"/>
                        </a:lnSpc>
                        <a:spcBef>
                          <a:spcPts val="415"/>
                        </a:spcBef>
                        <a:spcAft>
                          <a:spcPts val="0"/>
                        </a:spcAft>
                      </a:pPr>
                      <a:r>
                        <a:rPr lang="en-US" sz="1600" b="0">
                          <a:solidFill>
                            <a:schemeClr val="tx1"/>
                          </a:solidFill>
                          <a:effectLst/>
                          <a:latin typeface="Times New Roman" panose="02020603050405020304" pitchFamily="18" charset="0"/>
                          <a:cs typeface="Times New Roman" panose="02020603050405020304" pitchFamily="18" charset="0"/>
                        </a:rPr>
                        <a:t>Case 5</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97155" marR="88265" algn="ctr">
                        <a:lnSpc>
                          <a:spcPct val="100000"/>
                        </a:lnSpc>
                        <a:spcBef>
                          <a:spcPts val="415"/>
                        </a:spcBef>
                        <a:spcAft>
                          <a:spcPts val="0"/>
                        </a:spcAft>
                      </a:pPr>
                      <a:r>
                        <a:rPr lang="en-US" sz="1600" b="0">
                          <a:solidFill>
                            <a:schemeClr val="tx1"/>
                          </a:solidFill>
                          <a:effectLst/>
                          <a:latin typeface="Times New Roman" panose="02020603050405020304" pitchFamily="18" charset="0"/>
                          <a:cs typeface="Times New Roman" panose="02020603050405020304" pitchFamily="18" charset="0"/>
                        </a:rPr>
                        <a:t>70 Lakhs</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74930" marR="70485" algn="ctr">
                        <a:lnSpc>
                          <a:spcPct val="100000"/>
                        </a:lnSpc>
                        <a:spcBef>
                          <a:spcPts val="415"/>
                        </a:spcBef>
                        <a:spcAft>
                          <a:spcPts val="0"/>
                        </a:spcAft>
                      </a:pPr>
                      <a:r>
                        <a:rPr lang="en-US" sz="1600" b="0">
                          <a:solidFill>
                            <a:schemeClr val="tx1"/>
                          </a:solidFill>
                          <a:effectLst/>
                          <a:latin typeface="Times New Roman" panose="02020603050405020304" pitchFamily="18" charset="0"/>
                          <a:cs typeface="Times New Roman" panose="02020603050405020304" pitchFamily="18" charset="0"/>
                        </a:rPr>
                        <a:t>50</a:t>
                      </a:r>
                      <a:endParaRPr lang="en-IN" sz="1600" b="0">
                        <a:solidFill>
                          <a:schemeClr val="tx1"/>
                        </a:solidFill>
                        <a:effectLst/>
                        <a:latin typeface="Times New Roman" panose="02020603050405020304" pitchFamily="18" charset="0"/>
                        <a:cs typeface="Times New Roman" panose="02020603050405020304" pitchFamily="18" charset="0"/>
                      </a:endParaRPr>
                    </a:p>
                    <a:p>
                      <a:pPr marL="74930" marR="70485" algn="ctr">
                        <a:lnSpc>
                          <a:spcPct val="100000"/>
                        </a:lnSpc>
                        <a:spcBef>
                          <a:spcPts val="250"/>
                        </a:spcBef>
                        <a:spcAft>
                          <a:spcPts val="0"/>
                        </a:spcAft>
                      </a:pPr>
                      <a:r>
                        <a:rPr lang="en-US" sz="1600" b="0">
                          <a:solidFill>
                            <a:schemeClr val="tx1"/>
                          </a:solidFill>
                          <a:effectLst/>
                          <a:latin typeface="Times New Roman" panose="02020603050405020304" pitchFamily="18" charset="0"/>
                          <a:cs typeface="Times New Roman" panose="02020603050405020304" pitchFamily="18" charset="0"/>
                        </a:rPr>
                        <a:t>Lakhs</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534670" marR="531495" algn="ctr">
                        <a:lnSpc>
                          <a:spcPct val="100000"/>
                        </a:lnSpc>
                        <a:spcBef>
                          <a:spcPts val="415"/>
                        </a:spcBef>
                        <a:spcAft>
                          <a:spcPts val="0"/>
                        </a:spcAft>
                      </a:pPr>
                      <a:r>
                        <a:rPr lang="en-US" sz="1600" b="0">
                          <a:solidFill>
                            <a:schemeClr val="tx1"/>
                          </a:solidFill>
                          <a:effectLst/>
                          <a:latin typeface="Times New Roman" panose="02020603050405020304" pitchFamily="18" charset="0"/>
                          <a:cs typeface="Times New Roman" panose="02020603050405020304" pitchFamily="18" charset="0"/>
                        </a:rPr>
                        <a:t>Yes</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1275" algn="ctr">
                        <a:lnSpc>
                          <a:spcPct val="100000"/>
                        </a:lnSpc>
                        <a:spcBef>
                          <a:spcPts val="415"/>
                        </a:spcBef>
                        <a:spcAft>
                          <a:spcPts val="0"/>
                        </a:spcAft>
                      </a:pPr>
                      <a:r>
                        <a:rPr lang="en-US" sz="1600" b="0" dirty="0">
                          <a:solidFill>
                            <a:schemeClr val="tx1"/>
                          </a:solidFill>
                          <a:effectLst/>
                          <a:latin typeface="Times New Roman" panose="02020603050405020304" pitchFamily="18" charset="0"/>
                          <a:cs typeface="Times New Roman" panose="02020603050405020304" pitchFamily="18" charset="0"/>
                        </a:rPr>
                        <a:t>Gross receipts exceed </a:t>
                      </a:r>
                      <a:r>
                        <a:rPr lang="en-US" sz="1600" b="0" dirty="0" err="1">
                          <a:solidFill>
                            <a:schemeClr val="tx1"/>
                          </a:solidFill>
                          <a:effectLst/>
                          <a:latin typeface="Times New Roman" panose="02020603050405020304" pitchFamily="18" charset="0"/>
                          <a:cs typeface="Times New Roman" panose="02020603050405020304" pitchFamily="18" charset="0"/>
                        </a:rPr>
                        <a:t>Rs</a:t>
                      </a:r>
                      <a:r>
                        <a:rPr lang="en-US" sz="1600" b="0" dirty="0">
                          <a:solidFill>
                            <a:schemeClr val="tx1"/>
                          </a:solidFill>
                          <a:effectLst/>
                          <a:latin typeface="Times New Roman" panose="02020603050405020304" pitchFamily="18" charset="0"/>
                          <a:cs typeface="Times New Roman" panose="02020603050405020304" pitchFamily="18" charset="0"/>
                        </a:rPr>
                        <a:t>. 50  lakhs.</a:t>
                      </a:r>
                      <a:endParaRPr lang="en-IN" sz="1600" b="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4"/>
                  </a:ext>
                </a:extLst>
              </a:tr>
              <a:tr h="394335">
                <a:tc>
                  <a:txBody>
                    <a:bodyPr/>
                    <a:lstStyle/>
                    <a:p>
                      <a:pPr marL="170815" marR="54610" indent="-107315" algn="ctr">
                        <a:lnSpc>
                          <a:spcPct val="100000"/>
                        </a:lnSpc>
                        <a:spcBef>
                          <a:spcPts val="415"/>
                        </a:spcBef>
                        <a:spcAft>
                          <a:spcPts val="0"/>
                        </a:spcAft>
                      </a:pPr>
                      <a:r>
                        <a:rPr lang="en-US" sz="1600" b="0" dirty="0">
                          <a:solidFill>
                            <a:schemeClr val="tx1"/>
                          </a:solidFill>
                          <a:effectLst/>
                          <a:latin typeface="Times New Roman" panose="02020603050405020304" pitchFamily="18" charset="0"/>
                          <a:cs typeface="Times New Roman" panose="02020603050405020304" pitchFamily="18" charset="0"/>
                        </a:rPr>
                        <a:t>Case 6</a:t>
                      </a:r>
                      <a:endParaRPr lang="en-IN" sz="1600" b="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97155" marR="88265" algn="ctr">
                        <a:lnSpc>
                          <a:spcPct val="100000"/>
                        </a:lnSpc>
                        <a:spcBef>
                          <a:spcPts val="415"/>
                        </a:spcBef>
                        <a:spcAft>
                          <a:spcPts val="0"/>
                        </a:spcAft>
                      </a:pPr>
                      <a:r>
                        <a:rPr lang="en-US" sz="1600" b="0" dirty="0">
                          <a:solidFill>
                            <a:schemeClr val="tx1"/>
                          </a:solidFill>
                          <a:effectLst/>
                          <a:latin typeface="Times New Roman" panose="02020603050405020304" pitchFamily="18" charset="0"/>
                          <a:cs typeface="Times New Roman" panose="02020603050405020304" pitchFamily="18" charset="0"/>
                        </a:rPr>
                        <a:t>70 Lakhs</a:t>
                      </a:r>
                      <a:endParaRPr lang="en-IN" sz="1600" b="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74930" marR="70485" algn="ctr">
                        <a:lnSpc>
                          <a:spcPct val="100000"/>
                        </a:lnSpc>
                        <a:spcBef>
                          <a:spcPts val="415"/>
                        </a:spcBef>
                        <a:spcAft>
                          <a:spcPts val="0"/>
                        </a:spcAft>
                      </a:pPr>
                      <a:r>
                        <a:rPr lang="en-US" sz="1600" b="0" dirty="0">
                          <a:solidFill>
                            <a:schemeClr val="tx1"/>
                          </a:solidFill>
                          <a:effectLst/>
                          <a:latin typeface="Times New Roman" panose="02020603050405020304" pitchFamily="18" charset="0"/>
                          <a:cs typeface="Times New Roman" panose="02020603050405020304" pitchFamily="18" charset="0"/>
                        </a:rPr>
                        <a:t>15</a:t>
                      </a:r>
                      <a:endParaRPr lang="en-IN" sz="1600" b="0" dirty="0">
                        <a:solidFill>
                          <a:schemeClr val="tx1"/>
                        </a:solidFill>
                        <a:effectLst/>
                        <a:latin typeface="Times New Roman" panose="02020603050405020304" pitchFamily="18" charset="0"/>
                        <a:cs typeface="Times New Roman" panose="02020603050405020304" pitchFamily="18" charset="0"/>
                      </a:endParaRPr>
                    </a:p>
                    <a:p>
                      <a:pPr marL="74930" marR="70485" algn="ctr">
                        <a:lnSpc>
                          <a:spcPct val="100000"/>
                        </a:lnSpc>
                        <a:spcBef>
                          <a:spcPts val="250"/>
                        </a:spcBef>
                        <a:spcAft>
                          <a:spcPts val="0"/>
                        </a:spcAft>
                      </a:pPr>
                      <a:r>
                        <a:rPr lang="en-US" sz="1600" b="0" dirty="0">
                          <a:solidFill>
                            <a:schemeClr val="tx1"/>
                          </a:solidFill>
                          <a:effectLst/>
                          <a:latin typeface="Times New Roman" panose="02020603050405020304" pitchFamily="18" charset="0"/>
                          <a:cs typeface="Times New Roman" panose="02020603050405020304" pitchFamily="18" charset="0"/>
                        </a:rPr>
                        <a:t>Lakhs</a:t>
                      </a:r>
                      <a:endParaRPr lang="en-IN" sz="1600" b="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534670" marR="531495" algn="ctr">
                        <a:lnSpc>
                          <a:spcPct val="100000"/>
                        </a:lnSpc>
                        <a:spcBef>
                          <a:spcPts val="415"/>
                        </a:spcBef>
                        <a:spcAft>
                          <a:spcPts val="0"/>
                        </a:spcAft>
                      </a:pPr>
                      <a:r>
                        <a:rPr lang="en-US" sz="1600" b="0" dirty="0">
                          <a:solidFill>
                            <a:schemeClr val="tx1"/>
                          </a:solidFill>
                          <a:effectLst/>
                          <a:latin typeface="Times New Roman" panose="02020603050405020304" pitchFamily="18" charset="0"/>
                          <a:cs typeface="Times New Roman" panose="02020603050405020304" pitchFamily="18" charset="0"/>
                        </a:rPr>
                        <a:t>Yes</a:t>
                      </a:r>
                      <a:endParaRPr lang="en-IN" sz="1600" b="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1275" marR="51435" algn="ctr">
                        <a:lnSpc>
                          <a:spcPct val="100000"/>
                        </a:lnSpc>
                        <a:spcBef>
                          <a:spcPts val="415"/>
                        </a:spcBef>
                        <a:spcAft>
                          <a:spcPts val="0"/>
                        </a:spcAft>
                      </a:pPr>
                      <a:r>
                        <a:rPr lang="en-US" sz="1600" b="0" dirty="0">
                          <a:solidFill>
                            <a:schemeClr val="tx1"/>
                          </a:solidFill>
                          <a:effectLst/>
                          <a:latin typeface="Times New Roman" panose="02020603050405020304" pitchFamily="18" charset="0"/>
                          <a:cs typeface="Times New Roman" panose="02020603050405020304" pitchFamily="18" charset="0"/>
                        </a:rPr>
                        <a:t>Gross receipts exceed </a:t>
                      </a:r>
                      <a:r>
                        <a:rPr lang="en-US" sz="1600" b="0" dirty="0" err="1">
                          <a:solidFill>
                            <a:schemeClr val="tx1"/>
                          </a:solidFill>
                          <a:effectLst/>
                          <a:latin typeface="Times New Roman" panose="02020603050405020304" pitchFamily="18" charset="0"/>
                          <a:cs typeface="Times New Roman" panose="02020603050405020304" pitchFamily="18" charset="0"/>
                        </a:rPr>
                        <a:t>Rs</a:t>
                      </a:r>
                      <a:r>
                        <a:rPr lang="en-US" sz="1600" b="0" dirty="0">
                          <a:solidFill>
                            <a:schemeClr val="tx1"/>
                          </a:solidFill>
                          <a:effectLst/>
                          <a:latin typeface="Times New Roman" panose="02020603050405020304" pitchFamily="18" charset="0"/>
                          <a:cs typeface="Times New Roman" panose="02020603050405020304" pitchFamily="18" charset="0"/>
                        </a:rPr>
                        <a:t>. 50 lakhs. The profit percentage is irrelevant here.</a:t>
                      </a:r>
                      <a:endParaRPr lang="en-IN" sz="1600" b="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865961504"/>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16632"/>
            <a:ext cx="8640960" cy="6048672"/>
          </a:xfrm>
        </p:spPr>
        <p:txBody>
          <a:bodyPr>
            <a:noAutofit/>
          </a:bodyPr>
          <a:lstStyle/>
          <a:p>
            <a:pPr marL="0" indent="0" algn="just">
              <a:buNone/>
            </a:pPr>
            <a:r>
              <a:rPr lang="en-US" sz="2400" b="1" dirty="0">
                <a:latin typeface="Times New Roman" panose="02020603050405020304" pitchFamily="18" charset="0"/>
                <a:cs typeface="Times New Roman" panose="02020603050405020304" pitchFamily="18" charset="0"/>
              </a:rPr>
              <a:t>ISSUE - 6</a:t>
            </a:r>
            <a:endParaRPr lang="en-US" sz="2000" b="1" dirty="0">
              <a:latin typeface="Times New Roman" panose="02020603050405020304" pitchFamily="18" charset="0"/>
              <a:cs typeface="Times New Roman" panose="02020603050405020304" pitchFamily="18" charset="0"/>
            </a:endParaRPr>
          </a:p>
          <a:p>
            <a:pPr marL="0" indent="0" algn="just">
              <a:buNone/>
            </a:pPr>
            <a:r>
              <a:rPr lang="en-US" sz="2000" b="1" dirty="0">
                <a:latin typeface="Times New Roman" panose="02020603050405020304" pitchFamily="18" charset="0"/>
                <a:cs typeface="Times New Roman" panose="02020603050405020304" pitchFamily="18" charset="0"/>
              </a:rPr>
              <a:t>Do the provisions of tax audit under Section 44AB apply to the business income of Charitable/Religious Trusts registered under Section   12AB?</a:t>
            </a:r>
            <a:endParaRPr lang="en-IN" sz="2000" dirty="0">
              <a:latin typeface="Times New Roman" panose="02020603050405020304" pitchFamily="18" charset="0"/>
              <a:cs typeface="Times New Roman" panose="02020603050405020304" pitchFamily="18" charset="0"/>
            </a:endParaRPr>
          </a:p>
          <a:p>
            <a:pPr marL="0" indent="0" algn="just">
              <a:buNone/>
            </a:pPr>
            <a:r>
              <a:rPr lang="en-US" sz="2000" dirty="0">
                <a:latin typeface="Times New Roman" panose="02020603050405020304" pitchFamily="18" charset="0"/>
                <a:cs typeface="Times New Roman" panose="02020603050405020304" pitchFamily="18" charset="0"/>
              </a:rPr>
              <a:t>Sections 11 to 13 are special provisions governing the taxation of charitable or religious institutions. Section 12A provides the conditions to be fulfilled by any trust or institution to claim an exemption under Sections    11 and 12. </a:t>
            </a:r>
          </a:p>
          <a:p>
            <a:pPr marL="0" indent="0" algn="just">
              <a:buNone/>
            </a:pPr>
            <a:r>
              <a:rPr lang="en-US" sz="2000" dirty="0">
                <a:latin typeface="Times New Roman" panose="02020603050405020304" pitchFamily="18" charset="0"/>
                <a:cs typeface="Times New Roman" panose="02020603050405020304" pitchFamily="18" charset="0"/>
              </a:rPr>
              <a:t>Registration, maintenance of books of account, audit and filing of return of income are the conditions to be fulfilled to claim the exemption under Sections 11 and 12. Once these conditions  are  complied with, such an institution's income shall be computed as per Sections 11 and 12.</a:t>
            </a:r>
            <a:endParaRPr lang="en-IN" sz="2000" dirty="0">
              <a:latin typeface="Times New Roman" panose="02020603050405020304" pitchFamily="18" charset="0"/>
              <a:cs typeface="Times New Roman" panose="02020603050405020304" pitchFamily="18" charset="0"/>
            </a:endParaRPr>
          </a:p>
          <a:p>
            <a:pPr marL="0" indent="0" algn="just">
              <a:buNone/>
            </a:pPr>
            <a:r>
              <a:rPr lang="en-US" sz="2000" dirty="0">
                <a:latin typeface="Times New Roman" panose="02020603050405020304" pitchFamily="18" charset="0"/>
                <a:cs typeface="Times New Roman" panose="02020603050405020304" pitchFamily="18" charset="0"/>
              </a:rPr>
              <a:t>The "income," as referred to in Section 11(1), must be computed following commercial principles and not under the ordinary provisions of the Act. </a:t>
            </a:r>
          </a:p>
          <a:p>
            <a:pPr marL="0" indent="0" algn="just">
              <a:buNone/>
            </a:pPr>
            <a:r>
              <a:rPr lang="en-US" sz="2000" dirty="0">
                <a:latin typeface="Times New Roman" panose="02020603050405020304" pitchFamily="18" charset="0"/>
                <a:cs typeface="Times New Roman" panose="02020603050405020304" pitchFamily="18" charset="0"/>
              </a:rPr>
              <a:t>In other words, Section 14 and five heads of income do not apply to </a:t>
            </a:r>
            <a:r>
              <a:rPr lang="en-US" sz="2000" dirty="0" err="1">
                <a:latin typeface="Times New Roman" panose="02020603050405020304" pitchFamily="18" charset="0"/>
                <a:cs typeface="Times New Roman" panose="02020603050405020304" pitchFamily="18" charset="0"/>
              </a:rPr>
              <a:t>organisations</a:t>
            </a:r>
            <a:r>
              <a:rPr lang="en-US" sz="2000" dirty="0">
                <a:latin typeface="Times New Roman" panose="02020603050405020304" pitchFamily="18" charset="0"/>
                <a:cs typeface="Times New Roman" panose="02020603050405020304" pitchFamily="18" charset="0"/>
              </a:rPr>
              <a:t> registered under Section 12AB. </a:t>
            </a:r>
          </a:p>
          <a:p>
            <a:pPr marL="0" indent="0" algn="just">
              <a:buNone/>
            </a:pPr>
            <a:r>
              <a:rPr lang="en-US" sz="2000" dirty="0">
                <a:latin typeface="Times New Roman" panose="02020603050405020304" pitchFamily="18" charset="0"/>
                <a:cs typeface="Times New Roman" panose="02020603050405020304" pitchFamily="18" charset="0"/>
              </a:rPr>
              <a:t>The requirement of audit under section 44AB is under the head 'Profit &amp; Gain from Business', and therefore, this audit is required only when the income is computed under the head 'Profit &amp; Gain from Business' or there is a specific requirement of Tax audit under Section 44AB.</a:t>
            </a:r>
            <a:endParaRPr lang="en-IN" sz="20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47803946"/>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55921"/>
            <a:ext cx="8712968" cy="6009383"/>
          </a:xfrm>
        </p:spPr>
        <p:txBody>
          <a:bodyPr>
            <a:normAutofit/>
          </a:bodyPr>
          <a:lstStyle/>
          <a:p>
            <a:pPr marL="0" indent="0" algn="just">
              <a:buNone/>
            </a:pPr>
            <a:r>
              <a:rPr lang="en-US" sz="2200" dirty="0">
                <a:latin typeface="Times New Roman" panose="02020603050405020304" pitchFamily="18" charset="0"/>
                <a:cs typeface="Times New Roman" panose="02020603050405020304" pitchFamily="18" charset="0"/>
              </a:rPr>
              <a:t>The Delhi Tribunal, in the case of </a:t>
            </a:r>
            <a:r>
              <a:rPr lang="en-US" sz="2200" b="1" dirty="0">
                <a:latin typeface="Times New Roman" panose="02020603050405020304" pitchFamily="18" charset="0"/>
                <a:cs typeface="Times New Roman" panose="02020603050405020304" pitchFamily="18" charset="0"/>
              </a:rPr>
              <a:t>United Educational Society v Jt. CIT [2019] 107 taxmann.com 127</a:t>
            </a:r>
            <a:r>
              <a:rPr lang="en-US" sz="2200" dirty="0">
                <a:latin typeface="Times New Roman" panose="02020603050405020304" pitchFamily="18" charset="0"/>
                <a:cs typeface="Times New Roman" panose="02020603050405020304" pitchFamily="18" charset="0"/>
              </a:rPr>
              <a:t>, held that Provisions of Chapter IV-D, i.e., Sections 28 to 44D are applicable while computing the income of business or profession. These provisions do not apply in respect of charitable institutions whose income is to be computed under Sections 11 and 12 falling under Chapter III.</a:t>
            </a:r>
            <a:endParaRPr lang="en-IN" sz="2200" dirty="0">
              <a:latin typeface="Times New Roman" panose="02020603050405020304" pitchFamily="18" charset="0"/>
              <a:cs typeface="Times New Roman" panose="02020603050405020304" pitchFamily="18" charset="0"/>
            </a:endParaRPr>
          </a:p>
          <a:p>
            <a:pPr marL="0" indent="0" algn="just">
              <a:buNone/>
            </a:pPr>
            <a:r>
              <a:rPr lang="en-US" sz="2200" dirty="0">
                <a:latin typeface="Times New Roman" panose="02020603050405020304" pitchFamily="18" charset="0"/>
                <a:cs typeface="Times New Roman" panose="02020603050405020304" pitchFamily="18" charset="0"/>
              </a:rPr>
              <a:t>The Mumbai Tribunal, in the case of </a:t>
            </a:r>
            <a:r>
              <a:rPr lang="en-US" sz="2200" b="1" dirty="0" err="1">
                <a:latin typeface="Times New Roman" panose="02020603050405020304" pitchFamily="18" charset="0"/>
                <a:cs typeface="Times New Roman" panose="02020603050405020304" pitchFamily="18" charset="0"/>
              </a:rPr>
              <a:t>Asstt</a:t>
            </a:r>
            <a:r>
              <a:rPr lang="en-US" sz="2200" b="1" dirty="0">
                <a:latin typeface="Times New Roman" panose="02020603050405020304" pitchFamily="18" charset="0"/>
                <a:cs typeface="Times New Roman" panose="02020603050405020304" pitchFamily="18" charset="0"/>
              </a:rPr>
              <a:t>. CIT v. India Magnum Fund [2002] 81 ITD 295 (Mum.)</a:t>
            </a:r>
            <a:r>
              <a:rPr lang="en-US" sz="2200" dirty="0">
                <a:latin typeface="Times New Roman" panose="02020603050405020304" pitchFamily="18" charset="0"/>
                <a:cs typeface="Times New Roman" panose="02020603050405020304" pitchFamily="18" charset="0"/>
              </a:rPr>
              <a:t> held that provisions of Section 44AB cannot and do not apply in relation to incomes enumerated under Chapter III and are expressly excluded from total income. </a:t>
            </a:r>
          </a:p>
          <a:p>
            <a:pPr marL="0" indent="0" algn="just">
              <a:buNone/>
            </a:pPr>
            <a:r>
              <a:rPr lang="en-US" sz="2200" dirty="0">
                <a:latin typeface="Times New Roman" panose="02020603050405020304" pitchFamily="18" charset="0"/>
                <a:cs typeface="Times New Roman" panose="02020603050405020304" pitchFamily="18" charset="0"/>
              </a:rPr>
              <a:t>To reiterate, Section 44AB is operational only when profits and gains of business or profession are to be computed for the purpose of computation of total income to  meet  the  requirements  of  the  provisions  of  Section 4.</a:t>
            </a:r>
          </a:p>
          <a:p>
            <a:pPr marL="0" indent="0" algn="just">
              <a:buNone/>
            </a:pPr>
            <a:r>
              <a:rPr lang="en-US" sz="2200" dirty="0">
                <a:latin typeface="Times New Roman" panose="02020603050405020304" pitchFamily="18" charset="0"/>
                <a:cs typeface="Times New Roman" panose="02020603050405020304" pitchFamily="18" charset="0"/>
              </a:rPr>
              <a:t>That  being  so,  any  income  that  is  designated  as</a:t>
            </a:r>
            <a:r>
              <a:rPr lang="en-IN" sz="2200"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"incomes which do not form part of total income" has nothing to do with and cannot be subjected to the provisions of Section  44AB.</a:t>
            </a:r>
            <a:endParaRPr lang="en-IN" sz="22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546145824"/>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0683" y="221510"/>
            <a:ext cx="8654642" cy="5871785"/>
          </a:xfrm>
        </p:spPr>
        <p:txBody>
          <a:bodyPr>
            <a:noAutofit/>
          </a:bodyPr>
          <a:lstStyle/>
          <a:p>
            <a:pPr marL="0" indent="0" algn="just">
              <a:buNone/>
            </a:pPr>
            <a:r>
              <a:rPr lang="en-US" sz="2200" b="1" u="sng" dirty="0">
                <a:latin typeface="Times New Roman" panose="02020603050405020304" pitchFamily="18" charset="0"/>
                <a:cs typeface="Times New Roman" panose="02020603050405020304" pitchFamily="18" charset="0"/>
              </a:rPr>
              <a:t>There are specific provisions for the audit of Charitable trusts under Section 12A.</a:t>
            </a:r>
          </a:p>
          <a:p>
            <a:pPr marL="0" indent="0" algn="just">
              <a:buNone/>
            </a:pPr>
            <a:r>
              <a:rPr lang="en-US" sz="2200" b="1" u="sng" dirty="0">
                <a:latin typeface="Times New Roman" panose="02020603050405020304" pitchFamily="18" charset="0"/>
                <a:cs typeface="Times New Roman" panose="02020603050405020304" pitchFamily="18" charset="0"/>
              </a:rPr>
              <a:t>In such cases, the audit report has to be filed in Form 10B/10BB.</a:t>
            </a:r>
          </a:p>
          <a:p>
            <a:pPr marL="0" indent="0" algn="just">
              <a:buNone/>
            </a:pPr>
            <a:r>
              <a:rPr lang="en-US" sz="2200" b="1" u="sng" dirty="0">
                <a:latin typeface="Times New Roman" panose="02020603050405020304" pitchFamily="18" charset="0"/>
                <a:cs typeface="Times New Roman" panose="02020603050405020304" pitchFamily="18" charset="0"/>
              </a:rPr>
              <a:t>Nothing in the Income-tax Act suggests that tax audit under Section 44AB shall apply to a business under Section 11(4A).</a:t>
            </a:r>
          </a:p>
          <a:p>
            <a:pPr marL="0" indent="0" algn="just">
              <a:buNone/>
            </a:pPr>
            <a:r>
              <a:rPr lang="en-US" sz="2200" b="1" u="sng" dirty="0">
                <a:latin typeface="Times New Roman" panose="02020603050405020304" pitchFamily="18" charset="0"/>
                <a:cs typeface="Times New Roman" panose="02020603050405020304" pitchFamily="18" charset="0"/>
              </a:rPr>
              <a:t>Sections 11 to 13 are independent of the five heads of income.</a:t>
            </a:r>
          </a:p>
          <a:p>
            <a:pPr marL="0" indent="0" algn="just">
              <a:buNone/>
            </a:pPr>
            <a:r>
              <a:rPr lang="en-US" sz="2200" b="1" u="sng" dirty="0">
                <a:latin typeface="Times New Roman" panose="02020603050405020304" pitchFamily="18" charset="0"/>
                <a:cs typeface="Times New Roman" panose="02020603050405020304" pitchFamily="18" charset="0"/>
              </a:rPr>
              <a:t>As long as the registration under Section 12AB is intact, the income cannot be computed under the five heads of  income.</a:t>
            </a:r>
          </a:p>
          <a:p>
            <a:pPr marL="0" indent="0" algn="just">
              <a:buNone/>
            </a:pPr>
            <a:endParaRPr lang="en-IN" sz="2200" b="1" u="sng" dirty="0">
              <a:latin typeface="Times New Roman" panose="02020603050405020304" pitchFamily="18" charset="0"/>
              <a:cs typeface="Times New Roman" panose="02020603050405020304" pitchFamily="18" charset="0"/>
            </a:endParaRPr>
          </a:p>
          <a:p>
            <a:pPr marL="0" indent="0" algn="just">
              <a:buNone/>
            </a:pPr>
            <a:r>
              <a:rPr lang="en-US" sz="2200" dirty="0">
                <a:latin typeface="Times New Roman" panose="02020603050405020304" pitchFamily="18" charset="0"/>
                <a:cs typeface="Times New Roman" panose="02020603050405020304" pitchFamily="18" charset="0"/>
              </a:rPr>
              <a:t>Tax audit is a specific requirement for the </a:t>
            </a:r>
            <a:r>
              <a:rPr lang="en-US" sz="2200" dirty="0" err="1">
                <a:latin typeface="Times New Roman" panose="02020603050405020304" pitchFamily="18" charset="0"/>
                <a:cs typeface="Times New Roman" panose="02020603050405020304" pitchFamily="18" charset="0"/>
              </a:rPr>
              <a:t>assessee</a:t>
            </a:r>
            <a:r>
              <a:rPr lang="en-US" sz="2200" dirty="0">
                <a:latin typeface="Times New Roman" panose="02020603050405020304" pitchFamily="18" charset="0"/>
                <a:cs typeface="Times New Roman" panose="02020603050405020304" pitchFamily="18" charset="0"/>
              </a:rPr>
              <a:t> having income under  the head 'Business and Profession’.</a:t>
            </a:r>
          </a:p>
          <a:p>
            <a:pPr marL="0" indent="0" algn="just">
              <a:buNone/>
            </a:pPr>
            <a:r>
              <a:rPr lang="en-US" sz="2200" dirty="0">
                <a:latin typeface="Times New Roman" panose="02020603050405020304" pitchFamily="18" charset="0"/>
                <a:cs typeface="Times New Roman" panose="02020603050405020304" pitchFamily="18" charset="0"/>
              </a:rPr>
              <a:t>Therefore, there is no obligation on the charitable institutions to get the  accounts audited under Section 44AB.</a:t>
            </a:r>
          </a:p>
          <a:p>
            <a:pPr marL="0" indent="0" algn="just">
              <a:buNone/>
            </a:pPr>
            <a:r>
              <a:rPr lang="en-US" sz="2200" dirty="0">
                <a:latin typeface="Times New Roman" panose="02020603050405020304" pitchFamily="18" charset="0"/>
                <a:cs typeface="Times New Roman" panose="02020603050405020304" pitchFamily="18" charset="0"/>
              </a:rPr>
              <a:t>However, such institutions are subject to the audit under Section 12A(1)(b) read with Rule 17B, and a report of such audit is to be furnished in Form 10B /10BB.</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589729779"/>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6" y="256344"/>
            <a:ext cx="8229600" cy="4756832"/>
          </a:xfrm>
        </p:spPr>
        <p:txBody>
          <a:bodyPr>
            <a:normAutofit/>
          </a:bodyPr>
          <a:lstStyle/>
          <a:p>
            <a:pPr marL="0" indent="0" algn="just">
              <a:buNone/>
            </a:pPr>
            <a:r>
              <a:rPr lang="en-US" sz="2200" b="1" u="sng" dirty="0">
                <a:latin typeface="Times New Roman" panose="02020603050405020304" pitchFamily="18" charset="0"/>
                <a:cs typeface="Times New Roman" panose="02020603050405020304" pitchFamily="18" charset="0"/>
              </a:rPr>
              <a:t>However, the "Guidance Note on Tax Audit" issued by the ICAI provides that a trust or institution carrying on business may enjoy exemptions under Sections 10(21), 10(23A), 10(23B), 10(23BB), 10(23C) or 11. </a:t>
            </a:r>
          </a:p>
          <a:p>
            <a:pPr marL="0" indent="0" algn="just">
              <a:buNone/>
            </a:pPr>
            <a:r>
              <a:rPr lang="en-US" sz="2200" b="1" u="sng" dirty="0">
                <a:latin typeface="Times New Roman" panose="02020603050405020304" pitchFamily="18" charset="0"/>
                <a:cs typeface="Times New Roman" panose="02020603050405020304" pitchFamily="18" charset="0"/>
              </a:rPr>
              <a:t>Such institutions will have to get their accounts audited and furnish such audit reports for purposes of Section  44AB if their turnover in business exceeds the prescribed limit (</a:t>
            </a:r>
            <a:r>
              <a:rPr lang="en-US" sz="2200" b="1" u="sng" dirty="0" err="1">
                <a:latin typeface="Times New Roman" panose="02020603050405020304" pitchFamily="18" charset="0"/>
                <a:cs typeface="Times New Roman" panose="02020603050405020304" pitchFamily="18" charset="0"/>
              </a:rPr>
              <a:t>Rs</a:t>
            </a:r>
            <a:r>
              <a:rPr lang="en-US" sz="2200" b="1" u="sng" dirty="0">
                <a:latin typeface="Times New Roman" panose="02020603050405020304" pitchFamily="18" charset="0"/>
                <a:cs typeface="Times New Roman" panose="02020603050405020304" pitchFamily="18" charset="0"/>
              </a:rPr>
              <a:t>. 1 </a:t>
            </a:r>
            <a:r>
              <a:rPr lang="en-US" sz="2200" b="1" u="sng" dirty="0" err="1">
                <a:latin typeface="Times New Roman" panose="02020603050405020304" pitchFamily="18" charset="0"/>
                <a:cs typeface="Times New Roman" panose="02020603050405020304" pitchFamily="18" charset="0"/>
              </a:rPr>
              <a:t>crore</a:t>
            </a:r>
            <a:r>
              <a:rPr lang="en-US" sz="2200" b="1" u="sng" dirty="0">
                <a:latin typeface="Times New Roman" panose="02020603050405020304" pitchFamily="18" charset="0"/>
                <a:cs typeface="Times New Roman" panose="02020603050405020304" pitchFamily="18" charset="0"/>
              </a:rPr>
              <a:t> and </a:t>
            </a:r>
            <a:r>
              <a:rPr lang="en-US" sz="2200" b="1" u="sng" dirty="0" err="1">
                <a:latin typeface="Times New Roman" panose="02020603050405020304" pitchFamily="18" charset="0"/>
                <a:cs typeface="Times New Roman" panose="02020603050405020304" pitchFamily="18" charset="0"/>
              </a:rPr>
              <a:t>Rs</a:t>
            </a:r>
            <a:r>
              <a:rPr lang="en-US" sz="2200" b="1" u="sng" dirty="0">
                <a:latin typeface="Times New Roman" panose="02020603050405020304" pitchFamily="18" charset="0"/>
                <a:cs typeface="Times New Roman" panose="02020603050405020304" pitchFamily="18" charset="0"/>
              </a:rPr>
              <a:t>. 10 </a:t>
            </a:r>
            <a:r>
              <a:rPr lang="en-US" sz="2200" b="1" u="sng" dirty="0" err="1">
                <a:latin typeface="Times New Roman" panose="02020603050405020304" pitchFamily="18" charset="0"/>
                <a:cs typeface="Times New Roman" panose="02020603050405020304" pitchFamily="18" charset="0"/>
              </a:rPr>
              <a:t>crore</a:t>
            </a:r>
            <a:r>
              <a:rPr lang="en-US" sz="2200" b="1" u="sng" dirty="0">
                <a:latin typeface="Times New Roman" panose="02020603050405020304" pitchFamily="18" charset="0"/>
                <a:cs typeface="Times New Roman" panose="02020603050405020304" pitchFamily="18" charset="0"/>
              </a:rPr>
              <a:t> in certain specified cases).</a:t>
            </a:r>
          </a:p>
        </p:txBody>
      </p:sp>
      <p:sp>
        <p:nvSpPr>
          <p:cNvPr id="3" name="Footer Placeholder 2"/>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597903303"/>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71189"/>
            <a:ext cx="8229600" cy="4525963"/>
          </a:xfrm>
        </p:spPr>
        <p:txBody>
          <a:bodyPr/>
          <a:lstStyle/>
          <a:p>
            <a:pPr marL="109728" indent="0" algn="just">
              <a:buNone/>
            </a:pPr>
            <a:r>
              <a:rPr lang="en-US" sz="2400" b="1" u="sng" dirty="0">
                <a:latin typeface="Times New Roman" panose="02020603050405020304" pitchFamily="18" charset="0"/>
                <a:cs typeface="Times New Roman" panose="02020603050405020304" pitchFamily="18" charset="0"/>
              </a:rPr>
              <a:t>ISSUE - 7</a:t>
            </a:r>
          </a:p>
          <a:p>
            <a:pPr marL="109728" indent="0" algn="just">
              <a:buNone/>
            </a:pPr>
            <a:r>
              <a:rPr lang="en-US" sz="2400" b="1" dirty="0">
                <a:latin typeface="Times New Roman" panose="02020603050405020304" pitchFamily="18" charset="0"/>
                <a:cs typeface="Times New Roman" panose="02020603050405020304" pitchFamily="18" charset="0"/>
              </a:rPr>
              <a:t>Tax audit in respect of Agriculturist</a:t>
            </a:r>
          </a:p>
          <a:p>
            <a:pPr marL="109728" indent="0" algn="just">
              <a:buNone/>
            </a:pPr>
            <a:r>
              <a:rPr lang="en-US" sz="2400" dirty="0">
                <a:latin typeface="Times New Roman" panose="02020603050405020304" pitchFamily="18" charset="0"/>
                <a:cs typeface="Times New Roman" panose="02020603050405020304" pitchFamily="18" charset="0"/>
              </a:rPr>
              <a:t>But an agriculturist who does not have any income under the head "Profits and gains of business or profession" chargeable to tax under the Act need not get his accounts audited for purposes of Section 44AB even though his total sales of agricultural products may exceed the prescribed limit.</a:t>
            </a:r>
            <a:endParaRPr lang="en-IN" sz="2400" dirty="0"/>
          </a:p>
          <a:p>
            <a:pPr marL="109728" indent="0">
              <a:buNone/>
            </a:pPr>
            <a:endParaRPr lang="en-IN" dirty="0"/>
          </a:p>
        </p:txBody>
      </p:sp>
      <p:sp>
        <p:nvSpPr>
          <p:cNvPr id="3" name="Footer Placeholder 2"/>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724618009"/>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2"/>
          <p:cNvSpPr>
            <a:spLocks noGrp="1"/>
          </p:cNvSpPr>
          <p:nvPr>
            <p:ph idx="1"/>
          </p:nvPr>
        </p:nvSpPr>
        <p:spPr>
          <a:xfrm>
            <a:off x="278606" y="260648"/>
            <a:ext cx="8543925" cy="4529138"/>
          </a:xfrm>
        </p:spPr>
        <p:txBody>
          <a:bodyPr>
            <a:normAutofit/>
          </a:bodyPr>
          <a:lstStyle/>
          <a:p>
            <a:pPr algn="just">
              <a:buNone/>
            </a:pPr>
            <a:r>
              <a:rPr lang="en-US" b="1" dirty="0">
                <a:latin typeface="Times New Roman" pitchFamily="18" charset="0"/>
                <a:cs typeface="Times New Roman" pitchFamily="18" charset="0"/>
              </a:rPr>
              <a:t>Issue - 8</a:t>
            </a:r>
          </a:p>
          <a:p>
            <a:pPr algn="just">
              <a:buNone/>
            </a:pPr>
            <a:r>
              <a:rPr lang="en-US" sz="1800" b="1" dirty="0">
                <a:latin typeface="Times New Roman" pitchFamily="18" charset="0"/>
                <a:cs typeface="Times New Roman" pitchFamily="18" charset="0"/>
              </a:rPr>
              <a:t>Whether the turnover of a firm running a nursing home, where doctors declare their fees separately, should be treated as professional income for the firm.</a:t>
            </a:r>
          </a:p>
          <a:p>
            <a:pPr algn="just">
              <a:lnSpc>
                <a:spcPct val="100000"/>
              </a:lnSpc>
              <a:buNone/>
            </a:pPr>
            <a:endParaRPr lang="en-US" sz="1800" b="1" dirty="0">
              <a:latin typeface="Times New Roman" pitchFamily="18" charset="0"/>
              <a:cs typeface="Times New Roman" pitchFamily="18" charset="0"/>
            </a:endParaRPr>
          </a:p>
          <a:p>
            <a:pPr algn="just">
              <a:buNone/>
            </a:pPr>
            <a:r>
              <a:rPr lang="en-US" sz="1800" dirty="0">
                <a:latin typeface="Times New Roman" pitchFamily="18" charset="0"/>
                <a:cs typeface="Times New Roman" pitchFamily="18" charset="0"/>
              </a:rPr>
              <a:t>The courts have consistently drawn a fine line, often distinguishing between the provision of medical facilities (which can be a business) and the rendering of personal professional services (which is a profession).</a:t>
            </a:r>
          </a:p>
          <a:p>
            <a:pPr algn="just">
              <a:buNone/>
            </a:pPr>
            <a:endParaRPr lang="en-IN" sz="18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298944836"/>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02830-BD79-5A1F-B280-4439E6ADA635}"/>
            </a:ext>
          </a:extLst>
        </p:cNvPr>
        <p:cNvGrpSpPr/>
        <p:nvPr/>
      </p:nvGrpSpPr>
      <p:grpSpPr>
        <a:xfrm>
          <a:off x="0" y="0"/>
          <a:ext cx="0" cy="0"/>
          <a:chOff x="0" y="0"/>
          <a:chExt cx="0" cy="0"/>
        </a:xfrm>
      </p:grpSpPr>
      <p:sp>
        <p:nvSpPr>
          <p:cNvPr id="37890" name="Content Placeholder 2">
            <a:extLst>
              <a:ext uri="{FF2B5EF4-FFF2-40B4-BE49-F238E27FC236}">
                <a16:creationId xmlns:a16="http://schemas.microsoft.com/office/drawing/2014/main" id="{18F33FF8-AC9A-F5FE-3854-89EE7217D42C}"/>
              </a:ext>
            </a:extLst>
          </p:cNvPr>
          <p:cNvSpPr>
            <a:spLocks noGrp="1"/>
          </p:cNvSpPr>
          <p:nvPr>
            <p:ph idx="1"/>
          </p:nvPr>
        </p:nvSpPr>
        <p:spPr>
          <a:xfrm>
            <a:off x="278606" y="332656"/>
            <a:ext cx="8543925" cy="4529138"/>
          </a:xfrm>
        </p:spPr>
        <p:txBody>
          <a:bodyPr>
            <a:normAutofit/>
          </a:bodyPr>
          <a:lstStyle/>
          <a:p>
            <a:pPr algn="just">
              <a:buNone/>
            </a:pPr>
            <a:r>
              <a:rPr lang="en-US" sz="1800" b="1" dirty="0">
                <a:latin typeface="Times New Roman" pitchFamily="18" charset="0"/>
                <a:cs typeface="Times New Roman" pitchFamily="18" charset="0"/>
              </a:rPr>
              <a:t>1. Demarcation between Business and Profession for a Nursing Home</a:t>
            </a:r>
          </a:p>
          <a:p>
            <a:pPr algn="just">
              <a:buNone/>
            </a:pPr>
            <a:r>
              <a:rPr lang="en-US" sz="1800" dirty="0">
                <a:latin typeface="Times New Roman" pitchFamily="18" charset="0"/>
                <a:cs typeface="Times New Roman" pitchFamily="18" charset="0"/>
              </a:rPr>
              <a:t>The Income Tax Appellate Tribunal (ITAT) in the case of </a:t>
            </a:r>
            <a:r>
              <a:rPr lang="en-US" sz="1800" b="1" dirty="0">
                <a:latin typeface="Times New Roman" pitchFamily="18" charset="0"/>
                <a:cs typeface="Times New Roman" pitchFamily="18" charset="0"/>
              </a:rPr>
              <a:t>Shalini Hospitals vs. Assistant Commissioner of Income-tax vs. Circle 2(3) vs. Hyderabad, /[2007] 108 ITD 534 (Hyderabad)/[2006] 10 SOT 662 (Hyderabad)/[2008] 110 TTJ 690 (Hyderabad)[26-05-2006]</a:t>
            </a:r>
            <a:r>
              <a:rPr lang="en-US" sz="1800" dirty="0">
                <a:latin typeface="Times New Roman" pitchFamily="18" charset="0"/>
                <a:cs typeface="Times New Roman" pitchFamily="18" charset="0"/>
              </a:rPr>
              <a:t>, provided a detailed analysis of the narrow demarcation between a profession and a business. The assessee, a partnership firm running a nursing home, accounted for only room rent, operation theatre rent, and nursing charges in its books, while professional fees for surgeons and doctors were directly received by them. The ITAT observed that:</a:t>
            </a:r>
          </a:p>
          <a:p>
            <a:pPr algn="just">
              <a:buFont typeface="Wingdings" panose="05000000000000000000" pitchFamily="2" charset="2"/>
              <a:buChar char="Ø"/>
            </a:pPr>
            <a:r>
              <a:rPr lang="en-US" sz="1800" dirty="0">
                <a:latin typeface="Times New Roman" pitchFamily="18" charset="0"/>
                <a:cs typeface="Times New Roman" pitchFamily="18" charset="0"/>
              </a:rPr>
              <a:t> “A ‘profession’ in the present use of language involves the idea of an occupation requiring either purely intellectual or if any manual skill, as in painting and sculpture, or surgery, skill controlled by the intellectual skill of the operator, as distinguished from an occupation which is substantially the production or sale, or arrangement for the production or sale of commodities.” (Para 5.6)</a:t>
            </a:r>
          </a:p>
        </p:txBody>
      </p:sp>
      <p:sp>
        <p:nvSpPr>
          <p:cNvPr id="2" name="Footer Placeholder 1">
            <a:extLst>
              <a:ext uri="{FF2B5EF4-FFF2-40B4-BE49-F238E27FC236}">
                <a16:creationId xmlns:a16="http://schemas.microsoft.com/office/drawing/2014/main" id="{5B81C3ED-6EE3-923B-1000-0BDB77EA7969}"/>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748425362"/>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95756B-CE44-8CE4-8E30-E9638E7687D8}"/>
            </a:ext>
          </a:extLst>
        </p:cNvPr>
        <p:cNvGrpSpPr/>
        <p:nvPr/>
      </p:nvGrpSpPr>
      <p:grpSpPr>
        <a:xfrm>
          <a:off x="0" y="0"/>
          <a:ext cx="0" cy="0"/>
          <a:chOff x="0" y="0"/>
          <a:chExt cx="0" cy="0"/>
        </a:xfrm>
      </p:grpSpPr>
      <p:sp>
        <p:nvSpPr>
          <p:cNvPr id="37890" name="Content Placeholder 2">
            <a:extLst>
              <a:ext uri="{FF2B5EF4-FFF2-40B4-BE49-F238E27FC236}">
                <a16:creationId xmlns:a16="http://schemas.microsoft.com/office/drawing/2014/main" id="{56AA9E4F-CDE8-0F94-EA10-7FED1B1B50DE}"/>
              </a:ext>
            </a:extLst>
          </p:cNvPr>
          <p:cNvSpPr>
            <a:spLocks noGrp="1"/>
          </p:cNvSpPr>
          <p:nvPr>
            <p:ph idx="1"/>
          </p:nvPr>
        </p:nvSpPr>
        <p:spPr>
          <a:xfrm>
            <a:off x="278606" y="260648"/>
            <a:ext cx="8543925" cy="4529138"/>
          </a:xfrm>
        </p:spPr>
        <p:txBody>
          <a:bodyPr>
            <a:normAutofit/>
          </a:bodyPr>
          <a:lstStyle/>
          <a:p>
            <a:pPr algn="just">
              <a:buFont typeface="Wingdings" panose="05000000000000000000" pitchFamily="2" charset="2"/>
              <a:buChar char="Ø"/>
            </a:pPr>
            <a:r>
              <a:rPr lang="en-US" sz="1800" dirty="0">
                <a:latin typeface="Times New Roman" pitchFamily="18" charset="0"/>
                <a:cs typeface="Times New Roman" pitchFamily="18" charset="0"/>
              </a:rPr>
              <a:t>The Tribunal acknowledged that a professional might carry on activities on commercial lines, expanding their base and hiring other professionals and non-professionals. Such a “composite activity is conceivable and indeed plausible in modern days.” (Para 5.7)</a:t>
            </a:r>
          </a:p>
          <a:p>
            <a:pPr algn="just">
              <a:buFont typeface="Wingdings" panose="05000000000000000000" pitchFamily="2" charset="2"/>
              <a:buChar char="Ø"/>
            </a:pPr>
            <a:r>
              <a:rPr lang="en-US" sz="1800" dirty="0">
                <a:latin typeface="Times New Roman" pitchFamily="18" charset="0"/>
                <a:cs typeface="Times New Roman" pitchFamily="18" charset="0"/>
              </a:rPr>
              <a:t>Crucially, the ITAT held that “what is earned by the assessee-firm in the course of business is for letting out the facilities possessed by it as a nursing home and for provision of nursing and other supportive services provided by it to the patients who take treatment from the doctors in the nursing home. Therefore, the activities of a nursing home constitute business and not profession.” (Para 5.8)</a:t>
            </a:r>
          </a:p>
          <a:p>
            <a:pPr algn="just">
              <a:buFont typeface="Wingdings" panose="05000000000000000000" pitchFamily="2" charset="2"/>
              <a:buChar char="Ø"/>
            </a:pPr>
            <a:endParaRPr lang="en-IN" sz="1800" dirty="0">
              <a:latin typeface="Times New Roman" pitchFamily="18" charset="0"/>
              <a:cs typeface="Times New Roman" pitchFamily="18" charset="0"/>
            </a:endParaRPr>
          </a:p>
          <a:p>
            <a:pPr marL="0" indent="0" algn="just">
              <a:buNone/>
            </a:pPr>
            <a:r>
              <a:rPr lang="en-US" sz="1800" dirty="0">
                <a:latin typeface="Times New Roman" pitchFamily="18" charset="0"/>
                <a:cs typeface="Times New Roman" pitchFamily="18" charset="0"/>
              </a:rPr>
              <a:t>This ruling is highly relevant as it establishes that if the firm's income primarily stems from providing infrastructure and support services, rather than the direct rendering of medical professional services by the firm itself, it leans towards a business activity.</a:t>
            </a:r>
            <a:endParaRPr lang="en-IN" sz="1800" dirty="0">
              <a:latin typeface="Times New Roman" pitchFamily="18" charset="0"/>
              <a:cs typeface="Times New Roman" pitchFamily="18" charset="0"/>
            </a:endParaRPr>
          </a:p>
        </p:txBody>
      </p:sp>
      <p:sp>
        <p:nvSpPr>
          <p:cNvPr id="2" name="Footer Placeholder 1">
            <a:extLst>
              <a:ext uri="{FF2B5EF4-FFF2-40B4-BE49-F238E27FC236}">
                <a16:creationId xmlns:a16="http://schemas.microsoft.com/office/drawing/2014/main" id="{DB3AE6ED-BA3F-F763-D1F9-ECE9FF55F791}"/>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211600051"/>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B2961-A885-915E-CA58-A3A403B53FAD}"/>
            </a:ext>
          </a:extLst>
        </p:cNvPr>
        <p:cNvGrpSpPr/>
        <p:nvPr/>
      </p:nvGrpSpPr>
      <p:grpSpPr>
        <a:xfrm>
          <a:off x="0" y="0"/>
          <a:ext cx="0" cy="0"/>
          <a:chOff x="0" y="0"/>
          <a:chExt cx="0" cy="0"/>
        </a:xfrm>
      </p:grpSpPr>
      <p:sp>
        <p:nvSpPr>
          <p:cNvPr id="37890" name="Content Placeholder 2">
            <a:extLst>
              <a:ext uri="{FF2B5EF4-FFF2-40B4-BE49-F238E27FC236}">
                <a16:creationId xmlns:a16="http://schemas.microsoft.com/office/drawing/2014/main" id="{29AAAC6C-A7D4-08C6-50C4-B0E9B21F02B7}"/>
              </a:ext>
            </a:extLst>
          </p:cNvPr>
          <p:cNvSpPr>
            <a:spLocks noGrp="1"/>
          </p:cNvSpPr>
          <p:nvPr>
            <p:ph idx="1"/>
          </p:nvPr>
        </p:nvSpPr>
        <p:spPr>
          <a:xfrm>
            <a:off x="278606" y="404664"/>
            <a:ext cx="8543925" cy="4529138"/>
          </a:xfrm>
        </p:spPr>
        <p:txBody>
          <a:bodyPr>
            <a:normAutofit/>
          </a:bodyPr>
          <a:lstStyle/>
          <a:p>
            <a:pPr algn="just">
              <a:buNone/>
            </a:pPr>
            <a:r>
              <a:rPr lang="en-US" sz="1800" b="1" dirty="0">
                <a:latin typeface="Times New Roman" pitchFamily="18" charset="0"/>
                <a:cs typeface="Times New Roman" pitchFamily="18" charset="0"/>
              </a:rPr>
              <a:t>2. Nursing Home as a Business Activity when Doctors' Fees are Separate</a:t>
            </a:r>
          </a:p>
          <a:p>
            <a:pPr algn="just">
              <a:buNone/>
            </a:pPr>
            <a:r>
              <a:rPr lang="en-US" sz="1800" dirty="0">
                <a:latin typeface="Times New Roman" pitchFamily="18" charset="0"/>
                <a:cs typeface="Times New Roman" pitchFamily="18" charset="0"/>
              </a:rPr>
              <a:t>Building on this principle, the Mumbai ITAT in the recent case of </a:t>
            </a:r>
            <a:r>
              <a:rPr lang="en-US" sz="1800" b="1" dirty="0" err="1">
                <a:latin typeface="Times New Roman" pitchFamily="18" charset="0"/>
                <a:cs typeface="Times New Roman" pitchFamily="18" charset="0"/>
              </a:rPr>
              <a:t>Kety</a:t>
            </a:r>
            <a:r>
              <a:rPr lang="en-US" sz="1800" b="1" dirty="0">
                <a:latin typeface="Times New Roman" pitchFamily="18" charset="0"/>
                <a:cs typeface="Times New Roman" pitchFamily="18" charset="0"/>
              </a:rPr>
              <a:t> Medicare Centre vs. ACIT, [2025] 171 taxmann.com 728 (Mumbai - Trib.)[10-02-2025]</a:t>
            </a:r>
            <a:r>
              <a:rPr lang="en-US" sz="1800" dirty="0">
                <a:latin typeface="Times New Roman" pitchFamily="18" charset="0"/>
                <a:cs typeface="Times New Roman" pitchFamily="18" charset="0"/>
              </a:rPr>
              <a:t>, directly addressed a similar factual matrix. Here, a partnership firm running a nursing home declared its turnover from patient room rentals, X-ray facilities, and other ancillary inpatient department (IPD) services as business income under Section 44AD (presumptive business income). The income generated from doctors' fees was separately declared by the respective doctors in their individual tax returns. The Assessing Officer had attempted to treat the firm's income as professional income. </a:t>
            </a:r>
            <a:endParaRPr lang="en-IN" sz="1800" dirty="0">
              <a:latin typeface="Times New Roman" pitchFamily="18" charset="0"/>
              <a:cs typeface="Times New Roman" pitchFamily="18" charset="0"/>
            </a:endParaRPr>
          </a:p>
        </p:txBody>
      </p:sp>
      <p:sp>
        <p:nvSpPr>
          <p:cNvPr id="2" name="Footer Placeholder 1">
            <a:extLst>
              <a:ext uri="{FF2B5EF4-FFF2-40B4-BE49-F238E27FC236}">
                <a16:creationId xmlns:a16="http://schemas.microsoft.com/office/drawing/2014/main" id="{7CE35FA8-5F75-1BEF-19AE-EC9633F8C36C}"/>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287576732"/>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DD264-7E70-7B72-8898-60C90DD03AAC}"/>
            </a:ext>
          </a:extLst>
        </p:cNvPr>
        <p:cNvGrpSpPr/>
        <p:nvPr/>
      </p:nvGrpSpPr>
      <p:grpSpPr>
        <a:xfrm>
          <a:off x="0" y="0"/>
          <a:ext cx="0" cy="0"/>
          <a:chOff x="0" y="0"/>
          <a:chExt cx="0" cy="0"/>
        </a:xfrm>
      </p:grpSpPr>
      <p:sp>
        <p:nvSpPr>
          <p:cNvPr id="37890" name="Content Placeholder 2">
            <a:extLst>
              <a:ext uri="{FF2B5EF4-FFF2-40B4-BE49-F238E27FC236}">
                <a16:creationId xmlns:a16="http://schemas.microsoft.com/office/drawing/2014/main" id="{33FE11A9-7113-6AED-5E46-513FC05E6C79}"/>
              </a:ext>
            </a:extLst>
          </p:cNvPr>
          <p:cNvSpPr>
            <a:spLocks noGrp="1"/>
          </p:cNvSpPr>
          <p:nvPr>
            <p:ph idx="1"/>
          </p:nvPr>
        </p:nvSpPr>
        <p:spPr>
          <a:xfrm>
            <a:off x="278606" y="332656"/>
            <a:ext cx="8543925" cy="4529138"/>
          </a:xfrm>
        </p:spPr>
        <p:txBody>
          <a:bodyPr>
            <a:normAutofit/>
          </a:bodyPr>
          <a:lstStyle/>
          <a:p>
            <a:pPr algn="just">
              <a:lnSpc>
                <a:spcPct val="100000"/>
              </a:lnSpc>
              <a:buNone/>
            </a:pPr>
            <a:r>
              <a:rPr lang="en-US" sz="1800" dirty="0">
                <a:latin typeface="Times New Roman" pitchFamily="18" charset="0"/>
                <a:cs typeface="Times New Roman" pitchFamily="18" charset="0"/>
              </a:rPr>
              <a:t>The ITAT held that:</a:t>
            </a:r>
          </a:p>
          <a:p>
            <a:pPr algn="just">
              <a:lnSpc>
                <a:spcPct val="100000"/>
              </a:lnSpc>
              <a:buFont typeface="Wingdings" panose="05000000000000000000" pitchFamily="2" charset="2"/>
              <a:buChar char="Ø"/>
            </a:pPr>
            <a:r>
              <a:rPr lang="en-US" sz="1800" dirty="0">
                <a:latin typeface="Times New Roman" pitchFamily="18" charset="0"/>
                <a:cs typeface="Times New Roman" pitchFamily="18" charset="0"/>
              </a:rPr>
              <a:t>The assessee-firm's activities were “in the nature of business and not profession as per provisions of section 44AD(6) and section 44AA(1).” (Para 14)</a:t>
            </a:r>
          </a:p>
          <a:p>
            <a:pPr algn="just">
              <a:lnSpc>
                <a:spcPct val="100000"/>
              </a:lnSpc>
              <a:buFont typeface="Wingdings" panose="05000000000000000000" pitchFamily="2" charset="2"/>
              <a:buChar char="Ø"/>
            </a:pPr>
            <a:r>
              <a:rPr lang="en-US" sz="1800" dirty="0">
                <a:latin typeface="Times New Roman" pitchFamily="18" charset="0"/>
                <a:cs typeface="Times New Roman" pitchFamily="18" charset="0"/>
              </a:rPr>
              <a:t>The Tribunal explicitly stated that “the assessee is a partnership firm providing services such as patient room rentals, X-ray facilities, and other ancillary inpatient department (IPD) services. The income generated from doctors' fees is separately declared by the respective doctors in their individual tax returns. Therefore, the assessee cannot be classified as a ‘person’ engaged in the ‘medical profession.’ Accordingly, the turnover of the assessee-firm should not be considered as professional income.” (Para 15)</a:t>
            </a:r>
            <a:endParaRPr lang="en-IN" sz="1800" dirty="0">
              <a:latin typeface="Times New Roman" pitchFamily="18" charset="0"/>
              <a:cs typeface="Times New Roman" pitchFamily="18" charset="0"/>
            </a:endParaRPr>
          </a:p>
          <a:p>
            <a:pPr algn="just">
              <a:lnSpc>
                <a:spcPct val="100000"/>
              </a:lnSpc>
              <a:buNone/>
            </a:pPr>
            <a:endParaRPr lang="en-US" sz="1800" dirty="0">
              <a:latin typeface="Times New Roman" pitchFamily="18" charset="0"/>
              <a:cs typeface="Times New Roman" pitchFamily="18" charset="0"/>
            </a:endParaRPr>
          </a:p>
          <a:p>
            <a:pPr algn="just">
              <a:lnSpc>
                <a:spcPct val="100000"/>
              </a:lnSpc>
              <a:buNone/>
            </a:pPr>
            <a:r>
              <a:rPr lang="en-US" sz="1800" dirty="0">
                <a:latin typeface="Times New Roman" pitchFamily="18" charset="0"/>
                <a:cs typeface="Times New Roman" pitchFamily="18" charset="0"/>
              </a:rPr>
              <a:t>This judgment is a direct answer to your query. It clearly distinguishes the firm's income from providing facilities and support services (classified as business income) from the individual doctors' professional fees. The fact that doctors declare their fees separately is a key differentiator.</a:t>
            </a:r>
          </a:p>
        </p:txBody>
      </p:sp>
      <p:sp>
        <p:nvSpPr>
          <p:cNvPr id="2" name="Footer Placeholder 1">
            <a:extLst>
              <a:ext uri="{FF2B5EF4-FFF2-40B4-BE49-F238E27FC236}">
                <a16:creationId xmlns:a16="http://schemas.microsoft.com/office/drawing/2014/main" id="{D04C1FCF-6FB8-37EB-1CA0-9C062599B0EF}"/>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467359301"/>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6A417B-D281-0781-C1C0-2900BA5E91A0}"/>
            </a:ext>
          </a:extLst>
        </p:cNvPr>
        <p:cNvGrpSpPr/>
        <p:nvPr/>
      </p:nvGrpSpPr>
      <p:grpSpPr>
        <a:xfrm>
          <a:off x="0" y="0"/>
          <a:ext cx="0" cy="0"/>
          <a:chOff x="0" y="0"/>
          <a:chExt cx="0" cy="0"/>
        </a:xfrm>
      </p:grpSpPr>
      <p:sp>
        <p:nvSpPr>
          <p:cNvPr id="37890" name="Content Placeholder 2">
            <a:extLst>
              <a:ext uri="{FF2B5EF4-FFF2-40B4-BE49-F238E27FC236}">
                <a16:creationId xmlns:a16="http://schemas.microsoft.com/office/drawing/2014/main" id="{1AAD66AE-56C1-3D94-A6A0-554A1A07C5C4}"/>
              </a:ext>
            </a:extLst>
          </p:cNvPr>
          <p:cNvSpPr>
            <a:spLocks noGrp="1"/>
          </p:cNvSpPr>
          <p:nvPr>
            <p:ph idx="1"/>
          </p:nvPr>
        </p:nvSpPr>
        <p:spPr>
          <a:xfrm>
            <a:off x="278606" y="332656"/>
            <a:ext cx="8543925" cy="4529138"/>
          </a:xfrm>
        </p:spPr>
        <p:txBody>
          <a:bodyPr>
            <a:normAutofit/>
          </a:bodyPr>
          <a:lstStyle/>
          <a:p>
            <a:pPr algn="just">
              <a:lnSpc>
                <a:spcPct val="110000"/>
              </a:lnSpc>
              <a:spcBef>
                <a:spcPts val="150"/>
              </a:spcBef>
              <a:buNone/>
            </a:pPr>
            <a:r>
              <a:rPr lang="en-US" sz="1650" b="1" dirty="0">
                <a:latin typeface="Times New Roman" pitchFamily="18" charset="0"/>
                <a:cs typeface="Times New Roman" pitchFamily="18" charset="0"/>
              </a:rPr>
              <a:t>3. The "Facilitative" vs. "Independent Practice" Test</a:t>
            </a:r>
          </a:p>
          <a:p>
            <a:pPr algn="just">
              <a:lnSpc>
                <a:spcPct val="110000"/>
              </a:lnSpc>
              <a:spcBef>
                <a:spcPts val="150"/>
              </a:spcBef>
              <a:buNone/>
            </a:pPr>
            <a:r>
              <a:rPr lang="en-US" sz="1650" dirty="0">
                <a:latin typeface="Times New Roman" pitchFamily="18" charset="0"/>
                <a:cs typeface="Times New Roman" pitchFamily="18" charset="0"/>
              </a:rPr>
              <a:t>The ITAT Jodhpur Bench in </a:t>
            </a:r>
            <a:r>
              <a:rPr lang="en-US" sz="1650" b="1" dirty="0">
                <a:latin typeface="Times New Roman" pitchFamily="18" charset="0"/>
                <a:cs typeface="Times New Roman" pitchFamily="18" charset="0"/>
              </a:rPr>
              <a:t>Sunil Chandak vs. Income-tax Officer vs. Ward 1(4) vs. Jodhpur, [2012] 21 taxmann.com 76 (Jodhpur)/[2012] 136 ITD 324 (Jodhpur)/[2012] 149 TTJ 788 (Jodhpur)[12-04-2012]</a:t>
            </a:r>
            <a:r>
              <a:rPr lang="en-US" sz="1650" dirty="0">
                <a:latin typeface="Times New Roman" pitchFamily="18" charset="0"/>
                <a:cs typeface="Times New Roman" pitchFamily="18" charset="0"/>
              </a:rPr>
              <a:t>, while remanding a case, provided a useful test. The court observed that if doctors to whom payments are made are rendering services in respect of the principal activity of the nursing home (e.g., surgery, assisting the owner-doctor), the firm would remain a professional firm. However, “if the doctors are practicing independently, i.e., examining and rendering consultancy to patients, who come for being examined and treated by them or for their consultancy, the </a:t>
            </a:r>
            <a:r>
              <a:rPr lang="en-US" sz="1650" dirty="0" err="1">
                <a:latin typeface="Times New Roman" pitchFamily="18" charset="0"/>
                <a:cs typeface="Times New Roman" pitchFamily="18" charset="0"/>
              </a:rPr>
              <a:t>assessee’s</a:t>
            </a:r>
            <a:r>
              <a:rPr lang="en-US" sz="1650" dirty="0">
                <a:latin typeface="Times New Roman" pitchFamily="18" charset="0"/>
                <a:cs typeface="Times New Roman" pitchFamily="18" charset="0"/>
              </a:rPr>
              <a:t> nursing home assumes the character of a business, i.e., providing a facility to the patients at large, where doctors of different disciplines come and engage in their respective areas of practice for a separate charge.” (Para 4.4)</a:t>
            </a:r>
          </a:p>
          <a:p>
            <a:pPr algn="just">
              <a:lnSpc>
                <a:spcPct val="110000"/>
              </a:lnSpc>
              <a:spcBef>
                <a:spcPts val="150"/>
              </a:spcBef>
              <a:buNone/>
            </a:pPr>
            <a:r>
              <a:rPr lang="en-US" sz="1650" dirty="0">
                <a:latin typeface="Times New Roman" pitchFamily="18" charset="0"/>
                <a:cs typeface="Times New Roman" pitchFamily="18" charset="0"/>
              </a:rPr>
              <a:t>This distinction is critical. If the partnership firm merely provides the infrastructure and administrative support, and the doctors are independently practicing and billing patients (even if the collection is facilitated by the nursing home), the firm's income from such facilities would be business income.</a:t>
            </a:r>
            <a:endParaRPr lang="en-IN" sz="1650" dirty="0">
              <a:latin typeface="Times New Roman" pitchFamily="18" charset="0"/>
              <a:cs typeface="Times New Roman" pitchFamily="18" charset="0"/>
            </a:endParaRPr>
          </a:p>
        </p:txBody>
      </p:sp>
      <p:sp>
        <p:nvSpPr>
          <p:cNvPr id="2" name="Footer Placeholder 1">
            <a:extLst>
              <a:ext uri="{FF2B5EF4-FFF2-40B4-BE49-F238E27FC236}">
                <a16:creationId xmlns:a16="http://schemas.microsoft.com/office/drawing/2014/main" id="{70C21C9C-556C-00A1-F3F0-D10C0003C41F}"/>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584064416"/>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1FA4CF-1D0F-04E2-811A-6DEA47883722}"/>
            </a:ext>
          </a:extLst>
        </p:cNvPr>
        <p:cNvGrpSpPr/>
        <p:nvPr/>
      </p:nvGrpSpPr>
      <p:grpSpPr>
        <a:xfrm>
          <a:off x="0" y="0"/>
          <a:ext cx="0" cy="0"/>
          <a:chOff x="0" y="0"/>
          <a:chExt cx="0" cy="0"/>
        </a:xfrm>
      </p:grpSpPr>
      <p:sp>
        <p:nvSpPr>
          <p:cNvPr id="37890" name="Content Placeholder 2">
            <a:extLst>
              <a:ext uri="{FF2B5EF4-FFF2-40B4-BE49-F238E27FC236}">
                <a16:creationId xmlns:a16="http://schemas.microsoft.com/office/drawing/2014/main" id="{3E883E98-B6F2-C336-1486-ABF0EA8E35A1}"/>
              </a:ext>
            </a:extLst>
          </p:cNvPr>
          <p:cNvSpPr>
            <a:spLocks noGrp="1"/>
          </p:cNvSpPr>
          <p:nvPr>
            <p:ph idx="1"/>
          </p:nvPr>
        </p:nvSpPr>
        <p:spPr>
          <a:xfrm>
            <a:off x="278606" y="260648"/>
            <a:ext cx="8543925" cy="4529138"/>
          </a:xfrm>
        </p:spPr>
        <p:txBody>
          <a:bodyPr>
            <a:normAutofit/>
          </a:bodyPr>
          <a:lstStyle/>
          <a:p>
            <a:pPr algn="just">
              <a:spcBef>
                <a:spcPts val="150"/>
              </a:spcBef>
              <a:buNone/>
            </a:pPr>
            <a:r>
              <a:rPr lang="en-US" sz="1800" b="1" dirty="0">
                <a:latin typeface="Times New Roman" pitchFamily="18" charset="0"/>
                <a:cs typeface="Times New Roman" pitchFamily="18" charset="0"/>
              </a:rPr>
              <a:t>4. Corporate Entities and Professional Income</a:t>
            </a:r>
          </a:p>
          <a:p>
            <a:pPr algn="just">
              <a:spcBef>
                <a:spcPts val="150"/>
              </a:spcBef>
              <a:buNone/>
            </a:pPr>
            <a:r>
              <a:rPr lang="en-US" sz="1800" dirty="0">
                <a:latin typeface="Times New Roman" pitchFamily="18" charset="0"/>
                <a:cs typeface="Times New Roman" pitchFamily="18" charset="0"/>
              </a:rPr>
              <a:t>It is also pertinent to note the observation in </a:t>
            </a:r>
            <a:r>
              <a:rPr lang="en-US" sz="1800" b="1" dirty="0">
                <a:latin typeface="Times New Roman" pitchFamily="18" charset="0"/>
                <a:cs typeface="Times New Roman" pitchFamily="18" charset="0"/>
              </a:rPr>
              <a:t>Income-tax Officer vs. Ward 37(4) vs. </a:t>
            </a:r>
            <a:r>
              <a:rPr lang="en-US" sz="1800" b="1" dirty="0" err="1">
                <a:latin typeface="Times New Roman" pitchFamily="18" charset="0"/>
                <a:cs typeface="Times New Roman" pitchFamily="18" charset="0"/>
              </a:rPr>
              <a:t>Ashalok</a:t>
            </a:r>
            <a:r>
              <a:rPr lang="en-US" sz="1800" b="1" dirty="0">
                <a:latin typeface="Times New Roman" pitchFamily="18" charset="0"/>
                <a:cs typeface="Times New Roman" pitchFamily="18" charset="0"/>
              </a:rPr>
              <a:t> Nursing Home (P.) Ltd., /[2006] 156 Taxman 86 (Delhi) (Mag.)/[2006] 103 TTJ 820 (Delhi)[19-05-2006]</a:t>
            </a:r>
            <a:r>
              <a:rPr lang="en-US" sz="1800" dirty="0">
                <a:latin typeface="Times New Roman" pitchFamily="18" charset="0"/>
                <a:cs typeface="Times New Roman" pitchFamily="18" charset="0"/>
              </a:rPr>
              <a:t>, where the ITAT held that “a company being an artificial person cannot be said to possess any personal skills. A company being an artificial person does not have a mind or a body and, therefore, cannot be engaged in any profession.” While your query pertains to a partnership firm, this principle underscores that the personal skill is central to a profession. A firm, while not an artificial person in the same way a company is, can still operate in a manner that primarily provides a commercial platform rather than directly rendering professional services through its collective identity.</a:t>
            </a:r>
            <a:endParaRPr lang="en-IN" sz="1800" dirty="0">
              <a:latin typeface="Times New Roman" pitchFamily="18" charset="0"/>
              <a:cs typeface="Times New Roman" pitchFamily="18" charset="0"/>
            </a:endParaRPr>
          </a:p>
        </p:txBody>
      </p:sp>
      <p:sp>
        <p:nvSpPr>
          <p:cNvPr id="2" name="Footer Placeholder 1">
            <a:extLst>
              <a:ext uri="{FF2B5EF4-FFF2-40B4-BE49-F238E27FC236}">
                <a16:creationId xmlns:a16="http://schemas.microsoft.com/office/drawing/2014/main" id="{F849076D-FDBE-A621-5575-056A4EB8050A}"/>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576408996"/>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5E41FC-6673-3B5C-0BD8-7C29077EB6FE}"/>
            </a:ext>
          </a:extLst>
        </p:cNvPr>
        <p:cNvGrpSpPr/>
        <p:nvPr/>
      </p:nvGrpSpPr>
      <p:grpSpPr>
        <a:xfrm>
          <a:off x="0" y="0"/>
          <a:ext cx="0" cy="0"/>
          <a:chOff x="0" y="0"/>
          <a:chExt cx="0" cy="0"/>
        </a:xfrm>
      </p:grpSpPr>
      <p:sp>
        <p:nvSpPr>
          <p:cNvPr id="37890" name="Content Placeholder 2">
            <a:extLst>
              <a:ext uri="{FF2B5EF4-FFF2-40B4-BE49-F238E27FC236}">
                <a16:creationId xmlns:a16="http://schemas.microsoft.com/office/drawing/2014/main" id="{2402842F-C571-F98F-7456-20AB3B54C64E}"/>
              </a:ext>
            </a:extLst>
          </p:cNvPr>
          <p:cNvSpPr>
            <a:spLocks noGrp="1"/>
          </p:cNvSpPr>
          <p:nvPr>
            <p:ph idx="1"/>
          </p:nvPr>
        </p:nvSpPr>
        <p:spPr>
          <a:xfrm>
            <a:off x="278606" y="260648"/>
            <a:ext cx="8543925" cy="4529138"/>
          </a:xfrm>
        </p:spPr>
        <p:txBody>
          <a:bodyPr>
            <a:normAutofit/>
          </a:bodyPr>
          <a:lstStyle/>
          <a:p>
            <a:pPr algn="just">
              <a:buNone/>
            </a:pPr>
            <a:r>
              <a:rPr lang="en-US" sz="1800" b="1" dirty="0">
                <a:latin typeface="Times New Roman" pitchFamily="18" charset="0"/>
                <a:cs typeface="Times New Roman" pitchFamily="18" charset="0"/>
              </a:rPr>
              <a:t>5. Impact on Presumptive Taxation</a:t>
            </a:r>
          </a:p>
          <a:p>
            <a:pPr algn="just">
              <a:buNone/>
            </a:pPr>
            <a:r>
              <a:rPr lang="en-US" sz="1800" dirty="0">
                <a:latin typeface="Times New Roman" pitchFamily="18" charset="0"/>
                <a:cs typeface="Times New Roman" pitchFamily="18" charset="0"/>
              </a:rPr>
              <a:t>The classification as 'business' or 'profession' has direct implications for presumptive taxation. Section 44ADA of the 1961 Act) applies to specified professions, while Section 44AD of the 1961 Act applies to eligible businesses. </a:t>
            </a:r>
          </a:p>
          <a:p>
            <a:pPr algn="just">
              <a:buNone/>
            </a:pPr>
            <a:r>
              <a:rPr lang="en-US" sz="1800" dirty="0">
                <a:latin typeface="Times New Roman" pitchFamily="18" charset="0"/>
                <a:cs typeface="Times New Roman" pitchFamily="18" charset="0"/>
              </a:rPr>
              <a:t>The </a:t>
            </a:r>
            <a:r>
              <a:rPr lang="en-US" sz="1800" dirty="0" err="1">
                <a:latin typeface="Times New Roman" pitchFamily="18" charset="0"/>
                <a:cs typeface="Times New Roman" pitchFamily="18" charset="0"/>
              </a:rPr>
              <a:t>Kety</a:t>
            </a:r>
            <a:r>
              <a:rPr lang="en-US" sz="1800" dirty="0">
                <a:latin typeface="Times New Roman" pitchFamily="18" charset="0"/>
                <a:cs typeface="Times New Roman" pitchFamily="18" charset="0"/>
              </a:rPr>
              <a:t> Medicare Centre case (supra) specifically allowed the firm to report profit under Section 44AD, treating its income as business income, precisely because the doctors' professional fees were declared separately.</a:t>
            </a:r>
            <a:endParaRPr lang="en-IN" sz="1800" dirty="0">
              <a:latin typeface="Times New Roman" pitchFamily="18" charset="0"/>
              <a:cs typeface="Times New Roman" pitchFamily="18" charset="0"/>
            </a:endParaRPr>
          </a:p>
        </p:txBody>
      </p:sp>
      <p:sp>
        <p:nvSpPr>
          <p:cNvPr id="2" name="Footer Placeholder 1">
            <a:extLst>
              <a:ext uri="{FF2B5EF4-FFF2-40B4-BE49-F238E27FC236}">
                <a16:creationId xmlns:a16="http://schemas.microsoft.com/office/drawing/2014/main" id="{5951637A-9555-DF15-8F7B-572AAF291196}"/>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941376514"/>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2562" y="260648"/>
            <a:ext cx="8293894" cy="5372301"/>
          </a:xfrm>
        </p:spPr>
        <p:txBody>
          <a:bodyPr>
            <a:normAutofit/>
          </a:bodyPr>
          <a:lstStyle/>
          <a:p>
            <a:pPr marL="0" indent="0" algn="just">
              <a:buNone/>
            </a:pPr>
            <a:r>
              <a:rPr lang="en-US" sz="2000" b="1" dirty="0">
                <a:latin typeface="Times New Roman" panose="02020603050405020304" pitchFamily="18" charset="0"/>
                <a:cs typeface="Times New Roman" panose="02020603050405020304" pitchFamily="18" charset="0"/>
              </a:rPr>
              <a:t>Computation of Gross receipts or Turnover</a:t>
            </a:r>
          </a:p>
          <a:p>
            <a:pPr marL="0" indent="0" algn="just">
              <a:buNone/>
            </a:pPr>
            <a:endParaRPr lang="en-IN" sz="2000" b="1" dirty="0">
              <a:latin typeface="Times New Roman" panose="02020603050405020304" pitchFamily="18" charset="0"/>
              <a:cs typeface="Times New Roman" panose="02020603050405020304" pitchFamily="18" charset="0"/>
            </a:endParaRPr>
          </a:p>
          <a:p>
            <a:pPr marL="0" indent="0" algn="just">
              <a:buNone/>
            </a:pPr>
            <a:r>
              <a:rPr lang="en-US" sz="2000" b="1" dirty="0">
                <a:latin typeface="Times New Roman" panose="02020603050405020304" pitchFamily="18" charset="0"/>
                <a:cs typeface="Times New Roman" panose="02020603050405020304" pitchFamily="18" charset="0"/>
              </a:rPr>
              <a:t>How to calculate the gross receipt or sales turnover for a tax audit?</a:t>
            </a:r>
            <a:endParaRPr lang="en-IN" sz="2000" dirty="0">
              <a:latin typeface="Times New Roman" panose="02020603050405020304" pitchFamily="18" charset="0"/>
              <a:cs typeface="Times New Roman" panose="02020603050405020304" pitchFamily="18" charset="0"/>
            </a:endParaRPr>
          </a:p>
          <a:p>
            <a:pPr marL="0" indent="0" algn="just">
              <a:buNone/>
            </a:pPr>
            <a:r>
              <a:rPr lang="en-US" sz="2000" dirty="0">
                <a:latin typeface="Times New Roman" panose="02020603050405020304" pitchFamily="18" charset="0"/>
                <a:cs typeface="Times New Roman" panose="02020603050405020304" pitchFamily="18" charset="0"/>
              </a:rPr>
              <a:t>Applicability of tax audit under Section 44AB depends upon gross receipts, sales,  or  turnover  of  an  </a:t>
            </a:r>
            <a:r>
              <a:rPr lang="en-US" sz="2000" dirty="0" err="1">
                <a:latin typeface="Times New Roman" panose="02020603050405020304" pitchFamily="18" charset="0"/>
                <a:cs typeface="Times New Roman" panose="02020603050405020304" pitchFamily="18" charset="0"/>
              </a:rPr>
              <a:t>assessee</a:t>
            </a:r>
            <a:r>
              <a:rPr lang="en-US" sz="2000" dirty="0">
                <a:latin typeface="Times New Roman" panose="02020603050405020304" pitchFamily="18" charset="0"/>
                <a:cs typeface="Times New Roman" panose="02020603050405020304" pitchFamily="18" charset="0"/>
              </a:rPr>
              <a:t>, so the foremost thing is their   calculations.</a:t>
            </a:r>
            <a:endParaRPr lang="en-IN" sz="2000" dirty="0">
              <a:latin typeface="Times New Roman" panose="02020603050405020304" pitchFamily="18" charset="0"/>
              <a:cs typeface="Times New Roman" panose="02020603050405020304" pitchFamily="18" charset="0"/>
            </a:endParaRPr>
          </a:p>
          <a:p>
            <a:pPr marL="0" indent="0" algn="just">
              <a:buNone/>
            </a:pPr>
            <a:endParaRPr lang="en-US" sz="2000" b="1" dirty="0">
              <a:latin typeface="Times New Roman" panose="02020603050405020304" pitchFamily="18" charset="0"/>
              <a:cs typeface="Times New Roman" panose="02020603050405020304" pitchFamily="18" charset="0"/>
            </a:endParaRPr>
          </a:p>
          <a:p>
            <a:pPr marL="0" indent="0" algn="just">
              <a:buNone/>
            </a:pPr>
            <a:r>
              <a:rPr lang="en-US" sz="2000" b="1" dirty="0">
                <a:latin typeface="Times New Roman" panose="02020603050405020304" pitchFamily="18" charset="0"/>
                <a:cs typeface="Times New Roman" panose="02020603050405020304" pitchFamily="18" charset="0"/>
              </a:rPr>
              <a:t>Sales turnover.</a:t>
            </a:r>
            <a:endParaRPr lang="en-IN" sz="2000" b="1" dirty="0">
              <a:latin typeface="Times New Roman" panose="02020603050405020304" pitchFamily="18" charset="0"/>
              <a:cs typeface="Times New Roman" panose="02020603050405020304" pitchFamily="18" charset="0"/>
            </a:endParaRPr>
          </a:p>
          <a:p>
            <a:pPr marL="0" indent="0" algn="just">
              <a:buNone/>
            </a:pPr>
            <a:r>
              <a:rPr lang="en-US" sz="2000" dirty="0">
                <a:latin typeface="Times New Roman" panose="02020603050405020304" pitchFamily="18" charset="0"/>
                <a:cs typeface="Times New Roman" panose="02020603050405020304" pitchFamily="18" charset="0"/>
              </a:rPr>
              <a:t>As per 'Guidance Note on Terms Used in Financial Statements' published by the ICAI, the meaning of the term' sale turnover' shall be the aggregate of the amount for which sales are affected by an enterprise. The terms gross turnover and net turnover are sometimes used to differentiate the turnover before and after deducting returns and  discounts.</a:t>
            </a:r>
            <a:endParaRPr lang="en-IN" sz="20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678648414"/>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p:cNvGraphicFramePr>
            <a:graphicFrameLocks noGrp="1"/>
          </p:cNvGraphicFramePr>
          <p:nvPr>
            <p:ph idx="1"/>
            <p:extLst>
              <p:ext uri="{D42A27DB-BD31-4B8C-83A1-F6EECF244321}">
                <p14:modId xmlns:p14="http://schemas.microsoft.com/office/powerpoint/2010/main" val="3640922901"/>
              </p:ext>
            </p:extLst>
          </p:nvPr>
        </p:nvGraphicFramePr>
        <p:xfrm>
          <a:off x="340858" y="1412776"/>
          <a:ext cx="8386763" cy="4626102"/>
        </p:xfrm>
        <a:graphic>
          <a:graphicData uri="http://schemas.openxmlformats.org/drawingml/2006/table">
            <a:tbl>
              <a:tblPr firstRow="1" firstCol="1" lastRow="1" lastCol="1" bandRow="1" bandCol="1">
                <a:tableStyleId>{69CF1AB2-1976-4502-BF36-3FF5EA218861}</a:tableStyleId>
              </a:tblPr>
              <a:tblGrid>
                <a:gridCol w="2862990">
                  <a:extLst>
                    <a:ext uri="{9D8B030D-6E8A-4147-A177-3AD203B41FA5}">
                      <a16:colId xmlns:a16="http://schemas.microsoft.com/office/drawing/2014/main" val="20000"/>
                    </a:ext>
                  </a:extLst>
                </a:gridCol>
                <a:gridCol w="5523773">
                  <a:extLst>
                    <a:ext uri="{9D8B030D-6E8A-4147-A177-3AD203B41FA5}">
                      <a16:colId xmlns:a16="http://schemas.microsoft.com/office/drawing/2014/main" val="20001"/>
                    </a:ext>
                  </a:extLst>
                </a:gridCol>
              </a:tblGrid>
              <a:tr h="199748">
                <a:tc>
                  <a:txBody>
                    <a:bodyPr/>
                    <a:lstStyle/>
                    <a:p>
                      <a:pPr marL="721995" marR="719455" algn="ctr">
                        <a:spcBef>
                          <a:spcPts val="415"/>
                        </a:spcBef>
                        <a:spcAft>
                          <a:spcPts val="0"/>
                        </a:spcAft>
                      </a:pPr>
                      <a:r>
                        <a:rPr lang="en-US" sz="1600" b="1" dirty="0">
                          <a:effectLst/>
                          <a:latin typeface="Times New Roman" panose="02020603050405020304" pitchFamily="18" charset="0"/>
                          <a:cs typeface="Times New Roman" panose="02020603050405020304" pitchFamily="18" charset="0"/>
                        </a:rPr>
                        <a:t>Particular</a:t>
                      </a:r>
                      <a:endParaRPr lang="en-IN" sz="1600" b="1"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971675" marR="1968500" algn="ctr">
                        <a:spcBef>
                          <a:spcPts val="415"/>
                        </a:spcBef>
                        <a:spcAft>
                          <a:spcPts val="0"/>
                        </a:spcAft>
                      </a:pPr>
                      <a:r>
                        <a:rPr lang="en-US" sz="1600" b="1" dirty="0">
                          <a:effectLst/>
                          <a:latin typeface="Times New Roman" panose="02020603050405020304" pitchFamily="18" charset="0"/>
                          <a:cs typeface="Times New Roman" panose="02020603050405020304" pitchFamily="18" charset="0"/>
                        </a:rPr>
                        <a:t>Treatment</a:t>
                      </a:r>
                      <a:endParaRPr lang="en-IN" sz="1600" b="1"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0"/>
                  </a:ext>
                </a:extLst>
              </a:tr>
              <a:tr h="337505">
                <a:tc>
                  <a:txBody>
                    <a:bodyPr/>
                    <a:lstStyle/>
                    <a:p>
                      <a:pPr marL="38100" marR="33020">
                        <a:lnSpc>
                          <a:spcPct val="120000"/>
                        </a:lnSpc>
                        <a:spcBef>
                          <a:spcPts val="415"/>
                        </a:spcBef>
                        <a:spcAft>
                          <a:spcPts val="0"/>
                        </a:spcAft>
                        <a:tabLst>
                          <a:tab pos="555625" algn="l"/>
                          <a:tab pos="1247140" algn="l"/>
                          <a:tab pos="1530350" algn="l"/>
                        </a:tabLst>
                      </a:pPr>
                      <a:r>
                        <a:rPr lang="en-US" sz="1600" b="0" dirty="0">
                          <a:effectLst/>
                          <a:latin typeface="Times New Roman" panose="02020603050405020304" pitchFamily="18" charset="0"/>
                          <a:cs typeface="Times New Roman" panose="02020603050405020304" pitchFamily="18" charset="0"/>
                        </a:rPr>
                        <a:t>Trade	discount or	turnover discount</a:t>
                      </a:r>
                      <a:endParaRPr lang="en-IN" sz="1600" b="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1275">
                        <a:lnSpc>
                          <a:spcPct val="120000"/>
                        </a:lnSpc>
                        <a:spcBef>
                          <a:spcPts val="415"/>
                        </a:spcBef>
                        <a:spcAft>
                          <a:spcPts val="0"/>
                        </a:spcAft>
                      </a:pPr>
                      <a:r>
                        <a:rPr lang="en-US" sz="1600" b="0">
                          <a:effectLst/>
                          <a:latin typeface="Times New Roman" panose="02020603050405020304" pitchFamily="18" charset="0"/>
                          <a:cs typeface="Times New Roman" panose="02020603050405020304" pitchFamily="18" charset="0"/>
                        </a:rPr>
                        <a:t>To be excluded from sales turnover if discounts are allowed in the sales invoice.</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1"/>
                  </a:ext>
                </a:extLst>
              </a:tr>
              <a:tr h="199748">
                <a:tc>
                  <a:txBody>
                    <a:bodyPr/>
                    <a:lstStyle/>
                    <a:p>
                      <a:pPr marL="38100">
                        <a:spcBef>
                          <a:spcPts val="415"/>
                        </a:spcBef>
                        <a:spcAft>
                          <a:spcPts val="0"/>
                        </a:spcAft>
                      </a:pPr>
                      <a:r>
                        <a:rPr lang="en-US" sz="1600" b="0">
                          <a:effectLst/>
                          <a:latin typeface="Times New Roman" panose="02020603050405020304" pitchFamily="18" charset="0"/>
                          <a:cs typeface="Times New Roman" panose="02020603050405020304" pitchFamily="18" charset="0"/>
                        </a:rPr>
                        <a:t>Cash discount</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1275">
                        <a:spcBef>
                          <a:spcPts val="415"/>
                        </a:spcBef>
                        <a:spcAft>
                          <a:spcPts val="0"/>
                        </a:spcAft>
                      </a:pPr>
                      <a:r>
                        <a:rPr lang="en-US" sz="1600" b="0" dirty="0">
                          <a:effectLst/>
                          <a:latin typeface="Times New Roman" panose="02020603050405020304" pitchFamily="18" charset="0"/>
                          <a:cs typeface="Times New Roman" panose="02020603050405020304" pitchFamily="18" charset="0"/>
                        </a:rPr>
                        <a:t>Not to be excluded from sales  turnover.</a:t>
                      </a:r>
                      <a:endParaRPr lang="en-IN" sz="1600" b="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2"/>
                  </a:ext>
                </a:extLst>
              </a:tr>
              <a:tr h="475262">
                <a:tc>
                  <a:txBody>
                    <a:bodyPr/>
                    <a:lstStyle/>
                    <a:p>
                      <a:pPr marL="38100">
                        <a:spcBef>
                          <a:spcPts val="415"/>
                        </a:spcBef>
                        <a:spcAft>
                          <a:spcPts val="0"/>
                        </a:spcAft>
                      </a:pPr>
                      <a:r>
                        <a:rPr lang="en-US" sz="1600" b="0" dirty="0">
                          <a:effectLst/>
                          <a:latin typeface="Times New Roman" panose="02020603050405020304" pitchFamily="18" charset="0"/>
                          <a:cs typeface="Times New Roman" panose="02020603050405020304" pitchFamily="18" charset="0"/>
                        </a:rPr>
                        <a:t>Special Rebate</a:t>
                      </a:r>
                      <a:endParaRPr lang="en-IN" sz="1600" b="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1275" marR="36830" algn="just">
                        <a:lnSpc>
                          <a:spcPct val="120000"/>
                        </a:lnSpc>
                        <a:spcBef>
                          <a:spcPts val="415"/>
                        </a:spcBef>
                        <a:spcAft>
                          <a:spcPts val="0"/>
                        </a:spcAft>
                      </a:pPr>
                      <a:r>
                        <a:rPr lang="en-US" sz="1600" b="0">
                          <a:effectLst/>
                          <a:latin typeface="Times New Roman" panose="02020603050405020304" pitchFamily="18" charset="0"/>
                          <a:cs typeface="Times New Roman" panose="02020603050405020304" pitchFamily="18" charset="0"/>
                        </a:rPr>
                        <a:t>To be excluded from sales turnover if it is in the nature  of  trade  discount. If it is in the nature of commission on sales, the same cannot   be deducted from the figure of </a:t>
                      </a:r>
                      <a:r>
                        <a:rPr lang="en-US" sz="1600" b="0" spc="175">
                          <a:effectLst/>
                          <a:latin typeface="Times New Roman" panose="02020603050405020304" pitchFamily="18" charset="0"/>
                          <a:cs typeface="Times New Roman" panose="02020603050405020304" pitchFamily="18" charset="0"/>
                        </a:rPr>
                        <a:t> </a:t>
                      </a:r>
                      <a:r>
                        <a:rPr lang="en-US" sz="1600" b="0">
                          <a:effectLst/>
                          <a:latin typeface="Times New Roman" panose="02020603050405020304" pitchFamily="18" charset="0"/>
                          <a:cs typeface="Times New Roman" panose="02020603050405020304" pitchFamily="18" charset="0"/>
                        </a:rPr>
                        <a:t>turnover.</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3"/>
                  </a:ext>
                </a:extLst>
              </a:tr>
              <a:tr h="199748">
                <a:tc>
                  <a:txBody>
                    <a:bodyPr/>
                    <a:lstStyle/>
                    <a:p>
                      <a:pPr marL="38100">
                        <a:spcBef>
                          <a:spcPts val="415"/>
                        </a:spcBef>
                        <a:spcAft>
                          <a:spcPts val="0"/>
                        </a:spcAft>
                      </a:pPr>
                      <a:r>
                        <a:rPr lang="en-US" sz="1600" b="0">
                          <a:effectLst/>
                          <a:latin typeface="Times New Roman" panose="02020603050405020304" pitchFamily="18" charset="0"/>
                          <a:cs typeface="Times New Roman" panose="02020603050405020304" pitchFamily="18" charset="0"/>
                        </a:rPr>
                        <a:t>Commission on sales</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1275">
                        <a:spcBef>
                          <a:spcPts val="415"/>
                        </a:spcBef>
                        <a:spcAft>
                          <a:spcPts val="0"/>
                        </a:spcAft>
                      </a:pPr>
                      <a:r>
                        <a:rPr lang="en-US" sz="1600" b="0">
                          <a:effectLst/>
                          <a:latin typeface="Times New Roman" panose="02020603050405020304" pitchFamily="18" charset="0"/>
                          <a:cs typeface="Times New Roman" panose="02020603050405020304" pitchFamily="18" charset="0"/>
                        </a:rPr>
                        <a:t>Not to be excluded from sales  turnover.</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4"/>
                  </a:ext>
                </a:extLst>
              </a:tr>
              <a:tr h="199748">
                <a:tc>
                  <a:txBody>
                    <a:bodyPr/>
                    <a:lstStyle/>
                    <a:p>
                      <a:pPr marL="38100">
                        <a:spcBef>
                          <a:spcPts val="415"/>
                        </a:spcBef>
                        <a:spcAft>
                          <a:spcPts val="0"/>
                        </a:spcAft>
                      </a:pPr>
                      <a:r>
                        <a:rPr lang="en-US" sz="1600" b="0">
                          <a:effectLst/>
                          <a:latin typeface="Times New Roman" panose="02020603050405020304" pitchFamily="18" charset="0"/>
                          <a:cs typeface="Times New Roman" panose="02020603050405020304" pitchFamily="18" charset="0"/>
                        </a:rPr>
                        <a:t>Sales return</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1275">
                        <a:spcBef>
                          <a:spcPts val="415"/>
                        </a:spcBef>
                        <a:spcAft>
                          <a:spcPts val="0"/>
                        </a:spcAft>
                      </a:pPr>
                      <a:r>
                        <a:rPr lang="en-US" sz="1600" b="0">
                          <a:effectLst/>
                          <a:latin typeface="Times New Roman" panose="02020603050405020304" pitchFamily="18" charset="0"/>
                          <a:cs typeface="Times New Roman" panose="02020603050405020304" pitchFamily="18" charset="0"/>
                        </a:rPr>
                        <a:t>To be excluded from sales  turnover.</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5"/>
                  </a:ext>
                </a:extLst>
              </a:tr>
              <a:tr h="438912">
                <a:tc>
                  <a:txBody>
                    <a:bodyPr/>
                    <a:lstStyle/>
                    <a:p>
                      <a:pPr marL="38100" marR="33020">
                        <a:lnSpc>
                          <a:spcPct val="120000"/>
                        </a:lnSpc>
                        <a:spcBef>
                          <a:spcPts val="415"/>
                        </a:spcBef>
                        <a:spcAft>
                          <a:spcPts val="0"/>
                        </a:spcAft>
                      </a:pPr>
                      <a:r>
                        <a:rPr lang="en-US" sz="1600" b="0">
                          <a:effectLst/>
                          <a:latin typeface="Times New Roman" panose="02020603050405020304" pitchFamily="18" charset="0"/>
                          <a:cs typeface="Times New Roman" panose="02020603050405020304" pitchFamily="18" charset="0"/>
                        </a:rPr>
                        <a:t>Sale proceeds from the transfer of fixed assets</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1275">
                        <a:spcBef>
                          <a:spcPts val="415"/>
                        </a:spcBef>
                        <a:spcAft>
                          <a:spcPts val="0"/>
                        </a:spcAft>
                      </a:pPr>
                      <a:r>
                        <a:rPr lang="en-US" sz="1600" b="0">
                          <a:effectLst/>
                          <a:latin typeface="Times New Roman" panose="02020603050405020304" pitchFamily="18" charset="0"/>
                          <a:cs typeface="Times New Roman" panose="02020603050405020304" pitchFamily="18" charset="0"/>
                        </a:rPr>
                        <a:t>To be excluded from sales  turnover.</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6"/>
                  </a:ext>
                </a:extLst>
              </a:tr>
              <a:tr h="438912">
                <a:tc>
                  <a:txBody>
                    <a:bodyPr/>
                    <a:lstStyle/>
                    <a:p>
                      <a:pPr marL="38100" marR="46355">
                        <a:lnSpc>
                          <a:spcPct val="120000"/>
                        </a:lnSpc>
                        <a:spcBef>
                          <a:spcPts val="415"/>
                        </a:spcBef>
                        <a:spcAft>
                          <a:spcPts val="0"/>
                        </a:spcAft>
                      </a:pPr>
                      <a:r>
                        <a:rPr lang="en-US" sz="1600" b="0">
                          <a:effectLst/>
                          <a:latin typeface="Times New Roman" panose="02020603050405020304" pitchFamily="18" charset="0"/>
                          <a:cs typeface="Times New Roman" panose="02020603050405020304" pitchFamily="18" charset="0"/>
                        </a:rPr>
                        <a:t>Sale proceeds of property  held  as an</a:t>
                      </a:r>
                      <a:r>
                        <a:rPr lang="en-US" sz="1600" b="0" spc="185">
                          <a:effectLst/>
                          <a:latin typeface="Times New Roman" panose="02020603050405020304" pitchFamily="18" charset="0"/>
                          <a:cs typeface="Times New Roman" panose="02020603050405020304" pitchFamily="18" charset="0"/>
                        </a:rPr>
                        <a:t> </a:t>
                      </a:r>
                      <a:r>
                        <a:rPr lang="en-US" sz="1600" b="0">
                          <a:effectLst/>
                          <a:latin typeface="Times New Roman" panose="02020603050405020304" pitchFamily="18" charset="0"/>
                          <a:cs typeface="Times New Roman" panose="02020603050405020304" pitchFamily="18" charset="0"/>
                        </a:rPr>
                        <a:t>investment</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1275">
                        <a:spcBef>
                          <a:spcPts val="415"/>
                        </a:spcBef>
                        <a:spcAft>
                          <a:spcPts val="0"/>
                        </a:spcAft>
                      </a:pPr>
                      <a:r>
                        <a:rPr lang="en-US" sz="1600" b="0">
                          <a:effectLst/>
                          <a:latin typeface="Times New Roman" panose="02020603050405020304" pitchFamily="18" charset="0"/>
                          <a:cs typeface="Times New Roman" panose="02020603050405020304" pitchFamily="18" charset="0"/>
                        </a:rPr>
                        <a:t>To be excluded from sales  turnover.</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7"/>
                  </a:ext>
                </a:extLst>
              </a:tr>
              <a:tr h="475262">
                <a:tc>
                  <a:txBody>
                    <a:bodyPr/>
                    <a:lstStyle/>
                    <a:p>
                      <a:pPr marL="38100" marR="33020" algn="just">
                        <a:lnSpc>
                          <a:spcPct val="120000"/>
                        </a:lnSpc>
                        <a:spcBef>
                          <a:spcPts val="415"/>
                        </a:spcBef>
                        <a:spcAft>
                          <a:spcPts val="0"/>
                        </a:spcAft>
                      </a:pPr>
                      <a:r>
                        <a:rPr lang="en-US" sz="1600" b="0">
                          <a:effectLst/>
                          <a:latin typeface="Times New Roman" panose="02020603050405020304" pitchFamily="18" charset="0"/>
                          <a:cs typeface="Times New Roman" panose="02020603050405020304" pitchFamily="18" charset="0"/>
                        </a:rPr>
                        <a:t>Sale proceeds from the transfer of securities held as stock-in- trade</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1275">
                        <a:spcBef>
                          <a:spcPts val="415"/>
                        </a:spcBef>
                        <a:spcAft>
                          <a:spcPts val="0"/>
                        </a:spcAft>
                      </a:pPr>
                      <a:r>
                        <a:rPr lang="en-US" sz="1600" b="0">
                          <a:effectLst/>
                          <a:latin typeface="Times New Roman" panose="02020603050405020304" pitchFamily="18" charset="0"/>
                          <a:cs typeface="Times New Roman" panose="02020603050405020304" pitchFamily="18" charset="0"/>
                        </a:rPr>
                        <a:t>Not to be excluded from sales  turnover.</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8"/>
                  </a:ext>
                </a:extLst>
              </a:tr>
              <a:tr h="438912">
                <a:tc>
                  <a:txBody>
                    <a:bodyPr/>
                    <a:lstStyle/>
                    <a:p>
                      <a:pPr marL="38100">
                        <a:spcBef>
                          <a:spcPts val="415"/>
                        </a:spcBef>
                        <a:spcAft>
                          <a:spcPts val="0"/>
                        </a:spcAft>
                      </a:pPr>
                      <a:r>
                        <a:rPr lang="en-US" sz="1600" b="0">
                          <a:effectLst/>
                          <a:latin typeface="Times New Roman" panose="02020603050405020304" pitchFamily="18" charset="0"/>
                          <a:cs typeface="Times New Roman" panose="02020603050405020304" pitchFamily="18" charset="0"/>
                        </a:rPr>
                        <a:t>Scrap</a:t>
                      </a:r>
                      <a:endParaRPr lang="en-IN" sz="1600" b="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41275">
                        <a:lnSpc>
                          <a:spcPct val="120000"/>
                        </a:lnSpc>
                        <a:spcBef>
                          <a:spcPts val="415"/>
                        </a:spcBef>
                        <a:spcAft>
                          <a:spcPts val="0"/>
                        </a:spcAft>
                      </a:pPr>
                      <a:r>
                        <a:rPr lang="en-US" sz="1600" b="0" dirty="0">
                          <a:effectLst/>
                          <a:latin typeface="Times New Roman" panose="02020603050405020304" pitchFamily="18" charset="0"/>
                          <a:cs typeface="Times New Roman" panose="02020603050405020304" pitchFamily="18" charset="0"/>
                        </a:rPr>
                        <a:t>To be excluded from sales turnover unless the </a:t>
                      </a:r>
                      <a:r>
                        <a:rPr lang="en-US" sz="1600" b="0" dirty="0" err="1">
                          <a:effectLst/>
                          <a:latin typeface="Times New Roman" panose="02020603050405020304" pitchFamily="18" charset="0"/>
                          <a:cs typeface="Times New Roman" panose="02020603050405020304" pitchFamily="18" charset="0"/>
                        </a:rPr>
                        <a:t>assessee</a:t>
                      </a:r>
                      <a:r>
                        <a:rPr lang="en-US" sz="1600" b="0" dirty="0">
                          <a:effectLst/>
                          <a:latin typeface="Times New Roman" panose="02020603050405020304" pitchFamily="18" charset="0"/>
                          <a:cs typeface="Times New Roman" panose="02020603050405020304" pitchFamily="18" charset="0"/>
                        </a:rPr>
                        <a:t> is engaged in the business of dealing in  scrap.</a:t>
                      </a:r>
                      <a:endParaRPr lang="en-IN" sz="1600" b="0" dirty="0">
                        <a:solidFill>
                          <a:schemeClr val="tx1"/>
                        </a:solidFill>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9"/>
                  </a:ext>
                </a:extLst>
              </a:tr>
            </a:tbl>
          </a:graphicData>
        </a:graphic>
      </p:graphicFrame>
      <p:sp>
        <p:nvSpPr>
          <p:cNvPr id="4" name="Rectangle 3"/>
          <p:cNvSpPr/>
          <p:nvPr/>
        </p:nvSpPr>
        <p:spPr>
          <a:xfrm>
            <a:off x="253092" y="116632"/>
            <a:ext cx="8482693" cy="1323439"/>
          </a:xfrm>
          <a:prstGeom prst="rect">
            <a:avLst/>
          </a:prstGeom>
        </p:spPr>
        <p:txBody>
          <a:bodyPr wrap="square">
            <a:spAutoFit/>
          </a:bodyPr>
          <a:lstStyle/>
          <a:p>
            <a:pPr algn="just"/>
            <a:r>
              <a:rPr lang="en-US" sz="2000" dirty="0">
                <a:latin typeface="Times New Roman" panose="02020603050405020304" pitchFamily="18" charset="0"/>
                <a:cs typeface="Times New Roman" panose="02020603050405020304" pitchFamily="18" charset="0"/>
              </a:rPr>
              <a:t>An invoice may involve various extra and ancillary charges. Some of these charges may form part of the sale turnover, whereas some may be excluded while determining the value of sales turnover. The  treatment thereof is explained in the below  table.</a:t>
            </a:r>
            <a:endParaRPr lang="en-IN" sz="2000" dirty="0">
              <a:latin typeface="Times New Roman" panose="02020603050405020304" pitchFamily="18" charset="0"/>
              <a:cs typeface="Times New Roman" panose="02020603050405020304" pitchFamily="18" charset="0"/>
            </a:endParaRPr>
          </a:p>
        </p:txBody>
      </p:sp>
      <p:sp>
        <p:nvSpPr>
          <p:cNvPr id="3" name="Footer Placeholder 2"/>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926847897"/>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7522" y="44624"/>
            <a:ext cx="8716966" cy="6219304"/>
          </a:xfrm>
        </p:spPr>
        <p:txBody>
          <a:bodyPr>
            <a:noAutofit/>
          </a:bodyPr>
          <a:lstStyle/>
          <a:p>
            <a:pPr marL="0" indent="0" algn="just">
              <a:buNone/>
            </a:pPr>
            <a:r>
              <a:rPr lang="en-US" sz="2000" b="1" dirty="0">
                <a:latin typeface="Times New Roman" panose="02020603050405020304" pitchFamily="18" charset="0"/>
                <a:cs typeface="Times New Roman" panose="02020603050405020304" pitchFamily="18" charset="0"/>
              </a:rPr>
              <a:t>Gross receipt</a:t>
            </a:r>
            <a:endParaRPr lang="en-IN" sz="2000" b="1" dirty="0">
              <a:latin typeface="Times New Roman" panose="02020603050405020304" pitchFamily="18" charset="0"/>
              <a:cs typeface="Times New Roman" panose="02020603050405020304" pitchFamily="18" charset="0"/>
            </a:endParaRPr>
          </a:p>
          <a:p>
            <a:pPr marL="0" indent="0" algn="just">
              <a:buNone/>
            </a:pPr>
            <a:r>
              <a:rPr lang="en-US" sz="2000" dirty="0">
                <a:latin typeface="Times New Roman" panose="02020603050405020304" pitchFamily="18" charset="0"/>
                <a:cs typeface="Times New Roman" panose="02020603050405020304" pitchFamily="18" charset="0"/>
              </a:rPr>
              <a:t>The term 'Gross Receipts' is not defined in the Income-tax Act. The 'Guidance Note on Tax Audit' issued by ICAI provides that in the case of professionals, 'Gross receipts' include all receipts arising from carrying on a profession. However, certain receipts may or may not be included in the gross receipts.</a:t>
            </a:r>
            <a:endParaRPr lang="en-IN" sz="2000" dirty="0">
              <a:latin typeface="Times New Roman" panose="02020603050405020304" pitchFamily="18" charset="0"/>
              <a:cs typeface="Times New Roman" panose="02020603050405020304" pitchFamily="18" charset="0"/>
            </a:endParaRPr>
          </a:p>
          <a:p>
            <a:pPr marL="0" indent="0" algn="just">
              <a:buNone/>
            </a:pPr>
            <a:r>
              <a:rPr lang="en-US" sz="2000" dirty="0">
                <a:latin typeface="Times New Roman" panose="02020603050405020304" pitchFamily="18" charset="0"/>
                <a:cs typeface="Times New Roman" panose="02020603050405020304" pitchFamily="18" charset="0"/>
              </a:rPr>
              <a:t>The following receipts shall be included in the gross receipts:</a:t>
            </a:r>
            <a:endParaRPr lang="en-IN" sz="2000" dirty="0">
              <a:latin typeface="Times New Roman" panose="02020603050405020304" pitchFamily="18" charset="0"/>
              <a:cs typeface="Times New Roman" panose="02020603050405020304" pitchFamily="18" charset="0"/>
            </a:endParaRPr>
          </a:p>
          <a:p>
            <a:pPr marL="571500" lvl="1" algn="just">
              <a:buFont typeface="+mj-lt"/>
              <a:buAutoNum type="alphaLcPeriod"/>
            </a:pPr>
            <a:r>
              <a:rPr lang="en-US" sz="2000" dirty="0">
                <a:latin typeface="Times New Roman" panose="02020603050405020304" pitchFamily="18" charset="0"/>
                <a:cs typeface="Times New Roman" panose="02020603050405020304" pitchFamily="18" charset="0"/>
              </a:rPr>
              <a:t>Cash assistance (by whatever name called) received or receivable by any person against exports under any scheme of the Government of India;</a:t>
            </a:r>
          </a:p>
          <a:p>
            <a:pPr marL="571500" lvl="1" algn="just">
              <a:buFont typeface="+mj-lt"/>
              <a:buAutoNum type="alphaLcPeriod"/>
            </a:pPr>
            <a:r>
              <a:rPr lang="en-US" sz="2000" dirty="0">
                <a:latin typeface="Times New Roman" panose="02020603050405020304" pitchFamily="18" charset="0"/>
                <a:cs typeface="Times New Roman" panose="02020603050405020304" pitchFamily="18" charset="0"/>
              </a:rPr>
              <a:t>Any indirect tax re-paid or repayable as drawback to any person against exports under the Customs and Central Excise Duties and Service Tax Drawback Rules, 1995;</a:t>
            </a:r>
          </a:p>
          <a:p>
            <a:pPr marL="571500" lvl="1" algn="just">
              <a:buFont typeface="+mj-lt"/>
              <a:buAutoNum type="alphaLcPeriod"/>
            </a:pPr>
            <a:r>
              <a:rPr lang="en-US" sz="2000" dirty="0">
                <a:latin typeface="Times New Roman" panose="02020603050405020304" pitchFamily="18" charset="0"/>
                <a:cs typeface="Times New Roman" panose="02020603050405020304" pitchFamily="18" charset="0"/>
              </a:rPr>
              <a:t>The aggregate of gross income by way of interest received by the money lender;</a:t>
            </a:r>
          </a:p>
          <a:p>
            <a:pPr marL="571500" lvl="1" algn="just">
              <a:buFont typeface="+mj-lt"/>
              <a:buAutoNum type="alphaLcPeriod"/>
            </a:pPr>
            <a:r>
              <a:rPr lang="en-US" sz="2000" dirty="0">
                <a:latin typeface="Times New Roman" panose="02020603050405020304" pitchFamily="18" charset="0"/>
                <a:cs typeface="Times New Roman" panose="02020603050405020304" pitchFamily="18" charset="0"/>
              </a:rPr>
              <a:t>The aggregate amount of gross receipts arising from the sale of Virtual Digital Assets (VDAs) by a dealer engaged in the business of dealing in such assets. For details refer to the Guidance note on Crypto- Asset Reporting Obligations under section 509 of the Income Tax Act 2025 issued by the CBDT.</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297995913"/>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6307" y="84931"/>
            <a:ext cx="8727370" cy="6323013"/>
          </a:xfrm>
        </p:spPr>
        <p:txBody>
          <a:bodyPr>
            <a:noAutofit/>
          </a:bodyPr>
          <a:lstStyle/>
          <a:p>
            <a:pPr marL="442913" lvl="1" indent="-190500" algn="just">
              <a:buFont typeface="+mj-lt"/>
              <a:buAutoNum type="alphaLcPeriod" startAt="5"/>
            </a:pPr>
            <a:r>
              <a:rPr lang="en-US" sz="2200" dirty="0">
                <a:latin typeface="Times New Roman" panose="02020603050405020304" pitchFamily="18" charset="0"/>
                <a:cs typeface="Times New Roman" panose="02020603050405020304" pitchFamily="18" charset="0"/>
              </a:rPr>
              <a:t>The aggregate amount of gross receipts arising from the sale of carbon credits by a dealer engaged in the business of dealing in carbon credits.</a:t>
            </a:r>
          </a:p>
          <a:p>
            <a:pPr marL="442913" lvl="1" indent="-190500" algn="just">
              <a:buFont typeface="+mj-lt"/>
              <a:buAutoNum type="alphaLcPeriod" startAt="5"/>
            </a:pPr>
            <a:r>
              <a:rPr lang="en-US" sz="2200" dirty="0">
                <a:latin typeface="Times New Roman" panose="02020603050405020304" pitchFamily="18" charset="0"/>
                <a:cs typeface="Times New Roman" panose="02020603050405020304" pitchFamily="18" charset="0"/>
              </a:rPr>
              <a:t>Commission, brokerage, service and other incidental charges received in the business of chit funds; </a:t>
            </a:r>
          </a:p>
          <a:p>
            <a:pPr marL="442913" lvl="1" indent="-190500" algn="just">
              <a:buFont typeface="+mj-lt"/>
              <a:buAutoNum type="alphaLcPeriod" startAt="5"/>
            </a:pPr>
            <a:r>
              <a:rPr lang="en-US" sz="2200" dirty="0">
                <a:latin typeface="Times New Roman" panose="02020603050405020304" pitchFamily="18" charset="0"/>
                <a:cs typeface="Times New Roman" panose="02020603050405020304" pitchFamily="18" charset="0"/>
              </a:rPr>
              <a:t>Reimbursement of expenses incurred (e.g. packing, forwarding, freight, insurance, travelling etc.), and if the same is credited to a separate account in the books, only the net surplus on this account should be added to the turnover for the purposes of Section 44AB;</a:t>
            </a:r>
          </a:p>
          <a:p>
            <a:pPr marL="442913" lvl="1" indent="-190500" algn="just">
              <a:buFont typeface="+mj-lt"/>
              <a:buAutoNum type="alphaLcPeriod" startAt="5"/>
            </a:pPr>
            <a:r>
              <a:rPr lang="en-US" sz="2200" dirty="0">
                <a:latin typeface="Times New Roman" panose="02020603050405020304" pitchFamily="18" charset="0"/>
                <a:cs typeface="Times New Roman" panose="02020603050405020304" pitchFamily="18" charset="0"/>
              </a:rPr>
              <a:t>The net exchange rate difference on export sales during the year on the basis of the principle explained in (vii) above will have to be added;</a:t>
            </a:r>
          </a:p>
          <a:p>
            <a:pPr marL="442913" lvl="1" indent="-190500" algn="just">
              <a:buFont typeface="+mj-lt"/>
              <a:buAutoNum type="alphaLcPeriod" startAt="5"/>
            </a:pPr>
            <a:r>
              <a:rPr lang="en-US" sz="2200" dirty="0">
                <a:latin typeface="Times New Roman" panose="02020603050405020304" pitchFamily="18" charset="0"/>
                <a:cs typeface="Times New Roman" panose="02020603050405020304" pitchFamily="18" charset="0"/>
              </a:rPr>
              <a:t>Hire charges of cold storage;</a:t>
            </a:r>
          </a:p>
          <a:p>
            <a:pPr marL="442913" lvl="1" indent="-190500" algn="just">
              <a:buFont typeface="+mj-lt"/>
              <a:buAutoNum type="alphaLcPeriod" startAt="5"/>
            </a:pPr>
            <a:r>
              <a:rPr lang="en-US" sz="2200" dirty="0">
                <a:latin typeface="Times New Roman" panose="02020603050405020304" pitchFamily="18" charset="0"/>
                <a:cs typeface="Times New Roman" panose="02020603050405020304" pitchFamily="18" charset="0"/>
              </a:rPr>
              <a:t>Liquidated damages;</a:t>
            </a:r>
          </a:p>
          <a:p>
            <a:pPr marL="442913" lvl="1" indent="-190500" algn="just">
              <a:buFont typeface="+mj-lt"/>
              <a:buAutoNum type="alphaLcPeriod" startAt="5"/>
            </a:pPr>
            <a:r>
              <a:rPr lang="en-US" sz="2200" dirty="0">
                <a:latin typeface="Times New Roman" panose="02020603050405020304" pitchFamily="18" charset="0"/>
                <a:cs typeface="Times New Roman" panose="02020603050405020304" pitchFamily="18" charset="0"/>
              </a:rPr>
              <a:t>Insurance claims - except for fixed assets;</a:t>
            </a:r>
          </a:p>
          <a:p>
            <a:pPr marL="442913" lvl="1" indent="-190500" algn="just">
              <a:buFont typeface="+mj-lt"/>
              <a:buAutoNum type="alphaLcPeriod" startAt="5"/>
            </a:pPr>
            <a:r>
              <a:rPr lang="en-US" sz="2200" dirty="0">
                <a:latin typeface="Times New Roman" panose="02020603050405020304" pitchFamily="18" charset="0"/>
                <a:cs typeface="Times New Roman" panose="02020603050405020304" pitchFamily="18" charset="0"/>
              </a:rPr>
              <a:t>Sale proceeds of scrap, wastage etc. unless treated as part of sale or turnover, whether or not credited to miscellaneous income account;</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899032468"/>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2BEDE-5F1E-2C86-6FAD-FC325C2D5A9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B22D03-01AE-1183-E375-95CD7B481347}"/>
              </a:ext>
            </a:extLst>
          </p:cNvPr>
          <p:cNvSpPr>
            <a:spLocks noGrp="1"/>
          </p:cNvSpPr>
          <p:nvPr>
            <p:ph idx="1"/>
          </p:nvPr>
        </p:nvSpPr>
        <p:spPr>
          <a:xfrm>
            <a:off x="136307" y="84931"/>
            <a:ext cx="8727370" cy="6323013"/>
          </a:xfrm>
        </p:spPr>
        <p:txBody>
          <a:bodyPr>
            <a:noAutofit/>
          </a:bodyPr>
          <a:lstStyle/>
          <a:p>
            <a:pPr marL="709613" lvl="1" indent="-457200" algn="just">
              <a:buFont typeface="+mj-lt"/>
              <a:buAutoNum type="alphaLcPeriod" startAt="13"/>
            </a:pPr>
            <a:r>
              <a:rPr lang="en-US" sz="1900" dirty="0">
                <a:latin typeface="Times New Roman" panose="02020603050405020304" pitchFamily="18" charset="0"/>
                <a:cs typeface="Times New Roman" panose="02020603050405020304" pitchFamily="18" charset="0"/>
              </a:rPr>
              <a:t>Gross receipts including lease rent in the business of operating lease;</a:t>
            </a:r>
          </a:p>
          <a:p>
            <a:pPr marL="709613" lvl="1" indent="-457200" algn="just">
              <a:buFont typeface="+mj-lt"/>
              <a:buAutoNum type="alphaLcPeriod" startAt="13"/>
            </a:pPr>
            <a:r>
              <a:rPr lang="en-US" sz="1900" dirty="0">
                <a:latin typeface="Times New Roman" panose="02020603050405020304" pitchFamily="18" charset="0"/>
                <a:cs typeface="Times New Roman" panose="02020603050405020304" pitchFamily="18" charset="0"/>
              </a:rPr>
              <a:t>Finance income to reimburse and reward the lessor for his investment and services;</a:t>
            </a:r>
          </a:p>
          <a:p>
            <a:pPr marL="709613" lvl="1" indent="-457200" algn="just">
              <a:buFont typeface="+mj-lt"/>
              <a:buAutoNum type="alphaLcPeriod" startAt="13"/>
            </a:pPr>
            <a:r>
              <a:rPr lang="en-US" sz="1900" dirty="0">
                <a:latin typeface="Times New Roman" panose="02020603050405020304" pitchFamily="18" charset="0"/>
                <a:cs typeface="Times New Roman" panose="02020603050405020304" pitchFamily="18" charset="0"/>
              </a:rPr>
              <a:t>Hire charges and instalments received in the course of hire purchase;</a:t>
            </a:r>
          </a:p>
          <a:p>
            <a:pPr marL="709613" lvl="1" indent="-457200" algn="just">
              <a:buFont typeface="+mj-lt"/>
              <a:buAutoNum type="alphaLcPeriod" startAt="13"/>
            </a:pPr>
            <a:r>
              <a:rPr lang="en-US" sz="1900" dirty="0">
                <a:latin typeface="Times New Roman" panose="02020603050405020304" pitchFamily="18" charset="0"/>
                <a:cs typeface="Times New Roman" panose="02020603050405020304" pitchFamily="18" charset="0"/>
              </a:rPr>
              <a:t>Advance received and forfeited from customers.</a:t>
            </a:r>
          </a:p>
          <a:p>
            <a:pPr marL="709613" lvl="1" indent="-457200" algn="just">
              <a:buFont typeface="+mj-lt"/>
              <a:buAutoNum type="alphaLcPeriod" startAt="13"/>
            </a:pPr>
            <a:r>
              <a:rPr lang="en-US" sz="1900" dirty="0">
                <a:latin typeface="Times New Roman" panose="02020603050405020304" pitchFamily="18" charset="0"/>
                <a:cs typeface="Times New Roman" panose="02020603050405020304" pitchFamily="18" charset="0"/>
              </a:rPr>
              <a:t>The value of any benefit or perquisite, whether convertible into money or not, arising from business or the exercise of a profession.</a:t>
            </a:r>
          </a:p>
        </p:txBody>
      </p:sp>
      <p:sp>
        <p:nvSpPr>
          <p:cNvPr id="2" name="Footer Placeholder 1">
            <a:extLst>
              <a:ext uri="{FF2B5EF4-FFF2-40B4-BE49-F238E27FC236}">
                <a16:creationId xmlns:a16="http://schemas.microsoft.com/office/drawing/2014/main" id="{EE6D00FC-18A7-E9B1-72AB-12B4BDABE18D}"/>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28230243"/>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442" y="260648"/>
            <a:ext cx="8606030" cy="6147296"/>
          </a:xfrm>
        </p:spPr>
        <p:txBody>
          <a:bodyPr>
            <a:normAutofit/>
          </a:bodyPr>
          <a:lstStyle/>
          <a:p>
            <a:pPr marL="0" indent="0" algn="just">
              <a:spcBef>
                <a:spcPts val="0"/>
              </a:spcBef>
              <a:buNone/>
            </a:pPr>
            <a:r>
              <a:rPr lang="en-US" sz="2200" dirty="0">
                <a:latin typeface="Times New Roman" panose="02020603050405020304" pitchFamily="18" charset="0"/>
                <a:cs typeface="Times New Roman" panose="02020603050405020304" pitchFamily="18" charset="0"/>
              </a:rPr>
              <a:t>The following receipts shall be excluded from the gross receipts:</a:t>
            </a:r>
            <a:endParaRPr lang="en-IN" sz="2200" dirty="0">
              <a:latin typeface="Times New Roman" panose="02020603050405020304" pitchFamily="18" charset="0"/>
              <a:cs typeface="Times New Roman" panose="02020603050405020304" pitchFamily="18" charset="0"/>
            </a:endParaRPr>
          </a:p>
          <a:p>
            <a:pPr marL="342900" indent="-342900" algn="just">
              <a:spcBef>
                <a:spcPts val="0"/>
              </a:spcBef>
              <a:buSzPct val="90000"/>
              <a:buFont typeface="+mj-lt"/>
              <a:buAutoNum type="alphaLcPeriod"/>
            </a:pPr>
            <a:r>
              <a:rPr lang="en-US" sz="2200" dirty="0">
                <a:latin typeface="Times New Roman" panose="02020603050405020304" pitchFamily="18" charset="0"/>
                <a:cs typeface="Times New Roman" panose="02020603050405020304" pitchFamily="18" charset="0"/>
              </a:rPr>
              <a:t>Sale proceeds of fixed assets including advance forfeited, if any;</a:t>
            </a:r>
          </a:p>
          <a:p>
            <a:pPr marL="342900" indent="-342900" algn="just">
              <a:spcBef>
                <a:spcPts val="0"/>
              </a:spcBef>
              <a:buSzPct val="90000"/>
              <a:buFont typeface="+mj-lt"/>
              <a:buAutoNum type="alphaLcPeriod"/>
            </a:pPr>
            <a:r>
              <a:rPr lang="en-US" sz="2200" dirty="0">
                <a:latin typeface="Times New Roman" panose="02020603050405020304" pitchFamily="18" charset="0"/>
                <a:cs typeface="Times New Roman" panose="02020603050405020304" pitchFamily="18" charset="0"/>
              </a:rPr>
              <a:t>Sale proceeds of assets held as investments;</a:t>
            </a:r>
          </a:p>
          <a:p>
            <a:pPr marL="342900" indent="-342900" algn="just">
              <a:spcBef>
                <a:spcPts val="0"/>
              </a:spcBef>
              <a:buSzPct val="90000"/>
              <a:buFont typeface="+mj-lt"/>
              <a:buAutoNum type="alphaLcPeriod"/>
            </a:pPr>
            <a:r>
              <a:rPr lang="en-US" sz="2200" dirty="0">
                <a:latin typeface="Times New Roman" panose="02020603050405020304" pitchFamily="18" charset="0"/>
                <a:cs typeface="Times New Roman" panose="02020603050405020304" pitchFamily="18" charset="0"/>
              </a:rPr>
              <a:t>Rental income unless the same is assessable as business income;</a:t>
            </a:r>
          </a:p>
          <a:p>
            <a:pPr marL="342900" indent="-342900" algn="just">
              <a:spcBef>
                <a:spcPts val="0"/>
              </a:spcBef>
              <a:buSzPct val="90000"/>
              <a:buFont typeface="+mj-lt"/>
              <a:buAutoNum type="alphaLcPeriod"/>
            </a:pPr>
            <a:r>
              <a:rPr lang="en-US" sz="2200" dirty="0">
                <a:latin typeface="Times New Roman" panose="02020603050405020304" pitchFamily="18" charset="0"/>
                <a:cs typeface="Times New Roman" panose="02020603050405020304" pitchFamily="18" charset="0"/>
              </a:rPr>
              <a:t>Dividends on shares except in the case of an assessee dealing in shares;</a:t>
            </a:r>
          </a:p>
          <a:p>
            <a:pPr marL="342900" indent="-342900" algn="just">
              <a:spcBef>
                <a:spcPts val="0"/>
              </a:spcBef>
              <a:buSzPct val="90000"/>
              <a:buFont typeface="+mj-lt"/>
              <a:buAutoNum type="alphaLcPeriod"/>
            </a:pPr>
            <a:r>
              <a:rPr lang="en-US" sz="2200" dirty="0">
                <a:latin typeface="Times New Roman" panose="02020603050405020304" pitchFamily="18" charset="0"/>
                <a:cs typeface="Times New Roman" panose="02020603050405020304" pitchFamily="18" charset="0"/>
              </a:rPr>
              <a:t>Income by way of interest unless assessable as business income;</a:t>
            </a:r>
          </a:p>
          <a:p>
            <a:pPr marL="342900" indent="-342900" algn="just">
              <a:spcBef>
                <a:spcPts val="0"/>
              </a:spcBef>
              <a:buSzPct val="90000"/>
              <a:buFont typeface="+mj-lt"/>
              <a:buAutoNum type="alphaLcPeriod"/>
            </a:pPr>
            <a:r>
              <a:rPr lang="en-US" sz="2200" dirty="0">
                <a:latin typeface="Times New Roman" panose="02020603050405020304" pitchFamily="18" charset="0"/>
                <a:cs typeface="Times New Roman" panose="02020603050405020304" pitchFamily="18" charset="0"/>
              </a:rPr>
              <a:t>Reimbursement of customs duty and other charges collected by a clearing agent;</a:t>
            </a:r>
          </a:p>
          <a:p>
            <a:pPr marL="342900" indent="-342900" algn="just">
              <a:spcBef>
                <a:spcPts val="0"/>
              </a:spcBef>
              <a:buSzPct val="90000"/>
              <a:buFont typeface="+mj-lt"/>
              <a:buAutoNum type="alphaLcPeriod"/>
            </a:pPr>
            <a:r>
              <a:rPr lang="en-US" sz="2200" dirty="0">
                <a:latin typeface="Times New Roman" panose="02020603050405020304" pitchFamily="18" charset="0"/>
                <a:cs typeface="Times New Roman" panose="02020603050405020304" pitchFamily="18" charset="0"/>
              </a:rPr>
              <a:t>In the case of a recruiting agent, the advertisement charges received by him by way of reimbursement of expenses incurred by him;</a:t>
            </a:r>
          </a:p>
          <a:p>
            <a:pPr marL="342900" indent="-342900" algn="just">
              <a:spcBef>
                <a:spcPts val="0"/>
              </a:spcBef>
              <a:buSzPct val="90000"/>
              <a:buFont typeface="+mj-lt"/>
              <a:buAutoNum type="alphaLcPeriod"/>
            </a:pPr>
            <a:r>
              <a:rPr lang="en-US" sz="2200" dirty="0">
                <a:latin typeface="Times New Roman" panose="02020603050405020304" pitchFamily="18" charset="0"/>
                <a:cs typeface="Times New Roman" panose="02020603050405020304" pitchFamily="18" charset="0"/>
              </a:rPr>
              <a:t>In the case of a travelling agent, the amount received from the clients for payment to the airlines, railways etc. where such amounts are received by way of reimbursement of expenses incurred on behalf of the client. If, however, the travel agent is conducting a package tour and charges a consolidated sum for transportation, boarding and lodging and other facilities, then the amount received from the members of group tour should form part of gross receipts;</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392988195"/>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16632"/>
            <a:ext cx="8640960" cy="5904656"/>
          </a:xfrm>
        </p:spPr>
        <p:txBody>
          <a:bodyPr>
            <a:noAutofit/>
          </a:bodyPr>
          <a:lstStyle/>
          <a:p>
            <a:pPr marL="457200" indent="-457200" algn="just">
              <a:spcBef>
                <a:spcPts val="0"/>
              </a:spcBef>
              <a:buSzPct val="90000"/>
              <a:buFont typeface="+mj-lt"/>
              <a:buAutoNum type="alphaLcPeriod" startAt="9"/>
            </a:pPr>
            <a:r>
              <a:rPr lang="en-US" sz="2000" dirty="0">
                <a:latin typeface="Times New Roman" panose="02020603050405020304" pitchFamily="18" charset="0"/>
                <a:cs typeface="Times New Roman" panose="02020603050405020304" pitchFamily="18" charset="0"/>
              </a:rPr>
              <a:t>In the case of an advertising agent, the amount of advertising charges recovered by him from his clients provided these are by way of reimbursement. But if the advertising agent books the advertisement space in bulk and recovers the charges from different clients, the amount received by him from the clients will not be the same as the charges paid by him and in such a case the amount recovered by him will form part of his gross receipts;</a:t>
            </a:r>
          </a:p>
          <a:p>
            <a:pPr marL="457200" indent="-457200" algn="just">
              <a:spcBef>
                <a:spcPts val="0"/>
              </a:spcBef>
              <a:buSzPct val="90000"/>
              <a:buFont typeface="+mj-lt"/>
              <a:buAutoNum type="alphaLcPeriod" startAt="9"/>
            </a:pPr>
            <a:r>
              <a:rPr lang="en-US" sz="2000" dirty="0">
                <a:latin typeface="Times New Roman" panose="02020603050405020304" pitchFamily="18" charset="0"/>
                <a:cs typeface="Times New Roman" panose="02020603050405020304" pitchFamily="18" charset="0"/>
              </a:rPr>
              <a:t>Share of profit, interest, remuneration, bonus, commission, etc. received by a partner from the partnership firm</a:t>
            </a:r>
          </a:p>
          <a:p>
            <a:pPr marL="457200" indent="-457200" algn="just">
              <a:spcBef>
                <a:spcPts val="0"/>
              </a:spcBef>
              <a:buSzPct val="90000"/>
              <a:buFont typeface="+mj-lt"/>
              <a:buAutoNum type="alphaLcPeriod" startAt="9"/>
            </a:pPr>
            <a:r>
              <a:rPr lang="en-US" sz="2000" dirty="0">
                <a:latin typeface="Times New Roman" panose="02020603050405020304" pitchFamily="18" charset="0"/>
                <a:cs typeface="Times New Roman" panose="02020603050405020304" pitchFamily="18" charset="0"/>
              </a:rPr>
              <a:t>Agriculture receipts [as covered in section 2(1A)]</a:t>
            </a:r>
          </a:p>
          <a:p>
            <a:pPr marL="457200" indent="-457200" algn="just">
              <a:spcBef>
                <a:spcPts val="0"/>
              </a:spcBef>
              <a:buSzPct val="90000"/>
              <a:buFont typeface="+mj-lt"/>
              <a:buAutoNum type="alphaLcPeriod" startAt="9"/>
            </a:pPr>
            <a:r>
              <a:rPr lang="en-US" sz="2000" dirty="0">
                <a:latin typeface="Times New Roman" panose="02020603050405020304" pitchFamily="18" charset="0"/>
                <a:cs typeface="Times New Roman" panose="02020603050405020304" pitchFamily="18" charset="0"/>
              </a:rPr>
              <a:t>Write back of amounts payable to creditors and/or provisions for expenses or taxes no longer required.</a:t>
            </a:r>
          </a:p>
          <a:p>
            <a:pPr marL="457200" indent="-457200" algn="just">
              <a:spcBef>
                <a:spcPts val="0"/>
              </a:spcBef>
              <a:buSzPct val="90000"/>
              <a:buFont typeface="+mj-lt"/>
              <a:buAutoNum type="alphaLcPeriod" startAt="9"/>
            </a:pPr>
            <a:r>
              <a:rPr lang="en-US" sz="2000" dirty="0">
                <a:latin typeface="Times New Roman" panose="02020603050405020304" pitchFamily="18" charset="0"/>
                <a:cs typeface="Times New Roman" panose="02020603050405020304" pitchFamily="18" charset="0"/>
              </a:rPr>
              <a:t>Bad Debts recovery – The corresponding sales was considered as turnover earlier, therefore if the recovery of this is shown as turnover, it will lead to duplication.</a:t>
            </a:r>
          </a:p>
          <a:p>
            <a:pPr marL="457200" indent="-457200" algn="just">
              <a:spcBef>
                <a:spcPts val="0"/>
              </a:spcBef>
              <a:buSzPct val="90000"/>
              <a:buFont typeface="+mj-lt"/>
              <a:buAutoNum type="alphaLcPeriod" startAt="9"/>
            </a:pPr>
            <a:r>
              <a:rPr lang="en-US" sz="2000" dirty="0">
                <a:latin typeface="Times New Roman" panose="02020603050405020304" pitchFamily="18" charset="0"/>
                <a:cs typeface="Times New Roman" panose="02020603050405020304" pitchFamily="18" charset="0"/>
              </a:rPr>
              <a:t>Section 41 – Remission of Liability – Amounts which are not payable written off cannot be treated as sales / turnover</a:t>
            </a:r>
          </a:p>
          <a:p>
            <a:pPr marL="457200" indent="-457200" algn="just">
              <a:spcBef>
                <a:spcPts val="0"/>
              </a:spcBef>
              <a:buSzPct val="90000"/>
              <a:buFont typeface="+mj-lt"/>
              <a:buAutoNum type="alphaLcPeriod" startAt="9"/>
            </a:pPr>
            <a:r>
              <a:rPr lang="en-US" sz="2000" dirty="0">
                <a:latin typeface="Times New Roman" panose="02020603050405020304" pitchFamily="18" charset="0"/>
                <a:cs typeface="Times New Roman" panose="02020603050405020304" pitchFamily="18" charset="0"/>
              </a:rPr>
              <a:t>Capital Receipt (Whether credited or not to statement of P&amp;L) – cannot be treated as sales / turnover because it does not arise from regular business activity.</a:t>
            </a:r>
            <a:endParaRPr lang="en-IN" sz="20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590641206"/>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260648"/>
            <a:ext cx="8496944" cy="5229325"/>
          </a:xfrm>
        </p:spPr>
        <p:txBody>
          <a:bodyPr>
            <a:normAutofit/>
          </a:bodyPr>
          <a:lstStyle/>
          <a:p>
            <a:pPr marL="0" indent="0" algn="just">
              <a:buNone/>
            </a:pPr>
            <a:r>
              <a:rPr lang="en-US" sz="2200" dirty="0">
                <a:latin typeface="Times New Roman" panose="02020603050405020304" pitchFamily="18" charset="0"/>
                <a:cs typeface="Times New Roman" panose="02020603050405020304" pitchFamily="18" charset="0"/>
              </a:rPr>
              <a:t>In case of sale by a commission agent or by a person on a consignment basis, if the property in goods or all significant risks and rewards of ownership of goods continue to belong to the principal, the relevant sale price shall not be part of the turnover of the commission agent.</a:t>
            </a:r>
          </a:p>
          <a:p>
            <a:pPr marL="0" indent="0" algn="just">
              <a:buNone/>
            </a:pPr>
            <a:r>
              <a:rPr lang="en-US" sz="2200" dirty="0">
                <a:latin typeface="Times New Roman" panose="02020603050405020304" pitchFamily="18" charset="0"/>
                <a:cs typeface="Times New Roman" panose="02020603050405020304" pitchFamily="18" charset="0"/>
              </a:rPr>
              <a:t> </a:t>
            </a:r>
          </a:p>
          <a:p>
            <a:pPr marL="0" indent="0" algn="just">
              <a:buNone/>
            </a:pPr>
            <a:r>
              <a:rPr lang="en-US" sz="2200" dirty="0">
                <a:latin typeface="Times New Roman" panose="02020603050405020304" pitchFamily="18" charset="0"/>
                <a:cs typeface="Times New Roman" panose="02020603050405020304" pitchFamily="18" charset="0"/>
              </a:rPr>
              <a:t>In this case, the turnover shall be the amount of commission earned by the agent. </a:t>
            </a:r>
          </a:p>
          <a:p>
            <a:pPr marL="0" indent="0" algn="just">
              <a:buNone/>
            </a:pPr>
            <a:endParaRPr lang="en-US" sz="2200" dirty="0">
              <a:latin typeface="Times New Roman" panose="02020603050405020304" pitchFamily="18" charset="0"/>
              <a:cs typeface="Times New Roman" panose="02020603050405020304" pitchFamily="18" charset="0"/>
            </a:endParaRPr>
          </a:p>
          <a:p>
            <a:pPr marL="0" indent="0" algn="just">
              <a:buNone/>
            </a:pPr>
            <a:r>
              <a:rPr lang="en-US" sz="2200" dirty="0">
                <a:latin typeface="Times New Roman" panose="02020603050405020304" pitchFamily="18" charset="0"/>
                <a:cs typeface="Times New Roman" panose="02020603050405020304" pitchFamily="18" charset="0"/>
              </a:rPr>
              <a:t>However, if the property in the goods, significant risk and reward of ownership belong to the commission agent, the sale price received / receivable shall form part of his turnover.</a:t>
            </a:r>
            <a:endParaRPr lang="en-IN" sz="2200" dirty="0">
              <a:latin typeface="Times New Roman" panose="02020603050405020304" pitchFamily="18" charset="0"/>
              <a:cs typeface="Times New Roman" panose="02020603050405020304" pitchFamily="18" charset="0"/>
            </a:endParaRPr>
          </a:p>
          <a:p>
            <a:pPr marL="0" indent="0" algn="just">
              <a:buNone/>
            </a:pPr>
            <a:endParaRPr lang="en-IN" sz="22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780535302"/>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4748" y="20895"/>
            <a:ext cx="8667732" cy="6288425"/>
          </a:xfrm>
        </p:spPr>
        <p:txBody>
          <a:bodyPr>
            <a:noAutofit/>
          </a:bodyPr>
          <a:lstStyle/>
          <a:p>
            <a:pPr marL="0" indent="0" algn="just">
              <a:spcBef>
                <a:spcPts val="0"/>
              </a:spcBef>
              <a:buNone/>
            </a:pPr>
            <a:r>
              <a:rPr lang="en-GB" sz="2000" b="1" dirty="0">
                <a:latin typeface="Times New Roman" panose="02020603050405020304" pitchFamily="18" charset="0"/>
                <a:cs typeface="Times New Roman" panose="02020603050405020304" pitchFamily="18" charset="0"/>
              </a:rPr>
              <a:t>ISSUE – 9</a:t>
            </a:r>
          </a:p>
          <a:p>
            <a:pPr marL="0" indent="0" algn="just">
              <a:spcBef>
                <a:spcPts val="0"/>
              </a:spcBef>
              <a:buNone/>
            </a:pPr>
            <a:r>
              <a:rPr lang="en-GB" sz="2000" b="1" dirty="0">
                <a:latin typeface="Times New Roman" panose="02020603050405020304" pitchFamily="18" charset="0"/>
                <a:cs typeface="Times New Roman" panose="02020603050405020304" pitchFamily="18" charset="0"/>
              </a:rPr>
              <a:t>Whether the out-of-pocket expenses received by professionals shall form part of gross receipts? </a:t>
            </a:r>
          </a:p>
          <a:p>
            <a:pPr marL="0" indent="0" algn="just">
              <a:spcBef>
                <a:spcPts val="0"/>
              </a:spcBef>
              <a:buNone/>
            </a:pPr>
            <a:r>
              <a:rPr lang="en-US" sz="2000" dirty="0">
                <a:latin typeface="Times New Roman" panose="02020603050405020304" pitchFamily="18" charset="0"/>
                <a:cs typeface="Times New Roman" panose="02020603050405020304" pitchFamily="18" charset="0"/>
              </a:rPr>
              <a:t>The expression "gross receipts" in profession would include all receipts arising from carrying on of the profession. </a:t>
            </a:r>
          </a:p>
          <a:p>
            <a:pPr marL="0" indent="0" algn="just">
              <a:spcBef>
                <a:spcPts val="0"/>
              </a:spcBef>
              <a:buNone/>
            </a:pPr>
            <a:r>
              <a:rPr lang="en-US" sz="2000" dirty="0">
                <a:latin typeface="Times New Roman" panose="02020603050405020304" pitchFamily="18" charset="0"/>
                <a:cs typeface="Times New Roman" panose="02020603050405020304" pitchFamily="18" charset="0"/>
              </a:rPr>
              <a:t>Normally, in the case of solicitors, advocates or chartered accountants, such out of pocket expenses received in advance are credited in a separate client's account and </a:t>
            </a:r>
            <a:r>
              <a:rPr lang="en-US" sz="2000" dirty="0" err="1">
                <a:latin typeface="Times New Roman" panose="02020603050405020304" pitchFamily="18" charset="0"/>
                <a:cs typeface="Times New Roman" panose="02020603050405020304" pitchFamily="18" charset="0"/>
              </a:rPr>
              <a:t>utilised</a:t>
            </a:r>
            <a:r>
              <a:rPr lang="en-US" sz="2000" dirty="0">
                <a:latin typeface="Times New Roman" panose="02020603050405020304" pitchFamily="18" charset="0"/>
                <a:cs typeface="Times New Roman" panose="02020603050405020304" pitchFamily="18" charset="0"/>
              </a:rPr>
              <a:t> for making payments for stamp duties, registration fees, counsel's fees, travelling expenses etc. on behalf of the clients. </a:t>
            </a:r>
            <a:r>
              <a:rPr lang="en-US" sz="2000" b="1" u="sng" dirty="0">
                <a:latin typeface="Times New Roman" panose="02020603050405020304" pitchFamily="18" charset="0"/>
                <a:cs typeface="Times New Roman" panose="02020603050405020304" pitchFamily="18" charset="0"/>
              </a:rPr>
              <a:t>These amounts, if collected separately either in advance or otherwise, should not form part of the "gross receipts".</a:t>
            </a:r>
          </a:p>
          <a:p>
            <a:pPr marL="0" indent="0" algn="just">
              <a:spcBef>
                <a:spcPts val="0"/>
              </a:spcBef>
              <a:buNone/>
            </a:pPr>
            <a:r>
              <a:rPr lang="en-US" sz="2000" b="1" u="sng" dirty="0">
                <a:latin typeface="Times New Roman" panose="02020603050405020304" pitchFamily="18" charset="0"/>
                <a:cs typeface="Times New Roman" panose="02020603050405020304" pitchFamily="18" charset="0"/>
              </a:rPr>
              <a:t>If, however, such out of pocket expenses are not specifically collected but are included / collected by way of a consolidated fee, the whole of the amount so collected shall form part of gross receipts and no adjustment should be made in respect of actual expenses paid by the professional person for and / or on behalf of his clients out of the gross fees so collected.</a:t>
            </a:r>
          </a:p>
          <a:p>
            <a:pPr marL="0" indent="0" algn="just">
              <a:spcBef>
                <a:spcPts val="0"/>
              </a:spcBef>
              <a:buNone/>
            </a:pPr>
            <a:r>
              <a:rPr lang="en-US" sz="2000" b="1" u="sng" dirty="0">
                <a:latin typeface="Times New Roman" panose="02020603050405020304" pitchFamily="18" charset="0"/>
                <a:cs typeface="Times New Roman" panose="02020603050405020304" pitchFamily="18" charset="0"/>
              </a:rPr>
              <a:t>However, the amount received by way of advance for which services are yet to be rendered will not form part of the receipts, as such advances are the liabilities of the assessee and cannot be treated as his receipts till the services are rendered.</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74684430"/>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44624"/>
            <a:ext cx="8640960" cy="6363320"/>
          </a:xfrm>
        </p:spPr>
        <p:txBody>
          <a:bodyPr>
            <a:noAutofit/>
          </a:bodyPr>
          <a:lstStyle/>
          <a:p>
            <a:pPr marL="0" indent="0" algn="just">
              <a:buNone/>
            </a:pPr>
            <a:r>
              <a:rPr lang="en-US" sz="2000" b="1" dirty="0">
                <a:latin typeface="Times New Roman" panose="02020603050405020304" pitchFamily="18" charset="0"/>
                <a:cs typeface="Times New Roman" panose="02020603050405020304" pitchFamily="18" charset="0"/>
              </a:rPr>
              <a:t>Issue – 10</a:t>
            </a:r>
          </a:p>
          <a:p>
            <a:pPr marL="0" indent="0" algn="just">
              <a:buNone/>
            </a:pPr>
            <a:r>
              <a:rPr lang="en-US" sz="2000" b="1" dirty="0">
                <a:latin typeface="Times New Roman" panose="02020603050405020304" pitchFamily="18" charset="0"/>
                <a:cs typeface="Times New Roman" panose="02020603050405020304" pitchFamily="18" charset="0"/>
              </a:rPr>
              <a:t>How to calculate the turnover of the commission agent?</a:t>
            </a:r>
            <a:endParaRPr lang="en-IN" sz="2000" b="1" dirty="0">
              <a:latin typeface="Times New Roman" panose="02020603050405020304" pitchFamily="18" charset="0"/>
              <a:cs typeface="Times New Roman" panose="02020603050405020304" pitchFamily="18" charset="0"/>
            </a:endParaRPr>
          </a:p>
          <a:p>
            <a:pPr marL="0" indent="0" algn="just">
              <a:buNone/>
            </a:pPr>
            <a:r>
              <a:rPr lang="en-US" sz="1980" dirty="0">
                <a:latin typeface="Times New Roman" panose="02020603050405020304" pitchFamily="18" charset="0"/>
                <a:cs typeface="Times New Roman" panose="02020603050405020304" pitchFamily="18" charset="0"/>
              </a:rPr>
              <a:t>Turnover of a commission agent or a person selling goods on a consignment basis is determined concerning the transfer of significant risk or reward of ownership. </a:t>
            </a:r>
            <a:endParaRPr lang="en-US" sz="1980" b="1" u="sng" dirty="0">
              <a:latin typeface="Times New Roman" panose="02020603050405020304" pitchFamily="18" charset="0"/>
              <a:cs typeface="Times New Roman" panose="02020603050405020304" pitchFamily="18" charset="0"/>
            </a:endParaRPr>
          </a:p>
          <a:p>
            <a:pPr marL="0" indent="0" algn="just">
              <a:buNone/>
            </a:pPr>
            <a:r>
              <a:rPr lang="en-US" sz="1980" b="1" u="sng" dirty="0">
                <a:latin typeface="Times New Roman" panose="02020603050405020304" pitchFamily="18" charset="0"/>
                <a:cs typeface="Times New Roman" panose="02020603050405020304" pitchFamily="18" charset="0"/>
              </a:rPr>
              <a:t>Where the property in goods or all significant risks and rewards of ownership of goods continue to belong to the principal, the relevant sale price shall not form part of the turnover of the commission agent. In this case, the turnover shall be the amount of commission earned by the agent.</a:t>
            </a:r>
            <a:r>
              <a:rPr lang="en-US" sz="1980" dirty="0">
                <a:latin typeface="Times New Roman" panose="02020603050405020304" pitchFamily="18" charset="0"/>
                <a:cs typeface="Times New Roman" panose="02020603050405020304" pitchFamily="18" charset="0"/>
              </a:rPr>
              <a:t> However, if the property in the goods, significant risk, and reward of ownership belong to the commission agent, the sale price received / receivable shall form part  of  his  turnover.</a:t>
            </a:r>
          </a:p>
          <a:p>
            <a:pPr marL="0" indent="0" algn="just">
              <a:buNone/>
            </a:pPr>
            <a:r>
              <a:rPr lang="en-US" sz="1980" b="1" u="sng" dirty="0">
                <a:latin typeface="Times New Roman" panose="02020603050405020304" pitchFamily="18" charset="0"/>
                <a:cs typeface="Times New Roman" panose="02020603050405020304" pitchFamily="18" charset="0"/>
              </a:rPr>
              <a:t>ICDS-IV (Revenue Recognition) also provides that in the case of an agency relationship, the revenue of an agent shall be  the  amount  of  commission</a:t>
            </a:r>
            <a:r>
              <a:rPr lang="en-US" sz="1980" b="1" dirty="0">
                <a:latin typeface="Times New Roman" panose="02020603050405020304" pitchFamily="18" charset="0"/>
                <a:cs typeface="Times New Roman" panose="02020603050405020304" pitchFamily="18" charset="0"/>
              </a:rPr>
              <a:t> </a:t>
            </a:r>
            <a:r>
              <a:rPr lang="en-US" sz="1980" dirty="0">
                <a:latin typeface="Times New Roman" panose="02020603050405020304" pitchFamily="18" charset="0"/>
                <a:cs typeface="Times New Roman" panose="02020603050405020304" pitchFamily="18" charset="0"/>
              </a:rPr>
              <a:t>and not  the gross inflow of cash, receivables or other consideration. </a:t>
            </a:r>
          </a:p>
          <a:p>
            <a:pPr marL="0" indent="0" algn="just">
              <a:buNone/>
            </a:pPr>
            <a:r>
              <a:rPr lang="en-US" sz="1980" dirty="0">
                <a:latin typeface="Times New Roman" panose="02020603050405020304" pitchFamily="18" charset="0"/>
                <a:cs typeface="Times New Roman" panose="02020603050405020304" pitchFamily="18" charset="0"/>
              </a:rPr>
              <a:t>The CBDT has also clarified that </a:t>
            </a:r>
            <a:r>
              <a:rPr lang="en-US" sz="1980" b="1" u="sng" dirty="0">
                <a:latin typeface="Times New Roman" panose="02020603050405020304" pitchFamily="18" charset="0"/>
                <a:cs typeface="Times New Roman" panose="02020603050405020304" pitchFamily="18" charset="0"/>
              </a:rPr>
              <a:t>while determining the turnover in the case of </a:t>
            </a:r>
            <a:r>
              <a:rPr lang="en-US" sz="1980" b="1" u="sng" dirty="0" err="1">
                <a:latin typeface="Times New Roman" panose="02020603050405020304" pitchFamily="18" charset="0"/>
                <a:cs typeface="Times New Roman" panose="02020603050405020304" pitchFamily="18" charset="0"/>
              </a:rPr>
              <a:t>Kachha</a:t>
            </a:r>
            <a:r>
              <a:rPr lang="en-US" sz="1980" b="1" u="sng" dirty="0">
                <a:latin typeface="Times New Roman" panose="02020603050405020304" pitchFamily="18" charset="0"/>
                <a:cs typeface="Times New Roman" panose="02020603050405020304" pitchFamily="18" charset="0"/>
              </a:rPr>
              <a:t> </a:t>
            </a:r>
            <a:r>
              <a:rPr lang="en-US" sz="1980" b="1" u="sng" dirty="0" err="1">
                <a:latin typeface="Times New Roman" panose="02020603050405020304" pitchFamily="18" charset="0"/>
                <a:cs typeface="Times New Roman" panose="02020603050405020304" pitchFamily="18" charset="0"/>
              </a:rPr>
              <a:t>Arahtias</a:t>
            </a:r>
            <a:r>
              <a:rPr lang="en-US" sz="1980" b="1" u="sng" dirty="0">
                <a:latin typeface="Times New Roman" panose="02020603050405020304" pitchFamily="18" charset="0"/>
                <a:cs typeface="Times New Roman" panose="02020603050405020304" pitchFamily="18" charset="0"/>
              </a:rPr>
              <a:t>, the turnover does not include the sales effected on behalf of the principals, and only the gross commission has to be considered.</a:t>
            </a:r>
          </a:p>
          <a:p>
            <a:pPr marL="0" indent="0" algn="just">
              <a:buNone/>
            </a:pPr>
            <a:r>
              <a:rPr lang="en-US" sz="1980" dirty="0">
                <a:latin typeface="Times New Roman" panose="02020603050405020304" pitchFamily="18" charset="0"/>
                <a:cs typeface="Times New Roman" panose="02020603050405020304" pitchFamily="18" charset="0"/>
              </a:rPr>
              <a:t>However, </a:t>
            </a:r>
            <a:r>
              <a:rPr lang="en-US" sz="1980" b="1" u="sng" dirty="0">
                <a:latin typeface="Times New Roman" panose="02020603050405020304" pitchFamily="18" charset="0"/>
                <a:cs typeface="Times New Roman" panose="02020603050405020304" pitchFamily="18" charset="0"/>
              </a:rPr>
              <a:t>in the case of Pucca </a:t>
            </a:r>
            <a:r>
              <a:rPr lang="en-US" sz="1980" b="1" u="sng" dirty="0" err="1">
                <a:latin typeface="Times New Roman" panose="02020603050405020304" pitchFamily="18" charset="0"/>
                <a:cs typeface="Times New Roman" panose="02020603050405020304" pitchFamily="18" charset="0"/>
              </a:rPr>
              <a:t>Arahtias</a:t>
            </a:r>
            <a:r>
              <a:rPr lang="en-US" sz="1980" b="1" u="sng" dirty="0">
                <a:latin typeface="Times New Roman" panose="02020603050405020304" pitchFamily="18" charset="0"/>
                <a:cs typeface="Times New Roman" panose="02020603050405020304" pitchFamily="18" charset="0"/>
              </a:rPr>
              <a:t>, the total sales/turnover of the business should be taken into  consideration.</a:t>
            </a:r>
            <a:endParaRPr lang="en-IN" sz="1980" b="1" u="sng"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820811703"/>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1467" y="325205"/>
            <a:ext cx="8594544" cy="5851020"/>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Issue – 11</a:t>
            </a:r>
          </a:p>
          <a:p>
            <a:pPr marL="0" indent="0" algn="just">
              <a:buNone/>
            </a:pPr>
            <a:r>
              <a:rPr lang="en-US" sz="2300" b="1" dirty="0">
                <a:latin typeface="Times New Roman" panose="02020603050405020304" pitchFamily="18" charset="0"/>
                <a:cs typeface="Times New Roman" panose="02020603050405020304" pitchFamily="18" charset="0"/>
              </a:rPr>
              <a:t>How to calculate the turnover of a share broker?</a:t>
            </a:r>
            <a:endParaRPr lang="en-IN" sz="2300" b="1" dirty="0">
              <a:latin typeface="Times New Roman" panose="02020603050405020304" pitchFamily="18" charset="0"/>
              <a:cs typeface="Times New Roman" panose="02020603050405020304" pitchFamily="18" charset="0"/>
            </a:endParaRPr>
          </a:p>
          <a:p>
            <a:pPr marL="0" indent="0" algn="just">
              <a:buNone/>
            </a:pPr>
            <a:r>
              <a:rPr lang="en-US" sz="2300" dirty="0">
                <a:latin typeface="Times New Roman" panose="02020603050405020304" pitchFamily="18" charset="0"/>
                <a:cs typeface="Times New Roman" panose="02020603050405020304" pitchFamily="18" charset="0"/>
              </a:rPr>
              <a:t>When a share broker purchases securities on behalf of his customers, he does not get them transferred in his name, but they are delivered in the name of the customer. The same is true in the case of sales. </a:t>
            </a:r>
          </a:p>
          <a:p>
            <a:pPr marL="0" indent="0" algn="just">
              <a:buNone/>
            </a:pPr>
            <a:r>
              <a:rPr lang="en-US" sz="2300" b="1" u="sng" dirty="0">
                <a:latin typeface="Times New Roman" panose="02020603050405020304" pitchFamily="18" charset="0"/>
                <a:cs typeface="Times New Roman" panose="02020603050405020304" pitchFamily="18" charset="0"/>
              </a:rPr>
              <a:t>The share broker holds the delivery merely on behalf of his customer. The property in securities does not get transferred to the share-brokers. Only brokerage, which is being accounted for in the books of share brokers, should be considered for calculating the turnover.</a:t>
            </a:r>
          </a:p>
          <a:p>
            <a:pPr marL="0" indent="0" algn="just">
              <a:buNone/>
            </a:pPr>
            <a:r>
              <a:rPr lang="en-US" sz="2300" dirty="0">
                <a:latin typeface="Times New Roman" panose="02020603050405020304" pitchFamily="18" charset="0"/>
                <a:cs typeface="Times New Roman" panose="02020603050405020304" pitchFamily="18" charset="0"/>
              </a:rPr>
              <a:t>However, </a:t>
            </a:r>
            <a:r>
              <a:rPr lang="en-US" sz="2300" b="1" u="sng" dirty="0">
                <a:latin typeface="Times New Roman" panose="02020603050405020304" pitchFamily="18" charset="0"/>
                <a:cs typeface="Times New Roman" panose="02020603050405020304" pitchFamily="18" charset="0"/>
              </a:rPr>
              <a:t>in the case of transactions entered into by a share broker on his personal account, the sale value should be considered while calculating the sales turnover.</a:t>
            </a:r>
            <a:r>
              <a:rPr lang="en-US" sz="2300" dirty="0">
                <a:latin typeface="Times New Roman" panose="02020603050405020304" pitchFamily="18" charset="0"/>
                <a:cs typeface="Times New Roman" panose="02020603050405020304" pitchFamily="18" charset="0"/>
              </a:rPr>
              <a:t> </a:t>
            </a:r>
          </a:p>
          <a:p>
            <a:pPr marL="0" indent="0" algn="just">
              <a:buNone/>
            </a:pPr>
            <a:r>
              <a:rPr lang="en-US" sz="2300" dirty="0">
                <a:latin typeface="Times New Roman" panose="02020603050405020304" pitchFamily="18" charset="0"/>
                <a:cs typeface="Times New Roman" panose="02020603050405020304" pitchFamily="18" charset="0"/>
              </a:rPr>
              <a:t>The case of a sub-broker is not different from that of a share broker.</a:t>
            </a:r>
            <a:endParaRPr lang="en-IN" sz="23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366513154"/>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Content Placeholder 2"/>
          <p:cNvSpPr>
            <a:spLocks noGrp="1"/>
          </p:cNvSpPr>
          <p:nvPr>
            <p:ph idx="1"/>
          </p:nvPr>
        </p:nvSpPr>
        <p:spPr>
          <a:xfrm>
            <a:off x="205323" y="15739"/>
            <a:ext cx="8730376" cy="6392205"/>
          </a:xfrm>
        </p:spPr>
        <p:txBody>
          <a:bodyPr>
            <a:noAutofit/>
          </a:bodyPr>
          <a:lstStyle/>
          <a:p>
            <a:pPr marL="192088" indent="-171450" algn="ctr">
              <a:buClrTx/>
              <a:buNone/>
              <a:tabLst>
                <a:tab pos="192088" algn="l"/>
              </a:tabLst>
            </a:pPr>
            <a:r>
              <a:rPr lang="en-US" sz="2000" b="1" dirty="0">
                <a:latin typeface="Times New Roman" pitchFamily="18" charset="0"/>
                <a:cs typeface="Times New Roman" pitchFamily="18" charset="0"/>
              </a:rPr>
              <a:t>As per Page no 18 of Guidance Note on Tax Audit u/s. 44AB of IT Act, 1961 (Revised 2026)</a:t>
            </a:r>
            <a:endParaRPr lang="en-US" sz="2100" b="1" dirty="0">
              <a:latin typeface="Times New Roman" pitchFamily="18" charset="0"/>
              <a:cs typeface="Times New Roman" pitchFamily="18" charset="0"/>
            </a:endParaRPr>
          </a:p>
          <a:p>
            <a:pPr marL="192088" indent="-171450" algn="just">
              <a:buClrTx/>
              <a:buNone/>
              <a:tabLst>
                <a:tab pos="192088" algn="l"/>
              </a:tabLst>
            </a:pPr>
            <a:r>
              <a:rPr lang="en-GB" sz="2100" dirty="0">
                <a:latin typeface="Times New Roman" pitchFamily="18" charset="0"/>
                <a:cs typeface="Times New Roman" pitchFamily="18" charset="0"/>
              </a:rPr>
              <a:t>5.12.(a) Further, an issue may arise whether such transactions of purchase or sale of </a:t>
            </a:r>
            <a:r>
              <a:rPr lang="en-GB" sz="2100" b="1" u="sng" dirty="0">
                <a:latin typeface="Times New Roman" pitchFamily="18" charset="0"/>
                <a:cs typeface="Times New Roman" pitchFamily="18" charset="0"/>
              </a:rPr>
              <a:t>stocks and shares undertaken by the </a:t>
            </a:r>
            <a:r>
              <a:rPr lang="en-GB" sz="2100" b="1" u="sng" dirty="0" err="1">
                <a:latin typeface="Times New Roman" pitchFamily="18" charset="0"/>
                <a:cs typeface="Times New Roman" pitchFamily="18" charset="0"/>
              </a:rPr>
              <a:t>assessee</a:t>
            </a:r>
            <a:r>
              <a:rPr lang="en-GB" sz="2100" b="1" u="sng" dirty="0">
                <a:latin typeface="Times New Roman" pitchFamily="18" charset="0"/>
                <a:cs typeface="Times New Roman" pitchFamily="18" charset="0"/>
              </a:rPr>
              <a:t> are in the course of business or as investment.</a:t>
            </a:r>
            <a:r>
              <a:rPr lang="en-GB" sz="2100" dirty="0">
                <a:latin typeface="Times New Roman" pitchFamily="18" charset="0"/>
                <a:cs typeface="Times New Roman" pitchFamily="18" charset="0"/>
              </a:rPr>
              <a:t> The answer to this issue will depend on the facts and circumstances of each case taking into consideration the </a:t>
            </a:r>
            <a:r>
              <a:rPr lang="en-GB" sz="2100" b="1" u="sng" dirty="0">
                <a:latin typeface="Times New Roman" pitchFamily="18" charset="0"/>
                <a:cs typeface="Times New Roman" pitchFamily="18" charset="0"/>
              </a:rPr>
              <a:t>nature of the transaction, frequency and volume of transactions etc.</a:t>
            </a:r>
            <a:r>
              <a:rPr lang="en-GB" sz="2100" dirty="0">
                <a:latin typeface="Times New Roman" pitchFamily="18" charset="0"/>
                <a:cs typeface="Times New Roman" pitchFamily="18" charset="0"/>
              </a:rPr>
              <a:t> For this, attention is invited to the following judgments where this issue has been considered.</a:t>
            </a:r>
          </a:p>
          <a:p>
            <a:pPr marL="192088" indent="-171450" algn="just">
              <a:buClrTx/>
              <a:buNone/>
              <a:tabLst>
                <a:tab pos="192088" algn="l"/>
              </a:tabLst>
            </a:pPr>
            <a:r>
              <a:rPr lang="en-GB" sz="2100" b="1" dirty="0">
                <a:latin typeface="Times New Roman" pitchFamily="18" charset="0"/>
                <a:cs typeface="Times New Roman" pitchFamily="18" charset="0"/>
              </a:rPr>
              <a:t>(</a:t>
            </a:r>
            <a:r>
              <a:rPr lang="en-GB" sz="2100" b="1" dirty="0" err="1">
                <a:latin typeface="Times New Roman" pitchFamily="18" charset="0"/>
                <a:cs typeface="Times New Roman" pitchFamily="18" charset="0"/>
              </a:rPr>
              <a:t>i</a:t>
            </a:r>
            <a:r>
              <a:rPr lang="en-GB" sz="2100" b="1" dirty="0">
                <a:latin typeface="Times New Roman" pitchFamily="18" charset="0"/>
                <a:cs typeface="Times New Roman" pitchFamily="18" charset="0"/>
              </a:rPr>
              <a:t>) CIT v. P.K.N. and Co Ltd (1966) 60 ITR 65 (SC)</a:t>
            </a:r>
          </a:p>
          <a:p>
            <a:pPr marL="192088" indent="-171450" algn="just">
              <a:buClrTx/>
              <a:buNone/>
              <a:tabLst>
                <a:tab pos="192088" algn="l"/>
              </a:tabLst>
            </a:pPr>
            <a:r>
              <a:rPr lang="en-GB" sz="2100" b="1" dirty="0">
                <a:latin typeface="Times New Roman" pitchFamily="18" charset="0"/>
                <a:cs typeface="Times New Roman" pitchFamily="18" charset="0"/>
              </a:rPr>
              <a:t>(ii) </a:t>
            </a:r>
            <a:r>
              <a:rPr lang="en-GB" sz="2100" b="1" dirty="0" err="1">
                <a:latin typeface="Times New Roman" pitchFamily="18" charset="0"/>
                <a:cs typeface="Times New Roman" pitchFamily="18" charset="0"/>
              </a:rPr>
              <a:t>Saroj</a:t>
            </a:r>
            <a:r>
              <a:rPr lang="en-GB" sz="2100" b="1" dirty="0">
                <a:latin typeface="Times New Roman" pitchFamily="18" charset="0"/>
                <a:cs typeface="Times New Roman" pitchFamily="18" charset="0"/>
              </a:rPr>
              <a:t> Kumar </a:t>
            </a:r>
            <a:r>
              <a:rPr lang="en-GB" sz="2100" b="1" dirty="0" err="1">
                <a:latin typeface="Times New Roman" pitchFamily="18" charset="0"/>
                <a:cs typeface="Times New Roman" pitchFamily="18" charset="0"/>
              </a:rPr>
              <a:t>Mazumdar</a:t>
            </a:r>
            <a:r>
              <a:rPr lang="en-GB" sz="2100" b="1" dirty="0">
                <a:latin typeface="Times New Roman" pitchFamily="18" charset="0"/>
                <a:cs typeface="Times New Roman" pitchFamily="18" charset="0"/>
              </a:rPr>
              <a:t> v. CIT (1959) 37 ITR 242 (SC)</a:t>
            </a:r>
          </a:p>
          <a:p>
            <a:pPr marL="192088" indent="-171450" algn="just">
              <a:buClrTx/>
              <a:buNone/>
              <a:tabLst>
                <a:tab pos="192088" algn="l"/>
              </a:tabLst>
            </a:pPr>
            <a:r>
              <a:rPr lang="en-GB" sz="2100" b="1" dirty="0">
                <a:latin typeface="Times New Roman" pitchFamily="18" charset="0"/>
                <a:cs typeface="Times New Roman" pitchFamily="18" charset="0"/>
              </a:rPr>
              <a:t>(iii) CIT v. Sutlej Cotton Mills Supply Agency Ltd. (1975) 100 ITR 706 (SC)</a:t>
            </a:r>
          </a:p>
          <a:p>
            <a:pPr marL="192088" indent="-171450" algn="just">
              <a:buClrTx/>
              <a:buNone/>
              <a:tabLst>
                <a:tab pos="192088" algn="l"/>
              </a:tabLst>
            </a:pPr>
            <a:r>
              <a:rPr lang="en-GB" sz="2100" b="1" dirty="0">
                <a:latin typeface="Times New Roman" pitchFamily="18" charset="0"/>
                <a:cs typeface="Times New Roman" pitchFamily="18" charset="0"/>
              </a:rPr>
              <a:t>(iv) G. </a:t>
            </a:r>
            <a:r>
              <a:rPr lang="en-GB" sz="2100" b="1" dirty="0" err="1">
                <a:latin typeface="Times New Roman" pitchFamily="18" charset="0"/>
                <a:cs typeface="Times New Roman" pitchFamily="18" charset="0"/>
              </a:rPr>
              <a:t>Venkataswami</a:t>
            </a:r>
            <a:r>
              <a:rPr lang="en-GB" sz="2100" b="1" dirty="0">
                <a:latin typeface="Times New Roman" pitchFamily="18" charset="0"/>
                <a:cs typeface="Times New Roman" pitchFamily="18" charset="0"/>
              </a:rPr>
              <a:t> Naidu &amp; Co. v. CIT (1959) 351TR 594 (SC)</a:t>
            </a:r>
          </a:p>
          <a:p>
            <a:pPr marL="192088" indent="-171450" algn="just">
              <a:buClrTx/>
              <a:buNone/>
              <a:tabLst>
                <a:tab pos="192088" algn="l"/>
              </a:tabLst>
            </a:pPr>
            <a:endParaRPr lang="en-GB" sz="2100" b="1" u="sng" dirty="0">
              <a:latin typeface="Times New Roman" pitchFamily="18" charset="0"/>
              <a:cs typeface="Times New Roman" pitchFamily="18" charset="0"/>
            </a:endParaRPr>
          </a:p>
          <a:p>
            <a:pPr marL="192088" indent="-171450" algn="just">
              <a:buClrTx/>
              <a:buNone/>
              <a:tabLst>
                <a:tab pos="192088" algn="l"/>
              </a:tabLst>
            </a:pPr>
            <a:r>
              <a:rPr lang="en-GB" sz="2100" b="1" u="sng" dirty="0">
                <a:latin typeface="Times New Roman" pitchFamily="18" charset="0"/>
                <a:cs typeface="Times New Roman" pitchFamily="18" charset="0"/>
              </a:rPr>
              <a:t>Further, CBDT Clarifications may also be referred to</a:t>
            </a:r>
          </a:p>
          <a:p>
            <a:pPr marL="192088" indent="-171450" algn="just">
              <a:buClrTx/>
              <a:buNone/>
              <a:tabLst>
                <a:tab pos="192088" algn="l"/>
              </a:tabLst>
            </a:pPr>
            <a:r>
              <a:rPr lang="en-GB" sz="2100" b="1" dirty="0" err="1">
                <a:latin typeface="Times New Roman" pitchFamily="18" charset="0"/>
                <a:cs typeface="Times New Roman" pitchFamily="18" charset="0"/>
              </a:rPr>
              <a:t>i</a:t>
            </a:r>
            <a:r>
              <a:rPr lang="en-GB" sz="2100" b="1" dirty="0">
                <a:latin typeface="Times New Roman" pitchFamily="18" charset="0"/>
                <a:cs typeface="Times New Roman" pitchFamily="18" charset="0"/>
              </a:rPr>
              <a:t>. CBDT Circular No.4/2007 dated 15.06.2007 </a:t>
            </a:r>
          </a:p>
          <a:p>
            <a:pPr marL="192088" indent="-171450" algn="just">
              <a:buClrTx/>
              <a:buNone/>
              <a:tabLst>
                <a:tab pos="192088" algn="l"/>
              </a:tabLst>
            </a:pPr>
            <a:r>
              <a:rPr lang="en-GB" sz="2100" b="1" dirty="0">
                <a:latin typeface="Times New Roman" pitchFamily="18" charset="0"/>
                <a:cs typeface="Times New Roman" pitchFamily="18" charset="0"/>
              </a:rPr>
              <a:t>ii. Circular No. 6/2016 dated 29.02.2016 </a:t>
            </a:r>
          </a:p>
          <a:p>
            <a:pPr marL="192088" indent="-171450" algn="just">
              <a:buClrTx/>
              <a:buNone/>
              <a:tabLst>
                <a:tab pos="192088" algn="l"/>
              </a:tabLst>
            </a:pPr>
            <a:r>
              <a:rPr lang="en-GB" sz="2100" b="1" dirty="0">
                <a:latin typeface="Times New Roman" pitchFamily="18" charset="0"/>
                <a:cs typeface="Times New Roman" pitchFamily="18" charset="0"/>
              </a:rPr>
              <a:t>iii. Letter </a:t>
            </a:r>
            <a:r>
              <a:rPr lang="en-GB" sz="2100" b="1" dirty="0" err="1">
                <a:latin typeface="Times New Roman" pitchFamily="18" charset="0"/>
                <a:cs typeface="Times New Roman" pitchFamily="18" charset="0"/>
              </a:rPr>
              <a:t>F.No</a:t>
            </a:r>
            <a:r>
              <a:rPr lang="en-GB" sz="2100" b="1" dirty="0">
                <a:latin typeface="Times New Roman" pitchFamily="18" charset="0"/>
                <a:cs typeface="Times New Roman" pitchFamily="18" charset="0"/>
              </a:rPr>
              <a:t>. 225/12/2016/ITA.II dated 02.05.2016-Appendix V</a:t>
            </a:r>
          </a:p>
        </p:txBody>
      </p:sp>
      <p:sp>
        <p:nvSpPr>
          <p:cNvPr id="2" name="Footer Placeholder 1"/>
          <p:cNvSpPr>
            <a:spLocks noGrp="1"/>
          </p:cNvSpPr>
          <p:nvPr>
            <p:ph type="ftr" sz="quarter" idx="11"/>
          </p:nvPr>
        </p:nvSpPr>
        <p:spPr/>
        <p:txBody>
          <a:bodyPr/>
          <a:lstStyle/>
          <a:p>
            <a:r>
              <a:rPr lang="en-IN" dirty="0" err="1"/>
              <a:t>H.C.Khincha</a:t>
            </a:r>
            <a:r>
              <a:rPr lang="en-IN" dirty="0"/>
              <a:t> &amp; Co</a:t>
            </a:r>
            <a:endParaRPr lang="en-US" dirty="0"/>
          </a:p>
        </p:txBody>
      </p:sp>
    </p:spTree>
    <p:extLst>
      <p:ext uri="{BB962C8B-B14F-4D97-AF65-F5344CB8AC3E}">
        <p14:creationId xmlns:p14="http://schemas.microsoft.com/office/powerpoint/2010/main" val="1433718504"/>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Content Placeholder 2"/>
          <p:cNvSpPr>
            <a:spLocks noGrp="1"/>
          </p:cNvSpPr>
          <p:nvPr>
            <p:ph idx="1"/>
          </p:nvPr>
        </p:nvSpPr>
        <p:spPr>
          <a:xfrm>
            <a:off x="214313" y="285750"/>
            <a:ext cx="8643937" cy="5840413"/>
          </a:xfrm>
        </p:spPr>
        <p:txBody>
          <a:bodyPr>
            <a:normAutofit/>
          </a:bodyPr>
          <a:lstStyle/>
          <a:p>
            <a:pPr marL="192088" indent="-171450" algn="ctr">
              <a:buClrTx/>
              <a:buNone/>
              <a:tabLst>
                <a:tab pos="192088" algn="l"/>
              </a:tabLst>
            </a:pPr>
            <a:r>
              <a:rPr lang="en-US" sz="2000" b="1" dirty="0">
                <a:latin typeface="Times New Roman" pitchFamily="18" charset="0"/>
                <a:cs typeface="Times New Roman" pitchFamily="18" charset="0"/>
              </a:rPr>
              <a:t>As per Page no 18 of Guidance Note on Tax Audit u/s. 44AB of IT Act, 1961 (Revised 2026)</a:t>
            </a:r>
          </a:p>
          <a:p>
            <a:pPr marL="192088" indent="-171450" algn="just">
              <a:buClrTx/>
              <a:buNone/>
              <a:tabLst>
                <a:tab pos="192088" algn="l"/>
              </a:tabLst>
            </a:pPr>
            <a:endParaRPr lang="en-GB" sz="2400" dirty="0">
              <a:latin typeface="Times New Roman" pitchFamily="18" charset="0"/>
              <a:cs typeface="Times New Roman" pitchFamily="18" charset="0"/>
            </a:endParaRPr>
          </a:p>
          <a:p>
            <a:pPr marL="192088" indent="-171450" algn="just">
              <a:buClrTx/>
              <a:buNone/>
              <a:tabLst>
                <a:tab pos="192088" algn="l"/>
              </a:tabLst>
            </a:pPr>
            <a:r>
              <a:rPr lang="en-US" sz="2400" dirty="0">
                <a:latin typeface="Times New Roman" pitchFamily="18" charset="0"/>
                <a:cs typeface="Times New Roman" pitchFamily="18" charset="0"/>
              </a:rPr>
              <a:t>(b) In case such transactions are for the </a:t>
            </a:r>
            <a:r>
              <a:rPr lang="en-US" sz="2400" b="1" u="sng" dirty="0">
                <a:latin typeface="Times New Roman" pitchFamily="18" charset="0"/>
                <a:cs typeface="Times New Roman" pitchFamily="18" charset="0"/>
              </a:rPr>
              <a:t>purposes of investment and income/loss arising</a:t>
            </a:r>
            <a:r>
              <a:rPr lang="en-US" sz="2400" dirty="0">
                <a:latin typeface="Times New Roman" pitchFamily="18" charset="0"/>
                <a:cs typeface="Times New Roman" pitchFamily="18" charset="0"/>
              </a:rPr>
              <a:t> therefrom is to be </a:t>
            </a:r>
            <a:r>
              <a:rPr lang="en-US" sz="2400" b="1" u="sng" dirty="0">
                <a:latin typeface="Times New Roman" pitchFamily="18" charset="0"/>
                <a:cs typeface="Times New Roman" pitchFamily="18" charset="0"/>
              </a:rPr>
              <a:t>computed under the head 'Capital Gains',</a:t>
            </a:r>
            <a:r>
              <a:rPr lang="en-US" sz="2400" dirty="0">
                <a:latin typeface="Times New Roman" pitchFamily="18" charset="0"/>
                <a:cs typeface="Times New Roman" pitchFamily="18" charset="0"/>
              </a:rPr>
              <a:t> then the value of such transaction is not to be included in sales or turnover for deciding the applicability of audit under section 44AB. </a:t>
            </a:r>
          </a:p>
          <a:p>
            <a:pPr marL="192088" indent="-171450" algn="just">
              <a:buClrTx/>
              <a:buNone/>
              <a:tabLst>
                <a:tab pos="192088" algn="l"/>
              </a:tabLst>
            </a:pPr>
            <a:r>
              <a:rPr lang="en-US" sz="2400" dirty="0">
                <a:latin typeface="Times New Roman" pitchFamily="18" charset="0"/>
                <a:cs typeface="Times New Roman" pitchFamily="18" charset="0"/>
              </a:rPr>
              <a:t>However, in case such </a:t>
            </a:r>
            <a:r>
              <a:rPr lang="en-US" sz="2400" b="1" u="sng" dirty="0">
                <a:latin typeface="Times New Roman" pitchFamily="18" charset="0"/>
                <a:cs typeface="Times New Roman" pitchFamily="18" charset="0"/>
              </a:rPr>
              <a:t>transactions are in the course of business,</a:t>
            </a:r>
            <a:r>
              <a:rPr lang="en-US" sz="2400" dirty="0">
                <a:latin typeface="Times New Roman" pitchFamily="18" charset="0"/>
                <a:cs typeface="Times New Roman" pitchFamily="18" charset="0"/>
              </a:rPr>
              <a:t> then the total of such sales is to be </a:t>
            </a:r>
            <a:r>
              <a:rPr lang="en-US" sz="2400" b="1" u="sng" dirty="0">
                <a:latin typeface="Times New Roman" pitchFamily="18" charset="0"/>
                <a:cs typeface="Times New Roman" pitchFamily="18" charset="0"/>
              </a:rPr>
              <a:t>included in the sales, turnover or gross receipts</a:t>
            </a:r>
            <a:r>
              <a:rPr lang="en-US" sz="2400" dirty="0">
                <a:latin typeface="Times New Roman" pitchFamily="18" charset="0"/>
                <a:cs typeface="Times New Roman" pitchFamily="18" charset="0"/>
              </a:rPr>
              <a:t> as the case may be, of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for determining the applicability of audit under section 44AB.</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904661375"/>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5266" y="76850"/>
            <a:ext cx="8545206" cy="5884803"/>
          </a:xfrm>
        </p:spPr>
        <p:txBody>
          <a:bodyPr>
            <a:noAutofit/>
          </a:bodyPr>
          <a:lstStyle/>
          <a:p>
            <a:pPr marL="0" indent="0" algn="just">
              <a:buNone/>
            </a:pPr>
            <a:r>
              <a:rPr lang="en-US" sz="2400" b="1" dirty="0">
                <a:latin typeface="Times New Roman" panose="02020603050405020304" pitchFamily="18" charset="0"/>
                <a:cs typeface="Times New Roman" panose="02020603050405020304" pitchFamily="18" charset="0"/>
              </a:rPr>
              <a:t>Issue - 12</a:t>
            </a:r>
          </a:p>
          <a:p>
            <a:pPr marL="0" indent="0" algn="just">
              <a:buNone/>
            </a:pPr>
            <a:r>
              <a:rPr lang="en-US" sz="2400" b="1" dirty="0">
                <a:latin typeface="Times New Roman" panose="02020603050405020304" pitchFamily="18" charset="0"/>
                <a:cs typeface="Times New Roman" panose="02020603050405020304" pitchFamily="18" charset="0"/>
              </a:rPr>
              <a:t>How to calculate the turnover in case of a speculative transaction?</a:t>
            </a:r>
            <a:endParaRPr lang="en-IN" sz="2400" b="1"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A ‘speculative transaction’ means a transaction in which a contract for the purchase or sale  of  any  commodity or securities is periodically or ultimately settled otherwise than by  the  actual  delivery  or  transfer of commodity or scrips.</a:t>
            </a:r>
          </a:p>
          <a:p>
            <a:pPr marL="0" indent="0" algn="just">
              <a:buNone/>
            </a:pPr>
            <a:r>
              <a:rPr lang="en-US" sz="2400" dirty="0">
                <a:latin typeface="Times New Roman" panose="02020603050405020304" pitchFamily="18" charset="0"/>
                <a:cs typeface="Times New Roman" panose="02020603050405020304" pitchFamily="18" charset="0"/>
              </a:rPr>
              <a:t>Thus, in</a:t>
            </a:r>
            <a:r>
              <a:rPr lang="en-US" sz="2400" b="1"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speculative transactions, both positive and negative differences can arise from the settlement of contracts.</a:t>
            </a:r>
          </a:p>
          <a:p>
            <a:pPr marL="0" indent="0" algn="just">
              <a:buNone/>
            </a:pPr>
            <a:r>
              <a:rPr lang="en-US" sz="2400" b="1" u="sng" dirty="0">
                <a:latin typeface="Times New Roman" panose="02020603050405020304" pitchFamily="18" charset="0"/>
                <a:cs typeface="Times New Roman" panose="02020603050405020304" pitchFamily="18" charset="0"/>
              </a:rPr>
              <a:t>Each transaction, whether resulting in a positive or negative difference, is an independent transaction. </a:t>
            </a:r>
          </a:p>
          <a:p>
            <a:pPr marL="0" indent="0" algn="just">
              <a:buNone/>
            </a:pPr>
            <a:r>
              <a:rPr lang="en-US" sz="2400" dirty="0">
                <a:latin typeface="Times New Roman" panose="02020603050405020304" pitchFamily="18" charset="0"/>
                <a:cs typeface="Times New Roman" panose="02020603050405020304" pitchFamily="18" charset="0"/>
              </a:rPr>
              <a:t>In such transactions, </a:t>
            </a:r>
            <a:r>
              <a:rPr lang="en-US" sz="2400" b="1" u="sng" dirty="0">
                <a:latin typeface="Times New Roman" panose="02020603050405020304" pitchFamily="18" charset="0"/>
                <a:cs typeface="Times New Roman" panose="02020603050405020304" pitchFamily="18" charset="0"/>
              </a:rPr>
              <a:t>though the contract notes are issued for the full value of the purchased or sold asset, the entries in the books of account are made  only  for  the  differences.</a:t>
            </a:r>
            <a:r>
              <a:rPr lang="en-US" sz="2400" dirty="0">
                <a:latin typeface="Times New Roman" panose="02020603050405020304" pitchFamily="18" charset="0"/>
                <a:cs typeface="Times New Roman" panose="02020603050405020304" pitchFamily="18" charset="0"/>
              </a:rPr>
              <a:t> </a:t>
            </a:r>
          </a:p>
          <a:p>
            <a:pPr marL="0" indent="0" algn="just">
              <a:buNone/>
            </a:pPr>
            <a:r>
              <a:rPr lang="en-US" sz="2400" dirty="0">
                <a:latin typeface="Times New Roman" panose="02020603050405020304" pitchFamily="18" charset="0"/>
                <a:cs typeface="Times New Roman" panose="02020603050405020304" pitchFamily="18" charset="0"/>
              </a:rPr>
              <a:t>Accordingly, </a:t>
            </a:r>
            <a:r>
              <a:rPr lang="en-US" sz="2400" b="1" u="sng" dirty="0">
                <a:latin typeface="Times New Roman" panose="02020603050405020304" pitchFamily="18" charset="0"/>
                <a:cs typeface="Times New Roman" panose="02020603050405020304" pitchFamily="18" charset="0"/>
              </a:rPr>
              <a:t>the aggregate of both positive and negative differences is considered as  the  turnover.</a:t>
            </a:r>
            <a:endParaRPr lang="en-IN" sz="2400" b="1" u="sng"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151315338"/>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284956"/>
            <a:ext cx="8568952" cy="5808340"/>
          </a:xfrm>
        </p:spPr>
        <p:txBody>
          <a:bodyPr>
            <a:noAutofit/>
          </a:bodyPr>
          <a:lstStyle/>
          <a:p>
            <a:pPr marL="0" indent="0" algn="just">
              <a:buNone/>
            </a:pPr>
            <a:r>
              <a:rPr lang="en-US" sz="2400" dirty="0">
                <a:latin typeface="Times New Roman" panose="02020603050405020304" pitchFamily="18" charset="0"/>
                <a:cs typeface="Times New Roman" panose="02020603050405020304" pitchFamily="18" charset="0"/>
              </a:rPr>
              <a:t>For </a:t>
            </a:r>
            <a:r>
              <a:rPr lang="en-US" sz="2350" dirty="0">
                <a:latin typeface="Times New Roman" panose="02020603050405020304" pitchFamily="18" charset="0"/>
                <a:cs typeface="Times New Roman" panose="02020603050405020304" pitchFamily="18" charset="0"/>
              </a:rPr>
              <a:t>example, Mr. X is an </a:t>
            </a:r>
            <a:r>
              <a:rPr lang="en-US" sz="2350" dirty="0" err="1">
                <a:latin typeface="Times New Roman" panose="02020603050405020304" pitchFamily="18" charset="0"/>
                <a:cs typeface="Times New Roman" panose="02020603050405020304" pitchFamily="18" charset="0"/>
              </a:rPr>
              <a:t>assessee</a:t>
            </a:r>
            <a:r>
              <a:rPr lang="en-US" sz="2350" dirty="0">
                <a:latin typeface="Times New Roman" panose="02020603050405020304" pitchFamily="18" charset="0"/>
                <a:cs typeface="Times New Roman" panose="02020603050405020304" pitchFamily="18" charset="0"/>
              </a:rPr>
              <a:t> engaged in speculative business. He derives the following profits or losses while dealing in  securities:</a:t>
            </a:r>
          </a:p>
          <a:p>
            <a:pPr marL="0" indent="0" algn="just">
              <a:buNone/>
            </a:pPr>
            <a:endParaRPr lang="en-US" sz="2350" dirty="0">
              <a:latin typeface="Times New Roman" panose="02020603050405020304" pitchFamily="18" charset="0"/>
              <a:cs typeface="Times New Roman" panose="02020603050405020304" pitchFamily="18" charset="0"/>
            </a:endParaRPr>
          </a:p>
          <a:p>
            <a:pPr marL="0" indent="0" algn="just">
              <a:buNone/>
            </a:pPr>
            <a:endParaRPr lang="en-US" sz="2350" dirty="0">
              <a:latin typeface="Times New Roman" panose="02020603050405020304" pitchFamily="18" charset="0"/>
              <a:cs typeface="Times New Roman" panose="02020603050405020304" pitchFamily="18" charset="0"/>
            </a:endParaRPr>
          </a:p>
          <a:p>
            <a:pPr marL="0" indent="0" algn="just">
              <a:buNone/>
            </a:pPr>
            <a:endParaRPr lang="en-US" sz="2350" dirty="0">
              <a:latin typeface="Times New Roman" panose="02020603050405020304" pitchFamily="18" charset="0"/>
              <a:cs typeface="Times New Roman" panose="02020603050405020304" pitchFamily="18" charset="0"/>
            </a:endParaRPr>
          </a:p>
          <a:p>
            <a:pPr marL="0" indent="0" algn="just">
              <a:buNone/>
            </a:pPr>
            <a:endParaRPr lang="en-US" sz="2350" dirty="0">
              <a:latin typeface="Times New Roman" panose="02020603050405020304" pitchFamily="18" charset="0"/>
              <a:cs typeface="Times New Roman" panose="02020603050405020304" pitchFamily="18" charset="0"/>
            </a:endParaRPr>
          </a:p>
          <a:p>
            <a:pPr marL="0" indent="0" algn="just">
              <a:buNone/>
            </a:pPr>
            <a:endParaRPr lang="en-US" sz="2350" dirty="0">
              <a:latin typeface="Times New Roman" panose="02020603050405020304" pitchFamily="18" charset="0"/>
              <a:cs typeface="Times New Roman" panose="02020603050405020304" pitchFamily="18" charset="0"/>
            </a:endParaRPr>
          </a:p>
          <a:p>
            <a:pPr marL="0" indent="0" algn="just">
              <a:buNone/>
            </a:pPr>
            <a:endParaRPr lang="en-US" sz="2350" dirty="0">
              <a:latin typeface="Times New Roman" panose="02020603050405020304" pitchFamily="18" charset="0"/>
              <a:cs typeface="Times New Roman" panose="02020603050405020304" pitchFamily="18" charset="0"/>
            </a:endParaRPr>
          </a:p>
          <a:p>
            <a:pPr marL="0" indent="0" algn="just">
              <a:buNone/>
            </a:pPr>
            <a:endParaRPr lang="en-US" sz="2350" dirty="0">
              <a:latin typeface="Times New Roman" panose="02020603050405020304" pitchFamily="18" charset="0"/>
              <a:cs typeface="Times New Roman" panose="02020603050405020304" pitchFamily="18" charset="0"/>
            </a:endParaRPr>
          </a:p>
          <a:p>
            <a:pPr marL="0" indent="0" algn="just">
              <a:buNone/>
            </a:pPr>
            <a:endParaRPr lang="en-US" sz="2350" dirty="0">
              <a:latin typeface="Times New Roman" panose="02020603050405020304" pitchFamily="18" charset="0"/>
              <a:cs typeface="Times New Roman" panose="02020603050405020304" pitchFamily="18" charset="0"/>
            </a:endParaRPr>
          </a:p>
          <a:p>
            <a:pPr marL="0" indent="0" algn="just">
              <a:buNone/>
            </a:pPr>
            <a:endParaRPr lang="en-US" sz="2350" dirty="0">
              <a:latin typeface="Times New Roman" panose="02020603050405020304" pitchFamily="18" charset="0"/>
              <a:cs typeface="Times New Roman" panose="02020603050405020304" pitchFamily="18" charset="0"/>
            </a:endParaRPr>
          </a:p>
          <a:p>
            <a:pPr marL="0" indent="0" algn="just">
              <a:buNone/>
            </a:pPr>
            <a:r>
              <a:rPr lang="en-US" sz="2350" dirty="0">
                <a:latin typeface="Times New Roman" panose="02020603050405020304" pitchFamily="18" charset="0"/>
                <a:cs typeface="Times New Roman" panose="02020603050405020304" pitchFamily="18" charset="0"/>
              </a:rPr>
              <a:t>While computing the turnover of Mr. X, all the differences, whether positive or  negative,  shall  be  aggregated.</a:t>
            </a:r>
            <a:endParaRPr lang="en-IN" sz="2350" dirty="0">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588470899"/>
              </p:ext>
            </p:extLst>
          </p:nvPr>
        </p:nvGraphicFramePr>
        <p:xfrm>
          <a:off x="827584" y="1340768"/>
          <a:ext cx="6178256" cy="3052480"/>
        </p:xfrm>
        <a:graphic>
          <a:graphicData uri="http://schemas.openxmlformats.org/drawingml/2006/table">
            <a:tbl>
              <a:tblPr firstRow="1" firstCol="1" lastRow="1" lastCol="1" bandRow="1" bandCol="1">
                <a:tableStyleId>{5940675A-B579-460E-94D1-54222C63F5DA}</a:tableStyleId>
              </a:tblPr>
              <a:tblGrid>
                <a:gridCol w="1862060">
                  <a:extLst>
                    <a:ext uri="{9D8B030D-6E8A-4147-A177-3AD203B41FA5}">
                      <a16:colId xmlns:a16="http://schemas.microsoft.com/office/drawing/2014/main" val="20000"/>
                    </a:ext>
                  </a:extLst>
                </a:gridCol>
                <a:gridCol w="4316196">
                  <a:extLst>
                    <a:ext uri="{9D8B030D-6E8A-4147-A177-3AD203B41FA5}">
                      <a16:colId xmlns:a16="http://schemas.microsoft.com/office/drawing/2014/main" val="20001"/>
                    </a:ext>
                  </a:extLst>
                </a:gridCol>
              </a:tblGrid>
              <a:tr h="548640">
                <a:tc>
                  <a:txBody>
                    <a:bodyPr/>
                    <a:lstStyle/>
                    <a:p>
                      <a:pPr marL="408940" marR="407035" algn="ctr">
                        <a:spcBef>
                          <a:spcPts val="415"/>
                        </a:spcBef>
                        <a:spcAft>
                          <a:spcPts val="0"/>
                        </a:spcAft>
                      </a:pPr>
                      <a:r>
                        <a:rPr lang="en-US" sz="1800" b="1" dirty="0">
                          <a:effectLst/>
                          <a:latin typeface="Times New Roman" panose="02020603050405020304" pitchFamily="18" charset="0"/>
                          <a:cs typeface="Times New Roman" panose="02020603050405020304" pitchFamily="18" charset="0"/>
                        </a:rPr>
                        <a:t>Securities</a:t>
                      </a:r>
                      <a:endParaRPr lang="en-IN" sz="1800" b="1"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568450" marR="1567180" algn="ctr">
                        <a:spcBef>
                          <a:spcPts val="415"/>
                        </a:spcBef>
                        <a:spcAft>
                          <a:spcPts val="0"/>
                        </a:spcAft>
                      </a:pPr>
                      <a:r>
                        <a:rPr lang="en-US" sz="1800" b="1" dirty="0">
                          <a:effectLst/>
                          <a:latin typeface="Times New Roman" panose="02020603050405020304" pitchFamily="18" charset="0"/>
                          <a:cs typeface="Times New Roman" panose="02020603050405020304" pitchFamily="18" charset="0"/>
                        </a:rPr>
                        <a:t>Amount of gain or  (loss)</a:t>
                      </a:r>
                      <a:endParaRPr lang="en-IN" sz="1800" b="1"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0"/>
                  </a:ext>
                </a:extLst>
              </a:tr>
              <a:tr h="445904">
                <a:tc>
                  <a:txBody>
                    <a:bodyPr/>
                    <a:lstStyle/>
                    <a:p>
                      <a:pPr marL="1270" algn="ctr">
                        <a:spcBef>
                          <a:spcPts val="415"/>
                        </a:spcBef>
                        <a:spcAft>
                          <a:spcPts val="0"/>
                        </a:spcAft>
                      </a:pPr>
                      <a:r>
                        <a:rPr lang="en-US" sz="1800">
                          <a:effectLst/>
                          <a:latin typeface="Times New Roman" panose="02020603050405020304" pitchFamily="18" charset="0"/>
                          <a:cs typeface="Times New Roman" panose="02020603050405020304" pitchFamily="18" charset="0"/>
                        </a:rPr>
                        <a:t>A</a:t>
                      </a:r>
                      <a:endParaRPr lang="en-IN" sz="18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568450" marR="1567180" algn="ctr">
                        <a:spcBef>
                          <a:spcPts val="415"/>
                        </a:spcBef>
                        <a:spcAft>
                          <a:spcPts val="0"/>
                        </a:spcAft>
                      </a:pPr>
                      <a:r>
                        <a:rPr lang="en-US" sz="1800">
                          <a:effectLst/>
                          <a:latin typeface="Times New Roman" panose="02020603050405020304" pitchFamily="18" charset="0"/>
                          <a:cs typeface="Times New Roman" panose="02020603050405020304" pitchFamily="18" charset="0"/>
                        </a:rPr>
                        <a:t>15,000</a:t>
                      </a:r>
                      <a:endParaRPr lang="en-IN" sz="18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1"/>
                  </a:ext>
                </a:extLst>
              </a:tr>
              <a:tr h="445904">
                <a:tc>
                  <a:txBody>
                    <a:bodyPr/>
                    <a:lstStyle/>
                    <a:p>
                      <a:pPr marL="1905" algn="ctr">
                        <a:spcBef>
                          <a:spcPts val="415"/>
                        </a:spcBef>
                        <a:spcAft>
                          <a:spcPts val="0"/>
                        </a:spcAft>
                      </a:pPr>
                      <a:r>
                        <a:rPr lang="en-US" sz="1800">
                          <a:effectLst/>
                          <a:latin typeface="Times New Roman" panose="02020603050405020304" pitchFamily="18" charset="0"/>
                          <a:cs typeface="Times New Roman" panose="02020603050405020304" pitchFamily="18" charset="0"/>
                        </a:rPr>
                        <a:t>B</a:t>
                      </a:r>
                      <a:endParaRPr lang="en-IN" sz="18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568450" marR="1566545" algn="ctr">
                        <a:spcBef>
                          <a:spcPts val="415"/>
                        </a:spcBef>
                        <a:spcAft>
                          <a:spcPts val="0"/>
                        </a:spcAft>
                      </a:pPr>
                      <a:r>
                        <a:rPr lang="en-US" sz="1800">
                          <a:effectLst/>
                          <a:latin typeface="Times New Roman" panose="02020603050405020304" pitchFamily="18" charset="0"/>
                          <a:cs typeface="Times New Roman" panose="02020603050405020304" pitchFamily="18" charset="0"/>
                        </a:rPr>
                        <a:t>(24,000)</a:t>
                      </a:r>
                      <a:endParaRPr lang="en-IN" sz="18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2"/>
                  </a:ext>
                </a:extLst>
              </a:tr>
              <a:tr h="445904">
                <a:tc>
                  <a:txBody>
                    <a:bodyPr/>
                    <a:lstStyle/>
                    <a:p>
                      <a:pPr marL="1270" algn="ctr">
                        <a:spcBef>
                          <a:spcPts val="415"/>
                        </a:spcBef>
                        <a:spcAft>
                          <a:spcPts val="0"/>
                        </a:spcAft>
                      </a:pPr>
                      <a:r>
                        <a:rPr lang="en-US" sz="1800">
                          <a:effectLst/>
                          <a:latin typeface="Times New Roman" panose="02020603050405020304" pitchFamily="18" charset="0"/>
                          <a:cs typeface="Times New Roman" panose="02020603050405020304" pitchFamily="18" charset="0"/>
                        </a:rPr>
                        <a:t>C</a:t>
                      </a:r>
                      <a:endParaRPr lang="en-IN" sz="18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568450" marR="1567180" algn="ctr">
                        <a:spcBef>
                          <a:spcPts val="415"/>
                        </a:spcBef>
                        <a:spcAft>
                          <a:spcPts val="0"/>
                        </a:spcAft>
                      </a:pPr>
                      <a:r>
                        <a:rPr lang="en-US" sz="1800">
                          <a:effectLst/>
                          <a:latin typeface="Times New Roman" panose="02020603050405020304" pitchFamily="18" charset="0"/>
                          <a:cs typeface="Times New Roman" panose="02020603050405020304" pitchFamily="18" charset="0"/>
                        </a:rPr>
                        <a:t>(14,200)</a:t>
                      </a:r>
                      <a:endParaRPr lang="en-IN" sz="18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3"/>
                  </a:ext>
                </a:extLst>
              </a:tr>
              <a:tr h="445904">
                <a:tc>
                  <a:txBody>
                    <a:bodyPr/>
                    <a:lstStyle/>
                    <a:p>
                      <a:pPr marL="1905" algn="ctr">
                        <a:spcBef>
                          <a:spcPts val="415"/>
                        </a:spcBef>
                        <a:spcAft>
                          <a:spcPts val="0"/>
                        </a:spcAft>
                      </a:pPr>
                      <a:r>
                        <a:rPr lang="en-US" sz="1800">
                          <a:effectLst/>
                          <a:latin typeface="Times New Roman" panose="02020603050405020304" pitchFamily="18" charset="0"/>
                          <a:cs typeface="Times New Roman" panose="02020603050405020304" pitchFamily="18" charset="0"/>
                        </a:rPr>
                        <a:t>D</a:t>
                      </a:r>
                      <a:endParaRPr lang="en-IN" sz="18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568450" marR="1567180" algn="ctr">
                        <a:spcBef>
                          <a:spcPts val="415"/>
                        </a:spcBef>
                        <a:spcAft>
                          <a:spcPts val="0"/>
                        </a:spcAft>
                      </a:pPr>
                      <a:r>
                        <a:rPr lang="en-US" sz="1800">
                          <a:effectLst/>
                          <a:latin typeface="Times New Roman" panose="02020603050405020304" pitchFamily="18" charset="0"/>
                          <a:cs typeface="Times New Roman" panose="02020603050405020304" pitchFamily="18" charset="0"/>
                        </a:rPr>
                        <a:t>16,000</a:t>
                      </a:r>
                      <a:endParaRPr lang="en-IN" sz="18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4"/>
                  </a:ext>
                </a:extLst>
              </a:tr>
              <a:tr h="445904">
                <a:tc>
                  <a:txBody>
                    <a:bodyPr/>
                    <a:lstStyle/>
                    <a:p>
                      <a:pPr marL="408940" marR="407035" algn="ctr">
                        <a:spcBef>
                          <a:spcPts val="415"/>
                        </a:spcBef>
                        <a:spcAft>
                          <a:spcPts val="0"/>
                        </a:spcAft>
                      </a:pPr>
                      <a:r>
                        <a:rPr lang="en-US" sz="1800">
                          <a:effectLst/>
                          <a:latin typeface="Times New Roman" panose="02020603050405020304" pitchFamily="18" charset="0"/>
                          <a:cs typeface="Times New Roman" panose="02020603050405020304" pitchFamily="18" charset="0"/>
                        </a:rPr>
                        <a:t>Total</a:t>
                      </a:r>
                      <a:endParaRPr lang="en-IN" sz="18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568450" marR="1567180" algn="ctr">
                        <a:spcBef>
                          <a:spcPts val="415"/>
                        </a:spcBef>
                        <a:spcAft>
                          <a:spcPts val="0"/>
                        </a:spcAft>
                      </a:pPr>
                      <a:r>
                        <a:rPr lang="en-US" sz="1800" dirty="0">
                          <a:effectLst/>
                          <a:latin typeface="Times New Roman" panose="02020603050405020304" pitchFamily="18" charset="0"/>
                          <a:cs typeface="Times New Roman" panose="02020603050405020304" pitchFamily="18" charset="0"/>
                        </a:rPr>
                        <a:t>69,200</a:t>
                      </a:r>
                      <a:endParaRPr lang="en-IN" sz="1800"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5"/>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375528109"/>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88640"/>
            <a:ext cx="8568952" cy="6219304"/>
          </a:xfrm>
        </p:spPr>
        <p:txBody>
          <a:bodyPr>
            <a:noAutofit/>
          </a:bodyPr>
          <a:lstStyle/>
          <a:p>
            <a:pPr marL="0" indent="0" algn="just">
              <a:buNone/>
            </a:pPr>
            <a:r>
              <a:rPr lang="en-US" sz="2400" b="1" dirty="0">
                <a:latin typeface="Times New Roman" panose="02020603050405020304" pitchFamily="18" charset="0"/>
                <a:cs typeface="Times New Roman" panose="02020603050405020304" pitchFamily="18" charset="0"/>
              </a:rPr>
              <a:t>Issue - 13</a:t>
            </a:r>
          </a:p>
          <a:p>
            <a:pPr marL="0" indent="0" algn="just">
              <a:buNone/>
            </a:pPr>
            <a:r>
              <a:rPr lang="en-US" sz="2400" b="1" dirty="0">
                <a:latin typeface="Times New Roman" panose="02020603050405020304" pitchFamily="18" charset="0"/>
                <a:cs typeface="Times New Roman" panose="02020603050405020304" pitchFamily="18" charset="0"/>
              </a:rPr>
              <a:t>How to calculate the turnover in the case of derivatives?</a:t>
            </a:r>
            <a:endParaRPr lang="en-IN" sz="2400" b="1"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The Income-tax Act does not contain any provision or guidance for the computation of turnover in F&amp;O trading. However, the Guidance Note on Tax Audit issued by the ICAI prescribes the method of determining turnover, which shall be as follows:</a:t>
            </a:r>
            <a:endParaRPr lang="en-IN" sz="2400" dirty="0">
              <a:latin typeface="Times New Roman" panose="02020603050405020304" pitchFamily="18" charset="0"/>
              <a:cs typeface="Times New Roman" panose="02020603050405020304" pitchFamily="18" charset="0"/>
            </a:endParaRPr>
          </a:p>
          <a:p>
            <a:pPr marL="514350" indent="-514350" algn="just">
              <a:buFont typeface="+mj-lt"/>
              <a:buAutoNum type="romanLcPeriod"/>
            </a:pPr>
            <a:r>
              <a:rPr lang="en-US" sz="2400" b="1" u="sng" dirty="0">
                <a:latin typeface="Times New Roman" panose="02020603050405020304" pitchFamily="18" charset="0"/>
                <a:cs typeface="Times New Roman" panose="02020603050405020304" pitchFamily="18" charset="0"/>
              </a:rPr>
              <a:t>The total of </a:t>
            </a:r>
            <a:r>
              <a:rPr lang="en-US" sz="2400" b="1" u="sng" dirty="0" err="1">
                <a:latin typeface="Times New Roman" panose="02020603050405020304" pitchFamily="18" charset="0"/>
                <a:cs typeface="Times New Roman" panose="02020603050405020304" pitchFamily="18" charset="0"/>
              </a:rPr>
              <a:t>favourable</a:t>
            </a:r>
            <a:r>
              <a:rPr lang="en-US" sz="2400" b="1" u="sng" dirty="0">
                <a:latin typeface="Times New Roman" panose="02020603050405020304" pitchFamily="18" charset="0"/>
                <a:cs typeface="Times New Roman" panose="02020603050405020304" pitchFamily="18" charset="0"/>
              </a:rPr>
              <a:t> and </a:t>
            </a:r>
            <a:r>
              <a:rPr lang="en-US" sz="2400" b="1" u="sng" dirty="0" err="1">
                <a:latin typeface="Times New Roman" panose="02020603050405020304" pitchFamily="18" charset="0"/>
                <a:cs typeface="Times New Roman" panose="02020603050405020304" pitchFamily="18" charset="0"/>
              </a:rPr>
              <a:t>unfavourable</a:t>
            </a:r>
            <a:r>
              <a:rPr lang="en-US" sz="2400" b="1" u="sng" dirty="0">
                <a:latin typeface="Times New Roman" panose="02020603050405020304" pitchFamily="18" charset="0"/>
                <a:cs typeface="Times New Roman" panose="02020603050405020304" pitchFamily="18" charset="0"/>
              </a:rPr>
              <a:t> differences in case of squared off transactions shall be taken as turnover.</a:t>
            </a:r>
          </a:p>
          <a:p>
            <a:pPr marL="514350" indent="-514350" algn="just">
              <a:buFont typeface="+mj-lt"/>
              <a:buAutoNum type="romanLcPeriod"/>
            </a:pPr>
            <a:r>
              <a:rPr lang="en-US" sz="2400" b="1" u="sng" dirty="0">
                <a:latin typeface="Times New Roman" panose="02020603050405020304" pitchFamily="18" charset="0"/>
                <a:cs typeface="Times New Roman" panose="02020603050405020304" pitchFamily="18" charset="0"/>
              </a:rPr>
              <a:t>Premium received on sale of options is also to be included in turnover. However, where the premium received is included for determining net profit for transactions, then such net profit should not be separately included.</a:t>
            </a:r>
            <a:endParaRPr lang="en-IN" sz="2400" b="1" u="sng" dirty="0">
              <a:latin typeface="Times New Roman" panose="02020603050405020304" pitchFamily="18" charset="0"/>
              <a:cs typeface="Times New Roman" panose="02020603050405020304" pitchFamily="18" charset="0"/>
            </a:endParaRPr>
          </a:p>
          <a:p>
            <a:pPr marL="514350" indent="-514350" algn="just">
              <a:buFont typeface="+mj-lt"/>
              <a:buAutoNum type="romanLcPeriod"/>
            </a:pPr>
            <a:r>
              <a:rPr lang="en-US" sz="2400" b="1" u="sng" dirty="0">
                <a:latin typeface="Times New Roman" panose="02020603050405020304" pitchFamily="18" charset="0"/>
                <a:cs typeface="Times New Roman" panose="02020603050405020304" pitchFamily="18" charset="0"/>
              </a:rPr>
              <a:t>In respect of any reverse trades entered, the difference thereon, should also form part of the turnover.</a:t>
            </a:r>
            <a:endParaRPr lang="en-IN" sz="2400" b="1" u="sng"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429933980"/>
      </p:ext>
    </p:extLst>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8D7C3A-F140-CC2E-E82B-B35507CEDE8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F60ABAE-E60B-B610-8728-5D8C17B7F599}"/>
              </a:ext>
            </a:extLst>
          </p:cNvPr>
          <p:cNvSpPr>
            <a:spLocks noGrp="1"/>
          </p:cNvSpPr>
          <p:nvPr>
            <p:ph idx="1"/>
          </p:nvPr>
        </p:nvSpPr>
        <p:spPr>
          <a:xfrm>
            <a:off x="323528" y="188640"/>
            <a:ext cx="8568952" cy="6219304"/>
          </a:xfrm>
        </p:spPr>
        <p:txBody>
          <a:bodyPr>
            <a:noAutofit/>
          </a:bodyPr>
          <a:lstStyle/>
          <a:p>
            <a:pPr marL="442913" indent="0" algn="just">
              <a:buNone/>
            </a:pPr>
            <a:r>
              <a:rPr lang="en-US" sz="2400" dirty="0">
                <a:latin typeface="Times New Roman" panose="02020603050405020304" pitchFamily="18" charset="0"/>
                <a:cs typeface="Times New Roman" panose="02020603050405020304" pitchFamily="18" charset="0"/>
              </a:rPr>
              <a:t>(iv) In case of an open position as at the end of the financial year (i.e., trades which are not squared off during the same financial year), the turnover arising from the said transaction should be considered in the financial year when the transaction has been actually squared off.</a:t>
            </a:r>
          </a:p>
          <a:p>
            <a:pPr marL="442913" indent="0" algn="just">
              <a:buNone/>
            </a:pPr>
            <a:r>
              <a:rPr lang="en-US" sz="2400" dirty="0">
                <a:latin typeface="Times New Roman" panose="02020603050405020304" pitchFamily="18" charset="0"/>
                <a:cs typeface="Times New Roman" panose="02020603050405020304" pitchFamily="18" charset="0"/>
              </a:rPr>
              <a:t>(v) In case of delivery-based settlement in a derivatives transaction, the difference between the trade price and the settlement price shall be considered as turnover. Further, in the hands of the transferor of underlying asset, the entire sale value shall also be considered as business turnover where the underlying asset is held as stock in trade.</a:t>
            </a:r>
            <a:endParaRPr lang="en-IN" sz="24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511DEA71-5EB4-6817-1B92-6D72432BC048}"/>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668608639"/>
      </p:ext>
    </p:extLst>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3410" y="188640"/>
            <a:ext cx="8630659" cy="4395958"/>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For example, Mr. A enters into the following transaction during the financial year:</a:t>
            </a:r>
            <a:endParaRPr lang="en-IN" sz="2400" dirty="0">
              <a:latin typeface="Times New Roman" panose="02020603050405020304" pitchFamily="18" charset="0"/>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915735070"/>
              </p:ext>
            </p:extLst>
          </p:nvPr>
        </p:nvGraphicFramePr>
        <p:xfrm>
          <a:off x="251520" y="1124744"/>
          <a:ext cx="8551967" cy="2652793"/>
        </p:xfrm>
        <a:graphic>
          <a:graphicData uri="http://schemas.openxmlformats.org/drawingml/2006/table">
            <a:tbl>
              <a:tblPr firstRow="1" firstCol="1" lastRow="1" lastCol="1" bandRow="1" bandCol="1">
                <a:tableStyleId>{5940675A-B579-460E-94D1-54222C63F5DA}</a:tableStyleId>
              </a:tblPr>
              <a:tblGrid>
                <a:gridCol w="1337033">
                  <a:extLst>
                    <a:ext uri="{9D8B030D-6E8A-4147-A177-3AD203B41FA5}">
                      <a16:colId xmlns:a16="http://schemas.microsoft.com/office/drawing/2014/main" val="20000"/>
                    </a:ext>
                  </a:extLst>
                </a:gridCol>
                <a:gridCol w="899501">
                  <a:extLst>
                    <a:ext uri="{9D8B030D-6E8A-4147-A177-3AD203B41FA5}">
                      <a16:colId xmlns:a16="http://schemas.microsoft.com/office/drawing/2014/main" val="20001"/>
                    </a:ext>
                  </a:extLst>
                </a:gridCol>
                <a:gridCol w="1644488">
                  <a:extLst>
                    <a:ext uri="{9D8B030D-6E8A-4147-A177-3AD203B41FA5}">
                      <a16:colId xmlns:a16="http://schemas.microsoft.com/office/drawing/2014/main" val="20002"/>
                    </a:ext>
                  </a:extLst>
                </a:gridCol>
                <a:gridCol w="2164796">
                  <a:extLst>
                    <a:ext uri="{9D8B030D-6E8A-4147-A177-3AD203B41FA5}">
                      <a16:colId xmlns:a16="http://schemas.microsoft.com/office/drawing/2014/main" val="20003"/>
                    </a:ext>
                  </a:extLst>
                </a:gridCol>
                <a:gridCol w="1147830">
                  <a:extLst>
                    <a:ext uri="{9D8B030D-6E8A-4147-A177-3AD203B41FA5}">
                      <a16:colId xmlns:a16="http://schemas.microsoft.com/office/drawing/2014/main" val="20004"/>
                    </a:ext>
                  </a:extLst>
                </a:gridCol>
                <a:gridCol w="1358319">
                  <a:extLst>
                    <a:ext uri="{9D8B030D-6E8A-4147-A177-3AD203B41FA5}">
                      <a16:colId xmlns:a16="http://schemas.microsoft.com/office/drawing/2014/main" val="20005"/>
                    </a:ext>
                  </a:extLst>
                </a:gridCol>
              </a:tblGrid>
              <a:tr h="458233">
                <a:tc>
                  <a:txBody>
                    <a:bodyPr/>
                    <a:lstStyle/>
                    <a:p>
                      <a:pPr marL="67945" marR="67945" algn="ctr">
                        <a:spcBef>
                          <a:spcPts val="415"/>
                        </a:spcBef>
                        <a:spcAft>
                          <a:spcPts val="0"/>
                        </a:spcAft>
                      </a:pPr>
                      <a:r>
                        <a:rPr lang="en-US" sz="1600" b="1" dirty="0">
                          <a:effectLst/>
                          <a:latin typeface="Times New Roman" panose="02020603050405020304" pitchFamily="18" charset="0"/>
                          <a:cs typeface="Times New Roman" panose="02020603050405020304" pitchFamily="18" charset="0"/>
                        </a:rPr>
                        <a:t>Security name</a:t>
                      </a:r>
                      <a:endParaRPr lang="en-IN" sz="1600" b="1"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53975" marR="57150" algn="ctr">
                        <a:spcBef>
                          <a:spcPts val="415"/>
                        </a:spcBef>
                        <a:spcAft>
                          <a:spcPts val="0"/>
                        </a:spcAft>
                      </a:pPr>
                      <a:r>
                        <a:rPr lang="en-US" sz="1600" b="1" dirty="0">
                          <a:effectLst/>
                          <a:latin typeface="Times New Roman" panose="02020603050405020304" pitchFamily="18" charset="0"/>
                          <a:cs typeface="Times New Roman" panose="02020603050405020304" pitchFamily="18" charset="0"/>
                        </a:rPr>
                        <a:t>Type</a:t>
                      </a:r>
                      <a:endParaRPr lang="en-IN" sz="1600" b="1"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74295" marR="75565" algn="ctr">
                        <a:spcBef>
                          <a:spcPts val="415"/>
                        </a:spcBef>
                        <a:spcAft>
                          <a:spcPts val="0"/>
                        </a:spcAft>
                      </a:pPr>
                      <a:r>
                        <a:rPr lang="en-US" sz="1600" b="1" dirty="0">
                          <a:effectLst/>
                          <a:latin typeface="Times New Roman" panose="02020603050405020304" pitchFamily="18" charset="0"/>
                          <a:cs typeface="Times New Roman" panose="02020603050405020304" pitchFamily="18" charset="0"/>
                        </a:rPr>
                        <a:t>Premium received</a:t>
                      </a:r>
                      <a:endParaRPr lang="en-IN" sz="1600" b="1"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79375" marR="74295" algn="ctr">
                        <a:spcBef>
                          <a:spcPts val="415"/>
                        </a:spcBef>
                        <a:spcAft>
                          <a:spcPts val="0"/>
                        </a:spcAft>
                      </a:pPr>
                      <a:r>
                        <a:rPr lang="en-US" sz="1600" b="1" dirty="0">
                          <a:effectLst/>
                          <a:latin typeface="Times New Roman" panose="02020603050405020304" pitchFamily="18" charset="0"/>
                          <a:cs typeface="Times New Roman" panose="02020603050405020304" pitchFamily="18" charset="0"/>
                        </a:rPr>
                        <a:t>Buy Amount</a:t>
                      </a:r>
                      <a:endParaRPr lang="en-IN" sz="1600" b="1"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64770" marR="63500" algn="ctr">
                        <a:spcBef>
                          <a:spcPts val="415"/>
                        </a:spcBef>
                        <a:spcAft>
                          <a:spcPts val="0"/>
                        </a:spcAft>
                      </a:pPr>
                      <a:r>
                        <a:rPr lang="en-US" sz="1600" b="1" dirty="0">
                          <a:effectLst/>
                          <a:latin typeface="Times New Roman" panose="02020603050405020304" pitchFamily="18" charset="0"/>
                          <a:cs typeface="Times New Roman" panose="02020603050405020304" pitchFamily="18" charset="0"/>
                        </a:rPr>
                        <a:t>Sell Amount</a:t>
                      </a:r>
                      <a:endParaRPr lang="en-IN" sz="1600" b="1"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62865" marR="63500" algn="ctr">
                        <a:spcBef>
                          <a:spcPts val="415"/>
                        </a:spcBef>
                        <a:spcAft>
                          <a:spcPts val="0"/>
                        </a:spcAft>
                      </a:pPr>
                      <a:r>
                        <a:rPr lang="en-US" sz="1600" b="1" dirty="0">
                          <a:effectLst/>
                          <a:latin typeface="Times New Roman" panose="02020603050405020304" pitchFamily="18" charset="0"/>
                          <a:cs typeface="Times New Roman" panose="02020603050405020304" pitchFamily="18" charset="0"/>
                        </a:rPr>
                        <a:t>Profit/(Loss)</a:t>
                      </a:r>
                      <a:endParaRPr lang="en-IN" sz="1600" b="1"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0"/>
                  </a:ext>
                </a:extLst>
              </a:tr>
              <a:tr h="229116">
                <a:tc>
                  <a:txBody>
                    <a:bodyPr/>
                    <a:lstStyle/>
                    <a:p>
                      <a:pPr marL="67945" marR="67945" algn="ctr">
                        <a:spcBef>
                          <a:spcPts val="415"/>
                        </a:spcBef>
                        <a:spcAft>
                          <a:spcPts val="0"/>
                        </a:spcAft>
                      </a:pPr>
                      <a:r>
                        <a:rPr lang="en-US" sz="1600">
                          <a:effectLst/>
                          <a:latin typeface="Times New Roman" panose="02020603050405020304" pitchFamily="18" charset="0"/>
                          <a:cs typeface="Times New Roman" panose="02020603050405020304" pitchFamily="18" charset="0"/>
                        </a:rPr>
                        <a:t>Cipla</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53340" marR="57150" algn="ctr">
                        <a:spcBef>
                          <a:spcPts val="415"/>
                        </a:spcBef>
                        <a:spcAft>
                          <a:spcPts val="0"/>
                        </a:spcAft>
                      </a:pPr>
                      <a:r>
                        <a:rPr lang="en-US" sz="1600">
                          <a:effectLst/>
                          <a:latin typeface="Times New Roman" panose="02020603050405020304" pitchFamily="18" charset="0"/>
                          <a:cs typeface="Times New Roman" panose="02020603050405020304" pitchFamily="18" charset="0"/>
                        </a:rPr>
                        <a:t>Futures</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38100" marR="1270" algn="ctr">
                        <a:spcBef>
                          <a:spcPts val="415"/>
                        </a:spcBef>
                        <a:spcAft>
                          <a:spcPts val="0"/>
                        </a:spcAft>
                      </a:pPr>
                      <a:r>
                        <a:rPr lang="en-US" sz="1600">
                          <a:effectLst/>
                          <a:latin typeface="Times New Roman" panose="02020603050405020304" pitchFamily="18" charset="0"/>
                          <a:cs typeface="Times New Roman" panose="02020603050405020304" pitchFamily="18" charset="0"/>
                        </a:rPr>
                        <a:t>-</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79375" marR="74295" algn="ctr">
                        <a:spcBef>
                          <a:spcPts val="415"/>
                        </a:spcBef>
                        <a:spcAft>
                          <a:spcPts val="0"/>
                        </a:spcAft>
                      </a:pPr>
                      <a:r>
                        <a:rPr lang="en-US" sz="1600">
                          <a:effectLst/>
                          <a:latin typeface="Times New Roman" panose="02020603050405020304" pitchFamily="18" charset="0"/>
                          <a:cs typeface="Times New Roman" panose="02020603050405020304" pitchFamily="18" charset="0"/>
                        </a:rPr>
                        <a:t>7,47,500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64770" marR="62865" algn="ctr">
                        <a:spcBef>
                          <a:spcPts val="415"/>
                        </a:spcBef>
                        <a:spcAft>
                          <a:spcPts val="0"/>
                        </a:spcAft>
                      </a:pPr>
                      <a:r>
                        <a:rPr lang="en-US" sz="1600">
                          <a:effectLst/>
                          <a:latin typeface="Times New Roman" panose="02020603050405020304" pitchFamily="18" charset="0"/>
                          <a:cs typeface="Times New Roman" panose="02020603050405020304" pitchFamily="18" charset="0"/>
                        </a:rPr>
                        <a:t>8,05,000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62865" marR="62865" algn="ctr">
                        <a:spcBef>
                          <a:spcPts val="415"/>
                        </a:spcBef>
                        <a:spcAft>
                          <a:spcPts val="0"/>
                        </a:spcAft>
                      </a:pPr>
                      <a:r>
                        <a:rPr lang="en-US" sz="1600">
                          <a:effectLst/>
                          <a:latin typeface="Times New Roman" panose="02020603050405020304" pitchFamily="18" charset="0"/>
                          <a:cs typeface="Times New Roman" panose="02020603050405020304" pitchFamily="18" charset="0"/>
                        </a:rPr>
                        <a:t>57,500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1"/>
                  </a:ext>
                </a:extLst>
              </a:tr>
              <a:tr h="229116">
                <a:tc>
                  <a:txBody>
                    <a:bodyPr/>
                    <a:lstStyle/>
                    <a:p>
                      <a:pPr marL="67945" marR="67945" algn="ctr">
                        <a:spcBef>
                          <a:spcPts val="415"/>
                        </a:spcBef>
                        <a:spcAft>
                          <a:spcPts val="0"/>
                        </a:spcAft>
                      </a:pPr>
                      <a:r>
                        <a:rPr lang="en-US" sz="1600">
                          <a:effectLst/>
                          <a:latin typeface="Times New Roman" panose="02020603050405020304" pitchFamily="18" charset="0"/>
                          <a:cs typeface="Times New Roman" panose="02020603050405020304" pitchFamily="18" charset="0"/>
                        </a:rPr>
                        <a:t>Nifty</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53340" marR="57150" algn="ctr">
                        <a:spcBef>
                          <a:spcPts val="415"/>
                        </a:spcBef>
                        <a:spcAft>
                          <a:spcPts val="0"/>
                        </a:spcAft>
                      </a:pPr>
                      <a:r>
                        <a:rPr lang="en-US" sz="1600">
                          <a:effectLst/>
                          <a:latin typeface="Times New Roman" panose="02020603050405020304" pitchFamily="18" charset="0"/>
                          <a:cs typeface="Times New Roman" panose="02020603050405020304" pitchFamily="18" charset="0"/>
                        </a:rPr>
                        <a:t>Call</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38100" marR="1270" algn="ctr">
                        <a:spcBef>
                          <a:spcPts val="415"/>
                        </a:spcBef>
                        <a:spcAft>
                          <a:spcPts val="0"/>
                        </a:spcAft>
                      </a:pPr>
                      <a:r>
                        <a:rPr lang="en-US" sz="1600">
                          <a:effectLst/>
                          <a:latin typeface="Times New Roman" panose="02020603050405020304" pitchFamily="18" charset="0"/>
                          <a:cs typeface="Times New Roman" panose="02020603050405020304" pitchFamily="18" charset="0"/>
                        </a:rPr>
                        <a:t>-</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79375" marR="74295" algn="ctr">
                        <a:spcBef>
                          <a:spcPts val="415"/>
                        </a:spcBef>
                        <a:spcAft>
                          <a:spcPts val="0"/>
                        </a:spcAft>
                      </a:pPr>
                      <a:r>
                        <a:rPr lang="en-US" sz="1600">
                          <a:effectLst/>
                          <a:latin typeface="Times New Roman" panose="02020603050405020304" pitchFamily="18" charset="0"/>
                          <a:cs typeface="Times New Roman" panose="02020603050405020304" pitchFamily="18" charset="0"/>
                        </a:rPr>
                        <a:t>3,375</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64770" marR="62865" algn="ctr">
                        <a:spcBef>
                          <a:spcPts val="415"/>
                        </a:spcBef>
                        <a:spcAft>
                          <a:spcPts val="0"/>
                        </a:spcAft>
                      </a:pPr>
                      <a:r>
                        <a:rPr lang="en-US" sz="1600">
                          <a:effectLst/>
                          <a:latin typeface="Times New Roman" panose="02020603050405020304" pitchFamily="18" charset="0"/>
                          <a:cs typeface="Times New Roman" panose="02020603050405020304" pitchFamily="18" charset="0"/>
                        </a:rPr>
                        <a:t>6,000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62865" marR="62865" algn="ctr">
                        <a:spcBef>
                          <a:spcPts val="415"/>
                        </a:spcBef>
                        <a:spcAft>
                          <a:spcPts val="0"/>
                        </a:spcAft>
                      </a:pPr>
                      <a:r>
                        <a:rPr lang="en-US" sz="1600">
                          <a:effectLst/>
                          <a:latin typeface="Times New Roman" panose="02020603050405020304" pitchFamily="18" charset="0"/>
                          <a:cs typeface="Times New Roman" panose="02020603050405020304" pitchFamily="18" charset="0"/>
                        </a:rPr>
                        <a:t>2,625</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2"/>
                  </a:ext>
                </a:extLst>
              </a:tr>
              <a:tr h="229116">
                <a:tc>
                  <a:txBody>
                    <a:bodyPr/>
                    <a:lstStyle/>
                    <a:p>
                      <a:pPr marL="67945" marR="67945" algn="ctr">
                        <a:spcBef>
                          <a:spcPts val="415"/>
                        </a:spcBef>
                        <a:spcAft>
                          <a:spcPts val="0"/>
                        </a:spcAft>
                      </a:pPr>
                      <a:r>
                        <a:rPr lang="en-US" sz="1600">
                          <a:effectLst/>
                          <a:latin typeface="Times New Roman" panose="02020603050405020304" pitchFamily="18" charset="0"/>
                          <a:cs typeface="Times New Roman" panose="02020603050405020304" pitchFamily="18" charset="0"/>
                        </a:rPr>
                        <a:t>BHEL</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53340" marR="57150" algn="ctr">
                        <a:spcBef>
                          <a:spcPts val="415"/>
                        </a:spcBef>
                        <a:spcAft>
                          <a:spcPts val="0"/>
                        </a:spcAft>
                      </a:pPr>
                      <a:r>
                        <a:rPr lang="en-US" sz="1600">
                          <a:effectLst/>
                          <a:latin typeface="Times New Roman" panose="02020603050405020304" pitchFamily="18" charset="0"/>
                          <a:cs typeface="Times New Roman" panose="02020603050405020304" pitchFamily="18" charset="0"/>
                        </a:rPr>
                        <a:t>Call</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38100" marR="1270" algn="ctr">
                        <a:spcBef>
                          <a:spcPts val="415"/>
                        </a:spcBef>
                        <a:spcAft>
                          <a:spcPts val="0"/>
                        </a:spcAft>
                      </a:pPr>
                      <a:r>
                        <a:rPr lang="en-US" sz="1600">
                          <a:effectLst/>
                          <a:latin typeface="Times New Roman" panose="02020603050405020304" pitchFamily="18" charset="0"/>
                          <a:cs typeface="Times New Roman" panose="02020603050405020304" pitchFamily="18" charset="0"/>
                        </a:rPr>
                        <a:t>-</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79375" marR="74295" algn="ctr">
                        <a:spcBef>
                          <a:spcPts val="415"/>
                        </a:spcBef>
                        <a:spcAft>
                          <a:spcPts val="0"/>
                        </a:spcAft>
                      </a:pPr>
                      <a:r>
                        <a:rPr lang="en-US" sz="1600" dirty="0">
                          <a:effectLst/>
                          <a:latin typeface="Times New Roman" panose="02020603050405020304" pitchFamily="18" charset="0"/>
                          <a:cs typeface="Times New Roman" panose="02020603050405020304" pitchFamily="18" charset="0"/>
                        </a:rPr>
                        <a:t>41,600</a:t>
                      </a:r>
                      <a:endParaRPr lang="en-IN" sz="1600"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64770" marR="62865" algn="ctr">
                        <a:spcBef>
                          <a:spcPts val="415"/>
                        </a:spcBef>
                        <a:spcAft>
                          <a:spcPts val="0"/>
                        </a:spcAft>
                      </a:pPr>
                      <a:r>
                        <a:rPr lang="en-US" sz="1600">
                          <a:effectLst/>
                          <a:latin typeface="Times New Roman" panose="02020603050405020304" pitchFamily="18" charset="0"/>
                          <a:cs typeface="Times New Roman" panose="02020603050405020304" pitchFamily="18" charset="0"/>
                        </a:rPr>
                        <a:t>20,800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62865" marR="63500" algn="ctr">
                        <a:spcBef>
                          <a:spcPts val="415"/>
                        </a:spcBef>
                        <a:spcAft>
                          <a:spcPts val="0"/>
                        </a:spcAft>
                      </a:pPr>
                      <a:r>
                        <a:rPr lang="en-US" sz="1600">
                          <a:effectLst/>
                          <a:latin typeface="Times New Roman" panose="02020603050405020304" pitchFamily="18" charset="0"/>
                          <a:cs typeface="Times New Roman" panose="02020603050405020304" pitchFamily="18" charset="0"/>
                        </a:rPr>
                        <a:t>(20,800)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3"/>
                  </a:ext>
                </a:extLst>
              </a:tr>
              <a:tr h="229116">
                <a:tc>
                  <a:txBody>
                    <a:bodyPr/>
                    <a:lstStyle/>
                    <a:p>
                      <a:pPr marL="67310" marR="67945" algn="ctr">
                        <a:spcBef>
                          <a:spcPts val="415"/>
                        </a:spcBef>
                        <a:spcAft>
                          <a:spcPts val="0"/>
                        </a:spcAft>
                      </a:pPr>
                      <a:r>
                        <a:rPr lang="en-US" sz="1600">
                          <a:effectLst/>
                          <a:latin typeface="Times New Roman" panose="02020603050405020304" pitchFamily="18" charset="0"/>
                          <a:cs typeface="Times New Roman" panose="02020603050405020304" pitchFamily="18" charset="0"/>
                        </a:rPr>
                        <a:t>ONGC</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53340" marR="57150" algn="ctr">
                        <a:spcBef>
                          <a:spcPts val="415"/>
                        </a:spcBef>
                        <a:spcAft>
                          <a:spcPts val="0"/>
                        </a:spcAft>
                      </a:pPr>
                      <a:r>
                        <a:rPr lang="en-US" sz="1600">
                          <a:effectLst/>
                          <a:latin typeface="Times New Roman" panose="02020603050405020304" pitchFamily="18" charset="0"/>
                          <a:cs typeface="Times New Roman" panose="02020603050405020304" pitchFamily="18" charset="0"/>
                        </a:rPr>
                        <a:t>Futures</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38100" marR="1270" algn="ctr">
                        <a:spcBef>
                          <a:spcPts val="415"/>
                        </a:spcBef>
                        <a:spcAft>
                          <a:spcPts val="0"/>
                        </a:spcAft>
                      </a:pPr>
                      <a:r>
                        <a:rPr lang="en-US" sz="1600">
                          <a:effectLst/>
                          <a:latin typeface="Times New Roman" panose="02020603050405020304" pitchFamily="18" charset="0"/>
                          <a:cs typeface="Times New Roman" panose="02020603050405020304" pitchFamily="18" charset="0"/>
                        </a:rPr>
                        <a:t>-</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79375" marR="74295" algn="ctr">
                        <a:spcBef>
                          <a:spcPts val="415"/>
                        </a:spcBef>
                        <a:spcAft>
                          <a:spcPts val="0"/>
                        </a:spcAft>
                      </a:pPr>
                      <a:r>
                        <a:rPr lang="en-US" sz="1600">
                          <a:effectLst/>
                          <a:latin typeface="Times New Roman" panose="02020603050405020304" pitchFamily="18" charset="0"/>
                          <a:cs typeface="Times New Roman" panose="02020603050405020304" pitchFamily="18" charset="0"/>
                        </a:rPr>
                        <a:t>3,48,500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64770" marR="62865" algn="ctr">
                        <a:spcBef>
                          <a:spcPts val="415"/>
                        </a:spcBef>
                        <a:spcAft>
                          <a:spcPts val="0"/>
                        </a:spcAft>
                      </a:pPr>
                      <a:r>
                        <a:rPr lang="en-US" sz="1600">
                          <a:effectLst/>
                          <a:latin typeface="Times New Roman" panose="02020603050405020304" pitchFamily="18" charset="0"/>
                          <a:cs typeface="Times New Roman" panose="02020603050405020304" pitchFamily="18" charset="0"/>
                        </a:rPr>
                        <a:t>3,28,000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62865" marR="62865" algn="ctr">
                        <a:spcBef>
                          <a:spcPts val="415"/>
                        </a:spcBef>
                        <a:spcAft>
                          <a:spcPts val="0"/>
                        </a:spcAft>
                      </a:pPr>
                      <a:r>
                        <a:rPr lang="en-US" sz="1600">
                          <a:effectLst/>
                          <a:latin typeface="Times New Roman" panose="02020603050405020304" pitchFamily="18" charset="0"/>
                          <a:cs typeface="Times New Roman" panose="02020603050405020304" pitchFamily="18" charset="0"/>
                        </a:rPr>
                        <a:t>(20,500)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4"/>
                  </a:ext>
                </a:extLst>
              </a:tr>
              <a:tr h="458233">
                <a:tc>
                  <a:txBody>
                    <a:bodyPr/>
                    <a:lstStyle/>
                    <a:p>
                      <a:pPr marL="67945" marR="67945" algn="ctr">
                        <a:spcBef>
                          <a:spcPts val="415"/>
                        </a:spcBef>
                        <a:spcAft>
                          <a:spcPts val="0"/>
                        </a:spcAft>
                      </a:pPr>
                      <a:r>
                        <a:rPr lang="en-US" sz="1600">
                          <a:effectLst/>
                          <a:latin typeface="Times New Roman" panose="02020603050405020304" pitchFamily="18" charset="0"/>
                          <a:cs typeface="Times New Roman" panose="02020603050405020304" pitchFamily="18" charset="0"/>
                        </a:rPr>
                        <a:t>IOC</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53975" marR="57150" algn="ctr">
                        <a:spcBef>
                          <a:spcPts val="415"/>
                        </a:spcBef>
                        <a:spcAft>
                          <a:spcPts val="0"/>
                        </a:spcAft>
                      </a:pPr>
                      <a:r>
                        <a:rPr lang="en-US" sz="1600">
                          <a:effectLst/>
                          <a:latin typeface="Times New Roman" panose="02020603050405020304" pitchFamily="18" charset="0"/>
                          <a:cs typeface="Times New Roman" panose="02020603050405020304" pitchFamily="18" charset="0"/>
                        </a:rPr>
                        <a:t>Put (Sell)</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74295" marR="75565" algn="ctr">
                        <a:spcBef>
                          <a:spcPts val="415"/>
                        </a:spcBef>
                        <a:spcAft>
                          <a:spcPts val="0"/>
                        </a:spcAft>
                      </a:pPr>
                      <a:r>
                        <a:rPr lang="en-US" sz="1600">
                          <a:effectLst/>
                          <a:latin typeface="Times New Roman" panose="02020603050405020304" pitchFamily="18" charset="0"/>
                          <a:cs typeface="Times New Roman" panose="02020603050405020304" pitchFamily="18" charset="0"/>
                        </a:rPr>
                        <a:t>500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5080" algn="ctr">
                        <a:spcBef>
                          <a:spcPts val="415"/>
                        </a:spcBef>
                        <a:spcAft>
                          <a:spcPts val="0"/>
                        </a:spcAft>
                      </a:pPr>
                      <a:r>
                        <a:rPr lang="en-US" sz="1600">
                          <a:effectLst/>
                          <a:latin typeface="Times New Roman" panose="02020603050405020304" pitchFamily="18" charset="0"/>
                          <a:cs typeface="Times New Roman" panose="02020603050405020304" pitchFamily="18" charset="0"/>
                        </a:rPr>
                        <a:t>-</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905" algn="ctr">
                        <a:spcBef>
                          <a:spcPts val="415"/>
                        </a:spcBef>
                        <a:spcAft>
                          <a:spcPts val="0"/>
                        </a:spcAft>
                      </a:pPr>
                      <a:r>
                        <a:rPr lang="en-US" sz="1600">
                          <a:effectLst/>
                          <a:latin typeface="Times New Roman" panose="02020603050405020304" pitchFamily="18" charset="0"/>
                          <a:cs typeface="Times New Roman" panose="02020603050405020304" pitchFamily="18" charset="0"/>
                        </a:rPr>
                        <a:t>-</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62865" marR="62865" algn="ctr">
                        <a:spcBef>
                          <a:spcPts val="415"/>
                        </a:spcBef>
                        <a:spcAft>
                          <a:spcPts val="0"/>
                        </a:spcAft>
                      </a:pPr>
                      <a:r>
                        <a:rPr lang="en-US" sz="1600">
                          <a:effectLst/>
                          <a:latin typeface="Times New Roman" panose="02020603050405020304" pitchFamily="18" charset="0"/>
                          <a:cs typeface="Times New Roman" panose="02020603050405020304" pitchFamily="18" charset="0"/>
                        </a:rPr>
                        <a:t>500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5"/>
                  </a:ext>
                </a:extLst>
              </a:tr>
              <a:tr h="458233">
                <a:tc>
                  <a:txBody>
                    <a:bodyPr/>
                    <a:lstStyle/>
                    <a:p>
                      <a:pPr marL="67945" marR="67945" algn="ctr">
                        <a:spcBef>
                          <a:spcPts val="415"/>
                        </a:spcBef>
                        <a:spcAft>
                          <a:spcPts val="0"/>
                        </a:spcAft>
                      </a:pPr>
                      <a:r>
                        <a:rPr lang="en-US" sz="1600">
                          <a:effectLst/>
                          <a:latin typeface="Times New Roman" panose="02020603050405020304" pitchFamily="18" charset="0"/>
                          <a:cs typeface="Times New Roman" panose="02020603050405020304" pitchFamily="18" charset="0"/>
                        </a:rPr>
                        <a:t>ITC</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53975" marR="57150" algn="ctr">
                        <a:spcBef>
                          <a:spcPts val="415"/>
                        </a:spcBef>
                        <a:spcAft>
                          <a:spcPts val="0"/>
                        </a:spcAft>
                      </a:pPr>
                      <a:r>
                        <a:rPr lang="en-US" sz="1600">
                          <a:effectLst/>
                          <a:latin typeface="Times New Roman" panose="02020603050405020304" pitchFamily="18" charset="0"/>
                          <a:cs typeface="Times New Roman" panose="02020603050405020304" pitchFamily="18" charset="0"/>
                        </a:rPr>
                        <a:t>Put (Sell)</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74295" marR="75565" algn="ctr">
                        <a:spcBef>
                          <a:spcPts val="415"/>
                        </a:spcBef>
                        <a:spcAft>
                          <a:spcPts val="0"/>
                        </a:spcAft>
                      </a:pPr>
                      <a:r>
                        <a:rPr lang="en-US" sz="1600">
                          <a:effectLst/>
                          <a:latin typeface="Times New Roman" panose="02020603050405020304" pitchFamily="18" charset="0"/>
                          <a:cs typeface="Times New Roman" panose="02020603050405020304" pitchFamily="18" charset="0"/>
                        </a:rPr>
                        <a:t>1,000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79375" marR="74295" algn="ctr">
                        <a:spcBef>
                          <a:spcPts val="415"/>
                        </a:spcBef>
                        <a:spcAft>
                          <a:spcPts val="0"/>
                        </a:spcAft>
                      </a:pPr>
                      <a:r>
                        <a:rPr lang="en-US" sz="1600">
                          <a:effectLst/>
                          <a:latin typeface="Times New Roman" panose="02020603050405020304" pitchFamily="18" charset="0"/>
                          <a:cs typeface="Times New Roman" panose="02020603050405020304" pitchFamily="18" charset="0"/>
                        </a:rPr>
                        <a:t>4,000 (Square Off  Price)</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905" algn="ctr">
                        <a:spcBef>
                          <a:spcPts val="415"/>
                        </a:spcBef>
                        <a:spcAft>
                          <a:spcPts val="0"/>
                        </a:spcAft>
                      </a:pPr>
                      <a:r>
                        <a:rPr lang="en-US" sz="1600">
                          <a:effectLst/>
                          <a:latin typeface="Times New Roman" panose="02020603050405020304" pitchFamily="18" charset="0"/>
                          <a:cs typeface="Times New Roman" panose="02020603050405020304" pitchFamily="18" charset="0"/>
                        </a:rPr>
                        <a:t>-</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62865" marR="63500" algn="ctr">
                        <a:spcBef>
                          <a:spcPts val="415"/>
                        </a:spcBef>
                        <a:spcAft>
                          <a:spcPts val="0"/>
                        </a:spcAft>
                      </a:pPr>
                      <a:r>
                        <a:rPr lang="en-US" sz="1600">
                          <a:effectLst/>
                          <a:latin typeface="Times New Roman" panose="02020603050405020304" pitchFamily="18" charset="0"/>
                          <a:cs typeface="Times New Roman" panose="02020603050405020304" pitchFamily="18" charset="0"/>
                        </a:rPr>
                        <a:t>(3,000)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6"/>
                  </a:ext>
                </a:extLst>
              </a:tr>
              <a:tr h="229116">
                <a:tc>
                  <a:txBody>
                    <a:bodyPr/>
                    <a:lstStyle/>
                    <a:p>
                      <a:pPr marL="67945" marR="67945" algn="ctr">
                        <a:spcBef>
                          <a:spcPts val="415"/>
                        </a:spcBef>
                        <a:spcAft>
                          <a:spcPts val="0"/>
                        </a:spcAft>
                      </a:pPr>
                      <a:r>
                        <a:rPr lang="en-US" sz="1600">
                          <a:effectLst/>
                          <a:latin typeface="Times New Roman" panose="02020603050405020304" pitchFamily="18" charset="0"/>
                          <a:cs typeface="Times New Roman" panose="02020603050405020304" pitchFamily="18" charset="0"/>
                        </a:rPr>
                        <a:t>Reliance Ltd.</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53340" marR="57150" algn="ctr">
                        <a:spcBef>
                          <a:spcPts val="415"/>
                        </a:spcBef>
                        <a:spcAft>
                          <a:spcPts val="0"/>
                        </a:spcAft>
                      </a:pPr>
                      <a:r>
                        <a:rPr lang="en-US" sz="1600">
                          <a:effectLst/>
                          <a:latin typeface="Times New Roman" panose="02020603050405020304" pitchFamily="18" charset="0"/>
                          <a:cs typeface="Times New Roman" panose="02020603050405020304" pitchFamily="18" charset="0"/>
                        </a:rPr>
                        <a:t>Put</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38100" marR="1270" algn="ctr">
                        <a:spcBef>
                          <a:spcPts val="415"/>
                        </a:spcBef>
                        <a:spcAft>
                          <a:spcPts val="0"/>
                        </a:spcAft>
                      </a:pPr>
                      <a:r>
                        <a:rPr lang="en-US" sz="1600">
                          <a:effectLst/>
                          <a:latin typeface="Times New Roman" panose="02020603050405020304" pitchFamily="18" charset="0"/>
                          <a:cs typeface="Times New Roman" panose="02020603050405020304" pitchFamily="18" charset="0"/>
                        </a:rPr>
                        <a:t>-</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79375" marR="74295" algn="ctr">
                        <a:spcBef>
                          <a:spcPts val="415"/>
                        </a:spcBef>
                        <a:spcAft>
                          <a:spcPts val="0"/>
                        </a:spcAft>
                      </a:pPr>
                      <a:r>
                        <a:rPr lang="en-US" sz="1600">
                          <a:effectLst/>
                          <a:latin typeface="Times New Roman" panose="02020603050405020304" pitchFamily="18" charset="0"/>
                          <a:cs typeface="Times New Roman" panose="02020603050405020304" pitchFamily="18" charset="0"/>
                        </a:rPr>
                        <a:t>4,500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64770" marR="63500" algn="ctr">
                        <a:spcBef>
                          <a:spcPts val="415"/>
                        </a:spcBef>
                        <a:spcAft>
                          <a:spcPts val="0"/>
                        </a:spcAft>
                      </a:pPr>
                      <a:r>
                        <a:rPr lang="en-US" sz="1600">
                          <a:effectLst/>
                          <a:latin typeface="Times New Roman" panose="02020603050405020304" pitchFamily="18" charset="0"/>
                          <a:cs typeface="Times New Roman" panose="02020603050405020304" pitchFamily="18" charset="0"/>
                        </a:rPr>
                        <a:t>2,500</a:t>
                      </a:r>
                      <a:endParaRPr lang="en-IN" sz="16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62865" marR="63500" algn="ctr">
                        <a:spcBef>
                          <a:spcPts val="415"/>
                        </a:spcBef>
                        <a:spcAft>
                          <a:spcPts val="0"/>
                        </a:spcAft>
                      </a:pPr>
                      <a:r>
                        <a:rPr lang="en-US" sz="1600" dirty="0">
                          <a:effectLst/>
                          <a:latin typeface="Times New Roman" panose="02020603050405020304" pitchFamily="18" charset="0"/>
                          <a:cs typeface="Times New Roman" panose="02020603050405020304" pitchFamily="18" charset="0"/>
                        </a:rPr>
                        <a:t>(2,000)</a:t>
                      </a:r>
                      <a:endParaRPr lang="en-IN" sz="1600"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7"/>
                  </a:ext>
                </a:extLst>
              </a:tr>
            </a:tbl>
          </a:graphicData>
        </a:graphic>
      </p:graphicFrame>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861944311"/>
      </p:ext>
    </p:extLst>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88640"/>
            <a:ext cx="8496944" cy="5976664"/>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In derivative transactions, the aggregate of both </a:t>
            </a:r>
            <a:r>
              <a:rPr lang="en-US" sz="2400" dirty="0" err="1">
                <a:latin typeface="Times New Roman" panose="02020603050405020304" pitchFamily="18" charset="0"/>
                <a:cs typeface="Times New Roman" panose="02020603050405020304" pitchFamily="18" charset="0"/>
              </a:rPr>
              <a:t>favourable</a:t>
            </a:r>
            <a:r>
              <a:rPr lang="en-US" sz="2400" dirty="0">
                <a:latin typeface="Times New Roman" panose="02020603050405020304" pitchFamily="18" charset="0"/>
                <a:cs typeface="Times New Roman" panose="02020603050405020304" pitchFamily="18" charset="0"/>
              </a:rPr>
              <a:t> and un-</a:t>
            </a:r>
            <a:r>
              <a:rPr lang="en-US" sz="2400" dirty="0" err="1">
                <a:latin typeface="Times New Roman" panose="02020603050405020304" pitchFamily="18" charset="0"/>
                <a:cs typeface="Times New Roman" panose="02020603050405020304" pitchFamily="18" charset="0"/>
              </a:rPr>
              <a:t>favourable</a:t>
            </a:r>
            <a:r>
              <a:rPr lang="en-US" sz="2400" dirty="0">
                <a:latin typeface="Times New Roman" panose="02020603050405020304" pitchFamily="18" charset="0"/>
                <a:cs typeface="Times New Roman" panose="02020603050405020304" pitchFamily="18" charset="0"/>
              </a:rPr>
              <a:t> differences (i.e., income and loss) is considered as the turnover. </a:t>
            </a:r>
          </a:p>
          <a:p>
            <a:pPr marL="0" indent="0" algn="just">
              <a:buNone/>
            </a:pPr>
            <a:r>
              <a:rPr lang="en-US" sz="2400" dirty="0">
                <a:latin typeface="Times New Roman" panose="02020603050405020304" pitchFamily="18" charset="0"/>
                <a:cs typeface="Times New Roman" panose="02020603050405020304" pitchFamily="18" charset="0"/>
              </a:rPr>
              <a:t>Further, the premium received on the sale of options is also included in turnover if the same is not included while determining the net profit or loss from the transaction. </a:t>
            </a:r>
          </a:p>
          <a:p>
            <a:pPr marL="0" indent="0" algn="just">
              <a:buNone/>
            </a:pPr>
            <a:r>
              <a:rPr lang="en-US" sz="2400" dirty="0">
                <a:latin typeface="Times New Roman" panose="02020603050405020304" pitchFamily="18" charset="0"/>
                <a:cs typeface="Times New Roman" panose="02020603050405020304" pitchFamily="18" charset="0"/>
              </a:rPr>
              <a:t>Thus, the turnover of </a:t>
            </a:r>
            <a:r>
              <a:rPr lang="en-US" sz="2400" dirty="0" err="1">
                <a:latin typeface="Times New Roman" panose="02020603050405020304" pitchFamily="18" charset="0"/>
                <a:cs typeface="Times New Roman" panose="02020603050405020304" pitchFamily="18" charset="0"/>
              </a:rPr>
              <a:t>Mr</a:t>
            </a:r>
            <a:r>
              <a:rPr lang="en-US" sz="2400" dirty="0">
                <a:latin typeface="Times New Roman" panose="02020603050405020304" pitchFamily="18" charset="0"/>
                <a:cs typeface="Times New Roman" panose="02020603050405020304" pitchFamily="18" charset="0"/>
              </a:rPr>
              <a:t> A shall be as  follows:</a:t>
            </a:r>
            <a:endParaRPr lang="en-IN" sz="2400" dirty="0">
              <a:latin typeface="Times New Roman" panose="02020603050405020304" pitchFamily="18" charset="0"/>
              <a:cs typeface="Times New Roman" panose="02020603050405020304" pitchFamily="18" charset="0"/>
            </a:endParaRPr>
          </a:p>
          <a:p>
            <a:pPr marL="0" indent="0" algn="just">
              <a:buNone/>
            </a:pPr>
            <a:endParaRPr lang="en-IN" sz="2400" dirty="0">
              <a:latin typeface="Times New Roman" panose="02020603050405020304" pitchFamily="18" charset="0"/>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056230446"/>
              </p:ext>
            </p:extLst>
          </p:nvPr>
        </p:nvGraphicFramePr>
        <p:xfrm>
          <a:off x="755576" y="2935208"/>
          <a:ext cx="7992888" cy="1645920"/>
        </p:xfrm>
        <a:graphic>
          <a:graphicData uri="http://schemas.openxmlformats.org/drawingml/2006/table">
            <a:tbl>
              <a:tblPr firstRow="1" firstCol="1" lastRow="1" lastCol="1" bandRow="1" bandCol="1">
                <a:tableStyleId>{5940675A-B579-460E-94D1-54222C63F5DA}</a:tableStyleId>
              </a:tblPr>
              <a:tblGrid>
                <a:gridCol w="4435659">
                  <a:extLst>
                    <a:ext uri="{9D8B030D-6E8A-4147-A177-3AD203B41FA5}">
                      <a16:colId xmlns:a16="http://schemas.microsoft.com/office/drawing/2014/main" val="20000"/>
                    </a:ext>
                  </a:extLst>
                </a:gridCol>
                <a:gridCol w="3557229">
                  <a:extLst>
                    <a:ext uri="{9D8B030D-6E8A-4147-A177-3AD203B41FA5}">
                      <a16:colId xmlns:a16="http://schemas.microsoft.com/office/drawing/2014/main" val="20001"/>
                    </a:ext>
                  </a:extLst>
                </a:gridCol>
              </a:tblGrid>
              <a:tr h="228600">
                <a:tc>
                  <a:txBody>
                    <a:bodyPr/>
                    <a:lstStyle/>
                    <a:p>
                      <a:pPr marL="38100">
                        <a:spcBef>
                          <a:spcPts val="415"/>
                        </a:spcBef>
                        <a:spcAft>
                          <a:spcPts val="0"/>
                        </a:spcAft>
                      </a:pPr>
                      <a:r>
                        <a:rPr lang="en-US" sz="1800" b="1" dirty="0">
                          <a:effectLst/>
                          <a:latin typeface="Times New Roman" panose="02020603050405020304" pitchFamily="18" charset="0"/>
                          <a:cs typeface="Times New Roman" panose="02020603050405020304" pitchFamily="18" charset="0"/>
                        </a:rPr>
                        <a:t>Security Name</a:t>
                      </a:r>
                      <a:endParaRPr lang="en-IN" sz="1800" b="1"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083310" marR="1081405" algn="ctr">
                        <a:spcBef>
                          <a:spcPts val="415"/>
                        </a:spcBef>
                        <a:spcAft>
                          <a:spcPts val="0"/>
                        </a:spcAft>
                      </a:pPr>
                      <a:r>
                        <a:rPr lang="en-US" sz="1800" b="1" dirty="0">
                          <a:effectLst/>
                          <a:latin typeface="Times New Roman" panose="02020603050405020304" pitchFamily="18" charset="0"/>
                          <a:cs typeface="Times New Roman" panose="02020603050405020304" pitchFamily="18" charset="0"/>
                        </a:rPr>
                        <a:t>Profit/(Loss)</a:t>
                      </a:r>
                      <a:endParaRPr lang="en-IN" sz="1800" b="1"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0"/>
                  </a:ext>
                </a:extLst>
              </a:tr>
              <a:tr h="228600">
                <a:tc>
                  <a:txBody>
                    <a:bodyPr/>
                    <a:lstStyle/>
                    <a:p>
                      <a:pPr marL="38100">
                        <a:spcBef>
                          <a:spcPts val="415"/>
                        </a:spcBef>
                        <a:spcAft>
                          <a:spcPts val="0"/>
                        </a:spcAft>
                      </a:pPr>
                      <a:r>
                        <a:rPr lang="en-US" sz="1800">
                          <a:effectLst/>
                          <a:latin typeface="Times New Roman" panose="02020603050405020304" pitchFamily="18" charset="0"/>
                          <a:cs typeface="Times New Roman" panose="02020603050405020304" pitchFamily="18" charset="0"/>
                        </a:rPr>
                        <a:t>Cipla</a:t>
                      </a:r>
                      <a:endParaRPr lang="en-IN" sz="18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083310" marR="1081405" algn="ctr">
                        <a:spcBef>
                          <a:spcPts val="415"/>
                        </a:spcBef>
                        <a:spcAft>
                          <a:spcPts val="0"/>
                        </a:spcAft>
                      </a:pPr>
                      <a:r>
                        <a:rPr lang="en-US" sz="1800">
                          <a:effectLst/>
                          <a:latin typeface="Times New Roman" panose="02020603050405020304" pitchFamily="18" charset="0"/>
                          <a:cs typeface="Times New Roman" panose="02020603050405020304" pitchFamily="18" charset="0"/>
                        </a:rPr>
                        <a:t>57,500</a:t>
                      </a:r>
                      <a:endParaRPr lang="en-IN" sz="18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1"/>
                  </a:ext>
                </a:extLst>
              </a:tr>
              <a:tr h="228600">
                <a:tc>
                  <a:txBody>
                    <a:bodyPr/>
                    <a:lstStyle/>
                    <a:p>
                      <a:pPr marL="38100">
                        <a:spcBef>
                          <a:spcPts val="415"/>
                        </a:spcBef>
                        <a:spcAft>
                          <a:spcPts val="0"/>
                        </a:spcAft>
                      </a:pPr>
                      <a:r>
                        <a:rPr lang="en-US" sz="1800">
                          <a:effectLst/>
                          <a:latin typeface="Times New Roman" panose="02020603050405020304" pitchFamily="18" charset="0"/>
                          <a:cs typeface="Times New Roman" panose="02020603050405020304" pitchFamily="18" charset="0"/>
                        </a:rPr>
                        <a:t>Nifty</a:t>
                      </a:r>
                      <a:endParaRPr lang="en-IN" sz="18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083310" marR="1081405" algn="ctr">
                        <a:spcBef>
                          <a:spcPts val="415"/>
                        </a:spcBef>
                        <a:spcAft>
                          <a:spcPts val="0"/>
                        </a:spcAft>
                      </a:pPr>
                      <a:r>
                        <a:rPr lang="en-US" sz="1800">
                          <a:effectLst/>
                          <a:latin typeface="Times New Roman" panose="02020603050405020304" pitchFamily="18" charset="0"/>
                          <a:cs typeface="Times New Roman" panose="02020603050405020304" pitchFamily="18" charset="0"/>
                        </a:rPr>
                        <a:t>2,625</a:t>
                      </a:r>
                      <a:endParaRPr lang="en-IN" sz="18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2"/>
                  </a:ext>
                </a:extLst>
              </a:tr>
              <a:tr h="228600">
                <a:tc>
                  <a:txBody>
                    <a:bodyPr/>
                    <a:lstStyle/>
                    <a:p>
                      <a:pPr marL="38100">
                        <a:spcBef>
                          <a:spcPts val="415"/>
                        </a:spcBef>
                        <a:spcAft>
                          <a:spcPts val="0"/>
                        </a:spcAft>
                      </a:pPr>
                      <a:r>
                        <a:rPr lang="en-US" sz="1800" dirty="0">
                          <a:effectLst/>
                          <a:latin typeface="Times New Roman" panose="02020603050405020304" pitchFamily="18" charset="0"/>
                          <a:cs typeface="Times New Roman" panose="02020603050405020304" pitchFamily="18" charset="0"/>
                        </a:rPr>
                        <a:t>BHEL</a:t>
                      </a:r>
                      <a:endParaRPr lang="en-IN" sz="1800"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083310" marR="1081405" algn="ctr">
                        <a:spcBef>
                          <a:spcPts val="415"/>
                        </a:spcBef>
                        <a:spcAft>
                          <a:spcPts val="0"/>
                        </a:spcAft>
                      </a:pPr>
                      <a:r>
                        <a:rPr lang="en-US" sz="1800">
                          <a:effectLst/>
                          <a:latin typeface="Times New Roman" panose="02020603050405020304" pitchFamily="18" charset="0"/>
                          <a:cs typeface="Times New Roman" panose="02020603050405020304" pitchFamily="18" charset="0"/>
                        </a:rPr>
                        <a:t>(20,800)</a:t>
                      </a:r>
                      <a:endParaRPr lang="en-IN" sz="18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3"/>
                  </a:ext>
                </a:extLst>
              </a:tr>
              <a:tr h="228600">
                <a:tc>
                  <a:txBody>
                    <a:bodyPr/>
                    <a:lstStyle/>
                    <a:p>
                      <a:pPr marL="38100">
                        <a:spcBef>
                          <a:spcPts val="415"/>
                        </a:spcBef>
                        <a:spcAft>
                          <a:spcPts val="0"/>
                        </a:spcAft>
                      </a:pPr>
                      <a:r>
                        <a:rPr lang="en-US" sz="1800">
                          <a:effectLst/>
                          <a:latin typeface="Times New Roman" panose="02020603050405020304" pitchFamily="18" charset="0"/>
                          <a:cs typeface="Times New Roman" panose="02020603050405020304" pitchFamily="18" charset="0"/>
                        </a:rPr>
                        <a:t>ONGC</a:t>
                      </a:r>
                      <a:endParaRPr lang="en-IN" sz="18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083310" marR="1081405" algn="ctr">
                        <a:spcBef>
                          <a:spcPts val="415"/>
                        </a:spcBef>
                        <a:spcAft>
                          <a:spcPts val="0"/>
                        </a:spcAft>
                      </a:pPr>
                      <a:r>
                        <a:rPr lang="en-US" sz="1800">
                          <a:effectLst/>
                          <a:latin typeface="Times New Roman" panose="02020603050405020304" pitchFamily="18" charset="0"/>
                          <a:cs typeface="Times New Roman" panose="02020603050405020304" pitchFamily="18" charset="0"/>
                        </a:rPr>
                        <a:t>(20,500)</a:t>
                      </a:r>
                      <a:endParaRPr lang="en-IN" sz="18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4"/>
                  </a:ext>
                </a:extLst>
              </a:tr>
              <a:tr h="228600">
                <a:tc>
                  <a:txBody>
                    <a:bodyPr/>
                    <a:lstStyle/>
                    <a:p>
                      <a:pPr marL="38100">
                        <a:spcBef>
                          <a:spcPts val="415"/>
                        </a:spcBef>
                        <a:spcAft>
                          <a:spcPts val="0"/>
                        </a:spcAft>
                      </a:pPr>
                      <a:r>
                        <a:rPr lang="en-US" sz="1800">
                          <a:effectLst/>
                          <a:latin typeface="Times New Roman" panose="02020603050405020304" pitchFamily="18" charset="0"/>
                          <a:cs typeface="Times New Roman" panose="02020603050405020304" pitchFamily="18" charset="0"/>
                        </a:rPr>
                        <a:t>IOC</a:t>
                      </a:r>
                      <a:endParaRPr lang="en-IN" sz="18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083310" marR="1081405" algn="ctr">
                        <a:spcBef>
                          <a:spcPts val="415"/>
                        </a:spcBef>
                        <a:spcAft>
                          <a:spcPts val="0"/>
                        </a:spcAft>
                      </a:pPr>
                      <a:r>
                        <a:rPr lang="en-US" sz="1800" dirty="0">
                          <a:effectLst/>
                          <a:latin typeface="Times New Roman" panose="02020603050405020304" pitchFamily="18" charset="0"/>
                          <a:cs typeface="Times New Roman" panose="02020603050405020304" pitchFamily="18" charset="0"/>
                        </a:rPr>
                        <a:t>500</a:t>
                      </a:r>
                      <a:endParaRPr lang="en-IN" sz="1800"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5"/>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4237355372"/>
              </p:ext>
            </p:extLst>
          </p:nvPr>
        </p:nvGraphicFramePr>
        <p:xfrm>
          <a:off x="755576" y="4581128"/>
          <a:ext cx="7992888" cy="1452626"/>
        </p:xfrm>
        <a:graphic>
          <a:graphicData uri="http://schemas.openxmlformats.org/drawingml/2006/table">
            <a:tbl>
              <a:tblPr firstRow="1" firstCol="1" lastRow="1" lastCol="1" bandRow="1" bandCol="1">
                <a:tableStyleId>{5940675A-B579-460E-94D1-54222C63F5DA}</a:tableStyleId>
              </a:tblPr>
              <a:tblGrid>
                <a:gridCol w="4435659">
                  <a:extLst>
                    <a:ext uri="{9D8B030D-6E8A-4147-A177-3AD203B41FA5}">
                      <a16:colId xmlns:a16="http://schemas.microsoft.com/office/drawing/2014/main" val="20000"/>
                    </a:ext>
                  </a:extLst>
                </a:gridCol>
                <a:gridCol w="3557229">
                  <a:extLst>
                    <a:ext uri="{9D8B030D-6E8A-4147-A177-3AD203B41FA5}">
                      <a16:colId xmlns:a16="http://schemas.microsoft.com/office/drawing/2014/main" val="20001"/>
                    </a:ext>
                  </a:extLst>
                </a:gridCol>
              </a:tblGrid>
              <a:tr h="228600">
                <a:tc>
                  <a:txBody>
                    <a:bodyPr/>
                    <a:lstStyle/>
                    <a:p>
                      <a:pPr marL="38100">
                        <a:spcBef>
                          <a:spcPts val="415"/>
                        </a:spcBef>
                        <a:spcAft>
                          <a:spcPts val="0"/>
                        </a:spcAft>
                      </a:pPr>
                      <a:r>
                        <a:rPr lang="en-US" sz="1800" dirty="0">
                          <a:effectLst/>
                          <a:latin typeface="Times New Roman" panose="02020603050405020304" pitchFamily="18" charset="0"/>
                          <a:cs typeface="Times New Roman" panose="02020603050405020304" pitchFamily="18" charset="0"/>
                        </a:rPr>
                        <a:t>ITC*</a:t>
                      </a:r>
                      <a:endParaRPr lang="en-IN" sz="1800"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082675" marR="1081405" algn="ctr">
                        <a:spcBef>
                          <a:spcPts val="415"/>
                        </a:spcBef>
                        <a:spcAft>
                          <a:spcPts val="0"/>
                        </a:spcAft>
                      </a:pPr>
                      <a:r>
                        <a:rPr lang="en-US" sz="1800">
                          <a:effectLst/>
                          <a:latin typeface="Times New Roman" panose="02020603050405020304" pitchFamily="18" charset="0"/>
                          <a:cs typeface="Times New Roman" panose="02020603050405020304" pitchFamily="18" charset="0"/>
                        </a:rPr>
                        <a:t>(3,000)</a:t>
                      </a:r>
                      <a:endParaRPr lang="en-IN" sz="18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0"/>
                  </a:ext>
                </a:extLst>
              </a:tr>
              <a:tr h="228600">
                <a:tc>
                  <a:txBody>
                    <a:bodyPr/>
                    <a:lstStyle/>
                    <a:p>
                      <a:pPr marL="38100">
                        <a:spcBef>
                          <a:spcPts val="415"/>
                        </a:spcBef>
                        <a:spcAft>
                          <a:spcPts val="0"/>
                        </a:spcAft>
                      </a:pPr>
                      <a:r>
                        <a:rPr lang="en-US" sz="1800" dirty="0">
                          <a:effectLst/>
                          <a:latin typeface="Times New Roman" panose="02020603050405020304" pitchFamily="18" charset="0"/>
                          <a:cs typeface="Times New Roman" panose="02020603050405020304" pitchFamily="18" charset="0"/>
                        </a:rPr>
                        <a:t>Reliance Ltd.</a:t>
                      </a:r>
                      <a:endParaRPr lang="en-IN" sz="1800"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082675" marR="1081405" algn="ctr">
                        <a:spcBef>
                          <a:spcPts val="415"/>
                        </a:spcBef>
                        <a:spcAft>
                          <a:spcPts val="0"/>
                        </a:spcAft>
                      </a:pPr>
                      <a:r>
                        <a:rPr lang="en-US" sz="1800" dirty="0">
                          <a:effectLst/>
                          <a:latin typeface="Times New Roman" panose="02020603050405020304" pitchFamily="18" charset="0"/>
                          <a:cs typeface="Times New Roman" panose="02020603050405020304" pitchFamily="18" charset="0"/>
                        </a:rPr>
                        <a:t>(2,000)</a:t>
                      </a:r>
                      <a:endParaRPr lang="en-IN" sz="1800"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1"/>
                  </a:ext>
                </a:extLst>
              </a:tr>
              <a:tr h="228600">
                <a:tc>
                  <a:txBody>
                    <a:bodyPr/>
                    <a:lstStyle/>
                    <a:p>
                      <a:pPr marL="38100">
                        <a:spcBef>
                          <a:spcPts val="415"/>
                        </a:spcBef>
                        <a:spcAft>
                          <a:spcPts val="0"/>
                        </a:spcAft>
                      </a:pPr>
                      <a:r>
                        <a:rPr lang="en-US" sz="1800">
                          <a:effectLst/>
                          <a:latin typeface="Times New Roman" panose="02020603050405020304" pitchFamily="18" charset="0"/>
                          <a:cs typeface="Times New Roman" panose="02020603050405020304" pitchFamily="18" charset="0"/>
                        </a:rPr>
                        <a:t>Total Turnover</a:t>
                      </a:r>
                      <a:endParaRPr lang="en-IN" sz="18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a:txBody>
                    <a:bodyPr/>
                    <a:lstStyle/>
                    <a:p>
                      <a:pPr marL="1083310" marR="1081405" algn="ctr">
                        <a:spcBef>
                          <a:spcPts val="415"/>
                        </a:spcBef>
                        <a:spcAft>
                          <a:spcPts val="0"/>
                        </a:spcAft>
                      </a:pPr>
                      <a:r>
                        <a:rPr lang="en-US" sz="1800">
                          <a:effectLst/>
                          <a:latin typeface="Times New Roman" panose="02020603050405020304" pitchFamily="18" charset="0"/>
                          <a:cs typeface="Times New Roman" panose="02020603050405020304" pitchFamily="18" charset="0"/>
                        </a:rPr>
                        <a:t>1,06,925</a:t>
                      </a:r>
                      <a:endParaRPr lang="en-IN" sz="180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extLst>
                  <a:ext uri="{0D108BD9-81ED-4DB2-BD59-A6C34878D82A}">
                    <a16:rowId xmlns:a16="http://schemas.microsoft.com/office/drawing/2014/main" val="10002"/>
                  </a:ext>
                </a:extLst>
              </a:tr>
              <a:tr h="548640">
                <a:tc gridSpan="2">
                  <a:txBody>
                    <a:bodyPr/>
                    <a:lstStyle/>
                    <a:p>
                      <a:pPr marL="38100">
                        <a:lnSpc>
                          <a:spcPct val="120000"/>
                        </a:lnSpc>
                        <a:spcBef>
                          <a:spcPts val="415"/>
                        </a:spcBef>
                        <a:spcAft>
                          <a:spcPts val="0"/>
                        </a:spcAft>
                      </a:pPr>
                      <a:r>
                        <a:rPr lang="en-US" sz="1800" dirty="0">
                          <a:effectLst/>
                          <a:latin typeface="Times New Roman" panose="02020603050405020304" pitchFamily="18" charset="0"/>
                          <a:cs typeface="Times New Roman" panose="02020603050405020304" pitchFamily="18" charset="0"/>
                        </a:rPr>
                        <a:t>* As the amount of premium received is already considered for computing the profit or loss from the transaction, it is not included again while computing the   turnover.</a:t>
                      </a:r>
                      <a:endParaRPr lang="en-IN" sz="1800" dirty="0">
                        <a:effectLst/>
                        <a:latin typeface="Times New Roman" panose="02020603050405020304" pitchFamily="18" charset="0"/>
                        <a:ea typeface="Georgia" panose="02040502050405020303" pitchFamily="18" charset="0"/>
                        <a:cs typeface="Times New Roman" panose="02020603050405020304" pitchFamily="18" charset="0"/>
                      </a:endParaRPr>
                    </a:p>
                  </a:txBody>
                  <a:tcPr marL="0" marR="0" marT="0" marB="0"/>
                </a:tc>
                <a:tc hMerge="1">
                  <a:txBody>
                    <a:bodyPr/>
                    <a:lstStyle/>
                    <a:p>
                      <a:endParaRPr lang="en-IN"/>
                    </a:p>
                  </a:txBody>
                  <a:tcPr/>
                </a:tc>
                <a:extLst>
                  <a:ext uri="{0D108BD9-81ED-4DB2-BD59-A6C34878D82A}">
                    <a16:rowId xmlns:a16="http://schemas.microsoft.com/office/drawing/2014/main" val="10003"/>
                  </a:ext>
                </a:extLst>
              </a:tr>
            </a:tbl>
          </a:graphicData>
        </a:graphic>
      </p:graphicFrame>
      <p:sp>
        <p:nvSpPr>
          <p:cNvPr id="5" name="Footer Placeholder 4"/>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646424755"/>
      </p:ext>
    </p:extLst>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260648"/>
            <a:ext cx="8424936" cy="4395958"/>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Issue – 14</a:t>
            </a:r>
          </a:p>
          <a:p>
            <a:pPr marL="0" indent="0" algn="just">
              <a:buNone/>
            </a:pPr>
            <a:r>
              <a:rPr lang="en-US" sz="2400" b="1" dirty="0">
                <a:latin typeface="Times New Roman" panose="02020603050405020304" pitchFamily="18" charset="0"/>
                <a:cs typeface="Times New Roman" panose="02020603050405020304" pitchFamily="18" charset="0"/>
              </a:rPr>
              <a:t>How to calculate turnover in the case of multiple businesses?</a:t>
            </a:r>
            <a:endParaRPr lang="en-IN" sz="2400" b="1" dirty="0">
              <a:latin typeface="Times New Roman" panose="02020603050405020304" pitchFamily="18" charset="0"/>
              <a:cs typeface="Times New Roman" panose="02020603050405020304" pitchFamily="18" charset="0"/>
            </a:endParaRPr>
          </a:p>
          <a:p>
            <a:pPr marL="0" indent="0" algn="just">
              <a:buNone/>
            </a:pPr>
            <a:r>
              <a:rPr lang="en-US" sz="2400" b="1" dirty="0">
                <a:latin typeface="Times New Roman" panose="02020603050405020304" pitchFamily="18" charset="0"/>
                <a:cs typeface="Times New Roman" panose="02020603050405020304" pitchFamily="18" charset="0"/>
              </a:rPr>
              <a:t> </a:t>
            </a:r>
            <a:endParaRPr lang="en-IN"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Where </a:t>
            </a:r>
            <a:r>
              <a:rPr lang="en-US" sz="2400" b="1" u="sng" dirty="0">
                <a:latin typeface="Times New Roman" panose="02020603050405020304" pitchFamily="18" charset="0"/>
                <a:cs typeface="Times New Roman" panose="02020603050405020304" pitchFamily="18" charset="0"/>
              </a:rPr>
              <a:t>an </a:t>
            </a:r>
            <a:r>
              <a:rPr lang="en-US" sz="2400" b="1" u="sng" dirty="0" err="1">
                <a:latin typeface="Times New Roman" panose="02020603050405020304" pitchFamily="18" charset="0"/>
                <a:cs typeface="Times New Roman" panose="02020603050405020304" pitchFamily="18" charset="0"/>
              </a:rPr>
              <a:t>assessee</a:t>
            </a:r>
            <a:r>
              <a:rPr lang="en-US" sz="2400" b="1" u="sng" dirty="0">
                <a:latin typeface="Times New Roman" panose="02020603050405020304" pitchFamily="18" charset="0"/>
                <a:cs typeface="Times New Roman" panose="02020603050405020304" pitchFamily="18" charset="0"/>
              </a:rPr>
              <a:t> is carrying on more than one business, sale turnover or  gross  receipts  from  all  businesses shall be clubbed together.</a:t>
            </a:r>
          </a:p>
          <a:p>
            <a:pPr marL="0" indent="0" algn="just">
              <a:buNone/>
            </a:pPr>
            <a:r>
              <a:rPr lang="en-US" sz="2400" dirty="0">
                <a:latin typeface="Times New Roman" panose="02020603050405020304" pitchFamily="18" charset="0"/>
                <a:cs typeface="Times New Roman" panose="02020603050405020304" pitchFamily="18" charset="0"/>
              </a:rPr>
              <a:t>However, if </a:t>
            </a:r>
            <a:r>
              <a:rPr lang="en-US" sz="2400" b="1" u="sng" dirty="0">
                <a:latin typeface="Times New Roman" panose="02020603050405020304" pitchFamily="18" charset="0"/>
                <a:cs typeface="Times New Roman" panose="02020603050405020304" pitchFamily="18" charset="0"/>
              </a:rPr>
              <a:t>the </a:t>
            </a:r>
            <a:r>
              <a:rPr lang="en-US" sz="2400" b="1" u="sng" dirty="0" err="1">
                <a:latin typeface="Times New Roman" panose="02020603050405020304" pitchFamily="18" charset="0"/>
                <a:cs typeface="Times New Roman" panose="02020603050405020304" pitchFamily="18" charset="0"/>
              </a:rPr>
              <a:t>assessee</a:t>
            </a:r>
            <a:r>
              <a:rPr lang="en-US" sz="2400" b="1" u="sng" dirty="0">
                <a:latin typeface="Times New Roman" panose="02020603050405020304" pitchFamily="18" charset="0"/>
                <a:cs typeface="Times New Roman" panose="02020603050405020304" pitchFamily="18" charset="0"/>
              </a:rPr>
              <a:t> is opting for  the  presumptive  taxation  scheme, the turnover of such businesses shall be excluded while determining his total sales turnover or gross receipts.</a:t>
            </a:r>
            <a:endParaRPr lang="en-IN" sz="2400" b="1" u="sng" dirty="0">
              <a:latin typeface="Times New Roman" panose="02020603050405020304" pitchFamily="18" charset="0"/>
              <a:cs typeface="Times New Roman" panose="02020603050405020304" pitchFamily="18" charset="0"/>
            </a:endParaRPr>
          </a:p>
          <a:p>
            <a:pPr marL="0" indent="0" algn="just">
              <a:buNone/>
            </a:pPr>
            <a:endParaRPr lang="en-IN" sz="24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262974913"/>
      </p:ext>
    </p:extLst>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8315" y="60427"/>
            <a:ext cx="8727370" cy="5928203"/>
          </a:xfrm>
        </p:spPr>
        <p:txBody>
          <a:bodyPr>
            <a:noAutofit/>
          </a:bodyPr>
          <a:lstStyle/>
          <a:p>
            <a:pPr marL="0" indent="0" algn="just">
              <a:buNone/>
            </a:pPr>
            <a:r>
              <a:rPr lang="en-US" sz="2400" b="1" dirty="0">
                <a:latin typeface="Times New Roman" panose="02020603050405020304" pitchFamily="18" charset="0"/>
                <a:cs typeface="Times New Roman" panose="02020603050405020304" pitchFamily="18" charset="0"/>
              </a:rPr>
              <a:t>Issue – 15</a:t>
            </a:r>
          </a:p>
          <a:p>
            <a:pPr marL="0" indent="0" algn="just">
              <a:buNone/>
            </a:pPr>
            <a:r>
              <a:rPr lang="en-US" sz="2300" b="1" dirty="0">
                <a:latin typeface="Times New Roman" panose="02020603050405020304" pitchFamily="18" charset="0"/>
                <a:cs typeface="Times New Roman" panose="02020603050405020304" pitchFamily="18" charset="0"/>
              </a:rPr>
              <a:t>How to check the threshold limit if the assessee is carrying on business and  profession at the same time?</a:t>
            </a:r>
            <a:endParaRPr lang="en-IN" sz="2300" b="1" dirty="0">
              <a:latin typeface="Times New Roman" panose="02020603050405020304" pitchFamily="18" charset="0"/>
              <a:cs typeface="Times New Roman" panose="02020603050405020304" pitchFamily="18" charset="0"/>
            </a:endParaRPr>
          </a:p>
          <a:p>
            <a:pPr marL="0" indent="0" algn="just">
              <a:buNone/>
            </a:pPr>
            <a:r>
              <a:rPr lang="en-US" sz="2300" dirty="0">
                <a:latin typeface="Times New Roman" panose="02020603050405020304" pitchFamily="18" charset="0"/>
                <a:cs typeface="Times New Roman" panose="02020603050405020304" pitchFamily="18" charset="0"/>
              </a:rPr>
              <a:t>The ICAI, in the guidance note on tax audit, provides that if an </a:t>
            </a:r>
            <a:r>
              <a:rPr lang="en-US" sz="2300" dirty="0" err="1">
                <a:latin typeface="Times New Roman" panose="02020603050405020304" pitchFamily="18" charset="0"/>
                <a:cs typeface="Times New Roman" panose="02020603050405020304" pitchFamily="18" charset="0"/>
              </a:rPr>
              <a:t>assessee</a:t>
            </a:r>
            <a:r>
              <a:rPr lang="en-US" sz="2300" dirty="0">
                <a:latin typeface="Times New Roman" panose="02020603050405020304" pitchFamily="18" charset="0"/>
                <a:cs typeface="Times New Roman" panose="02020603050405020304" pitchFamily="18" charset="0"/>
              </a:rPr>
              <a:t> is carrying on a business and a profession, then a </a:t>
            </a:r>
            <a:r>
              <a:rPr lang="en-US" sz="2300" b="1" u="sng" dirty="0">
                <a:latin typeface="Times New Roman" panose="02020603050405020304" pitchFamily="18" charset="0"/>
                <a:cs typeface="Times New Roman" panose="02020603050405020304" pitchFamily="18" charset="0"/>
              </a:rPr>
              <a:t>tax audit is required if turnover/receipts from either business or profession exceed the prescribed threshold limit.</a:t>
            </a:r>
            <a:endParaRPr lang="en-IN" sz="2300" b="1" u="sng" dirty="0">
              <a:latin typeface="Times New Roman" panose="02020603050405020304" pitchFamily="18" charset="0"/>
              <a:cs typeface="Times New Roman" panose="02020603050405020304" pitchFamily="18" charset="0"/>
            </a:endParaRPr>
          </a:p>
          <a:p>
            <a:pPr marL="0" indent="0" algn="just">
              <a:buNone/>
            </a:pPr>
            <a:r>
              <a:rPr lang="en-US" sz="2300" i="1" dirty="0">
                <a:latin typeface="Times New Roman" panose="02020603050405020304" pitchFamily="18" charset="0"/>
                <a:cs typeface="Times New Roman" panose="02020603050405020304" pitchFamily="18" charset="0"/>
              </a:rPr>
              <a:t>For example</a:t>
            </a:r>
            <a:r>
              <a:rPr lang="en-US" sz="2300" dirty="0">
                <a:latin typeface="Times New Roman" panose="02020603050405020304" pitchFamily="18" charset="0"/>
                <a:cs typeface="Times New Roman" panose="02020603050405020304" pitchFamily="18" charset="0"/>
              </a:rPr>
              <a:t>, </a:t>
            </a:r>
            <a:r>
              <a:rPr lang="en-US" sz="2300" b="1" u="sng" dirty="0">
                <a:latin typeface="Times New Roman" panose="02020603050405020304" pitchFamily="18" charset="0"/>
                <a:cs typeface="Times New Roman" panose="02020603050405020304" pitchFamily="18" charset="0"/>
              </a:rPr>
              <a:t>the professional receipts of an </a:t>
            </a:r>
            <a:r>
              <a:rPr lang="en-US" sz="2300" b="1" u="sng" dirty="0" err="1">
                <a:latin typeface="Times New Roman" panose="02020603050405020304" pitchFamily="18" charset="0"/>
                <a:cs typeface="Times New Roman" panose="02020603050405020304" pitchFamily="18" charset="0"/>
              </a:rPr>
              <a:t>assessee</a:t>
            </a:r>
            <a:r>
              <a:rPr lang="en-US" sz="2300" b="1" u="sng" dirty="0">
                <a:latin typeface="Times New Roman" panose="02020603050405020304" pitchFamily="18" charset="0"/>
                <a:cs typeface="Times New Roman" panose="02020603050405020304" pitchFamily="18" charset="0"/>
              </a:rPr>
              <a:t> are </a:t>
            </a:r>
            <a:r>
              <a:rPr lang="en-US" sz="2300" b="1" u="sng" dirty="0" err="1">
                <a:latin typeface="Times New Roman" panose="02020603050405020304" pitchFamily="18" charset="0"/>
                <a:cs typeface="Times New Roman" panose="02020603050405020304" pitchFamily="18" charset="0"/>
              </a:rPr>
              <a:t>Rs</a:t>
            </a:r>
            <a:r>
              <a:rPr lang="en-US" sz="2300" b="1" u="sng" dirty="0">
                <a:latin typeface="Times New Roman" panose="02020603050405020304" pitchFamily="18" charset="0"/>
                <a:cs typeface="Times New Roman" panose="02020603050405020304" pitchFamily="18" charset="0"/>
              </a:rPr>
              <a:t>. 54 lakhs and the total turnover from the  business is </a:t>
            </a:r>
            <a:r>
              <a:rPr lang="en-US" sz="2300" b="1" u="sng" dirty="0" err="1">
                <a:latin typeface="Times New Roman" panose="02020603050405020304" pitchFamily="18" charset="0"/>
                <a:cs typeface="Times New Roman" panose="02020603050405020304" pitchFamily="18" charset="0"/>
              </a:rPr>
              <a:t>Rs</a:t>
            </a:r>
            <a:r>
              <a:rPr lang="en-US" sz="2300" b="1" u="sng" dirty="0">
                <a:latin typeface="Times New Roman" panose="02020603050405020304" pitchFamily="18" charset="0"/>
                <a:cs typeface="Times New Roman" panose="02020603050405020304" pitchFamily="18" charset="0"/>
              </a:rPr>
              <a:t>. 72 lakhs.</a:t>
            </a:r>
          </a:p>
          <a:p>
            <a:pPr marL="0" indent="0" algn="just">
              <a:buNone/>
            </a:pPr>
            <a:r>
              <a:rPr lang="en-US" sz="2300" b="1" u="sng" dirty="0">
                <a:latin typeface="Times New Roman" panose="02020603050405020304" pitchFamily="18" charset="0"/>
                <a:cs typeface="Times New Roman" panose="02020603050405020304" pitchFamily="18" charset="0"/>
              </a:rPr>
              <a:t>It will be necessary for him to get the accounts of the profession and business   audited because the gross receipts from the profession exceed Rs. 50 Lakhs.</a:t>
            </a:r>
            <a:endParaRPr lang="en-IN" sz="2300" b="1" u="sng" dirty="0">
              <a:latin typeface="Times New Roman" panose="02020603050405020304" pitchFamily="18" charset="0"/>
              <a:cs typeface="Times New Roman" panose="02020603050405020304" pitchFamily="18" charset="0"/>
            </a:endParaRPr>
          </a:p>
          <a:p>
            <a:pPr marL="0" indent="0" algn="just">
              <a:buNone/>
            </a:pPr>
            <a:r>
              <a:rPr lang="en-US" sz="2300" b="1" u="sng" dirty="0">
                <a:latin typeface="Times New Roman" panose="02020603050405020304" pitchFamily="18" charset="0"/>
                <a:cs typeface="Times New Roman" panose="02020603050405020304" pitchFamily="18" charset="0"/>
              </a:rPr>
              <a:t>Similarly, if the professional receipts are </a:t>
            </a:r>
            <a:r>
              <a:rPr lang="en-US" sz="2300" b="1" u="sng" dirty="0" err="1">
                <a:latin typeface="Times New Roman" panose="02020603050405020304" pitchFamily="18" charset="0"/>
                <a:cs typeface="Times New Roman" panose="02020603050405020304" pitchFamily="18" charset="0"/>
              </a:rPr>
              <a:t>Rs</a:t>
            </a:r>
            <a:r>
              <a:rPr lang="en-US" sz="2300" b="1" u="sng" dirty="0">
                <a:latin typeface="Times New Roman" panose="02020603050405020304" pitchFamily="18" charset="0"/>
                <a:cs typeface="Times New Roman" panose="02020603050405020304" pitchFamily="18" charset="0"/>
              </a:rPr>
              <a:t>. 42 lakhs and total turnover from business are </a:t>
            </a:r>
            <a:r>
              <a:rPr lang="en-US" sz="2300" b="1" u="sng" dirty="0" err="1">
                <a:latin typeface="Times New Roman" panose="02020603050405020304" pitchFamily="18" charset="0"/>
                <a:cs typeface="Times New Roman" panose="02020603050405020304" pitchFamily="18" charset="0"/>
              </a:rPr>
              <a:t>Rs</a:t>
            </a:r>
            <a:r>
              <a:rPr lang="en-US" sz="2300" b="1" u="sng" dirty="0">
                <a:latin typeface="Times New Roman" panose="02020603050405020304" pitchFamily="18" charset="0"/>
                <a:cs typeface="Times New Roman" panose="02020603050405020304" pitchFamily="18" charset="0"/>
              </a:rPr>
              <a:t>. 86 lakh. In this circumstance, as the gross receipt or turnover from a profession or business does not exceed the limits specified in Section 44AB, there is no need to conduct a tax audit.</a:t>
            </a:r>
            <a:endParaRPr lang="en-IN" sz="2300" b="1" u="sng" dirty="0">
              <a:latin typeface="Times New Roman" panose="02020603050405020304" pitchFamily="18" charset="0"/>
              <a:cs typeface="Times New Roman" panose="02020603050405020304" pitchFamily="18" charset="0"/>
            </a:endParaRPr>
          </a:p>
          <a:p>
            <a:pPr marL="0" indent="0" algn="just">
              <a:buNone/>
            </a:pPr>
            <a:endParaRPr lang="en-IN" sz="23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975162008"/>
      </p:ext>
    </p:extLst>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260648"/>
            <a:ext cx="8496944" cy="5229325"/>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Issue – 16</a:t>
            </a:r>
          </a:p>
          <a:p>
            <a:pPr marL="0" indent="0" algn="just">
              <a:buNone/>
            </a:pPr>
            <a:r>
              <a:rPr lang="en-US" sz="2300" b="1" dirty="0">
                <a:latin typeface="Times New Roman" panose="02020603050405020304" pitchFamily="18" charset="0"/>
                <a:cs typeface="Times New Roman" panose="02020603050405020304" pitchFamily="18" charset="0"/>
              </a:rPr>
              <a:t>Whether GST shall be included while calculating the gross turnover or receipt?</a:t>
            </a:r>
            <a:endParaRPr lang="en-IN" sz="2300" b="1" dirty="0">
              <a:latin typeface="Times New Roman" panose="02020603050405020304" pitchFamily="18" charset="0"/>
              <a:cs typeface="Times New Roman" panose="02020603050405020304" pitchFamily="18" charset="0"/>
            </a:endParaRPr>
          </a:p>
          <a:p>
            <a:pPr marL="0" indent="0" algn="just">
              <a:buNone/>
            </a:pPr>
            <a:r>
              <a:rPr lang="en-US" sz="2300" b="1" dirty="0">
                <a:latin typeface="Times New Roman" panose="02020603050405020304" pitchFamily="18" charset="0"/>
                <a:cs typeface="Times New Roman" panose="02020603050405020304" pitchFamily="18" charset="0"/>
              </a:rPr>
              <a:t> </a:t>
            </a:r>
            <a:endParaRPr lang="en-IN" sz="2300" dirty="0">
              <a:latin typeface="Times New Roman" panose="02020603050405020304" pitchFamily="18" charset="0"/>
              <a:cs typeface="Times New Roman" panose="02020603050405020304" pitchFamily="18" charset="0"/>
            </a:endParaRPr>
          </a:p>
          <a:p>
            <a:pPr marL="0" indent="0" algn="just">
              <a:buNone/>
            </a:pPr>
            <a:r>
              <a:rPr lang="en-US" sz="2300" dirty="0">
                <a:latin typeface="Times New Roman" panose="02020603050405020304" pitchFamily="18" charset="0"/>
                <a:cs typeface="Times New Roman" panose="02020603050405020304" pitchFamily="18" charset="0"/>
              </a:rPr>
              <a:t>Section 145A provides for the inclusion of taxes, </a:t>
            </a:r>
            <a:r>
              <a:rPr lang="en-US" sz="2300" dirty="0" err="1">
                <a:latin typeface="Times New Roman" panose="02020603050405020304" pitchFamily="18" charset="0"/>
                <a:cs typeface="Times New Roman" panose="02020603050405020304" pitchFamily="18" charset="0"/>
              </a:rPr>
              <a:t>cess</a:t>
            </a:r>
            <a:r>
              <a:rPr lang="en-US" sz="2300" dirty="0">
                <a:latin typeface="Times New Roman" panose="02020603050405020304" pitchFamily="18" charset="0"/>
                <a:cs typeface="Times New Roman" panose="02020603050405020304" pitchFamily="18" charset="0"/>
              </a:rPr>
              <a:t>, etc., in the value of sale, purchase, and inventory. </a:t>
            </a:r>
          </a:p>
          <a:p>
            <a:pPr marL="0" indent="0" algn="just">
              <a:buNone/>
            </a:pPr>
            <a:r>
              <a:rPr lang="en-US" sz="2300" dirty="0">
                <a:latin typeface="Times New Roman" panose="02020603050405020304" pitchFamily="18" charset="0"/>
                <a:cs typeface="Times New Roman" panose="02020603050405020304" pitchFamily="18" charset="0"/>
              </a:rPr>
              <a:t>However, the purpose of this provision is limited to the calculation of income  taxable  under  the  head  'Profits and Gains from Business or Profession'. </a:t>
            </a:r>
          </a:p>
          <a:p>
            <a:pPr marL="0" indent="0" algn="just">
              <a:buNone/>
            </a:pPr>
            <a:r>
              <a:rPr lang="en-US" sz="2300" dirty="0">
                <a:latin typeface="Times New Roman" panose="02020603050405020304" pitchFamily="18" charset="0"/>
                <a:cs typeface="Times New Roman" panose="02020603050405020304" pitchFamily="18" charset="0"/>
              </a:rPr>
              <a:t>Whether this provision can be applied to calculate 'sales turnover' for Section 44AA, Section 44AB, Section 44AD, and Section 44ADA has always been a matter of disagreement between the revenue and   taxpayer.</a:t>
            </a:r>
            <a:endParaRPr lang="en-IN" sz="2300" dirty="0">
              <a:latin typeface="Times New Roman" panose="02020603050405020304" pitchFamily="18" charset="0"/>
              <a:cs typeface="Times New Roman" panose="02020603050405020304" pitchFamily="18" charset="0"/>
            </a:endParaRPr>
          </a:p>
          <a:p>
            <a:pPr marL="0" indent="0" algn="just">
              <a:buNone/>
            </a:pPr>
            <a:endParaRPr lang="en-IN" sz="23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567584543"/>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260648"/>
            <a:ext cx="8496944" cy="5229325"/>
          </a:xfrm>
        </p:spPr>
        <p:txBody>
          <a:bodyPr>
            <a:noAutofit/>
          </a:bodyPr>
          <a:lstStyle/>
          <a:p>
            <a:pPr marL="0" indent="0" algn="just">
              <a:buNone/>
            </a:pPr>
            <a:r>
              <a:rPr lang="en-US" sz="2300" b="1" u="sng" dirty="0">
                <a:latin typeface="Times New Roman" panose="02020603050405020304" pitchFamily="18" charset="0"/>
                <a:cs typeface="Times New Roman" panose="02020603050405020304" pitchFamily="18" charset="0"/>
              </a:rPr>
              <a:t>Where an </a:t>
            </a:r>
            <a:r>
              <a:rPr lang="en-US" sz="2300" b="1" u="sng" dirty="0" err="1">
                <a:latin typeface="Times New Roman" panose="02020603050405020304" pitchFamily="18" charset="0"/>
                <a:cs typeface="Times New Roman" panose="02020603050405020304" pitchFamily="18" charset="0"/>
              </a:rPr>
              <a:t>assessee</a:t>
            </a:r>
            <a:r>
              <a:rPr lang="en-US" sz="2300" b="1" u="sng" dirty="0">
                <a:latin typeface="Times New Roman" panose="02020603050405020304" pitchFamily="18" charset="0"/>
                <a:cs typeface="Times New Roman" panose="02020603050405020304" pitchFamily="18" charset="0"/>
              </a:rPr>
              <a:t> has opted for the Composition Scheme under the GST Act, the tax is not recovered from the customer and is debited to the statement of profit &amp; loss as an indirect expense. </a:t>
            </a:r>
          </a:p>
          <a:p>
            <a:pPr marL="0" indent="0" algn="just">
              <a:buNone/>
            </a:pPr>
            <a:r>
              <a:rPr lang="en-US" sz="2300" b="1" u="sng" dirty="0">
                <a:latin typeface="Times New Roman" panose="02020603050405020304" pitchFamily="18" charset="0"/>
                <a:cs typeface="Times New Roman" panose="02020603050405020304" pitchFamily="18" charset="0"/>
              </a:rPr>
              <a:t>Thus, the amount of  GST paid by an </a:t>
            </a:r>
            <a:r>
              <a:rPr lang="en-US" sz="2300" b="1" u="sng" dirty="0" err="1">
                <a:latin typeface="Times New Roman" panose="02020603050405020304" pitchFamily="18" charset="0"/>
                <a:cs typeface="Times New Roman" panose="02020603050405020304" pitchFamily="18" charset="0"/>
              </a:rPr>
              <a:t>assessee</a:t>
            </a:r>
            <a:r>
              <a:rPr lang="en-US" sz="2300" b="1" u="sng" dirty="0">
                <a:latin typeface="Times New Roman" panose="02020603050405020304" pitchFamily="18" charset="0"/>
                <a:cs typeface="Times New Roman" panose="02020603050405020304" pitchFamily="18" charset="0"/>
              </a:rPr>
              <a:t> does not form part of his gross turnover.</a:t>
            </a:r>
          </a:p>
          <a:p>
            <a:pPr marL="0" indent="0" algn="just">
              <a:buNone/>
            </a:pPr>
            <a:endParaRPr lang="en-US" sz="2300" dirty="0">
              <a:latin typeface="Times New Roman" panose="02020603050405020304" pitchFamily="18" charset="0"/>
              <a:cs typeface="Times New Roman" panose="02020603050405020304" pitchFamily="18" charset="0"/>
            </a:endParaRPr>
          </a:p>
          <a:p>
            <a:pPr marL="0" indent="0" algn="just">
              <a:buNone/>
            </a:pPr>
            <a:r>
              <a:rPr lang="en-US" sz="2300" dirty="0">
                <a:latin typeface="Times New Roman" panose="02020603050405020304" pitchFamily="18" charset="0"/>
                <a:cs typeface="Times New Roman" panose="02020603050405020304" pitchFamily="18" charset="0"/>
              </a:rPr>
              <a:t>In the case of other </a:t>
            </a:r>
            <a:r>
              <a:rPr lang="en-US" sz="2300" dirty="0" err="1">
                <a:latin typeface="Times New Roman" panose="02020603050405020304" pitchFamily="18" charset="0"/>
                <a:cs typeface="Times New Roman" panose="02020603050405020304" pitchFamily="18" charset="0"/>
              </a:rPr>
              <a:t>assessees</a:t>
            </a:r>
            <a:r>
              <a:rPr lang="en-US" sz="2300" dirty="0">
                <a:latin typeface="Times New Roman" panose="02020603050405020304" pitchFamily="18" charset="0"/>
                <a:cs typeface="Times New Roman" panose="02020603050405020304" pitchFamily="18" charset="0"/>
              </a:rPr>
              <a:t>, as GST is charged from the customer and is </a:t>
            </a:r>
            <a:r>
              <a:rPr lang="en-US" sz="2300" dirty="0" err="1">
                <a:latin typeface="Times New Roman" panose="02020603050405020304" pitchFamily="18" charset="0"/>
                <a:cs typeface="Times New Roman" panose="02020603050405020304" pitchFamily="18" charset="0"/>
              </a:rPr>
              <a:t>recognised</a:t>
            </a:r>
            <a:r>
              <a:rPr lang="en-US" sz="2300" dirty="0">
                <a:latin typeface="Times New Roman" panose="02020603050405020304" pitchFamily="18" charset="0"/>
                <a:cs typeface="Times New Roman" panose="02020603050405020304" pitchFamily="18" charset="0"/>
              </a:rPr>
              <a:t> separately in the books of accounts, it is not clear whether the amount of GST shall be included in the turnover for calculation of taxable income only (as provided by  Section 145A) or for every other provision which has a reference to 'turnover'.</a:t>
            </a:r>
            <a:endParaRPr lang="en-IN" sz="230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862343408"/>
      </p:ext>
    </p:extLst>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88640"/>
            <a:ext cx="8640960" cy="5904656"/>
          </a:xfrm>
        </p:spPr>
        <p:txBody>
          <a:bodyPr>
            <a:noAutofit/>
          </a:bodyPr>
          <a:lstStyle/>
          <a:p>
            <a:pPr marL="0" indent="0" algn="just">
              <a:buNone/>
            </a:pPr>
            <a:r>
              <a:rPr lang="en-US" sz="2200" dirty="0">
                <a:latin typeface="Times New Roman" panose="02020603050405020304" pitchFamily="18" charset="0"/>
                <a:cs typeface="Times New Roman" panose="02020603050405020304" pitchFamily="18" charset="0"/>
              </a:rPr>
              <a:t>Unless the CBDT clarifies its stand on this matter, it would be appropriate to ignore the amount of GST while calculating  the  gross turnover or gross receipts for the following reasons:</a:t>
            </a:r>
            <a:endParaRPr lang="en-IN" sz="2200" dirty="0">
              <a:latin typeface="Times New Roman" panose="02020603050405020304" pitchFamily="18" charset="0"/>
              <a:cs typeface="Times New Roman" panose="02020603050405020304" pitchFamily="18" charset="0"/>
            </a:endParaRPr>
          </a:p>
          <a:p>
            <a:pPr marL="0" indent="0" algn="just">
              <a:buNone/>
            </a:pPr>
            <a:r>
              <a:rPr lang="en-US" sz="2200" dirty="0">
                <a:latin typeface="Times New Roman" panose="02020603050405020304" pitchFamily="18" charset="0"/>
                <a:cs typeface="Times New Roman" panose="02020603050405020304" pitchFamily="18" charset="0"/>
              </a:rPr>
              <a:t>Section 145A begins with 'for the purpose of determining the income chargeable under the head Profits and gains of business or profession', which makes this provision inapplicable for other purposes.</a:t>
            </a:r>
            <a:endParaRPr lang="en-IN" sz="2200" dirty="0">
              <a:latin typeface="Times New Roman" panose="02020603050405020304" pitchFamily="18" charset="0"/>
              <a:cs typeface="Times New Roman" panose="02020603050405020304" pitchFamily="18" charset="0"/>
            </a:endParaRPr>
          </a:p>
          <a:p>
            <a:pPr marL="342900" indent="-342900" algn="just">
              <a:buFont typeface="+mj-lt"/>
              <a:buAutoNum type="alphaLcParenR"/>
            </a:pPr>
            <a:r>
              <a:rPr lang="en-US" sz="2200" b="1" u="sng" dirty="0">
                <a:latin typeface="Times New Roman" panose="02020603050405020304" pitchFamily="18" charset="0"/>
                <a:cs typeface="Times New Roman" panose="02020603050405020304" pitchFamily="18" charset="0"/>
              </a:rPr>
              <a:t>If GST recovered from the customer is credited to Current Liability Accounts (Output CGST, Output IGST, or Output SGST) and payments to the authority are also debited  to  the  said  separate account, these should not form part of the turnover shown in profit and loss account. ICAI's Guidance Note on Tax Audit also confirms that if tax recovered is credited to a separate account, they would not be included in the   turnover.</a:t>
            </a:r>
          </a:p>
          <a:p>
            <a:pPr marL="342900" indent="-342900" algn="just">
              <a:buFont typeface="+mj-lt"/>
              <a:buAutoNum type="alphaLcParenR"/>
            </a:pPr>
            <a:r>
              <a:rPr lang="en-US" sz="2200" b="1" u="sng" dirty="0">
                <a:latin typeface="Times New Roman" panose="02020603050405020304" pitchFamily="18" charset="0"/>
                <a:cs typeface="Times New Roman" panose="02020603050405020304" pitchFamily="18" charset="0"/>
              </a:rPr>
              <a:t>The inclusion of GST in the turnover would have a cascading  effect,  as  presumptive  income  would be computed on the component of GST, which is never treated as income of the </a:t>
            </a:r>
            <a:r>
              <a:rPr lang="en-US" sz="2200" b="1" u="sng" dirty="0" err="1">
                <a:latin typeface="Times New Roman" panose="02020603050405020304" pitchFamily="18" charset="0"/>
                <a:cs typeface="Times New Roman" panose="02020603050405020304" pitchFamily="18" charset="0"/>
              </a:rPr>
              <a:t>assessee</a:t>
            </a:r>
            <a:r>
              <a:rPr lang="en-US" sz="2200" b="1" u="sng" dirty="0">
                <a:latin typeface="Times New Roman" panose="02020603050405020304" pitchFamily="18" charset="0"/>
                <a:cs typeface="Times New Roman" panose="02020603050405020304" pitchFamily="18" charset="0"/>
              </a:rPr>
              <a:t>.</a:t>
            </a:r>
            <a:endParaRPr lang="en-IN" sz="2200" b="1" u="sng"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946162998"/>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8247" y="44624"/>
            <a:ext cx="8741188" cy="6300325"/>
          </a:xfrm>
        </p:spPr>
        <p:txBody>
          <a:bodyPr>
            <a:noAutofit/>
          </a:bodyPr>
          <a:lstStyle/>
          <a:p>
            <a:pPr marL="0" indent="0" algn="just">
              <a:buNone/>
            </a:pPr>
            <a:r>
              <a:rPr lang="en-US" sz="2200" b="1" dirty="0">
                <a:latin typeface="Times New Roman" panose="02020603050405020304" pitchFamily="18" charset="0"/>
                <a:cs typeface="Times New Roman" panose="02020603050405020304" pitchFamily="18" charset="0"/>
              </a:rPr>
              <a:t>Issue – 17</a:t>
            </a:r>
          </a:p>
          <a:p>
            <a:pPr marL="0" indent="0" algn="just">
              <a:buNone/>
            </a:pPr>
            <a:r>
              <a:rPr lang="en-US" sz="2200" b="1" dirty="0">
                <a:latin typeface="Times New Roman" panose="02020603050405020304" pitchFamily="18" charset="0"/>
                <a:cs typeface="Times New Roman" panose="02020603050405020304" pitchFamily="18" charset="0"/>
              </a:rPr>
              <a:t>Mr. A, a partner in a firm, has obtained a remuneration of </a:t>
            </a:r>
            <a:r>
              <a:rPr lang="en-US" sz="2200" b="1" dirty="0" err="1">
                <a:latin typeface="Times New Roman" panose="02020603050405020304" pitchFamily="18" charset="0"/>
                <a:cs typeface="Times New Roman" panose="02020603050405020304" pitchFamily="18" charset="0"/>
              </a:rPr>
              <a:t>Rs</a:t>
            </a:r>
            <a:r>
              <a:rPr lang="en-US" sz="2200" b="1" dirty="0">
                <a:latin typeface="Times New Roman" panose="02020603050405020304" pitchFamily="18" charset="0"/>
                <a:cs typeface="Times New Roman" panose="02020603050405020304" pitchFamily="18" charset="0"/>
              </a:rPr>
              <a:t>. 12 </a:t>
            </a:r>
            <a:r>
              <a:rPr lang="en-US" sz="2200" b="1" dirty="0" err="1">
                <a:latin typeface="Times New Roman" panose="02020603050405020304" pitchFamily="18" charset="0"/>
                <a:cs typeface="Times New Roman" panose="02020603050405020304" pitchFamily="18" charset="0"/>
              </a:rPr>
              <a:t>crores</a:t>
            </a:r>
            <a:r>
              <a:rPr lang="en-US" sz="2200" b="1" dirty="0">
                <a:latin typeface="Times New Roman" panose="02020603050405020304" pitchFamily="18" charset="0"/>
                <a:cs typeface="Times New Roman" panose="02020603050405020304" pitchFamily="18" charset="0"/>
              </a:rPr>
              <a:t> from the firm during the FY 2022-23. Is it mandatory for Mr. A to get the accounts audited since the remuneration received from a firm exceeds the specified   limit?</a:t>
            </a:r>
            <a:endParaRPr lang="en-IN" sz="2200" b="1" dirty="0">
              <a:latin typeface="Times New Roman" panose="02020603050405020304" pitchFamily="18" charset="0"/>
              <a:cs typeface="Times New Roman" panose="02020603050405020304" pitchFamily="18" charset="0"/>
            </a:endParaRPr>
          </a:p>
          <a:p>
            <a:pPr marL="0" indent="0" algn="just">
              <a:buNone/>
            </a:pPr>
            <a:r>
              <a:rPr lang="en-US" sz="2200" b="1" dirty="0">
                <a:latin typeface="Times New Roman" panose="02020603050405020304" pitchFamily="18" charset="0"/>
                <a:cs typeface="Times New Roman" panose="02020603050405020304" pitchFamily="18" charset="0"/>
              </a:rPr>
              <a:t>a) </a:t>
            </a:r>
            <a:r>
              <a:rPr lang="en-US" sz="2200" b="1" dirty="0" err="1">
                <a:latin typeface="Times New Roman" panose="02020603050405020304" pitchFamily="18" charset="0"/>
                <a:cs typeface="Times New Roman" panose="02020603050405020304" pitchFamily="18" charset="0"/>
              </a:rPr>
              <a:t>Perizad</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Zorabian</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Irani</a:t>
            </a:r>
            <a:r>
              <a:rPr lang="en-US" sz="2200" b="1" dirty="0">
                <a:latin typeface="Times New Roman" panose="02020603050405020304" pitchFamily="18" charset="0"/>
                <a:cs typeface="Times New Roman" panose="02020603050405020304" pitchFamily="18" charset="0"/>
              </a:rPr>
              <a:t> v. Pr. CIT [2022] 139 taxmann.com 164/287 Taxman 406</a:t>
            </a:r>
          </a:p>
          <a:p>
            <a:pPr marL="0" indent="0" algn="just">
              <a:buNone/>
            </a:pPr>
            <a:r>
              <a:rPr lang="en-GB" sz="2200" dirty="0">
                <a:latin typeface="Times New Roman" panose="02020603050405020304" pitchFamily="18" charset="0"/>
                <a:cs typeface="Times New Roman" panose="02020603050405020304" pitchFamily="18" charset="0"/>
              </a:rPr>
              <a:t>The Court held that section 44AB(b) would apply in the case of a person carrying on profession if gross receipts exceed Rs.50 lakhs. Where the gross receipt is less than Rs.50 lakhs the presumptive provisions contained in section 44ADA would apply. </a:t>
            </a:r>
          </a:p>
          <a:p>
            <a:pPr marL="0" indent="0" algn="just">
              <a:buNone/>
            </a:pPr>
            <a:r>
              <a:rPr lang="en-GB" sz="2200" dirty="0">
                <a:latin typeface="Times New Roman" panose="02020603050405020304" pitchFamily="18" charset="0"/>
                <a:cs typeface="Times New Roman" panose="02020603050405020304" pitchFamily="18" charset="0"/>
              </a:rPr>
              <a:t>The term 'profession' defined in section 2(36) includes 'vocation'. </a:t>
            </a:r>
            <a:r>
              <a:rPr lang="en-GB" sz="2200" b="1" u="sng" dirty="0">
                <a:latin typeface="Times New Roman" panose="02020603050405020304" pitchFamily="18" charset="0"/>
                <a:cs typeface="Times New Roman" panose="02020603050405020304" pitchFamily="18" charset="0"/>
              </a:rPr>
              <a:t>The income earned as remuneration in the capacity of working partner cannot be held as carrying on 'profession' as well as 'business' simultaneously in different field.</a:t>
            </a:r>
          </a:p>
          <a:p>
            <a:pPr marL="0" indent="0" algn="just">
              <a:buNone/>
            </a:pPr>
            <a:r>
              <a:rPr lang="en-GB" sz="2200" b="1" u="sng" dirty="0">
                <a:latin typeface="Times New Roman" panose="02020603050405020304" pitchFamily="18" charset="0"/>
                <a:cs typeface="Times New Roman" panose="02020603050405020304" pitchFamily="18" charset="0"/>
              </a:rPr>
              <a:t>The income earned from business is liable for tax audit under section 44AB(a) and income from profession is liable for audit under section 44AB(b) and they are mutually exclusive.</a:t>
            </a:r>
            <a:endParaRPr lang="en-IN" sz="2200" b="1" u="sng"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722948734"/>
      </p:ext>
    </p:extLst>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1292" y="260648"/>
            <a:ext cx="8741188" cy="5760640"/>
          </a:xfrm>
        </p:spPr>
        <p:txBody>
          <a:bodyPr>
            <a:noAutofit/>
          </a:bodyPr>
          <a:lstStyle/>
          <a:p>
            <a:pPr marL="109728" indent="0" algn="just">
              <a:buNone/>
            </a:pPr>
            <a:r>
              <a:rPr lang="en-GB" sz="2400" b="1" u="sng" dirty="0">
                <a:latin typeface="Times New Roman" panose="02020603050405020304" pitchFamily="18" charset="0"/>
                <a:cs typeface="Times New Roman" panose="02020603050405020304" pitchFamily="18" charset="0"/>
              </a:rPr>
              <a:t>While the first one is for business, the second one is in respect of profession. None of the clauses of section 44AB envisages a situation where the </a:t>
            </a:r>
            <a:r>
              <a:rPr lang="en-GB" sz="2400" b="1" u="sng" dirty="0" err="1">
                <a:latin typeface="Times New Roman" panose="02020603050405020304" pitchFamily="18" charset="0"/>
                <a:cs typeface="Times New Roman" panose="02020603050405020304" pitchFamily="18" charset="0"/>
              </a:rPr>
              <a:t>assessee</a:t>
            </a:r>
            <a:r>
              <a:rPr lang="en-GB" sz="2400" b="1" u="sng" dirty="0">
                <a:latin typeface="Times New Roman" panose="02020603050405020304" pitchFamily="18" charset="0"/>
                <a:cs typeface="Times New Roman" panose="02020603050405020304" pitchFamily="18" charset="0"/>
              </a:rPr>
              <a:t> is carrying on both the profession as well as business.</a:t>
            </a:r>
          </a:p>
          <a:p>
            <a:pPr marL="109728" indent="0" algn="just">
              <a:buNone/>
            </a:pPr>
            <a:r>
              <a:rPr lang="en-GB" sz="2400" b="1" u="sng" dirty="0">
                <a:latin typeface="Times New Roman" panose="02020603050405020304" pitchFamily="18" charset="0"/>
                <a:cs typeface="Times New Roman" panose="02020603050405020304" pitchFamily="18" charset="0"/>
              </a:rPr>
              <a:t>The Court adverted to the Madras High Court decision in the case of Anandkumar (Supra) and concurred with the findings of the Madras High Court that remuneration and interest received from the firm cannot be termed to be turnover of the assessee.</a:t>
            </a:r>
          </a:p>
          <a:p>
            <a:pPr marL="109728" indent="0" algn="just">
              <a:buNone/>
            </a:pPr>
            <a:r>
              <a:rPr lang="en-GB" sz="2400" b="1" u="sng" dirty="0">
                <a:latin typeface="Times New Roman" panose="02020603050405020304" pitchFamily="18" charset="0"/>
                <a:cs typeface="Times New Roman" panose="02020603050405020304" pitchFamily="18" charset="0"/>
              </a:rPr>
              <a:t>The Court accordingly held that the provisions of section 44AB would not apply to the </a:t>
            </a:r>
            <a:r>
              <a:rPr lang="en-GB" sz="2400" b="1" u="sng" dirty="0" err="1">
                <a:latin typeface="Times New Roman" panose="02020603050405020304" pitchFamily="18" charset="0"/>
                <a:cs typeface="Times New Roman" panose="02020603050405020304" pitchFamily="18" charset="0"/>
              </a:rPr>
              <a:t>assessee</a:t>
            </a:r>
            <a:r>
              <a:rPr lang="en-GB" sz="2400" b="1" u="sng" dirty="0">
                <a:latin typeface="Times New Roman" panose="02020603050405020304" pitchFamily="18" charset="0"/>
                <a:cs typeface="Times New Roman" panose="02020603050405020304" pitchFamily="18" charset="0"/>
              </a:rPr>
              <a:t> since the remuneration from partnership firm cannot be treated as gross receipt in profession.</a:t>
            </a:r>
            <a:endParaRPr lang="en-IN" sz="2300" b="1" u="sng"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63722778"/>
      </p:ext>
    </p:extLst>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8134" y="57470"/>
            <a:ext cx="8667732" cy="6107834"/>
          </a:xfrm>
        </p:spPr>
        <p:txBody>
          <a:bodyPr>
            <a:noAutofit/>
          </a:bodyPr>
          <a:lstStyle/>
          <a:p>
            <a:pPr marL="0" indent="0" algn="just">
              <a:buNone/>
            </a:pPr>
            <a:r>
              <a:rPr lang="en-US" sz="2000" b="1" dirty="0">
                <a:latin typeface="Times New Roman" panose="02020603050405020304" pitchFamily="18" charset="0"/>
                <a:cs typeface="Times New Roman" panose="02020603050405020304" pitchFamily="18" charset="0"/>
              </a:rPr>
              <a:t>b) </a:t>
            </a:r>
            <a:r>
              <a:rPr lang="en-US" sz="2000" b="1" dirty="0" err="1">
                <a:latin typeface="Times New Roman" panose="02020603050405020304" pitchFamily="18" charset="0"/>
                <a:cs typeface="Times New Roman" panose="02020603050405020304" pitchFamily="18" charset="0"/>
              </a:rPr>
              <a:t>Anand</a:t>
            </a:r>
            <a:r>
              <a:rPr lang="en-US" sz="2000" b="1" dirty="0">
                <a:latin typeface="Times New Roman" panose="02020603050405020304" pitchFamily="18" charset="0"/>
                <a:cs typeface="Times New Roman" panose="02020603050405020304" pitchFamily="18" charset="0"/>
              </a:rPr>
              <a:t> Kumar v. </a:t>
            </a:r>
            <a:r>
              <a:rPr lang="en-US" sz="2000" b="1" dirty="0" err="1">
                <a:latin typeface="Times New Roman" panose="02020603050405020304" pitchFamily="18" charset="0"/>
                <a:cs typeface="Times New Roman" panose="02020603050405020304" pitchFamily="18" charset="0"/>
              </a:rPr>
              <a:t>Asstt</a:t>
            </a:r>
            <a:r>
              <a:rPr lang="en-US" sz="2000" b="1" dirty="0">
                <a:latin typeface="Times New Roman" panose="02020603050405020304" pitchFamily="18" charset="0"/>
                <a:cs typeface="Times New Roman" panose="02020603050405020304" pitchFamily="18" charset="0"/>
              </a:rPr>
              <a:t>. CIT [2020] 122 taxmann.com 252/[2021] 278 Taxman 342/430 ITR 391 (Mad.)</a:t>
            </a:r>
          </a:p>
          <a:p>
            <a:pPr marL="109728" indent="0" algn="just">
              <a:buNone/>
            </a:pPr>
            <a:r>
              <a:rPr lang="en-GB" sz="2000" b="1" u="sng" dirty="0">
                <a:latin typeface="Times New Roman" panose="02020603050405020304" pitchFamily="18" charset="0"/>
                <a:cs typeface="Times New Roman" panose="02020603050405020304" pitchFamily="18" charset="0"/>
              </a:rPr>
              <a:t>The court held that the for the purpose of availing section 44AD benefit, the taxpayer must satisfy four main criteria mentioned in section 44AD(1) read with Explanation (a) and (b) in the said provision viz. </a:t>
            </a:r>
          </a:p>
          <a:p>
            <a:pPr marL="109728" indent="0" algn="just">
              <a:buNone/>
            </a:pPr>
            <a:r>
              <a:rPr lang="en-GB" sz="2000" b="1" u="sng" dirty="0">
                <a:latin typeface="Times New Roman" panose="02020603050405020304" pitchFamily="18" charset="0"/>
                <a:cs typeface="Times New Roman" panose="02020603050405020304" pitchFamily="18" charset="0"/>
              </a:rPr>
              <a:t>(</a:t>
            </a:r>
            <a:r>
              <a:rPr lang="en-GB" sz="2000" b="1" u="sng" dirty="0" err="1">
                <a:latin typeface="Times New Roman" panose="02020603050405020304" pitchFamily="18" charset="0"/>
                <a:cs typeface="Times New Roman" panose="02020603050405020304" pitchFamily="18" charset="0"/>
              </a:rPr>
              <a:t>i</a:t>
            </a:r>
            <a:r>
              <a:rPr lang="en-GB" sz="2000" b="1" u="sng" dirty="0">
                <a:latin typeface="Times New Roman" panose="02020603050405020304" pitchFamily="18" charset="0"/>
                <a:cs typeface="Times New Roman" panose="02020603050405020304" pitchFamily="18" charset="0"/>
              </a:rPr>
              <a:t>) it should be an eligible business; </a:t>
            </a:r>
          </a:p>
          <a:p>
            <a:pPr marL="109728" indent="0" algn="just">
              <a:buNone/>
            </a:pPr>
            <a:r>
              <a:rPr lang="en-GB" sz="2000" b="1" u="sng" dirty="0">
                <a:latin typeface="Times New Roman" panose="02020603050405020304" pitchFamily="18" charset="0"/>
                <a:cs typeface="Times New Roman" panose="02020603050405020304" pitchFamily="18" charset="0"/>
              </a:rPr>
              <a:t>(ii) the assessee should be carrying on an eligible assessee; </a:t>
            </a:r>
          </a:p>
          <a:p>
            <a:pPr marL="109728" indent="0" algn="just">
              <a:buNone/>
            </a:pPr>
            <a:r>
              <a:rPr lang="en-GB" sz="2000" b="1" u="sng" dirty="0">
                <a:latin typeface="Times New Roman" panose="02020603050405020304" pitchFamily="18" charset="0"/>
                <a:cs typeface="Times New Roman" panose="02020603050405020304" pitchFamily="18" charset="0"/>
              </a:rPr>
              <a:t>(iii) such business should have a total turnover or gross receipt; and </a:t>
            </a:r>
          </a:p>
          <a:p>
            <a:pPr marL="109728" indent="0" algn="just">
              <a:buNone/>
            </a:pPr>
            <a:r>
              <a:rPr lang="en-GB" sz="2000" b="1" u="sng" dirty="0">
                <a:latin typeface="Times New Roman" panose="02020603050405020304" pitchFamily="18" charset="0"/>
                <a:cs typeface="Times New Roman" panose="02020603050405020304" pitchFamily="18" charset="0"/>
              </a:rPr>
              <a:t>(iv) the income admitted must be the presumptive percentage. </a:t>
            </a:r>
          </a:p>
          <a:p>
            <a:pPr marL="109728" indent="0" algn="just">
              <a:buNone/>
            </a:pPr>
            <a:r>
              <a:rPr lang="en-GB" sz="2000" b="1" u="sng" dirty="0">
                <a:latin typeface="Times New Roman" panose="02020603050405020304" pitchFamily="18" charset="0"/>
                <a:cs typeface="Times New Roman" panose="02020603050405020304" pitchFamily="18" charset="0"/>
              </a:rPr>
              <a:t>The remuneration and interest received when not termed as turnover of the assessee, it will not qualify as gross receipts.</a:t>
            </a:r>
          </a:p>
          <a:p>
            <a:pPr marL="109728" indent="0" algn="just">
              <a:buNone/>
            </a:pPr>
            <a:r>
              <a:rPr lang="en-GB" sz="2000" dirty="0">
                <a:latin typeface="Times New Roman" panose="02020603050405020304" pitchFamily="18" charset="0"/>
                <a:cs typeface="Times New Roman" panose="02020603050405020304" pitchFamily="18" charset="0"/>
              </a:rPr>
              <a:t>The court took note of the analysis carried out by the tribunal as regards the correctness of the order passed by the Assessing Officer and CIT (A). </a:t>
            </a:r>
          </a:p>
          <a:p>
            <a:pPr marL="109728" indent="0" algn="just">
              <a:buNone/>
            </a:pPr>
            <a:r>
              <a:rPr lang="en-GB" sz="2000" dirty="0">
                <a:latin typeface="Times New Roman" panose="02020603050405020304" pitchFamily="18" charset="0"/>
                <a:cs typeface="Times New Roman" panose="02020603050405020304" pitchFamily="18" charset="0"/>
              </a:rPr>
              <a:t>The tribunal while deciding the case took note of section 28(v) which deals with profits and gains of business or profession and noted that as per clause (v) any interest, salary, bonus, commission or remuneration received by partner of a firm from such firm shall be chargeable to income-tax under the head 'Profits and gains of business or profession'. </a:t>
            </a:r>
            <a:endParaRPr lang="en-IN" sz="20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686054690"/>
      </p:ext>
    </p:extLst>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260648"/>
            <a:ext cx="8735887" cy="5328592"/>
          </a:xfrm>
        </p:spPr>
        <p:txBody>
          <a:bodyPr>
            <a:noAutofit/>
          </a:bodyPr>
          <a:lstStyle/>
          <a:p>
            <a:pPr marL="109728" indent="0" algn="just">
              <a:buNone/>
            </a:pPr>
            <a:r>
              <a:rPr lang="en-GB" sz="2100" dirty="0">
                <a:latin typeface="Times New Roman" panose="02020603050405020304" pitchFamily="18" charset="0"/>
                <a:cs typeface="Times New Roman" panose="02020603050405020304" pitchFamily="18" charset="0"/>
              </a:rPr>
              <a:t>It may be noted that the proviso to section 28(v) limits such income liable to tax to the extent it is allowed in the hands of the firm. </a:t>
            </a:r>
          </a:p>
          <a:p>
            <a:pPr marL="109728" indent="0" algn="just">
              <a:buNone/>
            </a:pPr>
            <a:r>
              <a:rPr lang="en-GB" sz="2100" dirty="0">
                <a:latin typeface="Times New Roman" panose="02020603050405020304" pitchFamily="18" charset="0"/>
                <a:cs typeface="Times New Roman" panose="02020603050405020304" pitchFamily="18" charset="0"/>
              </a:rPr>
              <a:t>The tribunal had considered Circular No.5/2010 dated 03.06.2010 where the CBDT had explained as to why the scope of section 44AD was enlarged (by enhancing the turnover limit).</a:t>
            </a:r>
          </a:p>
          <a:p>
            <a:pPr marL="109728" indent="0" algn="just">
              <a:buNone/>
            </a:pPr>
            <a:r>
              <a:rPr lang="en-GB" sz="2100" dirty="0">
                <a:latin typeface="Times New Roman" panose="02020603050405020304" pitchFamily="18" charset="0"/>
                <a:cs typeface="Times New Roman" panose="02020603050405020304" pitchFamily="18" charset="0"/>
              </a:rPr>
              <a:t>The Court held that when the provisions of section 44AD are opted the </a:t>
            </a:r>
            <a:r>
              <a:rPr lang="en-GB" sz="2100" dirty="0" err="1">
                <a:latin typeface="Times New Roman" panose="02020603050405020304" pitchFamily="18" charset="0"/>
                <a:cs typeface="Times New Roman" panose="02020603050405020304" pitchFamily="18" charset="0"/>
              </a:rPr>
              <a:t>assessee</a:t>
            </a:r>
            <a:r>
              <a:rPr lang="en-GB" sz="2100" dirty="0">
                <a:latin typeface="Times New Roman" panose="02020603050405020304" pitchFamily="18" charset="0"/>
                <a:cs typeface="Times New Roman" panose="02020603050405020304" pitchFamily="18" charset="0"/>
              </a:rPr>
              <a:t> is exempted from maintenance of books of account as required under section 44AA of the Act and section 44AD enlarged the scope of coverage as against the erstwhile provision of section 44AF which was meant only for retail business. </a:t>
            </a:r>
          </a:p>
          <a:p>
            <a:pPr marL="109728" indent="0" algn="just">
              <a:buNone/>
            </a:pPr>
            <a:r>
              <a:rPr lang="en-GB" sz="2100" b="1" u="sng" dirty="0">
                <a:latin typeface="Times New Roman" panose="02020603050405020304" pitchFamily="18" charset="0"/>
                <a:cs typeface="Times New Roman" panose="02020603050405020304" pitchFamily="18" charset="0"/>
              </a:rPr>
              <a:t>The Court held that the words used in section 44AD are 'total turnover' or 'gross receipts' which pre-supposes that it pertains to sales turnover and no other meaning could be given to the said words and if done so, the purpose of introducing section 44AD would stand defeated. </a:t>
            </a:r>
          </a:p>
          <a:p>
            <a:pPr marL="109728" indent="0" algn="just">
              <a:buNone/>
            </a:pPr>
            <a:r>
              <a:rPr lang="en-GB" sz="2100" dirty="0">
                <a:latin typeface="Times New Roman" panose="02020603050405020304" pitchFamily="18" charset="0"/>
                <a:cs typeface="Times New Roman" panose="02020603050405020304" pitchFamily="18" charset="0"/>
              </a:rPr>
              <a:t>Thus, the decision of the Court was in favour of the Revenue.</a:t>
            </a:r>
            <a:endParaRPr lang="en-IN" sz="2100" dirty="0"/>
          </a:p>
        </p:txBody>
      </p:sp>
      <p:sp>
        <p:nvSpPr>
          <p:cNvPr id="3" name="Footer Placeholder 2"/>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010450444"/>
      </p:ext>
    </p:extLst>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Content Placeholder 2"/>
          <p:cNvSpPr>
            <a:spLocks noGrp="1"/>
          </p:cNvSpPr>
          <p:nvPr>
            <p:ph idx="1"/>
          </p:nvPr>
        </p:nvSpPr>
        <p:spPr>
          <a:xfrm>
            <a:off x="179512" y="285750"/>
            <a:ext cx="8690386" cy="6215063"/>
          </a:xfrm>
        </p:spPr>
        <p:txBody>
          <a:bodyPr/>
          <a:lstStyle/>
          <a:p>
            <a:pPr algn="just">
              <a:buFont typeface="Arial" panose="020B0604020202020204" pitchFamily="34" charset="0"/>
              <a:buNone/>
            </a:pPr>
            <a:r>
              <a:rPr lang="en-US" sz="2400" b="1" dirty="0">
                <a:latin typeface="Times New Roman" panose="02020603050405020304" pitchFamily="18" charset="0"/>
                <a:cs typeface="Times New Roman" panose="02020603050405020304" pitchFamily="18" charset="0"/>
              </a:rPr>
              <a:t>SA 700 ‘Forming an Opinion and Reporting on Financial Statements</a:t>
            </a:r>
          </a:p>
          <a:p>
            <a:pPr algn="just">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a:p>
            <a:pPr algn="just">
              <a:buFont typeface="Arial" panose="020B0604020202020204" pitchFamily="34" charset="0"/>
              <a:buNone/>
            </a:pPr>
            <a:r>
              <a:rPr lang="en-US" sz="2400" b="1" dirty="0" err="1">
                <a:latin typeface="Times New Roman" panose="02020603050405020304" pitchFamily="18" charset="0"/>
                <a:cs typeface="Times New Roman" panose="02020603050405020304" pitchFamily="18" charset="0"/>
              </a:rPr>
              <a:t>Assessee’s</a:t>
            </a:r>
            <a:r>
              <a:rPr lang="en-US" sz="2400" b="1" dirty="0">
                <a:latin typeface="Times New Roman" panose="02020603050405020304" pitchFamily="18" charset="0"/>
                <a:cs typeface="Times New Roman" panose="02020603050405020304" pitchFamily="18" charset="0"/>
              </a:rPr>
              <a:t> Responsibility for the Financial statements and the statement of Particulars in Form 3CD </a:t>
            </a:r>
          </a:p>
          <a:p>
            <a:pPr algn="just">
              <a:buFont typeface="Arial" panose="020B0604020202020204" pitchFamily="34" charset="0"/>
              <a:buNone/>
            </a:pPr>
            <a:endParaRPr lang="en-US" sz="2400" b="1" dirty="0">
              <a:latin typeface="Times New Roman" panose="02020603050405020304" pitchFamily="18" charset="0"/>
              <a:cs typeface="Times New Roman" panose="02020603050405020304" pitchFamily="18" charset="0"/>
            </a:endParaRPr>
          </a:p>
          <a:p>
            <a:pPr algn="just">
              <a:buFont typeface="Arial" panose="020B0604020202020204" pitchFamily="34" charset="0"/>
              <a:buNone/>
            </a:pPr>
            <a:r>
              <a:rPr lang="en-US" sz="2400" b="1" dirty="0">
                <a:latin typeface="Times New Roman" panose="02020603050405020304" pitchFamily="18" charset="0"/>
                <a:cs typeface="Times New Roman" panose="02020603050405020304" pitchFamily="18" charset="0"/>
              </a:rPr>
              <a:t>Tax Auditor’s Responsibility </a:t>
            </a:r>
          </a:p>
          <a:p>
            <a:pPr algn="just">
              <a:buFont typeface="Arial" panose="020B0604020202020204" pitchFamily="34" charset="0"/>
              <a:buNone/>
            </a:pPr>
            <a:endParaRPr lang="en-IN" sz="2400" b="1"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199623095"/>
      </p:ext>
    </p:extLst>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5902" y="30124"/>
            <a:ext cx="8690386" cy="6532094"/>
          </a:xfrm>
        </p:spPr>
        <p:txBody>
          <a:bodyPr rtlCol="0">
            <a:normAutofit/>
          </a:bodyPr>
          <a:lstStyle/>
          <a:p>
            <a:pPr marL="109728" indent="0" algn="just">
              <a:buNone/>
              <a:defRPr/>
            </a:pPr>
            <a:r>
              <a:rPr lang="en-IN" sz="2400" b="1" dirty="0" err="1">
                <a:latin typeface="Times New Roman" pitchFamily="18" charset="0"/>
                <a:cs typeface="Times New Roman" pitchFamily="18" charset="0"/>
              </a:rPr>
              <a:t>Assessee’s</a:t>
            </a:r>
            <a:r>
              <a:rPr lang="en-IN" sz="2400" b="1" dirty="0">
                <a:latin typeface="Times New Roman" pitchFamily="18" charset="0"/>
                <a:cs typeface="Times New Roman" pitchFamily="18" charset="0"/>
              </a:rPr>
              <a:t> Responsibility </a:t>
            </a:r>
          </a:p>
          <a:p>
            <a:pPr marL="109728" indent="0" algn="just" fontAlgn="auto">
              <a:spcAft>
                <a:spcPts val="0"/>
              </a:spcAft>
              <a:buNone/>
              <a:defRPr/>
            </a:pPr>
            <a:r>
              <a:rPr lang="en-IN" sz="2400" dirty="0">
                <a:latin typeface="Times New Roman" pitchFamily="18" charset="0"/>
                <a:cs typeface="Times New Roman" pitchFamily="18" charset="0"/>
              </a:rPr>
              <a:t>The </a:t>
            </a:r>
            <a:r>
              <a:rPr lang="en-IN" sz="2400" dirty="0" err="1">
                <a:latin typeface="Times New Roman" pitchFamily="18" charset="0"/>
                <a:cs typeface="Times New Roman" pitchFamily="18" charset="0"/>
              </a:rPr>
              <a:t>assessee</a:t>
            </a:r>
            <a:r>
              <a:rPr lang="en-IN" sz="2400" dirty="0">
                <a:latin typeface="Times New Roman" pitchFamily="18" charset="0"/>
                <a:cs typeface="Times New Roman" pitchFamily="18" charset="0"/>
              </a:rPr>
              <a:t> is responsible for the preparation of the aforesaid financial statements that give a true and fair view of the financial position and financial performance (if applicable) in accordance with the applicable Accounting Standards issued by the Institute of Chartered Accountants of India. </a:t>
            </a:r>
          </a:p>
          <a:p>
            <a:pPr marL="109728" indent="0" algn="just" fontAlgn="auto">
              <a:spcAft>
                <a:spcPts val="0"/>
              </a:spcAft>
              <a:buNone/>
              <a:defRPr/>
            </a:pPr>
            <a:r>
              <a:rPr lang="en-IN" sz="2400" dirty="0">
                <a:latin typeface="Times New Roman" pitchFamily="18" charset="0"/>
                <a:cs typeface="Times New Roman" pitchFamily="18" charset="0"/>
              </a:rPr>
              <a:t>This responsibility includes the design, implementation and maintenance of internal control relevant to the preparation and presentation of the financial statements that give a true and fair view and are free from material misstatement, whether due to fraud or error. </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5438515"/>
      </p:ext>
    </p:extLst>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8924" y="137266"/>
            <a:ext cx="8604343" cy="6532094"/>
          </a:xfrm>
        </p:spPr>
        <p:txBody>
          <a:bodyPr rtlCol="0">
            <a:normAutofit/>
          </a:bodyPr>
          <a:lstStyle/>
          <a:p>
            <a:pPr marL="109728" indent="0" algn="just" fontAlgn="auto">
              <a:spcAft>
                <a:spcPts val="0"/>
              </a:spcAft>
              <a:buNone/>
              <a:defRPr/>
            </a:pPr>
            <a:r>
              <a:rPr lang="en-IN" sz="2300" dirty="0">
                <a:latin typeface="Times New Roman" pitchFamily="18" charset="0"/>
                <a:cs typeface="Times New Roman" pitchFamily="18" charset="0"/>
              </a:rPr>
              <a:t>The </a:t>
            </a:r>
            <a:r>
              <a:rPr lang="en-IN" sz="2300" dirty="0" err="1">
                <a:latin typeface="Times New Roman" pitchFamily="18" charset="0"/>
                <a:cs typeface="Times New Roman" pitchFamily="18" charset="0"/>
              </a:rPr>
              <a:t>assessee</a:t>
            </a:r>
            <a:r>
              <a:rPr lang="en-IN" sz="2300" dirty="0">
                <a:latin typeface="Times New Roman" pitchFamily="18" charset="0"/>
                <a:cs typeface="Times New Roman" pitchFamily="18" charset="0"/>
              </a:rPr>
              <a:t> is also responsible for the preparation of the statement of particulars required to be furnished under section 44AB of the Income-tax Act, 1961 annexed herewith in Form No. 3CD read with Rule 6G(l)(b) of Income Tax Rules, 1962 that give true and correct particulars as per the provisions of the Income-tax Act, 1961 read with Rules, Notifications, circulars etc that are to be included in the Statement.</a:t>
            </a:r>
          </a:p>
          <a:p>
            <a:pPr marL="109728" indent="0" algn="just">
              <a:buNone/>
              <a:defRPr/>
            </a:pPr>
            <a:r>
              <a:rPr lang="en-IN" sz="2300" dirty="0">
                <a:latin typeface="Times New Roman" pitchFamily="18" charset="0"/>
                <a:cs typeface="Times New Roman" pitchFamily="18" charset="0"/>
              </a:rPr>
              <a:t>My / Our responsibility is to express an opinion on these financial statements based on my audit. </a:t>
            </a:r>
          </a:p>
          <a:p>
            <a:pPr marL="109728" indent="0" algn="just">
              <a:buNone/>
              <a:defRPr/>
            </a:pPr>
            <a:r>
              <a:rPr lang="en-IN" sz="2300" dirty="0">
                <a:latin typeface="Times New Roman" pitchFamily="18" charset="0"/>
                <a:cs typeface="Times New Roman" pitchFamily="18" charset="0"/>
              </a:rPr>
              <a:t>I/We have conducted this audit in accordance with the Standards on Auditing issue the Institute of Chartered Accountants of India. </a:t>
            </a:r>
          </a:p>
          <a:p>
            <a:pPr marL="109728" indent="0" algn="just">
              <a:buNone/>
              <a:defRPr/>
            </a:pPr>
            <a:r>
              <a:rPr lang="en-IN" sz="2300" dirty="0">
                <a:latin typeface="Times New Roman" pitchFamily="18" charset="0"/>
                <a:cs typeface="Times New Roman" pitchFamily="18" charset="0"/>
              </a:rPr>
              <a:t>Those Standards require that we comply with ethical requirements and plan and perform the audit to obtain reasonable assurance about whether the financial statements are free from material misstatement.</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11226460"/>
      </p:ext>
    </p:extLst>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3038" y="-27384"/>
            <a:ext cx="8777290" cy="6163160"/>
          </a:xfrm>
        </p:spPr>
        <p:txBody>
          <a:bodyPr rtlCol="0">
            <a:normAutofit/>
          </a:bodyPr>
          <a:lstStyle/>
          <a:p>
            <a:pPr algn="just" fontAlgn="auto">
              <a:spcAft>
                <a:spcPts val="0"/>
              </a:spcAft>
              <a:buFont typeface="Arial" panose="020B0604020202020204" pitchFamily="34" charset="0"/>
              <a:buNone/>
              <a:defRPr/>
            </a:pPr>
            <a:r>
              <a:rPr lang="en-IN" sz="2400" b="1" dirty="0">
                <a:latin typeface="Times New Roman" pitchFamily="18" charset="0"/>
                <a:cs typeface="Times New Roman" pitchFamily="18" charset="0"/>
              </a:rPr>
              <a:t>Tax Auditor’s Responsibility </a:t>
            </a:r>
          </a:p>
          <a:p>
            <a:pPr marL="109728" indent="0" algn="just" fontAlgn="auto">
              <a:spcAft>
                <a:spcPts val="0"/>
              </a:spcAft>
              <a:buNone/>
              <a:defRPr/>
            </a:pPr>
            <a:r>
              <a:rPr lang="en-IN" sz="2400" dirty="0">
                <a:latin typeface="Times New Roman" pitchFamily="18" charset="0"/>
                <a:cs typeface="Times New Roman" pitchFamily="18" charset="0"/>
              </a:rPr>
              <a:t>An audit involves performing procedures to obtain audit evidence about the amounts and disclosures in the financial statements. </a:t>
            </a:r>
          </a:p>
          <a:p>
            <a:pPr marL="109728" indent="0" algn="just" fontAlgn="auto">
              <a:spcAft>
                <a:spcPts val="0"/>
              </a:spcAft>
              <a:buNone/>
              <a:defRPr/>
            </a:pPr>
            <a:r>
              <a:rPr lang="en-IN" sz="2400" dirty="0">
                <a:latin typeface="Times New Roman" pitchFamily="18" charset="0"/>
                <a:cs typeface="Times New Roman" pitchFamily="18" charset="0"/>
              </a:rPr>
              <a:t>The procedures selected depend on the auditor’s judgment, including the assessment of the risks of material misstatement of the financial statements, whether due to fraud or error. </a:t>
            </a:r>
          </a:p>
          <a:p>
            <a:pPr marL="109728" indent="0" algn="just" fontAlgn="auto">
              <a:spcAft>
                <a:spcPts val="0"/>
              </a:spcAft>
              <a:buNone/>
              <a:defRPr/>
            </a:pPr>
            <a:r>
              <a:rPr lang="en-IN" sz="2400" dirty="0">
                <a:latin typeface="Times New Roman" pitchFamily="18" charset="0"/>
                <a:cs typeface="Times New Roman" pitchFamily="18" charset="0"/>
              </a:rPr>
              <a:t>In making those risk assessments, the auditor considers internal control relevant to the preparation and fair presentation of the financial statements in order to design audit procedures that are appropriate in the circumstances but not for the purposes of expressing an opinion on the effectiveness of the entity’s internal control. </a:t>
            </a:r>
          </a:p>
          <a:p>
            <a:pPr marL="109728" indent="0" algn="just" fontAlgn="auto">
              <a:spcAft>
                <a:spcPts val="0"/>
              </a:spcAft>
              <a:buNone/>
              <a:defRPr/>
            </a:pPr>
            <a:r>
              <a:rPr lang="en-IN" sz="2400" dirty="0">
                <a:latin typeface="Times New Roman" pitchFamily="18" charset="0"/>
                <a:cs typeface="Times New Roman" pitchFamily="18" charset="0"/>
              </a:rPr>
              <a:t>An audit also includes evaluating the appropriateness of accounting policies used and the reasonableness of the accounting estimates made by management, as well as evaluating the overall presentation of the financial statements.</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33073770"/>
      </p:ext>
    </p:extLst>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2"/>
          <p:cNvSpPr>
            <a:spLocks noGrp="1"/>
          </p:cNvSpPr>
          <p:nvPr>
            <p:ph idx="1"/>
          </p:nvPr>
        </p:nvSpPr>
        <p:spPr>
          <a:xfrm>
            <a:off x="395537" y="285751"/>
            <a:ext cx="8424936" cy="5159474"/>
          </a:xfrm>
        </p:spPr>
        <p:txBody>
          <a:bodyPr>
            <a:normAutofit/>
          </a:bodyPr>
          <a:lstStyle/>
          <a:p>
            <a:pPr marL="109728" indent="0" algn="just">
              <a:buNone/>
            </a:pPr>
            <a:r>
              <a:rPr lang="en-IN" sz="2200" dirty="0">
                <a:latin typeface="Times New Roman" panose="02020603050405020304" pitchFamily="18" charset="0"/>
                <a:cs typeface="Times New Roman" panose="02020603050405020304" pitchFamily="18" charset="0"/>
              </a:rPr>
              <a:t>I / We believe that the audit evidence I / we have obtained is sufficient and appropriate to provide a basis for my / our audit opinion.</a:t>
            </a:r>
          </a:p>
          <a:p>
            <a:pPr marL="109728" indent="0" algn="just">
              <a:buNone/>
            </a:pPr>
            <a:endParaRPr lang="en-IN" sz="2200" dirty="0">
              <a:latin typeface="Times New Roman" panose="02020603050405020304" pitchFamily="18" charset="0"/>
              <a:cs typeface="Times New Roman" panose="02020603050405020304" pitchFamily="18" charset="0"/>
            </a:endParaRPr>
          </a:p>
          <a:p>
            <a:pPr marL="109728" indent="0" algn="just">
              <a:buNone/>
            </a:pPr>
            <a:r>
              <a:rPr lang="en-IN" sz="2200" dirty="0">
                <a:latin typeface="Times New Roman" panose="02020603050405020304" pitchFamily="18" charset="0"/>
                <a:cs typeface="Times New Roman" panose="02020603050405020304" pitchFamily="18" charset="0"/>
              </a:rPr>
              <a:t>I / We are also responsible for verifying the statement of particulars required to be furnished under section 44AB of the Income-tax Act, 1961 annexed herewith in Form No. 3CD read with Rule 6G(I)(b) of Income-tax Rules, 1962.</a:t>
            </a:r>
          </a:p>
          <a:p>
            <a:pPr marL="109728" indent="0" algn="just">
              <a:buNone/>
            </a:pPr>
            <a:endParaRPr lang="en-IN" sz="2200" dirty="0">
              <a:latin typeface="Times New Roman" panose="02020603050405020304" pitchFamily="18" charset="0"/>
              <a:cs typeface="Times New Roman" panose="02020603050405020304" pitchFamily="18" charset="0"/>
            </a:endParaRPr>
          </a:p>
          <a:p>
            <a:pPr marL="109728" indent="0" algn="just">
              <a:buNone/>
            </a:pPr>
            <a:r>
              <a:rPr lang="en-IN" sz="2200" dirty="0">
                <a:latin typeface="Times New Roman" panose="02020603050405020304" pitchFamily="18" charset="0"/>
                <a:cs typeface="Times New Roman" panose="02020603050405020304" pitchFamily="18" charset="0"/>
              </a:rPr>
              <a:t>I / We have conducted my / our verification of the statement in accordance with Guidance Note on Tax Audit under section 44AB of the 'Income-tax Act, 1961, issued by the Institute of Chartered Accountants of India.</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392935763"/>
      </p:ext>
    </p:extLst>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85720" y="285728"/>
            <a:ext cx="8572560" cy="5929354"/>
          </a:xfrm>
        </p:spPr>
        <p:txBody>
          <a:bodyPr>
            <a:noAutofit/>
          </a:bodyPr>
          <a:lstStyle/>
          <a:p>
            <a:pPr algn="just">
              <a:buNone/>
            </a:pPr>
            <a:r>
              <a:rPr lang="en-IN" sz="2200" b="1" dirty="0">
                <a:latin typeface="Times New Roman" panose="02020603050405020304" pitchFamily="18" charset="0"/>
                <a:cs typeface="Times New Roman" panose="02020603050405020304" pitchFamily="18" charset="0"/>
              </a:rPr>
              <a:t>OBSERVATION ON </a:t>
            </a:r>
            <a:r>
              <a:rPr lang="en-GB" sz="2200" b="1" dirty="0">
                <a:latin typeface="Times New Roman" panose="02020603050405020304" pitchFamily="18" charset="0"/>
                <a:cs typeface="Times New Roman" panose="02020603050405020304" pitchFamily="18" charset="0"/>
              </a:rPr>
              <a:t>STUDY ON COMPLIANCES IN REPORTING IN TAX AUDIT REPORT DATED 20.06.2022</a:t>
            </a:r>
          </a:p>
          <a:p>
            <a:pPr algn="just">
              <a:buNone/>
            </a:pPr>
            <a:r>
              <a:rPr lang="en-US" sz="2200" b="1" u="sng" dirty="0">
                <a:latin typeface="Times New Roman" panose="02020603050405020304" pitchFamily="18" charset="0"/>
                <a:cs typeface="Times New Roman" panose="02020603050405020304" pitchFamily="18" charset="0"/>
              </a:rPr>
              <a:t>While reviewing various tax audit reports, it was observed that:</a:t>
            </a:r>
          </a:p>
          <a:p>
            <a:pPr algn="just">
              <a:buNone/>
            </a:pPr>
            <a:r>
              <a:rPr lang="en-US" sz="2200" b="1" u="sng" dirty="0">
                <a:latin typeface="Times New Roman" panose="02020603050405020304" pitchFamily="18" charset="0"/>
                <a:cs typeface="Times New Roman" panose="02020603050405020304" pitchFamily="18" charset="0"/>
              </a:rPr>
              <a:t>a) Many of the tax audit reports, did not have the paragraphs relating to </a:t>
            </a:r>
            <a:r>
              <a:rPr lang="en-US" sz="2200" b="1" u="sng" dirty="0" err="1">
                <a:latin typeface="Times New Roman" panose="02020603050405020304" pitchFamily="18" charset="0"/>
                <a:cs typeface="Times New Roman" panose="02020603050405020304" pitchFamily="18" charset="0"/>
              </a:rPr>
              <a:t>Assessee’s</a:t>
            </a:r>
            <a:r>
              <a:rPr lang="en-US" sz="2200" b="1" u="sng" dirty="0">
                <a:latin typeface="Times New Roman" panose="02020603050405020304" pitchFamily="18" charset="0"/>
                <a:cs typeface="Times New Roman" panose="02020603050405020304" pitchFamily="18" charset="0"/>
              </a:rPr>
              <a:t> responsibility and Tax Auditor’s responsibility as required by the Guidance Note in respect of SA 700.</a:t>
            </a:r>
          </a:p>
          <a:p>
            <a:pPr algn="just">
              <a:buNone/>
            </a:pPr>
            <a:r>
              <a:rPr lang="en-US" sz="2200" b="1" u="sng" dirty="0">
                <a:latin typeface="Times New Roman" panose="02020603050405020304" pitchFamily="18" charset="0"/>
                <a:cs typeface="Times New Roman" panose="02020603050405020304" pitchFamily="18" charset="0"/>
              </a:rPr>
              <a:t>b) Some of the tax audit reports contained a reference about the attached notes/report which mentioned these Paragraphs thereby complying with the requirement of SA 700. However, as per the Guidance Note on Tax Audit the same are specifically required to be mentioned / reported under Clause (3) of Form No.3CA or Clause (5) of Form No.3CB, as the case may be.</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679373545"/>
      </p:ext>
    </p:extLst>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8"/>
          <p:cNvGraphicFramePr>
            <a:graphicFrameLocks noGrp="1"/>
          </p:cNvGraphicFramePr>
          <p:nvPr/>
        </p:nvGraphicFramePr>
        <p:xfrm>
          <a:off x="533400" y="996949"/>
          <a:ext cx="8215313" cy="3117851"/>
        </p:xfrm>
        <a:graphic>
          <a:graphicData uri="http://schemas.openxmlformats.org/drawingml/2006/table">
            <a:tbl>
              <a:tblPr/>
              <a:tblGrid>
                <a:gridCol w="746125">
                  <a:extLst>
                    <a:ext uri="{9D8B030D-6E8A-4147-A177-3AD203B41FA5}">
                      <a16:colId xmlns:a16="http://schemas.microsoft.com/office/drawing/2014/main" val="20000"/>
                    </a:ext>
                  </a:extLst>
                </a:gridCol>
                <a:gridCol w="1098550">
                  <a:extLst>
                    <a:ext uri="{9D8B030D-6E8A-4147-A177-3AD203B41FA5}">
                      <a16:colId xmlns:a16="http://schemas.microsoft.com/office/drawing/2014/main" val="20001"/>
                    </a:ext>
                  </a:extLst>
                </a:gridCol>
                <a:gridCol w="4321175">
                  <a:extLst>
                    <a:ext uri="{9D8B030D-6E8A-4147-A177-3AD203B41FA5}">
                      <a16:colId xmlns:a16="http://schemas.microsoft.com/office/drawing/2014/main" val="20002"/>
                    </a:ext>
                  </a:extLst>
                </a:gridCol>
                <a:gridCol w="2049463">
                  <a:extLst>
                    <a:ext uri="{9D8B030D-6E8A-4147-A177-3AD203B41FA5}">
                      <a16:colId xmlns:a16="http://schemas.microsoft.com/office/drawing/2014/main" val="20003"/>
                    </a:ext>
                  </a:extLst>
                </a:gridCol>
              </a:tblGrid>
              <a:tr h="620713">
                <a:tc>
                  <a:txBody>
                    <a:bodyPr/>
                    <a:lstStyle/>
                    <a:p>
                      <a:pPr marL="101600" marR="0" lvl="0" indent="12700" algn="l" defTabSz="914400" rtl="0" eaLnBrk="1" fontAlgn="base" latinLnBrk="0" hangingPunct="1">
                        <a:lnSpc>
                          <a:spcPct val="100000"/>
                        </a:lnSpc>
                        <a:spcBef>
                          <a:spcPts val="125"/>
                        </a:spcBef>
                        <a:spcAft>
                          <a:spcPct val="0"/>
                        </a:spcAft>
                        <a:buClrTx/>
                        <a:buSzTx/>
                        <a:buFontTx/>
                        <a:buNone/>
                        <a:tabLst/>
                      </a:pPr>
                      <a:r>
                        <a:rPr kumimoji="0" lang="en-US" sz="1800" b="1" i="0" u="none" strike="noStrike" cap="none" normalizeH="0" baseline="0" dirty="0">
                          <a:ln>
                            <a:noFill/>
                          </a:ln>
                          <a:solidFill>
                            <a:srgbClr val="FFFFFF"/>
                          </a:solidFill>
                          <a:effectLst/>
                          <a:latin typeface="Times New Roman" pitchFamily="18" charset="0"/>
                          <a:cs typeface="Times New Roman" pitchFamily="18" charset="0"/>
                        </a:rPr>
                        <a:t>SR  NO</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69850" marR="0" lvl="0" indent="0" algn="l" defTabSz="914400" rtl="0" eaLnBrk="1" fontAlgn="base" latinLnBrk="0" hangingPunct="1">
                        <a:lnSpc>
                          <a:spcPct val="100000"/>
                        </a:lnSpc>
                        <a:spcBef>
                          <a:spcPts val="125"/>
                        </a:spcBef>
                        <a:spcAft>
                          <a:spcPct val="0"/>
                        </a:spcAft>
                        <a:buClrTx/>
                        <a:buSzTx/>
                        <a:buFontTx/>
                        <a:buNone/>
                        <a:tabLst/>
                      </a:pPr>
                      <a:r>
                        <a:rPr kumimoji="0" lang="en-US" sz="1800" b="1" i="0" u="none" strike="noStrike" cap="none" normalizeH="0" baseline="0">
                          <a:ln>
                            <a:noFill/>
                          </a:ln>
                          <a:solidFill>
                            <a:srgbClr val="FFFFFF"/>
                          </a:solidFill>
                          <a:effectLst/>
                          <a:latin typeface="Times New Roman" pitchFamily="18" charset="0"/>
                          <a:cs typeface="Times New Roman" pitchFamily="18" charset="0"/>
                        </a:rPr>
                        <a:t>FORMS</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742950" marR="0" lvl="0" indent="0" algn="l" defTabSz="914400" rtl="0" eaLnBrk="1" fontAlgn="base" latinLnBrk="0" hangingPunct="1">
                        <a:lnSpc>
                          <a:spcPct val="100000"/>
                        </a:lnSpc>
                        <a:spcBef>
                          <a:spcPts val="125"/>
                        </a:spcBef>
                        <a:spcAft>
                          <a:spcPct val="0"/>
                        </a:spcAft>
                        <a:buClrTx/>
                        <a:buSzTx/>
                        <a:buFontTx/>
                        <a:buNone/>
                        <a:tabLst/>
                      </a:pPr>
                      <a:r>
                        <a:rPr kumimoji="0" lang="en-US" sz="1800" b="1" i="0" u="none" strike="noStrike" cap="none" normalizeH="0" baseline="0">
                          <a:ln>
                            <a:noFill/>
                          </a:ln>
                          <a:solidFill>
                            <a:srgbClr val="FFFFFF"/>
                          </a:solidFill>
                          <a:effectLst/>
                          <a:latin typeface="Times New Roman" pitchFamily="18" charset="0"/>
                          <a:cs typeface="Times New Roman" pitchFamily="18" charset="0"/>
                        </a:rPr>
                        <a:t>PARTICULARS</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7938" marR="0" lvl="0" indent="0" algn="ctr" defTabSz="914400" rtl="0" eaLnBrk="1" fontAlgn="base" latinLnBrk="0" hangingPunct="1">
                        <a:lnSpc>
                          <a:spcPct val="100000"/>
                        </a:lnSpc>
                        <a:spcBef>
                          <a:spcPts val="125"/>
                        </a:spcBef>
                        <a:spcAft>
                          <a:spcPct val="0"/>
                        </a:spcAft>
                        <a:buClrTx/>
                        <a:buSzTx/>
                        <a:buFontTx/>
                        <a:buNone/>
                        <a:tabLst/>
                      </a:pPr>
                      <a:r>
                        <a:rPr kumimoji="0" lang="en-IN" sz="1800" b="1" i="0" u="none" strike="noStrike" cap="none" normalizeH="0" baseline="0">
                          <a:ln>
                            <a:noFill/>
                          </a:ln>
                          <a:solidFill>
                            <a:srgbClr val="FFFFFF"/>
                          </a:solidFill>
                          <a:effectLst/>
                          <a:latin typeface="Times New Roman" pitchFamily="18" charset="0"/>
                          <a:cs typeface="Times New Roman" pitchFamily="18" charset="0"/>
                        </a:rPr>
                        <a:t>FORMS</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1003300">
                <a:tc>
                  <a:txBody>
                    <a:bodyPr/>
                    <a:lstStyle/>
                    <a:p>
                      <a:pPr marL="0" marR="0" lvl="0" indent="0" algn="ctr" defTabSz="914400" rtl="0" eaLnBrk="1" fontAlgn="base" latinLnBrk="0" hangingPunct="1">
                        <a:lnSpc>
                          <a:spcPct val="100000"/>
                        </a:lnSpc>
                        <a:spcBef>
                          <a:spcPts val="125"/>
                        </a:spcBef>
                        <a:spcAft>
                          <a:spcPct val="0"/>
                        </a:spcAft>
                        <a:buClrTx/>
                        <a:buSzTx/>
                        <a:buFontTx/>
                        <a:buNone/>
                        <a:tabLst/>
                      </a:pPr>
                      <a:r>
                        <a:rPr kumimoji="0" lang="en-US" sz="1800" b="0" i="0" u="none" strike="noStrike" cap="none" normalizeH="0" baseline="0">
                          <a:ln>
                            <a:noFill/>
                          </a:ln>
                          <a:solidFill>
                            <a:srgbClr val="000000"/>
                          </a:solidFill>
                          <a:effectLst/>
                          <a:latin typeface="Times New Roman" pitchFamily="18" charset="0"/>
                          <a:cs typeface="Times New Roman" pitchFamily="18" charset="0"/>
                        </a:rPr>
                        <a:t>1</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E0E8"/>
                    </a:solidFill>
                  </a:tcPr>
                </a:tc>
                <a:tc>
                  <a:txBody>
                    <a:bodyPr/>
                    <a:lstStyle/>
                    <a:p>
                      <a:pPr marL="42863" marR="0" lvl="0" indent="0" algn="l" defTabSz="914400" rtl="0" eaLnBrk="1" fontAlgn="base" latinLnBrk="0" hangingPunct="1">
                        <a:lnSpc>
                          <a:spcPct val="100000"/>
                        </a:lnSpc>
                        <a:spcBef>
                          <a:spcPts val="125"/>
                        </a:spcBef>
                        <a:spcAft>
                          <a:spcPct val="0"/>
                        </a:spcAft>
                        <a:buClrTx/>
                        <a:buSzTx/>
                        <a:buFontTx/>
                        <a:buNone/>
                        <a:tabLst/>
                      </a:pPr>
                      <a:r>
                        <a:rPr kumimoji="0" lang="en-US" sz="1800" b="0" i="0" u="none" strike="noStrike" cap="none" normalizeH="0" baseline="0">
                          <a:ln>
                            <a:noFill/>
                          </a:ln>
                          <a:solidFill>
                            <a:srgbClr val="000000"/>
                          </a:solidFill>
                          <a:effectLst/>
                          <a:latin typeface="Times New Roman" pitchFamily="18" charset="0"/>
                          <a:cs typeface="Times New Roman" pitchFamily="18" charset="0"/>
                        </a:rPr>
                        <a:t>3CA</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E0E8"/>
                    </a:solidFill>
                  </a:tcPr>
                </a:tc>
                <a:tc>
                  <a:txBody>
                    <a:bodyPr/>
                    <a:lstStyle/>
                    <a:p>
                      <a:pPr marL="42863" marR="0" lvl="0" indent="0" algn="just" defTabSz="914400" rtl="0" eaLnBrk="1" fontAlgn="base" latinLnBrk="0" hangingPunct="1">
                        <a:lnSpc>
                          <a:spcPct val="100000"/>
                        </a:lnSpc>
                        <a:spcBef>
                          <a:spcPts val="125"/>
                        </a:spcBef>
                        <a:spcAft>
                          <a:spcPct val="0"/>
                        </a:spcAft>
                        <a:buClrTx/>
                        <a:buSzTx/>
                        <a:buFontTx/>
                        <a:buNone/>
                        <a:tabLst/>
                      </a:pPr>
                      <a:r>
                        <a:rPr kumimoji="0" lang="en-US" sz="1800" b="0" i="0" u="none" strike="noStrike" cap="none" normalizeH="0" baseline="0">
                          <a:ln>
                            <a:noFill/>
                          </a:ln>
                          <a:solidFill>
                            <a:srgbClr val="000000"/>
                          </a:solidFill>
                          <a:effectLst/>
                          <a:latin typeface="Times New Roman" pitchFamily="18" charset="0"/>
                          <a:cs typeface="Times New Roman" pitchFamily="18" charset="0"/>
                        </a:rPr>
                        <a:t>Person carrying on business or profession  and required to get under any other law to  get his accounts audited</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E0E8"/>
                    </a:solidFill>
                  </a:tcPr>
                </a:tc>
                <a:tc>
                  <a:txBody>
                    <a:bodyPr/>
                    <a:lstStyle/>
                    <a:p>
                      <a:pPr marL="7938" marR="0" lvl="0" indent="0" algn="ctr" defTabSz="914400" rtl="0" eaLnBrk="1" fontAlgn="base" latinLnBrk="0" hangingPunct="1">
                        <a:lnSpc>
                          <a:spcPct val="100000"/>
                        </a:lnSpc>
                        <a:spcBef>
                          <a:spcPts val="125"/>
                        </a:spcBef>
                        <a:spcAft>
                          <a:spcPct val="0"/>
                        </a:spcAft>
                        <a:buClrTx/>
                        <a:buSzTx/>
                        <a:buFontTx/>
                        <a:buNone/>
                        <a:tabLst/>
                      </a:pPr>
                      <a:r>
                        <a:rPr kumimoji="0" lang="en-US" sz="1800" b="0" i="0" u="sng" strike="noStrike" cap="none" normalizeH="0" baseline="0">
                          <a:ln>
                            <a:noFill/>
                          </a:ln>
                          <a:solidFill>
                            <a:srgbClr val="000000"/>
                          </a:solidFill>
                          <a:effectLst/>
                          <a:latin typeface="Times New Roman" pitchFamily="18" charset="0"/>
                          <a:cs typeface="Times New Roman" pitchFamily="18" charset="0"/>
                        </a:rPr>
                        <a:t>FORM 3CA</a:t>
                      </a:r>
                      <a:endParaRPr kumimoji="0" lang="en-US" sz="1800" b="0" i="0" u="none" strike="noStrike" cap="none" normalizeH="0" baseline="0">
                        <a:ln>
                          <a:noFill/>
                        </a:ln>
                        <a:solidFill>
                          <a:srgbClr val="000000"/>
                        </a:solidFill>
                        <a:effectLst/>
                        <a:latin typeface="Times New Roman" pitchFamily="18"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E0E8"/>
                    </a:solidFill>
                  </a:tcPr>
                </a:tc>
                <a:extLst>
                  <a:ext uri="{0D108BD9-81ED-4DB2-BD59-A6C34878D82A}">
                    <a16:rowId xmlns:a16="http://schemas.microsoft.com/office/drawing/2014/main" val="10001"/>
                  </a:ext>
                </a:extLst>
              </a:tr>
              <a:tr h="620713">
                <a:tc>
                  <a:txBody>
                    <a:bodyPr/>
                    <a:lstStyle/>
                    <a:p>
                      <a:pPr marL="0" marR="0" lvl="0" indent="0" algn="ctr" defTabSz="914400" rtl="0" eaLnBrk="1" fontAlgn="base" latinLnBrk="0" hangingPunct="1">
                        <a:lnSpc>
                          <a:spcPct val="100000"/>
                        </a:lnSpc>
                        <a:spcBef>
                          <a:spcPts val="125"/>
                        </a:spcBef>
                        <a:spcAft>
                          <a:spcPct val="0"/>
                        </a:spcAft>
                        <a:buClrTx/>
                        <a:buSzTx/>
                        <a:buFontTx/>
                        <a:buNone/>
                        <a:tabLst/>
                      </a:pPr>
                      <a:r>
                        <a:rPr kumimoji="0" lang="en-US" sz="1800" b="0" i="0" u="none" strike="noStrike" cap="none" normalizeH="0" baseline="0">
                          <a:ln>
                            <a:noFill/>
                          </a:ln>
                          <a:solidFill>
                            <a:srgbClr val="000000"/>
                          </a:solidFill>
                          <a:effectLst/>
                          <a:latin typeface="Times New Roman" pitchFamily="18" charset="0"/>
                          <a:cs typeface="Times New Roman" pitchFamily="18" charset="0"/>
                        </a:rPr>
                        <a:t>2</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F0F4"/>
                    </a:solidFill>
                  </a:tcPr>
                </a:tc>
                <a:tc>
                  <a:txBody>
                    <a:bodyPr/>
                    <a:lstStyle/>
                    <a:p>
                      <a:pPr marL="42863" marR="0" lvl="0" indent="0" algn="l" defTabSz="914400" rtl="0" eaLnBrk="1" fontAlgn="base" latinLnBrk="0" hangingPunct="1">
                        <a:lnSpc>
                          <a:spcPct val="100000"/>
                        </a:lnSpc>
                        <a:spcBef>
                          <a:spcPts val="125"/>
                        </a:spcBef>
                        <a:spcAft>
                          <a:spcPct val="0"/>
                        </a:spcAft>
                        <a:buClrTx/>
                        <a:buSzTx/>
                        <a:buFontTx/>
                        <a:buNone/>
                        <a:tabLst/>
                      </a:pPr>
                      <a:r>
                        <a:rPr kumimoji="0" lang="en-US" sz="1800" b="0" i="0" u="none" strike="noStrike" cap="none" normalizeH="0" baseline="0">
                          <a:ln>
                            <a:noFill/>
                          </a:ln>
                          <a:solidFill>
                            <a:srgbClr val="000000"/>
                          </a:solidFill>
                          <a:effectLst/>
                          <a:latin typeface="Times New Roman" pitchFamily="18" charset="0"/>
                          <a:cs typeface="Times New Roman" pitchFamily="18" charset="0"/>
                        </a:rPr>
                        <a:t>3CB</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F0F4"/>
                    </a:solidFill>
                  </a:tcPr>
                </a:tc>
                <a:tc>
                  <a:txBody>
                    <a:bodyPr/>
                    <a:lstStyle/>
                    <a:p>
                      <a:pPr marL="42863" marR="0" lvl="0" indent="0" algn="l" defTabSz="914400" rtl="0" eaLnBrk="1" fontAlgn="base" latinLnBrk="0" hangingPunct="1">
                        <a:lnSpc>
                          <a:spcPct val="100000"/>
                        </a:lnSpc>
                        <a:spcBef>
                          <a:spcPts val="125"/>
                        </a:spcBef>
                        <a:spcAft>
                          <a:spcPct val="0"/>
                        </a:spcAft>
                        <a:buClrTx/>
                        <a:buSzTx/>
                        <a:buFontTx/>
                        <a:buNone/>
                        <a:tabLst/>
                      </a:pPr>
                      <a:r>
                        <a:rPr kumimoji="0" lang="en-US" sz="1800" b="0" i="0" u="none" strike="noStrike" cap="none" normalizeH="0" baseline="0">
                          <a:ln>
                            <a:noFill/>
                          </a:ln>
                          <a:solidFill>
                            <a:srgbClr val="000000"/>
                          </a:solidFill>
                          <a:effectLst/>
                          <a:latin typeface="Times New Roman" pitchFamily="18" charset="0"/>
                          <a:cs typeface="Times New Roman" pitchFamily="18" charset="0"/>
                        </a:rPr>
                        <a:t>Person carrying on business or profession  and not covered in point 1</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F0F4"/>
                    </a:solidFill>
                  </a:tcPr>
                </a:tc>
                <a:tc>
                  <a:txBody>
                    <a:bodyPr/>
                    <a:lstStyle/>
                    <a:p>
                      <a:pPr marL="7938" marR="0" lvl="0" indent="0" algn="ctr" defTabSz="914400" rtl="0" eaLnBrk="1" fontAlgn="base" latinLnBrk="0" hangingPunct="1">
                        <a:lnSpc>
                          <a:spcPct val="100000"/>
                        </a:lnSpc>
                        <a:spcBef>
                          <a:spcPts val="125"/>
                        </a:spcBef>
                        <a:spcAft>
                          <a:spcPct val="0"/>
                        </a:spcAft>
                        <a:buClrTx/>
                        <a:buSzTx/>
                        <a:buFontTx/>
                        <a:buNone/>
                        <a:tabLst/>
                      </a:pPr>
                      <a:r>
                        <a:rPr kumimoji="0" lang="en-US" sz="1800" b="0" i="0" u="sng" strike="noStrike" cap="none" normalizeH="0" baseline="0">
                          <a:ln>
                            <a:noFill/>
                          </a:ln>
                          <a:solidFill>
                            <a:srgbClr val="000000"/>
                          </a:solidFill>
                          <a:effectLst/>
                          <a:latin typeface="Times New Roman" pitchFamily="18" charset="0"/>
                          <a:cs typeface="Times New Roman" pitchFamily="18" charset="0"/>
                        </a:rPr>
                        <a:t>FORM 3CB</a:t>
                      </a:r>
                      <a:endParaRPr kumimoji="0" lang="en-US" sz="1800" b="0" i="0" u="none" strike="noStrike" cap="none" normalizeH="0" baseline="0">
                        <a:ln>
                          <a:noFill/>
                        </a:ln>
                        <a:solidFill>
                          <a:srgbClr val="000000"/>
                        </a:solidFill>
                        <a:effectLst/>
                        <a:latin typeface="Times New Roman" pitchFamily="18"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F0F4"/>
                    </a:solidFill>
                  </a:tcPr>
                </a:tc>
                <a:extLst>
                  <a:ext uri="{0D108BD9-81ED-4DB2-BD59-A6C34878D82A}">
                    <a16:rowId xmlns:a16="http://schemas.microsoft.com/office/drawing/2014/main" val="10002"/>
                  </a:ext>
                </a:extLst>
              </a:tr>
              <a:tr h="873125">
                <a:tc>
                  <a:txBody>
                    <a:bodyPr/>
                    <a:lstStyle/>
                    <a:p>
                      <a:pPr marL="0" marR="0" lvl="0" indent="0" algn="ctr" defTabSz="914400" rtl="0" eaLnBrk="1" fontAlgn="base" latinLnBrk="0" hangingPunct="1">
                        <a:lnSpc>
                          <a:spcPct val="100000"/>
                        </a:lnSpc>
                        <a:spcBef>
                          <a:spcPts val="125"/>
                        </a:spcBef>
                        <a:spcAft>
                          <a:spcPct val="0"/>
                        </a:spcAft>
                        <a:buClrTx/>
                        <a:buSzTx/>
                        <a:buFontTx/>
                        <a:buNone/>
                        <a:tabLst/>
                      </a:pPr>
                      <a:r>
                        <a:rPr kumimoji="0" lang="en-US" sz="1800" b="0" i="0" u="none" strike="noStrike" cap="none" normalizeH="0" baseline="0">
                          <a:ln>
                            <a:noFill/>
                          </a:ln>
                          <a:solidFill>
                            <a:srgbClr val="000000"/>
                          </a:solidFill>
                          <a:effectLst/>
                          <a:latin typeface="Times New Roman" pitchFamily="18" charset="0"/>
                          <a:cs typeface="Times New Roman" pitchFamily="18" charset="0"/>
                        </a:rPr>
                        <a:t>3</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E0E8"/>
                    </a:solidFill>
                  </a:tcPr>
                </a:tc>
                <a:tc>
                  <a:txBody>
                    <a:bodyPr/>
                    <a:lstStyle/>
                    <a:p>
                      <a:pPr marL="42863" marR="0" lvl="0" indent="0" algn="l" defTabSz="914400" rtl="0" eaLnBrk="1" fontAlgn="base" latinLnBrk="0" hangingPunct="1">
                        <a:lnSpc>
                          <a:spcPct val="100000"/>
                        </a:lnSpc>
                        <a:spcBef>
                          <a:spcPts val="125"/>
                        </a:spcBef>
                        <a:spcAft>
                          <a:spcPct val="0"/>
                        </a:spcAft>
                        <a:buClrTx/>
                        <a:buSzTx/>
                        <a:buFontTx/>
                        <a:buNone/>
                        <a:tabLst/>
                      </a:pPr>
                      <a:r>
                        <a:rPr kumimoji="0" lang="en-US" sz="1800" b="0" i="0" u="none" strike="noStrike" cap="none" normalizeH="0" baseline="0">
                          <a:ln>
                            <a:noFill/>
                          </a:ln>
                          <a:solidFill>
                            <a:srgbClr val="000000"/>
                          </a:solidFill>
                          <a:effectLst/>
                          <a:latin typeface="Times New Roman" pitchFamily="18" charset="0"/>
                          <a:cs typeface="Times New Roman" pitchFamily="18" charset="0"/>
                        </a:rPr>
                        <a:t>3CD</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E0E8"/>
                    </a:solidFill>
                  </a:tcPr>
                </a:tc>
                <a:tc>
                  <a:txBody>
                    <a:bodyPr/>
                    <a:lstStyle/>
                    <a:p>
                      <a:pPr marL="42863" marR="0" lvl="0" indent="0" algn="l" defTabSz="914400" rtl="0" eaLnBrk="1" fontAlgn="base" latinLnBrk="0" hangingPunct="1">
                        <a:lnSpc>
                          <a:spcPct val="100000"/>
                        </a:lnSpc>
                        <a:spcBef>
                          <a:spcPts val="125"/>
                        </a:spcBef>
                        <a:spcAft>
                          <a:spcPct val="0"/>
                        </a:spcAft>
                        <a:buClrTx/>
                        <a:buSzTx/>
                        <a:buFontTx/>
                        <a:buNone/>
                        <a:tabLst/>
                      </a:pPr>
                      <a:r>
                        <a:rPr kumimoji="0" lang="en-US" sz="1800" b="0" i="0" u="none" strike="noStrike" cap="none" normalizeH="0" baseline="0" dirty="0">
                          <a:ln>
                            <a:noFill/>
                          </a:ln>
                          <a:solidFill>
                            <a:srgbClr val="000000"/>
                          </a:solidFill>
                          <a:effectLst/>
                          <a:latin typeface="Times New Roman" pitchFamily="18" charset="0"/>
                          <a:cs typeface="Times New Roman" pitchFamily="18" charset="0"/>
                        </a:rPr>
                        <a:t>Particulars to be furnished under section  44AB shall be in this form</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E0E8"/>
                    </a:solidFill>
                  </a:tcPr>
                </a:tc>
                <a:tc>
                  <a:txBody>
                    <a:bodyPr/>
                    <a:lstStyle/>
                    <a:p>
                      <a:pPr marL="7938" marR="0" lvl="0" indent="0" algn="ctr" defTabSz="914400" rtl="0" eaLnBrk="1" fontAlgn="base" latinLnBrk="0" hangingPunct="1">
                        <a:lnSpc>
                          <a:spcPct val="100000"/>
                        </a:lnSpc>
                        <a:spcBef>
                          <a:spcPts val="125"/>
                        </a:spcBef>
                        <a:spcAft>
                          <a:spcPct val="0"/>
                        </a:spcAft>
                        <a:buClrTx/>
                        <a:buSzTx/>
                        <a:buFontTx/>
                        <a:buNone/>
                        <a:tabLst/>
                      </a:pPr>
                      <a:r>
                        <a:rPr kumimoji="0" lang="en-US" sz="1800" b="0" i="0" u="sng" strike="noStrike" cap="none" normalizeH="0" baseline="0" dirty="0">
                          <a:ln>
                            <a:noFill/>
                          </a:ln>
                          <a:solidFill>
                            <a:srgbClr val="000000"/>
                          </a:solidFill>
                          <a:effectLst/>
                          <a:latin typeface="Times New Roman" pitchFamily="18" charset="0"/>
                          <a:cs typeface="Times New Roman" pitchFamily="18" charset="0"/>
                        </a:rPr>
                        <a:t>FORM 3CD</a:t>
                      </a:r>
                      <a:endParaRPr kumimoji="0" lang="en-US" sz="1800" b="0" i="0" u="none" strike="noStrike" cap="none" normalizeH="0" baseline="0" dirty="0">
                        <a:ln>
                          <a:noFill/>
                        </a:ln>
                        <a:solidFill>
                          <a:srgbClr val="000000"/>
                        </a:solidFill>
                        <a:effectLst/>
                        <a:latin typeface="Times New Roman" pitchFamily="18"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E0E8"/>
                    </a:solidFill>
                  </a:tcPr>
                </a:tc>
                <a:extLst>
                  <a:ext uri="{0D108BD9-81ED-4DB2-BD59-A6C34878D82A}">
                    <a16:rowId xmlns:a16="http://schemas.microsoft.com/office/drawing/2014/main" val="10003"/>
                  </a:ext>
                </a:extLst>
              </a:tr>
            </a:tbl>
          </a:graphicData>
        </a:graphic>
      </p:graphicFrame>
      <p:sp>
        <p:nvSpPr>
          <p:cNvPr id="5" name="Content Placeholder 2"/>
          <p:cNvSpPr>
            <a:spLocks noGrp="1"/>
          </p:cNvSpPr>
          <p:nvPr>
            <p:ph idx="1"/>
          </p:nvPr>
        </p:nvSpPr>
        <p:spPr>
          <a:xfrm>
            <a:off x="457200" y="381000"/>
            <a:ext cx="8229600" cy="499872"/>
          </a:xfrm>
        </p:spPr>
        <p:txBody>
          <a:bodyPr>
            <a:normAutofit lnSpcReduction="10000"/>
          </a:bodyPr>
          <a:lstStyle/>
          <a:p>
            <a:pPr algn="ctr">
              <a:buFont typeface="Wingdings 3" pitchFamily="18" charset="2"/>
              <a:buNone/>
            </a:pPr>
            <a:r>
              <a:rPr lang="en-IN" sz="2800" b="1" dirty="0">
                <a:solidFill>
                  <a:schemeClr val="tx1"/>
                </a:solidFill>
                <a:latin typeface="Times New Roman" pitchFamily="18" charset="0"/>
                <a:cs typeface="Times New Roman" pitchFamily="18" charset="0"/>
              </a:rPr>
              <a:t>REPORTING  REQUIREMENTS</a:t>
            </a:r>
            <a:endParaRPr lang="en-IN" sz="28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Content Placeholder 2"/>
          <p:cNvSpPr>
            <a:spLocks noGrp="1"/>
          </p:cNvSpPr>
          <p:nvPr>
            <p:ph idx="1"/>
          </p:nvPr>
        </p:nvSpPr>
        <p:spPr>
          <a:xfrm>
            <a:off x="214312" y="188640"/>
            <a:ext cx="8678167" cy="6219304"/>
          </a:xfrm>
        </p:spPr>
        <p:txBody>
          <a:bodyPr>
            <a:normAutofit/>
          </a:bodyPr>
          <a:lstStyle/>
          <a:p>
            <a:pPr marL="192088" indent="-171450" algn="just">
              <a:buFont typeface="Wingdings" pitchFamily="2" charset="2"/>
              <a:buChar char=""/>
              <a:tabLst>
                <a:tab pos="192088" algn="l"/>
              </a:tabLst>
            </a:pPr>
            <a:r>
              <a:rPr lang="en-IN" sz="2200" b="1" dirty="0">
                <a:solidFill>
                  <a:schemeClr val="tx1"/>
                </a:solidFill>
                <a:latin typeface="Times New Roman" pitchFamily="18" charset="0"/>
                <a:cs typeface="Times New Roman" pitchFamily="18" charset="0"/>
              </a:rPr>
              <a:t>To indicate –</a:t>
            </a:r>
          </a:p>
          <a:p>
            <a:pPr marL="566738" lvl="1" indent="-342900" algn="just">
              <a:spcBef>
                <a:spcPts val="213"/>
              </a:spcBef>
              <a:buFont typeface="Wingdings" panose="05000000000000000000" pitchFamily="2" charset="2"/>
              <a:buChar char="Ø"/>
              <a:tabLst>
                <a:tab pos="192088" algn="l"/>
              </a:tabLst>
            </a:pPr>
            <a:r>
              <a:rPr lang="en-IN" sz="2200" dirty="0">
                <a:solidFill>
                  <a:schemeClr val="tx1"/>
                </a:solidFill>
                <a:latin typeface="Times New Roman" pitchFamily="18" charset="0"/>
                <a:cs typeface="Times New Roman" pitchFamily="18" charset="0"/>
              </a:rPr>
              <a:t>Whether the statutory audit was conducted by the Tax auditor or any  other auditor; the name in case of any other auditor</a:t>
            </a:r>
          </a:p>
          <a:p>
            <a:pPr marL="566738" lvl="1" indent="-342900" algn="just">
              <a:spcBef>
                <a:spcPts val="200"/>
              </a:spcBef>
              <a:buFont typeface="Wingdings" panose="05000000000000000000" pitchFamily="2" charset="2"/>
              <a:buChar char="Ø"/>
              <a:tabLst>
                <a:tab pos="192088" algn="l"/>
              </a:tabLst>
            </a:pPr>
            <a:r>
              <a:rPr lang="en-IN" sz="2200" dirty="0">
                <a:solidFill>
                  <a:schemeClr val="tx1"/>
                </a:solidFill>
                <a:latin typeface="Times New Roman" pitchFamily="18" charset="0"/>
                <a:cs typeface="Times New Roman" pitchFamily="18" charset="0"/>
              </a:rPr>
              <a:t>Whether the Audit Report, Audited Balance Sheet and Statement of Profit  and Loss and other documents to be part of or annexed thereto are  annexed in Form No. 3CA</a:t>
            </a:r>
          </a:p>
          <a:p>
            <a:pPr marL="566738" lvl="1" indent="-342900" algn="just">
              <a:spcBef>
                <a:spcPts val="50"/>
              </a:spcBef>
              <a:buFont typeface="Wingdings" panose="05000000000000000000" pitchFamily="2" charset="2"/>
              <a:buChar char="Ø"/>
              <a:tabLst>
                <a:tab pos="192088" algn="l"/>
              </a:tabLst>
            </a:pPr>
            <a:r>
              <a:rPr lang="en-IN" sz="2200" dirty="0">
                <a:solidFill>
                  <a:schemeClr val="tx1"/>
                </a:solidFill>
                <a:latin typeface="Times New Roman" pitchFamily="18" charset="0"/>
                <a:cs typeface="Times New Roman" pitchFamily="18" charset="0"/>
              </a:rPr>
              <a:t>Reference as to the date of Statutory Audit Report</a:t>
            </a:r>
          </a:p>
          <a:p>
            <a:pPr marL="192088" indent="-171450" algn="just">
              <a:spcBef>
                <a:spcPts val="50"/>
              </a:spcBef>
              <a:buFont typeface="Wingdings" pitchFamily="2" charset="2"/>
              <a:buChar char=""/>
              <a:tabLst>
                <a:tab pos="192088" algn="l"/>
              </a:tabLst>
            </a:pPr>
            <a:r>
              <a:rPr lang="en-IN" sz="2200" b="1" dirty="0">
                <a:solidFill>
                  <a:schemeClr val="tx1"/>
                </a:solidFill>
                <a:latin typeface="Times New Roman" pitchFamily="18" charset="0"/>
                <a:cs typeface="Times New Roman" pitchFamily="18" charset="0"/>
              </a:rPr>
              <a:t>To indicate –</a:t>
            </a:r>
          </a:p>
          <a:p>
            <a:pPr marL="566738" lvl="1" indent="-342900" algn="just">
              <a:spcBef>
                <a:spcPts val="75"/>
              </a:spcBef>
              <a:buFont typeface="Wingdings" panose="05000000000000000000" pitchFamily="2" charset="2"/>
              <a:buChar char="Ø"/>
              <a:tabLst>
                <a:tab pos="192088" algn="l"/>
              </a:tabLst>
            </a:pPr>
            <a:r>
              <a:rPr lang="en-IN" sz="2200" dirty="0">
                <a:solidFill>
                  <a:schemeClr val="tx1"/>
                </a:solidFill>
                <a:latin typeface="Times New Roman" pitchFamily="18" charset="0"/>
                <a:cs typeface="Times New Roman" pitchFamily="18" charset="0"/>
              </a:rPr>
              <a:t>Whether the particulars required is annexed in Form No. 3CD</a:t>
            </a:r>
          </a:p>
          <a:p>
            <a:pPr marL="566738" lvl="1" indent="-342900" algn="just">
              <a:spcBef>
                <a:spcPts val="63"/>
              </a:spcBef>
              <a:buFont typeface="Wingdings" panose="05000000000000000000" pitchFamily="2" charset="2"/>
              <a:buChar char="Ø"/>
              <a:tabLst>
                <a:tab pos="192088" algn="l"/>
              </a:tabLst>
            </a:pPr>
            <a:r>
              <a:rPr lang="en-IN" sz="2200" dirty="0">
                <a:solidFill>
                  <a:schemeClr val="tx1"/>
                </a:solidFill>
                <a:latin typeface="Times New Roman" pitchFamily="18" charset="0"/>
                <a:cs typeface="Times New Roman" pitchFamily="18" charset="0"/>
              </a:rPr>
              <a:t>Whether the particulars given in Form No. 3CD are true and correct</a:t>
            </a:r>
          </a:p>
          <a:p>
            <a:pPr marL="566738" lvl="1" indent="-342900" algn="just">
              <a:spcBef>
                <a:spcPts val="63"/>
              </a:spcBef>
              <a:buFont typeface="Wingdings" panose="05000000000000000000" pitchFamily="2" charset="2"/>
              <a:buChar char="Ø"/>
              <a:tabLst>
                <a:tab pos="192088" algn="l"/>
              </a:tabLst>
            </a:pPr>
            <a:r>
              <a:rPr lang="en-IN" sz="2200" dirty="0">
                <a:solidFill>
                  <a:schemeClr val="tx1"/>
                </a:solidFill>
                <a:latin typeface="Times New Roman" pitchFamily="18" charset="0"/>
                <a:cs typeface="Times New Roman" pitchFamily="18" charset="0"/>
              </a:rPr>
              <a:t>Any observation/qualification</a:t>
            </a:r>
          </a:p>
          <a:p>
            <a:pPr marL="192088" indent="-171450" algn="just">
              <a:spcBef>
                <a:spcPts val="50"/>
              </a:spcBef>
              <a:buFont typeface="Wingdings" pitchFamily="2" charset="2"/>
              <a:buChar char=""/>
              <a:tabLst>
                <a:tab pos="192088" algn="l"/>
              </a:tabLst>
            </a:pPr>
            <a:r>
              <a:rPr lang="en-IN" sz="2200" b="1" dirty="0">
                <a:solidFill>
                  <a:schemeClr val="tx1"/>
                </a:solidFill>
                <a:latin typeface="Times New Roman" pitchFamily="18" charset="0"/>
                <a:cs typeface="Times New Roman" pitchFamily="18" charset="0"/>
              </a:rPr>
              <a:t>To examine -</a:t>
            </a:r>
          </a:p>
          <a:p>
            <a:pPr marL="566738" lvl="1" indent="-342900" algn="just">
              <a:spcBef>
                <a:spcPts val="75"/>
              </a:spcBef>
              <a:buFont typeface="Wingdings" panose="05000000000000000000" pitchFamily="2" charset="2"/>
              <a:buChar char="Ø"/>
              <a:tabLst>
                <a:tab pos="192088" algn="l"/>
              </a:tabLst>
            </a:pPr>
            <a:r>
              <a:rPr lang="en-IN" sz="2200" dirty="0">
                <a:solidFill>
                  <a:schemeClr val="tx1"/>
                </a:solidFill>
                <a:latin typeface="Times New Roman" pitchFamily="18" charset="0"/>
                <a:cs typeface="Times New Roman" pitchFamily="18" charset="0"/>
              </a:rPr>
              <a:t>The books of account</a:t>
            </a:r>
          </a:p>
          <a:p>
            <a:pPr marL="566738" lvl="1" indent="-342900" algn="just">
              <a:spcBef>
                <a:spcPts val="63"/>
              </a:spcBef>
              <a:buFont typeface="Wingdings" panose="05000000000000000000" pitchFamily="2" charset="2"/>
              <a:buChar char="Ø"/>
              <a:tabLst>
                <a:tab pos="192088" algn="l"/>
              </a:tabLst>
            </a:pPr>
            <a:r>
              <a:rPr lang="en-IN" sz="2200" dirty="0">
                <a:solidFill>
                  <a:schemeClr val="tx1"/>
                </a:solidFill>
                <a:latin typeface="Times New Roman" pitchFamily="18" charset="0"/>
                <a:cs typeface="Times New Roman" pitchFamily="18" charset="0"/>
              </a:rPr>
              <a:t>Other relevant documents</a:t>
            </a:r>
          </a:p>
          <a:p>
            <a:pPr marL="192088" indent="-171450" algn="just">
              <a:spcBef>
                <a:spcPts val="50"/>
              </a:spcBef>
              <a:buFont typeface="Wingdings" pitchFamily="2" charset="2"/>
              <a:buChar char=""/>
              <a:tabLst>
                <a:tab pos="192088" algn="l"/>
              </a:tabLst>
            </a:pPr>
            <a:r>
              <a:rPr lang="en-IN" sz="2200" b="1" dirty="0">
                <a:solidFill>
                  <a:schemeClr val="tx1"/>
                </a:solidFill>
                <a:latin typeface="Times New Roman" pitchFamily="18" charset="0"/>
                <a:cs typeface="Times New Roman" pitchFamily="18" charset="0"/>
              </a:rPr>
              <a:t>To state reasons, </a:t>
            </a:r>
            <a:r>
              <a:rPr lang="en-IN" sz="2200" dirty="0">
                <a:solidFill>
                  <a:schemeClr val="tx1"/>
                </a:solidFill>
                <a:latin typeface="Times New Roman" pitchFamily="18" charset="0"/>
                <a:cs typeface="Times New Roman" pitchFamily="18" charset="0"/>
              </a:rPr>
              <a:t>if any of the observations or qualifications</a:t>
            </a:r>
          </a:p>
          <a:p>
            <a:pPr marL="192088" indent="-171450" algn="just">
              <a:spcBef>
                <a:spcPts val="213"/>
              </a:spcBef>
              <a:buFont typeface="Wingdings" pitchFamily="2" charset="2"/>
              <a:buChar char=""/>
              <a:tabLst>
                <a:tab pos="192088" algn="l"/>
              </a:tabLst>
            </a:pPr>
            <a:r>
              <a:rPr lang="en-IN" sz="2200" b="1" dirty="0">
                <a:solidFill>
                  <a:schemeClr val="tx1"/>
                </a:solidFill>
                <a:latin typeface="Times New Roman" pitchFamily="18" charset="0"/>
                <a:cs typeface="Times New Roman" pitchFamily="18" charset="0"/>
              </a:rPr>
              <a:t>To indicate </a:t>
            </a:r>
            <a:r>
              <a:rPr lang="en-IN" sz="2200" dirty="0">
                <a:solidFill>
                  <a:schemeClr val="tx1"/>
                </a:solidFill>
                <a:latin typeface="Times New Roman" pitchFamily="18" charset="0"/>
                <a:cs typeface="Times New Roman" pitchFamily="18" charset="0"/>
              </a:rPr>
              <a:t>if the branch audit is carried out, the same have been considered.</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idx="1"/>
          </p:nvPr>
        </p:nvSpPr>
        <p:spPr>
          <a:xfrm>
            <a:off x="0" y="44624"/>
            <a:ext cx="9144000" cy="6705600"/>
          </a:xfrm>
        </p:spPr>
        <p:txBody>
          <a:bodyPr>
            <a:noAutofit/>
          </a:bodyPr>
          <a:lstStyle/>
          <a:p>
            <a:pPr marL="82296" indent="0" algn="ctr" eaLnBrk="1" fontAlgn="auto" hangingPunct="1">
              <a:spcAft>
                <a:spcPts val="0"/>
              </a:spcAft>
              <a:buFont typeface="Arial" pitchFamily="34" charset="0"/>
              <a:buNone/>
              <a:defRPr/>
            </a:pPr>
            <a:r>
              <a:rPr lang="en-US" b="1" dirty="0">
                <a:solidFill>
                  <a:schemeClr val="tx1"/>
                </a:solidFill>
                <a:latin typeface="Times New Roman" pitchFamily="18" charset="0"/>
                <a:cs typeface="Times New Roman" pitchFamily="18" charset="0"/>
              </a:rPr>
              <a:t>FORM NO. 3CA</a:t>
            </a:r>
            <a:endParaRPr lang="en-US" dirty="0">
              <a:solidFill>
                <a:schemeClr val="tx1"/>
              </a:solidFill>
              <a:latin typeface="Times New Roman" pitchFamily="18" charset="0"/>
              <a:cs typeface="Times New Roman" pitchFamily="18" charset="0"/>
            </a:endParaRPr>
          </a:p>
          <a:p>
            <a:pPr marL="82296" indent="0" algn="ctr" eaLnBrk="1" fontAlgn="auto" hangingPunct="1">
              <a:spcAft>
                <a:spcPts val="0"/>
              </a:spcAft>
              <a:buFont typeface="Arial" pitchFamily="34" charset="0"/>
              <a:buNone/>
              <a:defRPr/>
            </a:pPr>
            <a:r>
              <a:rPr lang="en-US" b="1" dirty="0">
                <a:solidFill>
                  <a:schemeClr val="tx1"/>
                </a:solidFill>
                <a:latin typeface="Times New Roman" pitchFamily="18" charset="0"/>
                <a:cs typeface="Times New Roman" pitchFamily="18" charset="0"/>
              </a:rPr>
              <a:t>[See rule 6G(1)(a)]</a:t>
            </a:r>
          </a:p>
          <a:p>
            <a:pPr marL="82296" indent="0" eaLnBrk="1" fontAlgn="auto" hangingPunct="1">
              <a:spcAft>
                <a:spcPts val="0"/>
              </a:spcAft>
              <a:buFont typeface="Arial" pitchFamily="34" charset="0"/>
              <a:buNone/>
              <a:defRPr/>
            </a:pPr>
            <a:r>
              <a:rPr lang="en-US" sz="2100" b="1" dirty="0">
                <a:solidFill>
                  <a:schemeClr val="tx1"/>
                </a:solidFill>
                <a:latin typeface="Times New Roman" pitchFamily="18" charset="0"/>
                <a:cs typeface="Times New Roman" pitchFamily="18" charset="0"/>
              </a:rPr>
              <a:t>Audit report under section 44AB of the Income - tax Act, 1961, in a case where the accounts of the business or profession of a person have been audited under any other law</a:t>
            </a:r>
          </a:p>
          <a:p>
            <a:pPr marL="350838" indent="-269875" eaLnBrk="1" fontAlgn="auto" hangingPunct="1">
              <a:spcAft>
                <a:spcPts val="0"/>
              </a:spcAft>
              <a:buFont typeface="Arial" pitchFamily="34" charset="0"/>
              <a:buNone/>
              <a:defRPr/>
            </a:pPr>
            <a:r>
              <a:rPr lang="en-US" sz="2100" b="1" dirty="0">
                <a:solidFill>
                  <a:schemeClr val="tx1"/>
                </a:solidFill>
                <a:latin typeface="Times New Roman" pitchFamily="18" charset="0"/>
                <a:cs typeface="Times New Roman" pitchFamily="18" charset="0"/>
              </a:rPr>
              <a:t>1.</a:t>
            </a:r>
            <a:r>
              <a:rPr lang="en-US" sz="2100" dirty="0">
                <a:solidFill>
                  <a:schemeClr val="tx1"/>
                </a:solidFill>
                <a:latin typeface="Times New Roman" pitchFamily="18" charset="0"/>
                <a:cs typeface="Times New Roman" pitchFamily="18" charset="0"/>
              </a:rPr>
              <a:t> *I / we report that the statutory audit of M/s. _________________ ( Name and address of the assessee with Permanent Account Number) was conducted by *me / us / M/s. ____________________________________________________in pursuance of the provisions of the___________________________Act, and*I/we annex hereto a copy of *my / our / their audit report dated _______________________along with a copy of each of :-</a:t>
            </a:r>
          </a:p>
          <a:p>
            <a:pPr marL="288925" indent="-207963" eaLnBrk="1" fontAlgn="auto" hangingPunct="1">
              <a:spcAft>
                <a:spcPts val="0"/>
              </a:spcAft>
              <a:buFont typeface="Arial" pitchFamily="34" charset="0"/>
              <a:buNone/>
              <a:defRPr/>
            </a:pPr>
            <a:r>
              <a:rPr lang="en-US" sz="2100" dirty="0">
                <a:solidFill>
                  <a:schemeClr val="tx1"/>
                </a:solidFill>
                <a:latin typeface="Times New Roman" pitchFamily="18" charset="0"/>
                <a:cs typeface="Times New Roman" pitchFamily="18" charset="0"/>
              </a:rPr>
              <a:t>(a) the audited *profit and loss account / income and expenditure account for the period beginning from ----------------------to ending on -----------------------------.</a:t>
            </a:r>
          </a:p>
          <a:p>
            <a:pPr marL="288925" indent="-207963" eaLnBrk="1" fontAlgn="auto" hangingPunct="1">
              <a:spcAft>
                <a:spcPts val="0"/>
              </a:spcAft>
              <a:buFont typeface="Arial" pitchFamily="34" charset="0"/>
              <a:buNone/>
              <a:defRPr/>
            </a:pPr>
            <a:r>
              <a:rPr lang="en-US" sz="2100" dirty="0">
                <a:solidFill>
                  <a:schemeClr val="tx1"/>
                </a:solidFill>
                <a:latin typeface="Times New Roman" pitchFamily="18" charset="0"/>
                <a:cs typeface="Times New Roman" pitchFamily="18" charset="0"/>
              </a:rPr>
              <a:t>(b) the audited balance sheet as at, _____; and</a:t>
            </a:r>
          </a:p>
          <a:p>
            <a:pPr marL="288925" indent="-207963" eaLnBrk="1" fontAlgn="auto" hangingPunct="1">
              <a:spcAft>
                <a:spcPts val="0"/>
              </a:spcAft>
              <a:buFont typeface="Arial" pitchFamily="34" charset="0"/>
              <a:buNone/>
              <a:defRPr/>
            </a:pPr>
            <a:r>
              <a:rPr lang="en-US" sz="2100" dirty="0">
                <a:solidFill>
                  <a:schemeClr val="tx1"/>
                </a:solidFill>
                <a:latin typeface="Times New Roman" pitchFamily="18" charset="0"/>
                <a:cs typeface="Times New Roman" pitchFamily="18" charset="0"/>
              </a:rPr>
              <a:t>(c) documents declared by the said Act to be part of, or annexed to, the *profit and loss account / income and expenditure account and balance sheet.</a:t>
            </a:r>
          </a:p>
          <a:p>
            <a:pPr marL="365760" indent="-256032" eaLnBrk="1" fontAlgn="auto" hangingPunct="1">
              <a:spcAft>
                <a:spcPts val="0"/>
              </a:spcAft>
              <a:buFont typeface="Wingdings 3"/>
              <a:buChar char=""/>
              <a:defRPr/>
            </a:pPr>
            <a:endParaRPr lang="en-US" sz="21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152400" y="152400"/>
            <a:ext cx="8763000" cy="6477000"/>
          </a:xfrm>
        </p:spPr>
        <p:txBody>
          <a:bodyPr>
            <a:normAutofit lnSpcReduction="10000"/>
          </a:bodyPr>
          <a:lstStyle/>
          <a:p>
            <a:pPr marL="80962" indent="0" algn="just" eaLnBrk="1" fontAlgn="auto" hangingPunct="1">
              <a:spcAft>
                <a:spcPts val="0"/>
              </a:spcAft>
              <a:buFont typeface="Arial" pitchFamily="34" charset="0"/>
              <a:buNone/>
              <a:defRPr/>
            </a:pPr>
            <a:endParaRPr lang="en-US" dirty="0">
              <a:solidFill>
                <a:schemeClr val="tx1"/>
              </a:solidFill>
              <a:latin typeface="Times New Roman" pitchFamily="18" charset="0"/>
              <a:cs typeface="Times New Roman" pitchFamily="18" charset="0"/>
            </a:endParaRPr>
          </a:p>
          <a:p>
            <a:pPr marL="80962" indent="0" algn="just" eaLnBrk="1" fontAlgn="auto" hangingPunct="1">
              <a:spcAft>
                <a:spcPts val="0"/>
              </a:spcAft>
              <a:buFont typeface="Arial" pitchFamily="34" charset="0"/>
              <a:buNone/>
              <a:defRPr/>
            </a:pPr>
            <a:r>
              <a:rPr lang="en-US" sz="2400" dirty="0">
                <a:solidFill>
                  <a:schemeClr val="tx1"/>
                </a:solidFill>
                <a:latin typeface="Times New Roman" pitchFamily="18" charset="0"/>
                <a:cs typeface="Times New Roman" pitchFamily="18" charset="0"/>
              </a:rPr>
              <a:t>2. The statement of particulars required to be furnished under section 44AB is annexed herewith in Form No. 3CD.</a:t>
            </a:r>
          </a:p>
          <a:p>
            <a:pPr marL="80962" indent="0" algn="just" eaLnBrk="1" fontAlgn="auto" hangingPunct="1">
              <a:spcAft>
                <a:spcPts val="0"/>
              </a:spcAft>
              <a:buFont typeface="Arial" pitchFamily="34" charset="0"/>
              <a:buNone/>
              <a:defRPr/>
            </a:pPr>
            <a:endParaRPr lang="en-US" sz="2400" dirty="0">
              <a:solidFill>
                <a:schemeClr val="tx1"/>
              </a:solidFill>
              <a:latin typeface="Times New Roman" pitchFamily="18" charset="0"/>
              <a:cs typeface="Times New Roman" pitchFamily="18" charset="0"/>
            </a:endParaRPr>
          </a:p>
          <a:p>
            <a:pPr marL="80962" indent="0" algn="just" eaLnBrk="1" fontAlgn="auto" hangingPunct="1">
              <a:spcAft>
                <a:spcPts val="0"/>
              </a:spcAft>
              <a:buFont typeface="Arial" pitchFamily="34" charset="0"/>
              <a:buNone/>
              <a:defRPr/>
            </a:pPr>
            <a:r>
              <a:rPr lang="en-US" sz="2400" dirty="0">
                <a:solidFill>
                  <a:schemeClr val="tx1"/>
                </a:solidFill>
                <a:latin typeface="Times New Roman" pitchFamily="18" charset="0"/>
                <a:cs typeface="Times New Roman" pitchFamily="18" charset="0"/>
              </a:rPr>
              <a:t>3. In *my / our opinion and to the best of *my / our information and according to examination of books of account including other relevant documents and explanations given to *me / us, the particulars given in the said Form No.3 CD are </a:t>
            </a:r>
            <a:r>
              <a:rPr lang="en-US" sz="2400" b="1" u="sng" dirty="0">
                <a:solidFill>
                  <a:schemeClr val="tx1"/>
                </a:solidFill>
                <a:latin typeface="Times New Roman" pitchFamily="18" charset="0"/>
                <a:cs typeface="Times New Roman" pitchFamily="18" charset="0"/>
              </a:rPr>
              <a:t>true and correct </a:t>
            </a:r>
            <a:r>
              <a:rPr lang="en-US" sz="2400" dirty="0">
                <a:solidFill>
                  <a:schemeClr val="tx1"/>
                </a:solidFill>
                <a:latin typeface="Times New Roman" pitchFamily="18" charset="0"/>
                <a:cs typeface="Times New Roman" pitchFamily="18" charset="0"/>
              </a:rPr>
              <a:t>subject to the following observations/qualifications, if any:</a:t>
            </a:r>
          </a:p>
          <a:p>
            <a:pPr marL="82296" indent="0" algn="just" eaLnBrk="1" fontAlgn="auto" hangingPunct="1">
              <a:spcAft>
                <a:spcPts val="0"/>
              </a:spcAft>
              <a:buFont typeface="Arial" pitchFamily="34" charset="0"/>
              <a:buNone/>
              <a:defRPr/>
            </a:pPr>
            <a:r>
              <a:rPr lang="en-US" sz="2400" dirty="0">
                <a:solidFill>
                  <a:schemeClr val="tx1"/>
                </a:solidFill>
                <a:latin typeface="Times New Roman" pitchFamily="18" charset="0"/>
                <a:cs typeface="Times New Roman" pitchFamily="18" charset="0"/>
              </a:rPr>
              <a:t>    a. ………..</a:t>
            </a:r>
          </a:p>
          <a:p>
            <a:pPr marL="82296" indent="0" algn="just" eaLnBrk="1" fontAlgn="auto" hangingPunct="1">
              <a:spcAft>
                <a:spcPts val="0"/>
              </a:spcAft>
              <a:buFont typeface="Arial" pitchFamily="34" charset="0"/>
              <a:buNone/>
              <a:defRPr/>
            </a:pPr>
            <a:r>
              <a:rPr lang="en-US" sz="2400" dirty="0">
                <a:solidFill>
                  <a:schemeClr val="tx1"/>
                </a:solidFill>
                <a:latin typeface="Times New Roman" pitchFamily="18" charset="0"/>
                <a:cs typeface="Times New Roman" pitchFamily="18" charset="0"/>
              </a:rPr>
              <a:t>    b. ………..</a:t>
            </a:r>
          </a:p>
          <a:p>
            <a:pPr marL="82296" indent="0" algn="just" eaLnBrk="1" fontAlgn="auto" hangingPunct="1">
              <a:spcAft>
                <a:spcPts val="0"/>
              </a:spcAft>
              <a:buFont typeface="Arial" pitchFamily="34" charset="0"/>
              <a:buNone/>
              <a:defRPr/>
            </a:pPr>
            <a:r>
              <a:rPr lang="en-US" sz="2400" dirty="0">
                <a:solidFill>
                  <a:schemeClr val="tx1"/>
                </a:solidFill>
                <a:latin typeface="Times New Roman" pitchFamily="18" charset="0"/>
                <a:cs typeface="Times New Roman" pitchFamily="18" charset="0"/>
              </a:rPr>
              <a:t>    c. ………..</a:t>
            </a:r>
          </a:p>
          <a:p>
            <a:pPr marL="82296" indent="0" algn="just" eaLnBrk="1" fontAlgn="auto" hangingPunct="1">
              <a:spcAft>
                <a:spcPts val="0"/>
              </a:spcAft>
              <a:buFont typeface="Arial" pitchFamily="34" charset="0"/>
              <a:buNone/>
              <a:defRPr/>
            </a:pPr>
            <a:r>
              <a:rPr lang="en-US" sz="2400" dirty="0">
                <a:solidFill>
                  <a:schemeClr val="tx1"/>
                </a:solidFill>
                <a:latin typeface="Times New Roman" pitchFamily="18" charset="0"/>
                <a:cs typeface="Times New Roman" pitchFamily="18" charset="0"/>
              </a:rPr>
              <a:t>                                            </a:t>
            </a:r>
            <a:r>
              <a:rPr lang="en-US" sz="2200" dirty="0">
                <a:solidFill>
                  <a:schemeClr val="tx1"/>
                </a:solidFill>
                <a:latin typeface="Times New Roman" pitchFamily="18" charset="0"/>
                <a:cs typeface="Times New Roman" pitchFamily="18" charset="0"/>
              </a:rPr>
              <a:t>**(Signature and stamp/Seal of the signatory)</a:t>
            </a:r>
          </a:p>
          <a:p>
            <a:pPr marL="82296" indent="0" algn="just" eaLnBrk="1" fontAlgn="auto" hangingPunct="1">
              <a:spcAft>
                <a:spcPts val="0"/>
              </a:spcAft>
              <a:buFont typeface="Arial" pitchFamily="34" charset="0"/>
              <a:buNone/>
              <a:defRPr/>
            </a:pPr>
            <a:endParaRPr lang="en-US" sz="2400" dirty="0">
              <a:solidFill>
                <a:schemeClr val="tx1"/>
              </a:solidFill>
              <a:latin typeface="Times New Roman" pitchFamily="18" charset="0"/>
              <a:cs typeface="Times New Roman" pitchFamily="18" charset="0"/>
            </a:endParaRPr>
          </a:p>
          <a:p>
            <a:pPr marL="82296" indent="0" algn="just" eaLnBrk="1" fontAlgn="auto" hangingPunct="1">
              <a:spcAft>
                <a:spcPts val="0"/>
              </a:spcAft>
              <a:buFont typeface="Arial" pitchFamily="34" charset="0"/>
              <a:buNone/>
              <a:defRPr/>
            </a:pPr>
            <a:r>
              <a:rPr lang="en-US" sz="2400" dirty="0">
                <a:solidFill>
                  <a:schemeClr val="tx1"/>
                </a:solidFill>
                <a:latin typeface="Times New Roman" pitchFamily="18" charset="0"/>
                <a:cs typeface="Times New Roman" pitchFamily="18" charset="0"/>
              </a:rPr>
              <a:t>Place : ______________                           Name of the signatory …..</a:t>
            </a:r>
          </a:p>
          <a:p>
            <a:pPr marL="82296" indent="0" algn="just" eaLnBrk="1" fontAlgn="auto" hangingPunct="1">
              <a:spcAft>
                <a:spcPts val="0"/>
              </a:spcAft>
              <a:buFont typeface="Arial" pitchFamily="34" charset="0"/>
              <a:buNone/>
              <a:defRPr/>
            </a:pPr>
            <a:r>
              <a:rPr lang="en-US" sz="2400" dirty="0">
                <a:solidFill>
                  <a:schemeClr val="tx1"/>
                </a:solidFill>
                <a:latin typeface="Times New Roman" pitchFamily="18" charset="0"/>
                <a:cs typeface="Times New Roman" pitchFamily="18" charset="0"/>
              </a:rPr>
              <a:t>Date : ______________                                  Full address.…………</a:t>
            </a:r>
          </a:p>
          <a:p>
            <a:pPr marL="365760" indent="-256032" algn="just" eaLnBrk="1" fontAlgn="auto" hangingPunct="1">
              <a:spcAft>
                <a:spcPts val="0"/>
              </a:spcAft>
              <a:buFont typeface="Wingdings 3"/>
              <a:buChar char=""/>
              <a:defRPr/>
            </a:pPr>
            <a:endParaRPr lang="en-US" sz="2000" dirty="0">
              <a:solidFill>
                <a:schemeClr val="tx1"/>
              </a:solidFill>
              <a:latin typeface="Times New Roman" pitchFamily="18" charset="0"/>
              <a:cs typeface="Times New Roman" pitchFamily="18" charset="0"/>
            </a:endParaRPr>
          </a:p>
          <a:p>
            <a:pPr marL="365760" indent="-256032" algn="just" eaLnBrk="1" fontAlgn="auto" hangingPunct="1">
              <a:spcAft>
                <a:spcPts val="0"/>
              </a:spcAft>
              <a:buFont typeface="Wingdings 3"/>
              <a:buChar char=""/>
              <a:defRPr/>
            </a:pPr>
            <a:endParaRPr lang="en-US" sz="2000" dirty="0">
              <a:solidFill>
                <a:schemeClr val="tx1"/>
              </a:solidFill>
              <a:latin typeface="Times New Roman" pitchFamily="18" charset="0"/>
              <a:cs typeface="Times New Roman" pitchFamily="18" charset="0"/>
            </a:endParaRPr>
          </a:p>
        </p:txBody>
      </p:sp>
      <p:sp>
        <p:nvSpPr>
          <p:cNvPr id="61443" name="TextBox 3"/>
          <p:cNvSpPr txBox="1">
            <a:spLocks noChangeArrowheads="1"/>
          </p:cNvSpPr>
          <p:nvPr/>
        </p:nvSpPr>
        <p:spPr bwMode="auto">
          <a:xfrm>
            <a:off x="2590800" y="3581400"/>
            <a:ext cx="2209800" cy="830263"/>
          </a:xfrm>
          <a:prstGeom prst="rect">
            <a:avLst/>
          </a:prstGeom>
          <a:noFill/>
          <a:ln w="19050">
            <a:solidFill>
              <a:srgbClr val="FF0000"/>
            </a:solidFill>
            <a:miter lim="800000"/>
            <a:headEnd/>
            <a:tailEnd/>
          </a:ln>
        </p:spPr>
        <p:txBody>
          <a:bodyPr>
            <a:spAutoFit/>
          </a:bodyPr>
          <a:lstStyle/>
          <a:p>
            <a:pPr algn="ctr"/>
            <a:r>
              <a:rPr lang="en-US" sz="2400">
                <a:solidFill>
                  <a:srgbClr val="FF0000"/>
                </a:solidFill>
              </a:rPr>
              <a:t>List provided in e-utility</a:t>
            </a:r>
          </a:p>
        </p:txBody>
      </p:sp>
      <p:sp>
        <p:nvSpPr>
          <p:cNvPr id="7" name="Right Brace 6"/>
          <p:cNvSpPr/>
          <p:nvPr/>
        </p:nvSpPr>
        <p:spPr>
          <a:xfrm>
            <a:off x="1905000" y="3581400"/>
            <a:ext cx="533400" cy="914400"/>
          </a:xfrm>
          <a:prstGeom prst="rightBrace">
            <a:avLst>
              <a:gd name="adj1" fmla="val 8333"/>
              <a:gd name="adj2" fmla="val 51020"/>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object 7"/>
          <p:cNvSpPr>
            <a:spLocks noChangeArrowheads="1"/>
          </p:cNvSpPr>
          <p:nvPr/>
        </p:nvSpPr>
        <p:spPr bwMode="auto">
          <a:xfrm>
            <a:off x="3459163" y="1500188"/>
            <a:ext cx="1398587" cy="581025"/>
          </a:xfrm>
          <a:custGeom>
            <a:avLst/>
            <a:gdLst>
              <a:gd name="T0" fmla="*/ 1991199 w 914400"/>
              <a:gd name="T1" fmla="*/ 0 h 381000"/>
              <a:gd name="T2" fmla="*/ 149741 w 914400"/>
              <a:gd name="T3" fmla="*/ 0 h 381000"/>
              <a:gd name="T4" fmla="*/ 91749 w 914400"/>
              <a:gd name="T5" fmla="*/ 11796 h 381000"/>
              <a:gd name="T6" fmla="*/ 44119 w 914400"/>
              <a:gd name="T7" fmla="*/ 43859 h 381000"/>
              <a:gd name="T8" fmla="*/ 11866 w 914400"/>
              <a:gd name="T9" fmla="*/ 91209 h 381000"/>
              <a:gd name="T10" fmla="*/ 0 w 914400"/>
              <a:gd name="T11" fmla="*/ 148857 h 381000"/>
              <a:gd name="T12" fmla="*/ 0 w 914400"/>
              <a:gd name="T13" fmla="*/ 738974 h 381000"/>
              <a:gd name="T14" fmla="*/ 11866 w 914400"/>
              <a:gd name="T15" fmla="*/ 796347 h 381000"/>
              <a:gd name="T16" fmla="*/ 44119 w 914400"/>
              <a:gd name="T17" fmla="*/ 843089 h 381000"/>
              <a:gd name="T18" fmla="*/ 91749 w 914400"/>
              <a:gd name="T19" fmla="*/ 874542 h 381000"/>
              <a:gd name="T20" fmla="*/ 149741 w 914400"/>
              <a:gd name="T21" fmla="*/ 886060 h 381000"/>
              <a:gd name="T22" fmla="*/ 1991199 w 914400"/>
              <a:gd name="T23" fmla="*/ 886060 h 381000"/>
              <a:gd name="T24" fmla="*/ 2048910 w 914400"/>
              <a:gd name="T25" fmla="*/ 874542 h 381000"/>
              <a:gd name="T26" fmla="*/ 2095928 w 914400"/>
              <a:gd name="T27" fmla="*/ 843089 h 381000"/>
              <a:gd name="T28" fmla="*/ 2127570 w 914400"/>
              <a:gd name="T29" fmla="*/ 796347 h 381000"/>
              <a:gd name="T30" fmla="*/ 2139158 w 914400"/>
              <a:gd name="T31" fmla="*/ 738974 h 381000"/>
              <a:gd name="T32" fmla="*/ 2139158 w 914400"/>
              <a:gd name="T33" fmla="*/ 148857 h 381000"/>
              <a:gd name="T34" fmla="*/ 2127570 w 914400"/>
              <a:gd name="T35" fmla="*/ 91209 h 381000"/>
              <a:gd name="T36" fmla="*/ 2095928 w 914400"/>
              <a:gd name="T37" fmla="*/ 43859 h 381000"/>
              <a:gd name="T38" fmla="*/ 2048910 w 914400"/>
              <a:gd name="T39" fmla="*/ 11796 h 381000"/>
              <a:gd name="T40" fmla="*/ 1991199 w 914400"/>
              <a:gd name="T41" fmla="*/ 0 h 38100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14400"/>
              <a:gd name="T64" fmla="*/ 0 h 381000"/>
              <a:gd name="T65" fmla="*/ 914400 w 914400"/>
              <a:gd name="T66" fmla="*/ 381000 h 38100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14400" h="381000">
                <a:moveTo>
                  <a:pt x="851154" y="0"/>
                </a:moveTo>
                <a:lnTo>
                  <a:pt x="64008" y="0"/>
                </a:lnTo>
                <a:lnTo>
                  <a:pt x="39219" y="5072"/>
                </a:lnTo>
                <a:lnTo>
                  <a:pt x="18859" y="18859"/>
                </a:lnTo>
                <a:lnTo>
                  <a:pt x="5072" y="39219"/>
                </a:lnTo>
                <a:lnTo>
                  <a:pt x="0" y="64007"/>
                </a:lnTo>
                <a:lnTo>
                  <a:pt x="0" y="317753"/>
                </a:lnTo>
                <a:lnTo>
                  <a:pt x="5072" y="342423"/>
                </a:lnTo>
                <a:lnTo>
                  <a:pt x="18859" y="362521"/>
                </a:lnTo>
                <a:lnTo>
                  <a:pt x="39219" y="376046"/>
                </a:lnTo>
                <a:lnTo>
                  <a:pt x="64008" y="380999"/>
                </a:lnTo>
                <a:lnTo>
                  <a:pt x="851154" y="380999"/>
                </a:lnTo>
                <a:lnTo>
                  <a:pt x="875823" y="376046"/>
                </a:lnTo>
                <a:lnTo>
                  <a:pt x="895921" y="362521"/>
                </a:lnTo>
                <a:lnTo>
                  <a:pt x="909447" y="342423"/>
                </a:lnTo>
                <a:lnTo>
                  <a:pt x="914400" y="317753"/>
                </a:lnTo>
                <a:lnTo>
                  <a:pt x="914400" y="64007"/>
                </a:lnTo>
                <a:lnTo>
                  <a:pt x="909447" y="39219"/>
                </a:lnTo>
                <a:lnTo>
                  <a:pt x="895921" y="18859"/>
                </a:lnTo>
                <a:lnTo>
                  <a:pt x="875823" y="5072"/>
                </a:lnTo>
                <a:lnTo>
                  <a:pt x="851154" y="0"/>
                </a:lnTo>
                <a:close/>
              </a:path>
            </a:pathLst>
          </a:custGeom>
          <a:solidFill>
            <a:srgbClr val="92D050"/>
          </a:solidFill>
          <a:ln w="9525">
            <a:noFill/>
            <a:miter lim="800000"/>
            <a:headEnd/>
            <a:tailEnd/>
          </a:ln>
        </p:spPr>
        <p:txBody>
          <a:bodyPr lIns="0" tIns="0" rIns="0" bIns="0"/>
          <a:lstStyle/>
          <a:p>
            <a:endParaRPr lang="en-US"/>
          </a:p>
        </p:txBody>
      </p:sp>
      <p:sp>
        <p:nvSpPr>
          <p:cNvPr id="9" name="object 8"/>
          <p:cNvSpPr txBox="1"/>
          <p:nvPr/>
        </p:nvSpPr>
        <p:spPr>
          <a:xfrm>
            <a:off x="3571875" y="1643063"/>
            <a:ext cx="1214438" cy="307975"/>
          </a:xfrm>
          <a:prstGeom prst="rect">
            <a:avLst/>
          </a:prstGeom>
        </p:spPr>
        <p:txBody>
          <a:bodyPr lIns="0" tIns="0" rIns="0" bIns="0">
            <a:spAutoFit/>
          </a:bodyPr>
          <a:lstStyle/>
          <a:p>
            <a:pPr>
              <a:defRPr/>
            </a:pPr>
            <a:r>
              <a:rPr sz="2000" b="1" spc="-5" dirty="0">
                <a:solidFill>
                  <a:srgbClr val="0D0D0D"/>
                </a:solidFill>
                <a:latin typeface="Times New Roman"/>
                <a:cs typeface="Times New Roman"/>
              </a:rPr>
              <a:t>Form</a:t>
            </a:r>
            <a:r>
              <a:rPr sz="2000" b="1" spc="-100" dirty="0">
                <a:solidFill>
                  <a:srgbClr val="0D0D0D"/>
                </a:solidFill>
                <a:latin typeface="Times New Roman"/>
                <a:cs typeface="Times New Roman"/>
              </a:rPr>
              <a:t> </a:t>
            </a:r>
            <a:r>
              <a:rPr sz="2000" b="1" spc="-5" dirty="0">
                <a:solidFill>
                  <a:srgbClr val="0D0D0D"/>
                </a:solidFill>
                <a:latin typeface="Times New Roman"/>
                <a:cs typeface="Times New Roman"/>
              </a:rPr>
              <a:t>3CB</a:t>
            </a:r>
            <a:endParaRPr sz="2000" dirty="0">
              <a:latin typeface="Times New Roman"/>
              <a:cs typeface="Times New Roman"/>
            </a:endParaRPr>
          </a:p>
        </p:txBody>
      </p:sp>
      <p:sp>
        <p:nvSpPr>
          <p:cNvPr id="63492" name="object 9"/>
          <p:cNvSpPr>
            <a:spLocks noChangeArrowheads="1"/>
          </p:cNvSpPr>
          <p:nvPr/>
        </p:nvSpPr>
        <p:spPr bwMode="auto">
          <a:xfrm>
            <a:off x="500063" y="3071813"/>
            <a:ext cx="3643312" cy="1571625"/>
          </a:xfrm>
          <a:custGeom>
            <a:avLst/>
            <a:gdLst>
              <a:gd name="T0" fmla="*/ 6941489 w 1752600"/>
              <a:gd name="T1" fmla="*/ 0 h 876300"/>
              <a:gd name="T2" fmla="*/ 632241 w 1752600"/>
              <a:gd name="T3" fmla="*/ 0 h 876300"/>
              <a:gd name="T4" fmla="*/ 432449 w 1752600"/>
              <a:gd name="T5" fmla="*/ 23999 h 876300"/>
              <a:gd name="T6" fmla="*/ 258900 w 1752600"/>
              <a:gd name="T7" fmla="*/ 90824 h 876300"/>
              <a:gd name="T8" fmla="*/ 122020 w 1752600"/>
              <a:gd name="T9" fmla="*/ 192707 h 876300"/>
              <a:gd name="T10" fmla="*/ 32242 w 1752600"/>
              <a:gd name="T11" fmla="*/ 321885 h 876300"/>
              <a:gd name="T12" fmla="*/ 0 w 1752600"/>
              <a:gd name="T13" fmla="*/ 470593 h 876300"/>
              <a:gd name="T14" fmla="*/ 0 w 1752600"/>
              <a:gd name="T15" fmla="*/ 2350527 h 876300"/>
              <a:gd name="T16" fmla="*/ 32242 w 1752600"/>
              <a:gd name="T17" fmla="*/ 2498981 h 876300"/>
              <a:gd name="T18" fmla="*/ 122020 w 1752600"/>
              <a:gd name="T19" fmla="*/ 2627553 h 876300"/>
              <a:gd name="T20" fmla="*/ 258900 w 1752600"/>
              <a:gd name="T21" fmla="*/ 2728711 h 876300"/>
              <a:gd name="T22" fmla="*/ 432449 w 1752600"/>
              <a:gd name="T23" fmla="*/ 2794928 h 876300"/>
              <a:gd name="T24" fmla="*/ 632241 w 1752600"/>
              <a:gd name="T25" fmla="*/ 2818672 h 876300"/>
              <a:gd name="T26" fmla="*/ 6941489 w 1752600"/>
              <a:gd name="T27" fmla="*/ 2818672 h 876300"/>
              <a:gd name="T28" fmla="*/ 7141278 w 1752600"/>
              <a:gd name="T29" fmla="*/ 2794928 h 876300"/>
              <a:gd name="T30" fmla="*/ 7314825 w 1752600"/>
              <a:gd name="T31" fmla="*/ 2728711 h 876300"/>
              <a:gd name="T32" fmla="*/ 7451706 w 1752600"/>
              <a:gd name="T33" fmla="*/ 2627553 h 876300"/>
              <a:gd name="T34" fmla="*/ 7541485 w 1752600"/>
              <a:gd name="T35" fmla="*/ 2498981 h 876300"/>
              <a:gd name="T36" fmla="*/ 7573732 w 1752600"/>
              <a:gd name="T37" fmla="*/ 2350527 h 876300"/>
              <a:gd name="T38" fmla="*/ 7573732 w 1752600"/>
              <a:gd name="T39" fmla="*/ 470593 h 876300"/>
              <a:gd name="T40" fmla="*/ 7541485 w 1752600"/>
              <a:gd name="T41" fmla="*/ 321885 h 876300"/>
              <a:gd name="T42" fmla="*/ 7451706 w 1752600"/>
              <a:gd name="T43" fmla="*/ 192707 h 876300"/>
              <a:gd name="T44" fmla="*/ 7314825 w 1752600"/>
              <a:gd name="T45" fmla="*/ 90824 h 876300"/>
              <a:gd name="T46" fmla="*/ 7141278 w 1752600"/>
              <a:gd name="T47" fmla="*/ 23999 h 876300"/>
              <a:gd name="T48" fmla="*/ 6941489 w 1752600"/>
              <a:gd name="T49" fmla="*/ 0 h 8763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752600"/>
              <a:gd name="T76" fmla="*/ 0 h 876300"/>
              <a:gd name="T77" fmla="*/ 1752600 w 1752600"/>
              <a:gd name="T78" fmla="*/ 876300 h 8763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752600" h="876300">
                <a:moveTo>
                  <a:pt x="1606296" y="0"/>
                </a:moveTo>
                <a:lnTo>
                  <a:pt x="146304" y="0"/>
                </a:lnTo>
                <a:lnTo>
                  <a:pt x="100071" y="7461"/>
                </a:lnTo>
                <a:lnTo>
                  <a:pt x="59911" y="28236"/>
                </a:lnTo>
                <a:lnTo>
                  <a:pt x="28236" y="59911"/>
                </a:lnTo>
                <a:lnTo>
                  <a:pt x="7461" y="100071"/>
                </a:lnTo>
                <a:lnTo>
                  <a:pt x="0" y="146303"/>
                </a:lnTo>
                <a:lnTo>
                  <a:pt x="0" y="730757"/>
                </a:lnTo>
                <a:lnTo>
                  <a:pt x="7461" y="776910"/>
                </a:lnTo>
                <a:lnTo>
                  <a:pt x="28236" y="816882"/>
                </a:lnTo>
                <a:lnTo>
                  <a:pt x="59911" y="848331"/>
                </a:lnTo>
                <a:lnTo>
                  <a:pt x="100071" y="868917"/>
                </a:lnTo>
                <a:lnTo>
                  <a:pt x="146304" y="876299"/>
                </a:lnTo>
                <a:lnTo>
                  <a:pt x="1606296" y="876299"/>
                </a:lnTo>
                <a:lnTo>
                  <a:pt x="1652528" y="868917"/>
                </a:lnTo>
                <a:lnTo>
                  <a:pt x="1692688" y="848331"/>
                </a:lnTo>
                <a:lnTo>
                  <a:pt x="1724363" y="816882"/>
                </a:lnTo>
                <a:lnTo>
                  <a:pt x="1745138" y="776910"/>
                </a:lnTo>
                <a:lnTo>
                  <a:pt x="1752600" y="730757"/>
                </a:lnTo>
                <a:lnTo>
                  <a:pt x="1752600" y="146303"/>
                </a:lnTo>
                <a:lnTo>
                  <a:pt x="1745138" y="100071"/>
                </a:lnTo>
                <a:lnTo>
                  <a:pt x="1724363" y="59911"/>
                </a:lnTo>
                <a:lnTo>
                  <a:pt x="1692688" y="28236"/>
                </a:lnTo>
                <a:lnTo>
                  <a:pt x="1652528" y="7461"/>
                </a:lnTo>
                <a:lnTo>
                  <a:pt x="1606296" y="0"/>
                </a:lnTo>
                <a:close/>
              </a:path>
            </a:pathLst>
          </a:custGeom>
          <a:solidFill>
            <a:srgbClr val="D6FAFE"/>
          </a:solidFill>
          <a:ln w="9525">
            <a:noFill/>
            <a:miter lim="800000"/>
            <a:headEnd/>
            <a:tailEnd/>
          </a:ln>
        </p:spPr>
        <p:txBody>
          <a:bodyPr lIns="0" tIns="0" rIns="0" bIns="0"/>
          <a:lstStyle/>
          <a:p>
            <a:endParaRPr lang="en-US"/>
          </a:p>
        </p:txBody>
      </p:sp>
      <p:sp>
        <p:nvSpPr>
          <p:cNvPr id="11" name="object 10"/>
          <p:cNvSpPr txBox="1"/>
          <p:nvPr/>
        </p:nvSpPr>
        <p:spPr>
          <a:xfrm>
            <a:off x="600075" y="3170238"/>
            <a:ext cx="3232150" cy="830262"/>
          </a:xfrm>
          <a:prstGeom prst="rect">
            <a:avLst/>
          </a:prstGeom>
        </p:spPr>
        <p:txBody>
          <a:bodyPr lIns="0" tIns="0" rIns="0" bIns="0">
            <a:spAutoFit/>
          </a:bodyPr>
          <a:lstStyle/>
          <a:p>
            <a:pPr indent="-635" algn="ctr">
              <a:defRPr/>
            </a:pPr>
            <a:r>
              <a:rPr spc="-5" dirty="0">
                <a:latin typeface="Times New Roman"/>
                <a:cs typeface="Times New Roman"/>
              </a:rPr>
              <a:t>Opinion of </a:t>
            </a:r>
            <a:r>
              <a:rPr spc="-30" dirty="0">
                <a:latin typeface="Times New Roman"/>
                <a:cs typeface="Times New Roman"/>
              </a:rPr>
              <a:t>Tax </a:t>
            </a:r>
            <a:r>
              <a:rPr spc="-5" dirty="0">
                <a:latin typeface="Times New Roman"/>
                <a:cs typeface="Times New Roman"/>
              </a:rPr>
              <a:t>Auditor on  whether the accounts  audited show a true and fair  view</a:t>
            </a:r>
            <a:endParaRPr>
              <a:latin typeface="Times New Roman"/>
              <a:cs typeface="Times New Roman"/>
            </a:endParaRPr>
          </a:p>
        </p:txBody>
      </p:sp>
      <p:sp>
        <p:nvSpPr>
          <p:cNvPr id="63494" name="object 11"/>
          <p:cNvSpPr>
            <a:spLocks noChangeArrowheads="1"/>
          </p:cNvSpPr>
          <p:nvPr/>
        </p:nvSpPr>
        <p:spPr bwMode="auto">
          <a:xfrm>
            <a:off x="4643438" y="3143250"/>
            <a:ext cx="3857625" cy="1428750"/>
          </a:xfrm>
          <a:custGeom>
            <a:avLst/>
            <a:gdLst>
              <a:gd name="T0" fmla="*/ 7785848 w 1752600"/>
              <a:gd name="T1" fmla="*/ 0 h 876300"/>
              <a:gd name="T2" fmla="*/ 708812 w 1752600"/>
              <a:gd name="T3" fmla="*/ 0 h 876300"/>
              <a:gd name="T4" fmla="*/ 484822 w 1752600"/>
              <a:gd name="T5" fmla="*/ 19818 h 876300"/>
              <a:gd name="T6" fmla="*/ 290255 w 1752600"/>
              <a:gd name="T7" fmla="*/ 74930 h 876300"/>
              <a:gd name="T8" fmla="*/ 136798 w 1752600"/>
              <a:gd name="T9" fmla="*/ 158824 h 876300"/>
              <a:gd name="T10" fmla="*/ 36146 w 1752600"/>
              <a:gd name="T11" fmla="*/ 264983 h 876300"/>
              <a:gd name="T12" fmla="*/ 0 w 1752600"/>
              <a:gd name="T13" fmla="*/ 386897 h 876300"/>
              <a:gd name="T14" fmla="*/ 0 w 1752600"/>
              <a:gd name="T15" fmla="*/ 1940562 h 876300"/>
              <a:gd name="T16" fmla="*/ 36146 w 1752600"/>
              <a:gd name="T17" fmla="*/ 2063461 h 876300"/>
              <a:gd name="T18" fmla="*/ 136798 w 1752600"/>
              <a:gd name="T19" fmla="*/ 2170218 h 876300"/>
              <a:gd name="T20" fmla="*/ 290255 w 1752600"/>
              <a:gd name="T21" fmla="*/ 2254420 h 876300"/>
              <a:gd name="T22" fmla="*/ 484822 w 1752600"/>
              <a:gd name="T23" fmla="*/ 2309648 h 876300"/>
              <a:gd name="T24" fmla="*/ 708812 w 1752600"/>
              <a:gd name="T25" fmla="*/ 2329484 h 876300"/>
              <a:gd name="T26" fmla="*/ 7785848 w 1752600"/>
              <a:gd name="T27" fmla="*/ 2329484 h 876300"/>
              <a:gd name="T28" fmla="*/ 8009443 w 1752600"/>
              <a:gd name="T29" fmla="*/ 2309648 h 876300"/>
              <a:gd name="T30" fmla="*/ 8203099 w 1752600"/>
              <a:gd name="T31" fmla="*/ 2254420 h 876300"/>
              <a:gd name="T32" fmla="*/ 8355462 w 1752600"/>
              <a:gd name="T33" fmla="*/ 2170218 h 876300"/>
              <a:gd name="T34" fmla="*/ 8455198 w 1752600"/>
              <a:gd name="T35" fmla="*/ 2063461 h 876300"/>
              <a:gd name="T36" fmla="*/ 8490966 w 1752600"/>
              <a:gd name="T37" fmla="*/ 1940562 h 876300"/>
              <a:gd name="T38" fmla="*/ 8490966 w 1752600"/>
              <a:gd name="T39" fmla="*/ 386897 h 876300"/>
              <a:gd name="T40" fmla="*/ 8455198 w 1752600"/>
              <a:gd name="T41" fmla="*/ 264983 h 876300"/>
              <a:gd name="T42" fmla="*/ 8355462 w 1752600"/>
              <a:gd name="T43" fmla="*/ 158824 h 876300"/>
              <a:gd name="T44" fmla="*/ 8203099 w 1752600"/>
              <a:gd name="T45" fmla="*/ 74930 h 876300"/>
              <a:gd name="T46" fmla="*/ 8009443 w 1752600"/>
              <a:gd name="T47" fmla="*/ 19818 h 876300"/>
              <a:gd name="T48" fmla="*/ 7785848 w 1752600"/>
              <a:gd name="T49" fmla="*/ 0 h 8763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752600"/>
              <a:gd name="T76" fmla="*/ 0 h 876300"/>
              <a:gd name="T77" fmla="*/ 1752600 w 1752600"/>
              <a:gd name="T78" fmla="*/ 876300 h 8763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752600" h="876300">
                <a:moveTo>
                  <a:pt x="1607058" y="0"/>
                </a:moveTo>
                <a:lnTo>
                  <a:pt x="146304" y="0"/>
                </a:lnTo>
                <a:lnTo>
                  <a:pt x="100071" y="7455"/>
                </a:lnTo>
                <a:lnTo>
                  <a:pt x="59911" y="28187"/>
                </a:lnTo>
                <a:lnTo>
                  <a:pt x="28236" y="59746"/>
                </a:lnTo>
                <a:lnTo>
                  <a:pt x="7461" y="99681"/>
                </a:lnTo>
                <a:lnTo>
                  <a:pt x="0" y="145542"/>
                </a:lnTo>
                <a:lnTo>
                  <a:pt x="0" y="729996"/>
                </a:lnTo>
                <a:lnTo>
                  <a:pt x="7461" y="776228"/>
                </a:lnTo>
                <a:lnTo>
                  <a:pt x="28236" y="816388"/>
                </a:lnTo>
                <a:lnTo>
                  <a:pt x="59911" y="848063"/>
                </a:lnTo>
                <a:lnTo>
                  <a:pt x="100071" y="868838"/>
                </a:lnTo>
                <a:lnTo>
                  <a:pt x="146304" y="876300"/>
                </a:lnTo>
                <a:lnTo>
                  <a:pt x="1607058" y="876300"/>
                </a:lnTo>
                <a:lnTo>
                  <a:pt x="1653210" y="868838"/>
                </a:lnTo>
                <a:lnTo>
                  <a:pt x="1693182" y="848063"/>
                </a:lnTo>
                <a:lnTo>
                  <a:pt x="1724631" y="816388"/>
                </a:lnTo>
                <a:lnTo>
                  <a:pt x="1745217" y="776228"/>
                </a:lnTo>
                <a:lnTo>
                  <a:pt x="1752600" y="729996"/>
                </a:lnTo>
                <a:lnTo>
                  <a:pt x="1752600" y="145542"/>
                </a:lnTo>
                <a:lnTo>
                  <a:pt x="1745217" y="99681"/>
                </a:lnTo>
                <a:lnTo>
                  <a:pt x="1724631" y="59746"/>
                </a:lnTo>
                <a:lnTo>
                  <a:pt x="1693182" y="28187"/>
                </a:lnTo>
                <a:lnTo>
                  <a:pt x="1653210" y="7455"/>
                </a:lnTo>
                <a:lnTo>
                  <a:pt x="1607058" y="0"/>
                </a:lnTo>
                <a:close/>
              </a:path>
            </a:pathLst>
          </a:custGeom>
          <a:solidFill>
            <a:srgbClr val="D6FAFE"/>
          </a:solidFill>
          <a:ln w="9525">
            <a:noFill/>
            <a:miter lim="800000"/>
            <a:headEnd/>
            <a:tailEnd/>
          </a:ln>
        </p:spPr>
        <p:txBody>
          <a:bodyPr lIns="0" tIns="0" rIns="0" bIns="0"/>
          <a:lstStyle/>
          <a:p>
            <a:endParaRPr lang="en-US"/>
          </a:p>
        </p:txBody>
      </p:sp>
      <p:sp>
        <p:nvSpPr>
          <p:cNvPr id="13" name="object 12"/>
          <p:cNvSpPr txBox="1"/>
          <p:nvPr/>
        </p:nvSpPr>
        <p:spPr>
          <a:xfrm>
            <a:off x="4951413" y="3270250"/>
            <a:ext cx="3317875" cy="1108075"/>
          </a:xfrm>
          <a:prstGeom prst="rect">
            <a:avLst/>
          </a:prstGeom>
        </p:spPr>
        <p:txBody>
          <a:bodyPr lIns="0" tIns="0" rIns="0" bIns="0">
            <a:spAutoFit/>
          </a:bodyPr>
          <a:lstStyle/>
          <a:p>
            <a:pPr indent="-635" algn="ctr">
              <a:defRPr/>
            </a:pPr>
            <a:r>
              <a:rPr spc="-5" dirty="0">
                <a:latin typeface="Times New Roman"/>
                <a:cs typeface="Times New Roman"/>
              </a:rPr>
              <a:t>Statement of particulars to  be furnished under Section  44AB annexed to</a:t>
            </a:r>
            <a:r>
              <a:rPr spc="-30" dirty="0">
                <a:latin typeface="Times New Roman"/>
                <a:cs typeface="Times New Roman"/>
              </a:rPr>
              <a:t> </a:t>
            </a:r>
            <a:r>
              <a:rPr spc="-5" dirty="0">
                <a:latin typeface="Times New Roman"/>
                <a:cs typeface="Times New Roman"/>
              </a:rPr>
              <a:t>auditor’s  report in Form</a:t>
            </a:r>
            <a:r>
              <a:rPr spc="-25" dirty="0">
                <a:latin typeface="Times New Roman"/>
                <a:cs typeface="Times New Roman"/>
              </a:rPr>
              <a:t> </a:t>
            </a:r>
            <a:r>
              <a:rPr spc="-5" dirty="0">
                <a:latin typeface="Times New Roman"/>
                <a:cs typeface="Times New Roman"/>
              </a:rPr>
              <a:t>3CD</a:t>
            </a:r>
            <a:endParaRPr dirty="0">
              <a:latin typeface="Times New Roman"/>
              <a:cs typeface="Times New Roman"/>
            </a:endParaRPr>
          </a:p>
        </p:txBody>
      </p:sp>
      <p:sp>
        <p:nvSpPr>
          <p:cNvPr id="63496" name="object 14"/>
          <p:cNvSpPr>
            <a:spLocks noChangeArrowheads="1"/>
          </p:cNvSpPr>
          <p:nvPr/>
        </p:nvSpPr>
        <p:spPr bwMode="auto">
          <a:xfrm>
            <a:off x="2071688" y="2174875"/>
            <a:ext cx="2082800" cy="825500"/>
          </a:xfrm>
          <a:custGeom>
            <a:avLst/>
            <a:gdLst>
              <a:gd name="T0" fmla="*/ 24440 w 1153795"/>
              <a:gd name="T1" fmla="*/ 857182 h 610869"/>
              <a:gd name="T2" fmla="*/ 850 w 1153795"/>
              <a:gd name="T3" fmla="*/ 875273 h 610869"/>
              <a:gd name="T4" fmla="*/ 7058 w 1153795"/>
              <a:gd name="T5" fmla="*/ 897538 h 610869"/>
              <a:gd name="T6" fmla="*/ 291373 w 1153795"/>
              <a:gd name="T7" fmla="*/ 1056172 h 610869"/>
              <a:gd name="T8" fmla="*/ 180875 w 1153795"/>
              <a:gd name="T9" fmla="*/ 950454 h 610869"/>
              <a:gd name="T10" fmla="*/ 82404 w 1153795"/>
              <a:gd name="T11" fmla="*/ 859530 h 610869"/>
              <a:gd name="T12" fmla="*/ 44073 w 1153795"/>
              <a:gd name="T13" fmla="*/ 853443 h 610869"/>
              <a:gd name="T14" fmla="*/ 180875 w 1153795"/>
              <a:gd name="T15" fmla="*/ 1056172 h 610869"/>
              <a:gd name="T16" fmla="*/ 200739 w 1153795"/>
              <a:gd name="T17" fmla="*/ 1042257 h 610869"/>
              <a:gd name="T18" fmla="*/ 200739 w 1153795"/>
              <a:gd name="T19" fmla="*/ 1027960 h 610869"/>
              <a:gd name="T20" fmla="*/ 180875 w 1153795"/>
              <a:gd name="T21" fmla="*/ 950454 h 610869"/>
              <a:gd name="T22" fmla="*/ 200739 w 1153795"/>
              <a:gd name="T23" fmla="*/ 1027960 h 610869"/>
              <a:gd name="T24" fmla="*/ 220605 w 1153795"/>
              <a:gd name="T25" fmla="*/ 1056172 h 610869"/>
              <a:gd name="T26" fmla="*/ 230846 w 1153795"/>
              <a:gd name="T27" fmla="*/ 999070 h 610869"/>
              <a:gd name="T28" fmla="*/ 220605 w 1153795"/>
              <a:gd name="T29" fmla="*/ 1056172 h 610869"/>
              <a:gd name="T30" fmla="*/ 282681 w 1153795"/>
              <a:gd name="T31" fmla="*/ 1042257 h 610869"/>
              <a:gd name="T32" fmla="*/ 230846 w 1153795"/>
              <a:gd name="T33" fmla="*/ 999070 h 610869"/>
              <a:gd name="T34" fmla="*/ 399387 w 1153795"/>
              <a:gd name="T35" fmla="*/ 854400 h 610869"/>
              <a:gd name="T36" fmla="*/ 367107 w 1153795"/>
              <a:gd name="T37" fmla="*/ 868315 h 610869"/>
              <a:gd name="T38" fmla="*/ 282681 w 1153795"/>
              <a:gd name="T39" fmla="*/ 1056172 h 610869"/>
              <a:gd name="T40" fmla="*/ 456498 w 1153795"/>
              <a:gd name="T41" fmla="*/ 897538 h 610869"/>
              <a:gd name="T42" fmla="*/ 462706 w 1153795"/>
              <a:gd name="T43" fmla="*/ 875272 h 610869"/>
              <a:gd name="T44" fmla="*/ 439116 w 1153795"/>
              <a:gd name="T45" fmla="*/ 857182 h 610869"/>
              <a:gd name="T46" fmla="*/ 200739 w 1153795"/>
              <a:gd name="T47" fmla="*/ 1027960 h 610869"/>
              <a:gd name="T48" fmla="*/ 200739 w 1153795"/>
              <a:gd name="T49" fmla="*/ 1042257 h 610869"/>
              <a:gd name="T50" fmla="*/ 282681 w 1153795"/>
              <a:gd name="T51" fmla="*/ 949329 h 610869"/>
              <a:gd name="T52" fmla="*/ 275233 w 1153795"/>
              <a:gd name="T53" fmla="*/ 1042257 h 610869"/>
              <a:gd name="T54" fmla="*/ 282681 w 1153795"/>
              <a:gd name="T55" fmla="*/ 949329 h 610869"/>
              <a:gd name="T56" fmla="*/ 200739 w 1153795"/>
              <a:gd name="T57" fmla="*/ 1027960 h 610869"/>
              <a:gd name="T58" fmla="*/ 220605 w 1153795"/>
              <a:gd name="T59" fmla="*/ 989107 h 610869"/>
              <a:gd name="T60" fmla="*/ 220605 w 1153795"/>
              <a:gd name="T61" fmla="*/ 989107 h 610869"/>
              <a:gd name="T62" fmla="*/ 230846 w 1153795"/>
              <a:gd name="T63" fmla="*/ 999070 h 610869"/>
              <a:gd name="T64" fmla="*/ 3759009 w 1153795"/>
              <a:gd name="T65" fmla="*/ 0 h 610869"/>
              <a:gd name="T66" fmla="*/ 3696933 w 1153795"/>
              <a:gd name="T67" fmla="*/ 551047 h 610869"/>
              <a:gd name="T68" fmla="*/ 220605 w 1153795"/>
              <a:gd name="T69" fmla="*/ 553829 h 610869"/>
              <a:gd name="T70" fmla="*/ 230846 w 1153795"/>
              <a:gd name="T71" fmla="*/ 999070 h 610869"/>
              <a:gd name="T72" fmla="*/ 282681 w 1153795"/>
              <a:gd name="T73" fmla="*/ 585835 h 610869"/>
              <a:gd name="T74" fmla="*/ 3759009 w 1153795"/>
              <a:gd name="T75" fmla="*/ 573310 h 610869"/>
              <a:gd name="T76" fmla="*/ 3677067 w 1153795"/>
              <a:gd name="T77" fmla="*/ 0 h 610869"/>
              <a:gd name="T78" fmla="*/ 3657203 w 1153795"/>
              <a:gd name="T79" fmla="*/ 528782 h 610869"/>
              <a:gd name="T80" fmla="*/ 180875 w 1153795"/>
              <a:gd name="T81" fmla="*/ 541306 h 610869"/>
              <a:gd name="T82" fmla="*/ 200739 w 1153795"/>
              <a:gd name="T83" fmla="*/ 969780 h 610869"/>
              <a:gd name="T84" fmla="*/ 215639 w 1153795"/>
              <a:gd name="T85" fmla="*/ 539914 h 610869"/>
              <a:gd name="T86" fmla="*/ 3677067 w 1153795"/>
              <a:gd name="T87" fmla="*/ 0 h 61086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53795"/>
              <a:gd name="T133" fmla="*/ 0 h 610869"/>
              <a:gd name="T134" fmla="*/ 1153795 w 1153795"/>
              <a:gd name="T135" fmla="*/ 610869 h 61086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53795" h="610869">
                <a:moveTo>
                  <a:pt x="13525" y="467344"/>
                </a:moveTo>
                <a:lnTo>
                  <a:pt x="7500" y="469392"/>
                </a:lnTo>
                <a:lnTo>
                  <a:pt x="2809" y="473702"/>
                </a:lnTo>
                <a:lnTo>
                  <a:pt x="261" y="479298"/>
                </a:lnTo>
                <a:lnTo>
                  <a:pt x="0" y="485465"/>
                </a:lnTo>
                <a:lnTo>
                  <a:pt x="2166" y="491490"/>
                </a:lnTo>
                <a:lnTo>
                  <a:pt x="70746" y="610362"/>
                </a:lnTo>
                <a:lnTo>
                  <a:pt x="89415" y="578358"/>
                </a:lnTo>
                <a:lnTo>
                  <a:pt x="55506" y="578358"/>
                </a:lnTo>
                <a:lnTo>
                  <a:pt x="55506" y="520467"/>
                </a:lnTo>
                <a:lnTo>
                  <a:pt x="29598" y="475488"/>
                </a:lnTo>
                <a:lnTo>
                  <a:pt x="25288" y="470677"/>
                </a:lnTo>
                <a:lnTo>
                  <a:pt x="19692" y="467867"/>
                </a:lnTo>
                <a:lnTo>
                  <a:pt x="13525" y="467344"/>
                </a:lnTo>
                <a:close/>
              </a:path>
              <a:path w="1153795" h="610869">
                <a:moveTo>
                  <a:pt x="55506" y="520467"/>
                </a:moveTo>
                <a:lnTo>
                  <a:pt x="55506" y="578358"/>
                </a:lnTo>
                <a:lnTo>
                  <a:pt x="61602" y="578358"/>
                </a:lnTo>
                <a:lnTo>
                  <a:pt x="61602" y="570738"/>
                </a:lnTo>
                <a:lnTo>
                  <a:pt x="57030" y="570738"/>
                </a:lnTo>
                <a:lnTo>
                  <a:pt x="61602" y="562909"/>
                </a:lnTo>
                <a:lnTo>
                  <a:pt x="61602" y="531050"/>
                </a:lnTo>
                <a:lnTo>
                  <a:pt x="55506" y="520467"/>
                </a:lnTo>
                <a:close/>
              </a:path>
              <a:path w="1153795" h="610869">
                <a:moveTo>
                  <a:pt x="67698" y="552470"/>
                </a:moveTo>
                <a:lnTo>
                  <a:pt x="61602" y="562909"/>
                </a:lnTo>
                <a:lnTo>
                  <a:pt x="61602" y="578358"/>
                </a:lnTo>
                <a:lnTo>
                  <a:pt x="67698" y="578358"/>
                </a:lnTo>
                <a:lnTo>
                  <a:pt x="67698" y="552470"/>
                </a:lnTo>
                <a:close/>
              </a:path>
              <a:path w="1153795" h="610869">
                <a:moveTo>
                  <a:pt x="70841" y="547089"/>
                </a:moveTo>
                <a:lnTo>
                  <a:pt x="67698" y="552470"/>
                </a:lnTo>
                <a:lnTo>
                  <a:pt x="67698" y="578358"/>
                </a:lnTo>
                <a:lnTo>
                  <a:pt x="86748" y="578358"/>
                </a:lnTo>
                <a:lnTo>
                  <a:pt x="86748" y="570738"/>
                </a:lnTo>
                <a:lnTo>
                  <a:pt x="84462" y="570738"/>
                </a:lnTo>
                <a:lnTo>
                  <a:pt x="70841" y="547089"/>
                </a:lnTo>
                <a:close/>
              </a:path>
              <a:path w="1153795" h="610869">
                <a:moveTo>
                  <a:pt x="128730" y="467344"/>
                </a:moveTo>
                <a:lnTo>
                  <a:pt x="122562" y="467868"/>
                </a:lnTo>
                <a:lnTo>
                  <a:pt x="116967" y="470677"/>
                </a:lnTo>
                <a:lnTo>
                  <a:pt x="112656" y="475488"/>
                </a:lnTo>
                <a:lnTo>
                  <a:pt x="86748" y="519851"/>
                </a:lnTo>
                <a:lnTo>
                  <a:pt x="86748" y="578358"/>
                </a:lnTo>
                <a:lnTo>
                  <a:pt x="89415" y="578358"/>
                </a:lnTo>
                <a:lnTo>
                  <a:pt x="140088" y="491490"/>
                </a:lnTo>
                <a:lnTo>
                  <a:pt x="142255" y="485465"/>
                </a:lnTo>
                <a:lnTo>
                  <a:pt x="141993" y="479297"/>
                </a:lnTo>
                <a:lnTo>
                  <a:pt x="139445" y="473702"/>
                </a:lnTo>
                <a:lnTo>
                  <a:pt x="134754" y="469392"/>
                </a:lnTo>
                <a:lnTo>
                  <a:pt x="128730" y="467344"/>
                </a:lnTo>
                <a:close/>
              </a:path>
              <a:path w="1153795" h="610869">
                <a:moveTo>
                  <a:pt x="61602" y="562909"/>
                </a:moveTo>
                <a:lnTo>
                  <a:pt x="57030" y="570738"/>
                </a:lnTo>
                <a:lnTo>
                  <a:pt x="61602" y="570738"/>
                </a:lnTo>
                <a:lnTo>
                  <a:pt x="61602" y="562909"/>
                </a:lnTo>
                <a:close/>
              </a:path>
              <a:path w="1153795" h="610869">
                <a:moveTo>
                  <a:pt x="86748" y="519851"/>
                </a:moveTo>
                <a:lnTo>
                  <a:pt x="70841" y="547089"/>
                </a:lnTo>
                <a:lnTo>
                  <a:pt x="84462" y="570738"/>
                </a:lnTo>
                <a:lnTo>
                  <a:pt x="86748" y="570738"/>
                </a:lnTo>
                <a:lnTo>
                  <a:pt x="86748" y="519851"/>
                </a:lnTo>
                <a:close/>
              </a:path>
              <a:path w="1153795" h="610869">
                <a:moveTo>
                  <a:pt x="61602" y="531050"/>
                </a:moveTo>
                <a:lnTo>
                  <a:pt x="61602" y="562909"/>
                </a:lnTo>
                <a:lnTo>
                  <a:pt x="67698" y="552470"/>
                </a:lnTo>
                <a:lnTo>
                  <a:pt x="67698" y="541633"/>
                </a:lnTo>
                <a:lnTo>
                  <a:pt x="61602" y="531050"/>
                </a:lnTo>
                <a:close/>
              </a:path>
              <a:path w="1153795" h="610869">
                <a:moveTo>
                  <a:pt x="67698" y="541633"/>
                </a:moveTo>
                <a:lnTo>
                  <a:pt x="67698" y="552470"/>
                </a:lnTo>
                <a:lnTo>
                  <a:pt x="70841" y="547089"/>
                </a:lnTo>
                <a:lnTo>
                  <a:pt x="67698" y="541633"/>
                </a:lnTo>
                <a:close/>
              </a:path>
              <a:path w="1153795" h="610869">
                <a:moveTo>
                  <a:pt x="1153548" y="0"/>
                </a:moveTo>
                <a:lnTo>
                  <a:pt x="1134498" y="0"/>
                </a:lnTo>
                <a:lnTo>
                  <a:pt x="1134498" y="301752"/>
                </a:lnTo>
                <a:lnTo>
                  <a:pt x="69222" y="301752"/>
                </a:lnTo>
                <a:lnTo>
                  <a:pt x="67698" y="303276"/>
                </a:lnTo>
                <a:lnTo>
                  <a:pt x="67698" y="541633"/>
                </a:lnTo>
                <a:lnTo>
                  <a:pt x="70841" y="547089"/>
                </a:lnTo>
                <a:lnTo>
                  <a:pt x="86748" y="519851"/>
                </a:lnTo>
                <a:lnTo>
                  <a:pt x="86748" y="320802"/>
                </a:lnTo>
                <a:lnTo>
                  <a:pt x="1146690" y="320802"/>
                </a:lnTo>
                <a:lnTo>
                  <a:pt x="1153548" y="313944"/>
                </a:lnTo>
                <a:lnTo>
                  <a:pt x="1153548" y="0"/>
                </a:lnTo>
                <a:close/>
              </a:path>
              <a:path w="1153795" h="610869">
                <a:moveTo>
                  <a:pt x="1128402" y="0"/>
                </a:moveTo>
                <a:lnTo>
                  <a:pt x="1122306" y="0"/>
                </a:lnTo>
                <a:lnTo>
                  <a:pt x="1122306" y="289560"/>
                </a:lnTo>
                <a:lnTo>
                  <a:pt x="62364" y="289560"/>
                </a:lnTo>
                <a:lnTo>
                  <a:pt x="55506" y="296418"/>
                </a:lnTo>
                <a:lnTo>
                  <a:pt x="55506" y="520467"/>
                </a:lnTo>
                <a:lnTo>
                  <a:pt x="61602" y="531050"/>
                </a:lnTo>
                <a:lnTo>
                  <a:pt x="61602" y="300228"/>
                </a:lnTo>
                <a:lnTo>
                  <a:pt x="66174" y="295656"/>
                </a:lnTo>
                <a:lnTo>
                  <a:pt x="1128402" y="295656"/>
                </a:lnTo>
                <a:lnTo>
                  <a:pt x="1128402" y="0"/>
                </a:lnTo>
                <a:close/>
              </a:path>
            </a:pathLst>
          </a:custGeom>
          <a:solidFill>
            <a:srgbClr val="75BDA7"/>
          </a:solidFill>
          <a:ln w="9525">
            <a:noFill/>
            <a:miter lim="800000"/>
            <a:headEnd/>
            <a:tailEnd/>
          </a:ln>
        </p:spPr>
        <p:txBody>
          <a:bodyPr lIns="0" tIns="0" rIns="0" bIns="0"/>
          <a:lstStyle/>
          <a:p>
            <a:endParaRPr lang="en-US"/>
          </a:p>
        </p:txBody>
      </p:sp>
      <p:sp>
        <p:nvSpPr>
          <p:cNvPr id="63497" name="object 16"/>
          <p:cNvSpPr>
            <a:spLocks noChangeArrowheads="1"/>
          </p:cNvSpPr>
          <p:nvPr/>
        </p:nvSpPr>
        <p:spPr bwMode="auto">
          <a:xfrm>
            <a:off x="4122738" y="2163763"/>
            <a:ext cx="2235200" cy="896937"/>
          </a:xfrm>
          <a:custGeom>
            <a:avLst/>
            <a:gdLst>
              <a:gd name="T0" fmla="*/ 3936183 w 1115695"/>
              <a:gd name="T1" fmla="*/ 1011960 h 610869"/>
              <a:gd name="T2" fmla="*/ 3907127 w 1115695"/>
              <a:gd name="T3" fmla="*/ 1033314 h 610869"/>
              <a:gd name="T4" fmla="*/ 3914772 w 1115695"/>
              <a:gd name="T5" fmla="*/ 1059601 h 610869"/>
              <a:gd name="T6" fmla="*/ 4264962 w 1115695"/>
              <a:gd name="T7" fmla="*/ 1246879 h 610869"/>
              <a:gd name="T8" fmla="*/ 4128861 w 1115695"/>
              <a:gd name="T9" fmla="*/ 1122072 h 610869"/>
              <a:gd name="T10" fmla="*/ 4007572 w 1115695"/>
              <a:gd name="T11" fmla="*/ 1014730 h 610869"/>
              <a:gd name="T12" fmla="*/ 3960360 w 1115695"/>
              <a:gd name="T13" fmla="*/ 1007545 h 610869"/>
              <a:gd name="T14" fmla="*/ 4128861 w 1115695"/>
              <a:gd name="T15" fmla="*/ 1246879 h 610869"/>
              <a:gd name="T16" fmla="*/ 4205324 w 1115695"/>
              <a:gd name="T17" fmla="*/ 1230452 h 610869"/>
              <a:gd name="T18" fmla="*/ 4190408 w 1115695"/>
              <a:gd name="T19" fmla="*/ 1179467 h 610869"/>
              <a:gd name="T20" fmla="*/ 4205324 w 1115695"/>
              <a:gd name="T21" fmla="*/ 1193374 h 610869"/>
              <a:gd name="T22" fmla="*/ 4229790 w 1115695"/>
              <a:gd name="T23" fmla="*/ 1246879 h 610869"/>
              <a:gd name="T24" fmla="*/ 4205324 w 1115695"/>
              <a:gd name="T25" fmla="*/ 1193374 h 610869"/>
              <a:gd name="T26" fmla="*/ 4229790 w 1115695"/>
              <a:gd name="T27" fmla="*/ 1246879 h 610869"/>
              <a:gd name="T28" fmla="*/ 4254260 w 1115695"/>
              <a:gd name="T29" fmla="*/ 1230452 h 610869"/>
              <a:gd name="T30" fmla="*/ 4229790 w 1115695"/>
              <a:gd name="T31" fmla="*/ 1216190 h 610869"/>
              <a:gd name="T32" fmla="*/ 4398005 w 1115695"/>
              <a:gd name="T33" fmla="*/ 1008673 h 610869"/>
              <a:gd name="T34" fmla="*/ 4358245 w 1115695"/>
              <a:gd name="T35" fmla="*/ 1025102 h 610869"/>
              <a:gd name="T36" fmla="*/ 4254260 w 1115695"/>
              <a:gd name="T37" fmla="*/ 1246879 h 610869"/>
              <a:gd name="T38" fmla="*/ 4468349 w 1115695"/>
              <a:gd name="T39" fmla="*/ 1059601 h 610869"/>
              <a:gd name="T40" fmla="*/ 4475994 w 1115695"/>
              <a:gd name="T41" fmla="*/ 1033317 h 610869"/>
              <a:gd name="T42" fmla="*/ 4446940 w 1115695"/>
              <a:gd name="T43" fmla="*/ 1011960 h 610869"/>
              <a:gd name="T44" fmla="*/ 4190408 w 1115695"/>
              <a:gd name="T45" fmla="*/ 1179467 h 610869"/>
              <a:gd name="T46" fmla="*/ 4205324 w 1115695"/>
              <a:gd name="T47" fmla="*/ 1230452 h 610869"/>
              <a:gd name="T48" fmla="*/ 4190408 w 1115695"/>
              <a:gd name="T49" fmla="*/ 1179467 h 610869"/>
              <a:gd name="T50" fmla="*/ 4229790 w 1115695"/>
              <a:gd name="T51" fmla="*/ 1143248 h 610869"/>
              <a:gd name="T52" fmla="*/ 4245084 w 1115695"/>
              <a:gd name="T53" fmla="*/ 1230452 h 610869"/>
              <a:gd name="T54" fmla="*/ 4254260 w 1115695"/>
              <a:gd name="T55" fmla="*/ 1120744 h 610869"/>
              <a:gd name="T56" fmla="*/ 4205324 w 1115695"/>
              <a:gd name="T57" fmla="*/ 1165751 h 610869"/>
              <a:gd name="T58" fmla="*/ 4229790 w 1115695"/>
              <a:gd name="T59" fmla="*/ 1216190 h 610869"/>
              <a:gd name="T60" fmla="*/ 4205324 w 1115695"/>
              <a:gd name="T61" fmla="*/ 1165751 h 610869"/>
              <a:gd name="T62" fmla="*/ 4205324 w 1115695"/>
              <a:gd name="T63" fmla="*/ 1193374 h 610869"/>
              <a:gd name="T64" fmla="*/ 76460 w 1115695"/>
              <a:gd name="T65" fmla="*/ 0 h 610869"/>
              <a:gd name="T66" fmla="*/ 0 w 1115695"/>
              <a:gd name="T67" fmla="*/ 676830 h 610869"/>
              <a:gd name="T68" fmla="*/ 4128861 w 1115695"/>
              <a:gd name="T69" fmla="*/ 691616 h 610869"/>
              <a:gd name="T70" fmla="*/ 4190408 w 1115695"/>
              <a:gd name="T71" fmla="*/ 1179467 h 610869"/>
              <a:gd name="T72" fmla="*/ 4205324 w 1115695"/>
              <a:gd name="T73" fmla="*/ 653831 h 610869"/>
              <a:gd name="T74" fmla="*/ 76460 w 1115695"/>
              <a:gd name="T75" fmla="*/ 650545 h 610869"/>
              <a:gd name="T76" fmla="*/ 125396 w 1115695"/>
              <a:gd name="T77" fmla="*/ 0 h 610869"/>
              <a:gd name="T78" fmla="*/ 100928 w 1115695"/>
              <a:gd name="T79" fmla="*/ 637404 h 610869"/>
              <a:gd name="T80" fmla="*/ 4229790 w 1115695"/>
              <a:gd name="T81" fmla="*/ 647260 h 610869"/>
              <a:gd name="T82" fmla="*/ 4254260 w 1115695"/>
              <a:gd name="T83" fmla="*/ 1120744 h 610869"/>
              <a:gd name="T84" fmla="*/ 4226733 w 1115695"/>
              <a:gd name="T85" fmla="*/ 624261 h 610869"/>
              <a:gd name="T86" fmla="*/ 125396 w 1115695"/>
              <a:gd name="T87" fmla="*/ 0 h 61086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15695"/>
              <a:gd name="T133" fmla="*/ 0 h 610869"/>
              <a:gd name="T134" fmla="*/ 1115695 w 1115695"/>
              <a:gd name="T135" fmla="*/ 610869 h 61086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15695" h="610869">
                <a:moveTo>
                  <a:pt x="986718" y="467344"/>
                </a:moveTo>
                <a:lnTo>
                  <a:pt x="980694" y="469392"/>
                </a:lnTo>
                <a:lnTo>
                  <a:pt x="976002" y="473702"/>
                </a:lnTo>
                <a:lnTo>
                  <a:pt x="973455" y="479297"/>
                </a:lnTo>
                <a:lnTo>
                  <a:pt x="973193" y="485465"/>
                </a:lnTo>
                <a:lnTo>
                  <a:pt x="975360" y="491490"/>
                </a:lnTo>
                <a:lnTo>
                  <a:pt x="1043940" y="610362"/>
                </a:lnTo>
                <a:lnTo>
                  <a:pt x="1062609" y="578358"/>
                </a:lnTo>
                <a:lnTo>
                  <a:pt x="1028700" y="578358"/>
                </a:lnTo>
                <a:lnTo>
                  <a:pt x="1028700" y="520467"/>
                </a:lnTo>
                <a:lnTo>
                  <a:pt x="1002791" y="475488"/>
                </a:lnTo>
                <a:lnTo>
                  <a:pt x="998481" y="470677"/>
                </a:lnTo>
                <a:lnTo>
                  <a:pt x="992885" y="467868"/>
                </a:lnTo>
                <a:lnTo>
                  <a:pt x="986718" y="467344"/>
                </a:lnTo>
                <a:close/>
              </a:path>
              <a:path w="1115695" h="610869">
                <a:moveTo>
                  <a:pt x="1028700" y="520467"/>
                </a:moveTo>
                <a:lnTo>
                  <a:pt x="1028700" y="578358"/>
                </a:lnTo>
                <a:lnTo>
                  <a:pt x="1047750" y="578358"/>
                </a:lnTo>
                <a:lnTo>
                  <a:pt x="1047750" y="570738"/>
                </a:lnTo>
                <a:lnTo>
                  <a:pt x="1030224" y="570738"/>
                </a:lnTo>
                <a:lnTo>
                  <a:pt x="1044034" y="547089"/>
                </a:lnTo>
                <a:lnTo>
                  <a:pt x="1028700" y="520467"/>
                </a:lnTo>
                <a:close/>
              </a:path>
              <a:path w="1115695" h="610869">
                <a:moveTo>
                  <a:pt x="1047750" y="553540"/>
                </a:moveTo>
                <a:lnTo>
                  <a:pt x="1047750" y="578358"/>
                </a:lnTo>
                <a:lnTo>
                  <a:pt x="1053846" y="578358"/>
                </a:lnTo>
                <a:lnTo>
                  <a:pt x="1053846" y="564123"/>
                </a:lnTo>
                <a:lnTo>
                  <a:pt x="1047750" y="553540"/>
                </a:lnTo>
                <a:close/>
              </a:path>
              <a:path w="1115695" h="610869">
                <a:moveTo>
                  <a:pt x="1053846" y="564123"/>
                </a:moveTo>
                <a:lnTo>
                  <a:pt x="1053846" y="578358"/>
                </a:lnTo>
                <a:lnTo>
                  <a:pt x="1059942" y="578358"/>
                </a:lnTo>
                <a:lnTo>
                  <a:pt x="1059942" y="570738"/>
                </a:lnTo>
                <a:lnTo>
                  <a:pt x="1057656" y="570738"/>
                </a:lnTo>
                <a:lnTo>
                  <a:pt x="1053846" y="564123"/>
                </a:lnTo>
                <a:close/>
              </a:path>
              <a:path w="1115695" h="610869">
                <a:moveTo>
                  <a:pt x="1101923" y="467344"/>
                </a:moveTo>
                <a:lnTo>
                  <a:pt x="1095756" y="467867"/>
                </a:lnTo>
                <a:lnTo>
                  <a:pt x="1090160" y="470677"/>
                </a:lnTo>
                <a:lnTo>
                  <a:pt x="1085850" y="475488"/>
                </a:lnTo>
                <a:lnTo>
                  <a:pt x="1059942" y="519851"/>
                </a:lnTo>
                <a:lnTo>
                  <a:pt x="1059942" y="578358"/>
                </a:lnTo>
                <a:lnTo>
                  <a:pt x="1062609" y="578358"/>
                </a:lnTo>
                <a:lnTo>
                  <a:pt x="1113282" y="491490"/>
                </a:lnTo>
                <a:lnTo>
                  <a:pt x="1115448" y="485465"/>
                </a:lnTo>
                <a:lnTo>
                  <a:pt x="1115187" y="479298"/>
                </a:lnTo>
                <a:lnTo>
                  <a:pt x="1112639" y="473702"/>
                </a:lnTo>
                <a:lnTo>
                  <a:pt x="1107948" y="469392"/>
                </a:lnTo>
                <a:lnTo>
                  <a:pt x="1101923" y="467344"/>
                </a:lnTo>
                <a:close/>
              </a:path>
              <a:path w="1115695" h="610869">
                <a:moveTo>
                  <a:pt x="1044034" y="547089"/>
                </a:moveTo>
                <a:lnTo>
                  <a:pt x="1030224" y="570738"/>
                </a:lnTo>
                <a:lnTo>
                  <a:pt x="1047750" y="570738"/>
                </a:lnTo>
                <a:lnTo>
                  <a:pt x="1047750" y="553540"/>
                </a:lnTo>
                <a:lnTo>
                  <a:pt x="1044034" y="547089"/>
                </a:lnTo>
                <a:close/>
              </a:path>
              <a:path w="1115695" h="610869">
                <a:moveTo>
                  <a:pt x="1059942" y="519851"/>
                </a:moveTo>
                <a:lnTo>
                  <a:pt x="1053846" y="530289"/>
                </a:lnTo>
                <a:lnTo>
                  <a:pt x="1053846" y="564123"/>
                </a:lnTo>
                <a:lnTo>
                  <a:pt x="1057656" y="570738"/>
                </a:lnTo>
                <a:lnTo>
                  <a:pt x="1059942" y="570738"/>
                </a:lnTo>
                <a:lnTo>
                  <a:pt x="1059942" y="519851"/>
                </a:lnTo>
                <a:close/>
              </a:path>
              <a:path w="1115695" h="610869">
                <a:moveTo>
                  <a:pt x="1053846" y="530289"/>
                </a:moveTo>
                <a:lnTo>
                  <a:pt x="1047750" y="540727"/>
                </a:lnTo>
                <a:lnTo>
                  <a:pt x="1047750" y="553540"/>
                </a:lnTo>
                <a:lnTo>
                  <a:pt x="1053846" y="564123"/>
                </a:lnTo>
                <a:lnTo>
                  <a:pt x="1053846" y="530289"/>
                </a:lnTo>
                <a:close/>
              </a:path>
              <a:path w="1115695" h="610869">
                <a:moveTo>
                  <a:pt x="1047750" y="540727"/>
                </a:moveTo>
                <a:lnTo>
                  <a:pt x="1044034" y="547089"/>
                </a:lnTo>
                <a:lnTo>
                  <a:pt x="1047750" y="553540"/>
                </a:lnTo>
                <a:lnTo>
                  <a:pt x="1047750" y="540727"/>
                </a:lnTo>
                <a:close/>
              </a:path>
              <a:path w="1115695" h="610869">
                <a:moveTo>
                  <a:pt x="19050" y="0"/>
                </a:moveTo>
                <a:lnTo>
                  <a:pt x="0" y="0"/>
                </a:lnTo>
                <a:lnTo>
                  <a:pt x="0" y="313944"/>
                </a:lnTo>
                <a:lnTo>
                  <a:pt x="6858" y="320802"/>
                </a:lnTo>
                <a:lnTo>
                  <a:pt x="1028700" y="320802"/>
                </a:lnTo>
                <a:lnTo>
                  <a:pt x="1028700" y="520467"/>
                </a:lnTo>
                <a:lnTo>
                  <a:pt x="1044034" y="547089"/>
                </a:lnTo>
                <a:lnTo>
                  <a:pt x="1047750" y="540727"/>
                </a:lnTo>
                <a:lnTo>
                  <a:pt x="1047750" y="303276"/>
                </a:lnTo>
                <a:lnTo>
                  <a:pt x="1046226" y="301752"/>
                </a:lnTo>
                <a:lnTo>
                  <a:pt x="19050" y="301752"/>
                </a:lnTo>
                <a:lnTo>
                  <a:pt x="19050" y="0"/>
                </a:lnTo>
                <a:close/>
              </a:path>
              <a:path w="1115695" h="610869">
                <a:moveTo>
                  <a:pt x="31242" y="0"/>
                </a:moveTo>
                <a:lnTo>
                  <a:pt x="25146" y="0"/>
                </a:lnTo>
                <a:lnTo>
                  <a:pt x="25146" y="295656"/>
                </a:lnTo>
                <a:lnTo>
                  <a:pt x="1049274" y="295656"/>
                </a:lnTo>
                <a:lnTo>
                  <a:pt x="1053846" y="300228"/>
                </a:lnTo>
                <a:lnTo>
                  <a:pt x="1053846" y="530289"/>
                </a:lnTo>
                <a:lnTo>
                  <a:pt x="1059942" y="519851"/>
                </a:lnTo>
                <a:lnTo>
                  <a:pt x="1059942" y="296418"/>
                </a:lnTo>
                <a:lnTo>
                  <a:pt x="1053084" y="289560"/>
                </a:lnTo>
                <a:lnTo>
                  <a:pt x="31242" y="289560"/>
                </a:lnTo>
                <a:lnTo>
                  <a:pt x="31242" y="0"/>
                </a:lnTo>
                <a:close/>
              </a:path>
            </a:pathLst>
          </a:custGeom>
          <a:solidFill>
            <a:srgbClr val="75BDA7"/>
          </a:solidFill>
          <a:ln w="9525">
            <a:noFill/>
            <a:miter lim="800000"/>
            <a:headEnd/>
            <a:tailEnd/>
          </a:ln>
        </p:spPr>
        <p:txBody>
          <a:bodyPr lIns="0" tIns="0" rIns="0" bIns="0"/>
          <a:lstStyle/>
          <a:p>
            <a:endParaRPr lang="en-US"/>
          </a:p>
        </p:txBody>
      </p:sp>
      <p:sp>
        <p:nvSpPr>
          <p:cNvPr id="63498" name="object 17"/>
          <p:cNvSpPr>
            <a:spLocks noChangeArrowheads="1"/>
          </p:cNvSpPr>
          <p:nvPr/>
        </p:nvSpPr>
        <p:spPr bwMode="auto">
          <a:xfrm>
            <a:off x="3286125" y="785813"/>
            <a:ext cx="1931988" cy="357187"/>
          </a:xfrm>
          <a:prstGeom prst="rect">
            <a:avLst/>
          </a:prstGeom>
          <a:blipFill dpi="0" rotWithShape="1">
            <a:blip r:embed="rId2"/>
            <a:srcRect/>
            <a:stretch>
              <a:fillRect/>
            </a:stretch>
          </a:blipFill>
          <a:ln w="9525">
            <a:noFill/>
            <a:miter lim="800000"/>
            <a:headEnd/>
            <a:tailEnd/>
          </a:ln>
        </p:spPr>
        <p:txBody>
          <a:bodyPr lIns="0" tIns="0" rIns="0" bIns="0"/>
          <a:lstStyle/>
          <a:p>
            <a:endParaRPr lang="en-US"/>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Content Placeholder 2"/>
          <p:cNvSpPr>
            <a:spLocks noGrp="1"/>
          </p:cNvSpPr>
          <p:nvPr>
            <p:ph idx="1"/>
          </p:nvPr>
        </p:nvSpPr>
        <p:spPr>
          <a:xfrm>
            <a:off x="214313" y="285750"/>
            <a:ext cx="8572500" cy="5840413"/>
          </a:xfrm>
        </p:spPr>
        <p:txBody>
          <a:bodyPr/>
          <a:lstStyle/>
          <a:p>
            <a:pPr marL="192088" indent="-171450" algn="just">
              <a:buClr>
                <a:srgbClr val="3494BA"/>
              </a:buClr>
              <a:buFont typeface="Wingdings" pitchFamily="2" charset="2"/>
              <a:buChar char="Ø"/>
              <a:tabLst>
                <a:tab pos="192088" algn="l"/>
              </a:tabLst>
            </a:pPr>
            <a:r>
              <a:rPr lang="en-IN" sz="2200" dirty="0">
                <a:solidFill>
                  <a:schemeClr val="tx1"/>
                </a:solidFill>
                <a:latin typeface="Times New Roman" pitchFamily="18" charset="0"/>
                <a:cs typeface="Times New Roman" pitchFamily="18" charset="0"/>
              </a:rPr>
              <a:t>To indicate –</a:t>
            </a:r>
          </a:p>
          <a:p>
            <a:pPr marL="363538" lvl="1" indent="-139700" algn="just">
              <a:spcBef>
                <a:spcPts val="200"/>
              </a:spcBef>
              <a:buClr>
                <a:srgbClr val="3494BA"/>
              </a:buClr>
              <a:buFont typeface="Wingdings" pitchFamily="2" charset="2"/>
              <a:buChar char=""/>
              <a:tabLst>
                <a:tab pos="192088" algn="l"/>
              </a:tabLst>
            </a:pPr>
            <a:r>
              <a:rPr lang="en-IN" sz="2200" dirty="0">
                <a:solidFill>
                  <a:schemeClr val="tx1"/>
                </a:solidFill>
                <a:latin typeface="Times New Roman" pitchFamily="18" charset="0"/>
                <a:cs typeface="Times New Roman" pitchFamily="18" charset="0"/>
              </a:rPr>
              <a:t>Whether the Balance Sheet and Statement of Profit and Loss have been  examined  by the Tax Auditor</a:t>
            </a:r>
          </a:p>
          <a:p>
            <a:pPr marL="363538" lvl="1" indent="-139700" algn="just">
              <a:spcBef>
                <a:spcPts val="200"/>
              </a:spcBef>
              <a:buClr>
                <a:srgbClr val="3494BA"/>
              </a:buClr>
              <a:buFont typeface="Wingdings" pitchFamily="2" charset="2"/>
              <a:buChar char=""/>
              <a:tabLst>
                <a:tab pos="192088" algn="l"/>
              </a:tabLst>
            </a:pPr>
            <a:r>
              <a:rPr lang="en-IN" sz="2200" dirty="0">
                <a:solidFill>
                  <a:schemeClr val="tx1"/>
                </a:solidFill>
                <a:latin typeface="Times New Roman" pitchFamily="18" charset="0"/>
                <a:cs typeface="Times New Roman" pitchFamily="18" charset="0"/>
              </a:rPr>
              <a:t>Whether the Balance Sheet and Statement of Profit and Loss are attached to  Form No. 3CB</a:t>
            </a:r>
          </a:p>
          <a:p>
            <a:pPr marL="363538" lvl="1" indent="-139700" algn="just">
              <a:spcBef>
                <a:spcPts val="200"/>
              </a:spcBef>
              <a:buClr>
                <a:srgbClr val="3494BA"/>
              </a:buClr>
              <a:buFont typeface="Wingdings" pitchFamily="2" charset="2"/>
              <a:buChar char=""/>
              <a:tabLst>
                <a:tab pos="192088" algn="l"/>
              </a:tabLst>
            </a:pPr>
            <a:r>
              <a:rPr lang="en-IN" sz="2200" dirty="0">
                <a:solidFill>
                  <a:schemeClr val="tx1"/>
                </a:solidFill>
                <a:latin typeface="Times New Roman" pitchFamily="18" charset="0"/>
                <a:cs typeface="Times New Roman" pitchFamily="18" charset="0"/>
              </a:rPr>
              <a:t>Whether Balance Sheet and Statement of Profit and Loss are in agreement with  the books of account</a:t>
            </a:r>
          </a:p>
          <a:p>
            <a:pPr marL="363538" lvl="1" indent="-139700" algn="just">
              <a:spcBef>
                <a:spcPts val="200"/>
              </a:spcBef>
              <a:buClr>
                <a:srgbClr val="3494BA"/>
              </a:buClr>
              <a:buFont typeface="Wingdings" pitchFamily="2" charset="2"/>
              <a:buChar char=""/>
              <a:tabLst>
                <a:tab pos="192088" algn="l"/>
              </a:tabLst>
            </a:pPr>
            <a:r>
              <a:rPr lang="en-IN" sz="2200" dirty="0">
                <a:solidFill>
                  <a:schemeClr val="tx1"/>
                </a:solidFill>
                <a:latin typeface="Times New Roman" pitchFamily="18" charset="0"/>
                <a:cs typeface="Times New Roman" pitchFamily="18" charset="0"/>
              </a:rPr>
              <a:t>Any observations / comments / discrepancies / inconsistencies</a:t>
            </a:r>
          </a:p>
          <a:p>
            <a:pPr marL="363538" lvl="1" indent="-139700" algn="just">
              <a:spcBef>
                <a:spcPts val="200"/>
              </a:spcBef>
              <a:buClr>
                <a:srgbClr val="3494BA"/>
              </a:buClr>
              <a:buFont typeface="Wingdings" pitchFamily="2" charset="2"/>
              <a:buChar char=""/>
              <a:tabLst>
                <a:tab pos="192088" algn="l"/>
              </a:tabLst>
            </a:pPr>
            <a:r>
              <a:rPr lang="en-IN" sz="2200" dirty="0">
                <a:solidFill>
                  <a:schemeClr val="tx1"/>
                </a:solidFill>
                <a:latin typeface="Times New Roman" pitchFamily="18" charset="0"/>
                <a:cs typeface="Times New Roman" pitchFamily="18" charset="0"/>
              </a:rPr>
              <a:t>Whether all the information and explanations are received</a:t>
            </a:r>
          </a:p>
          <a:p>
            <a:pPr marL="363538" lvl="1" indent="-139700" algn="just">
              <a:spcBef>
                <a:spcPts val="200"/>
              </a:spcBef>
              <a:buClr>
                <a:srgbClr val="3494BA"/>
              </a:buClr>
              <a:buFont typeface="Wingdings" pitchFamily="2" charset="2"/>
              <a:buChar char=""/>
              <a:tabLst>
                <a:tab pos="192088" algn="l"/>
              </a:tabLst>
            </a:pPr>
            <a:r>
              <a:rPr lang="en-IN" sz="2200" dirty="0">
                <a:solidFill>
                  <a:schemeClr val="tx1"/>
                </a:solidFill>
                <a:latin typeface="Times New Roman" pitchFamily="18" charset="0"/>
                <a:cs typeface="Times New Roman" pitchFamily="18" charset="0"/>
              </a:rPr>
              <a:t>Whether the accounts give a true and fair view</a:t>
            </a:r>
          </a:p>
          <a:p>
            <a:pPr marL="192088" indent="-171450" algn="just">
              <a:spcBef>
                <a:spcPts val="188"/>
              </a:spcBef>
              <a:buClr>
                <a:srgbClr val="3494BA"/>
              </a:buClr>
              <a:buFont typeface="Wingdings" pitchFamily="2" charset="2"/>
              <a:buChar char="Ø"/>
              <a:tabLst>
                <a:tab pos="192088" algn="l"/>
              </a:tabLst>
            </a:pPr>
            <a:r>
              <a:rPr lang="en-IN" sz="2200" dirty="0">
                <a:solidFill>
                  <a:schemeClr val="tx1"/>
                </a:solidFill>
                <a:latin typeface="Times New Roman" pitchFamily="18" charset="0"/>
                <a:cs typeface="Times New Roman" pitchFamily="18" charset="0"/>
              </a:rPr>
              <a:t>To indicate –</a:t>
            </a:r>
          </a:p>
          <a:p>
            <a:pPr marL="363538" lvl="1" indent="-139700" algn="just">
              <a:spcBef>
                <a:spcPts val="213"/>
              </a:spcBef>
              <a:buClr>
                <a:srgbClr val="3494BA"/>
              </a:buClr>
              <a:buFont typeface="Wingdings" pitchFamily="2" charset="2"/>
              <a:buChar char=""/>
              <a:tabLst>
                <a:tab pos="192088" algn="l"/>
              </a:tabLst>
            </a:pPr>
            <a:r>
              <a:rPr lang="en-IN" sz="2200" dirty="0">
                <a:solidFill>
                  <a:schemeClr val="tx1"/>
                </a:solidFill>
                <a:latin typeface="Times New Roman" pitchFamily="18" charset="0"/>
                <a:cs typeface="Times New Roman" pitchFamily="18" charset="0"/>
              </a:rPr>
              <a:t>Whether the particulars required is annexed in Form No. 3CD</a:t>
            </a:r>
          </a:p>
          <a:p>
            <a:pPr marL="363538" lvl="1" indent="-139700" algn="just">
              <a:spcBef>
                <a:spcPts val="200"/>
              </a:spcBef>
              <a:buClr>
                <a:srgbClr val="3494BA"/>
              </a:buClr>
              <a:buFont typeface="Wingdings" pitchFamily="2" charset="2"/>
              <a:buChar char=""/>
              <a:tabLst>
                <a:tab pos="192088" algn="l"/>
              </a:tabLst>
            </a:pPr>
            <a:r>
              <a:rPr lang="en-IN" sz="2200" dirty="0">
                <a:solidFill>
                  <a:schemeClr val="tx1"/>
                </a:solidFill>
                <a:latin typeface="Times New Roman" pitchFamily="18" charset="0"/>
                <a:cs typeface="Times New Roman" pitchFamily="18" charset="0"/>
              </a:rPr>
              <a:t>Whether the particulars given in Form No. 3CD are true and correct</a:t>
            </a:r>
          </a:p>
          <a:p>
            <a:pPr marL="192088" indent="-171450" algn="just">
              <a:spcBef>
                <a:spcPts val="188"/>
              </a:spcBef>
              <a:buClr>
                <a:srgbClr val="3494BA"/>
              </a:buClr>
              <a:buFont typeface="Wingdings" pitchFamily="2" charset="2"/>
              <a:buChar char="Ø"/>
              <a:tabLst>
                <a:tab pos="192088" algn="l"/>
              </a:tabLst>
            </a:pPr>
            <a:r>
              <a:rPr lang="en-IN" sz="2200" dirty="0">
                <a:solidFill>
                  <a:schemeClr val="tx1"/>
                </a:solidFill>
                <a:latin typeface="Times New Roman" pitchFamily="18" charset="0"/>
                <a:cs typeface="Times New Roman" pitchFamily="18" charset="0"/>
              </a:rPr>
              <a:t>To state reasons in case of observations / qualifications</a:t>
            </a:r>
          </a:p>
          <a:p>
            <a:pPr marL="192088" indent="-171450" algn="just">
              <a:spcBef>
                <a:spcPts val="200"/>
              </a:spcBef>
              <a:buClr>
                <a:srgbClr val="3494BA"/>
              </a:buClr>
              <a:buFont typeface="Wingdings" pitchFamily="2" charset="2"/>
              <a:buChar char="Ø"/>
              <a:tabLst>
                <a:tab pos="192088" algn="l"/>
              </a:tabLst>
            </a:pPr>
            <a:r>
              <a:rPr lang="en-IN" sz="2200" dirty="0">
                <a:solidFill>
                  <a:schemeClr val="tx1"/>
                </a:solidFill>
                <a:latin typeface="Times New Roman" pitchFamily="18" charset="0"/>
                <a:cs typeface="Times New Roman" pitchFamily="18" charset="0"/>
              </a:rPr>
              <a:t>To indicate if the branch audit is carried out, the same have been considered</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52400"/>
            <a:ext cx="8686800" cy="6553200"/>
          </a:xfrm>
        </p:spPr>
        <p:txBody>
          <a:bodyPr>
            <a:noAutofit/>
          </a:bodyPr>
          <a:lstStyle/>
          <a:p>
            <a:pPr marL="82296" indent="0" algn="ctr" eaLnBrk="1" fontAlgn="auto" hangingPunct="1">
              <a:spcAft>
                <a:spcPts val="0"/>
              </a:spcAft>
              <a:buFont typeface="Arial" pitchFamily="34" charset="0"/>
              <a:buNone/>
              <a:defRPr/>
            </a:pPr>
            <a:r>
              <a:rPr lang="en-US" b="1" dirty="0">
                <a:solidFill>
                  <a:schemeClr val="tx1"/>
                </a:solidFill>
                <a:latin typeface="Times New Roman" pitchFamily="18" charset="0"/>
                <a:cs typeface="Times New Roman" pitchFamily="18" charset="0"/>
              </a:rPr>
              <a:t>FORM NO. 3CB</a:t>
            </a:r>
          </a:p>
          <a:p>
            <a:pPr marL="82296" indent="0" algn="ctr" eaLnBrk="1" fontAlgn="auto" hangingPunct="1">
              <a:spcAft>
                <a:spcPts val="0"/>
              </a:spcAft>
              <a:buFont typeface="Arial" pitchFamily="34" charset="0"/>
              <a:buNone/>
              <a:defRPr/>
            </a:pPr>
            <a:r>
              <a:rPr lang="en-US" b="1" dirty="0">
                <a:solidFill>
                  <a:schemeClr val="tx1"/>
                </a:solidFill>
                <a:latin typeface="Times New Roman" pitchFamily="18" charset="0"/>
                <a:cs typeface="Times New Roman" pitchFamily="18" charset="0"/>
              </a:rPr>
              <a:t>[See rule 6G(1)(b)]</a:t>
            </a:r>
          </a:p>
          <a:p>
            <a:pPr marL="82296" indent="0" algn="ctr" eaLnBrk="1" fontAlgn="auto" hangingPunct="1">
              <a:spcAft>
                <a:spcPts val="0"/>
              </a:spcAft>
              <a:buFont typeface="Arial" pitchFamily="34" charset="0"/>
              <a:buNone/>
              <a:defRPr/>
            </a:pPr>
            <a:endParaRPr lang="en-US" b="1" dirty="0">
              <a:solidFill>
                <a:schemeClr val="tx1"/>
              </a:solidFill>
              <a:latin typeface="Times New Roman" pitchFamily="18" charset="0"/>
              <a:cs typeface="Times New Roman" pitchFamily="18" charset="0"/>
            </a:endParaRPr>
          </a:p>
          <a:p>
            <a:pPr marL="82296" indent="0" algn="just" eaLnBrk="1" fontAlgn="auto" hangingPunct="1">
              <a:spcAft>
                <a:spcPts val="0"/>
              </a:spcAft>
              <a:buFont typeface="Arial" pitchFamily="34" charset="0"/>
              <a:buNone/>
              <a:defRPr/>
            </a:pPr>
            <a:r>
              <a:rPr lang="en-US" sz="2000" b="1" dirty="0">
                <a:solidFill>
                  <a:schemeClr val="tx1"/>
                </a:solidFill>
                <a:latin typeface="Times New Roman" pitchFamily="18" charset="0"/>
                <a:cs typeface="Times New Roman" pitchFamily="18" charset="0"/>
              </a:rPr>
              <a:t>Audit report under section 44AB of the Income - tax Act 1961,</a:t>
            </a:r>
          </a:p>
          <a:p>
            <a:pPr marL="82296" indent="0" algn="just" eaLnBrk="1" fontAlgn="auto" hangingPunct="1">
              <a:spcAft>
                <a:spcPts val="0"/>
              </a:spcAft>
              <a:buFont typeface="Arial" pitchFamily="34" charset="0"/>
              <a:buNone/>
              <a:defRPr/>
            </a:pPr>
            <a:r>
              <a:rPr lang="en-US" sz="2000" b="1" dirty="0">
                <a:solidFill>
                  <a:schemeClr val="tx1"/>
                </a:solidFill>
                <a:latin typeface="Times New Roman" pitchFamily="18" charset="0"/>
                <a:cs typeface="Times New Roman" pitchFamily="18" charset="0"/>
              </a:rPr>
              <a:t>in the case of a person referred to in clause (b) of sub - rule (1) of rule 6G</a:t>
            </a:r>
          </a:p>
          <a:p>
            <a:pPr marL="80962" indent="0" algn="just" eaLnBrk="1" fontAlgn="auto" hangingPunct="1">
              <a:spcAft>
                <a:spcPts val="0"/>
              </a:spcAft>
              <a:buFont typeface="Arial" pitchFamily="34" charset="0"/>
              <a:buNone/>
              <a:defRPr/>
            </a:pPr>
            <a:r>
              <a:rPr lang="en-US" sz="2000" dirty="0">
                <a:solidFill>
                  <a:schemeClr val="tx1"/>
                </a:solidFill>
                <a:latin typeface="Times New Roman" pitchFamily="18" charset="0"/>
                <a:cs typeface="Times New Roman" pitchFamily="18" charset="0"/>
              </a:rPr>
              <a:t>1.*I / we have examined the balance sheet as on, ____, and the *profit and loss account / income and expenditure account for the period beginning from ----------------------to ending on -----------------., attached herewith, of ______________________________( Name ), _______________(Address), ____________(Permanent Account Number).</a:t>
            </a:r>
          </a:p>
          <a:p>
            <a:pPr marL="80962" indent="0" algn="just" eaLnBrk="1" fontAlgn="auto" hangingPunct="1">
              <a:spcAft>
                <a:spcPts val="0"/>
              </a:spcAft>
              <a:buFont typeface="Arial" pitchFamily="34" charset="0"/>
              <a:buNone/>
              <a:defRPr/>
            </a:pPr>
            <a:endParaRPr lang="en-US" sz="2000" dirty="0">
              <a:solidFill>
                <a:schemeClr val="tx1"/>
              </a:solidFill>
              <a:latin typeface="Times New Roman" pitchFamily="18" charset="0"/>
              <a:cs typeface="Times New Roman" pitchFamily="18" charset="0"/>
            </a:endParaRPr>
          </a:p>
          <a:p>
            <a:pPr marL="80962" indent="0" algn="just" eaLnBrk="1" fontAlgn="auto" hangingPunct="1">
              <a:spcAft>
                <a:spcPts val="0"/>
              </a:spcAft>
              <a:buFont typeface="Arial" pitchFamily="34" charset="0"/>
              <a:buNone/>
              <a:defRPr/>
            </a:pPr>
            <a:r>
              <a:rPr lang="en-US" sz="2000" dirty="0">
                <a:solidFill>
                  <a:schemeClr val="tx1"/>
                </a:solidFill>
                <a:latin typeface="Times New Roman" pitchFamily="18" charset="0"/>
                <a:cs typeface="Times New Roman" pitchFamily="18" charset="0"/>
              </a:rPr>
              <a:t>2. *I / we certify that the balance sheet and the *profit and loss / income and expenditure account are in agreement with the books of account maintained at the head office at _____________ and ** ___________ branches.</a:t>
            </a:r>
          </a:p>
        </p:txBody>
      </p:sp>
      <p:sp>
        <p:nvSpPr>
          <p:cNvPr id="65539" name="TextBox 3"/>
          <p:cNvSpPr txBox="1">
            <a:spLocks noChangeArrowheads="1"/>
          </p:cNvSpPr>
          <p:nvPr/>
        </p:nvSpPr>
        <p:spPr bwMode="auto">
          <a:xfrm>
            <a:off x="2971800" y="5670551"/>
            <a:ext cx="3048000" cy="738187"/>
          </a:xfrm>
          <a:prstGeom prst="rect">
            <a:avLst/>
          </a:prstGeom>
          <a:noFill/>
          <a:ln w="31750">
            <a:solidFill>
              <a:srgbClr val="FF0000"/>
            </a:solidFill>
            <a:miter lim="800000"/>
            <a:headEnd/>
            <a:tailEnd/>
          </a:ln>
        </p:spPr>
        <p:txBody>
          <a:bodyPr>
            <a:spAutoFit/>
          </a:bodyPr>
          <a:lstStyle/>
          <a:p>
            <a:pPr algn="ctr"/>
            <a:r>
              <a:rPr lang="en-US" sz="2100">
                <a:latin typeface="Times New Roman" pitchFamily="18" charset="0"/>
                <a:cs typeface="Times New Roman" pitchFamily="18" charset="0"/>
              </a:rPr>
              <a:t>Mention the total number of branches</a:t>
            </a:r>
          </a:p>
        </p:txBody>
      </p:sp>
      <p:sp>
        <p:nvSpPr>
          <p:cNvPr id="65540" name="TextBox 4"/>
          <p:cNvSpPr txBox="1">
            <a:spLocks noChangeArrowheads="1"/>
          </p:cNvSpPr>
          <p:nvPr/>
        </p:nvSpPr>
        <p:spPr bwMode="auto">
          <a:xfrm>
            <a:off x="3962400" y="4800600"/>
            <a:ext cx="457200" cy="400050"/>
          </a:xfrm>
          <a:prstGeom prst="rect">
            <a:avLst/>
          </a:prstGeom>
          <a:noFill/>
          <a:ln w="31750">
            <a:solidFill>
              <a:srgbClr val="FF0000"/>
            </a:solidFill>
            <a:miter lim="800000"/>
            <a:headEnd/>
            <a:tailEnd/>
          </a:ln>
        </p:spPr>
        <p:txBody>
          <a:bodyPr>
            <a:spAutoFit/>
          </a:bodyPr>
          <a:lstStyle/>
          <a:p>
            <a:r>
              <a:rPr lang="en-US" sz="2000"/>
              <a:t> </a:t>
            </a:r>
          </a:p>
        </p:txBody>
      </p:sp>
      <p:cxnSp>
        <p:nvCxnSpPr>
          <p:cNvPr id="6" name="Straight Arrow Connector 5"/>
          <p:cNvCxnSpPr/>
          <p:nvPr/>
        </p:nvCxnSpPr>
        <p:spPr>
          <a:xfrm rot="5400000">
            <a:off x="3999706" y="5447507"/>
            <a:ext cx="381000" cy="1587"/>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a:spLocks noGrp="1"/>
          </p:cNvSpPr>
          <p:nvPr>
            <p:ph idx="1"/>
          </p:nvPr>
        </p:nvSpPr>
        <p:spPr>
          <a:xfrm>
            <a:off x="99480" y="116632"/>
            <a:ext cx="8793000" cy="6026944"/>
          </a:xfrm>
        </p:spPr>
        <p:txBody>
          <a:bodyPr>
            <a:noAutofit/>
          </a:bodyPr>
          <a:lstStyle/>
          <a:p>
            <a:pPr marL="517525" indent="-436563" algn="just">
              <a:buNone/>
              <a:defRPr/>
            </a:pPr>
            <a:r>
              <a:rPr lang="en-US" sz="2000" dirty="0">
                <a:latin typeface="Times New Roman" pitchFamily="18" charset="0"/>
                <a:cs typeface="Times New Roman" pitchFamily="18" charset="0"/>
              </a:rPr>
              <a:t>3.(a) *I / we report the following observations / comments / discrepancies / inconsistencies; if any:</a:t>
            </a:r>
          </a:p>
          <a:p>
            <a:pPr marL="517525" indent="-436563" algn="just">
              <a:buNone/>
              <a:defRPr/>
            </a:pPr>
            <a:r>
              <a:rPr lang="en-US" sz="2000" dirty="0">
                <a:solidFill>
                  <a:schemeClr val="tx1"/>
                </a:solidFill>
                <a:latin typeface="Times New Roman" pitchFamily="18" charset="0"/>
                <a:cs typeface="Times New Roman" pitchFamily="18" charset="0"/>
              </a:rPr>
              <a:t>  (b) Subject to above, -</a:t>
            </a:r>
          </a:p>
          <a:p>
            <a:pPr marL="517525" indent="-436563" algn="just">
              <a:buNone/>
              <a:defRPr/>
            </a:pPr>
            <a:r>
              <a:rPr lang="en-US" sz="2000" dirty="0">
                <a:solidFill>
                  <a:schemeClr val="tx1"/>
                </a:solidFill>
                <a:latin typeface="Times New Roman" pitchFamily="18" charset="0"/>
                <a:cs typeface="Times New Roman" pitchFamily="18" charset="0"/>
              </a:rPr>
              <a:t>	(</a:t>
            </a:r>
            <a:r>
              <a:rPr lang="en-US" sz="2200" dirty="0">
                <a:solidFill>
                  <a:schemeClr val="tx1"/>
                </a:solidFill>
                <a:latin typeface="Times New Roman" pitchFamily="18" charset="0"/>
                <a:cs typeface="Times New Roman" pitchFamily="18" charset="0"/>
              </a:rPr>
              <a:t>A)*I / we have obtained all the information and explanations which, to the best of *my / our knowledge and belief, were necessary for the purpose of the audit.</a:t>
            </a:r>
          </a:p>
          <a:p>
            <a:pPr marL="517525" indent="-436563" algn="just" eaLnBrk="1" fontAlgn="auto" hangingPunct="1">
              <a:spcAft>
                <a:spcPts val="0"/>
              </a:spcAft>
              <a:buFont typeface="Arial" pitchFamily="34" charset="0"/>
              <a:buNone/>
              <a:defRPr/>
            </a:pPr>
            <a:r>
              <a:rPr lang="en-US" sz="2200" dirty="0">
                <a:solidFill>
                  <a:schemeClr val="tx1"/>
                </a:solidFill>
                <a:latin typeface="Times New Roman" pitchFamily="18" charset="0"/>
                <a:cs typeface="Times New Roman" pitchFamily="18" charset="0"/>
              </a:rPr>
              <a:t>	(B) In *my / our opinion, proper books of account have been kept by the head office and branches of the assessee so far as appears from*my / our examination of the books.</a:t>
            </a:r>
          </a:p>
          <a:p>
            <a:pPr marL="517525" indent="-436563" algn="just" eaLnBrk="1" fontAlgn="auto" hangingPunct="1">
              <a:spcAft>
                <a:spcPts val="0"/>
              </a:spcAft>
              <a:buFont typeface="Arial" pitchFamily="34" charset="0"/>
              <a:buNone/>
              <a:defRPr/>
            </a:pPr>
            <a:r>
              <a:rPr lang="en-US" sz="2200" dirty="0">
                <a:solidFill>
                  <a:schemeClr val="tx1"/>
                </a:solidFill>
                <a:latin typeface="Times New Roman" pitchFamily="18" charset="0"/>
                <a:cs typeface="Times New Roman" pitchFamily="18" charset="0"/>
              </a:rPr>
              <a:t>	 (C) In *my / our opinion and to the best of *my / our information and according to the explanations given to *me / us, the said accounts, read with notes thereon, if any, give a </a:t>
            </a:r>
            <a:r>
              <a:rPr lang="en-US" sz="2200" b="1" u="sng" dirty="0">
                <a:solidFill>
                  <a:schemeClr val="tx1"/>
                </a:solidFill>
                <a:latin typeface="Times New Roman" pitchFamily="18" charset="0"/>
                <a:cs typeface="Times New Roman" pitchFamily="18" charset="0"/>
              </a:rPr>
              <a:t>true and fair </a:t>
            </a:r>
            <a:r>
              <a:rPr lang="en-US" sz="2200" dirty="0">
                <a:solidFill>
                  <a:schemeClr val="tx1"/>
                </a:solidFill>
                <a:latin typeface="Times New Roman" pitchFamily="18" charset="0"/>
                <a:cs typeface="Times New Roman" pitchFamily="18" charset="0"/>
              </a:rPr>
              <a:t>view :-</a:t>
            </a:r>
          </a:p>
          <a:p>
            <a:pPr marL="685800" indent="-604838" algn="just" eaLnBrk="1" fontAlgn="auto" hangingPunct="1">
              <a:spcAft>
                <a:spcPts val="0"/>
              </a:spcAft>
              <a:buFont typeface="Arial" pitchFamily="34" charset="0"/>
              <a:buNone/>
              <a:defRPr/>
            </a:pPr>
            <a:r>
              <a:rPr lang="en-US" sz="2200" dirty="0">
                <a:solidFill>
                  <a:schemeClr val="tx1"/>
                </a:solidFill>
                <a:latin typeface="Times New Roman" pitchFamily="18" charset="0"/>
                <a:cs typeface="Times New Roman" pitchFamily="18" charset="0"/>
              </a:rPr>
              <a:t>	     (i) in the case of the balance sheet, of the state of the affairs of the assessee as at 31st March, ;and</a:t>
            </a:r>
          </a:p>
          <a:p>
            <a:pPr marL="685800" indent="-604838" algn="just" eaLnBrk="1" fontAlgn="auto" hangingPunct="1">
              <a:spcAft>
                <a:spcPts val="0"/>
              </a:spcAft>
              <a:buFont typeface="Arial" pitchFamily="34" charset="0"/>
              <a:buNone/>
              <a:defRPr/>
            </a:pPr>
            <a:r>
              <a:rPr lang="en-US" sz="2200" dirty="0">
                <a:solidFill>
                  <a:schemeClr val="tx1"/>
                </a:solidFill>
                <a:latin typeface="Times New Roman" pitchFamily="18" charset="0"/>
                <a:cs typeface="Times New Roman" pitchFamily="18" charset="0"/>
              </a:rPr>
              <a:t>	     (ii) in the case of the *profit and loss account / income and expenditure account of the *profit / loss or *surplus / deficit of the assessee for the year ended on that date.</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304800" y="381000"/>
            <a:ext cx="8534400" cy="6172200"/>
          </a:xfrm>
        </p:spPr>
        <p:txBody>
          <a:bodyPr>
            <a:noAutofit/>
          </a:bodyPr>
          <a:lstStyle/>
          <a:p>
            <a:pPr marL="288925" indent="-207963" eaLnBrk="1" fontAlgn="auto" hangingPunct="1">
              <a:spcAft>
                <a:spcPts val="0"/>
              </a:spcAft>
              <a:buFont typeface="Arial" pitchFamily="34" charset="0"/>
              <a:buNone/>
              <a:defRPr/>
            </a:pPr>
            <a:r>
              <a:rPr lang="en-US" sz="2000" dirty="0">
                <a:solidFill>
                  <a:schemeClr val="tx1"/>
                </a:solidFill>
                <a:latin typeface="Times New Roman" pitchFamily="18" charset="0"/>
                <a:cs typeface="Times New Roman" pitchFamily="18" charset="0"/>
              </a:rPr>
              <a:t>4. The statement of particulars required to be furnished under section 44AB is annexed herewith in Form No.3CD.</a:t>
            </a:r>
          </a:p>
          <a:p>
            <a:pPr marL="288925" indent="-207963" eaLnBrk="1" fontAlgn="auto" hangingPunct="1">
              <a:spcAft>
                <a:spcPts val="0"/>
              </a:spcAft>
              <a:buFont typeface="Arial" pitchFamily="34" charset="0"/>
              <a:buNone/>
              <a:defRPr/>
            </a:pPr>
            <a:r>
              <a:rPr lang="en-US" sz="2000" dirty="0">
                <a:solidFill>
                  <a:schemeClr val="tx1"/>
                </a:solidFill>
                <a:latin typeface="Times New Roman" pitchFamily="18" charset="0"/>
                <a:cs typeface="Times New Roman" pitchFamily="18" charset="0"/>
              </a:rPr>
              <a:t>5. In *my/our opinion and to the best of *my / our information and according to explanations given to *me / us, the particulars given in the said Form No.3 CD are </a:t>
            </a:r>
            <a:r>
              <a:rPr lang="en-US" sz="2000" b="1" u="sng" dirty="0">
                <a:solidFill>
                  <a:schemeClr val="tx1"/>
                </a:solidFill>
                <a:latin typeface="Times New Roman" pitchFamily="18" charset="0"/>
                <a:cs typeface="Times New Roman" pitchFamily="18" charset="0"/>
              </a:rPr>
              <a:t>true and correct </a:t>
            </a:r>
            <a:r>
              <a:rPr lang="en-US" sz="2000" dirty="0">
                <a:solidFill>
                  <a:schemeClr val="tx1"/>
                </a:solidFill>
                <a:latin typeface="Times New Roman" pitchFamily="18" charset="0"/>
                <a:cs typeface="Times New Roman" pitchFamily="18" charset="0"/>
              </a:rPr>
              <a:t>subject to following observations/qualifications, if any:</a:t>
            </a:r>
          </a:p>
          <a:p>
            <a:pPr marL="288925" indent="-207963" eaLnBrk="1" fontAlgn="auto" hangingPunct="1">
              <a:spcAft>
                <a:spcPts val="0"/>
              </a:spcAft>
              <a:buFont typeface="Arial" pitchFamily="34" charset="0"/>
              <a:buNone/>
              <a:defRPr/>
            </a:pPr>
            <a:r>
              <a:rPr lang="en-US" sz="2000" dirty="0">
                <a:solidFill>
                  <a:schemeClr val="tx1"/>
                </a:solidFill>
                <a:latin typeface="Times New Roman" pitchFamily="18" charset="0"/>
                <a:cs typeface="Times New Roman" pitchFamily="18" charset="0"/>
              </a:rPr>
              <a:t>	a. ………….</a:t>
            </a:r>
          </a:p>
          <a:p>
            <a:pPr marL="288925" indent="-207963" eaLnBrk="1" fontAlgn="auto" hangingPunct="1">
              <a:spcAft>
                <a:spcPts val="0"/>
              </a:spcAft>
              <a:buFont typeface="Arial" pitchFamily="34" charset="0"/>
              <a:buNone/>
              <a:defRPr/>
            </a:pPr>
            <a:r>
              <a:rPr lang="en-US" sz="2000" dirty="0">
                <a:solidFill>
                  <a:schemeClr val="tx1"/>
                </a:solidFill>
                <a:latin typeface="Times New Roman" pitchFamily="18" charset="0"/>
                <a:cs typeface="Times New Roman" pitchFamily="18" charset="0"/>
              </a:rPr>
              <a:t>	b. ………….</a:t>
            </a:r>
          </a:p>
          <a:p>
            <a:pPr marL="288925" indent="-207963" eaLnBrk="1" fontAlgn="auto" hangingPunct="1">
              <a:spcAft>
                <a:spcPts val="0"/>
              </a:spcAft>
              <a:buFont typeface="Arial" pitchFamily="34" charset="0"/>
              <a:buNone/>
              <a:defRPr/>
            </a:pPr>
            <a:r>
              <a:rPr lang="en-US" sz="2000" dirty="0">
                <a:solidFill>
                  <a:schemeClr val="tx1"/>
                </a:solidFill>
                <a:latin typeface="Times New Roman" pitchFamily="18" charset="0"/>
                <a:cs typeface="Times New Roman" pitchFamily="18" charset="0"/>
              </a:rPr>
              <a:t>	c. ………….	</a:t>
            </a:r>
          </a:p>
          <a:p>
            <a:pPr marL="365760" indent="-256032" eaLnBrk="1" fontAlgn="auto" hangingPunct="1">
              <a:spcAft>
                <a:spcPts val="0"/>
              </a:spcAft>
              <a:buFont typeface="Wingdings 3"/>
              <a:buChar char=""/>
              <a:defRPr/>
            </a:pPr>
            <a:endParaRPr lang="en-US" sz="2000" dirty="0">
              <a:solidFill>
                <a:schemeClr val="tx1"/>
              </a:solidFill>
              <a:latin typeface="Times New Roman" pitchFamily="18" charset="0"/>
              <a:cs typeface="Times New Roman" pitchFamily="18" charset="0"/>
            </a:endParaRPr>
          </a:p>
          <a:p>
            <a:pPr marL="82296" indent="0" eaLnBrk="1" fontAlgn="auto" hangingPunct="1">
              <a:spcAft>
                <a:spcPts val="0"/>
              </a:spcAft>
              <a:buFont typeface="Arial" pitchFamily="34" charset="0"/>
              <a:buNone/>
              <a:defRPr/>
            </a:pPr>
            <a:r>
              <a:rPr lang="en-US" sz="2000" dirty="0">
                <a:solidFill>
                  <a:schemeClr val="tx1"/>
                </a:solidFill>
                <a:latin typeface="Times New Roman" pitchFamily="18" charset="0"/>
                <a:cs typeface="Times New Roman" pitchFamily="18" charset="0"/>
              </a:rPr>
              <a:t>                                                       **(Signature and stamp/Seal of the signatory)</a:t>
            </a:r>
          </a:p>
          <a:p>
            <a:pPr marL="82296" indent="0" eaLnBrk="1" fontAlgn="auto" hangingPunct="1">
              <a:spcAft>
                <a:spcPts val="0"/>
              </a:spcAft>
              <a:buFont typeface="Arial" pitchFamily="34" charset="0"/>
              <a:buNone/>
              <a:defRPr/>
            </a:pPr>
            <a:endParaRPr lang="en-US" sz="2000" dirty="0">
              <a:solidFill>
                <a:schemeClr val="tx1"/>
              </a:solidFill>
              <a:latin typeface="Times New Roman" pitchFamily="18" charset="0"/>
              <a:cs typeface="Times New Roman" pitchFamily="18" charset="0"/>
            </a:endParaRPr>
          </a:p>
          <a:p>
            <a:pPr marL="82296" indent="0" eaLnBrk="1" fontAlgn="auto" hangingPunct="1">
              <a:spcAft>
                <a:spcPts val="0"/>
              </a:spcAft>
              <a:buFont typeface="Arial" pitchFamily="34" charset="0"/>
              <a:buNone/>
              <a:defRPr/>
            </a:pPr>
            <a:r>
              <a:rPr lang="en-US" sz="2000" dirty="0">
                <a:solidFill>
                  <a:schemeClr val="tx1"/>
                </a:solidFill>
                <a:latin typeface="Times New Roman" pitchFamily="18" charset="0"/>
                <a:cs typeface="Times New Roman" pitchFamily="18" charset="0"/>
              </a:rPr>
              <a:t>Place : ______________                                               Name of the signatory …..</a:t>
            </a:r>
          </a:p>
          <a:p>
            <a:pPr marL="82296" indent="0" eaLnBrk="1" fontAlgn="auto" hangingPunct="1">
              <a:spcAft>
                <a:spcPts val="0"/>
              </a:spcAft>
              <a:buFont typeface="Arial" pitchFamily="34" charset="0"/>
              <a:buNone/>
              <a:defRPr/>
            </a:pPr>
            <a:r>
              <a:rPr lang="en-US" sz="2000" dirty="0">
                <a:solidFill>
                  <a:schemeClr val="tx1"/>
                </a:solidFill>
                <a:latin typeface="Times New Roman" pitchFamily="18" charset="0"/>
                <a:cs typeface="Times New Roman" pitchFamily="18" charset="0"/>
              </a:rPr>
              <a:t>Date : ______________                                                      Full address.…………</a:t>
            </a:r>
          </a:p>
          <a:p>
            <a:pPr marL="365760" indent="-256032" eaLnBrk="1" fontAlgn="auto" hangingPunct="1">
              <a:spcAft>
                <a:spcPts val="0"/>
              </a:spcAft>
              <a:buFont typeface="Wingdings 3"/>
              <a:buChar char=""/>
              <a:defRPr/>
            </a:pPr>
            <a:endParaRPr lang="en-US" sz="2000" dirty="0">
              <a:solidFill>
                <a:schemeClr val="tx1"/>
              </a:solidFill>
              <a:latin typeface="Times New Roman" pitchFamily="18" charset="0"/>
              <a:cs typeface="Times New Roman" pitchFamily="18" charset="0"/>
            </a:endParaRPr>
          </a:p>
          <a:p>
            <a:pPr marL="365760" indent="-256032" eaLnBrk="1" fontAlgn="auto" hangingPunct="1">
              <a:spcAft>
                <a:spcPts val="0"/>
              </a:spcAft>
              <a:buFont typeface="Wingdings 3"/>
              <a:buChar char=""/>
              <a:defRPr/>
            </a:pPr>
            <a:endParaRPr lang="en-US" sz="2000" dirty="0">
              <a:solidFill>
                <a:schemeClr val="tx1"/>
              </a:solidFill>
              <a:latin typeface="Times New Roman" pitchFamily="18" charset="0"/>
              <a:cs typeface="Times New Roman" pitchFamily="18" charset="0"/>
            </a:endParaRPr>
          </a:p>
        </p:txBody>
      </p:sp>
      <p:sp>
        <p:nvSpPr>
          <p:cNvPr id="67587" name="TextBox 3"/>
          <p:cNvSpPr txBox="1">
            <a:spLocks noChangeArrowheads="1"/>
          </p:cNvSpPr>
          <p:nvPr/>
        </p:nvSpPr>
        <p:spPr bwMode="auto">
          <a:xfrm>
            <a:off x="2590800" y="2286000"/>
            <a:ext cx="2209800" cy="862013"/>
          </a:xfrm>
          <a:prstGeom prst="rect">
            <a:avLst/>
          </a:prstGeom>
          <a:noFill/>
          <a:ln w="19050">
            <a:solidFill>
              <a:srgbClr val="FF0000"/>
            </a:solidFill>
            <a:miter lim="800000"/>
            <a:headEnd/>
            <a:tailEnd/>
          </a:ln>
        </p:spPr>
        <p:txBody>
          <a:bodyPr>
            <a:spAutoFit/>
          </a:bodyPr>
          <a:lstStyle/>
          <a:p>
            <a:pPr algn="ctr"/>
            <a:r>
              <a:rPr lang="en-US" sz="2500">
                <a:solidFill>
                  <a:srgbClr val="FF0000"/>
                </a:solidFill>
                <a:latin typeface="Times New Roman" pitchFamily="18" charset="0"/>
                <a:cs typeface="Times New Roman" pitchFamily="18" charset="0"/>
              </a:rPr>
              <a:t>List provided in e-utility</a:t>
            </a:r>
          </a:p>
        </p:txBody>
      </p:sp>
      <p:sp>
        <p:nvSpPr>
          <p:cNvPr id="6" name="Right Brace 5"/>
          <p:cNvSpPr/>
          <p:nvPr/>
        </p:nvSpPr>
        <p:spPr>
          <a:xfrm>
            <a:off x="1905000" y="2133600"/>
            <a:ext cx="533400" cy="1066800"/>
          </a:xfrm>
          <a:prstGeom prst="rightBrace">
            <a:avLst>
              <a:gd name="adj1" fmla="val 8333"/>
              <a:gd name="adj2" fmla="val 52040"/>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4"/>
          <p:cNvSpPr>
            <a:spLocks noGrp="1"/>
          </p:cNvSpPr>
          <p:nvPr>
            <p:ph type="title"/>
          </p:nvPr>
        </p:nvSpPr>
        <p:spPr>
          <a:xfrm>
            <a:off x="381000" y="0"/>
            <a:ext cx="8153400" cy="533400"/>
          </a:xfrm>
        </p:spPr>
        <p:txBody>
          <a:bodyPr>
            <a:normAutofit fontScale="90000"/>
          </a:bodyPr>
          <a:lstStyle/>
          <a:p>
            <a:r>
              <a:rPr lang="en-US" dirty="0">
                <a:latin typeface="Times New Roman" panose="02020603050405020304" pitchFamily="18" charset="0"/>
                <a:cs typeface="Times New Roman" panose="02020603050405020304" pitchFamily="18" charset="0"/>
              </a:rPr>
              <a:t>Form 3CB…..</a:t>
            </a:r>
          </a:p>
        </p:txBody>
      </p:sp>
      <p:sp>
        <p:nvSpPr>
          <p:cNvPr id="7" name="Rectangle 6"/>
          <p:cNvSpPr/>
          <p:nvPr/>
        </p:nvSpPr>
        <p:spPr>
          <a:xfrm>
            <a:off x="7391400" y="76200"/>
            <a:ext cx="17526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r"/>
            <a:r>
              <a:rPr lang="en-US" sz="2400" b="1" dirty="0" err="1">
                <a:solidFill>
                  <a:schemeClr val="tx2"/>
                </a:solidFill>
                <a:latin typeface="Times New Roman" panose="02020603050405020304" pitchFamily="18" charset="0"/>
                <a:cs typeface="Times New Roman" panose="02020603050405020304" pitchFamily="18" charset="0"/>
              </a:rPr>
              <a:t>Contd</a:t>
            </a:r>
            <a:r>
              <a:rPr lang="en-US" sz="2400" b="1" dirty="0">
                <a:solidFill>
                  <a:schemeClr val="tx2"/>
                </a:solidFill>
                <a:latin typeface="Times New Roman" panose="02020603050405020304" pitchFamily="18" charset="0"/>
                <a:cs typeface="Times New Roman" panose="02020603050405020304" pitchFamily="18" charset="0"/>
              </a:rPr>
              <a:t>….</a:t>
            </a:r>
          </a:p>
        </p:txBody>
      </p:sp>
      <p:sp>
        <p:nvSpPr>
          <p:cNvPr id="8" name="Rectangle 7"/>
          <p:cNvSpPr/>
          <p:nvPr/>
        </p:nvSpPr>
        <p:spPr>
          <a:xfrm>
            <a:off x="152400" y="4343400"/>
            <a:ext cx="8839200" cy="1477328"/>
          </a:xfrm>
          <a:prstGeom prst="rect">
            <a:avLst/>
          </a:prstGeom>
          <a:ln w="19050">
            <a:noFill/>
          </a:ln>
        </p:spPr>
        <p:txBody>
          <a:bodyPr wrap="square">
            <a:spAutoFit/>
          </a:bodyPr>
          <a:lstStyle/>
          <a:p>
            <a:pPr marL="631825" indent="-631825" algn="just"/>
            <a:r>
              <a:rPr lang="en-US" b="1" dirty="0">
                <a:latin typeface="Times New Roman" panose="02020603050405020304" pitchFamily="18" charset="0"/>
                <a:cs typeface="Times New Roman" panose="02020603050405020304" pitchFamily="18" charset="0"/>
              </a:rPr>
              <a:t>Note: </a:t>
            </a:r>
          </a:p>
          <a:p>
            <a:pPr marL="266700" indent="-266700" algn="just"/>
            <a:r>
              <a:rPr lang="en-US" dirty="0">
                <a:latin typeface="Times New Roman" panose="02020603050405020304" pitchFamily="18" charset="0"/>
                <a:cs typeface="Times New Roman" panose="02020603050405020304" pitchFamily="18" charset="0"/>
              </a:rPr>
              <a:t>1. This report has to be signed by person eligible to sign the report as per the provisions of section 44AB of the Income-tax Act, 1961</a:t>
            </a:r>
          </a:p>
          <a:p>
            <a:pPr marL="631825" indent="-631825" algn="just"/>
            <a:r>
              <a:rPr lang="en-US" dirty="0">
                <a:latin typeface="Times New Roman" panose="02020603050405020304" pitchFamily="18" charset="0"/>
                <a:cs typeface="Times New Roman" panose="02020603050405020304" pitchFamily="18" charset="0"/>
              </a:rPr>
              <a:t>2. Stamp/ Seal of Signatory to Tax Audit Report required on physical copy of report.</a:t>
            </a:r>
          </a:p>
          <a:p>
            <a:pPr marL="631825" indent="-631825" algn="just"/>
            <a:r>
              <a:rPr lang="en-US" b="1" dirty="0">
                <a:latin typeface="Times New Roman" panose="02020603050405020304" pitchFamily="18" charset="0"/>
                <a:cs typeface="Times New Roman" panose="02020603050405020304" pitchFamily="18" charset="0"/>
              </a:rPr>
              <a:t>3. Generating UDIN to file tax audit report is now mandatory.</a:t>
            </a:r>
          </a:p>
        </p:txBody>
      </p:sp>
      <p:pic>
        <p:nvPicPr>
          <p:cNvPr id="9" name="Picture 8"/>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52400" y="500742"/>
            <a:ext cx="8839200" cy="3886200"/>
          </a:xfrm>
          <a:prstGeom prst="rect">
            <a:avLst/>
          </a:prstGeom>
          <a:noFill/>
          <a:ln w="19050">
            <a:noFill/>
          </a:ln>
        </p:spPr>
      </p:pic>
      <p:sp>
        <p:nvSpPr>
          <p:cNvPr id="3" name="Footer Placeholder 2"/>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129790184"/>
      </p:ext>
    </p:extLst>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Content Placeholder 2"/>
          <p:cNvSpPr>
            <a:spLocks noGrp="1"/>
          </p:cNvSpPr>
          <p:nvPr>
            <p:ph idx="1"/>
          </p:nvPr>
        </p:nvSpPr>
        <p:spPr>
          <a:xfrm>
            <a:off x="152400" y="304800"/>
            <a:ext cx="8884096" cy="914400"/>
          </a:xfrm>
        </p:spPr>
        <p:txBody>
          <a:bodyPr>
            <a:noAutofit/>
          </a:bodyPr>
          <a:lstStyle/>
          <a:p>
            <a:pPr algn="ctr" eaLnBrk="1" hangingPunct="1">
              <a:buFont typeface="Arial" pitchFamily="34" charset="0"/>
              <a:buNone/>
            </a:pPr>
            <a:r>
              <a:rPr lang="en-US" altLang="en-US" sz="2400" b="1" u="sng" dirty="0">
                <a:solidFill>
                  <a:schemeClr val="tx1"/>
                </a:solidFill>
                <a:latin typeface="Times New Roman" pitchFamily="18" charset="0"/>
                <a:cs typeface="Times New Roman" pitchFamily="18" charset="0"/>
              </a:rPr>
              <a:t>FORM 3CA &amp; 3CB</a:t>
            </a:r>
          </a:p>
          <a:p>
            <a:pPr algn="ctr" eaLnBrk="1" hangingPunct="1">
              <a:buFont typeface="Arial" pitchFamily="34" charset="0"/>
              <a:buNone/>
            </a:pPr>
            <a:r>
              <a:rPr lang="en-US" altLang="en-US" sz="2300" b="1" dirty="0">
                <a:solidFill>
                  <a:schemeClr val="tx1"/>
                </a:solidFill>
                <a:latin typeface="Times New Roman" pitchFamily="18" charset="0"/>
                <a:cs typeface="Times New Roman" pitchFamily="18" charset="0"/>
              </a:rPr>
              <a:t>In the utility, for qualifications, the following format is prescribed:</a:t>
            </a:r>
          </a:p>
        </p:txBody>
      </p:sp>
      <p:graphicFrame>
        <p:nvGraphicFramePr>
          <p:cNvPr id="4" name="Table 3"/>
          <p:cNvGraphicFramePr>
            <a:graphicFrameLocks noGrp="1"/>
          </p:cNvGraphicFramePr>
          <p:nvPr>
            <p:extLst>
              <p:ext uri="{D42A27DB-BD31-4B8C-83A1-F6EECF244321}">
                <p14:modId xmlns:p14="http://schemas.microsoft.com/office/powerpoint/2010/main" val="1759678812"/>
              </p:ext>
            </p:extLst>
          </p:nvPr>
        </p:nvGraphicFramePr>
        <p:xfrm>
          <a:off x="304800" y="1333500"/>
          <a:ext cx="8534400" cy="4076168"/>
        </p:xfrm>
        <a:graphic>
          <a:graphicData uri="http://schemas.openxmlformats.org/drawingml/2006/table">
            <a:tbl>
              <a:tblPr firstRow="1" bandRow="1">
                <a:tableStyleId>{5C22544A-7EE6-4342-B048-85BDC9FD1C3A}</a:tableStyleId>
              </a:tblPr>
              <a:tblGrid>
                <a:gridCol w="692035">
                  <a:extLst>
                    <a:ext uri="{9D8B030D-6E8A-4147-A177-3AD203B41FA5}">
                      <a16:colId xmlns:a16="http://schemas.microsoft.com/office/drawing/2014/main" val="20000"/>
                    </a:ext>
                  </a:extLst>
                </a:gridCol>
                <a:gridCol w="6228311">
                  <a:extLst>
                    <a:ext uri="{9D8B030D-6E8A-4147-A177-3AD203B41FA5}">
                      <a16:colId xmlns:a16="http://schemas.microsoft.com/office/drawing/2014/main" val="20001"/>
                    </a:ext>
                  </a:extLst>
                </a:gridCol>
                <a:gridCol w="1614054">
                  <a:extLst>
                    <a:ext uri="{9D8B030D-6E8A-4147-A177-3AD203B41FA5}">
                      <a16:colId xmlns:a16="http://schemas.microsoft.com/office/drawing/2014/main" val="20002"/>
                    </a:ext>
                  </a:extLst>
                </a:gridCol>
              </a:tblGrid>
              <a:tr h="781296">
                <a:tc>
                  <a:txBody>
                    <a:bodyPr/>
                    <a:lstStyle/>
                    <a:p>
                      <a:r>
                        <a:rPr lang="en-US" sz="1800" dirty="0" err="1">
                          <a:latin typeface="Times New Roman" pitchFamily="18" charset="0"/>
                          <a:cs typeface="Times New Roman" pitchFamily="18" charset="0"/>
                        </a:rPr>
                        <a:t>Sr</a:t>
                      </a:r>
                      <a:r>
                        <a:rPr lang="en-US" sz="1800" dirty="0">
                          <a:latin typeface="Times New Roman" pitchFamily="18" charset="0"/>
                          <a:cs typeface="Times New Roman" pitchFamily="18" charset="0"/>
                        </a:rPr>
                        <a:t> </a:t>
                      </a:r>
                    </a:p>
                    <a:p>
                      <a:r>
                        <a:rPr lang="en-US" sz="1800" dirty="0">
                          <a:latin typeface="Times New Roman" pitchFamily="18" charset="0"/>
                          <a:cs typeface="Times New Roman" pitchFamily="18" charset="0"/>
                        </a:rPr>
                        <a:t>No.</a:t>
                      </a:r>
                    </a:p>
                  </a:txBody>
                  <a:tcPr marT="45700" marB="45700"/>
                </a:tc>
                <a:tc>
                  <a:txBody>
                    <a:bodyPr/>
                    <a:lstStyle/>
                    <a:p>
                      <a:r>
                        <a:rPr lang="en-US" sz="1800" dirty="0">
                          <a:latin typeface="Times New Roman" pitchFamily="18" charset="0"/>
                          <a:cs typeface="Times New Roman" pitchFamily="18" charset="0"/>
                        </a:rPr>
                        <a:t>Qualification Type (to select from a drop-down list)</a:t>
                      </a:r>
                    </a:p>
                  </a:txBody>
                  <a:tcPr marT="45700" marB="45700"/>
                </a:tc>
                <a:tc>
                  <a:txBody>
                    <a:bodyPr/>
                    <a:lstStyle/>
                    <a:p>
                      <a:r>
                        <a:rPr lang="en-US" sz="1800" dirty="0">
                          <a:latin typeface="Times New Roman" pitchFamily="18" charset="0"/>
                          <a:cs typeface="Times New Roman" pitchFamily="18" charset="0"/>
                        </a:rPr>
                        <a:t>Observations/ Qualifications</a:t>
                      </a:r>
                    </a:p>
                  </a:txBody>
                  <a:tcPr marT="45700" marB="45700"/>
                </a:tc>
                <a:extLst>
                  <a:ext uri="{0D108BD9-81ED-4DB2-BD59-A6C34878D82A}">
                    <a16:rowId xmlns:a16="http://schemas.microsoft.com/office/drawing/2014/main" val="10000"/>
                  </a:ext>
                </a:extLst>
              </a:tr>
              <a:tr h="590304">
                <a:tc>
                  <a:txBody>
                    <a:bodyPr/>
                    <a:lstStyle/>
                    <a:p>
                      <a:pPr algn="ctr"/>
                      <a:r>
                        <a:rPr lang="en-US" sz="1800" dirty="0">
                          <a:latin typeface="Times New Roman" pitchFamily="18" charset="0"/>
                          <a:cs typeface="Times New Roman" pitchFamily="18" charset="0"/>
                        </a:rPr>
                        <a:t>1</a:t>
                      </a:r>
                    </a:p>
                  </a:txBody>
                  <a:tcPr marT="45700" marB="45700" anchor="ctr"/>
                </a:tc>
                <a:tc>
                  <a:txBody>
                    <a:bodyPr/>
                    <a:lstStyle/>
                    <a:p>
                      <a:pPr marL="0" marR="0" indent="0" algn="just" defTabSz="914400" rtl="0" eaLnBrk="1" fontAlgn="b" latinLnBrk="0" hangingPunct="1">
                        <a:lnSpc>
                          <a:spcPct val="100000"/>
                        </a:lnSpc>
                        <a:spcBef>
                          <a:spcPts val="0"/>
                        </a:spcBef>
                        <a:spcAft>
                          <a:spcPts val="0"/>
                        </a:spcAft>
                        <a:buClrTx/>
                        <a:buSzTx/>
                        <a:buFontTx/>
                        <a:buNone/>
                        <a:tabLst/>
                        <a:defRPr/>
                      </a:pPr>
                      <a:r>
                        <a:rPr lang="en-US" sz="1800" b="0" i="0" dirty="0">
                          <a:latin typeface="Times New Roman" pitchFamily="18" charset="0"/>
                          <a:cs typeface="Times New Roman" pitchFamily="18" charset="0"/>
                        </a:rPr>
                        <a:t>Proper books of account, to enable reporting in form 3CD, have not been maintained by the </a:t>
                      </a:r>
                      <a:r>
                        <a:rPr lang="en-US" sz="1800" b="0" i="0" dirty="0" err="1">
                          <a:latin typeface="Times New Roman" pitchFamily="18" charset="0"/>
                          <a:cs typeface="Times New Roman" pitchFamily="18" charset="0"/>
                        </a:rPr>
                        <a:t>assessee</a:t>
                      </a:r>
                      <a:endParaRPr lang="en-US" sz="1800" b="0" i="0" dirty="0">
                        <a:latin typeface="Times New Roman" pitchFamily="18" charset="0"/>
                        <a:cs typeface="Times New Roman" pitchFamily="18" charset="0"/>
                      </a:endParaRPr>
                    </a:p>
                  </a:txBody>
                  <a:tcPr marL="0" marR="0" marT="0" marB="0" anchor="ctr"/>
                </a:tc>
                <a:tc>
                  <a:txBody>
                    <a:bodyPr/>
                    <a:lstStyle/>
                    <a:p>
                      <a:pPr algn="l" fontAlgn="b"/>
                      <a:r>
                        <a:rPr lang="en-US" sz="1800" b="0" i="0">
                          <a:latin typeface="Times New Roman" pitchFamily="18" charset="0"/>
                          <a:cs typeface="Times New Roman" pitchFamily="18" charset="0"/>
                        </a:rPr>
                        <a:t> </a:t>
                      </a:r>
                    </a:p>
                  </a:txBody>
                  <a:tcPr marL="0" marR="0" marT="0" marB="0" anchor="b"/>
                </a:tc>
                <a:extLst>
                  <a:ext uri="{0D108BD9-81ED-4DB2-BD59-A6C34878D82A}">
                    <a16:rowId xmlns:a16="http://schemas.microsoft.com/office/drawing/2014/main" val="10001"/>
                  </a:ext>
                </a:extLst>
              </a:tr>
              <a:tr h="910344">
                <a:tc>
                  <a:txBody>
                    <a:bodyPr/>
                    <a:lstStyle/>
                    <a:p>
                      <a:pPr algn="ctr"/>
                      <a:r>
                        <a:rPr lang="en-US" sz="1800" dirty="0">
                          <a:latin typeface="Times New Roman" pitchFamily="18" charset="0"/>
                          <a:cs typeface="Times New Roman" pitchFamily="18" charset="0"/>
                        </a:rPr>
                        <a:t>2</a:t>
                      </a:r>
                    </a:p>
                  </a:txBody>
                  <a:tcPr marT="45700" marB="45700" anchor="ctr"/>
                </a:tc>
                <a:tc>
                  <a:txBody>
                    <a:bodyPr/>
                    <a:lstStyle/>
                    <a:p>
                      <a:pPr marL="0" marR="0" indent="0" algn="just" defTabSz="914400" rtl="0" eaLnBrk="1" fontAlgn="b" latinLnBrk="0" hangingPunct="1">
                        <a:lnSpc>
                          <a:spcPct val="100000"/>
                        </a:lnSpc>
                        <a:spcBef>
                          <a:spcPts val="0"/>
                        </a:spcBef>
                        <a:spcAft>
                          <a:spcPts val="0"/>
                        </a:spcAft>
                        <a:buClrTx/>
                        <a:buSzTx/>
                        <a:buFontTx/>
                        <a:buNone/>
                        <a:tabLst/>
                        <a:defRPr/>
                      </a:pPr>
                      <a:r>
                        <a:rPr lang="en-US" sz="1800" b="0" i="0" dirty="0">
                          <a:latin typeface="Times New Roman" pitchFamily="18" charset="0"/>
                          <a:cs typeface="Times New Roman" pitchFamily="18" charset="0"/>
                        </a:rPr>
                        <a:t>All the information and explanations which to the best of my/our knowledge and belief were necessary for the purpose of my/our audit has not been provided by the </a:t>
                      </a:r>
                      <a:r>
                        <a:rPr lang="en-US" sz="1800" b="0" i="0" dirty="0" err="1">
                          <a:latin typeface="Times New Roman" pitchFamily="18" charset="0"/>
                          <a:cs typeface="Times New Roman" pitchFamily="18" charset="0"/>
                        </a:rPr>
                        <a:t>assessee</a:t>
                      </a:r>
                      <a:endParaRPr lang="en-US" sz="1800" b="0" i="0" dirty="0">
                        <a:latin typeface="Times New Roman" pitchFamily="18" charset="0"/>
                        <a:cs typeface="Times New Roman" pitchFamily="18" charset="0"/>
                      </a:endParaRPr>
                    </a:p>
                  </a:txBody>
                  <a:tcPr marL="0" marR="0" marT="0" marB="0" anchor="ctr"/>
                </a:tc>
                <a:tc>
                  <a:txBody>
                    <a:bodyPr/>
                    <a:lstStyle/>
                    <a:p>
                      <a:endParaRPr lang="en-US" sz="1800">
                        <a:latin typeface="Times New Roman" pitchFamily="18" charset="0"/>
                        <a:cs typeface="Times New Roman" pitchFamily="18" charset="0"/>
                      </a:endParaRPr>
                    </a:p>
                  </a:txBody>
                  <a:tcPr marT="45700" marB="45700"/>
                </a:tc>
                <a:extLst>
                  <a:ext uri="{0D108BD9-81ED-4DB2-BD59-A6C34878D82A}">
                    <a16:rowId xmlns:a16="http://schemas.microsoft.com/office/drawing/2014/main" val="10002"/>
                  </a:ext>
                </a:extLst>
              </a:tr>
              <a:tr h="498864">
                <a:tc>
                  <a:txBody>
                    <a:bodyPr/>
                    <a:lstStyle/>
                    <a:p>
                      <a:pPr algn="ctr"/>
                      <a:r>
                        <a:rPr lang="en-US" sz="1800" dirty="0">
                          <a:latin typeface="Times New Roman" pitchFamily="18" charset="0"/>
                          <a:cs typeface="Times New Roman" pitchFamily="18" charset="0"/>
                        </a:rPr>
                        <a:t>3</a:t>
                      </a:r>
                    </a:p>
                  </a:txBody>
                  <a:tcPr marT="45700" marB="45700" anchor="ctr"/>
                </a:tc>
                <a:tc>
                  <a:txBody>
                    <a:bodyPr/>
                    <a:lstStyle/>
                    <a:p>
                      <a:pPr marL="0" marR="0" indent="0" algn="just" defTabSz="914400" rtl="0" eaLnBrk="1" fontAlgn="b" latinLnBrk="0" hangingPunct="1">
                        <a:lnSpc>
                          <a:spcPct val="100000"/>
                        </a:lnSpc>
                        <a:spcBef>
                          <a:spcPts val="0"/>
                        </a:spcBef>
                        <a:spcAft>
                          <a:spcPts val="0"/>
                        </a:spcAft>
                        <a:buClrTx/>
                        <a:buSzTx/>
                        <a:buFontTx/>
                        <a:buNone/>
                        <a:tabLst/>
                        <a:defRPr/>
                      </a:pPr>
                      <a:r>
                        <a:rPr lang="en-US" sz="1800" b="0" i="0" dirty="0">
                          <a:latin typeface="Times New Roman" pitchFamily="18" charset="0"/>
                          <a:cs typeface="Times New Roman" pitchFamily="18" charset="0"/>
                        </a:rPr>
                        <a:t>Documents necessary to verify the reportable transaction were not made available.</a:t>
                      </a:r>
                    </a:p>
                  </a:txBody>
                  <a:tcPr marL="0" marR="0" marT="0" marB="0" anchor="ctr"/>
                </a:tc>
                <a:tc>
                  <a:txBody>
                    <a:bodyPr/>
                    <a:lstStyle/>
                    <a:p>
                      <a:endParaRPr lang="en-US" sz="1800">
                        <a:latin typeface="Times New Roman" pitchFamily="18" charset="0"/>
                        <a:cs typeface="Times New Roman" pitchFamily="18" charset="0"/>
                      </a:endParaRPr>
                    </a:p>
                  </a:txBody>
                  <a:tcPr marT="45700" marB="45700"/>
                </a:tc>
                <a:extLst>
                  <a:ext uri="{0D108BD9-81ED-4DB2-BD59-A6C34878D82A}">
                    <a16:rowId xmlns:a16="http://schemas.microsoft.com/office/drawing/2014/main" val="10003"/>
                  </a:ext>
                </a:extLst>
              </a:tr>
              <a:tr h="285504">
                <a:tc>
                  <a:txBody>
                    <a:bodyPr/>
                    <a:lstStyle/>
                    <a:p>
                      <a:pPr algn="ctr"/>
                      <a:r>
                        <a:rPr lang="en-US" sz="1800" dirty="0">
                          <a:latin typeface="Times New Roman" pitchFamily="18" charset="0"/>
                          <a:cs typeface="Times New Roman" pitchFamily="18" charset="0"/>
                        </a:rPr>
                        <a:t>4</a:t>
                      </a:r>
                    </a:p>
                  </a:txBody>
                  <a:tcPr marT="45700" marB="45700" anchor="ctr"/>
                </a:tc>
                <a:tc>
                  <a:txBody>
                    <a:bodyPr/>
                    <a:lstStyle/>
                    <a:p>
                      <a:pPr algn="just" fontAlgn="b"/>
                      <a:r>
                        <a:rPr lang="en-US" sz="1800" b="0" i="0" dirty="0">
                          <a:latin typeface="Times New Roman" pitchFamily="18" charset="0"/>
                          <a:cs typeface="Times New Roman" pitchFamily="18" charset="0"/>
                        </a:rPr>
                        <a:t> Proper stock Records are not maintained by the </a:t>
                      </a:r>
                      <a:r>
                        <a:rPr lang="en-US" sz="1800" b="0" i="0" dirty="0" err="1">
                          <a:latin typeface="Times New Roman" pitchFamily="18" charset="0"/>
                          <a:cs typeface="Times New Roman" pitchFamily="18" charset="0"/>
                        </a:rPr>
                        <a:t>assessee</a:t>
                      </a:r>
                      <a:r>
                        <a:rPr lang="en-US" sz="1800" b="0" i="0" dirty="0">
                          <a:latin typeface="Times New Roman" pitchFamily="18" charset="0"/>
                          <a:cs typeface="Times New Roman" pitchFamily="18" charset="0"/>
                        </a:rPr>
                        <a:t> </a:t>
                      </a:r>
                    </a:p>
                  </a:txBody>
                  <a:tcPr marL="0" marR="0" marT="0" marB="0" anchor="ctr"/>
                </a:tc>
                <a:tc>
                  <a:txBody>
                    <a:bodyPr/>
                    <a:lstStyle/>
                    <a:p>
                      <a:pPr algn="l" fontAlgn="b"/>
                      <a:r>
                        <a:rPr lang="en-US" sz="1800" b="0" i="0" dirty="0">
                          <a:latin typeface="Times New Roman" pitchFamily="18" charset="0"/>
                          <a:cs typeface="Times New Roman" pitchFamily="18" charset="0"/>
                        </a:rPr>
                        <a:t> </a:t>
                      </a:r>
                    </a:p>
                  </a:txBody>
                  <a:tcPr marL="0" marR="0" marT="0" marB="0" anchor="b"/>
                </a:tc>
                <a:extLst>
                  <a:ext uri="{0D108BD9-81ED-4DB2-BD59-A6C34878D82A}">
                    <a16:rowId xmlns:a16="http://schemas.microsoft.com/office/drawing/2014/main" val="10004"/>
                  </a:ext>
                </a:extLst>
              </a:tr>
              <a:tr h="422664">
                <a:tc>
                  <a:txBody>
                    <a:bodyPr/>
                    <a:lstStyle/>
                    <a:p>
                      <a:pPr algn="ctr"/>
                      <a:r>
                        <a:rPr lang="en-US" sz="1800" dirty="0">
                          <a:latin typeface="Times New Roman" pitchFamily="18" charset="0"/>
                          <a:cs typeface="Times New Roman" pitchFamily="18" charset="0"/>
                        </a:rPr>
                        <a:t>5</a:t>
                      </a:r>
                    </a:p>
                  </a:txBody>
                  <a:tcPr marT="45700" marB="45700" anchor="ctr"/>
                </a:tc>
                <a:tc>
                  <a:txBody>
                    <a:bodyPr/>
                    <a:lstStyle/>
                    <a:p>
                      <a:pPr algn="just" fontAlgn="b"/>
                      <a:r>
                        <a:rPr lang="en-US" sz="1800" b="0" i="0" dirty="0">
                          <a:latin typeface="Times New Roman" pitchFamily="18" charset="0"/>
                          <a:cs typeface="Times New Roman" pitchFamily="18" charset="0"/>
                        </a:rPr>
                        <a:t>Valuation of Closing stock is not possible</a:t>
                      </a:r>
                    </a:p>
                  </a:txBody>
                  <a:tcPr marL="0" marR="0" marT="0" marB="0" anchor="ctr"/>
                </a:tc>
                <a:tc>
                  <a:txBody>
                    <a:bodyPr/>
                    <a:lstStyle/>
                    <a:p>
                      <a:endParaRPr lang="en-US" sz="1800" dirty="0">
                        <a:latin typeface="Times New Roman" pitchFamily="18" charset="0"/>
                        <a:cs typeface="Times New Roman" pitchFamily="18" charset="0"/>
                      </a:endParaRPr>
                    </a:p>
                  </a:txBody>
                  <a:tcPr marT="45700" marB="45700"/>
                </a:tc>
                <a:extLst>
                  <a:ext uri="{0D108BD9-81ED-4DB2-BD59-A6C34878D82A}">
                    <a16:rowId xmlns:a16="http://schemas.microsoft.com/office/drawing/2014/main" val="10005"/>
                  </a:ext>
                </a:extLst>
              </a:tr>
              <a:tr h="457200">
                <a:tc>
                  <a:txBody>
                    <a:bodyPr/>
                    <a:lstStyle/>
                    <a:p>
                      <a:pPr algn="ctr"/>
                      <a:r>
                        <a:rPr lang="en-US" sz="1800" dirty="0">
                          <a:latin typeface="Times New Roman" pitchFamily="18" charset="0"/>
                          <a:cs typeface="Times New Roman" pitchFamily="18" charset="0"/>
                        </a:rPr>
                        <a:t>6</a:t>
                      </a:r>
                    </a:p>
                  </a:txBody>
                  <a:tcPr marT="45700" marB="45700" anchor="ctr"/>
                </a:tc>
                <a:tc>
                  <a:txBody>
                    <a:bodyPr/>
                    <a:lstStyle/>
                    <a:p>
                      <a:pPr algn="just"/>
                      <a:r>
                        <a:rPr lang="en-US" sz="1800" dirty="0">
                          <a:latin typeface="Times New Roman" pitchFamily="18" charset="0"/>
                          <a:cs typeface="Times New Roman" pitchFamily="18" charset="0"/>
                        </a:rPr>
                        <a:t>Yield / Percentage of wastage is</a:t>
                      </a:r>
                      <a:r>
                        <a:rPr lang="en-US" sz="1800" baseline="0" dirty="0">
                          <a:latin typeface="Times New Roman" pitchFamily="18" charset="0"/>
                          <a:cs typeface="Times New Roman" pitchFamily="18" charset="0"/>
                        </a:rPr>
                        <a:t> not ascertainable.</a:t>
                      </a:r>
                    </a:p>
                  </a:txBody>
                  <a:tcPr marT="45700" marB="45700" anchor="ctr"/>
                </a:tc>
                <a:tc>
                  <a:txBody>
                    <a:bodyPr/>
                    <a:lstStyle/>
                    <a:p>
                      <a:endParaRPr lang="en-US" sz="1800" dirty="0">
                        <a:latin typeface="Times New Roman" pitchFamily="18" charset="0"/>
                        <a:cs typeface="Times New Roman" pitchFamily="18" charset="0"/>
                      </a:endParaRPr>
                    </a:p>
                  </a:txBody>
                  <a:tcPr marT="45700" marB="45700"/>
                </a:tc>
                <a:extLst>
                  <a:ext uri="{0D108BD9-81ED-4DB2-BD59-A6C34878D82A}">
                    <a16:rowId xmlns:a16="http://schemas.microsoft.com/office/drawing/2014/main" val="10006"/>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Content Placeholder 2"/>
          <p:cNvSpPr>
            <a:spLocks noGrp="1"/>
          </p:cNvSpPr>
          <p:nvPr>
            <p:ph idx="1"/>
          </p:nvPr>
        </p:nvSpPr>
        <p:spPr>
          <a:xfrm>
            <a:off x="304800" y="0"/>
            <a:ext cx="8382000" cy="1219200"/>
          </a:xfrm>
        </p:spPr>
        <p:txBody>
          <a:bodyPr/>
          <a:lstStyle/>
          <a:p>
            <a:pPr algn="ctr" eaLnBrk="1" hangingPunct="1">
              <a:buFont typeface="Arial" pitchFamily="34" charset="0"/>
              <a:buNone/>
            </a:pPr>
            <a:endParaRPr lang="en-US" altLang="en-US" sz="2400" dirty="0">
              <a:solidFill>
                <a:schemeClr val="tx1"/>
              </a:solidFill>
              <a:latin typeface="Times New Roman" pitchFamily="18" charset="0"/>
              <a:cs typeface="Times New Roman" pitchFamily="18" charset="0"/>
            </a:endParaRPr>
          </a:p>
          <a:p>
            <a:pPr algn="just" eaLnBrk="1" hangingPunct="1">
              <a:buFont typeface="Arial" pitchFamily="34" charset="0"/>
              <a:buNone/>
            </a:pPr>
            <a:r>
              <a:rPr lang="en-US" altLang="en-US" sz="2400" dirty="0">
                <a:solidFill>
                  <a:schemeClr val="tx1"/>
                </a:solidFill>
                <a:latin typeface="Times New Roman" pitchFamily="18" charset="0"/>
                <a:cs typeface="Times New Roman" pitchFamily="18" charset="0"/>
              </a:rPr>
              <a:t>	</a:t>
            </a:r>
            <a:endParaRPr lang="en-US" altLang="en-US" sz="2400" b="1" dirty="0">
              <a:solidFill>
                <a:schemeClr val="tx1"/>
              </a:solidFill>
              <a:latin typeface="Times New Roman" pitchFamily="18" charset="0"/>
              <a:cs typeface="Times New Roman"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72203580"/>
              </p:ext>
            </p:extLst>
          </p:nvPr>
        </p:nvGraphicFramePr>
        <p:xfrm>
          <a:off x="304800" y="274327"/>
          <a:ext cx="8534400" cy="3916674"/>
        </p:xfrm>
        <a:graphic>
          <a:graphicData uri="http://schemas.openxmlformats.org/drawingml/2006/table">
            <a:tbl>
              <a:tblPr firstRow="1" bandRow="1">
                <a:tableStyleId>{5C22544A-7EE6-4342-B048-85BDC9FD1C3A}</a:tableStyleId>
              </a:tblPr>
              <a:tblGrid>
                <a:gridCol w="692035">
                  <a:extLst>
                    <a:ext uri="{9D8B030D-6E8A-4147-A177-3AD203B41FA5}">
                      <a16:colId xmlns:a16="http://schemas.microsoft.com/office/drawing/2014/main" val="20000"/>
                    </a:ext>
                  </a:extLst>
                </a:gridCol>
                <a:gridCol w="6228311">
                  <a:extLst>
                    <a:ext uri="{9D8B030D-6E8A-4147-A177-3AD203B41FA5}">
                      <a16:colId xmlns:a16="http://schemas.microsoft.com/office/drawing/2014/main" val="20001"/>
                    </a:ext>
                  </a:extLst>
                </a:gridCol>
                <a:gridCol w="1614054">
                  <a:extLst>
                    <a:ext uri="{9D8B030D-6E8A-4147-A177-3AD203B41FA5}">
                      <a16:colId xmlns:a16="http://schemas.microsoft.com/office/drawing/2014/main" val="20002"/>
                    </a:ext>
                  </a:extLst>
                </a:gridCol>
              </a:tblGrid>
              <a:tr h="685800">
                <a:tc>
                  <a:txBody>
                    <a:bodyPr/>
                    <a:lstStyle/>
                    <a:p>
                      <a:r>
                        <a:rPr lang="en-US" sz="1800" dirty="0" err="1">
                          <a:latin typeface="Times New Roman" pitchFamily="18" charset="0"/>
                          <a:cs typeface="Times New Roman" pitchFamily="18" charset="0"/>
                        </a:rPr>
                        <a:t>Sr</a:t>
                      </a:r>
                      <a:r>
                        <a:rPr lang="en-US" sz="1800" dirty="0">
                          <a:latin typeface="Times New Roman" pitchFamily="18" charset="0"/>
                          <a:cs typeface="Times New Roman" pitchFamily="18" charset="0"/>
                        </a:rPr>
                        <a:t> </a:t>
                      </a:r>
                    </a:p>
                    <a:p>
                      <a:r>
                        <a:rPr lang="en-US" sz="1800" dirty="0">
                          <a:latin typeface="Times New Roman" pitchFamily="18" charset="0"/>
                          <a:cs typeface="Times New Roman" pitchFamily="18" charset="0"/>
                        </a:rPr>
                        <a:t>No.</a:t>
                      </a:r>
                    </a:p>
                  </a:txBody>
                  <a:tcPr marT="45717" marB="45717"/>
                </a:tc>
                <a:tc>
                  <a:txBody>
                    <a:bodyPr/>
                    <a:lstStyle/>
                    <a:p>
                      <a:r>
                        <a:rPr lang="en-US" sz="1800" dirty="0">
                          <a:latin typeface="Times New Roman" pitchFamily="18" charset="0"/>
                          <a:cs typeface="Times New Roman" pitchFamily="18" charset="0"/>
                        </a:rPr>
                        <a:t>Qualification Type (to select from a drop-down list)</a:t>
                      </a:r>
                    </a:p>
                  </a:txBody>
                  <a:tcPr marT="45717" marB="45717"/>
                </a:tc>
                <a:tc>
                  <a:txBody>
                    <a:bodyPr/>
                    <a:lstStyle/>
                    <a:p>
                      <a:r>
                        <a:rPr lang="en-US" sz="1800" dirty="0">
                          <a:latin typeface="Times New Roman" pitchFamily="18" charset="0"/>
                          <a:cs typeface="Times New Roman" pitchFamily="18" charset="0"/>
                        </a:rPr>
                        <a:t>Observations/ qualifications</a:t>
                      </a:r>
                    </a:p>
                  </a:txBody>
                  <a:tcPr marT="45717" marB="45717"/>
                </a:tc>
                <a:extLst>
                  <a:ext uri="{0D108BD9-81ED-4DB2-BD59-A6C34878D82A}">
                    <a16:rowId xmlns:a16="http://schemas.microsoft.com/office/drawing/2014/main" val="10000"/>
                  </a:ext>
                </a:extLst>
              </a:tr>
              <a:tr h="533400">
                <a:tc>
                  <a:txBody>
                    <a:bodyPr/>
                    <a:lstStyle/>
                    <a:p>
                      <a:pPr algn="ctr"/>
                      <a:r>
                        <a:rPr lang="en-US" sz="1800" dirty="0">
                          <a:latin typeface="Times New Roman" pitchFamily="18" charset="0"/>
                          <a:cs typeface="Times New Roman" pitchFamily="18" charset="0"/>
                        </a:rPr>
                        <a:t>7</a:t>
                      </a:r>
                    </a:p>
                  </a:txBody>
                  <a:tcPr marT="45717" marB="45717" anchor="ctr"/>
                </a:tc>
                <a:tc>
                  <a:txBody>
                    <a:bodyPr/>
                    <a:lstStyle/>
                    <a:p>
                      <a:pPr marL="0" marR="0" indent="0" algn="just" defTabSz="914400" rtl="0" eaLnBrk="1" fontAlgn="b" latinLnBrk="0" hangingPunct="1">
                        <a:lnSpc>
                          <a:spcPct val="100000"/>
                        </a:lnSpc>
                        <a:spcBef>
                          <a:spcPts val="0"/>
                        </a:spcBef>
                        <a:spcAft>
                          <a:spcPts val="0"/>
                        </a:spcAft>
                        <a:buClrTx/>
                        <a:buSzTx/>
                        <a:buFontTx/>
                        <a:buNone/>
                        <a:tabLst/>
                        <a:defRPr/>
                      </a:pPr>
                      <a:r>
                        <a:rPr lang="en-US" sz="1800" b="0" i="0" dirty="0">
                          <a:latin typeface="Times New Roman" pitchFamily="18" charset="0"/>
                          <a:cs typeface="Times New Roman" pitchFamily="18" charset="0"/>
                        </a:rPr>
                        <a:t>Records necessary to verify personal nature of expenses not maintained by the </a:t>
                      </a:r>
                      <a:r>
                        <a:rPr lang="en-US" sz="1800" b="0" i="0" dirty="0" err="1">
                          <a:latin typeface="Times New Roman" pitchFamily="18" charset="0"/>
                          <a:cs typeface="Times New Roman" pitchFamily="18" charset="0"/>
                        </a:rPr>
                        <a:t>assessee</a:t>
                      </a:r>
                      <a:endParaRPr lang="en-US" sz="1800" b="0" i="0" dirty="0">
                        <a:latin typeface="Times New Roman" pitchFamily="18" charset="0"/>
                        <a:cs typeface="Times New Roman" pitchFamily="18" charset="0"/>
                      </a:endParaRPr>
                    </a:p>
                  </a:txBody>
                  <a:tcPr marL="0" marR="0" marT="0" marB="0" anchor="ctr"/>
                </a:tc>
                <a:tc>
                  <a:txBody>
                    <a:bodyPr/>
                    <a:lstStyle/>
                    <a:p>
                      <a:pPr algn="l" fontAlgn="b"/>
                      <a:r>
                        <a:rPr lang="en-US" sz="1800" b="0" i="0" dirty="0">
                          <a:latin typeface="Times New Roman" pitchFamily="18" charset="0"/>
                          <a:cs typeface="Times New Roman" pitchFamily="18" charset="0"/>
                        </a:rPr>
                        <a:t> </a:t>
                      </a:r>
                    </a:p>
                  </a:txBody>
                  <a:tcPr marL="0" marR="0" marT="0" marB="0" anchor="b"/>
                </a:tc>
                <a:extLst>
                  <a:ext uri="{0D108BD9-81ED-4DB2-BD59-A6C34878D82A}">
                    <a16:rowId xmlns:a16="http://schemas.microsoft.com/office/drawing/2014/main" val="10001"/>
                  </a:ext>
                </a:extLst>
              </a:tr>
              <a:tr h="306051">
                <a:tc>
                  <a:txBody>
                    <a:bodyPr/>
                    <a:lstStyle/>
                    <a:p>
                      <a:pPr algn="ctr"/>
                      <a:r>
                        <a:rPr lang="en-US" sz="1800" dirty="0">
                          <a:latin typeface="Times New Roman" pitchFamily="18" charset="0"/>
                          <a:cs typeface="Times New Roman" pitchFamily="18" charset="0"/>
                        </a:rPr>
                        <a:t>8</a:t>
                      </a:r>
                    </a:p>
                  </a:txBody>
                  <a:tcPr marT="45717" marB="45717" anchor="ctr"/>
                </a:tc>
                <a:tc>
                  <a:txBody>
                    <a:bodyPr/>
                    <a:lstStyle/>
                    <a:p>
                      <a:pPr marL="0" marR="0" indent="0" algn="just" defTabSz="914400" rtl="0" eaLnBrk="1" fontAlgn="b" latinLnBrk="0" hangingPunct="1">
                        <a:lnSpc>
                          <a:spcPct val="100000"/>
                        </a:lnSpc>
                        <a:spcBef>
                          <a:spcPts val="0"/>
                        </a:spcBef>
                        <a:spcAft>
                          <a:spcPts val="0"/>
                        </a:spcAft>
                        <a:buClrTx/>
                        <a:buSzTx/>
                        <a:buFontTx/>
                        <a:buNone/>
                        <a:tabLst/>
                        <a:defRPr/>
                      </a:pPr>
                      <a:r>
                        <a:rPr lang="en-US" sz="1800" b="0" i="0" dirty="0">
                          <a:latin typeface="Times New Roman" pitchFamily="18" charset="0"/>
                          <a:cs typeface="Times New Roman" pitchFamily="18" charset="0"/>
                        </a:rPr>
                        <a:t>T D S returns could not be verified with the books of account</a:t>
                      </a:r>
                    </a:p>
                  </a:txBody>
                  <a:tcPr marL="0" marR="0" marT="0" marB="0" anchor="ctr"/>
                </a:tc>
                <a:tc>
                  <a:txBody>
                    <a:bodyPr/>
                    <a:lstStyle/>
                    <a:p>
                      <a:endParaRPr lang="en-US" sz="1800">
                        <a:latin typeface="Times New Roman" pitchFamily="18" charset="0"/>
                        <a:cs typeface="Times New Roman" pitchFamily="18" charset="0"/>
                      </a:endParaRPr>
                    </a:p>
                  </a:txBody>
                  <a:tcPr marT="45717" marB="45717"/>
                </a:tc>
                <a:extLst>
                  <a:ext uri="{0D108BD9-81ED-4DB2-BD59-A6C34878D82A}">
                    <a16:rowId xmlns:a16="http://schemas.microsoft.com/office/drawing/2014/main" val="10002"/>
                  </a:ext>
                </a:extLst>
              </a:tr>
              <a:tr h="457206">
                <a:tc>
                  <a:txBody>
                    <a:bodyPr/>
                    <a:lstStyle/>
                    <a:p>
                      <a:pPr algn="ctr"/>
                      <a:r>
                        <a:rPr lang="en-US" sz="1800" dirty="0">
                          <a:latin typeface="Times New Roman" pitchFamily="18" charset="0"/>
                          <a:cs typeface="Times New Roman" pitchFamily="18" charset="0"/>
                        </a:rPr>
                        <a:t>9</a:t>
                      </a:r>
                    </a:p>
                  </a:txBody>
                  <a:tcPr marT="45717" marB="45717" anchor="ctr"/>
                </a:tc>
                <a:tc>
                  <a:txBody>
                    <a:bodyPr/>
                    <a:lstStyle/>
                    <a:p>
                      <a:pPr marL="0" marR="0" indent="0" algn="just" defTabSz="914400" rtl="0" eaLnBrk="1" fontAlgn="b" latinLnBrk="0" hangingPunct="1">
                        <a:lnSpc>
                          <a:spcPct val="100000"/>
                        </a:lnSpc>
                        <a:spcBef>
                          <a:spcPts val="0"/>
                        </a:spcBef>
                        <a:spcAft>
                          <a:spcPts val="0"/>
                        </a:spcAft>
                        <a:buClrTx/>
                        <a:buSzTx/>
                        <a:buFontTx/>
                        <a:buNone/>
                        <a:tabLst/>
                        <a:defRPr/>
                      </a:pPr>
                      <a:r>
                        <a:rPr lang="en-US" sz="1800" b="0" i="0" dirty="0">
                          <a:latin typeface="Times New Roman" pitchFamily="18" charset="0"/>
                          <a:cs typeface="Times New Roman" pitchFamily="18" charset="0"/>
                        </a:rPr>
                        <a:t>Records produced for verification of payments through account payee </a:t>
                      </a:r>
                      <a:r>
                        <a:rPr lang="en-US" sz="1800" b="0" i="0" dirty="0" err="1">
                          <a:latin typeface="Times New Roman" pitchFamily="18" charset="0"/>
                          <a:cs typeface="Times New Roman" pitchFamily="18" charset="0"/>
                        </a:rPr>
                        <a:t>cheque</a:t>
                      </a:r>
                      <a:r>
                        <a:rPr lang="en-US" sz="1800" b="0" i="0" dirty="0">
                          <a:latin typeface="Times New Roman" pitchFamily="18" charset="0"/>
                          <a:cs typeface="Times New Roman" pitchFamily="18" charset="0"/>
                        </a:rPr>
                        <a:t> were not sufficient </a:t>
                      </a:r>
                    </a:p>
                  </a:txBody>
                  <a:tcPr marL="0" marR="0" marT="0" marB="0" anchor="ctr"/>
                </a:tc>
                <a:tc>
                  <a:txBody>
                    <a:bodyPr/>
                    <a:lstStyle/>
                    <a:p>
                      <a:endParaRPr lang="en-US" sz="1800" dirty="0">
                        <a:latin typeface="Times New Roman" pitchFamily="18" charset="0"/>
                        <a:cs typeface="Times New Roman" pitchFamily="18" charset="0"/>
                      </a:endParaRPr>
                    </a:p>
                  </a:txBody>
                  <a:tcPr marT="45717" marB="45717"/>
                </a:tc>
                <a:extLst>
                  <a:ext uri="{0D108BD9-81ED-4DB2-BD59-A6C34878D82A}">
                    <a16:rowId xmlns:a16="http://schemas.microsoft.com/office/drawing/2014/main" val="10003"/>
                  </a:ext>
                </a:extLst>
              </a:tr>
              <a:tr h="441966">
                <a:tc>
                  <a:txBody>
                    <a:bodyPr/>
                    <a:lstStyle/>
                    <a:p>
                      <a:pPr algn="ctr"/>
                      <a:r>
                        <a:rPr lang="en-US" sz="1800" dirty="0">
                          <a:latin typeface="Times New Roman" pitchFamily="18" charset="0"/>
                          <a:cs typeface="Times New Roman" pitchFamily="18" charset="0"/>
                        </a:rPr>
                        <a:t>10</a:t>
                      </a:r>
                    </a:p>
                  </a:txBody>
                  <a:tcPr marT="45717" marB="45717" anchor="ctr"/>
                </a:tc>
                <a:tc>
                  <a:txBody>
                    <a:bodyPr/>
                    <a:lstStyle/>
                    <a:p>
                      <a:pPr algn="just" fontAlgn="b"/>
                      <a:r>
                        <a:rPr lang="en-US" sz="1800" b="0" i="0" dirty="0">
                          <a:latin typeface="Times New Roman" pitchFamily="18" charset="0"/>
                          <a:cs typeface="Times New Roman" pitchFamily="18" charset="0"/>
                        </a:rPr>
                        <a:t>Amount of expenses related to exempt</a:t>
                      </a:r>
                      <a:r>
                        <a:rPr lang="en-US" sz="1800" b="0" i="0" baseline="0" dirty="0">
                          <a:latin typeface="Times New Roman" pitchFamily="18" charset="0"/>
                          <a:cs typeface="Times New Roman" pitchFamily="18" charset="0"/>
                        </a:rPr>
                        <a:t> income U/s 14 A of Income-tax Act, 1961 could not be ascertained</a:t>
                      </a:r>
                    </a:p>
                  </a:txBody>
                  <a:tcPr marL="0" marR="0" marT="0" marB="0" anchor="ctr"/>
                </a:tc>
                <a:tc>
                  <a:txBody>
                    <a:bodyPr/>
                    <a:lstStyle/>
                    <a:p>
                      <a:pPr algn="l" fontAlgn="b"/>
                      <a:r>
                        <a:rPr lang="en-US" sz="1800" b="0" i="0" dirty="0">
                          <a:latin typeface="Times New Roman" pitchFamily="18" charset="0"/>
                          <a:cs typeface="Times New Roman" pitchFamily="18" charset="0"/>
                        </a:rPr>
                        <a:t> </a:t>
                      </a:r>
                    </a:p>
                  </a:txBody>
                  <a:tcPr marL="0" marR="0" marT="0" marB="0" anchor="b"/>
                </a:tc>
                <a:extLst>
                  <a:ext uri="{0D108BD9-81ED-4DB2-BD59-A6C34878D82A}">
                    <a16:rowId xmlns:a16="http://schemas.microsoft.com/office/drawing/2014/main" val="10004"/>
                  </a:ext>
                </a:extLst>
              </a:tr>
              <a:tr h="579126">
                <a:tc>
                  <a:txBody>
                    <a:bodyPr/>
                    <a:lstStyle/>
                    <a:p>
                      <a:pPr algn="ctr"/>
                      <a:r>
                        <a:rPr lang="en-US" sz="1800" dirty="0">
                          <a:latin typeface="Times New Roman" pitchFamily="18" charset="0"/>
                          <a:cs typeface="Times New Roman" pitchFamily="18" charset="0"/>
                        </a:rPr>
                        <a:t>11</a:t>
                      </a:r>
                    </a:p>
                  </a:txBody>
                  <a:tcPr marT="45717" marB="45717" anchor="ctr"/>
                </a:tc>
                <a:tc>
                  <a:txBody>
                    <a:bodyPr/>
                    <a:lstStyle/>
                    <a:p>
                      <a:pPr algn="just" fontAlgn="b"/>
                      <a:r>
                        <a:rPr lang="en-US" sz="1800" b="0" i="0" dirty="0">
                          <a:latin typeface="Times New Roman" pitchFamily="18" charset="0"/>
                          <a:cs typeface="Times New Roman" pitchFamily="18" charset="0"/>
                        </a:rPr>
                        <a:t>Creditors under Micro, Small</a:t>
                      </a:r>
                      <a:r>
                        <a:rPr lang="en-US" sz="1800" b="0" i="0" baseline="0" dirty="0">
                          <a:latin typeface="Times New Roman" pitchFamily="18" charset="0"/>
                          <a:cs typeface="Times New Roman" pitchFamily="18" charset="0"/>
                        </a:rPr>
                        <a:t> and Medium Enterprises Development Act, 2006 are not ascertainable</a:t>
                      </a:r>
                    </a:p>
                  </a:txBody>
                  <a:tcPr marL="0" marR="0" marT="0" marB="0" anchor="ctr"/>
                </a:tc>
                <a:tc>
                  <a:txBody>
                    <a:bodyPr/>
                    <a:lstStyle/>
                    <a:p>
                      <a:endParaRPr lang="en-US" sz="1800" dirty="0">
                        <a:latin typeface="Times New Roman" pitchFamily="18" charset="0"/>
                        <a:cs typeface="Times New Roman" pitchFamily="18" charset="0"/>
                      </a:endParaRPr>
                    </a:p>
                  </a:txBody>
                  <a:tcPr marT="45717" marB="45717"/>
                </a:tc>
                <a:extLst>
                  <a:ext uri="{0D108BD9-81ED-4DB2-BD59-A6C34878D82A}">
                    <a16:rowId xmlns:a16="http://schemas.microsoft.com/office/drawing/2014/main" val="10005"/>
                  </a:ext>
                </a:extLst>
              </a:tr>
              <a:tr h="609600">
                <a:tc>
                  <a:txBody>
                    <a:bodyPr/>
                    <a:lstStyle/>
                    <a:p>
                      <a:pPr algn="ctr"/>
                      <a:r>
                        <a:rPr lang="en-US" sz="1800" dirty="0">
                          <a:latin typeface="Times New Roman" pitchFamily="18" charset="0"/>
                          <a:cs typeface="Times New Roman" pitchFamily="18" charset="0"/>
                        </a:rPr>
                        <a:t>12</a:t>
                      </a:r>
                    </a:p>
                  </a:txBody>
                  <a:tcPr marT="45717" marB="45717" anchor="ctr"/>
                </a:tc>
                <a:tc>
                  <a:txBody>
                    <a:bodyPr/>
                    <a:lstStyle/>
                    <a:p>
                      <a:pPr algn="just"/>
                      <a:r>
                        <a:rPr lang="en-US" sz="1800" dirty="0">
                          <a:latin typeface="Times New Roman" pitchFamily="18" charset="0"/>
                          <a:cs typeface="Times New Roman" pitchFamily="18" charset="0"/>
                        </a:rPr>
                        <a:t>Prior Period expenses are not</a:t>
                      </a:r>
                      <a:r>
                        <a:rPr lang="en-US" sz="1800" baseline="0" dirty="0">
                          <a:latin typeface="Times New Roman" pitchFamily="18" charset="0"/>
                          <a:cs typeface="Times New Roman" pitchFamily="18" charset="0"/>
                        </a:rPr>
                        <a:t> ascertainable from books of account</a:t>
                      </a:r>
                      <a:endParaRPr lang="en-US" sz="1800" dirty="0">
                        <a:latin typeface="Times New Roman" pitchFamily="18" charset="0"/>
                        <a:cs typeface="Times New Roman" pitchFamily="18" charset="0"/>
                      </a:endParaRPr>
                    </a:p>
                  </a:txBody>
                  <a:tcPr marT="45717" marB="45717" anchor="ctr"/>
                </a:tc>
                <a:tc>
                  <a:txBody>
                    <a:bodyPr/>
                    <a:lstStyle/>
                    <a:p>
                      <a:endParaRPr lang="en-US" sz="1800" dirty="0">
                        <a:latin typeface="Times New Roman" pitchFamily="18" charset="0"/>
                        <a:cs typeface="Times New Roman" pitchFamily="18" charset="0"/>
                      </a:endParaRPr>
                    </a:p>
                  </a:txBody>
                  <a:tcPr marT="45717" marB="45717"/>
                </a:tc>
                <a:extLst>
                  <a:ext uri="{0D108BD9-81ED-4DB2-BD59-A6C34878D82A}">
                    <a16:rowId xmlns:a16="http://schemas.microsoft.com/office/drawing/2014/main" val="10006"/>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Content Placeholder 2"/>
          <p:cNvSpPr>
            <a:spLocks noGrp="1"/>
          </p:cNvSpPr>
          <p:nvPr>
            <p:ph idx="1"/>
          </p:nvPr>
        </p:nvSpPr>
        <p:spPr>
          <a:xfrm>
            <a:off x="304800" y="0"/>
            <a:ext cx="8382000" cy="1219200"/>
          </a:xfrm>
        </p:spPr>
        <p:txBody>
          <a:bodyPr/>
          <a:lstStyle/>
          <a:p>
            <a:pPr algn="ctr" eaLnBrk="1" hangingPunct="1">
              <a:buFont typeface="Arial" pitchFamily="34" charset="0"/>
              <a:buNone/>
            </a:pPr>
            <a:endParaRPr lang="en-US" altLang="en-US" sz="2400" dirty="0">
              <a:solidFill>
                <a:schemeClr val="tx1"/>
              </a:solidFill>
              <a:latin typeface="Times New Roman" pitchFamily="18" charset="0"/>
              <a:cs typeface="Times New Roman" pitchFamily="18" charset="0"/>
            </a:endParaRPr>
          </a:p>
          <a:p>
            <a:pPr algn="just" eaLnBrk="1" hangingPunct="1">
              <a:buFont typeface="Arial" pitchFamily="34" charset="0"/>
              <a:buNone/>
            </a:pPr>
            <a:r>
              <a:rPr lang="en-US" altLang="en-US" sz="2400" dirty="0">
                <a:solidFill>
                  <a:schemeClr val="tx1"/>
                </a:solidFill>
                <a:latin typeface="Times New Roman" pitchFamily="18" charset="0"/>
                <a:cs typeface="Times New Roman" pitchFamily="18" charset="0"/>
              </a:rPr>
              <a:t>	</a:t>
            </a:r>
            <a:endParaRPr lang="en-US" altLang="en-US" sz="2400" b="1" dirty="0">
              <a:solidFill>
                <a:schemeClr val="tx1"/>
              </a:solidFill>
              <a:latin typeface="Times New Roman" pitchFamily="18" charset="0"/>
              <a:cs typeface="Times New Roman"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4158735630"/>
              </p:ext>
            </p:extLst>
          </p:nvPr>
        </p:nvGraphicFramePr>
        <p:xfrm>
          <a:off x="304800" y="334963"/>
          <a:ext cx="8610600" cy="3952599"/>
        </p:xfrm>
        <a:graphic>
          <a:graphicData uri="http://schemas.openxmlformats.org/drawingml/2006/table">
            <a:tbl>
              <a:tblPr firstRow="1" bandRow="1">
                <a:tableStyleId>{5C22544A-7EE6-4342-B048-85BDC9FD1C3A}</a:tableStyleId>
              </a:tblPr>
              <a:tblGrid>
                <a:gridCol w="692035">
                  <a:extLst>
                    <a:ext uri="{9D8B030D-6E8A-4147-A177-3AD203B41FA5}">
                      <a16:colId xmlns:a16="http://schemas.microsoft.com/office/drawing/2014/main" val="20000"/>
                    </a:ext>
                  </a:extLst>
                </a:gridCol>
                <a:gridCol w="6318365">
                  <a:extLst>
                    <a:ext uri="{9D8B030D-6E8A-4147-A177-3AD203B41FA5}">
                      <a16:colId xmlns:a16="http://schemas.microsoft.com/office/drawing/2014/main" val="20001"/>
                    </a:ext>
                  </a:extLst>
                </a:gridCol>
                <a:gridCol w="1600200">
                  <a:extLst>
                    <a:ext uri="{9D8B030D-6E8A-4147-A177-3AD203B41FA5}">
                      <a16:colId xmlns:a16="http://schemas.microsoft.com/office/drawing/2014/main" val="20002"/>
                    </a:ext>
                  </a:extLst>
                </a:gridCol>
              </a:tblGrid>
              <a:tr h="731837">
                <a:tc>
                  <a:txBody>
                    <a:bodyPr/>
                    <a:lstStyle/>
                    <a:p>
                      <a:r>
                        <a:rPr lang="en-US" sz="1800" dirty="0" err="1">
                          <a:latin typeface="Times New Roman" pitchFamily="18" charset="0"/>
                          <a:cs typeface="Times New Roman" pitchFamily="18" charset="0"/>
                        </a:rPr>
                        <a:t>Sr</a:t>
                      </a:r>
                      <a:r>
                        <a:rPr lang="en-US" sz="1800" dirty="0">
                          <a:latin typeface="Times New Roman" pitchFamily="18" charset="0"/>
                          <a:cs typeface="Times New Roman" pitchFamily="18" charset="0"/>
                        </a:rPr>
                        <a:t> </a:t>
                      </a:r>
                    </a:p>
                    <a:p>
                      <a:r>
                        <a:rPr lang="en-US" sz="1800" dirty="0">
                          <a:latin typeface="Times New Roman" pitchFamily="18" charset="0"/>
                          <a:cs typeface="Times New Roman" pitchFamily="18" charset="0"/>
                        </a:rPr>
                        <a:t>No.</a:t>
                      </a:r>
                    </a:p>
                  </a:txBody>
                  <a:tcPr marT="45725" marB="45725"/>
                </a:tc>
                <a:tc>
                  <a:txBody>
                    <a:bodyPr/>
                    <a:lstStyle/>
                    <a:p>
                      <a:r>
                        <a:rPr lang="en-US" sz="1800" dirty="0">
                          <a:latin typeface="Times New Roman" pitchFamily="18" charset="0"/>
                          <a:cs typeface="Times New Roman" pitchFamily="18" charset="0"/>
                        </a:rPr>
                        <a:t>Qualification Type (to select from a drop-down list)</a:t>
                      </a:r>
                    </a:p>
                  </a:txBody>
                  <a:tcPr marT="45725" marB="45725"/>
                </a:tc>
                <a:tc>
                  <a:txBody>
                    <a:bodyPr/>
                    <a:lstStyle/>
                    <a:p>
                      <a:r>
                        <a:rPr lang="en-US" sz="1800" dirty="0">
                          <a:latin typeface="Times New Roman" pitchFamily="18" charset="0"/>
                          <a:cs typeface="Times New Roman" pitchFamily="18" charset="0"/>
                        </a:rPr>
                        <a:t>Observations/ qualifications</a:t>
                      </a:r>
                    </a:p>
                  </a:txBody>
                  <a:tcPr marT="45725" marB="45725"/>
                </a:tc>
                <a:extLst>
                  <a:ext uri="{0D108BD9-81ED-4DB2-BD59-A6C34878D82A}">
                    <a16:rowId xmlns:a16="http://schemas.microsoft.com/office/drawing/2014/main" val="10000"/>
                  </a:ext>
                </a:extLst>
              </a:tr>
              <a:tr h="660345">
                <a:tc>
                  <a:txBody>
                    <a:bodyPr/>
                    <a:lstStyle/>
                    <a:p>
                      <a:pPr marL="0" algn="ctr">
                        <a:spcBef>
                          <a:spcPts val="0"/>
                        </a:spcBef>
                      </a:pPr>
                      <a:r>
                        <a:rPr lang="en-US" sz="1800" dirty="0">
                          <a:latin typeface="Times New Roman" pitchFamily="18" charset="0"/>
                          <a:cs typeface="Times New Roman" pitchFamily="18" charset="0"/>
                        </a:rPr>
                        <a:t>13</a:t>
                      </a:r>
                    </a:p>
                  </a:txBody>
                  <a:tcPr marT="45725" marB="45725" anchor="ctr"/>
                </a:tc>
                <a:tc>
                  <a:txBody>
                    <a:bodyPr/>
                    <a:lstStyle/>
                    <a:p>
                      <a:pPr marL="0" marR="0" indent="0" algn="just" defTabSz="914400" rtl="0" eaLnBrk="1" fontAlgn="b" latinLnBrk="0" hangingPunct="1">
                        <a:lnSpc>
                          <a:spcPct val="100000"/>
                        </a:lnSpc>
                        <a:spcBef>
                          <a:spcPts val="0"/>
                        </a:spcBef>
                        <a:spcAft>
                          <a:spcPts val="0"/>
                        </a:spcAft>
                        <a:buClrTx/>
                        <a:buSzTx/>
                        <a:buFontTx/>
                        <a:buNone/>
                        <a:tabLst/>
                        <a:defRPr/>
                      </a:pPr>
                      <a:r>
                        <a:rPr lang="en-US" sz="1800" b="0" i="0" dirty="0">
                          <a:latin typeface="Times New Roman" pitchFamily="18" charset="0"/>
                          <a:cs typeface="Times New Roman" pitchFamily="18" charset="0"/>
                        </a:rPr>
                        <a:t>Fair market</a:t>
                      </a:r>
                      <a:r>
                        <a:rPr lang="en-US" sz="1800" b="0" i="0" baseline="0" dirty="0">
                          <a:latin typeface="Times New Roman" pitchFamily="18" charset="0"/>
                          <a:cs typeface="Times New Roman" pitchFamily="18" charset="0"/>
                        </a:rPr>
                        <a:t> value of shares u/s 56(2)(</a:t>
                      </a:r>
                      <a:r>
                        <a:rPr lang="en-US" sz="1800" b="0" i="0" baseline="0" dirty="0" err="1">
                          <a:latin typeface="Times New Roman" pitchFamily="18" charset="0"/>
                          <a:cs typeface="Times New Roman" pitchFamily="18" charset="0"/>
                        </a:rPr>
                        <a:t>viia</a:t>
                      </a:r>
                      <a:r>
                        <a:rPr lang="en-US" sz="1800" b="0" i="0" baseline="0" dirty="0">
                          <a:latin typeface="Times New Roman" pitchFamily="18" charset="0"/>
                          <a:cs typeface="Times New Roman" pitchFamily="18" charset="0"/>
                        </a:rPr>
                        <a:t>) / (viib) is not ascertainable</a:t>
                      </a:r>
                      <a:endParaRPr lang="en-US" sz="1800" b="0" i="0" dirty="0">
                        <a:latin typeface="Times New Roman" pitchFamily="18" charset="0"/>
                        <a:cs typeface="Times New Roman" pitchFamily="18" charset="0"/>
                      </a:endParaRPr>
                    </a:p>
                  </a:txBody>
                  <a:tcPr marL="0" marR="0" marT="0" marB="0" anchor="ctr"/>
                </a:tc>
                <a:tc>
                  <a:txBody>
                    <a:bodyPr/>
                    <a:lstStyle/>
                    <a:p>
                      <a:pPr algn="l" fontAlgn="b"/>
                      <a:r>
                        <a:rPr lang="en-US" sz="1800" b="0" i="0" dirty="0">
                          <a:latin typeface="Times New Roman" pitchFamily="18" charset="0"/>
                          <a:cs typeface="Times New Roman" pitchFamily="18" charset="0"/>
                        </a:rPr>
                        <a:t> </a:t>
                      </a:r>
                    </a:p>
                  </a:txBody>
                  <a:tcPr marL="0" marR="0" marT="0" marB="0" anchor="b"/>
                </a:tc>
                <a:extLst>
                  <a:ext uri="{0D108BD9-81ED-4DB2-BD59-A6C34878D82A}">
                    <a16:rowId xmlns:a16="http://schemas.microsoft.com/office/drawing/2014/main" val="10001"/>
                  </a:ext>
                </a:extLst>
              </a:tr>
              <a:tr h="685800">
                <a:tc>
                  <a:txBody>
                    <a:bodyPr/>
                    <a:lstStyle/>
                    <a:p>
                      <a:pPr marL="0" algn="ctr">
                        <a:spcBef>
                          <a:spcPts val="0"/>
                        </a:spcBef>
                      </a:pPr>
                      <a:r>
                        <a:rPr lang="en-US" sz="1800" dirty="0">
                          <a:latin typeface="Times New Roman" pitchFamily="18" charset="0"/>
                          <a:cs typeface="Times New Roman" pitchFamily="18" charset="0"/>
                        </a:rPr>
                        <a:t>14</a:t>
                      </a:r>
                    </a:p>
                  </a:txBody>
                  <a:tcPr marT="45725" marB="45725" anchor="ctr"/>
                </a:tc>
                <a:tc>
                  <a:txBody>
                    <a:bodyPr/>
                    <a:lstStyle/>
                    <a:p>
                      <a:pPr marL="0" marR="0" indent="0" algn="just" defTabSz="914400" rtl="0" eaLnBrk="1" fontAlgn="b" latinLnBrk="0" hangingPunct="1">
                        <a:lnSpc>
                          <a:spcPct val="100000"/>
                        </a:lnSpc>
                        <a:spcBef>
                          <a:spcPts val="0"/>
                        </a:spcBef>
                        <a:spcAft>
                          <a:spcPts val="0"/>
                        </a:spcAft>
                        <a:buClrTx/>
                        <a:buSzTx/>
                        <a:buFontTx/>
                        <a:buNone/>
                        <a:tabLst/>
                        <a:defRPr/>
                      </a:pPr>
                      <a:r>
                        <a:rPr lang="en-US" sz="1800" b="0" i="0" dirty="0">
                          <a:latin typeface="Times New Roman" pitchFamily="18" charset="0"/>
                          <a:cs typeface="Times New Roman" pitchFamily="18" charset="0"/>
                        </a:rPr>
                        <a:t>Reports of audits carried by excise / Service tax Department</a:t>
                      </a:r>
                      <a:r>
                        <a:rPr lang="en-US" sz="1800" b="0" i="0" baseline="0" dirty="0">
                          <a:latin typeface="Times New Roman" pitchFamily="18" charset="0"/>
                          <a:cs typeface="Times New Roman" pitchFamily="18" charset="0"/>
                        </a:rPr>
                        <a:t> were not made available </a:t>
                      </a:r>
                    </a:p>
                  </a:txBody>
                  <a:tcPr marL="0" marR="0" marT="0" marB="0" anchor="ctr"/>
                </a:tc>
                <a:tc>
                  <a:txBody>
                    <a:bodyPr/>
                    <a:lstStyle/>
                    <a:p>
                      <a:endParaRPr lang="en-US" sz="1800" dirty="0">
                        <a:latin typeface="Times New Roman" pitchFamily="18" charset="0"/>
                        <a:cs typeface="Times New Roman" pitchFamily="18" charset="0"/>
                      </a:endParaRPr>
                    </a:p>
                  </a:txBody>
                  <a:tcPr marT="45725" marB="45725"/>
                </a:tc>
                <a:extLst>
                  <a:ext uri="{0D108BD9-81ED-4DB2-BD59-A6C34878D82A}">
                    <a16:rowId xmlns:a16="http://schemas.microsoft.com/office/drawing/2014/main" val="10002"/>
                  </a:ext>
                </a:extLst>
              </a:tr>
              <a:tr h="685800">
                <a:tc>
                  <a:txBody>
                    <a:bodyPr/>
                    <a:lstStyle/>
                    <a:p>
                      <a:pPr marL="0" algn="ctr">
                        <a:spcBef>
                          <a:spcPts val="0"/>
                        </a:spcBef>
                      </a:pPr>
                      <a:r>
                        <a:rPr lang="en-US" sz="1800" dirty="0">
                          <a:latin typeface="Times New Roman" pitchFamily="18" charset="0"/>
                          <a:cs typeface="Times New Roman" pitchFamily="18" charset="0"/>
                        </a:rPr>
                        <a:t>15</a:t>
                      </a:r>
                    </a:p>
                  </a:txBody>
                  <a:tcPr marT="45725" marB="45725" anchor="ctr"/>
                </a:tc>
                <a:tc>
                  <a:txBody>
                    <a:bodyPr/>
                    <a:lstStyle/>
                    <a:p>
                      <a:pPr marL="0" marR="0" indent="0" algn="just" defTabSz="914400" rtl="0" eaLnBrk="1" fontAlgn="b" latinLnBrk="0" hangingPunct="1">
                        <a:lnSpc>
                          <a:spcPct val="100000"/>
                        </a:lnSpc>
                        <a:spcBef>
                          <a:spcPts val="0"/>
                        </a:spcBef>
                        <a:spcAft>
                          <a:spcPts val="0"/>
                        </a:spcAft>
                        <a:buClrTx/>
                        <a:buSzTx/>
                        <a:buFontTx/>
                        <a:buNone/>
                        <a:tabLst/>
                        <a:defRPr/>
                      </a:pPr>
                      <a:r>
                        <a:rPr lang="en-US" sz="1800" b="0" i="0" dirty="0">
                          <a:latin typeface="Times New Roman" pitchFamily="18" charset="0"/>
                          <a:cs typeface="Times New Roman" pitchFamily="18" charset="0"/>
                        </a:rPr>
                        <a:t>GP</a:t>
                      </a:r>
                      <a:r>
                        <a:rPr lang="en-US" sz="1800" b="0" i="0" baseline="0" dirty="0">
                          <a:latin typeface="Times New Roman" pitchFamily="18" charset="0"/>
                          <a:cs typeface="Times New Roman" pitchFamily="18" charset="0"/>
                        </a:rPr>
                        <a:t> ratio is not ascertainable from the financial statements prepared by the assessee. </a:t>
                      </a:r>
                    </a:p>
                  </a:txBody>
                  <a:tcPr marL="0" marR="0" marT="0" marB="0" anchor="ctr"/>
                </a:tc>
                <a:tc>
                  <a:txBody>
                    <a:bodyPr/>
                    <a:lstStyle/>
                    <a:p>
                      <a:endParaRPr lang="en-US" sz="1800" dirty="0">
                        <a:latin typeface="Times New Roman" pitchFamily="18" charset="0"/>
                        <a:cs typeface="Times New Roman" pitchFamily="18" charset="0"/>
                      </a:endParaRPr>
                    </a:p>
                  </a:txBody>
                  <a:tcPr marT="45725" marB="45725"/>
                </a:tc>
                <a:extLst>
                  <a:ext uri="{0D108BD9-81ED-4DB2-BD59-A6C34878D82A}">
                    <a16:rowId xmlns:a16="http://schemas.microsoft.com/office/drawing/2014/main" val="10003"/>
                  </a:ext>
                </a:extLst>
              </a:tr>
              <a:tr h="823047">
                <a:tc>
                  <a:txBody>
                    <a:bodyPr/>
                    <a:lstStyle/>
                    <a:p>
                      <a:pPr marL="0" algn="ctr">
                        <a:spcBef>
                          <a:spcPts val="0"/>
                        </a:spcBef>
                      </a:pPr>
                      <a:r>
                        <a:rPr lang="en-US" sz="1800" dirty="0">
                          <a:latin typeface="Times New Roman" pitchFamily="18" charset="0"/>
                          <a:cs typeface="Times New Roman" pitchFamily="18" charset="0"/>
                        </a:rPr>
                        <a:t>16</a:t>
                      </a:r>
                    </a:p>
                  </a:txBody>
                  <a:tcPr marT="45725" marB="45725" anchor="ctr"/>
                </a:tc>
                <a:tc>
                  <a:txBody>
                    <a:bodyPr/>
                    <a:lstStyle/>
                    <a:p>
                      <a:pPr marL="0" algn="just" fontAlgn="b">
                        <a:spcBef>
                          <a:spcPts val="0"/>
                        </a:spcBef>
                      </a:pPr>
                      <a:r>
                        <a:rPr lang="en-US" sz="1800" b="0" i="0" dirty="0">
                          <a:latin typeface="Times New Roman" pitchFamily="18" charset="0"/>
                          <a:cs typeface="Times New Roman" pitchFamily="18" charset="0"/>
                        </a:rPr>
                        <a:t>Information regarding demand raised / refund issued during the previous year under any tax laws</a:t>
                      </a:r>
                      <a:r>
                        <a:rPr lang="en-US" sz="1800" b="0" i="0" baseline="0" dirty="0">
                          <a:latin typeface="Times New Roman" pitchFamily="18" charset="0"/>
                          <a:cs typeface="Times New Roman" pitchFamily="18" charset="0"/>
                        </a:rPr>
                        <a:t> other than Income-tax Act, 1961 and wealth-tax Act, 1957 was not made available. </a:t>
                      </a:r>
                      <a:endParaRPr lang="en-US" sz="1800" b="0" i="0" dirty="0">
                        <a:latin typeface="Times New Roman" pitchFamily="18" charset="0"/>
                        <a:cs typeface="Times New Roman" pitchFamily="18" charset="0"/>
                      </a:endParaRPr>
                    </a:p>
                  </a:txBody>
                  <a:tcPr marL="0" marR="0" marT="0" marB="0" anchor="ctr"/>
                </a:tc>
                <a:tc>
                  <a:txBody>
                    <a:bodyPr/>
                    <a:lstStyle/>
                    <a:p>
                      <a:pPr algn="l" fontAlgn="b"/>
                      <a:r>
                        <a:rPr lang="en-US" sz="1800" b="0" i="0" dirty="0">
                          <a:latin typeface="Times New Roman" pitchFamily="18" charset="0"/>
                          <a:cs typeface="Times New Roman" pitchFamily="18" charset="0"/>
                        </a:rPr>
                        <a:t> </a:t>
                      </a:r>
                    </a:p>
                  </a:txBody>
                  <a:tcPr marL="0" marR="0" marT="0" marB="0" anchor="b"/>
                </a:tc>
                <a:extLst>
                  <a:ext uri="{0D108BD9-81ED-4DB2-BD59-A6C34878D82A}">
                    <a16:rowId xmlns:a16="http://schemas.microsoft.com/office/drawing/2014/main" val="10004"/>
                  </a:ext>
                </a:extLst>
              </a:tr>
              <a:tr h="319953">
                <a:tc>
                  <a:txBody>
                    <a:bodyPr/>
                    <a:lstStyle/>
                    <a:p>
                      <a:pPr marL="0" algn="ctr">
                        <a:spcBef>
                          <a:spcPts val="0"/>
                        </a:spcBef>
                      </a:pPr>
                      <a:r>
                        <a:rPr lang="en-US" sz="1800" dirty="0">
                          <a:latin typeface="Times New Roman" pitchFamily="18" charset="0"/>
                          <a:cs typeface="Times New Roman" pitchFamily="18" charset="0"/>
                        </a:rPr>
                        <a:t>17</a:t>
                      </a:r>
                    </a:p>
                  </a:txBody>
                  <a:tcPr marT="45725" marB="45725" anchor="ctr"/>
                </a:tc>
                <a:tc>
                  <a:txBody>
                    <a:bodyPr/>
                    <a:lstStyle/>
                    <a:p>
                      <a:pPr marL="0" algn="just" fontAlgn="b">
                        <a:spcBef>
                          <a:spcPts val="0"/>
                        </a:spcBef>
                      </a:pPr>
                      <a:r>
                        <a:rPr lang="en-US" sz="1800" b="0" i="0" dirty="0">
                          <a:latin typeface="Times New Roman" pitchFamily="18" charset="0"/>
                          <a:cs typeface="Times New Roman" pitchFamily="18" charset="0"/>
                        </a:rPr>
                        <a:t>Others ( Maximum1000</a:t>
                      </a:r>
                      <a:r>
                        <a:rPr lang="en-US" sz="1800" b="0" i="0" baseline="0" dirty="0">
                          <a:latin typeface="Times New Roman" pitchFamily="18" charset="0"/>
                          <a:cs typeface="Times New Roman" pitchFamily="18" charset="0"/>
                        </a:rPr>
                        <a:t> Alphabets) </a:t>
                      </a:r>
                      <a:endParaRPr lang="en-US" sz="1800" b="0" i="0" dirty="0">
                        <a:latin typeface="Times New Roman" pitchFamily="18" charset="0"/>
                        <a:cs typeface="Times New Roman" pitchFamily="18" charset="0"/>
                      </a:endParaRPr>
                    </a:p>
                  </a:txBody>
                  <a:tcPr marL="0" marR="0" marT="0" marB="0" anchor="ctr"/>
                </a:tc>
                <a:tc>
                  <a:txBody>
                    <a:bodyPr/>
                    <a:lstStyle/>
                    <a:p>
                      <a:endParaRPr lang="en-US" sz="1800" dirty="0">
                        <a:latin typeface="Times New Roman" pitchFamily="18" charset="0"/>
                        <a:cs typeface="Times New Roman" pitchFamily="18" charset="0"/>
                      </a:endParaRPr>
                    </a:p>
                  </a:txBody>
                  <a:tcPr marT="45725" marB="45725"/>
                </a:tc>
                <a:extLst>
                  <a:ext uri="{0D108BD9-81ED-4DB2-BD59-A6C34878D82A}">
                    <a16:rowId xmlns:a16="http://schemas.microsoft.com/office/drawing/2014/main" val="10005"/>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1" y="44624"/>
            <a:ext cx="8640959" cy="6215063"/>
          </a:xfrm>
        </p:spPr>
        <p:txBody>
          <a:bodyPr rtlCol="0">
            <a:normAutofit/>
          </a:bodyPr>
          <a:lstStyle/>
          <a:p>
            <a:pPr algn="just" fontAlgn="auto">
              <a:spcAft>
                <a:spcPts val="0"/>
              </a:spcAft>
              <a:buFont typeface="Arial" panose="020B0604020202020204" pitchFamily="34" charset="0"/>
              <a:buNone/>
              <a:defRPr/>
            </a:pPr>
            <a:r>
              <a:rPr lang="en-IN" sz="2400" b="1" dirty="0">
                <a:latin typeface="Times New Roman" pitchFamily="18" charset="0"/>
                <a:cs typeface="Times New Roman" pitchFamily="18" charset="0"/>
              </a:rPr>
              <a:t>Impact of audit qualification in assessment</a:t>
            </a:r>
          </a:p>
          <a:p>
            <a:pPr algn="just" fontAlgn="auto">
              <a:spcAft>
                <a:spcPts val="0"/>
              </a:spcAft>
              <a:buFont typeface="Arial" panose="020B0604020202020204" pitchFamily="34" charset="0"/>
              <a:buNone/>
              <a:defRPr/>
            </a:pPr>
            <a:r>
              <a:rPr lang="en-IN" sz="2400" dirty="0">
                <a:latin typeface="Times New Roman" pitchFamily="18" charset="0"/>
                <a:cs typeface="Times New Roman" pitchFamily="18" charset="0"/>
              </a:rPr>
              <a:t>Delhi High Court in case of </a:t>
            </a:r>
            <a:r>
              <a:rPr lang="en-IN" sz="2400" b="1" dirty="0">
                <a:latin typeface="Times New Roman" pitchFamily="18" charset="0"/>
                <a:cs typeface="Times New Roman" pitchFamily="18" charset="0"/>
              </a:rPr>
              <a:t>PCIT vs. Escorts Limited [2018] 98 taxmann.com 291 (Delhi) </a:t>
            </a:r>
            <a:r>
              <a:rPr lang="en-IN" sz="2400" dirty="0">
                <a:latin typeface="Times New Roman" pitchFamily="18" charset="0"/>
                <a:cs typeface="Times New Roman" pitchFamily="18" charset="0"/>
              </a:rPr>
              <a:t>has clearly held that </a:t>
            </a:r>
            <a:r>
              <a:rPr lang="en-IN" sz="2400" b="1" dirty="0">
                <a:latin typeface="Times New Roman" pitchFamily="18" charset="0"/>
                <a:cs typeface="Times New Roman" pitchFamily="18" charset="0"/>
              </a:rPr>
              <a:t>Auditor‘s opinion though relevant and material would not be final and conclusive even when against the </a:t>
            </a:r>
            <a:r>
              <a:rPr lang="en-IN" sz="2400" b="1" dirty="0" err="1">
                <a:latin typeface="Times New Roman" pitchFamily="18" charset="0"/>
                <a:cs typeface="Times New Roman" pitchFamily="18" charset="0"/>
              </a:rPr>
              <a:t>assessee</a:t>
            </a:r>
            <a:r>
              <a:rPr lang="en-IN" sz="2400" b="1" dirty="0">
                <a:latin typeface="Times New Roman" pitchFamily="18" charset="0"/>
                <a:cs typeface="Times New Roman" pitchFamily="18" charset="0"/>
              </a:rPr>
              <a:t>.</a:t>
            </a:r>
          </a:p>
          <a:p>
            <a:pPr algn="just" fontAlgn="auto">
              <a:spcAft>
                <a:spcPts val="0"/>
              </a:spcAft>
              <a:buFont typeface="Arial" panose="020B0604020202020204" pitchFamily="34" charset="0"/>
              <a:buNone/>
              <a:defRPr/>
            </a:pPr>
            <a:r>
              <a:rPr lang="en-IN" sz="2400" dirty="0">
                <a:latin typeface="Times New Roman" pitchFamily="18" charset="0"/>
                <a:cs typeface="Times New Roman" pitchFamily="18" charset="0"/>
              </a:rPr>
              <a:t>Auditor's report in a way is a third party and an independent report that can be equated with an expert opinion. It may be accepted or rejected or partly accepted and partly rejected. It has to be considered with other material. </a:t>
            </a:r>
          </a:p>
          <a:p>
            <a:pPr algn="just" fontAlgn="auto">
              <a:spcAft>
                <a:spcPts val="0"/>
              </a:spcAft>
              <a:buFont typeface="Arial" panose="020B0604020202020204" pitchFamily="34" charset="0"/>
              <a:buNone/>
              <a:defRPr/>
            </a:pPr>
            <a:r>
              <a:rPr lang="en-IN" sz="2400" dirty="0">
                <a:latin typeface="Times New Roman" pitchFamily="18" charset="0"/>
                <a:cs typeface="Times New Roman" pitchFamily="18" charset="0"/>
              </a:rPr>
              <a:t>It cannot be treated as final or binding on the Assessing Officer, or for that matter even on the </a:t>
            </a:r>
            <a:r>
              <a:rPr lang="en-IN" sz="2400" dirty="0" err="1">
                <a:latin typeface="Times New Roman" pitchFamily="18" charset="0"/>
                <a:cs typeface="Times New Roman" pitchFamily="18" charset="0"/>
              </a:rPr>
              <a:t>assessee</a:t>
            </a:r>
            <a:r>
              <a:rPr lang="en-IN" sz="2400" dirty="0">
                <a:latin typeface="Times New Roman" pitchFamily="18" charset="0"/>
                <a:cs typeface="Times New Roman" pitchFamily="18" charset="0"/>
              </a:rPr>
              <a:t>, except when mandated by a statutory provision, which requires an unqualified auditor's report or certification.</a:t>
            </a:r>
          </a:p>
          <a:p>
            <a:pPr algn="just" fontAlgn="auto">
              <a:spcAft>
                <a:spcPts val="0"/>
              </a:spcAft>
              <a:buFont typeface="Arial" panose="020B0604020202020204" pitchFamily="34" charset="0"/>
              <a:buNone/>
              <a:defRPr/>
            </a:pPr>
            <a:r>
              <a:rPr lang="en-IN" sz="2400" dirty="0">
                <a:latin typeface="Times New Roman" pitchFamily="18" charset="0"/>
                <a:cs typeface="Times New Roman" pitchFamily="18" charset="0"/>
              </a:rPr>
              <a:t>In the absence of statutory provision it would not be right to hold that a reservation or qualifying note in the audit report would be a conclusive and bind finding against the </a:t>
            </a:r>
            <a:r>
              <a:rPr lang="en-IN" sz="2400" dirty="0" err="1">
                <a:latin typeface="Times New Roman" pitchFamily="18" charset="0"/>
                <a:cs typeface="Times New Roman" pitchFamily="18" charset="0"/>
              </a:rPr>
              <a:t>assessee</a:t>
            </a:r>
            <a:r>
              <a:rPr lang="en-IN" sz="2400" dirty="0">
                <a:latin typeface="Times New Roman" pitchFamily="18" charset="0"/>
                <a:cs typeface="Times New Roman" pitchFamily="18" charset="0"/>
              </a:rPr>
              <a:t>.</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6262666"/>
      </p:ext>
    </p:extLst>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2584" y="-55848"/>
            <a:ext cx="8784975" cy="6215063"/>
          </a:xfrm>
        </p:spPr>
        <p:txBody>
          <a:bodyPr rtlCol="0">
            <a:normAutofit/>
          </a:bodyPr>
          <a:lstStyle/>
          <a:p>
            <a:pPr marL="174625" indent="-65088" algn="just" fontAlgn="auto">
              <a:spcAft>
                <a:spcPts val="0"/>
              </a:spcAft>
              <a:buFont typeface="Arial" panose="020B0604020202020204" pitchFamily="34" charset="0"/>
              <a:buNone/>
              <a:defRPr/>
            </a:pPr>
            <a:r>
              <a:rPr lang="en-IN" sz="2200" b="1" dirty="0">
                <a:latin typeface="Times New Roman" pitchFamily="18" charset="0"/>
                <a:cs typeface="Times New Roman" pitchFamily="18" charset="0"/>
              </a:rPr>
              <a:t>Gujarat High Court </a:t>
            </a:r>
            <a:r>
              <a:rPr lang="en-IN" sz="2200" dirty="0">
                <a:latin typeface="Times New Roman" pitchFamily="18" charset="0"/>
                <a:cs typeface="Times New Roman" pitchFamily="18" charset="0"/>
              </a:rPr>
              <a:t>in </a:t>
            </a:r>
            <a:r>
              <a:rPr lang="en-IN" sz="2200" b="1" dirty="0">
                <a:latin typeface="Times New Roman" pitchFamily="18" charset="0"/>
                <a:cs typeface="Times New Roman" pitchFamily="18" charset="0"/>
              </a:rPr>
              <a:t>Rajkot </a:t>
            </a:r>
            <a:r>
              <a:rPr lang="en-IN" sz="2200" b="1" dirty="0" err="1">
                <a:latin typeface="Times New Roman" pitchFamily="18" charset="0"/>
                <a:cs typeface="Times New Roman" pitchFamily="18" charset="0"/>
              </a:rPr>
              <a:t>Engg</a:t>
            </a:r>
            <a:r>
              <a:rPr lang="en-IN" sz="2200" b="1" dirty="0">
                <a:latin typeface="Times New Roman" pitchFamily="18" charset="0"/>
                <a:cs typeface="Times New Roman" pitchFamily="18" charset="0"/>
              </a:rPr>
              <a:t>. Association v. Union of India [1986] 162 ITR 28/26 Taxman 60 (</a:t>
            </a:r>
            <a:r>
              <a:rPr lang="en-IN" sz="2200" b="1" dirty="0" err="1">
                <a:latin typeface="Times New Roman" pitchFamily="18" charset="0"/>
                <a:cs typeface="Times New Roman" pitchFamily="18" charset="0"/>
              </a:rPr>
              <a:t>Guj</a:t>
            </a:r>
            <a:r>
              <a:rPr lang="en-IN" sz="2200" b="1" dirty="0">
                <a:latin typeface="Times New Roman" pitchFamily="18" charset="0"/>
                <a:cs typeface="Times New Roman" pitchFamily="18" charset="0"/>
              </a:rPr>
              <a:t>.) </a:t>
            </a:r>
            <a:r>
              <a:rPr lang="en-IN" sz="2200" dirty="0">
                <a:latin typeface="Times New Roman" pitchFamily="18" charset="0"/>
                <a:cs typeface="Times New Roman" pitchFamily="18" charset="0"/>
              </a:rPr>
              <a:t>had appropriately referred to the affidavit file by the Union of India repelling and quelling misgiving expressed by the </a:t>
            </a:r>
            <a:r>
              <a:rPr lang="en-IN" sz="2200" dirty="0" err="1">
                <a:latin typeface="Times New Roman" pitchFamily="18" charset="0"/>
                <a:cs typeface="Times New Roman" pitchFamily="18" charset="0"/>
              </a:rPr>
              <a:t>assessee</a:t>
            </a:r>
            <a:r>
              <a:rPr lang="en-IN" sz="2200" dirty="0">
                <a:latin typeface="Times New Roman" pitchFamily="18" charset="0"/>
                <a:cs typeface="Times New Roman" pitchFamily="18" charset="0"/>
              </a:rPr>
              <a:t> on the </a:t>
            </a:r>
            <a:r>
              <a:rPr lang="en-IN" sz="2200" b="1" dirty="0">
                <a:latin typeface="Times New Roman" pitchFamily="18" charset="0"/>
                <a:cs typeface="Times New Roman" pitchFamily="18" charset="0"/>
              </a:rPr>
              <a:t>binding nature of qualifications or reservations expressed in audit reports </a:t>
            </a:r>
            <a:r>
              <a:rPr lang="en-IN" sz="2200" dirty="0">
                <a:latin typeface="Times New Roman" pitchFamily="18" charset="0"/>
                <a:cs typeface="Times New Roman" pitchFamily="18" charset="0"/>
              </a:rPr>
              <a:t>to clarify and observe:-</a:t>
            </a:r>
          </a:p>
          <a:p>
            <a:pPr marL="174625" indent="-65088" algn="just" fontAlgn="auto">
              <a:spcAft>
                <a:spcPts val="0"/>
              </a:spcAft>
              <a:buFont typeface="Arial" panose="020B0604020202020204" pitchFamily="34" charset="0"/>
              <a:buNone/>
              <a:defRPr/>
            </a:pPr>
            <a:r>
              <a:rPr lang="en-IN" sz="2200" i="1" dirty="0">
                <a:latin typeface="Times New Roman" pitchFamily="18" charset="0"/>
                <a:cs typeface="Times New Roman" pitchFamily="18" charset="0"/>
              </a:rPr>
              <a:t>"53. It was, therefore, submitted that if the auditor finds that the financial information furnished to him is not according to the acceptable accounting policy and principles or not according to the relevant regulations and statutory requirements, he may refuse to give an unqualified opinion in which case an </a:t>
            </a:r>
            <a:r>
              <a:rPr lang="en-IN" sz="2200" i="1" dirty="0" err="1">
                <a:latin typeface="Times New Roman" pitchFamily="18" charset="0"/>
                <a:cs typeface="Times New Roman" pitchFamily="18" charset="0"/>
              </a:rPr>
              <a:t>assessee</a:t>
            </a:r>
            <a:r>
              <a:rPr lang="en-IN" sz="2200" i="1" dirty="0">
                <a:latin typeface="Times New Roman" pitchFamily="18" charset="0"/>
                <a:cs typeface="Times New Roman" pitchFamily="18" charset="0"/>
              </a:rPr>
              <a:t> would be exposed to grave consequences of not only a best judgment assessment but also to penalty. We can appreciate this apprehension expressed on behalf of the </a:t>
            </a:r>
            <a:r>
              <a:rPr lang="en-IN" sz="2200" i="1" dirty="0" err="1">
                <a:latin typeface="Times New Roman" pitchFamily="18" charset="0"/>
                <a:cs typeface="Times New Roman" pitchFamily="18" charset="0"/>
              </a:rPr>
              <a:t>assessee</a:t>
            </a:r>
            <a:r>
              <a:rPr lang="en-IN" sz="2200" i="1" dirty="0">
                <a:latin typeface="Times New Roman" pitchFamily="18" charset="0"/>
                <a:cs typeface="Times New Roman" pitchFamily="18" charset="0"/>
              </a:rPr>
              <a:t>. However, in view of the clarification made by the Union Government in the reply affidavit of </a:t>
            </a:r>
            <a:r>
              <a:rPr lang="en-IN" sz="2200" i="1" dirty="0" err="1">
                <a:latin typeface="Times New Roman" pitchFamily="18" charset="0"/>
                <a:cs typeface="Times New Roman" pitchFamily="18" charset="0"/>
              </a:rPr>
              <a:t>Shri</a:t>
            </a:r>
            <a:r>
              <a:rPr lang="en-IN" sz="2200" i="1" dirty="0">
                <a:latin typeface="Times New Roman" pitchFamily="18" charset="0"/>
                <a:cs typeface="Times New Roman" pitchFamily="18" charset="0"/>
              </a:rPr>
              <a:t> </a:t>
            </a:r>
            <a:r>
              <a:rPr lang="en-IN" sz="2200" i="1" dirty="0" err="1">
                <a:latin typeface="Times New Roman" pitchFamily="18" charset="0"/>
                <a:cs typeface="Times New Roman" pitchFamily="18" charset="0"/>
              </a:rPr>
              <a:t>Kalyanchand</a:t>
            </a:r>
            <a:r>
              <a:rPr lang="en-IN" sz="2200" i="1" dirty="0">
                <a:latin typeface="Times New Roman" pitchFamily="18" charset="0"/>
                <a:cs typeface="Times New Roman" pitchFamily="18" charset="0"/>
              </a:rPr>
              <a:t>, </a:t>
            </a:r>
            <a:r>
              <a:rPr lang="en-IN" sz="2200" b="1" i="1" dirty="0">
                <a:latin typeface="Times New Roman" pitchFamily="18" charset="0"/>
                <a:cs typeface="Times New Roman" pitchFamily="18" charset="0"/>
              </a:rPr>
              <a:t>Under Secretary in the Finance Ministry to the Government of India in paragraph 15 that opinions given by the chartered accountants are not binding either on the </a:t>
            </a:r>
            <a:r>
              <a:rPr lang="en-IN" sz="2200" b="1" i="1" dirty="0" err="1">
                <a:latin typeface="Times New Roman" pitchFamily="18" charset="0"/>
                <a:cs typeface="Times New Roman" pitchFamily="18" charset="0"/>
              </a:rPr>
              <a:t>assessees</a:t>
            </a:r>
            <a:r>
              <a:rPr lang="en-IN" sz="2200" b="1" i="1" dirty="0">
                <a:latin typeface="Times New Roman" pitchFamily="18" charset="0"/>
                <a:cs typeface="Times New Roman" pitchFamily="18" charset="0"/>
              </a:rPr>
              <a:t> or on the assessing officer, we do not think that the </a:t>
            </a:r>
            <a:r>
              <a:rPr lang="en-IN" sz="2200" b="1" i="1" dirty="0" err="1">
                <a:latin typeface="Times New Roman" pitchFamily="18" charset="0"/>
                <a:cs typeface="Times New Roman" pitchFamily="18" charset="0"/>
              </a:rPr>
              <a:t>assessee</a:t>
            </a:r>
            <a:r>
              <a:rPr lang="en-IN" sz="2200" b="1" i="1" dirty="0">
                <a:latin typeface="Times New Roman" pitchFamily="18" charset="0"/>
                <a:cs typeface="Times New Roman" pitchFamily="18" charset="0"/>
              </a:rPr>
              <a:t> will be prejudiced by the Qualified opinion given by the tax auditor in any given case.</a:t>
            </a:r>
            <a:endParaRPr lang="en-IN" sz="22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448597010"/>
      </p:ext>
    </p:extLst>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03311F-26A7-13BA-C422-D7823E7E95F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5915897-A2AC-2EC2-D5CF-624CF33BCB4A}"/>
              </a:ext>
            </a:extLst>
          </p:cNvPr>
          <p:cNvSpPr>
            <a:spLocks noGrp="1"/>
          </p:cNvSpPr>
          <p:nvPr>
            <p:ph idx="1"/>
          </p:nvPr>
        </p:nvSpPr>
        <p:spPr>
          <a:xfrm>
            <a:off x="250032" y="260648"/>
            <a:ext cx="8679656" cy="6192688"/>
          </a:xfrm>
        </p:spPr>
        <p:txBody>
          <a:bodyPr>
            <a:normAutofit/>
          </a:bodyPr>
          <a:lstStyle/>
          <a:p>
            <a:pPr marL="109728" indent="0" algn="just">
              <a:buNone/>
            </a:pPr>
            <a:r>
              <a:rPr lang="en-IN" sz="1800" b="1" u="sng" dirty="0">
                <a:latin typeface="Times New Roman" panose="02020603050405020304" pitchFamily="18" charset="0"/>
                <a:cs typeface="Times New Roman" pitchFamily="18" charset="0"/>
              </a:rPr>
              <a:t>When can audit report be revised ?????</a:t>
            </a:r>
          </a:p>
          <a:p>
            <a:pPr marL="109728" indent="0" algn="just">
              <a:buNone/>
            </a:pPr>
            <a:r>
              <a:rPr lang="en-US" sz="1800" b="1" u="sng" dirty="0">
                <a:latin typeface="Times New Roman" panose="02020603050405020304" pitchFamily="18" charset="0"/>
                <a:cs typeface="Times New Roman" pitchFamily="18" charset="0"/>
              </a:rPr>
              <a:t>Revision of Tax Audit Report</a:t>
            </a:r>
          </a:p>
          <a:p>
            <a:pPr marL="109728" indent="0" algn="just">
              <a:buNone/>
            </a:pPr>
            <a:r>
              <a:rPr lang="en-US" sz="1800" b="1" dirty="0">
                <a:latin typeface="Times New Roman" pitchFamily="18" charset="0"/>
                <a:cs typeface="Times New Roman" pitchFamily="18" charset="0"/>
              </a:rPr>
              <a:t>As per Page no 56 of Guidance Note on Tax Audit u/s. 44AB of IT Act, 1961 (Revised 2026) </a:t>
            </a:r>
          </a:p>
          <a:p>
            <a:pPr marL="0" indent="0" algn="just">
              <a:spcBef>
                <a:spcPts val="0"/>
              </a:spcBef>
              <a:buNone/>
            </a:pPr>
            <a:r>
              <a:rPr lang="en-US" sz="1800" dirty="0">
                <a:latin typeface="Times New Roman" panose="02020603050405020304" pitchFamily="18" charset="0"/>
                <a:cs typeface="Times New Roman" panose="02020603050405020304" pitchFamily="18" charset="0"/>
              </a:rPr>
              <a:t>15.12 In certain cases, members are called upon to report on the accounts reopened and revised by the board of directors. </a:t>
            </a:r>
          </a:p>
          <a:p>
            <a:pPr marL="0" indent="0" algn="just">
              <a:spcBef>
                <a:spcPts val="0"/>
              </a:spcBef>
              <a:buNone/>
            </a:pPr>
            <a:r>
              <a:rPr lang="en-US" sz="1800" dirty="0">
                <a:latin typeface="Times New Roman" panose="02020603050405020304" pitchFamily="18" charset="0"/>
                <a:cs typeface="Times New Roman" panose="02020603050405020304" pitchFamily="18" charset="0"/>
              </a:rPr>
              <a:t>The accounts of a company once adopted at its annual general meeting should not normally be re-opened and revised. </a:t>
            </a:r>
          </a:p>
          <a:p>
            <a:pPr marL="0" indent="0" algn="just">
              <a:spcBef>
                <a:spcPts val="0"/>
              </a:spcBef>
              <a:buNone/>
            </a:pPr>
            <a:r>
              <a:rPr lang="en-US" sz="1800" dirty="0">
                <a:latin typeface="Times New Roman" panose="02020603050405020304" pitchFamily="18" charset="0"/>
                <a:cs typeface="Times New Roman" panose="02020603050405020304" pitchFamily="18" charset="0"/>
              </a:rPr>
              <a:t>The Institute and the Ministry of Corporate Affairs have affirmed this position. </a:t>
            </a:r>
          </a:p>
          <a:p>
            <a:pPr marL="0" indent="0" algn="just">
              <a:spcBef>
                <a:spcPts val="0"/>
              </a:spcBef>
              <a:buNone/>
            </a:pPr>
            <a:r>
              <a:rPr lang="en-US" sz="1800" dirty="0">
                <a:latin typeface="Times New Roman" panose="02020603050405020304" pitchFamily="18" charset="0"/>
                <a:cs typeface="Times New Roman" panose="02020603050405020304" pitchFamily="18" charset="0"/>
              </a:rPr>
              <a:t>In case of revision, the audit report should be given in the manner as required by the Institute in SA-560 (Revised), </a:t>
            </a:r>
            <a:r>
              <a:rPr lang="en-US" sz="1800" i="1" dirty="0">
                <a:latin typeface="Times New Roman" panose="02020603050405020304" pitchFamily="18" charset="0"/>
                <a:cs typeface="Times New Roman" panose="02020603050405020304" pitchFamily="18" charset="0"/>
              </a:rPr>
              <a:t>Subsequent Events</a:t>
            </a:r>
            <a:r>
              <a:rPr lang="en-US" sz="1800" dirty="0">
                <a:latin typeface="Times New Roman" panose="02020603050405020304" pitchFamily="18" charset="0"/>
                <a:cs typeface="Times New Roman" panose="02020603050405020304" pitchFamily="18" charset="0"/>
              </a:rPr>
              <a:t>. </a:t>
            </a:r>
          </a:p>
          <a:p>
            <a:pPr marL="0" indent="0" algn="just">
              <a:spcBef>
                <a:spcPts val="0"/>
              </a:spcBef>
              <a:buNone/>
            </a:pPr>
            <a:r>
              <a:rPr lang="en-US" sz="1800" dirty="0">
                <a:latin typeface="Times New Roman" panose="02020603050405020304" pitchFamily="18" charset="0"/>
                <a:cs typeface="Times New Roman" panose="02020603050405020304" pitchFamily="18" charset="0"/>
              </a:rPr>
              <a:t>The Ministry of Corporate Affairs had also clarified that accounts can be revised to comply with technical requirements. </a:t>
            </a:r>
          </a:p>
          <a:p>
            <a:pPr marL="0" indent="0" algn="just">
              <a:spcBef>
                <a:spcPts val="0"/>
              </a:spcBef>
              <a:buNone/>
            </a:pPr>
            <a:r>
              <a:rPr lang="en-US" sz="1800" dirty="0">
                <a:latin typeface="Times New Roman" panose="02020603050405020304" pitchFamily="18" charset="0"/>
                <a:cs typeface="Times New Roman" panose="02020603050405020304" pitchFamily="18" charset="0"/>
              </a:rPr>
              <a:t>It may be pointed out that report under section 44AB should not normally be revised. </a:t>
            </a:r>
          </a:p>
          <a:p>
            <a:pPr marL="0" indent="0" algn="just">
              <a:spcBef>
                <a:spcPts val="0"/>
              </a:spcBef>
              <a:buNone/>
            </a:pPr>
            <a:r>
              <a:rPr lang="en-US" sz="1800" dirty="0">
                <a:latin typeface="Times New Roman" panose="02020603050405020304" pitchFamily="18" charset="0"/>
                <a:cs typeface="Times New Roman" panose="02020603050405020304" pitchFamily="18" charset="0"/>
              </a:rPr>
              <a:t>However, sometimes a member may be required to revise his tax audit report on grounds such as:</a:t>
            </a:r>
          </a:p>
          <a:p>
            <a:pPr marL="385763" indent="-385763" algn="just">
              <a:spcBef>
                <a:spcPts val="0"/>
              </a:spcBef>
              <a:buAutoNum type="romanLcParenBoth"/>
            </a:pPr>
            <a:r>
              <a:rPr lang="en-US" sz="1800" b="1" u="sng" dirty="0">
                <a:latin typeface="Times New Roman" panose="02020603050405020304" pitchFamily="18" charset="0"/>
                <a:cs typeface="Times New Roman" panose="02020603050405020304" pitchFamily="18" charset="0"/>
              </a:rPr>
              <a:t>revision of accounts of a company after its adoption in annual general </a:t>
            </a:r>
            <a:r>
              <a:rPr lang="en-IN" sz="1800" b="1" u="sng" dirty="0">
                <a:latin typeface="Times New Roman" panose="02020603050405020304" pitchFamily="18" charset="0"/>
                <a:cs typeface="Times New Roman" panose="02020603050405020304" pitchFamily="18" charset="0"/>
              </a:rPr>
              <a:t>meeting.</a:t>
            </a:r>
          </a:p>
          <a:p>
            <a:pPr marL="385763" indent="-385763" algn="just">
              <a:spcBef>
                <a:spcPts val="0"/>
              </a:spcBef>
              <a:buAutoNum type="romanLcParenBoth"/>
            </a:pPr>
            <a:r>
              <a:rPr lang="en-US" sz="1800" b="1" u="sng" dirty="0">
                <a:latin typeface="Times New Roman" panose="02020603050405020304" pitchFamily="18" charset="0"/>
                <a:cs typeface="Times New Roman" panose="02020603050405020304" pitchFamily="18" charset="0"/>
              </a:rPr>
              <a:t>change of law e.g. retrospective amendment.</a:t>
            </a:r>
          </a:p>
          <a:p>
            <a:pPr marL="385763" indent="-385763" algn="just">
              <a:spcBef>
                <a:spcPts val="0"/>
              </a:spcBef>
              <a:buAutoNum type="romanLcParenBoth"/>
            </a:pPr>
            <a:r>
              <a:rPr lang="en-US" sz="1800" b="1" u="sng" dirty="0">
                <a:latin typeface="Times New Roman" panose="02020603050405020304" pitchFamily="18" charset="0"/>
                <a:cs typeface="Times New Roman" panose="02020603050405020304" pitchFamily="18" charset="0"/>
              </a:rPr>
              <a:t>change in interpretation, e.g., CBDT Circulars, judgements of </a:t>
            </a:r>
            <a:r>
              <a:rPr lang="en-IN" sz="1800" b="1" u="sng" dirty="0">
                <a:latin typeface="Times New Roman" panose="02020603050405020304" pitchFamily="18" charset="0"/>
                <a:cs typeface="Times New Roman" panose="02020603050405020304" pitchFamily="18" charset="0"/>
              </a:rPr>
              <a:t>Jurisdictional High Courts/Supreme Courts, etc.</a:t>
            </a:r>
            <a:endParaRPr lang="en-IN" sz="18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9C57801C-F703-4C57-B352-48E601A1B614}"/>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265890028"/>
      </p:ext>
    </p:extLst>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84299A-5071-1DC1-C9F5-B34FC93706C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098B0BE-37BE-2A95-8DD8-76089227689C}"/>
              </a:ext>
            </a:extLst>
          </p:cNvPr>
          <p:cNvSpPr>
            <a:spLocks noGrp="1"/>
          </p:cNvSpPr>
          <p:nvPr>
            <p:ph idx="1"/>
          </p:nvPr>
        </p:nvSpPr>
        <p:spPr>
          <a:xfrm>
            <a:off x="307182" y="404664"/>
            <a:ext cx="8622506" cy="5174605"/>
          </a:xfrm>
        </p:spPr>
        <p:txBody>
          <a:bodyPr>
            <a:normAutofit/>
          </a:bodyPr>
          <a:lstStyle/>
          <a:p>
            <a:pPr marL="0" indent="0" algn="ctr">
              <a:buNone/>
            </a:pPr>
            <a:r>
              <a:rPr lang="en-US" sz="2400" b="1" dirty="0">
                <a:latin typeface="Times New Roman" pitchFamily="18" charset="0"/>
                <a:cs typeface="Times New Roman" pitchFamily="18" charset="0"/>
              </a:rPr>
              <a:t>As per Page no 57 of Guidance Note on Tax Audit u/s. 44AB of IT Act, 1961  (Revised 2026)</a:t>
            </a:r>
            <a:r>
              <a:rPr lang="en-US" b="1" dirty="0">
                <a:latin typeface="Times New Roman" pitchFamily="18" charset="0"/>
                <a:cs typeface="Times New Roman" pitchFamily="18" charset="0"/>
              </a:rPr>
              <a:t> </a:t>
            </a:r>
          </a:p>
          <a:p>
            <a:pPr marL="0" indent="0" algn="just">
              <a:buNone/>
            </a:pPr>
            <a:endParaRPr lang="en-US" dirty="0">
              <a:latin typeface="Times New Roman" panose="02020603050405020304" pitchFamily="18" charset="0"/>
              <a:cs typeface="Times New Roman" panose="02020603050405020304" pitchFamily="18" charset="0"/>
            </a:endParaRPr>
          </a:p>
          <a:p>
            <a:pPr marL="0" indent="0" algn="just">
              <a:buNone/>
            </a:pPr>
            <a:r>
              <a:rPr lang="en-US" sz="1800" dirty="0">
                <a:latin typeface="Times New Roman" panose="02020603050405020304" pitchFamily="18" charset="0"/>
                <a:cs typeface="Times New Roman" panose="02020603050405020304" pitchFamily="18" charset="0"/>
              </a:rPr>
              <a:t>15.13 In case where a member is called upon to report on the revised accounts, then, he must mention in the revised report that the said report is a revised report and a reference should be made to the earlier report also. </a:t>
            </a:r>
          </a:p>
          <a:p>
            <a:pPr marL="0" indent="0" algn="just">
              <a:buNone/>
            </a:pPr>
            <a:r>
              <a:rPr lang="en-US" sz="1800" dirty="0">
                <a:latin typeface="Times New Roman" panose="02020603050405020304" pitchFamily="18" charset="0"/>
                <a:cs typeface="Times New Roman" panose="02020603050405020304" pitchFamily="18" charset="0"/>
              </a:rPr>
              <a:t>In the revised report, reasons for revising the report should also be mentioned.</a:t>
            </a:r>
            <a:endParaRPr lang="en-IN" sz="15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761A92E9-9E51-67AC-C9C1-C2AB21C0B632}"/>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612856303"/>
      </p:ext>
    </p:extLst>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206FFC-32AB-52E7-01CD-96D929B1E2D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47EB63-1FC2-5712-E2E8-9B33FF411260}"/>
              </a:ext>
            </a:extLst>
          </p:cNvPr>
          <p:cNvSpPr>
            <a:spLocks noGrp="1"/>
          </p:cNvSpPr>
          <p:nvPr>
            <p:ph idx="1"/>
          </p:nvPr>
        </p:nvSpPr>
        <p:spPr>
          <a:xfrm>
            <a:off x="314326" y="332656"/>
            <a:ext cx="8593931" cy="5246613"/>
          </a:xfrm>
        </p:spPr>
        <p:txBody>
          <a:bodyPr>
            <a:normAutofit/>
          </a:bodyPr>
          <a:lstStyle/>
          <a:p>
            <a:pPr marL="0" indent="0" algn="ctr">
              <a:buNone/>
            </a:pPr>
            <a:r>
              <a:rPr lang="en-US" sz="1800" b="1" dirty="0">
                <a:latin typeface="Times New Roman" pitchFamily="18" charset="0"/>
                <a:cs typeface="Times New Roman" pitchFamily="18" charset="0"/>
              </a:rPr>
              <a:t>As per Page no 57 of Guidance Note on Tax Audit u/s. 44AB of IT Act, 1961  (Revised 2026)</a:t>
            </a:r>
          </a:p>
          <a:p>
            <a:pPr marL="0" indent="0" algn="ctr">
              <a:buNone/>
            </a:pPr>
            <a:endParaRPr lang="en-US" sz="1800" b="1" dirty="0">
              <a:latin typeface="Times New Roman" pitchFamily="18" charset="0"/>
              <a:cs typeface="Times New Roman" pitchFamily="18" charset="0"/>
            </a:endParaRPr>
          </a:p>
          <a:p>
            <a:pPr marL="0" indent="0" algn="just">
              <a:buNone/>
            </a:pPr>
            <a:r>
              <a:rPr lang="en-US" sz="1800" dirty="0">
                <a:latin typeface="Times New Roman" panose="02020603050405020304" pitchFamily="18" charset="0"/>
                <a:cs typeface="Times New Roman" panose="02020603050405020304" pitchFamily="18" charset="0"/>
              </a:rPr>
              <a:t>15.14 </a:t>
            </a:r>
            <a:r>
              <a:rPr lang="en-US" sz="1800" b="1" u="sng" dirty="0">
                <a:latin typeface="Times New Roman" panose="02020603050405020304" pitchFamily="18" charset="0"/>
                <a:cs typeface="Times New Roman" panose="02020603050405020304" pitchFamily="18" charset="0"/>
              </a:rPr>
              <a:t>Under Sub-rule (3) in Rule 6G</a:t>
            </a:r>
            <a:r>
              <a:rPr lang="en-US" sz="1800" dirty="0">
                <a:latin typeface="Times New Roman" panose="02020603050405020304" pitchFamily="18" charset="0"/>
                <a:cs typeface="Times New Roman" panose="02020603050405020304" pitchFamily="18" charset="0"/>
              </a:rPr>
              <a:t>, the auditor is </a:t>
            </a:r>
            <a:r>
              <a:rPr lang="en-US" sz="1800" b="1" u="sng" dirty="0">
                <a:latin typeface="Times New Roman" panose="02020603050405020304" pitchFamily="18" charset="0"/>
                <a:cs typeface="Times New Roman" panose="02020603050405020304" pitchFamily="18" charset="0"/>
              </a:rPr>
              <a:t>expressly allowed to revise the Audit Report in certain circumstances.</a:t>
            </a:r>
            <a:r>
              <a:rPr lang="en-US" sz="1800" dirty="0">
                <a:latin typeface="Times New Roman" panose="02020603050405020304" pitchFamily="18" charset="0"/>
                <a:cs typeface="Times New Roman" panose="02020603050405020304" pitchFamily="18" charset="0"/>
              </a:rPr>
              <a:t> </a:t>
            </a:r>
          </a:p>
          <a:p>
            <a:pPr marL="0" indent="0" algn="just">
              <a:buNone/>
            </a:pPr>
            <a:r>
              <a:rPr lang="en-US" sz="1800" b="1" u="sng" dirty="0">
                <a:latin typeface="Times New Roman" panose="02020603050405020304" pitchFamily="18" charset="0"/>
                <a:cs typeface="Times New Roman" panose="02020603050405020304" pitchFamily="18" charset="0"/>
              </a:rPr>
              <a:t>Sub-Rule (3) reads as under:</a:t>
            </a:r>
          </a:p>
          <a:p>
            <a:pPr marL="0" indent="0" algn="just">
              <a:buNone/>
            </a:pPr>
            <a:r>
              <a:rPr lang="en-US" sz="1800" dirty="0">
                <a:latin typeface="Times New Roman" panose="02020603050405020304" pitchFamily="18" charset="0"/>
                <a:cs typeface="Times New Roman" panose="02020603050405020304" pitchFamily="18" charset="0"/>
              </a:rPr>
              <a:t>(3) The report of audit furnished under this rule may be </a:t>
            </a:r>
            <a:r>
              <a:rPr lang="en-US" sz="1800" b="1" u="sng" dirty="0">
                <a:latin typeface="Times New Roman" panose="02020603050405020304" pitchFamily="18" charset="0"/>
                <a:cs typeface="Times New Roman" panose="02020603050405020304" pitchFamily="18" charset="0"/>
              </a:rPr>
              <a:t>revised by the person </a:t>
            </a:r>
            <a:r>
              <a:rPr lang="en-US" sz="1800" dirty="0">
                <a:latin typeface="Times New Roman" panose="02020603050405020304" pitchFamily="18" charset="0"/>
                <a:cs typeface="Times New Roman" panose="02020603050405020304" pitchFamily="18" charset="0"/>
              </a:rPr>
              <a:t>by getting </a:t>
            </a:r>
            <a:r>
              <a:rPr lang="en-US" sz="1800" b="1" u="sng" dirty="0">
                <a:latin typeface="Times New Roman" panose="02020603050405020304" pitchFamily="18" charset="0"/>
                <a:cs typeface="Times New Roman" panose="02020603050405020304" pitchFamily="18" charset="0"/>
              </a:rPr>
              <a:t>revised report of audit from an accountant, duly signed </a:t>
            </a:r>
            <a:r>
              <a:rPr lang="en-US" sz="1800" dirty="0">
                <a:latin typeface="Times New Roman" panose="02020603050405020304" pitchFamily="18" charset="0"/>
                <a:cs typeface="Times New Roman" panose="02020603050405020304" pitchFamily="18" charset="0"/>
              </a:rPr>
              <a:t>and verified by such accountant, and furnish it </a:t>
            </a:r>
            <a:r>
              <a:rPr lang="en-US" sz="1800" b="1" u="sng" dirty="0">
                <a:latin typeface="Times New Roman" panose="02020603050405020304" pitchFamily="18" charset="0"/>
                <a:cs typeface="Times New Roman" panose="02020603050405020304" pitchFamily="18" charset="0"/>
              </a:rPr>
              <a:t>before the end of the relevant assessment year </a:t>
            </a:r>
            <a:r>
              <a:rPr lang="en-US" sz="1800" dirty="0">
                <a:latin typeface="Times New Roman" panose="02020603050405020304" pitchFamily="18" charset="0"/>
                <a:cs typeface="Times New Roman" panose="02020603050405020304" pitchFamily="18" charset="0"/>
              </a:rPr>
              <a:t>for which the report pertains, </a:t>
            </a:r>
            <a:r>
              <a:rPr lang="en-US" sz="1800" b="1" u="sng" dirty="0">
                <a:latin typeface="Times New Roman" panose="02020603050405020304" pitchFamily="18" charset="0"/>
                <a:cs typeface="Times New Roman" panose="02020603050405020304" pitchFamily="18" charset="0"/>
              </a:rPr>
              <a:t>if there is payment by such person after furnishing of report under sub-rule (1) and (2) which necessitates recalculation of disallowance under section 40 or </a:t>
            </a:r>
            <a:r>
              <a:rPr lang="en-IN" sz="1800" b="1" u="sng" dirty="0">
                <a:latin typeface="Times New Roman" panose="02020603050405020304" pitchFamily="18" charset="0"/>
                <a:cs typeface="Times New Roman" panose="02020603050405020304" pitchFamily="18" charset="0"/>
              </a:rPr>
              <a:t>section 43B.</a:t>
            </a:r>
          </a:p>
        </p:txBody>
      </p:sp>
      <p:sp>
        <p:nvSpPr>
          <p:cNvPr id="2" name="Footer Placeholder 1">
            <a:extLst>
              <a:ext uri="{FF2B5EF4-FFF2-40B4-BE49-F238E27FC236}">
                <a16:creationId xmlns:a16="http://schemas.microsoft.com/office/drawing/2014/main" id="{6F0EF7C3-18A5-0EA8-E1C0-6067316D68D1}"/>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779995747"/>
      </p:ext>
    </p:extLst>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1D7DA-0130-9AD8-F408-C53B4894F5A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BBA492-D6BC-C758-CA78-2E7CB5C1477C}"/>
              </a:ext>
            </a:extLst>
          </p:cNvPr>
          <p:cNvSpPr>
            <a:spLocks noGrp="1"/>
          </p:cNvSpPr>
          <p:nvPr>
            <p:ph idx="1"/>
          </p:nvPr>
        </p:nvSpPr>
        <p:spPr>
          <a:xfrm>
            <a:off x="214901" y="260649"/>
            <a:ext cx="8807064" cy="5476824"/>
          </a:xfrm>
        </p:spPr>
        <p:txBody>
          <a:bodyPr>
            <a:noAutofit/>
          </a:bodyPr>
          <a:lstStyle/>
          <a:p>
            <a:pPr marL="0" indent="0" algn="ctr">
              <a:buNone/>
            </a:pPr>
            <a:r>
              <a:rPr lang="en-US" sz="1800" b="1" dirty="0">
                <a:latin typeface="Times New Roman" pitchFamily="18" charset="0"/>
                <a:cs typeface="Times New Roman" pitchFamily="18" charset="0"/>
              </a:rPr>
              <a:t>As per Page no 57 of Guidance Note on Tax Audit u/s. 44AB of IT Act, 1961  </a:t>
            </a:r>
          </a:p>
          <a:p>
            <a:pPr marL="0" indent="0" algn="ctr">
              <a:buNone/>
            </a:pPr>
            <a:r>
              <a:rPr lang="en-US" sz="1800" b="1" dirty="0">
                <a:latin typeface="Times New Roman" pitchFamily="18" charset="0"/>
                <a:cs typeface="Times New Roman" pitchFamily="18" charset="0"/>
              </a:rPr>
              <a:t>(Revised 2026) </a:t>
            </a:r>
            <a:endParaRPr lang="en-US" sz="1500" b="1" dirty="0">
              <a:latin typeface="Times New Roman" pitchFamily="18" charset="0"/>
              <a:cs typeface="Times New Roman" pitchFamily="18" charset="0"/>
            </a:endParaRPr>
          </a:p>
          <a:p>
            <a:pPr marL="0" indent="0" algn="just">
              <a:buNone/>
            </a:pPr>
            <a:r>
              <a:rPr lang="en-US" sz="1650" dirty="0">
                <a:latin typeface="Times New Roman" panose="02020603050405020304" pitchFamily="18" charset="0"/>
                <a:cs typeface="Times New Roman" panose="02020603050405020304" pitchFamily="18" charset="0"/>
              </a:rPr>
              <a:t>15.15 Thus, a situation might arise where </a:t>
            </a:r>
            <a:r>
              <a:rPr lang="en-US" sz="1650" b="1" u="sng" dirty="0">
                <a:latin typeface="Times New Roman" panose="02020603050405020304" pitchFamily="18" charset="0"/>
                <a:cs typeface="Times New Roman" panose="02020603050405020304" pitchFamily="18" charset="0"/>
              </a:rPr>
              <a:t>after issuing the audit report, but before the due date for filing the return under section 139(1),</a:t>
            </a:r>
            <a:r>
              <a:rPr lang="en-US" sz="1650" dirty="0">
                <a:latin typeface="Times New Roman" panose="02020603050405020304" pitchFamily="18" charset="0"/>
                <a:cs typeface="Times New Roman" panose="02020603050405020304" pitchFamily="18" charset="0"/>
              </a:rPr>
              <a:t> the assessee makes </a:t>
            </a:r>
            <a:r>
              <a:rPr lang="en-US" sz="1650" b="1" u="sng" dirty="0">
                <a:latin typeface="Times New Roman" panose="02020603050405020304" pitchFamily="18" charset="0"/>
                <a:cs typeface="Times New Roman" panose="02020603050405020304" pitchFamily="18" charset="0"/>
              </a:rPr>
              <a:t>payment of sums referred to in sections 40 and 43B, deduction of which is allowed only on actual payment basis, which may require revision of the Tax </a:t>
            </a:r>
            <a:r>
              <a:rPr lang="en-IN" sz="1650" b="1" u="sng" dirty="0">
                <a:latin typeface="Times New Roman" panose="02020603050405020304" pitchFamily="18" charset="0"/>
                <a:cs typeface="Times New Roman" panose="02020603050405020304" pitchFamily="18" charset="0"/>
              </a:rPr>
              <a:t>Audit Report.</a:t>
            </a:r>
          </a:p>
          <a:p>
            <a:pPr marL="0" indent="0" algn="just">
              <a:spcBef>
                <a:spcPts val="0"/>
              </a:spcBef>
              <a:buNone/>
            </a:pPr>
            <a:endParaRPr lang="en-IN" sz="1650" dirty="0">
              <a:latin typeface="Times New Roman" panose="02020603050405020304" pitchFamily="18" charset="0"/>
              <a:cs typeface="Times New Roman" panose="02020603050405020304" pitchFamily="18" charset="0"/>
            </a:endParaRPr>
          </a:p>
          <a:p>
            <a:pPr marL="0" indent="0" algn="just">
              <a:spcBef>
                <a:spcPts val="450"/>
              </a:spcBef>
              <a:buNone/>
            </a:pPr>
            <a:r>
              <a:rPr lang="en-US" sz="1650" dirty="0">
                <a:latin typeface="Times New Roman" panose="02020603050405020304" pitchFamily="18" charset="0"/>
                <a:cs typeface="Times New Roman" panose="02020603050405020304" pitchFamily="18" charset="0"/>
              </a:rPr>
              <a:t>15.16 As per the law, </a:t>
            </a:r>
            <a:r>
              <a:rPr lang="en-US" sz="1650" b="1" u="sng" dirty="0">
                <a:latin typeface="Times New Roman" panose="02020603050405020304" pitchFamily="18" charset="0"/>
                <a:cs typeface="Times New Roman" panose="02020603050405020304" pitchFamily="18" charset="0"/>
              </a:rPr>
              <a:t>there is no restriction for the number of times for revision of tax audit reports.</a:t>
            </a:r>
          </a:p>
          <a:p>
            <a:pPr marL="0" indent="0" algn="just">
              <a:spcBef>
                <a:spcPts val="450"/>
              </a:spcBef>
              <a:buNone/>
            </a:pPr>
            <a:r>
              <a:rPr lang="en-US" sz="1650" dirty="0">
                <a:latin typeface="Times New Roman" panose="02020603050405020304" pitchFamily="18" charset="0"/>
                <a:cs typeface="Times New Roman" panose="02020603050405020304" pitchFamily="18" charset="0"/>
              </a:rPr>
              <a:t>The same can be revised a number of times, but </a:t>
            </a:r>
            <a:r>
              <a:rPr lang="en-US" sz="1650" b="1" u="sng" dirty="0">
                <a:latin typeface="Times New Roman" panose="02020603050405020304" pitchFamily="18" charset="0"/>
                <a:cs typeface="Times New Roman" panose="02020603050405020304" pitchFamily="18" charset="0"/>
              </a:rPr>
              <a:t>revision should be done only to meet some technical requirements or amendments in law.</a:t>
            </a:r>
          </a:p>
          <a:p>
            <a:pPr marL="0" indent="0" algn="just">
              <a:spcBef>
                <a:spcPts val="450"/>
              </a:spcBef>
              <a:buNone/>
            </a:pPr>
            <a:r>
              <a:rPr lang="en-US" sz="1650" dirty="0">
                <a:latin typeface="Times New Roman" panose="02020603050405020304" pitchFamily="18" charset="0"/>
                <a:cs typeface="Times New Roman" panose="02020603050405020304" pitchFamily="18" charset="0"/>
              </a:rPr>
              <a:t>It should be ensured that the </a:t>
            </a:r>
            <a:r>
              <a:rPr lang="en-US" sz="1650" b="1" u="sng" dirty="0">
                <a:latin typeface="Times New Roman" panose="02020603050405020304" pitchFamily="18" charset="0"/>
                <a:cs typeface="Times New Roman" panose="02020603050405020304" pitchFamily="18" charset="0"/>
              </a:rPr>
              <a:t>revised report should carry the reference of old reports and should be signed in the current date. </a:t>
            </a:r>
          </a:p>
          <a:p>
            <a:pPr marL="0" indent="0" algn="just">
              <a:spcBef>
                <a:spcPts val="450"/>
              </a:spcBef>
              <a:buNone/>
            </a:pPr>
            <a:r>
              <a:rPr lang="en-US" sz="1650" dirty="0">
                <a:latin typeface="Times New Roman" panose="02020603050405020304" pitchFamily="18" charset="0"/>
                <a:cs typeface="Times New Roman" panose="02020603050405020304" pitchFamily="18" charset="0"/>
              </a:rPr>
              <a:t>It is recommended that </a:t>
            </a:r>
            <a:r>
              <a:rPr lang="en-US" sz="1650" b="1" u="sng" dirty="0">
                <a:latin typeface="Times New Roman" panose="02020603050405020304" pitchFamily="18" charset="0"/>
                <a:cs typeface="Times New Roman" panose="02020603050405020304" pitchFamily="18" charset="0"/>
              </a:rPr>
              <a:t>all the revisions required should be done at a time. </a:t>
            </a:r>
          </a:p>
          <a:p>
            <a:pPr marL="0" indent="0" algn="just">
              <a:spcBef>
                <a:spcPts val="450"/>
              </a:spcBef>
              <a:buNone/>
            </a:pPr>
            <a:r>
              <a:rPr lang="en-US" sz="1650" dirty="0">
                <a:latin typeface="Times New Roman" panose="02020603050405020304" pitchFamily="18" charset="0"/>
                <a:cs typeface="Times New Roman" panose="02020603050405020304" pitchFamily="18" charset="0"/>
              </a:rPr>
              <a:t>However, </a:t>
            </a:r>
            <a:r>
              <a:rPr lang="en-US" sz="1650" b="1" u="sng" dirty="0">
                <a:latin typeface="Times New Roman" panose="02020603050405020304" pitchFamily="18" charset="0"/>
                <a:cs typeface="Times New Roman" panose="02020603050405020304" pitchFamily="18" charset="0"/>
              </a:rPr>
              <a:t>there may reasons, like, a court ruling subsequent to the signing and uploading of the revised tax audit report which may necessitate further revision of tax audit report. </a:t>
            </a:r>
          </a:p>
          <a:p>
            <a:pPr marL="0" indent="0" algn="just">
              <a:spcBef>
                <a:spcPts val="450"/>
              </a:spcBef>
              <a:buNone/>
            </a:pPr>
            <a:r>
              <a:rPr lang="en-US" sz="1650" dirty="0">
                <a:latin typeface="Times New Roman" panose="02020603050405020304" pitchFamily="18" charset="0"/>
                <a:cs typeface="Times New Roman" panose="02020603050405020304" pitchFamily="18" charset="0"/>
              </a:rPr>
              <a:t>In such cases, the auditor may, if he deems fit, amend the tax audit </a:t>
            </a:r>
            <a:r>
              <a:rPr lang="en-IN" sz="1650" dirty="0">
                <a:latin typeface="Times New Roman" panose="02020603050405020304" pitchFamily="18" charset="0"/>
                <a:cs typeface="Times New Roman" panose="02020603050405020304" pitchFamily="18" charset="0"/>
              </a:rPr>
              <a:t>report.</a:t>
            </a:r>
          </a:p>
        </p:txBody>
      </p:sp>
      <p:sp>
        <p:nvSpPr>
          <p:cNvPr id="2" name="Footer Placeholder 1">
            <a:extLst>
              <a:ext uri="{FF2B5EF4-FFF2-40B4-BE49-F238E27FC236}">
                <a16:creationId xmlns:a16="http://schemas.microsoft.com/office/drawing/2014/main" id="{5E53F3EF-26CC-B506-D79F-73A365487EE7}"/>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834333500"/>
      </p:ext>
    </p:extLst>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80A6BB-B05D-3BD4-8ACF-D866B24C7EE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E26A56-7411-7E62-6271-70E365C8FDDE}"/>
              </a:ext>
            </a:extLst>
          </p:cNvPr>
          <p:cNvSpPr>
            <a:spLocks noGrp="1"/>
          </p:cNvSpPr>
          <p:nvPr>
            <p:ph idx="1"/>
          </p:nvPr>
        </p:nvSpPr>
        <p:spPr>
          <a:xfrm>
            <a:off x="292894" y="332656"/>
            <a:ext cx="8515349" cy="5246613"/>
          </a:xfrm>
        </p:spPr>
        <p:txBody>
          <a:bodyPr>
            <a:normAutofit/>
          </a:bodyPr>
          <a:lstStyle/>
          <a:p>
            <a:pPr marL="0" indent="0" algn="ctr">
              <a:buNone/>
            </a:pPr>
            <a:r>
              <a:rPr lang="en-US" sz="1800" b="1" dirty="0">
                <a:latin typeface="Times New Roman" pitchFamily="18" charset="0"/>
                <a:cs typeface="Times New Roman" pitchFamily="18" charset="0"/>
              </a:rPr>
              <a:t>As per Page no 57 &amp; 58 of Guidance Note on Tax Audit u/s. 44AB of IT Act, 1961  </a:t>
            </a:r>
          </a:p>
          <a:p>
            <a:pPr marL="0" indent="0" algn="ctr">
              <a:buNone/>
            </a:pPr>
            <a:r>
              <a:rPr lang="en-US" sz="1800" b="1" dirty="0">
                <a:latin typeface="Times New Roman" pitchFamily="18" charset="0"/>
                <a:cs typeface="Times New Roman" pitchFamily="18" charset="0"/>
              </a:rPr>
              <a:t>(Revised 2026) </a:t>
            </a:r>
          </a:p>
          <a:p>
            <a:pPr marL="0" indent="0" algn="just">
              <a:buNone/>
            </a:pPr>
            <a:r>
              <a:rPr lang="en-US" sz="1800" dirty="0">
                <a:latin typeface="Times New Roman" panose="02020603050405020304" pitchFamily="18" charset="0"/>
                <a:cs typeface="Times New Roman" panose="02020603050405020304" pitchFamily="18" charset="0"/>
              </a:rPr>
              <a:t>15.17 The tax auditor must ensure that the latest amended report must contain the reference to the earlier report(s) and he must sign the same on the present date and generate a new UDIN. </a:t>
            </a:r>
          </a:p>
          <a:p>
            <a:pPr marL="0" indent="0" algn="just">
              <a:buNone/>
            </a:pPr>
            <a:r>
              <a:rPr lang="en-US" sz="1800" dirty="0">
                <a:latin typeface="Times New Roman" panose="02020603050405020304" pitchFamily="18" charset="0"/>
                <a:cs typeface="Times New Roman" panose="02020603050405020304" pitchFamily="18" charset="0"/>
              </a:rPr>
              <a:t>The tax auditor should also ensure that Guidance Notes and SA-560 as well as the guidelines and the rules specified for revision for tax audit report by the CBDT are being followed.</a:t>
            </a:r>
          </a:p>
          <a:p>
            <a:pPr marL="0" indent="0" algn="just">
              <a:buNone/>
            </a:pPr>
            <a:endParaRPr lang="en-US" sz="1800" dirty="0">
              <a:latin typeface="Times New Roman" panose="02020603050405020304" pitchFamily="18" charset="0"/>
              <a:cs typeface="Times New Roman" panose="02020603050405020304" pitchFamily="18" charset="0"/>
            </a:endParaRPr>
          </a:p>
          <a:p>
            <a:pPr marL="0" indent="0" algn="just">
              <a:buNone/>
            </a:pPr>
            <a:r>
              <a:rPr lang="en-US" sz="1800" dirty="0">
                <a:latin typeface="Times New Roman" panose="02020603050405020304" pitchFamily="18" charset="0"/>
                <a:cs typeface="Times New Roman" panose="02020603050405020304" pitchFamily="18" charset="0"/>
              </a:rPr>
              <a:t>15.18 The tax auditor is required to mention in the revised book of account and in the Revised Tax Audit Report that the report is the Revised Tax Audit Report giving the reference of the previous report. </a:t>
            </a:r>
          </a:p>
          <a:p>
            <a:pPr marL="0" indent="0" algn="just">
              <a:buNone/>
            </a:pPr>
            <a:r>
              <a:rPr lang="en-US" sz="1800" dirty="0">
                <a:latin typeface="Times New Roman" panose="02020603050405020304" pitchFamily="18" charset="0"/>
                <a:cs typeface="Times New Roman" panose="02020603050405020304" pitchFamily="18" charset="0"/>
              </a:rPr>
              <a:t>The tax auditor is also required to mention the reason for revision both in the revised books of account as well as in the Revised Tax Audit Report.</a:t>
            </a:r>
            <a:endParaRPr lang="en-IN" sz="18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8D942EAE-5EF8-3D50-54CB-165EF92D38D1}"/>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631645454"/>
      </p:ext>
    </p:extLst>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283DB9-9DF8-4A80-A7FE-EB0928CF607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928C15-4E42-A484-E4D4-695A4B0125FA}"/>
              </a:ext>
            </a:extLst>
          </p:cNvPr>
          <p:cNvSpPr>
            <a:spLocks noGrp="1"/>
          </p:cNvSpPr>
          <p:nvPr>
            <p:ph idx="1"/>
          </p:nvPr>
        </p:nvSpPr>
        <p:spPr>
          <a:xfrm>
            <a:off x="300038" y="260648"/>
            <a:ext cx="8565356" cy="5318621"/>
          </a:xfrm>
        </p:spPr>
        <p:txBody>
          <a:bodyPr>
            <a:normAutofit/>
          </a:bodyPr>
          <a:lstStyle/>
          <a:p>
            <a:pPr marL="0" indent="0" algn="ctr">
              <a:buNone/>
            </a:pPr>
            <a:r>
              <a:rPr lang="en-US" sz="1800" b="1" dirty="0">
                <a:latin typeface="Times New Roman" pitchFamily="18" charset="0"/>
                <a:cs typeface="Times New Roman" pitchFamily="18" charset="0"/>
              </a:rPr>
              <a:t>As per Page no 58 of Guidance Note on Tax Audit u/s. 44AB of IT Act, 1961  </a:t>
            </a:r>
          </a:p>
          <a:p>
            <a:pPr marL="0" indent="0" algn="ctr">
              <a:buNone/>
            </a:pPr>
            <a:r>
              <a:rPr lang="en-US" sz="1800" b="1" dirty="0">
                <a:latin typeface="Times New Roman" pitchFamily="18" charset="0"/>
                <a:cs typeface="Times New Roman" pitchFamily="18" charset="0"/>
              </a:rPr>
              <a:t>(Revised 2026) </a:t>
            </a:r>
          </a:p>
          <a:p>
            <a:pPr marL="0" indent="0" algn="just">
              <a:buNone/>
            </a:pPr>
            <a:endParaRPr lang="en-US" sz="1800" b="1" dirty="0">
              <a:latin typeface="Times New Roman" pitchFamily="18" charset="0"/>
              <a:cs typeface="Times New Roman" pitchFamily="18" charset="0"/>
            </a:endParaRPr>
          </a:p>
          <a:p>
            <a:pPr marL="0" indent="0" algn="just">
              <a:buNone/>
            </a:pPr>
            <a:r>
              <a:rPr lang="en-US" sz="1800" dirty="0">
                <a:latin typeface="Times New Roman" panose="02020603050405020304" pitchFamily="18" charset="0"/>
                <a:cs typeface="Times New Roman" panose="02020603050405020304" pitchFamily="18" charset="0"/>
              </a:rPr>
              <a:t>15.19 The e-filing portal permits uploading the revised audit reports via CA login id. Further, the e-filing utility permits insertion of comments under the heading OTHERS in the tab, and uploading it on the e-filing portal. The tax auditor should insert the comments or observations in Form No. 3CA/Form3CB in the space given in the e-form.</a:t>
            </a:r>
          </a:p>
          <a:p>
            <a:pPr marL="0" indent="0" algn="just">
              <a:buNone/>
            </a:pPr>
            <a:endParaRPr lang="en-US" sz="1800" dirty="0">
              <a:latin typeface="Times New Roman" panose="02020603050405020304" pitchFamily="18" charset="0"/>
              <a:cs typeface="Times New Roman" panose="02020603050405020304" pitchFamily="18" charset="0"/>
            </a:endParaRPr>
          </a:p>
          <a:p>
            <a:pPr marL="0" indent="0" algn="just">
              <a:buNone/>
            </a:pPr>
            <a:r>
              <a:rPr lang="en-US" sz="1800" dirty="0">
                <a:latin typeface="Times New Roman" panose="02020603050405020304" pitchFamily="18" charset="0"/>
                <a:cs typeface="Times New Roman" panose="02020603050405020304" pitchFamily="18" charset="0"/>
              </a:rPr>
              <a:t>15.20 Revision of tax audit has to be done by the same tax auditor who has done the original tax audit and not by another tax auditor. It is to be noted that a new UDIN is required to be generated for the Revised Tax Audit Report and the same has to be generated each time. The UDIN so generated should also be updated on the online Income-tax Portal.</a:t>
            </a:r>
            <a:endParaRPr lang="en-IN" sz="18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72327A9F-DFC4-6C2E-5B83-BB60C790B4F3}"/>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048843896"/>
      </p:ext>
    </p:extLst>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object 7"/>
          <p:cNvSpPr>
            <a:spLocks noChangeArrowheads="1"/>
          </p:cNvSpPr>
          <p:nvPr/>
        </p:nvSpPr>
        <p:spPr bwMode="auto">
          <a:xfrm>
            <a:off x="6715125" y="2500313"/>
            <a:ext cx="71438" cy="214312"/>
          </a:xfrm>
          <a:custGeom>
            <a:avLst/>
            <a:gdLst>
              <a:gd name="T0" fmla="*/ 0 w 71438"/>
              <a:gd name="T1" fmla="*/ 0 h 280035"/>
              <a:gd name="T2" fmla="*/ 0 w 71438"/>
              <a:gd name="T3" fmla="*/ 279653 h 280035"/>
              <a:gd name="T4" fmla="*/ 0 60000 65536"/>
              <a:gd name="T5" fmla="*/ 0 60000 65536"/>
              <a:gd name="T6" fmla="*/ 0 w 71438"/>
              <a:gd name="T7" fmla="*/ 0 h 280035"/>
              <a:gd name="T8" fmla="*/ 71438 w 71438"/>
              <a:gd name="T9" fmla="*/ 280035 h 280035"/>
            </a:gdLst>
            <a:ahLst/>
            <a:cxnLst>
              <a:cxn ang="T4">
                <a:pos x="T0" y="T1"/>
              </a:cxn>
              <a:cxn ang="T5">
                <a:pos x="T2" y="T3"/>
              </a:cxn>
            </a:cxnLst>
            <a:rect l="T6" t="T7" r="T8" b="T9"/>
            <a:pathLst>
              <a:path w="71438" h="280035">
                <a:moveTo>
                  <a:pt x="0" y="0"/>
                </a:moveTo>
                <a:lnTo>
                  <a:pt x="0" y="279653"/>
                </a:lnTo>
              </a:path>
            </a:pathLst>
          </a:custGeom>
          <a:noFill/>
          <a:ln w="16763">
            <a:solidFill>
              <a:srgbClr val="2683C6"/>
            </a:solidFill>
            <a:miter lim="800000"/>
            <a:headEnd/>
            <a:tailEnd/>
          </a:ln>
        </p:spPr>
        <p:txBody>
          <a:bodyPr lIns="0" tIns="0" rIns="0" bIns="0"/>
          <a:lstStyle/>
          <a:p>
            <a:endParaRPr lang="en-US"/>
          </a:p>
        </p:txBody>
      </p:sp>
      <p:sp>
        <p:nvSpPr>
          <p:cNvPr id="72707" name="object 9"/>
          <p:cNvSpPr>
            <a:spLocks noChangeArrowheads="1"/>
          </p:cNvSpPr>
          <p:nvPr/>
        </p:nvSpPr>
        <p:spPr bwMode="auto">
          <a:xfrm>
            <a:off x="4384675" y="1143000"/>
            <a:ext cx="2330450" cy="428625"/>
          </a:xfrm>
          <a:custGeom>
            <a:avLst/>
            <a:gdLst>
              <a:gd name="T0" fmla="*/ 5334 w 616585"/>
              <a:gd name="T1" fmla="*/ 0 h 280669"/>
              <a:gd name="T2" fmla="*/ 0 w 616585"/>
              <a:gd name="T3" fmla="*/ 0 h 280669"/>
              <a:gd name="T4" fmla="*/ 0 w 616585"/>
              <a:gd name="T5" fmla="*/ 198882 h 280669"/>
              <a:gd name="T6" fmla="*/ 6096 w 616585"/>
              <a:gd name="T7" fmla="*/ 204978 h 280669"/>
              <a:gd name="T8" fmla="*/ 588264 w 616585"/>
              <a:gd name="T9" fmla="*/ 204978 h 280669"/>
              <a:gd name="T10" fmla="*/ 588264 w 616585"/>
              <a:gd name="T11" fmla="*/ 280416 h 280669"/>
              <a:gd name="T12" fmla="*/ 594360 w 616585"/>
              <a:gd name="T13" fmla="*/ 280416 h 280669"/>
              <a:gd name="T14" fmla="*/ 594360 w 616585"/>
              <a:gd name="T15" fmla="*/ 199644 h 280669"/>
              <a:gd name="T16" fmla="*/ 9144 w 616585"/>
              <a:gd name="T17" fmla="*/ 199644 h 280669"/>
              <a:gd name="T18" fmla="*/ 5334 w 616585"/>
              <a:gd name="T19" fmla="*/ 195834 h 280669"/>
              <a:gd name="T20" fmla="*/ 5334 w 616585"/>
              <a:gd name="T21" fmla="*/ 0 h 280669"/>
              <a:gd name="T22" fmla="*/ 27432 w 616585"/>
              <a:gd name="T23" fmla="*/ 0 h 280669"/>
              <a:gd name="T24" fmla="*/ 10668 w 616585"/>
              <a:gd name="T25" fmla="*/ 0 h 280669"/>
              <a:gd name="T26" fmla="*/ 10668 w 616585"/>
              <a:gd name="T27" fmla="*/ 192786 h 280669"/>
              <a:gd name="T28" fmla="*/ 12192 w 616585"/>
              <a:gd name="T29" fmla="*/ 193548 h 280669"/>
              <a:gd name="T30" fmla="*/ 599694 w 616585"/>
              <a:gd name="T31" fmla="*/ 193548 h 280669"/>
              <a:gd name="T32" fmla="*/ 599694 w 616585"/>
              <a:gd name="T33" fmla="*/ 280416 h 280669"/>
              <a:gd name="T34" fmla="*/ 616458 w 616585"/>
              <a:gd name="T35" fmla="*/ 280416 h 280669"/>
              <a:gd name="T36" fmla="*/ 616458 w 616585"/>
              <a:gd name="T37" fmla="*/ 183642 h 280669"/>
              <a:gd name="T38" fmla="*/ 609600 w 616585"/>
              <a:gd name="T39" fmla="*/ 177546 h 280669"/>
              <a:gd name="T40" fmla="*/ 27432 w 616585"/>
              <a:gd name="T41" fmla="*/ 177546 h 280669"/>
              <a:gd name="T42" fmla="*/ 27432 w 616585"/>
              <a:gd name="T43" fmla="*/ 0 h 28066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16585"/>
              <a:gd name="T67" fmla="*/ 0 h 280669"/>
              <a:gd name="T68" fmla="*/ 616585 w 616585"/>
              <a:gd name="T69" fmla="*/ 280669 h 28066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16585" h="280669">
                <a:moveTo>
                  <a:pt x="5334" y="0"/>
                </a:moveTo>
                <a:lnTo>
                  <a:pt x="0" y="0"/>
                </a:lnTo>
                <a:lnTo>
                  <a:pt x="0" y="198882"/>
                </a:lnTo>
                <a:lnTo>
                  <a:pt x="6096" y="204978"/>
                </a:lnTo>
                <a:lnTo>
                  <a:pt x="588264" y="204978"/>
                </a:lnTo>
                <a:lnTo>
                  <a:pt x="588264" y="280416"/>
                </a:lnTo>
                <a:lnTo>
                  <a:pt x="594360" y="280416"/>
                </a:lnTo>
                <a:lnTo>
                  <a:pt x="594360" y="199644"/>
                </a:lnTo>
                <a:lnTo>
                  <a:pt x="9144" y="199644"/>
                </a:lnTo>
                <a:lnTo>
                  <a:pt x="5334" y="195834"/>
                </a:lnTo>
                <a:lnTo>
                  <a:pt x="5334" y="0"/>
                </a:lnTo>
                <a:close/>
              </a:path>
              <a:path w="616585" h="280669">
                <a:moveTo>
                  <a:pt x="27432" y="0"/>
                </a:moveTo>
                <a:lnTo>
                  <a:pt x="10668" y="0"/>
                </a:lnTo>
                <a:lnTo>
                  <a:pt x="10668" y="192786"/>
                </a:lnTo>
                <a:lnTo>
                  <a:pt x="12192" y="193548"/>
                </a:lnTo>
                <a:lnTo>
                  <a:pt x="599694" y="193548"/>
                </a:lnTo>
                <a:lnTo>
                  <a:pt x="599694" y="280416"/>
                </a:lnTo>
                <a:lnTo>
                  <a:pt x="616458" y="280416"/>
                </a:lnTo>
                <a:lnTo>
                  <a:pt x="616458" y="183642"/>
                </a:lnTo>
                <a:lnTo>
                  <a:pt x="609600" y="177546"/>
                </a:lnTo>
                <a:lnTo>
                  <a:pt x="27432" y="177546"/>
                </a:lnTo>
                <a:lnTo>
                  <a:pt x="27432" y="0"/>
                </a:lnTo>
                <a:close/>
              </a:path>
            </a:pathLst>
          </a:custGeom>
          <a:solidFill>
            <a:srgbClr val="84ACB6"/>
          </a:solidFill>
          <a:ln w="9525">
            <a:noFill/>
            <a:miter lim="800000"/>
            <a:headEnd/>
            <a:tailEnd/>
          </a:ln>
        </p:spPr>
        <p:txBody>
          <a:bodyPr lIns="0" tIns="0" rIns="0" bIns="0"/>
          <a:lstStyle/>
          <a:p>
            <a:endParaRPr lang="en-US"/>
          </a:p>
        </p:txBody>
      </p:sp>
      <p:sp>
        <p:nvSpPr>
          <p:cNvPr id="72708" name="object 11"/>
          <p:cNvSpPr>
            <a:spLocks noChangeArrowheads="1"/>
          </p:cNvSpPr>
          <p:nvPr/>
        </p:nvSpPr>
        <p:spPr bwMode="auto">
          <a:xfrm>
            <a:off x="2000250" y="2500313"/>
            <a:ext cx="71438" cy="285750"/>
          </a:xfrm>
          <a:custGeom>
            <a:avLst/>
            <a:gdLst>
              <a:gd name="T0" fmla="*/ 0 w 71438"/>
              <a:gd name="T1" fmla="*/ 0 h 280035"/>
              <a:gd name="T2" fmla="*/ 0 w 71438"/>
              <a:gd name="T3" fmla="*/ 279653 h 280035"/>
              <a:gd name="T4" fmla="*/ 0 60000 65536"/>
              <a:gd name="T5" fmla="*/ 0 60000 65536"/>
              <a:gd name="T6" fmla="*/ 0 w 71438"/>
              <a:gd name="T7" fmla="*/ 0 h 280035"/>
              <a:gd name="T8" fmla="*/ 71438 w 71438"/>
              <a:gd name="T9" fmla="*/ 280035 h 280035"/>
            </a:gdLst>
            <a:ahLst/>
            <a:cxnLst>
              <a:cxn ang="T4">
                <a:pos x="T0" y="T1"/>
              </a:cxn>
              <a:cxn ang="T5">
                <a:pos x="T2" y="T3"/>
              </a:cxn>
            </a:cxnLst>
            <a:rect l="T6" t="T7" r="T8" b="T9"/>
            <a:pathLst>
              <a:path w="71438" h="280035">
                <a:moveTo>
                  <a:pt x="0" y="0"/>
                </a:moveTo>
                <a:lnTo>
                  <a:pt x="0" y="279653"/>
                </a:lnTo>
              </a:path>
            </a:pathLst>
          </a:custGeom>
          <a:noFill/>
          <a:ln w="5334">
            <a:solidFill>
              <a:srgbClr val="2683C6"/>
            </a:solidFill>
            <a:miter lim="800000"/>
            <a:headEnd/>
            <a:tailEnd/>
          </a:ln>
        </p:spPr>
        <p:txBody>
          <a:bodyPr lIns="0" tIns="0" rIns="0" bIns="0"/>
          <a:lstStyle/>
          <a:p>
            <a:endParaRPr lang="en-US"/>
          </a:p>
        </p:txBody>
      </p:sp>
      <p:sp>
        <p:nvSpPr>
          <p:cNvPr id="72709" name="object 12"/>
          <p:cNvSpPr>
            <a:spLocks noChangeArrowheads="1"/>
          </p:cNvSpPr>
          <p:nvPr/>
        </p:nvSpPr>
        <p:spPr bwMode="auto">
          <a:xfrm>
            <a:off x="2071688" y="1143000"/>
            <a:ext cx="2339975" cy="428625"/>
          </a:xfrm>
          <a:custGeom>
            <a:avLst/>
            <a:gdLst>
              <a:gd name="T0" fmla="*/ 594359 w 616585"/>
              <a:gd name="T1" fmla="*/ 0 h 280669"/>
              <a:gd name="T2" fmla="*/ 589026 w 616585"/>
              <a:gd name="T3" fmla="*/ 0 h 280669"/>
              <a:gd name="T4" fmla="*/ 589026 w 616585"/>
              <a:gd name="T5" fmla="*/ 177546 h 280669"/>
              <a:gd name="T6" fmla="*/ 6095 w 616585"/>
              <a:gd name="T7" fmla="*/ 177546 h 280669"/>
              <a:gd name="T8" fmla="*/ 0 w 616585"/>
              <a:gd name="T9" fmla="*/ 183642 h 280669"/>
              <a:gd name="T10" fmla="*/ 0 w 616585"/>
              <a:gd name="T11" fmla="*/ 280416 h 280669"/>
              <a:gd name="T12" fmla="*/ 5333 w 616585"/>
              <a:gd name="T13" fmla="*/ 280416 h 280669"/>
              <a:gd name="T14" fmla="*/ 5333 w 616585"/>
              <a:gd name="T15" fmla="*/ 186690 h 280669"/>
              <a:gd name="T16" fmla="*/ 9143 w 616585"/>
              <a:gd name="T17" fmla="*/ 182880 h 280669"/>
              <a:gd name="T18" fmla="*/ 594359 w 616585"/>
              <a:gd name="T19" fmla="*/ 182880 h 280669"/>
              <a:gd name="T20" fmla="*/ 594359 w 616585"/>
              <a:gd name="T21" fmla="*/ 0 h 280669"/>
              <a:gd name="T22" fmla="*/ 616457 w 616585"/>
              <a:gd name="T23" fmla="*/ 0 h 280669"/>
              <a:gd name="T24" fmla="*/ 599693 w 616585"/>
              <a:gd name="T25" fmla="*/ 0 h 280669"/>
              <a:gd name="T26" fmla="*/ 599693 w 616585"/>
              <a:gd name="T27" fmla="*/ 188214 h 280669"/>
              <a:gd name="T28" fmla="*/ 12191 w 616585"/>
              <a:gd name="T29" fmla="*/ 188214 h 280669"/>
              <a:gd name="T30" fmla="*/ 11429 w 616585"/>
              <a:gd name="T31" fmla="*/ 189738 h 280669"/>
              <a:gd name="T32" fmla="*/ 11429 w 616585"/>
              <a:gd name="T33" fmla="*/ 280416 h 280669"/>
              <a:gd name="T34" fmla="*/ 27431 w 616585"/>
              <a:gd name="T35" fmla="*/ 280416 h 280669"/>
              <a:gd name="T36" fmla="*/ 27431 w 616585"/>
              <a:gd name="T37" fmla="*/ 204978 h 280669"/>
              <a:gd name="T38" fmla="*/ 610361 w 616585"/>
              <a:gd name="T39" fmla="*/ 204978 h 280669"/>
              <a:gd name="T40" fmla="*/ 616457 w 616585"/>
              <a:gd name="T41" fmla="*/ 198882 h 280669"/>
              <a:gd name="T42" fmla="*/ 616457 w 616585"/>
              <a:gd name="T43" fmla="*/ 0 h 28066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16585"/>
              <a:gd name="T67" fmla="*/ 0 h 280669"/>
              <a:gd name="T68" fmla="*/ 616585 w 616585"/>
              <a:gd name="T69" fmla="*/ 280669 h 28066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16585" h="280669">
                <a:moveTo>
                  <a:pt x="594359" y="0"/>
                </a:moveTo>
                <a:lnTo>
                  <a:pt x="589026" y="0"/>
                </a:lnTo>
                <a:lnTo>
                  <a:pt x="589026" y="177546"/>
                </a:lnTo>
                <a:lnTo>
                  <a:pt x="6095" y="177546"/>
                </a:lnTo>
                <a:lnTo>
                  <a:pt x="0" y="183642"/>
                </a:lnTo>
                <a:lnTo>
                  <a:pt x="0" y="280416"/>
                </a:lnTo>
                <a:lnTo>
                  <a:pt x="5333" y="280416"/>
                </a:lnTo>
                <a:lnTo>
                  <a:pt x="5333" y="186690"/>
                </a:lnTo>
                <a:lnTo>
                  <a:pt x="9143" y="182880"/>
                </a:lnTo>
                <a:lnTo>
                  <a:pt x="594359" y="182880"/>
                </a:lnTo>
                <a:lnTo>
                  <a:pt x="594359" y="0"/>
                </a:lnTo>
                <a:close/>
              </a:path>
              <a:path w="616585" h="280669">
                <a:moveTo>
                  <a:pt x="616457" y="0"/>
                </a:moveTo>
                <a:lnTo>
                  <a:pt x="599693" y="0"/>
                </a:lnTo>
                <a:lnTo>
                  <a:pt x="599693" y="188214"/>
                </a:lnTo>
                <a:lnTo>
                  <a:pt x="12191" y="188214"/>
                </a:lnTo>
                <a:lnTo>
                  <a:pt x="11429" y="189738"/>
                </a:lnTo>
                <a:lnTo>
                  <a:pt x="11429" y="280416"/>
                </a:lnTo>
                <a:lnTo>
                  <a:pt x="27431" y="280416"/>
                </a:lnTo>
                <a:lnTo>
                  <a:pt x="27431" y="204978"/>
                </a:lnTo>
                <a:lnTo>
                  <a:pt x="610361" y="204978"/>
                </a:lnTo>
                <a:lnTo>
                  <a:pt x="616457" y="198882"/>
                </a:lnTo>
                <a:lnTo>
                  <a:pt x="616457" y="0"/>
                </a:lnTo>
                <a:close/>
              </a:path>
            </a:pathLst>
          </a:custGeom>
          <a:solidFill>
            <a:srgbClr val="84ACB6"/>
          </a:solidFill>
          <a:ln w="9525">
            <a:noFill/>
            <a:miter lim="800000"/>
            <a:headEnd/>
            <a:tailEnd/>
          </a:ln>
        </p:spPr>
        <p:txBody>
          <a:bodyPr lIns="0" tIns="0" rIns="0" bIns="0"/>
          <a:lstStyle/>
          <a:p>
            <a:endParaRPr lang="en-US"/>
          </a:p>
        </p:txBody>
      </p:sp>
      <p:sp>
        <p:nvSpPr>
          <p:cNvPr id="72710" name="object 18"/>
          <p:cNvSpPr>
            <a:spLocks noChangeArrowheads="1"/>
          </p:cNvSpPr>
          <p:nvPr/>
        </p:nvSpPr>
        <p:spPr bwMode="auto">
          <a:xfrm>
            <a:off x="1539875" y="1714500"/>
            <a:ext cx="977900" cy="623888"/>
          </a:xfrm>
          <a:prstGeom prst="rect">
            <a:avLst/>
          </a:prstGeom>
          <a:blipFill dpi="0" rotWithShape="1">
            <a:blip r:embed="rId2"/>
            <a:srcRect/>
            <a:stretch>
              <a:fillRect/>
            </a:stretch>
          </a:blipFill>
          <a:ln w="9525">
            <a:noFill/>
            <a:miter lim="800000"/>
            <a:headEnd/>
            <a:tailEnd/>
          </a:ln>
        </p:spPr>
        <p:txBody>
          <a:bodyPr lIns="0" tIns="0" rIns="0" bIns="0"/>
          <a:lstStyle/>
          <a:p>
            <a:endParaRPr lang="en-US"/>
          </a:p>
        </p:txBody>
      </p:sp>
      <p:sp>
        <p:nvSpPr>
          <p:cNvPr id="72711" name="object 20"/>
          <p:cNvSpPr>
            <a:spLocks noChangeArrowheads="1"/>
          </p:cNvSpPr>
          <p:nvPr/>
        </p:nvSpPr>
        <p:spPr bwMode="auto">
          <a:xfrm>
            <a:off x="1651000" y="1812925"/>
            <a:ext cx="968375" cy="615950"/>
          </a:xfrm>
          <a:prstGeom prst="rect">
            <a:avLst/>
          </a:prstGeom>
          <a:blipFill dpi="0" rotWithShape="1">
            <a:blip r:embed="rId3"/>
            <a:srcRect/>
            <a:stretch>
              <a:fillRect/>
            </a:stretch>
          </a:blipFill>
          <a:ln w="9525">
            <a:noFill/>
            <a:miter lim="800000"/>
            <a:headEnd/>
            <a:tailEnd/>
          </a:ln>
        </p:spPr>
        <p:txBody>
          <a:bodyPr lIns="0" tIns="0" rIns="0" bIns="0"/>
          <a:lstStyle/>
          <a:p>
            <a:endParaRPr lang="en-US"/>
          </a:p>
        </p:txBody>
      </p:sp>
      <p:sp>
        <p:nvSpPr>
          <p:cNvPr id="72712" name="object 21"/>
          <p:cNvSpPr>
            <a:spLocks noChangeArrowheads="1"/>
          </p:cNvSpPr>
          <p:nvPr/>
        </p:nvSpPr>
        <p:spPr bwMode="auto">
          <a:xfrm>
            <a:off x="1651000" y="1820863"/>
            <a:ext cx="968375" cy="617537"/>
          </a:xfrm>
          <a:custGeom>
            <a:avLst/>
            <a:gdLst>
              <a:gd name="T0" fmla="*/ 905256 w 969010"/>
              <a:gd name="T1" fmla="*/ 0 h 616585"/>
              <a:gd name="T2" fmla="*/ 64008 w 969010"/>
              <a:gd name="T3" fmla="*/ 0 h 616585"/>
              <a:gd name="T4" fmla="*/ 43712 w 969010"/>
              <a:gd name="T5" fmla="*/ 3509 h 616585"/>
              <a:gd name="T6" fmla="*/ 12235 w 969010"/>
              <a:gd name="T7" fmla="*/ 26703 h 616585"/>
              <a:gd name="T8" fmla="*/ 0 w 969010"/>
              <a:gd name="T9" fmla="*/ 64007 h 616585"/>
              <a:gd name="T10" fmla="*/ 0 w 969010"/>
              <a:gd name="T11" fmla="*/ 553211 h 616585"/>
              <a:gd name="T12" fmla="*/ 13182 w 969010"/>
              <a:gd name="T13" fmla="*/ 591211 h 616585"/>
              <a:gd name="T14" fmla="*/ 48120 w 969010"/>
              <a:gd name="T15" fmla="*/ 615072 h 616585"/>
              <a:gd name="T16" fmla="*/ 64008 w 969010"/>
              <a:gd name="T17" fmla="*/ 616457 h 616585"/>
              <a:gd name="T18" fmla="*/ 911352 w 969010"/>
              <a:gd name="T19" fmla="*/ 616457 h 616585"/>
              <a:gd name="T20" fmla="*/ 918210 w 969010"/>
              <a:gd name="T21" fmla="*/ 615695 h 616585"/>
              <a:gd name="T22" fmla="*/ 927599 w 969010"/>
              <a:gd name="T23" fmla="*/ 611885 h 616585"/>
              <a:gd name="T24" fmla="*/ 64008 w 969010"/>
              <a:gd name="T25" fmla="*/ 611885 h 616585"/>
              <a:gd name="T26" fmla="*/ 45921 w 969010"/>
              <a:gd name="T27" fmla="*/ 609403 h 616585"/>
              <a:gd name="T28" fmla="*/ 7620 w 969010"/>
              <a:gd name="T29" fmla="*/ 570737 h 616585"/>
              <a:gd name="T30" fmla="*/ 5429 w 969010"/>
              <a:gd name="T31" fmla="*/ 57149 h 616585"/>
              <a:gd name="T32" fmla="*/ 6096 w 969010"/>
              <a:gd name="T33" fmla="*/ 51815 h 616585"/>
              <a:gd name="T34" fmla="*/ 26670 w 969010"/>
              <a:gd name="T35" fmla="*/ 18287 h 616585"/>
              <a:gd name="T36" fmla="*/ 64008 w 969010"/>
              <a:gd name="T37" fmla="*/ 4571 h 616585"/>
              <a:gd name="T38" fmla="*/ 926556 w 969010"/>
              <a:gd name="T39" fmla="*/ 4571 h 616585"/>
              <a:gd name="T40" fmla="*/ 911352 w 969010"/>
              <a:gd name="T41" fmla="*/ 761 h 616585"/>
              <a:gd name="T42" fmla="*/ 905256 w 969010"/>
              <a:gd name="T43" fmla="*/ 0 h 616585"/>
              <a:gd name="T44" fmla="*/ 926556 w 969010"/>
              <a:gd name="T45" fmla="*/ 4571 h 616585"/>
              <a:gd name="T46" fmla="*/ 905256 w 969010"/>
              <a:gd name="T47" fmla="*/ 4571 h 616585"/>
              <a:gd name="T48" fmla="*/ 911352 w 969010"/>
              <a:gd name="T49" fmla="*/ 5333 h 616585"/>
              <a:gd name="T50" fmla="*/ 916686 w 969010"/>
              <a:gd name="T51" fmla="*/ 6095 h 616585"/>
              <a:gd name="T52" fmla="*/ 958721 w 969010"/>
              <a:gd name="T53" fmla="*/ 39819 h 616585"/>
              <a:gd name="T54" fmla="*/ 963930 w 969010"/>
              <a:gd name="T55" fmla="*/ 64007 h 616585"/>
              <a:gd name="T56" fmla="*/ 963930 w 969010"/>
              <a:gd name="T57" fmla="*/ 553211 h 616585"/>
              <a:gd name="T58" fmla="*/ 944175 w 969010"/>
              <a:gd name="T59" fmla="*/ 597198 h 616585"/>
              <a:gd name="T60" fmla="*/ 910590 w 969010"/>
              <a:gd name="T61" fmla="*/ 611885 h 616585"/>
              <a:gd name="T62" fmla="*/ 927599 w 969010"/>
              <a:gd name="T63" fmla="*/ 611885 h 616585"/>
              <a:gd name="T64" fmla="*/ 937264 w 969010"/>
              <a:gd name="T65" fmla="*/ 607964 h 616585"/>
              <a:gd name="T66" fmla="*/ 952352 w 969010"/>
              <a:gd name="T67" fmla="*/ 595617 h 616585"/>
              <a:gd name="T68" fmla="*/ 962942 w 969010"/>
              <a:gd name="T69" fmla="*/ 579212 h 616585"/>
              <a:gd name="T70" fmla="*/ 968502 w 969010"/>
              <a:gd name="T71" fmla="*/ 559307 h 616585"/>
              <a:gd name="T72" fmla="*/ 968502 w 969010"/>
              <a:gd name="T73" fmla="*/ 57149 h 616585"/>
              <a:gd name="T74" fmla="*/ 966978 w 969010"/>
              <a:gd name="T75" fmla="*/ 51053 h 616585"/>
              <a:gd name="T76" fmla="*/ 960050 w 969010"/>
              <a:gd name="T77" fmla="*/ 32212 h 616585"/>
              <a:gd name="T78" fmla="*/ 947537 w 969010"/>
              <a:gd name="T79" fmla="*/ 16602 h 616585"/>
              <a:gd name="T80" fmla="*/ 930837 w 969010"/>
              <a:gd name="T81" fmla="*/ 5644 h 616585"/>
              <a:gd name="T82" fmla="*/ 926556 w 969010"/>
              <a:gd name="T83" fmla="*/ 4571 h 61658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969010"/>
              <a:gd name="T127" fmla="*/ 0 h 616585"/>
              <a:gd name="T128" fmla="*/ 969010 w 969010"/>
              <a:gd name="T129" fmla="*/ 616585 h 61658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969010" h="616585">
                <a:moveTo>
                  <a:pt x="905256" y="0"/>
                </a:moveTo>
                <a:lnTo>
                  <a:pt x="64008" y="0"/>
                </a:lnTo>
                <a:lnTo>
                  <a:pt x="43712" y="3509"/>
                </a:lnTo>
                <a:lnTo>
                  <a:pt x="12235" y="26703"/>
                </a:lnTo>
                <a:lnTo>
                  <a:pt x="0" y="64007"/>
                </a:lnTo>
                <a:lnTo>
                  <a:pt x="0" y="553211"/>
                </a:lnTo>
                <a:lnTo>
                  <a:pt x="13182" y="591211"/>
                </a:lnTo>
                <a:lnTo>
                  <a:pt x="48120" y="615072"/>
                </a:lnTo>
                <a:lnTo>
                  <a:pt x="64008" y="616457"/>
                </a:lnTo>
                <a:lnTo>
                  <a:pt x="911352" y="616457"/>
                </a:lnTo>
                <a:lnTo>
                  <a:pt x="918210" y="615695"/>
                </a:lnTo>
                <a:lnTo>
                  <a:pt x="927599" y="611885"/>
                </a:lnTo>
                <a:lnTo>
                  <a:pt x="64008" y="611885"/>
                </a:lnTo>
                <a:lnTo>
                  <a:pt x="45921" y="609403"/>
                </a:lnTo>
                <a:lnTo>
                  <a:pt x="7620" y="570737"/>
                </a:lnTo>
                <a:lnTo>
                  <a:pt x="5429" y="57149"/>
                </a:lnTo>
                <a:lnTo>
                  <a:pt x="6096" y="51815"/>
                </a:lnTo>
                <a:lnTo>
                  <a:pt x="26670" y="18287"/>
                </a:lnTo>
                <a:lnTo>
                  <a:pt x="64008" y="4571"/>
                </a:lnTo>
                <a:lnTo>
                  <a:pt x="926556" y="4571"/>
                </a:lnTo>
                <a:lnTo>
                  <a:pt x="911352" y="761"/>
                </a:lnTo>
                <a:lnTo>
                  <a:pt x="905256" y="0"/>
                </a:lnTo>
                <a:close/>
              </a:path>
              <a:path w="969010" h="616585">
                <a:moveTo>
                  <a:pt x="926556" y="4571"/>
                </a:moveTo>
                <a:lnTo>
                  <a:pt x="905256" y="4571"/>
                </a:lnTo>
                <a:lnTo>
                  <a:pt x="911352" y="5333"/>
                </a:lnTo>
                <a:lnTo>
                  <a:pt x="916686" y="6095"/>
                </a:lnTo>
                <a:lnTo>
                  <a:pt x="958721" y="39819"/>
                </a:lnTo>
                <a:lnTo>
                  <a:pt x="963930" y="64007"/>
                </a:lnTo>
                <a:lnTo>
                  <a:pt x="963930" y="553211"/>
                </a:lnTo>
                <a:lnTo>
                  <a:pt x="944175" y="597198"/>
                </a:lnTo>
                <a:lnTo>
                  <a:pt x="910590" y="611885"/>
                </a:lnTo>
                <a:lnTo>
                  <a:pt x="927599" y="611885"/>
                </a:lnTo>
                <a:lnTo>
                  <a:pt x="937264" y="607964"/>
                </a:lnTo>
                <a:lnTo>
                  <a:pt x="952352" y="595617"/>
                </a:lnTo>
                <a:lnTo>
                  <a:pt x="962942" y="579212"/>
                </a:lnTo>
                <a:lnTo>
                  <a:pt x="968502" y="559307"/>
                </a:lnTo>
                <a:lnTo>
                  <a:pt x="968502" y="57149"/>
                </a:lnTo>
                <a:lnTo>
                  <a:pt x="966978" y="51053"/>
                </a:lnTo>
                <a:lnTo>
                  <a:pt x="960050" y="32212"/>
                </a:lnTo>
                <a:lnTo>
                  <a:pt x="947537" y="16602"/>
                </a:lnTo>
                <a:lnTo>
                  <a:pt x="930837" y="5644"/>
                </a:lnTo>
                <a:lnTo>
                  <a:pt x="926556" y="4571"/>
                </a:lnTo>
                <a:close/>
              </a:path>
            </a:pathLst>
          </a:custGeom>
          <a:solidFill>
            <a:srgbClr val="84ACB6"/>
          </a:solidFill>
          <a:ln w="9525">
            <a:noFill/>
            <a:miter lim="800000"/>
            <a:headEnd/>
            <a:tailEnd/>
          </a:ln>
        </p:spPr>
        <p:txBody>
          <a:bodyPr lIns="0" tIns="0" rIns="0" bIns="0"/>
          <a:lstStyle/>
          <a:p>
            <a:endParaRPr lang="en-US"/>
          </a:p>
        </p:txBody>
      </p:sp>
      <p:sp>
        <p:nvSpPr>
          <p:cNvPr id="19" name="object 22"/>
          <p:cNvSpPr txBox="1"/>
          <p:nvPr/>
        </p:nvSpPr>
        <p:spPr>
          <a:xfrm>
            <a:off x="1785938" y="2035175"/>
            <a:ext cx="714375" cy="179388"/>
          </a:xfrm>
          <a:prstGeom prst="rect">
            <a:avLst/>
          </a:prstGeom>
        </p:spPr>
        <p:txBody>
          <a:bodyPr lIns="0" tIns="0" rIns="0" bIns="0">
            <a:spAutoFit/>
          </a:bodyPr>
          <a:lstStyle/>
          <a:p>
            <a:pPr>
              <a:lnSpc>
                <a:spcPts val="1435"/>
              </a:lnSpc>
              <a:defRPr/>
            </a:pPr>
            <a:r>
              <a:rPr dirty="0">
                <a:latin typeface="Times New Roman"/>
                <a:cs typeface="Times New Roman"/>
              </a:rPr>
              <a:t>Part</a:t>
            </a:r>
            <a:r>
              <a:rPr spc="-170" dirty="0">
                <a:latin typeface="Times New Roman"/>
                <a:cs typeface="Times New Roman"/>
              </a:rPr>
              <a:t> </a:t>
            </a:r>
            <a:r>
              <a:rPr spc="-5" dirty="0">
                <a:latin typeface="Times New Roman"/>
                <a:cs typeface="Times New Roman"/>
              </a:rPr>
              <a:t>A</a:t>
            </a:r>
            <a:endParaRPr>
              <a:latin typeface="Times New Roman"/>
              <a:cs typeface="Times New Roman"/>
            </a:endParaRPr>
          </a:p>
        </p:txBody>
      </p:sp>
      <p:sp>
        <p:nvSpPr>
          <p:cNvPr id="72714" name="object 33"/>
          <p:cNvSpPr>
            <a:spLocks noChangeArrowheads="1"/>
          </p:cNvSpPr>
          <p:nvPr/>
        </p:nvSpPr>
        <p:spPr bwMode="auto">
          <a:xfrm>
            <a:off x="6226175" y="2786063"/>
            <a:ext cx="977900" cy="623887"/>
          </a:xfrm>
          <a:prstGeom prst="rect">
            <a:avLst/>
          </a:prstGeom>
          <a:blipFill dpi="0" rotWithShape="1">
            <a:blip r:embed="rId4"/>
            <a:srcRect/>
            <a:stretch>
              <a:fillRect/>
            </a:stretch>
          </a:blipFill>
          <a:ln w="9525">
            <a:noFill/>
            <a:miter lim="800000"/>
            <a:headEnd/>
            <a:tailEnd/>
          </a:ln>
        </p:spPr>
        <p:txBody>
          <a:bodyPr lIns="0" tIns="0" rIns="0" bIns="0"/>
          <a:lstStyle/>
          <a:p>
            <a:endParaRPr lang="en-US"/>
          </a:p>
        </p:txBody>
      </p:sp>
      <p:sp>
        <p:nvSpPr>
          <p:cNvPr id="72715" name="object 18"/>
          <p:cNvSpPr>
            <a:spLocks noChangeArrowheads="1"/>
          </p:cNvSpPr>
          <p:nvPr/>
        </p:nvSpPr>
        <p:spPr bwMode="auto">
          <a:xfrm>
            <a:off x="6143625" y="1714500"/>
            <a:ext cx="976313" cy="623888"/>
          </a:xfrm>
          <a:prstGeom prst="rect">
            <a:avLst/>
          </a:prstGeom>
          <a:blipFill dpi="0" rotWithShape="1">
            <a:blip r:embed="rId2"/>
            <a:srcRect/>
            <a:stretch>
              <a:fillRect/>
            </a:stretch>
          </a:blipFill>
          <a:ln w="9525">
            <a:noFill/>
            <a:miter lim="800000"/>
            <a:headEnd/>
            <a:tailEnd/>
          </a:ln>
        </p:spPr>
        <p:txBody>
          <a:bodyPr lIns="0" tIns="0" rIns="0" bIns="0"/>
          <a:lstStyle/>
          <a:p>
            <a:endParaRPr lang="en-US"/>
          </a:p>
        </p:txBody>
      </p:sp>
      <p:sp>
        <p:nvSpPr>
          <p:cNvPr id="72716" name="object 20"/>
          <p:cNvSpPr>
            <a:spLocks noChangeArrowheads="1"/>
          </p:cNvSpPr>
          <p:nvPr/>
        </p:nvSpPr>
        <p:spPr bwMode="auto">
          <a:xfrm>
            <a:off x="6254750" y="1812925"/>
            <a:ext cx="968375" cy="615950"/>
          </a:xfrm>
          <a:prstGeom prst="rect">
            <a:avLst/>
          </a:prstGeom>
          <a:blipFill dpi="0" rotWithShape="1">
            <a:blip r:embed="rId3"/>
            <a:srcRect/>
            <a:stretch>
              <a:fillRect/>
            </a:stretch>
          </a:blipFill>
          <a:ln w="9525">
            <a:noFill/>
            <a:miter lim="800000"/>
            <a:headEnd/>
            <a:tailEnd/>
          </a:ln>
        </p:spPr>
        <p:txBody>
          <a:bodyPr lIns="0" tIns="0" rIns="0" bIns="0"/>
          <a:lstStyle/>
          <a:p>
            <a:endParaRPr lang="en-US"/>
          </a:p>
        </p:txBody>
      </p:sp>
      <p:sp>
        <p:nvSpPr>
          <p:cNvPr id="72717" name="object 21"/>
          <p:cNvSpPr>
            <a:spLocks noChangeArrowheads="1"/>
          </p:cNvSpPr>
          <p:nvPr/>
        </p:nvSpPr>
        <p:spPr bwMode="auto">
          <a:xfrm>
            <a:off x="6254750" y="1820863"/>
            <a:ext cx="968375" cy="617537"/>
          </a:xfrm>
          <a:custGeom>
            <a:avLst/>
            <a:gdLst>
              <a:gd name="T0" fmla="*/ 905256 w 969010"/>
              <a:gd name="T1" fmla="*/ 0 h 616585"/>
              <a:gd name="T2" fmla="*/ 64008 w 969010"/>
              <a:gd name="T3" fmla="*/ 0 h 616585"/>
              <a:gd name="T4" fmla="*/ 43712 w 969010"/>
              <a:gd name="T5" fmla="*/ 3509 h 616585"/>
              <a:gd name="T6" fmla="*/ 12235 w 969010"/>
              <a:gd name="T7" fmla="*/ 26703 h 616585"/>
              <a:gd name="T8" fmla="*/ 0 w 969010"/>
              <a:gd name="T9" fmla="*/ 64007 h 616585"/>
              <a:gd name="T10" fmla="*/ 0 w 969010"/>
              <a:gd name="T11" fmla="*/ 553211 h 616585"/>
              <a:gd name="T12" fmla="*/ 13182 w 969010"/>
              <a:gd name="T13" fmla="*/ 591211 h 616585"/>
              <a:gd name="T14" fmla="*/ 48120 w 969010"/>
              <a:gd name="T15" fmla="*/ 615072 h 616585"/>
              <a:gd name="T16" fmla="*/ 64008 w 969010"/>
              <a:gd name="T17" fmla="*/ 616457 h 616585"/>
              <a:gd name="T18" fmla="*/ 911352 w 969010"/>
              <a:gd name="T19" fmla="*/ 616457 h 616585"/>
              <a:gd name="T20" fmla="*/ 918210 w 969010"/>
              <a:gd name="T21" fmla="*/ 615695 h 616585"/>
              <a:gd name="T22" fmla="*/ 927599 w 969010"/>
              <a:gd name="T23" fmla="*/ 611885 h 616585"/>
              <a:gd name="T24" fmla="*/ 64008 w 969010"/>
              <a:gd name="T25" fmla="*/ 611885 h 616585"/>
              <a:gd name="T26" fmla="*/ 45921 w 969010"/>
              <a:gd name="T27" fmla="*/ 609403 h 616585"/>
              <a:gd name="T28" fmla="*/ 7620 w 969010"/>
              <a:gd name="T29" fmla="*/ 570737 h 616585"/>
              <a:gd name="T30" fmla="*/ 5429 w 969010"/>
              <a:gd name="T31" fmla="*/ 57149 h 616585"/>
              <a:gd name="T32" fmla="*/ 6096 w 969010"/>
              <a:gd name="T33" fmla="*/ 51815 h 616585"/>
              <a:gd name="T34" fmla="*/ 26670 w 969010"/>
              <a:gd name="T35" fmla="*/ 18287 h 616585"/>
              <a:gd name="T36" fmla="*/ 64008 w 969010"/>
              <a:gd name="T37" fmla="*/ 4571 h 616585"/>
              <a:gd name="T38" fmla="*/ 926556 w 969010"/>
              <a:gd name="T39" fmla="*/ 4571 h 616585"/>
              <a:gd name="T40" fmla="*/ 911352 w 969010"/>
              <a:gd name="T41" fmla="*/ 761 h 616585"/>
              <a:gd name="T42" fmla="*/ 905256 w 969010"/>
              <a:gd name="T43" fmla="*/ 0 h 616585"/>
              <a:gd name="T44" fmla="*/ 926556 w 969010"/>
              <a:gd name="T45" fmla="*/ 4571 h 616585"/>
              <a:gd name="T46" fmla="*/ 905256 w 969010"/>
              <a:gd name="T47" fmla="*/ 4571 h 616585"/>
              <a:gd name="T48" fmla="*/ 911352 w 969010"/>
              <a:gd name="T49" fmla="*/ 5333 h 616585"/>
              <a:gd name="T50" fmla="*/ 916686 w 969010"/>
              <a:gd name="T51" fmla="*/ 6095 h 616585"/>
              <a:gd name="T52" fmla="*/ 958721 w 969010"/>
              <a:gd name="T53" fmla="*/ 39819 h 616585"/>
              <a:gd name="T54" fmla="*/ 963930 w 969010"/>
              <a:gd name="T55" fmla="*/ 64007 h 616585"/>
              <a:gd name="T56" fmla="*/ 963930 w 969010"/>
              <a:gd name="T57" fmla="*/ 553211 h 616585"/>
              <a:gd name="T58" fmla="*/ 944175 w 969010"/>
              <a:gd name="T59" fmla="*/ 597198 h 616585"/>
              <a:gd name="T60" fmla="*/ 910590 w 969010"/>
              <a:gd name="T61" fmla="*/ 611885 h 616585"/>
              <a:gd name="T62" fmla="*/ 927599 w 969010"/>
              <a:gd name="T63" fmla="*/ 611885 h 616585"/>
              <a:gd name="T64" fmla="*/ 937264 w 969010"/>
              <a:gd name="T65" fmla="*/ 607964 h 616585"/>
              <a:gd name="T66" fmla="*/ 952352 w 969010"/>
              <a:gd name="T67" fmla="*/ 595617 h 616585"/>
              <a:gd name="T68" fmla="*/ 962942 w 969010"/>
              <a:gd name="T69" fmla="*/ 579212 h 616585"/>
              <a:gd name="T70" fmla="*/ 968502 w 969010"/>
              <a:gd name="T71" fmla="*/ 559307 h 616585"/>
              <a:gd name="T72" fmla="*/ 968502 w 969010"/>
              <a:gd name="T73" fmla="*/ 57149 h 616585"/>
              <a:gd name="T74" fmla="*/ 966978 w 969010"/>
              <a:gd name="T75" fmla="*/ 51053 h 616585"/>
              <a:gd name="T76" fmla="*/ 960050 w 969010"/>
              <a:gd name="T77" fmla="*/ 32212 h 616585"/>
              <a:gd name="T78" fmla="*/ 947537 w 969010"/>
              <a:gd name="T79" fmla="*/ 16602 h 616585"/>
              <a:gd name="T80" fmla="*/ 930837 w 969010"/>
              <a:gd name="T81" fmla="*/ 5644 h 616585"/>
              <a:gd name="T82" fmla="*/ 926556 w 969010"/>
              <a:gd name="T83" fmla="*/ 4571 h 61658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969010"/>
              <a:gd name="T127" fmla="*/ 0 h 616585"/>
              <a:gd name="T128" fmla="*/ 969010 w 969010"/>
              <a:gd name="T129" fmla="*/ 616585 h 61658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969010" h="616585">
                <a:moveTo>
                  <a:pt x="905256" y="0"/>
                </a:moveTo>
                <a:lnTo>
                  <a:pt x="64008" y="0"/>
                </a:lnTo>
                <a:lnTo>
                  <a:pt x="43712" y="3509"/>
                </a:lnTo>
                <a:lnTo>
                  <a:pt x="12235" y="26703"/>
                </a:lnTo>
                <a:lnTo>
                  <a:pt x="0" y="64007"/>
                </a:lnTo>
                <a:lnTo>
                  <a:pt x="0" y="553211"/>
                </a:lnTo>
                <a:lnTo>
                  <a:pt x="13182" y="591211"/>
                </a:lnTo>
                <a:lnTo>
                  <a:pt x="48120" y="615072"/>
                </a:lnTo>
                <a:lnTo>
                  <a:pt x="64008" y="616457"/>
                </a:lnTo>
                <a:lnTo>
                  <a:pt x="911352" y="616457"/>
                </a:lnTo>
                <a:lnTo>
                  <a:pt x="918210" y="615695"/>
                </a:lnTo>
                <a:lnTo>
                  <a:pt x="927599" y="611885"/>
                </a:lnTo>
                <a:lnTo>
                  <a:pt x="64008" y="611885"/>
                </a:lnTo>
                <a:lnTo>
                  <a:pt x="45921" y="609403"/>
                </a:lnTo>
                <a:lnTo>
                  <a:pt x="7620" y="570737"/>
                </a:lnTo>
                <a:lnTo>
                  <a:pt x="5429" y="57149"/>
                </a:lnTo>
                <a:lnTo>
                  <a:pt x="6096" y="51815"/>
                </a:lnTo>
                <a:lnTo>
                  <a:pt x="26670" y="18287"/>
                </a:lnTo>
                <a:lnTo>
                  <a:pt x="64008" y="4571"/>
                </a:lnTo>
                <a:lnTo>
                  <a:pt x="926556" y="4571"/>
                </a:lnTo>
                <a:lnTo>
                  <a:pt x="911352" y="761"/>
                </a:lnTo>
                <a:lnTo>
                  <a:pt x="905256" y="0"/>
                </a:lnTo>
                <a:close/>
              </a:path>
              <a:path w="969010" h="616585">
                <a:moveTo>
                  <a:pt x="926556" y="4571"/>
                </a:moveTo>
                <a:lnTo>
                  <a:pt x="905256" y="4571"/>
                </a:lnTo>
                <a:lnTo>
                  <a:pt x="911352" y="5333"/>
                </a:lnTo>
                <a:lnTo>
                  <a:pt x="916686" y="6095"/>
                </a:lnTo>
                <a:lnTo>
                  <a:pt x="958721" y="39819"/>
                </a:lnTo>
                <a:lnTo>
                  <a:pt x="963930" y="64007"/>
                </a:lnTo>
                <a:lnTo>
                  <a:pt x="963930" y="553211"/>
                </a:lnTo>
                <a:lnTo>
                  <a:pt x="944175" y="597198"/>
                </a:lnTo>
                <a:lnTo>
                  <a:pt x="910590" y="611885"/>
                </a:lnTo>
                <a:lnTo>
                  <a:pt x="927599" y="611885"/>
                </a:lnTo>
                <a:lnTo>
                  <a:pt x="937264" y="607964"/>
                </a:lnTo>
                <a:lnTo>
                  <a:pt x="952352" y="595617"/>
                </a:lnTo>
                <a:lnTo>
                  <a:pt x="962942" y="579212"/>
                </a:lnTo>
                <a:lnTo>
                  <a:pt x="968502" y="559307"/>
                </a:lnTo>
                <a:lnTo>
                  <a:pt x="968502" y="57149"/>
                </a:lnTo>
                <a:lnTo>
                  <a:pt x="966978" y="51053"/>
                </a:lnTo>
                <a:lnTo>
                  <a:pt x="960050" y="32212"/>
                </a:lnTo>
                <a:lnTo>
                  <a:pt x="947537" y="16602"/>
                </a:lnTo>
                <a:lnTo>
                  <a:pt x="930837" y="5644"/>
                </a:lnTo>
                <a:lnTo>
                  <a:pt x="926556" y="4571"/>
                </a:lnTo>
                <a:close/>
              </a:path>
            </a:pathLst>
          </a:custGeom>
          <a:solidFill>
            <a:srgbClr val="84ACB6"/>
          </a:solidFill>
          <a:ln w="9525">
            <a:noFill/>
            <a:miter lim="800000"/>
            <a:headEnd/>
            <a:tailEnd/>
          </a:ln>
        </p:spPr>
        <p:txBody>
          <a:bodyPr lIns="0" tIns="0" rIns="0" bIns="0"/>
          <a:lstStyle/>
          <a:p>
            <a:endParaRPr lang="en-US"/>
          </a:p>
        </p:txBody>
      </p:sp>
      <p:sp>
        <p:nvSpPr>
          <p:cNvPr id="40" name="object 22"/>
          <p:cNvSpPr txBox="1"/>
          <p:nvPr/>
        </p:nvSpPr>
        <p:spPr>
          <a:xfrm>
            <a:off x="6389688" y="2035175"/>
            <a:ext cx="714375" cy="188913"/>
          </a:xfrm>
          <a:prstGeom prst="rect">
            <a:avLst/>
          </a:prstGeom>
        </p:spPr>
        <p:txBody>
          <a:bodyPr lIns="0" tIns="0" rIns="0" bIns="0">
            <a:spAutoFit/>
          </a:bodyPr>
          <a:lstStyle/>
          <a:p>
            <a:pPr>
              <a:lnSpc>
                <a:spcPts val="1435"/>
              </a:lnSpc>
              <a:defRPr/>
            </a:pPr>
            <a:r>
              <a:rPr>
                <a:latin typeface="Times New Roman"/>
                <a:cs typeface="Times New Roman"/>
              </a:rPr>
              <a:t>Part</a:t>
            </a:r>
            <a:r>
              <a:rPr spc="-170">
                <a:latin typeface="Times New Roman"/>
                <a:cs typeface="Times New Roman"/>
              </a:rPr>
              <a:t> </a:t>
            </a:r>
            <a:r>
              <a:rPr lang="en-IN" spc="-5" dirty="0">
                <a:latin typeface="Times New Roman"/>
                <a:cs typeface="Times New Roman"/>
              </a:rPr>
              <a:t>B</a:t>
            </a:r>
            <a:endParaRPr>
              <a:latin typeface="Times New Roman"/>
              <a:cs typeface="Times New Roman"/>
            </a:endParaRPr>
          </a:p>
        </p:txBody>
      </p:sp>
      <p:sp>
        <p:nvSpPr>
          <p:cNvPr id="72719" name="object 20"/>
          <p:cNvSpPr>
            <a:spLocks noChangeArrowheads="1"/>
          </p:cNvSpPr>
          <p:nvPr/>
        </p:nvSpPr>
        <p:spPr bwMode="auto">
          <a:xfrm>
            <a:off x="6365875" y="2886075"/>
            <a:ext cx="968375" cy="615950"/>
          </a:xfrm>
          <a:prstGeom prst="rect">
            <a:avLst/>
          </a:prstGeom>
          <a:blipFill dpi="0" rotWithShape="1">
            <a:blip r:embed="rId3"/>
            <a:srcRect/>
            <a:stretch>
              <a:fillRect/>
            </a:stretch>
          </a:blipFill>
          <a:ln w="9525">
            <a:noFill/>
            <a:miter lim="800000"/>
            <a:headEnd/>
            <a:tailEnd/>
          </a:ln>
        </p:spPr>
        <p:txBody>
          <a:bodyPr lIns="0" tIns="0" rIns="0" bIns="0"/>
          <a:lstStyle/>
          <a:p>
            <a:endParaRPr lang="en-US"/>
          </a:p>
        </p:txBody>
      </p:sp>
      <p:sp>
        <p:nvSpPr>
          <p:cNvPr id="46" name="object 22"/>
          <p:cNvSpPr txBox="1"/>
          <p:nvPr/>
        </p:nvSpPr>
        <p:spPr>
          <a:xfrm>
            <a:off x="6500813" y="3025775"/>
            <a:ext cx="714375" cy="368300"/>
          </a:xfrm>
          <a:prstGeom prst="rect">
            <a:avLst/>
          </a:prstGeom>
        </p:spPr>
        <p:txBody>
          <a:bodyPr lIns="0" tIns="0" rIns="0" bIns="0">
            <a:spAutoFit/>
          </a:bodyPr>
          <a:lstStyle/>
          <a:p>
            <a:pPr>
              <a:lnSpc>
                <a:spcPts val="1435"/>
              </a:lnSpc>
              <a:defRPr/>
            </a:pPr>
            <a:r>
              <a:rPr lang="en-IN" dirty="0">
                <a:latin typeface="Times New Roman"/>
                <a:cs typeface="Times New Roman"/>
              </a:rPr>
              <a:t>Clauses  9 to</a:t>
            </a:r>
            <a:r>
              <a:rPr lang="en-IN" spc="-100" dirty="0">
                <a:latin typeface="Times New Roman"/>
                <a:cs typeface="Times New Roman"/>
              </a:rPr>
              <a:t> </a:t>
            </a:r>
            <a:r>
              <a:rPr lang="en-IN" dirty="0">
                <a:latin typeface="Times New Roman"/>
                <a:cs typeface="Times New Roman"/>
              </a:rPr>
              <a:t>44</a:t>
            </a:r>
          </a:p>
        </p:txBody>
      </p:sp>
      <p:sp>
        <p:nvSpPr>
          <p:cNvPr id="72721" name="object 33"/>
          <p:cNvSpPr>
            <a:spLocks noChangeArrowheads="1"/>
          </p:cNvSpPr>
          <p:nvPr/>
        </p:nvSpPr>
        <p:spPr bwMode="auto">
          <a:xfrm>
            <a:off x="1582738" y="2857500"/>
            <a:ext cx="977900" cy="623888"/>
          </a:xfrm>
          <a:prstGeom prst="rect">
            <a:avLst/>
          </a:prstGeom>
          <a:blipFill dpi="0" rotWithShape="1">
            <a:blip r:embed="rId4"/>
            <a:srcRect/>
            <a:stretch>
              <a:fillRect/>
            </a:stretch>
          </a:blipFill>
          <a:ln w="9525">
            <a:noFill/>
            <a:miter lim="800000"/>
            <a:headEnd/>
            <a:tailEnd/>
          </a:ln>
        </p:spPr>
        <p:txBody>
          <a:bodyPr lIns="0" tIns="0" rIns="0" bIns="0"/>
          <a:lstStyle/>
          <a:p>
            <a:endParaRPr lang="en-US"/>
          </a:p>
        </p:txBody>
      </p:sp>
      <p:sp>
        <p:nvSpPr>
          <p:cNvPr id="72722" name="object 20"/>
          <p:cNvSpPr>
            <a:spLocks noChangeArrowheads="1"/>
          </p:cNvSpPr>
          <p:nvPr/>
        </p:nvSpPr>
        <p:spPr bwMode="auto">
          <a:xfrm>
            <a:off x="1722438" y="2957513"/>
            <a:ext cx="968375" cy="615950"/>
          </a:xfrm>
          <a:prstGeom prst="rect">
            <a:avLst/>
          </a:prstGeom>
          <a:blipFill dpi="0" rotWithShape="1">
            <a:blip r:embed="rId3"/>
            <a:srcRect/>
            <a:stretch>
              <a:fillRect/>
            </a:stretch>
          </a:blipFill>
          <a:ln w="9525">
            <a:noFill/>
            <a:miter lim="800000"/>
            <a:headEnd/>
            <a:tailEnd/>
          </a:ln>
        </p:spPr>
        <p:txBody>
          <a:bodyPr lIns="0" tIns="0" rIns="0" bIns="0"/>
          <a:lstStyle/>
          <a:p>
            <a:endParaRPr lang="en-US"/>
          </a:p>
        </p:txBody>
      </p:sp>
      <p:sp>
        <p:nvSpPr>
          <p:cNvPr id="49" name="object 22"/>
          <p:cNvSpPr txBox="1"/>
          <p:nvPr/>
        </p:nvSpPr>
        <p:spPr>
          <a:xfrm>
            <a:off x="1857375" y="3097213"/>
            <a:ext cx="714375" cy="368300"/>
          </a:xfrm>
          <a:prstGeom prst="rect">
            <a:avLst/>
          </a:prstGeom>
        </p:spPr>
        <p:txBody>
          <a:bodyPr lIns="0" tIns="0" rIns="0" bIns="0">
            <a:spAutoFit/>
          </a:bodyPr>
          <a:lstStyle/>
          <a:p>
            <a:pPr>
              <a:lnSpc>
                <a:spcPts val="1435"/>
              </a:lnSpc>
              <a:defRPr/>
            </a:pPr>
            <a:r>
              <a:rPr lang="en-IN" dirty="0">
                <a:latin typeface="Times New Roman"/>
                <a:cs typeface="Times New Roman"/>
              </a:rPr>
              <a:t>Clauses  1 to</a:t>
            </a:r>
            <a:r>
              <a:rPr lang="en-IN" spc="-100" dirty="0">
                <a:latin typeface="Times New Roman"/>
                <a:cs typeface="Times New Roman"/>
              </a:rPr>
              <a:t> 8</a:t>
            </a:r>
            <a:endParaRPr lang="en-IN" dirty="0">
              <a:latin typeface="Times New Roman"/>
              <a:cs typeface="Times New Roman"/>
            </a:endParaRPr>
          </a:p>
        </p:txBody>
      </p:sp>
      <p:sp>
        <p:nvSpPr>
          <p:cNvPr id="72724" name="object 38"/>
          <p:cNvSpPr>
            <a:spLocks noChangeArrowheads="1"/>
          </p:cNvSpPr>
          <p:nvPr/>
        </p:nvSpPr>
        <p:spPr bwMode="auto">
          <a:xfrm>
            <a:off x="3124200" y="457200"/>
            <a:ext cx="2514600" cy="304800"/>
          </a:xfrm>
          <a:prstGeom prst="rect">
            <a:avLst/>
          </a:prstGeom>
          <a:blipFill dpi="0" rotWithShape="1">
            <a:blip r:embed="rId5"/>
            <a:srcRect/>
            <a:stretch>
              <a:fillRect/>
            </a:stretch>
          </a:blipFill>
          <a:ln w="9525">
            <a:noFill/>
            <a:miter lim="800000"/>
            <a:headEnd/>
            <a:tailEnd/>
          </a:ln>
        </p:spPr>
        <p:txBody>
          <a:bodyPr lIns="0" tIns="0" rIns="0" bIns="0"/>
          <a:lstStyle/>
          <a:p>
            <a:endParaRPr lang="en-US"/>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Content Placeholder 4"/>
          <p:cNvSpPr>
            <a:spLocks noGrp="1"/>
          </p:cNvSpPr>
          <p:nvPr>
            <p:ph idx="1"/>
          </p:nvPr>
        </p:nvSpPr>
        <p:spPr>
          <a:xfrm>
            <a:off x="357188" y="285750"/>
            <a:ext cx="8329612" cy="5840413"/>
          </a:xfrm>
        </p:spPr>
        <p:txBody>
          <a:bodyPr>
            <a:normAutofit/>
          </a:bodyPr>
          <a:lstStyle/>
          <a:p>
            <a:pPr algn="ctr" eaLnBrk="0" hangingPunct="0">
              <a:buFont typeface="Arial" pitchFamily="34" charset="0"/>
              <a:buNone/>
            </a:pPr>
            <a:endParaRPr lang="en-IN" sz="3200" b="1" dirty="0">
              <a:solidFill>
                <a:schemeClr val="tx1"/>
              </a:solidFill>
              <a:latin typeface="Times New Roman" pitchFamily="18" charset="0"/>
              <a:cs typeface="Times New Roman" pitchFamily="18" charset="0"/>
            </a:endParaRPr>
          </a:p>
          <a:p>
            <a:pPr algn="ctr" eaLnBrk="0" hangingPunct="0">
              <a:buFont typeface="Arial" pitchFamily="34" charset="0"/>
              <a:buNone/>
            </a:pPr>
            <a:endParaRPr lang="en-IN" sz="3200" b="1" dirty="0">
              <a:solidFill>
                <a:schemeClr val="tx1"/>
              </a:solidFill>
              <a:latin typeface="Times New Roman" pitchFamily="18" charset="0"/>
              <a:cs typeface="Times New Roman" pitchFamily="18" charset="0"/>
            </a:endParaRPr>
          </a:p>
          <a:p>
            <a:pPr algn="ctr" eaLnBrk="0" hangingPunct="0">
              <a:buFont typeface="Arial" pitchFamily="34" charset="0"/>
              <a:buNone/>
            </a:pPr>
            <a:endParaRPr lang="en-IN" sz="3200" b="1" dirty="0">
              <a:solidFill>
                <a:schemeClr val="tx1"/>
              </a:solidFill>
              <a:latin typeface="Times New Roman" pitchFamily="18" charset="0"/>
              <a:cs typeface="Times New Roman" pitchFamily="18" charset="0"/>
            </a:endParaRPr>
          </a:p>
          <a:p>
            <a:pPr algn="ctr" eaLnBrk="0" hangingPunct="0">
              <a:buFont typeface="Arial" pitchFamily="34" charset="0"/>
              <a:buNone/>
            </a:pPr>
            <a:r>
              <a:rPr lang="en-IN" sz="3200" b="1" dirty="0">
                <a:solidFill>
                  <a:schemeClr val="tx1"/>
                </a:solidFill>
                <a:latin typeface="Times New Roman" pitchFamily="18" charset="0"/>
                <a:cs typeface="Times New Roman" pitchFamily="18" charset="0"/>
              </a:rPr>
              <a:t>PART - A</a:t>
            </a:r>
            <a:endParaRPr lang="en-IN" sz="3200" dirty="0">
              <a:solidFill>
                <a:schemeClr val="tx1"/>
              </a:solidFill>
              <a:latin typeface="Times New Roman" pitchFamily="18" charset="0"/>
              <a:cs typeface="Times New Roman" pitchFamily="18" charset="0"/>
            </a:endParaRPr>
          </a:p>
          <a:p>
            <a:pPr algn="ctr">
              <a:buFont typeface="Arial" pitchFamily="34" charset="0"/>
              <a:buNone/>
            </a:pPr>
            <a:endParaRPr lang="en-IN" sz="32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28600"/>
            <a:ext cx="8382000" cy="5897563"/>
          </a:xfrm>
        </p:spPr>
        <p:txBody>
          <a:bodyPr>
            <a:normAutofit/>
          </a:bodyPr>
          <a:lstStyle/>
          <a:p>
            <a:pPr algn="just">
              <a:buNone/>
            </a:pPr>
            <a:r>
              <a:rPr lang="en-US" sz="2800" b="1" dirty="0">
                <a:solidFill>
                  <a:schemeClr val="tx1"/>
                </a:solidFill>
                <a:latin typeface="Times New Roman" pitchFamily="18" charset="0"/>
                <a:cs typeface="Times New Roman" pitchFamily="18" charset="0"/>
              </a:rPr>
              <a:t>Clause - 1</a:t>
            </a:r>
          </a:p>
          <a:p>
            <a:pPr algn="ctr">
              <a:buNone/>
            </a:pPr>
            <a:endParaRPr lang="en-US" sz="4000" b="1" dirty="0">
              <a:solidFill>
                <a:schemeClr val="tx1"/>
              </a:solidFill>
              <a:latin typeface="Times New Roman" pitchFamily="18" charset="0"/>
              <a:cs typeface="Times New Roman" pitchFamily="18" charset="0"/>
            </a:endParaRPr>
          </a:p>
          <a:p>
            <a:pPr algn="ctr">
              <a:buNone/>
            </a:pPr>
            <a:endParaRPr lang="en-US" sz="1100" b="1" dirty="0">
              <a:solidFill>
                <a:schemeClr val="tx1"/>
              </a:solidFill>
              <a:latin typeface="Times New Roman" pitchFamily="18" charset="0"/>
              <a:cs typeface="Times New Roman" pitchFamily="18" charset="0"/>
            </a:endParaRPr>
          </a:p>
          <a:p>
            <a:pPr algn="just">
              <a:buNone/>
            </a:pPr>
            <a:endParaRPr lang="en-US" b="1" dirty="0">
              <a:solidFill>
                <a:schemeClr val="tx1"/>
              </a:solidFill>
              <a:latin typeface="Times New Roman" pitchFamily="18" charset="0"/>
              <a:cs typeface="Times New Roman" pitchFamily="18" charset="0"/>
            </a:endParaRPr>
          </a:p>
        </p:txBody>
      </p:sp>
      <p:sp>
        <p:nvSpPr>
          <p:cNvPr id="5" name="object 5"/>
          <p:cNvSpPr txBox="1"/>
          <p:nvPr/>
        </p:nvSpPr>
        <p:spPr>
          <a:xfrm>
            <a:off x="228600" y="2133600"/>
            <a:ext cx="2679700" cy="450850"/>
          </a:xfrm>
          <a:prstGeom prst="rect">
            <a:avLst/>
          </a:prstGeom>
        </p:spPr>
        <p:txBody>
          <a:bodyPr lIns="0" tIns="12065" rIns="0" bIns="0">
            <a:spAutoFit/>
          </a:bodyPr>
          <a:lstStyle/>
          <a:p>
            <a:pPr marL="12700" fontAlgn="auto">
              <a:spcBef>
                <a:spcPts val="95"/>
              </a:spcBef>
              <a:spcAft>
                <a:spcPts val="0"/>
              </a:spcAft>
              <a:defRPr/>
            </a:pPr>
            <a:r>
              <a:rPr sz="2800" b="1" spc="-15" dirty="0">
                <a:latin typeface="Calibri"/>
                <a:cs typeface="Calibri"/>
              </a:rPr>
              <a:t>Format </a:t>
            </a:r>
            <a:r>
              <a:rPr sz="2800" b="1" spc="-5" dirty="0">
                <a:latin typeface="Calibri"/>
                <a:cs typeface="Calibri"/>
              </a:rPr>
              <a:t>in</a:t>
            </a:r>
            <a:r>
              <a:rPr sz="2800" b="1" spc="-40" dirty="0">
                <a:latin typeface="Calibri"/>
                <a:cs typeface="Calibri"/>
              </a:rPr>
              <a:t> </a:t>
            </a:r>
            <a:r>
              <a:rPr sz="2800" b="1" spc="-5" dirty="0">
                <a:latin typeface="Calibri"/>
                <a:cs typeface="Calibri"/>
              </a:rPr>
              <a:t>e-utility</a:t>
            </a:r>
            <a:endParaRPr sz="2800">
              <a:latin typeface="Calibri"/>
              <a:cs typeface="Calibri"/>
            </a:endParaRPr>
          </a:p>
        </p:txBody>
      </p:sp>
      <p:graphicFrame>
        <p:nvGraphicFramePr>
          <p:cNvPr id="6" name="Content Placeholder 2"/>
          <p:cNvGraphicFramePr>
            <a:graphicFrameLocks/>
          </p:cNvGraphicFramePr>
          <p:nvPr/>
        </p:nvGraphicFramePr>
        <p:xfrm>
          <a:off x="304800" y="1066800"/>
          <a:ext cx="8072464" cy="396240"/>
        </p:xfrm>
        <a:graphic>
          <a:graphicData uri="http://schemas.openxmlformats.org/drawingml/2006/table">
            <a:tbl>
              <a:tblPr firstRow="1" bandRow="1">
                <a:tableStyleId>{5940675A-B579-460E-94D1-54222C63F5DA}</a:tableStyleId>
              </a:tblPr>
              <a:tblGrid>
                <a:gridCol w="692297">
                  <a:extLst>
                    <a:ext uri="{9D8B030D-6E8A-4147-A177-3AD203B41FA5}">
                      <a16:colId xmlns:a16="http://schemas.microsoft.com/office/drawing/2014/main" val="20000"/>
                    </a:ext>
                  </a:extLst>
                </a:gridCol>
                <a:gridCol w="7380167">
                  <a:extLst>
                    <a:ext uri="{9D8B030D-6E8A-4147-A177-3AD203B41FA5}">
                      <a16:colId xmlns:a16="http://schemas.microsoft.com/office/drawing/2014/main" val="20001"/>
                    </a:ext>
                  </a:extLst>
                </a:gridCol>
              </a:tblGrid>
              <a:tr h="357168">
                <a:tc>
                  <a:txBody>
                    <a:bodyPr/>
                    <a:lstStyle/>
                    <a:p>
                      <a:r>
                        <a:rPr lang="en-IN" sz="2000" dirty="0">
                          <a:latin typeface="Times New Roman" pitchFamily="18" charset="0"/>
                          <a:cs typeface="Times New Roman" pitchFamily="18" charset="0"/>
                        </a:rPr>
                        <a:t>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2000" kern="1200" dirty="0">
                          <a:solidFill>
                            <a:schemeClr val="tx1"/>
                          </a:solidFill>
                          <a:latin typeface="Times New Roman" pitchFamily="18" charset="0"/>
                          <a:ea typeface="+mn-ea"/>
                          <a:cs typeface="Times New Roman" pitchFamily="18" charset="0"/>
                        </a:rPr>
                        <a:t>Name of the </a:t>
                      </a:r>
                      <a:r>
                        <a:rPr lang="en-IN" sz="2000" kern="1200" dirty="0" err="1">
                          <a:solidFill>
                            <a:schemeClr val="tx1"/>
                          </a:solidFill>
                          <a:latin typeface="Times New Roman" pitchFamily="18" charset="0"/>
                          <a:ea typeface="+mn-ea"/>
                          <a:cs typeface="Times New Roman" pitchFamily="18" charset="0"/>
                        </a:rPr>
                        <a:t>assessee</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0"/>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pic>
        <p:nvPicPr>
          <p:cNvPr id="4" name="Picture 3">
            <a:extLst>
              <a:ext uri="{FF2B5EF4-FFF2-40B4-BE49-F238E27FC236}">
                <a16:creationId xmlns:a16="http://schemas.microsoft.com/office/drawing/2014/main" id="{874ABFD6-F938-857D-509B-1FE87B5D84EC}"/>
              </a:ext>
            </a:extLst>
          </p:cNvPr>
          <p:cNvPicPr>
            <a:picLocks noChangeAspect="1"/>
          </p:cNvPicPr>
          <p:nvPr/>
        </p:nvPicPr>
        <p:blipFill>
          <a:blip r:embed="rId2"/>
          <a:stretch>
            <a:fillRect/>
          </a:stretch>
        </p:blipFill>
        <p:spPr>
          <a:xfrm>
            <a:off x="228600" y="2584450"/>
            <a:ext cx="7554379" cy="2657846"/>
          </a:xfrm>
          <a:prstGeom prst="rect">
            <a:avLst/>
          </a:prstGeom>
        </p:spPr>
      </p:pic>
    </p:spTree>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1252" y="152400"/>
            <a:ext cx="8763000" cy="5755422"/>
          </a:xfrm>
          <a:prstGeom prst="rect">
            <a:avLst/>
          </a:prstGeom>
        </p:spPr>
        <p:txBody>
          <a:bodyPr wrap="square">
            <a:spAutoFit/>
          </a:bodyPr>
          <a:lstStyle/>
          <a:p>
            <a:pPr algn="ctr"/>
            <a:r>
              <a:rPr lang="en-US" sz="2300" b="1" dirty="0">
                <a:latin typeface="Times New Roman" pitchFamily="18" charset="0"/>
                <a:cs typeface="Times New Roman" pitchFamily="18" charset="0"/>
              </a:rPr>
              <a:t>As per Page no 68 &amp; 69 of Guidance Note on Tax Audit u/s. 44AB of IT Act, 1961 (Revised 2026)</a:t>
            </a:r>
          </a:p>
          <a:p>
            <a:pPr algn="ctr"/>
            <a:endParaRPr lang="en-US" sz="2300" b="1" dirty="0">
              <a:latin typeface="Times New Roman" pitchFamily="18" charset="0"/>
              <a:cs typeface="Times New Roman" pitchFamily="18" charset="0"/>
            </a:endParaRPr>
          </a:p>
          <a:p>
            <a:pPr algn="just"/>
            <a:r>
              <a:rPr lang="en-IN" sz="2300" dirty="0">
                <a:latin typeface="Times New Roman" pitchFamily="18" charset="0"/>
                <a:cs typeface="Times New Roman" pitchFamily="18" charset="0"/>
              </a:rPr>
              <a:t>20.1. Under clause 1, the </a:t>
            </a:r>
            <a:r>
              <a:rPr lang="en-IN" sz="2300" b="1" u="sng" dirty="0">
                <a:latin typeface="Times New Roman" pitchFamily="18" charset="0"/>
                <a:cs typeface="Times New Roman" pitchFamily="18" charset="0"/>
              </a:rPr>
              <a:t>name of the </a:t>
            </a:r>
            <a:r>
              <a:rPr lang="en-IN" sz="2300" b="1" u="sng" dirty="0" err="1">
                <a:latin typeface="Times New Roman" pitchFamily="18" charset="0"/>
                <a:cs typeface="Times New Roman" pitchFamily="18" charset="0"/>
              </a:rPr>
              <a:t>assessee</a:t>
            </a:r>
            <a:r>
              <a:rPr lang="en-IN" sz="2300" dirty="0">
                <a:latin typeface="Times New Roman" pitchFamily="18" charset="0"/>
                <a:cs typeface="Times New Roman" pitchFamily="18" charset="0"/>
              </a:rPr>
              <a:t> whose accounts are being audited under section 44AB should be given </a:t>
            </a:r>
            <a:r>
              <a:rPr lang="en-US" sz="2300" dirty="0">
                <a:latin typeface="Times New Roman" pitchFamily="18" charset="0"/>
                <a:cs typeface="Times New Roman" pitchFamily="18" charset="0"/>
              </a:rPr>
              <a:t>as specified in PAN and in case there is a different trade name, the same should be reported. </a:t>
            </a:r>
            <a:endParaRPr lang="en-IN" sz="2300" dirty="0">
              <a:latin typeface="Times New Roman" pitchFamily="18" charset="0"/>
              <a:cs typeface="Times New Roman" pitchFamily="18" charset="0"/>
            </a:endParaRPr>
          </a:p>
          <a:p>
            <a:pPr algn="just"/>
            <a:r>
              <a:rPr lang="en-IN" sz="2300" dirty="0">
                <a:latin typeface="Times New Roman" pitchFamily="18" charset="0"/>
                <a:cs typeface="Times New Roman" pitchFamily="18" charset="0"/>
              </a:rPr>
              <a:t>However, if the </a:t>
            </a:r>
            <a:r>
              <a:rPr lang="en-IN" sz="2300" b="1" u="sng" dirty="0">
                <a:latin typeface="Times New Roman" pitchFamily="18" charset="0"/>
                <a:cs typeface="Times New Roman" pitchFamily="18" charset="0"/>
              </a:rPr>
              <a:t>tax audit is in respect of a branch, name of such branch</a:t>
            </a:r>
            <a:r>
              <a:rPr lang="en-IN" sz="2300" dirty="0">
                <a:latin typeface="Times New Roman" pitchFamily="18" charset="0"/>
                <a:cs typeface="Times New Roman" pitchFamily="18" charset="0"/>
              </a:rPr>
              <a:t> should be mentioned along with the name of the </a:t>
            </a:r>
            <a:r>
              <a:rPr lang="en-IN" sz="2300" dirty="0" err="1">
                <a:latin typeface="Times New Roman" pitchFamily="18" charset="0"/>
                <a:cs typeface="Times New Roman" pitchFamily="18" charset="0"/>
              </a:rPr>
              <a:t>assessee</a:t>
            </a:r>
            <a:r>
              <a:rPr lang="en-IN" sz="2300" dirty="0">
                <a:latin typeface="Times New Roman" pitchFamily="18" charset="0"/>
                <a:cs typeface="Times New Roman" pitchFamily="18" charset="0"/>
              </a:rPr>
              <a:t>. </a:t>
            </a:r>
          </a:p>
          <a:p>
            <a:pPr algn="just"/>
            <a:r>
              <a:rPr lang="en-GB" sz="2300" dirty="0">
                <a:latin typeface="Times New Roman" pitchFamily="18" charset="0"/>
                <a:cs typeface="Times New Roman" pitchFamily="18" charset="0"/>
              </a:rPr>
              <a:t>In case of </a:t>
            </a:r>
            <a:r>
              <a:rPr lang="en-GB" sz="2300" b="1" u="sng" dirty="0">
                <a:latin typeface="Times New Roman" pitchFamily="18" charset="0"/>
                <a:cs typeface="Times New Roman" pitchFamily="18" charset="0"/>
              </a:rPr>
              <a:t>change in the name of the </a:t>
            </a:r>
            <a:r>
              <a:rPr lang="en-GB" sz="2300" b="1" u="sng" dirty="0" err="1">
                <a:latin typeface="Times New Roman" pitchFamily="18" charset="0"/>
                <a:cs typeface="Times New Roman" pitchFamily="18" charset="0"/>
              </a:rPr>
              <a:t>assessee</a:t>
            </a:r>
            <a:r>
              <a:rPr lang="en-GB" sz="2300" b="1" u="sng" dirty="0">
                <a:latin typeface="Times New Roman" pitchFamily="18" charset="0"/>
                <a:cs typeface="Times New Roman" pitchFamily="18" charset="0"/>
              </a:rPr>
              <a:t>,</a:t>
            </a:r>
            <a:r>
              <a:rPr lang="en-GB" sz="2300" dirty="0">
                <a:latin typeface="Times New Roman" pitchFamily="18" charset="0"/>
                <a:cs typeface="Times New Roman" pitchFamily="18" charset="0"/>
              </a:rPr>
              <a:t> if the change has taken place during the financial year, </a:t>
            </a:r>
            <a:r>
              <a:rPr lang="en-GB" sz="2300" b="1" u="sng" dirty="0">
                <a:latin typeface="Times New Roman" pitchFamily="18" charset="0"/>
                <a:cs typeface="Times New Roman" pitchFamily="18" charset="0"/>
              </a:rPr>
              <a:t>name at the end of the financial year</a:t>
            </a:r>
            <a:r>
              <a:rPr lang="en-GB" sz="2300" dirty="0">
                <a:latin typeface="Times New Roman" pitchFamily="18" charset="0"/>
                <a:cs typeface="Times New Roman" pitchFamily="18" charset="0"/>
              </a:rPr>
              <a:t> should be stated.</a:t>
            </a:r>
          </a:p>
          <a:p>
            <a:pPr algn="just"/>
            <a:r>
              <a:rPr lang="en-GB" sz="2300" dirty="0">
                <a:latin typeface="Times New Roman" pitchFamily="18" charset="0"/>
                <a:cs typeface="Times New Roman" pitchFamily="18" charset="0"/>
              </a:rPr>
              <a:t>However, if the change in name has taken place after the close of the financial year but before signing of tax audit report, name as at the year ending date should be mentioned.</a:t>
            </a:r>
          </a:p>
          <a:p>
            <a:pPr algn="just"/>
            <a:r>
              <a:rPr lang="en-US" sz="2300" dirty="0">
                <a:latin typeface="Times New Roman" pitchFamily="18" charset="0"/>
                <a:cs typeface="Times New Roman" pitchFamily="18" charset="0"/>
              </a:rPr>
              <a:t>In either case, fact of name change should be suitably clarified by the tax auditor as an observation in audit report.</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802721738"/>
      </p:ext>
    </p:extLst>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60" y="152400"/>
            <a:ext cx="8534400" cy="5973763"/>
          </a:xfrm>
        </p:spPr>
        <p:txBody>
          <a:bodyPr>
            <a:normAutofit/>
          </a:bodyPr>
          <a:lstStyle/>
          <a:p>
            <a:pPr algn="just">
              <a:buNone/>
            </a:pPr>
            <a:r>
              <a:rPr lang="en-US" b="1" dirty="0">
                <a:solidFill>
                  <a:schemeClr val="tx1"/>
                </a:solidFill>
                <a:latin typeface="Times New Roman" pitchFamily="18" charset="0"/>
                <a:cs typeface="Times New Roman" pitchFamily="18" charset="0"/>
              </a:rPr>
              <a:t>Clause – 2</a:t>
            </a:r>
          </a:p>
          <a:p>
            <a:pPr algn="just">
              <a:buNone/>
            </a:pPr>
            <a:endParaRPr lang="en-US" b="1" dirty="0">
              <a:solidFill>
                <a:schemeClr val="tx1"/>
              </a:solidFill>
              <a:latin typeface="Times New Roman" pitchFamily="18" charset="0"/>
              <a:cs typeface="Times New Roman" pitchFamily="18" charset="0"/>
            </a:endParaRPr>
          </a:p>
        </p:txBody>
      </p:sp>
      <p:sp>
        <p:nvSpPr>
          <p:cNvPr id="4" name="object 5"/>
          <p:cNvSpPr txBox="1"/>
          <p:nvPr/>
        </p:nvSpPr>
        <p:spPr>
          <a:xfrm>
            <a:off x="176530" y="1268760"/>
            <a:ext cx="3252470" cy="443070"/>
          </a:xfrm>
          <a:prstGeom prst="rect">
            <a:avLst/>
          </a:prstGeom>
        </p:spPr>
        <p:txBody>
          <a:bodyPr wrap="square" lIns="0" tIns="12065" rIns="0" bIns="0">
            <a:spAutoFit/>
          </a:bodyPr>
          <a:lstStyle/>
          <a:p>
            <a:pPr marL="12700" fontAlgn="auto">
              <a:spcBef>
                <a:spcPts val="95"/>
              </a:spcBef>
              <a:spcAft>
                <a:spcPts val="0"/>
              </a:spcAft>
              <a:defRPr/>
            </a:pPr>
            <a:r>
              <a:rPr sz="2800" b="1" spc="-15" dirty="0">
                <a:latin typeface="Times New Roman" panose="02020603050405020304" pitchFamily="18" charset="0"/>
                <a:cs typeface="Times New Roman" panose="02020603050405020304" pitchFamily="18" charset="0"/>
              </a:rPr>
              <a:t>Format </a:t>
            </a:r>
            <a:r>
              <a:rPr sz="2800" b="1" spc="-5" dirty="0">
                <a:latin typeface="Times New Roman" panose="02020603050405020304" pitchFamily="18" charset="0"/>
                <a:cs typeface="Times New Roman" panose="02020603050405020304" pitchFamily="18" charset="0"/>
              </a:rPr>
              <a:t>in</a:t>
            </a:r>
            <a:r>
              <a:rPr sz="2800" b="1" spc="-40" dirty="0">
                <a:latin typeface="Times New Roman" panose="02020603050405020304" pitchFamily="18" charset="0"/>
                <a:cs typeface="Times New Roman" panose="02020603050405020304" pitchFamily="18" charset="0"/>
              </a:rPr>
              <a:t> </a:t>
            </a:r>
            <a:r>
              <a:rPr sz="2800" b="1" spc="-5" dirty="0">
                <a:latin typeface="Times New Roman" panose="02020603050405020304" pitchFamily="18" charset="0"/>
                <a:cs typeface="Times New Roman" panose="02020603050405020304" pitchFamily="18" charset="0"/>
              </a:rPr>
              <a:t>e-utility</a:t>
            </a:r>
            <a:endParaRPr sz="2800" dirty="0">
              <a:latin typeface="Times New Roman" panose="02020603050405020304" pitchFamily="18" charset="0"/>
              <a:cs typeface="Times New Roman" panose="02020603050405020304" pitchFamily="18" charset="0"/>
            </a:endParaRPr>
          </a:p>
        </p:txBody>
      </p:sp>
      <p:graphicFrame>
        <p:nvGraphicFramePr>
          <p:cNvPr id="5" name="Content Placeholder 2"/>
          <p:cNvGraphicFramePr>
            <a:graphicFrameLocks/>
          </p:cNvGraphicFramePr>
          <p:nvPr/>
        </p:nvGraphicFramePr>
        <p:xfrm>
          <a:off x="228600" y="762000"/>
          <a:ext cx="8072464" cy="396240"/>
        </p:xfrm>
        <a:graphic>
          <a:graphicData uri="http://schemas.openxmlformats.org/drawingml/2006/table">
            <a:tbl>
              <a:tblPr firstRow="1" bandRow="1">
                <a:tableStyleId>{5940675A-B579-460E-94D1-54222C63F5DA}</a:tableStyleId>
              </a:tblPr>
              <a:tblGrid>
                <a:gridCol w="692297">
                  <a:extLst>
                    <a:ext uri="{9D8B030D-6E8A-4147-A177-3AD203B41FA5}">
                      <a16:colId xmlns:a16="http://schemas.microsoft.com/office/drawing/2014/main" val="20000"/>
                    </a:ext>
                  </a:extLst>
                </a:gridCol>
                <a:gridCol w="7380167">
                  <a:extLst>
                    <a:ext uri="{9D8B030D-6E8A-4147-A177-3AD203B41FA5}">
                      <a16:colId xmlns:a16="http://schemas.microsoft.com/office/drawing/2014/main" val="20001"/>
                    </a:ext>
                  </a:extLst>
                </a:gridCol>
              </a:tblGrid>
              <a:tr h="318118">
                <a:tc>
                  <a:txBody>
                    <a:bodyPr/>
                    <a:lstStyle/>
                    <a:p>
                      <a:r>
                        <a:rPr lang="en-IN" sz="2000" dirty="0">
                          <a:latin typeface="Times New Roman" pitchFamily="18" charset="0"/>
                          <a:cs typeface="Times New Roman" pitchFamily="18" charset="0"/>
                        </a:rPr>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2000" kern="1200" dirty="0">
                          <a:solidFill>
                            <a:schemeClr val="tx1"/>
                          </a:solidFill>
                          <a:latin typeface="Times New Roman" pitchFamily="18" charset="0"/>
                          <a:ea typeface="+mn-ea"/>
                          <a:cs typeface="Times New Roman" pitchFamily="18" charset="0"/>
                        </a:rPr>
                        <a:t>Address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0"/>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pic>
        <p:nvPicPr>
          <p:cNvPr id="6" name="Picture 5">
            <a:extLst>
              <a:ext uri="{FF2B5EF4-FFF2-40B4-BE49-F238E27FC236}">
                <a16:creationId xmlns:a16="http://schemas.microsoft.com/office/drawing/2014/main" id="{B42A45F4-4086-6E3E-9C0B-62DD0F80C9F0}"/>
              </a:ext>
            </a:extLst>
          </p:cNvPr>
          <p:cNvPicPr>
            <a:picLocks noChangeAspect="1"/>
          </p:cNvPicPr>
          <p:nvPr/>
        </p:nvPicPr>
        <p:blipFill>
          <a:blip r:embed="rId2"/>
          <a:stretch>
            <a:fillRect/>
          </a:stretch>
        </p:blipFill>
        <p:spPr>
          <a:xfrm>
            <a:off x="176530" y="1700807"/>
            <a:ext cx="8643942" cy="4425355"/>
          </a:xfrm>
          <a:prstGeom prst="rect">
            <a:avLst/>
          </a:prstGeom>
        </p:spPr>
      </p:pic>
    </p:spTree>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305355"/>
            <a:ext cx="8686800" cy="5893921"/>
          </a:xfrm>
          <a:prstGeom prst="rect">
            <a:avLst/>
          </a:prstGeom>
        </p:spPr>
        <p:txBody>
          <a:bodyPr wrap="square">
            <a:spAutoFit/>
          </a:bodyPr>
          <a:lstStyle/>
          <a:p>
            <a:pPr algn="ctr"/>
            <a:r>
              <a:rPr lang="en-US" sz="2300" b="1" dirty="0">
                <a:latin typeface="Times New Roman" pitchFamily="18" charset="0"/>
                <a:cs typeface="Times New Roman" pitchFamily="18" charset="0"/>
              </a:rPr>
              <a:t>As per Page no 69 of Guidance Note on Tax Audit u/s. 44AB of IT Act, 1961 (Revised 2026)</a:t>
            </a:r>
          </a:p>
          <a:p>
            <a:pPr algn="just"/>
            <a:endParaRPr lang="en-IN" sz="2300" dirty="0">
              <a:latin typeface="Times New Roman" pitchFamily="18" charset="0"/>
              <a:cs typeface="Times New Roman" pitchFamily="18" charset="0"/>
            </a:endParaRPr>
          </a:p>
          <a:p>
            <a:pPr algn="just"/>
            <a:r>
              <a:rPr lang="en-US" sz="2200" dirty="0">
                <a:latin typeface="Times New Roman" pitchFamily="18" charset="0"/>
                <a:cs typeface="Times New Roman" pitchFamily="18" charset="0"/>
              </a:rPr>
              <a:t>20.2 </a:t>
            </a:r>
            <a:r>
              <a:rPr lang="en-US" sz="2200" b="1" u="sng" dirty="0">
                <a:latin typeface="Times New Roman" pitchFamily="18" charset="0"/>
                <a:cs typeface="Times New Roman" pitchFamily="18" charset="0"/>
              </a:rPr>
              <a:t>The address</a:t>
            </a:r>
            <a:r>
              <a:rPr lang="en-US" sz="2200" dirty="0">
                <a:latin typeface="Times New Roman" pitchFamily="18" charset="0"/>
                <a:cs typeface="Times New Roman" pitchFamily="18" charset="0"/>
              </a:rPr>
              <a:t> to be mentioned under clause 2 should be the same as has been communicated by the </a:t>
            </a:r>
            <a:r>
              <a:rPr lang="en-US" sz="2200" dirty="0" err="1">
                <a:latin typeface="Times New Roman" pitchFamily="18" charset="0"/>
                <a:cs typeface="Times New Roman" pitchFamily="18" charset="0"/>
              </a:rPr>
              <a:t>assessee</a:t>
            </a:r>
            <a:r>
              <a:rPr lang="en-US" sz="2200" dirty="0">
                <a:latin typeface="Times New Roman" pitchFamily="18" charset="0"/>
                <a:cs typeface="Times New Roman" pitchFamily="18" charset="0"/>
              </a:rPr>
              <a:t> to the </a:t>
            </a:r>
            <a:r>
              <a:rPr lang="en-US" sz="2200" b="1" u="sng" dirty="0">
                <a:latin typeface="Times New Roman" pitchFamily="18" charset="0"/>
                <a:cs typeface="Times New Roman" pitchFamily="18" charset="0"/>
              </a:rPr>
              <a:t>Income-tax Department as on the date of signing of the audit report.</a:t>
            </a:r>
          </a:p>
          <a:p>
            <a:pPr algn="just"/>
            <a:r>
              <a:rPr lang="en-US" sz="2200" dirty="0">
                <a:latin typeface="Times New Roman" pitchFamily="18" charset="0"/>
                <a:cs typeface="Times New Roman" pitchFamily="18" charset="0"/>
              </a:rPr>
              <a:t>If the </a:t>
            </a:r>
            <a:r>
              <a:rPr lang="en-US" sz="2200" b="1" u="sng" dirty="0">
                <a:latin typeface="Times New Roman" pitchFamily="18" charset="0"/>
                <a:cs typeface="Times New Roman" pitchFamily="18" charset="0"/>
              </a:rPr>
              <a:t>tax audit is in respect of a branch or a unit</a:t>
            </a:r>
            <a:r>
              <a:rPr lang="en-US" sz="2200" dirty="0">
                <a:latin typeface="Times New Roman" pitchFamily="18" charset="0"/>
                <a:cs typeface="Times New Roman" pitchFamily="18" charset="0"/>
              </a:rPr>
              <a:t>, the </a:t>
            </a:r>
            <a:r>
              <a:rPr lang="en-US" sz="2200" b="1" u="sng" dirty="0">
                <a:latin typeface="Times New Roman" pitchFamily="18" charset="0"/>
                <a:cs typeface="Times New Roman" pitchFamily="18" charset="0"/>
              </a:rPr>
              <a:t>address of the branch or the unit should be given.</a:t>
            </a:r>
          </a:p>
          <a:p>
            <a:pPr algn="just"/>
            <a:r>
              <a:rPr lang="en-US" sz="2200" dirty="0">
                <a:latin typeface="Times New Roman" pitchFamily="18" charset="0"/>
                <a:cs typeface="Times New Roman" pitchFamily="18" charset="0"/>
              </a:rPr>
              <a:t>In the case of a </a:t>
            </a:r>
            <a:r>
              <a:rPr lang="en-US" sz="2200" b="1" u="sng" dirty="0">
                <a:latin typeface="Times New Roman" pitchFamily="18" charset="0"/>
                <a:cs typeface="Times New Roman" pitchFamily="18" charset="0"/>
              </a:rPr>
              <a:t>company, the address of the registered office</a:t>
            </a:r>
            <a:r>
              <a:rPr lang="en-US" sz="2200" dirty="0">
                <a:latin typeface="Times New Roman" pitchFamily="18" charset="0"/>
                <a:cs typeface="Times New Roman" pitchFamily="18" charset="0"/>
              </a:rPr>
              <a:t> should be stated. </a:t>
            </a:r>
          </a:p>
          <a:p>
            <a:pPr algn="just"/>
            <a:r>
              <a:rPr lang="en-US" sz="2200" dirty="0">
                <a:latin typeface="Times New Roman" pitchFamily="18" charset="0"/>
                <a:cs typeface="Times New Roman" pitchFamily="18" charset="0"/>
              </a:rPr>
              <a:t>In the case of a </a:t>
            </a:r>
            <a:r>
              <a:rPr lang="en-US" sz="2200" b="1" u="sng" dirty="0">
                <a:latin typeface="Times New Roman" pitchFamily="18" charset="0"/>
                <a:cs typeface="Times New Roman" pitchFamily="18" charset="0"/>
              </a:rPr>
              <a:t>new </a:t>
            </a:r>
            <a:r>
              <a:rPr lang="en-US" sz="2200" b="1" u="sng" dirty="0" err="1">
                <a:latin typeface="Times New Roman" pitchFamily="18" charset="0"/>
                <a:cs typeface="Times New Roman" pitchFamily="18" charset="0"/>
              </a:rPr>
              <a:t>assessee</a:t>
            </a:r>
            <a:r>
              <a:rPr lang="en-US" sz="2200" b="1" u="sng" dirty="0">
                <a:latin typeface="Times New Roman" pitchFamily="18" charset="0"/>
                <a:cs typeface="Times New Roman" pitchFamily="18" charset="0"/>
              </a:rPr>
              <a:t>,</a:t>
            </a:r>
            <a:r>
              <a:rPr lang="en-US" sz="2200" dirty="0">
                <a:latin typeface="Times New Roman" pitchFamily="18" charset="0"/>
                <a:cs typeface="Times New Roman" pitchFamily="18" charset="0"/>
              </a:rPr>
              <a:t> the address should be that of the </a:t>
            </a:r>
            <a:r>
              <a:rPr lang="en-US" sz="2200" b="1" u="sng" dirty="0">
                <a:latin typeface="Times New Roman" pitchFamily="18" charset="0"/>
                <a:cs typeface="Times New Roman" pitchFamily="18" charset="0"/>
              </a:rPr>
              <a:t>principal place of business.</a:t>
            </a:r>
          </a:p>
          <a:p>
            <a:pPr algn="just"/>
            <a:r>
              <a:rPr lang="en-US" sz="2200" dirty="0">
                <a:latin typeface="Times New Roman" pitchFamily="18" charset="0"/>
                <a:cs typeface="Times New Roman" pitchFamily="18" charset="0"/>
              </a:rPr>
              <a:t>The tax auditor should verify the relevant details of the </a:t>
            </a:r>
            <a:r>
              <a:rPr lang="en-US" sz="2200" dirty="0" err="1">
                <a:latin typeface="Times New Roman" pitchFamily="18" charset="0"/>
                <a:cs typeface="Times New Roman" pitchFamily="18" charset="0"/>
              </a:rPr>
              <a:t>assessee</a:t>
            </a:r>
            <a:r>
              <a:rPr lang="en-US" sz="2200" dirty="0">
                <a:latin typeface="Times New Roman" pitchFamily="18" charset="0"/>
                <a:cs typeface="Times New Roman" pitchFamily="18" charset="0"/>
              </a:rPr>
              <a:t> from the </a:t>
            </a:r>
            <a:r>
              <a:rPr lang="en-US" sz="2200" b="1" u="sng" dirty="0">
                <a:latin typeface="Times New Roman" pitchFamily="18" charset="0"/>
                <a:cs typeface="Times New Roman" pitchFamily="18" charset="0"/>
              </a:rPr>
              <a:t>available income tax records or from the profile of the </a:t>
            </a:r>
            <a:r>
              <a:rPr lang="en-US" sz="2200" b="1" u="sng" dirty="0" err="1">
                <a:latin typeface="Times New Roman" pitchFamily="18" charset="0"/>
                <a:cs typeface="Times New Roman" pitchFamily="18" charset="0"/>
              </a:rPr>
              <a:t>assessee</a:t>
            </a:r>
            <a:r>
              <a:rPr lang="en-US" sz="2200" b="1" u="sng" dirty="0">
                <a:latin typeface="Times New Roman" pitchFamily="18" charset="0"/>
                <a:cs typeface="Times New Roman" pitchFamily="18" charset="0"/>
              </a:rPr>
              <a:t> on Income Tax portal.</a:t>
            </a:r>
          </a:p>
          <a:p>
            <a:pPr algn="just"/>
            <a:r>
              <a:rPr lang="en-US" sz="2200" dirty="0">
                <a:latin typeface="Times New Roman" pitchFamily="18" charset="0"/>
                <a:cs typeface="Times New Roman" pitchFamily="18" charset="0"/>
              </a:rPr>
              <a:t>In case of difference, the same should be given as an observation in the audit report.</a:t>
            </a:r>
            <a:endParaRPr lang="en-GB" sz="2200" b="1" u="sng" dirty="0">
              <a:latin typeface="Times New Roman" pitchFamily="18" charset="0"/>
              <a:cs typeface="Times New Roman" pitchFamily="18" charset="0"/>
            </a:endParaRPr>
          </a:p>
        </p:txBody>
      </p:sp>
      <p:sp>
        <p:nvSpPr>
          <p:cNvPr id="6" name="Footer Placeholder 5"/>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3480" y="500042"/>
            <a:ext cx="8508436" cy="5507249"/>
          </a:xfrm>
        </p:spPr>
        <p:txBody>
          <a:bodyPr>
            <a:normAutofit/>
          </a:bodyPr>
          <a:lstStyle/>
          <a:p>
            <a:pPr algn="ctr">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a:t>
            </a:r>
          </a:p>
          <a:p>
            <a:pPr algn="ctr">
              <a:buNone/>
            </a:pPr>
            <a:endParaRPr lang="en-IN" sz="2400" b="1" dirty="0">
              <a:latin typeface="Times New Roman" panose="02020603050405020304" pitchFamily="18" charset="0"/>
              <a:cs typeface="Times New Roman" panose="02020603050405020304" pitchFamily="18" charset="0"/>
            </a:endParaRPr>
          </a:p>
          <a:p>
            <a:pPr algn="just">
              <a:buNone/>
            </a:pPr>
            <a:r>
              <a:rPr lang="en-IN" sz="2400" b="1" u="sng" dirty="0">
                <a:latin typeface="Times New Roman" panose="02020603050405020304" pitchFamily="18" charset="0"/>
                <a:cs typeface="Times New Roman" panose="02020603050405020304" pitchFamily="18" charset="0"/>
              </a:rPr>
              <a:t>While reviewing various tax audit reports it was observed that the address reported under this clause was different from the one mentioned in Annual report or as registered with Ministry of Corporate Affairs.</a:t>
            </a:r>
          </a:p>
          <a:p>
            <a:pPr algn="just">
              <a:buNone/>
            </a:pPr>
            <a:endParaRPr lang="en-IN" sz="240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74637"/>
            <a:ext cx="8382000" cy="5897563"/>
          </a:xfrm>
        </p:spPr>
        <p:txBody>
          <a:bodyPr>
            <a:normAutofit/>
          </a:bodyPr>
          <a:lstStyle/>
          <a:p>
            <a:pPr algn="just">
              <a:buNone/>
            </a:pPr>
            <a:r>
              <a:rPr lang="en-US" sz="2400" b="1" dirty="0">
                <a:solidFill>
                  <a:schemeClr val="tx1"/>
                </a:solidFill>
                <a:latin typeface="Times New Roman" pitchFamily="18" charset="0"/>
                <a:cs typeface="Times New Roman" pitchFamily="18" charset="0"/>
              </a:rPr>
              <a:t>Clause – 3</a:t>
            </a:r>
          </a:p>
          <a:p>
            <a:pPr algn="just">
              <a:buNone/>
            </a:pPr>
            <a:endParaRPr lang="en-US" sz="2400" b="1" dirty="0">
              <a:solidFill>
                <a:schemeClr val="tx1"/>
              </a:solidFill>
              <a:latin typeface="Times New Roman" pitchFamily="18" charset="0"/>
              <a:cs typeface="Times New Roman" pitchFamily="18" charset="0"/>
            </a:endParaRPr>
          </a:p>
          <a:p>
            <a:pPr algn="just">
              <a:buNone/>
            </a:pPr>
            <a:endParaRPr lang="en-US" sz="2400" b="1" dirty="0">
              <a:solidFill>
                <a:schemeClr val="tx1"/>
              </a:solidFill>
              <a:latin typeface="Times New Roman" pitchFamily="18" charset="0"/>
              <a:cs typeface="Times New Roman" pitchFamily="18" charset="0"/>
            </a:endParaRPr>
          </a:p>
          <a:p>
            <a:pPr algn="just">
              <a:buNone/>
            </a:pPr>
            <a:endParaRPr lang="en-US" sz="2400" b="1" dirty="0">
              <a:solidFill>
                <a:schemeClr val="tx1"/>
              </a:solidFill>
              <a:latin typeface="Times New Roman" pitchFamily="18" charset="0"/>
              <a:cs typeface="Times New Roman" pitchFamily="18" charset="0"/>
            </a:endParaRPr>
          </a:p>
          <a:p>
            <a:pPr algn="just">
              <a:buNone/>
            </a:pPr>
            <a:endParaRPr lang="en-US" sz="2400" b="1" dirty="0">
              <a:solidFill>
                <a:schemeClr val="tx1"/>
              </a:solidFill>
              <a:latin typeface="Times New Roman" pitchFamily="18" charset="0"/>
              <a:cs typeface="Times New Roman" pitchFamily="18" charset="0"/>
            </a:endParaRPr>
          </a:p>
          <a:p>
            <a:pPr algn="just">
              <a:buNone/>
            </a:pPr>
            <a:endParaRPr lang="en-US" sz="2400" b="1" dirty="0">
              <a:solidFill>
                <a:schemeClr val="tx1"/>
              </a:solidFill>
              <a:latin typeface="Times New Roman" pitchFamily="18" charset="0"/>
              <a:cs typeface="Times New Roman" pitchFamily="18" charset="0"/>
            </a:endParaRPr>
          </a:p>
          <a:p>
            <a:pPr algn="just">
              <a:buNone/>
            </a:pPr>
            <a:endParaRPr lang="en-US" sz="2400" b="1" dirty="0">
              <a:solidFill>
                <a:schemeClr val="tx1"/>
              </a:solidFill>
              <a:latin typeface="Times New Roman" pitchFamily="18" charset="0"/>
              <a:cs typeface="Times New Roman" pitchFamily="18" charset="0"/>
            </a:endParaRPr>
          </a:p>
        </p:txBody>
      </p:sp>
      <p:sp>
        <p:nvSpPr>
          <p:cNvPr id="4" name="object 5"/>
          <p:cNvSpPr txBox="1"/>
          <p:nvPr/>
        </p:nvSpPr>
        <p:spPr>
          <a:xfrm>
            <a:off x="228600" y="1676400"/>
            <a:ext cx="2679700" cy="450850"/>
          </a:xfrm>
          <a:prstGeom prst="rect">
            <a:avLst/>
          </a:prstGeom>
        </p:spPr>
        <p:txBody>
          <a:bodyPr lIns="0" tIns="12065" rIns="0" bIns="0">
            <a:spAutoFit/>
          </a:bodyPr>
          <a:lstStyle/>
          <a:p>
            <a:pPr marL="12700" fontAlgn="auto">
              <a:spcBef>
                <a:spcPts val="95"/>
              </a:spcBef>
              <a:spcAft>
                <a:spcPts val="0"/>
              </a:spcAft>
              <a:defRPr/>
            </a:pPr>
            <a:r>
              <a:rPr sz="2800" b="1" spc="-15" dirty="0">
                <a:latin typeface="Calibri"/>
                <a:cs typeface="Calibri"/>
              </a:rPr>
              <a:t>Format </a:t>
            </a:r>
            <a:r>
              <a:rPr sz="2800" b="1" spc="-5" dirty="0">
                <a:latin typeface="Calibri"/>
                <a:cs typeface="Calibri"/>
              </a:rPr>
              <a:t>in</a:t>
            </a:r>
            <a:r>
              <a:rPr sz="2800" b="1" spc="-40" dirty="0">
                <a:latin typeface="Calibri"/>
                <a:cs typeface="Calibri"/>
              </a:rPr>
              <a:t> </a:t>
            </a:r>
            <a:r>
              <a:rPr sz="2800" b="1" spc="-5" dirty="0">
                <a:latin typeface="Calibri"/>
                <a:cs typeface="Calibri"/>
              </a:rPr>
              <a:t>e-utility</a:t>
            </a:r>
            <a:endParaRPr sz="2800">
              <a:latin typeface="Calibri"/>
              <a:cs typeface="Calibri"/>
            </a:endParaRPr>
          </a:p>
        </p:txBody>
      </p:sp>
      <p:graphicFrame>
        <p:nvGraphicFramePr>
          <p:cNvPr id="5" name="Content Placeholder 2"/>
          <p:cNvGraphicFramePr>
            <a:graphicFrameLocks/>
          </p:cNvGraphicFramePr>
          <p:nvPr/>
        </p:nvGraphicFramePr>
        <p:xfrm>
          <a:off x="381000" y="762000"/>
          <a:ext cx="8072464" cy="421944"/>
        </p:xfrm>
        <a:graphic>
          <a:graphicData uri="http://schemas.openxmlformats.org/drawingml/2006/table">
            <a:tbl>
              <a:tblPr firstRow="1" bandRow="1">
                <a:tableStyleId>{5940675A-B579-460E-94D1-54222C63F5DA}</a:tableStyleId>
              </a:tblPr>
              <a:tblGrid>
                <a:gridCol w="692297">
                  <a:extLst>
                    <a:ext uri="{9D8B030D-6E8A-4147-A177-3AD203B41FA5}">
                      <a16:colId xmlns:a16="http://schemas.microsoft.com/office/drawing/2014/main" val="20000"/>
                    </a:ext>
                  </a:extLst>
                </a:gridCol>
                <a:gridCol w="7380167">
                  <a:extLst>
                    <a:ext uri="{9D8B030D-6E8A-4147-A177-3AD203B41FA5}">
                      <a16:colId xmlns:a16="http://schemas.microsoft.com/office/drawing/2014/main" val="20001"/>
                    </a:ext>
                  </a:extLst>
                </a:gridCol>
              </a:tblGrid>
              <a:tr h="421944">
                <a:tc>
                  <a:txBody>
                    <a:bodyPr/>
                    <a:lstStyle/>
                    <a:p>
                      <a:r>
                        <a:rPr lang="en-IN" sz="2000" dirty="0">
                          <a:latin typeface="Times New Roman" pitchFamily="18" charset="0"/>
                          <a:cs typeface="Times New Roman" pitchFamily="18" charset="0"/>
                        </a:rPr>
                        <a:t>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2000" kern="1200" dirty="0">
                          <a:solidFill>
                            <a:schemeClr val="tx1"/>
                          </a:solidFill>
                          <a:latin typeface="Times New Roman" pitchFamily="18" charset="0"/>
                          <a:ea typeface="+mn-ea"/>
                          <a:cs typeface="Times New Roman" pitchFamily="18" charset="0"/>
                        </a:rPr>
                        <a:t>Permanent Account Number (PAN)</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0"/>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pic>
        <p:nvPicPr>
          <p:cNvPr id="6" name="Picture 5">
            <a:extLst>
              <a:ext uri="{FF2B5EF4-FFF2-40B4-BE49-F238E27FC236}">
                <a16:creationId xmlns:a16="http://schemas.microsoft.com/office/drawing/2014/main" id="{7910DB84-FEB5-0C9B-45C4-2DEF28570511}"/>
              </a:ext>
            </a:extLst>
          </p:cNvPr>
          <p:cNvPicPr>
            <a:picLocks noChangeAspect="1"/>
          </p:cNvPicPr>
          <p:nvPr/>
        </p:nvPicPr>
        <p:blipFill>
          <a:blip r:embed="rId2"/>
          <a:stretch>
            <a:fillRect/>
          </a:stretch>
        </p:blipFill>
        <p:spPr>
          <a:xfrm>
            <a:off x="228600" y="2126433"/>
            <a:ext cx="8458200" cy="1014535"/>
          </a:xfrm>
          <a:prstGeom prst="rect">
            <a:avLst/>
          </a:prstGeom>
        </p:spPr>
      </p:pic>
    </p:spTree>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74637"/>
            <a:ext cx="8534400" cy="5897563"/>
          </a:xfrm>
        </p:spPr>
        <p:txBody>
          <a:bodyPr>
            <a:normAutofit/>
          </a:bodyPr>
          <a:lstStyle/>
          <a:p>
            <a:pPr algn="ctr">
              <a:buNone/>
            </a:pPr>
            <a:r>
              <a:rPr lang="en-US" sz="2200" b="1" dirty="0">
                <a:latin typeface="Times New Roman" pitchFamily="18" charset="0"/>
                <a:cs typeface="Times New Roman" pitchFamily="18" charset="0"/>
              </a:rPr>
              <a:t>As per Page no 69 of Guidance Note on Tax Audit u/s. 44AB of IT Act, 1961 (Revised 2026)</a:t>
            </a:r>
          </a:p>
          <a:p>
            <a:pPr algn="ctr">
              <a:buNone/>
            </a:pPr>
            <a:endParaRPr lang="en-US" sz="2200" b="1" dirty="0">
              <a:latin typeface="Times New Roman" pitchFamily="18" charset="0"/>
              <a:cs typeface="Times New Roman" pitchFamily="18" charset="0"/>
            </a:endParaRPr>
          </a:p>
          <a:p>
            <a:pPr algn="ctr">
              <a:buNone/>
            </a:pPr>
            <a:endParaRPr lang="en-IN" sz="2200" b="1" dirty="0">
              <a:latin typeface="Times New Roman" pitchFamily="18" charset="0"/>
              <a:cs typeface="Times New Roman" pitchFamily="18" charset="0"/>
            </a:endParaRPr>
          </a:p>
          <a:p>
            <a:pPr algn="just">
              <a:buNone/>
            </a:pPr>
            <a:r>
              <a:rPr lang="en-US" sz="2400" dirty="0">
                <a:latin typeface="Times New Roman" pitchFamily="18" charset="0"/>
                <a:cs typeface="Times New Roman" pitchFamily="18" charset="0"/>
              </a:rPr>
              <a:t>20.3 Under clause 3, </a:t>
            </a:r>
            <a:r>
              <a:rPr lang="en-US" sz="2400" b="1" u="sng" dirty="0">
                <a:latin typeface="Times New Roman" pitchFamily="18" charset="0"/>
                <a:cs typeface="Times New Roman" pitchFamily="18" charset="0"/>
              </a:rPr>
              <a:t>the permanent account number (PAN) allotted to the </a:t>
            </a:r>
            <a:r>
              <a:rPr lang="en-US" sz="2400" b="1" u="sng" dirty="0" err="1">
                <a:latin typeface="Times New Roman" pitchFamily="18" charset="0"/>
                <a:cs typeface="Times New Roman" pitchFamily="18" charset="0"/>
              </a:rPr>
              <a:t>assessee</a:t>
            </a:r>
            <a:r>
              <a:rPr lang="en-US" sz="2400" b="1" u="sng" dirty="0">
                <a:latin typeface="Times New Roman" pitchFamily="18" charset="0"/>
                <a:cs typeface="Times New Roman" pitchFamily="18" charset="0"/>
              </a:rPr>
              <a:t> should be indicated.</a:t>
            </a:r>
          </a:p>
          <a:p>
            <a:pPr algn="just">
              <a:buNone/>
            </a:pPr>
            <a:r>
              <a:rPr lang="en-US" sz="2400" dirty="0">
                <a:latin typeface="Times New Roman" pitchFamily="18" charset="0"/>
                <a:cs typeface="Times New Roman" pitchFamily="18" charset="0"/>
              </a:rPr>
              <a:t>Clause further asks to </a:t>
            </a:r>
            <a:r>
              <a:rPr lang="en-US" sz="2400" b="1" u="sng" dirty="0">
                <a:latin typeface="Times New Roman" pitchFamily="18" charset="0"/>
                <a:cs typeface="Times New Roman" pitchFamily="18" charset="0"/>
              </a:rPr>
              <a:t>mention </a:t>
            </a:r>
            <a:r>
              <a:rPr lang="en-US" sz="2400" b="1" u="sng" dirty="0" err="1">
                <a:latin typeface="Times New Roman" pitchFamily="18" charset="0"/>
                <a:cs typeface="Times New Roman" pitchFamily="18" charset="0"/>
              </a:rPr>
              <a:t>Aadhaar</a:t>
            </a:r>
            <a:r>
              <a:rPr lang="en-US" sz="2400" b="1" u="sng" dirty="0">
                <a:latin typeface="Times New Roman" pitchFamily="18" charset="0"/>
                <a:cs typeface="Times New Roman" pitchFamily="18" charset="0"/>
              </a:rPr>
              <a:t> number (in case of Individuals) as an alternative.</a:t>
            </a:r>
          </a:p>
          <a:p>
            <a:pPr algn="just">
              <a:buNone/>
            </a:pPr>
            <a:r>
              <a:rPr lang="en-US" sz="2400" dirty="0">
                <a:latin typeface="Times New Roman" pitchFamily="18" charset="0"/>
                <a:cs typeface="Times New Roman" pitchFamily="18" charset="0"/>
              </a:rPr>
              <a:t>It may be noted that </a:t>
            </a:r>
            <a:r>
              <a:rPr lang="en-US" sz="2400" b="1" u="sng" dirty="0">
                <a:latin typeface="Times New Roman" pitchFamily="18" charset="0"/>
                <a:cs typeface="Times New Roman" pitchFamily="18" charset="0"/>
              </a:rPr>
              <a:t>in the e-filing format, PAN is a mandatory field and </a:t>
            </a:r>
            <a:r>
              <a:rPr lang="en-US" sz="2400" b="1" u="sng" dirty="0" err="1">
                <a:latin typeface="Times New Roman" pitchFamily="18" charset="0"/>
                <a:cs typeface="Times New Roman" pitchFamily="18" charset="0"/>
              </a:rPr>
              <a:t>Aadhaar</a:t>
            </a:r>
            <a:r>
              <a:rPr lang="en-US" sz="2400" b="1" u="sng" dirty="0">
                <a:latin typeface="Times New Roman" pitchFamily="18" charset="0"/>
                <a:cs typeface="Times New Roman" pitchFamily="18" charset="0"/>
              </a:rPr>
              <a:t> is an optional field.</a:t>
            </a:r>
            <a:endParaRPr lang="en-US" sz="2400" b="1" u="sng" dirty="0">
              <a:solidFill>
                <a:schemeClr val="tx1"/>
              </a:solidFill>
              <a:latin typeface="Times New Roman" pitchFamily="18" charset="0"/>
              <a:cs typeface="Times New Roman" pitchFamily="18" charset="0"/>
            </a:endParaRPr>
          </a:p>
          <a:p>
            <a:pPr algn="just">
              <a:buNone/>
            </a:pPr>
            <a:endParaRPr lang="en-US" sz="2400" b="1"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635079470"/>
      </p:ext>
    </p:extLst>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04801"/>
            <a:ext cx="8382000" cy="1905000"/>
          </a:xfrm>
          <a:ln w="9525"/>
        </p:spPr>
        <p:style>
          <a:lnRef idx="2">
            <a:schemeClr val="dk1"/>
          </a:lnRef>
          <a:fillRef idx="1">
            <a:schemeClr val="lt1"/>
          </a:fillRef>
          <a:effectRef idx="0">
            <a:schemeClr val="dk1"/>
          </a:effectRef>
          <a:fontRef idx="minor">
            <a:schemeClr val="dk1"/>
          </a:fontRef>
        </p:style>
        <p:txBody>
          <a:bodyPr>
            <a:normAutofit lnSpcReduction="10000"/>
          </a:bodyPr>
          <a:lstStyle/>
          <a:p>
            <a:pPr algn="just">
              <a:buNone/>
            </a:pPr>
            <a:r>
              <a:rPr lang="en-US" sz="2400" b="1" dirty="0">
                <a:solidFill>
                  <a:schemeClr val="tx1"/>
                </a:solidFill>
                <a:latin typeface="Times New Roman" pitchFamily="18" charset="0"/>
                <a:cs typeface="Times New Roman" pitchFamily="18" charset="0"/>
              </a:rPr>
              <a:t>Clause – 4</a:t>
            </a:r>
          </a:p>
          <a:p>
            <a:pPr algn="just">
              <a:buNone/>
            </a:pPr>
            <a:r>
              <a:rPr lang="en-US" sz="2400" dirty="0">
                <a:solidFill>
                  <a:schemeClr val="tx1"/>
                </a:solidFill>
                <a:latin typeface="Times New Roman" pitchFamily="18" charset="0"/>
                <a:cs typeface="Times New Roman" pitchFamily="18" charset="0"/>
              </a:rPr>
              <a:t>Whether the </a:t>
            </a:r>
            <a:r>
              <a:rPr lang="en-US" sz="2400" dirty="0" err="1">
                <a:solidFill>
                  <a:schemeClr val="tx1"/>
                </a:solidFill>
                <a:latin typeface="Times New Roman" pitchFamily="18" charset="0"/>
                <a:cs typeface="Times New Roman" pitchFamily="18" charset="0"/>
              </a:rPr>
              <a:t>assessee</a:t>
            </a:r>
            <a:r>
              <a:rPr lang="en-US" sz="2400" dirty="0">
                <a:solidFill>
                  <a:schemeClr val="tx1"/>
                </a:solidFill>
                <a:latin typeface="Times New Roman" pitchFamily="18" charset="0"/>
                <a:cs typeface="Times New Roman" pitchFamily="18" charset="0"/>
              </a:rPr>
              <a:t> is liable to pay indirect tax like excise duty, service tax, sales tax, goods and services tax, customs duty, etc. if yes, please furnish the registration number or GST number or any other identification number allotted for the same.</a:t>
            </a:r>
            <a:endParaRPr lang="en-US" sz="2400" b="1" dirty="0">
              <a:solidFill>
                <a:schemeClr val="tx1"/>
              </a:solidFill>
              <a:latin typeface="Times New Roman" pitchFamily="18" charset="0"/>
              <a:cs typeface="Times New Roman" pitchFamily="18" charset="0"/>
            </a:endParaRPr>
          </a:p>
        </p:txBody>
      </p:sp>
      <p:sp>
        <p:nvSpPr>
          <p:cNvPr id="5" name="object 5"/>
          <p:cNvSpPr txBox="1"/>
          <p:nvPr/>
        </p:nvSpPr>
        <p:spPr>
          <a:xfrm>
            <a:off x="292100" y="2455608"/>
            <a:ext cx="2679700" cy="450850"/>
          </a:xfrm>
          <a:prstGeom prst="rect">
            <a:avLst/>
          </a:prstGeom>
        </p:spPr>
        <p:txBody>
          <a:bodyPr lIns="0" tIns="12065" rIns="0" bIns="0">
            <a:spAutoFit/>
          </a:bodyPr>
          <a:lstStyle/>
          <a:p>
            <a:pPr marL="12700" fontAlgn="auto">
              <a:spcBef>
                <a:spcPts val="95"/>
              </a:spcBef>
              <a:spcAft>
                <a:spcPts val="0"/>
              </a:spcAft>
              <a:defRPr/>
            </a:pPr>
            <a:r>
              <a:rPr sz="2800" b="1" spc="-15" dirty="0">
                <a:latin typeface="Calibri"/>
                <a:cs typeface="Calibri"/>
              </a:rPr>
              <a:t>Format </a:t>
            </a:r>
            <a:r>
              <a:rPr sz="2800" b="1" spc="-5" dirty="0">
                <a:latin typeface="Calibri"/>
                <a:cs typeface="Calibri"/>
              </a:rPr>
              <a:t>in</a:t>
            </a:r>
            <a:r>
              <a:rPr sz="2800" b="1" spc="-40" dirty="0">
                <a:latin typeface="Calibri"/>
                <a:cs typeface="Calibri"/>
              </a:rPr>
              <a:t> </a:t>
            </a:r>
            <a:r>
              <a:rPr sz="2800" b="1" spc="-5" dirty="0">
                <a:latin typeface="Calibri"/>
                <a:cs typeface="Calibri"/>
              </a:rPr>
              <a:t>e-utility</a:t>
            </a:r>
            <a:endParaRPr sz="2800">
              <a:latin typeface="Calibri"/>
              <a:cs typeface="Calibri"/>
            </a:endParaRP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4" name="Picture 3">
            <a:extLst>
              <a:ext uri="{FF2B5EF4-FFF2-40B4-BE49-F238E27FC236}">
                <a16:creationId xmlns:a16="http://schemas.microsoft.com/office/drawing/2014/main" id="{97C664FB-61B9-976B-B076-EE0DC88BFCD4}"/>
              </a:ext>
            </a:extLst>
          </p:cNvPr>
          <p:cNvPicPr>
            <a:picLocks noChangeAspect="1"/>
          </p:cNvPicPr>
          <p:nvPr/>
        </p:nvPicPr>
        <p:blipFill>
          <a:blip r:embed="rId2"/>
          <a:stretch>
            <a:fillRect/>
          </a:stretch>
        </p:blipFill>
        <p:spPr>
          <a:xfrm>
            <a:off x="179512" y="2923970"/>
            <a:ext cx="7462937" cy="2543307"/>
          </a:xfrm>
          <a:prstGeom prst="rect">
            <a:avLst/>
          </a:prstGeom>
        </p:spPr>
      </p:pic>
    </p:spTree>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082B3C-3A36-028B-1342-A6A97D79BBE4}"/>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5E8DBF3-0E54-C6C7-5C12-7D9EC7BA8758}"/>
              </a:ext>
            </a:extLst>
          </p:cNvPr>
          <p:cNvPicPr>
            <a:picLocks noChangeAspect="1"/>
          </p:cNvPicPr>
          <p:nvPr/>
        </p:nvPicPr>
        <p:blipFill>
          <a:blip r:embed="rId2"/>
          <a:srcRect t="58690"/>
          <a:stretch>
            <a:fillRect/>
          </a:stretch>
        </p:blipFill>
        <p:spPr>
          <a:xfrm>
            <a:off x="0" y="1050343"/>
            <a:ext cx="5518547" cy="965132"/>
          </a:xfrm>
          <a:prstGeom prst="rect">
            <a:avLst/>
          </a:prstGeom>
        </p:spPr>
      </p:pic>
      <p:sp>
        <p:nvSpPr>
          <p:cNvPr id="8" name="TextBox 7">
            <a:extLst>
              <a:ext uri="{FF2B5EF4-FFF2-40B4-BE49-F238E27FC236}">
                <a16:creationId xmlns:a16="http://schemas.microsoft.com/office/drawing/2014/main" id="{5A9E1055-1E4D-49AC-033C-D1F8173F1BAA}"/>
              </a:ext>
            </a:extLst>
          </p:cNvPr>
          <p:cNvSpPr txBox="1"/>
          <p:nvPr/>
        </p:nvSpPr>
        <p:spPr>
          <a:xfrm>
            <a:off x="2061260" y="2142188"/>
            <a:ext cx="2889359" cy="1546577"/>
          </a:xfrm>
          <a:prstGeom prst="rect">
            <a:avLst/>
          </a:prstGeom>
          <a:noFill/>
        </p:spPr>
        <p:txBody>
          <a:bodyPr wrap="square">
            <a:spAutoFit/>
          </a:bodyPr>
          <a:lstStyle/>
          <a:p>
            <a:pPr>
              <a:buNone/>
            </a:pPr>
            <a:r>
              <a:rPr lang="en-US" sz="1350" dirty="0">
                <a:latin typeface="Roboto" panose="02000000000000000000" pitchFamily="2" charset="0"/>
              </a:rPr>
              <a:t>Central Excise Duty</a:t>
            </a:r>
          </a:p>
          <a:p>
            <a:pPr>
              <a:buNone/>
            </a:pPr>
            <a:r>
              <a:rPr lang="en-US" sz="1350" dirty="0">
                <a:latin typeface="Roboto" panose="02000000000000000000" pitchFamily="2" charset="0"/>
              </a:rPr>
              <a:t>Customs Duty</a:t>
            </a:r>
          </a:p>
          <a:p>
            <a:pPr>
              <a:buNone/>
            </a:pPr>
            <a:r>
              <a:rPr lang="en-US" sz="1350" dirty="0">
                <a:latin typeface="Roboto" panose="02000000000000000000" pitchFamily="2" charset="0"/>
              </a:rPr>
              <a:t>Goods and Services Tax</a:t>
            </a:r>
          </a:p>
          <a:p>
            <a:pPr>
              <a:buNone/>
            </a:pPr>
            <a:r>
              <a:rPr lang="en-US" sz="1350" dirty="0">
                <a:latin typeface="Roboto" panose="02000000000000000000" pitchFamily="2" charset="0"/>
              </a:rPr>
              <a:t>Service Tax</a:t>
            </a:r>
          </a:p>
          <a:p>
            <a:pPr>
              <a:buNone/>
            </a:pPr>
            <a:r>
              <a:rPr lang="en-US" sz="1350" dirty="0">
                <a:latin typeface="Roboto" panose="02000000000000000000" pitchFamily="2" charset="0"/>
              </a:rPr>
              <a:t>Sales Tax/VAT</a:t>
            </a:r>
          </a:p>
          <a:p>
            <a:pPr>
              <a:buNone/>
            </a:pPr>
            <a:r>
              <a:rPr lang="en-US" sz="1350" dirty="0">
                <a:latin typeface="Roboto" panose="02000000000000000000" pitchFamily="2" charset="0"/>
              </a:rPr>
              <a:t>State Excise Duty</a:t>
            </a:r>
          </a:p>
          <a:p>
            <a:pPr>
              <a:buNone/>
            </a:pPr>
            <a:r>
              <a:rPr lang="en-US" sz="1350" dirty="0">
                <a:latin typeface="Roboto" panose="02000000000000000000" pitchFamily="2" charset="0"/>
              </a:rPr>
              <a:t>Other Indirect Tax/duty</a:t>
            </a:r>
            <a:endParaRPr lang="en-US" sz="1350" dirty="0"/>
          </a:p>
        </p:txBody>
      </p:sp>
      <p:pic>
        <p:nvPicPr>
          <p:cNvPr id="10" name="Picture 9">
            <a:extLst>
              <a:ext uri="{FF2B5EF4-FFF2-40B4-BE49-F238E27FC236}">
                <a16:creationId xmlns:a16="http://schemas.microsoft.com/office/drawing/2014/main" id="{6DC7241E-6229-9817-29CA-226ADCF28C11}"/>
              </a:ext>
            </a:extLst>
          </p:cNvPr>
          <p:cNvPicPr>
            <a:picLocks noChangeAspect="1"/>
          </p:cNvPicPr>
          <p:nvPr/>
        </p:nvPicPr>
        <p:blipFill>
          <a:blip r:embed="rId3"/>
          <a:stretch>
            <a:fillRect/>
          </a:stretch>
        </p:blipFill>
        <p:spPr>
          <a:xfrm>
            <a:off x="568007" y="3792394"/>
            <a:ext cx="4950540" cy="1629713"/>
          </a:xfrm>
          <a:prstGeom prst="rect">
            <a:avLst/>
          </a:prstGeom>
        </p:spPr>
      </p:pic>
      <p:sp>
        <p:nvSpPr>
          <p:cNvPr id="2" name="Footer Placeholder 1">
            <a:extLst>
              <a:ext uri="{FF2B5EF4-FFF2-40B4-BE49-F238E27FC236}">
                <a16:creationId xmlns:a16="http://schemas.microsoft.com/office/drawing/2014/main" id="{CFF87578-59DD-F174-0121-5B99C213540E}"/>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032342669"/>
      </p:ext>
    </p:extLst>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ontent Placeholder 2"/>
          <p:cNvSpPr>
            <a:spLocks noGrp="1"/>
          </p:cNvSpPr>
          <p:nvPr>
            <p:ph idx="1"/>
          </p:nvPr>
        </p:nvSpPr>
        <p:spPr>
          <a:xfrm>
            <a:off x="228600" y="152400"/>
            <a:ext cx="8458200" cy="5973763"/>
          </a:xfrm>
        </p:spPr>
        <p:txBody>
          <a:bodyPr>
            <a:normAutofit/>
          </a:bodyPr>
          <a:lstStyle/>
          <a:p>
            <a:pPr algn="ctr">
              <a:buNone/>
            </a:pPr>
            <a:r>
              <a:rPr lang="en-US" sz="2200" b="1" dirty="0">
                <a:latin typeface="Times New Roman" pitchFamily="18" charset="0"/>
                <a:cs typeface="Times New Roman" pitchFamily="18" charset="0"/>
              </a:rPr>
              <a:t>As per Page no 69 of Guidance Note on Tax Audit u/s. 44AB of IT Act, 1961 (Revised 2026)</a:t>
            </a:r>
          </a:p>
          <a:p>
            <a:pPr algn="just">
              <a:buNone/>
            </a:pPr>
            <a:endParaRPr lang="en-IN" sz="2400" b="1" dirty="0">
              <a:latin typeface="Times New Roman" pitchFamily="18" charset="0"/>
              <a:cs typeface="Times New Roman" pitchFamily="18" charset="0"/>
            </a:endParaRPr>
          </a:p>
          <a:p>
            <a:pPr algn="just">
              <a:buFont typeface="Wingdings 3" pitchFamily="18" charset="2"/>
              <a:buNone/>
            </a:pPr>
            <a:r>
              <a:rPr lang="en-US" sz="2400" dirty="0">
                <a:latin typeface="Times New Roman" pitchFamily="18" charset="0"/>
                <a:cs typeface="Times New Roman" pitchFamily="18" charset="0"/>
              </a:rPr>
              <a:t>20.4 Under clause 4, the auditor is required to examine from appropriate evidence, </a:t>
            </a:r>
            <a:r>
              <a:rPr lang="en-US" sz="2400" b="1" u="sng" dirty="0">
                <a:latin typeface="Times New Roman" pitchFamily="18" charset="0"/>
                <a:cs typeface="Times New Roman" pitchFamily="18" charset="0"/>
              </a:rPr>
              <a:t>the registration number or any other identification number, if any, allotted,</a:t>
            </a:r>
            <a:r>
              <a:rPr lang="en-US" sz="2400" dirty="0">
                <a:latin typeface="Times New Roman" pitchFamily="18" charset="0"/>
                <a:cs typeface="Times New Roman" pitchFamily="18" charset="0"/>
              </a:rPr>
              <a:t> in case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is </a:t>
            </a:r>
            <a:r>
              <a:rPr lang="en-US" sz="2400" b="1" u="sng" dirty="0">
                <a:latin typeface="Times New Roman" pitchFamily="18" charset="0"/>
                <a:cs typeface="Times New Roman" pitchFamily="18" charset="0"/>
              </a:rPr>
              <a:t>liable to pay indirect taxes like customs duty, excise duty, VAT, sales tax, goods and services tax, etc.</a:t>
            </a:r>
          </a:p>
          <a:p>
            <a:pPr algn="just">
              <a:buFont typeface="Wingdings 3" pitchFamily="18" charset="2"/>
              <a:buNone/>
            </a:pPr>
            <a:r>
              <a:rPr lang="en-US" sz="2400" dirty="0">
                <a:latin typeface="Times New Roman" pitchFamily="18" charset="0"/>
                <a:cs typeface="Times New Roman" pitchFamily="18" charset="0"/>
              </a:rPr>
              <a:t>Moreover, for any indirect tax, </a:t>
            </a:r>
            <a:r>
              <a:rPr lang="en-US" sz="2400" b="1" u="sng" dirty="0">
                <a:latin typeface="Times New Roman" pitchFamily="18" charset="0"/>
                <a:cs typeface="Times New Roman" pitchFamily="18" charset="0"/>
              </a:rPr>
              <a:t>if multiple registration numbers are available, the tax auditor should ensure that all such registration numbers are duly reported.</a:t>
            </a:r>
            <a:endParaRPr lang="en-GB" sz="2400" b="1" u="sng" dirty="0">
              <a:solidFill>
                <a:schemeClr val="tx1"/>
              </a:solidFill>
              <a:latin typeface="Times New Roman" pitchFamily="18" charset="0"/>
              <a:cs typeface="Times New Roman" pitchFamily="18" charset="0"/>
            </a:endParaRPr>
          </a:p>
          <a:p>
            <a:pPr algn="just">
              <a:buFont typeface="Wingdings 3" pitchFamily="18" charset="2"/>
              <a:buNone/>
            </a:pPr>
            <a:endParaRPr lang="en-US" sz="24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52400"/>
            <a:ext cx="8458200" cy="5973763"/>
          </a:xfrm>
        </p:spPr>
        <p:txBody>
          <a:bodyPr>
            <a:noAutofit/>
          </a:bodyPr>
          <a:lstStyle/>
          <a:p>
            <a:pPr algn="ctr">
              <a:buFont typeface="Wingdings 3" pitchFamily="18" charset="2"/>
              <a:buNone/>
              <a:defRPr/>
            </a:pPr>
            <a:r>
              <a:rPr lang="en-US" sz="2200" b="1" dirty="0">
                <a:latin typeface="Times New Roman" pitchFamily="18" charset="0"/>
                <a:cs typeface="Times New Roman" pitchFamily="18" charset="0"/>
              </a:rPr>
              <a:t>As per Page no 69 of Guidance Note on Tax Audit u/s. 44AB of IT Act, 1961 (Revised 2026)</a:t>
            </a:r>
          </a:p>
          <a:p>
            <a:pPr algn="just">
              <a:buFont typeface="Wingdings 3" pitchFamily="18" charset="2"/>
              <a:buNone/>
              <a:defRPr/>
            </a:pPr>
            <a:endParaRPr lang="en-US" sz="2000" b="1" dirty="0">
              <a:latin typeface="Times New Roman" pitchFamily="18" charset="0"/>
              <a:cs typeface="Times New Roman" pitchFamily="18" charset="0"/>
            </a:endParaRPr>
          </a:p>
          <a:p>
            <a:pPr algn="just">
              <a:buFont typeface="Wingdings 3" pitchFamily="18" charset="2"/>
              <a:buNone/>
              <a:defRPr/>
            </a:pPr>
            <a:r>
              <a:rPr lang="en-US" sz="2300" dirty="0">
                <a:latin typeface="Times New Roman" pitchFamily="18" charset="0"/>
                <a:cs typeface="Times New Roman" pitchFamily="18" charset="0"/>
              </a:rPr>
              <a:t>20.5 Part A of Form No. 3CD generally requires the </a:t>
            </a:r>
            <a:r>
              <a:rPr lang="en-US" sz="2300" b="1" u="sng" dirty="0">
                <a:latin typeface="Times New Roman" pitchFamily="18" charset="0"/>
                <a:cs typeface="Times New Roman" pitchFamily="18" charset="0"/>
              </a:rPr>
              <a:t>factual details of the </a:t>
            </a:r>
            <a:r>
              <a:rPr lang="en-US" sz="2300" b="1" u="sng" dirty="0" err="1">
                <a:latin typeface="Times New Roman" pitchFamily="18" charset="0"/>
                <a:cs typeface="Times New Roman" pitchFamily="18" charset="0"/>
              </a:rPr>
              <a:t>assessee</a:t>
            </a:r>
            <a:r>
              <a:rPr lang="en-US" sz="2300" b="1" u="sng" dirty="0">
                <a:latin typeface="Times New Roman" pitchFamily="18" charset="0"/>
                <a:cs typeface="Times New Roman" pitchFamily="18" charset="0"/>
              </a:rPr>
              <a:t>. </a:t>
            </a:r>
          </a:p>
          <a:p>
            <a:pPr algn="just">
              <a:buFont typeface="Wingdings 3" pitchFamily="18" charset="2"/>
              <a:buNone/>
              <a:defRPr/>
            </a:pPr>
            <a:r>
              <a:rPr lang="en-US" sz="2300" dirty="0">
                <a:latin typeface="Times New Roman" pitchFamily="18" charset="0"/>
                <a:cs typeface="Times New Roman" pitchFamily="18" charset="0"/>
              </a:rPr>
              <a:t>Thus, the </a:t>
            </a:r>
            <a:r>
              <a:rPr lang="en-US" sz="2300" b="1" u="sng" dirty="0">
                <a:latin typeface="Times New Roman" pitchFamily="18" charset="0"/>
                <a:cs typeface="Times New Roman" pitchFamily="18" charset="0"/>
              </a:rPr>
              <a:t>auditor is primarily required to furnish the details of registration numbers as provided to him by the </a:t>
            </a:r>
            <a:r>
              <a:rPr lang="en-US" sz="2300" b="1" u="sng" dirty="0" err="1">
                <a:latin typeface="Times New Roman" pitchFamily="18" charset="0"/>
                <a:cs typeface="Times New Roman" pitchFamily="18" charset="0"/>
              </a:rPr>
              <a:t>assessee</a:t>
            </a:r>
            <a:r>
              <a:rPr lang="en-US" sz="2300" b="1" u="sng" dirty="0">
                <a:latin typeface="Times New Roman" pitchFamily="18" charset="0"/>
                <a:cs typeface="Times New Roman" pitchFamily="18" charset="0"/>
              </a:rPr>
              <a:t>.</a:t>
            </a:r>
          </a:p>
          <a:p>
            <a:pPr algn="just">
              <a:buFont typeface="Wingdings 3" pitchFamily="18" charset="2"/>
              <a:buNone/>
              <a:defRPr/>
            </a:pPr>
            <a:r>
              <a:rPr lang="en-US" sz="2300" dirty="0">
                <a:latin typeface="Times New Roman" pitchFamily="18" charset="0"/>
                <a:cs typeface="Times New Roman" pitchFamily="18" charset="0"/>
              </a:rPr>
              <a:t>The reporting is however, to be done </a:t>
            </a:r>
            <a:r>
              <a:rPr lang="en-US" sz="2300" b="1" u="sng" dirty="0">
                <a:latin typeface="Times New Roman" pitchFamily="18" charset="0"/>
                <a:cs typeface="Times New Roman" pitchFamily="18" charset="0"/>
              </a:rPr>
              <a:t>in the manner or format specified by the e-filing utility in this context.</a:t>
            </a:r>
            <a:endParaRPr lang="en-GB" sz="2300" b="1" u="sng"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4"/>
          <p:cNvSpPr>
            <a:spLocks noGrp="1"/>
          </p:cNvSpPr>
          <p:nvPr>
            <p:ph idx="1"/>
          </p:nvPr>
        </p:nvSpPr>
        <p:spPr>
          <a:xfrm>
            <a:off x="228600" y="152400"/>
            <a:ext cx="8686800" cy="6553200"/>
          </a:xfrm>
        </p:spPr>
        <p:txBody>
          <a:bodyPr>
            <a:normAutofit/>
          </a:bodyPr>
          <a:lstStyle/>
          <a:p>
            <a:pPr algn="ctr">
              <a:spcBef>
                <a:spcPts val="0"/>
              </a:spcBef>
              <a:buNone/>
              <a:defRPr/>
            </a:pPr>
            <a:r>
              <a:rPr lang="en-US" sz="2200" b="1" dirty="0">
                <a:latin typeface="Times New Roman" pitchFamily="18" charset="0"/>
                <a:cs typeface="Times New Roman" pitchFamily="18" charset="0"/>
              </a:rPr>
              <a:t>As per Page no 69 &amp; 70 of Guidance Note on Tax Audit u/s. 44AB of </a:t>
            </a:r>
          </a:p>
          <a:p>
            <a:pPr algn="ctr">
              <a:spcBef>
                <a:spcPts val="0"/>
              </a:spcBef>
              <a:buNone/>
              <a:defRPr/>
            </a:pPr>
            <a:r>
              <a:rPr lang="en-US" sz="2200" b="1" dirty="0">
                <a:latin typeface="Times New Roman" pitchFamily="18" charset="0"/>
                <a:cs typeface="Times New Roman" pitchFamily="18" charset="0"/>
              </a:rPr>
              <a:t>IT Act, 1961 (Revised 2026)</a:t>
            </a:r>
          </a:p>
          <a:p>
            <a:pPr algn="ctr">
              <a:lnSpc>
                <a:spcPct val="120000"/>
              </a:lnSpc>
              <a:buNone/>
              <a:defRPr/>
            </a:pPr>
            <a:endParaRPr lang="en-US" sz="2200" b="1" dirty="0">
              <a:latin typeface="Times New Roman" pitchFamily="18" charset="0"/>
              <a:cs typeface="Times New Roman" pitchFamily="18" charset="0"/>
            </a:endParaRPr>
          </a:p>
          <a:p>
            <a:pPr algn="just">
              <a:lnSpc>
                <a:spcPct val="120000"/>
              </a:lnSpc>
              <a:buNone/>
              <a:defRPr/>
            </a:pPr>
            <a:r>
              <a:rPr lang="en-US" altLang="en-US" sz="2200" dirty="0">
                <a:latin typeface="Times New Roman" pitchFamily="18" charset="0"/>
                <a:cs typeface="Times New Roman" pitchFamily="18" charset="0"/>
              </a:rPr>
              <a:t>20.6 The term </a:t>
            </a:r>
            <a:r>
              <a:rPr lang="en-US" altLang="en-US" sz="2200" b="1" u="sng" dirty="0">
                <a:latin typeface="Times New Roman" pitchFamily="18" charset="0"/>
                <a:cs typeface="Times New Roman" pitchFamily="18" charset="0"/>
              </a:rPr>
              <a:t>“Indirect taxes” is neither defined in the Income -tax Act, 1961 nor under any other law. </a:t>
            </a:r>
          </a:p>
          <a:p>
            <a:pPr algn="just">
              <a:lnSpc>
                <a:spcPct val="120000"/>
              </a:lnSpc>
              <a:buNone/>
              <a:defRPr/>
            </a:pPr>
            <a:r>
              <a:rPr lang="en-US" altLang="en-US" sz="2200" dirty="0">
                <a:latin typeface="Times New Roman" pitchFamily="18" charset="0"/>
                <a:cs typeface="Times New Roman" pitchFamily="18" charset="0"/>
              </a:rPr>
              <a:t>The </a:t>
            </a:r>
            <a:r>
              <a:rPr lang="en-US" altLang="en-US" sz="2200" b="1" u="sng" dirty="0">
                <a:latin typeface="Times New Roman" pitchFamily="18" charset="0"/>
                <a:cs typeface="Times New Roman" pitchFamily="18" charset="0"/>
              </a:rPr>
              <a:t>levy of different types of indirect taxes</a:t>
            </a:r>
            <a:r>
              <a:rPr lang="en-US" altLang="en-US" sz="2200" dirty="0">
                <a:latin typeface="Times New Roman" pitchFamily="18" charset="0"/>
                <a:cs typeface="Times New Roman" pitchFamily="18" charset="0"/>
              </a:rPr>
              <a:t> on various transactions may </a:t>
            </a:r>
            <a:r>
              <a:rPr lang="en-US" altLang="en-US" sz="2200" b="1" u="sng" dirty="0">
                <a:latin typeface="Times New Roman" pitchFamily="18" charset="0"/>
                <a:cs typeface="Times New Roman" pitchFamily="18" charset="0"/>
              </a:rPr>
              <a:t>differ from State to State.</a:t>
            </a:r>
          </a:p>
          <a:p>
            <a:pPr algn="just">
              <a:lnSpc>
                <a:spcPct val="120000"/>
              </a:lnSpc>
              <a:buNone/>
              <a:defRPr/>
            </a:pPr>
            <a:r>
              <a:rPr lang="en-US" altLang="en-US" sz="2200" dirty="0">
                <a:latin typeface="Times New Roman" pitchFamily="18" charset="0"/>
                <a:cs typeface="Times New Roman" pitchFamily="18" charset="0"/>
              </a:rPr>
              <a:t>Thus, it is recommended that the auditor should </a:t>
            </a:r>
            <a:r>
              <a:rPr lang="en-US" altLang="en-US" sz="2200" b="1" u="sng" dirty="0">
                <a:latin typeface="Times New Roman" pitchFamily="18" charset="0"/>
                <a:cs typeface="Times New Roman" pitchFamily="18" charset="0"/>
              </a:rPr>
              <a:t>obtain from the </a:t>
            </a:r>
            <a:r>
              <a:rPr lang="en-US" altLang="en-US" sz="2200" b="1" u="sng" dirty="0" err="1">
                <a:latin typeface="Times New Roman" pitchFamily="18" charset="0"/>
                <a:cs typeface="Times New Roman" pitchFamily="18" charset="0"/>
              </a:rPr>
              <a:t>assessee</a:t>
            </a:r>
            <a:r>
              <a:rPr lang="en-US" altLang="en-US" sz="2200" b="1" u="sng" dirty="0">
                <a:latin typeface="Times New Roman" pitchFamily="18" charset="0"/>
                <a:cs typeface="Times New Roman" pitchFamily="18" charset="0"/>
              </a:rPr>
              <a:t> the list of indirect taxes applicable to him.</a:t>
            </a:r>
          </a:p>
          <a:p>
            <a:pPr algn="just">
              <a:lnSpc>
                <a:spcPct val="120000"/>
              </a:lnSpc>
              <a:buNone/>
              <a:defRPr/>
            </a:pPr>
            <a:r>
              <a:rPr lang="en-US" altLang="en-US" sz="2200" dirty="0">
                <a:latin typeface="Times New Roman" pitchFamily="18" charset="0"/>
                <a:cs typeface="Times New Roman" pitchFamily="18" charset="0"/>
              </a:rPr>
              <a:t>Once the auditor obtains this management representation, he is required to </a:t>
            </a:r>
            <a:r>
              <a:rPr lang="en-US" altLang="en-US" sz="2200" b="1" u="sng" dirty="0">
                <a:latin typeface="Times New Roman" pitchFamily="18" charset="0"/>
                <a:cs typeface="Times New Roman" pitchFamily="18" charset="0"/>
              </a:rPr>
              <a:t>obtain a copy of the registration certificate clearly mentioning the registration number under that relevant law.</a:t>
            </a:r>
          </a:p>
          <a:p>
            <a:pPr algn="just">
              <a:lnSpc>
                <a:spcPct val="120000"/>
              </a:lnSpc>
              <a:buNone/>
              <a:defRPr/>
            </a:pPr>
            <a:r>
              <a:rPr lang="en-US" altLang="en-US" sz="2200" dirty="0">
                <a:latin typeface="Times New Roman" pitchFamily="18" charset="0"/>
                <a:cs typeface="Times New Roman" pitchFamily="18" charset="0"/>
              </a:rPr>
              <a:t>For example, GSTIN, State Excise, State VAT etc.</a:t>
            </a:r>
          </a:p>
          <a:p>
            <a:pPr algn="just">
              <a:lnSpc>
                <a:spcPct val="120000"/>
              </a:lnSpc>
              <a:buNone/>
              <a:defRPr/>
            </a:pPr>
            <a:endParaRPr lang="en-GB" altLang="en-US" sz="22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4"/>
          <p:cNvSpPr>
            <a:spLocks noGrp="1"/>
          </p:cNvSpPr>
          <p:nvPr>
            <p:ph idx="1"/>
          </p:nvPr>
        </p:nvSpPr>
        <p:spPr>
          <a:xfrm>
            <a:off x="228600" y="188168"/>
            <a:ext cx="8686800" cy="6553200"/>
          </a:xfrm>
        </p:spPr>
        <p:txBody>
          <a:bodyPr>
            <a:normAutofit/>
          </a:bodyPr>
          <a:lstStyle/>
          <a:p>
            <a:pPr algn="ctr">
              <a:spcBef>
                <a:spcPts val="0"/>
              </a:spcBef>
              <a:buNone/>
              <a:defRPr/>
            </a:pPr>
            <a:r>
              <a:rPr lang="en-US" sz="2200" b="1" dirty="0">
                <a:latin typeface="Times New Roman" pitchFamily="18" charset="0"/>
                <a:cs typeface="Times New Roman" pitchFamily="18" charset="0"/>
              </a:rPr>
              <a:t>As per Page no 69 &amp; 70 of Guidance Note on Tax Audit u/s. 44AB of </a:t>
            </a:r>
          </a:p>
          <a:p>
            <a:pPr algn="ctr">
              <a:spcBef>
                <a:spcPts val="0"/>
              </a:spcBef>
              <a:buNone/>
              <a:defRPr/>
            </a:pPr>
            <a:r>
              <a:rPr lang="en-US" sz="2200" b="1" dirty="0">
                <a:latin typeface="Times New Roman" pitchFamily="18" charset="0"/>
                <a:cs typeface="Times New Roman" pitchFamily="18" charset="0"/>
              </a:rPr>
              <a:t>IT Act, 1961 (Revised 2026)</a:t>
            </a:r>
          </a:p>
          <a:p>
            <a:pPr algn="ctr">
              <a:spcBef>
                <a:spcPts val="0"/>
              </a:spcBef>
              <a:buNone/>
              <a:defRPr/>
            </a:pPr>
            <a:endParaRPr lang="en-US" sz="2200" b="1" dirty="0">
              <a:latin typeface="Times New Roman" pitchFamily="18" charset="0"/>
              <a:cs typeface="Times New Roman" pitchFamily="18" charset="0"/>
            </a:endParaRPr>
          </a:p>
          <a:p>
            <a:pPr algn="just">
              <a:buNone/>
            </a:pPr>
            <a:r>
              <a:rPr lang="en-US" altLang="en-US" sz="2300" dirty="0">
                <a:solidFill>
                  <a:schemeClr val="tx1"/>
                </a:solidFill>
                <a:latin typeface="Times New Roman" pitchFamily="18" charset="0"/>
                <a:cs typeface="Times New Roman" pitchFamily="18" charset="0"/>
              </a:rPr>
              <a:t>The </a:t>
            </a:r>
            <a:r>
              <a:rPr lang="en-US" altLang="en-US" sz="2300" dirty="0" err="1">
                <a:solidFill>
                  <a:schemeClr val="tx1"/>
                </a:solidFill>
                <a:latin typeface="Times New Roman" pitchFamily="18" charset="0"/>
                <a:cs typeface="Times New Roman" pitchFamily="18" charset="0"/>
              </a:rPr>
              <a:t>assessee</a:t>
            </a:r>
            <a:r>
              <a:rPr lang="en-US" altLang="en-US" sz="2300" dirty="0">
                <a:solidFill>
                  <a:schemeClr val="tx1"/>
                </a:solidFill>
                <a:latin typeface="Times New Roman" pitchFamily="18" charset="0"/>
                <a:cs typeface="Times New Roman" pitchFamily="18" charset="0"/>
              </a:rPr>
              <a:t> may have </a:t>
            </a:r>
            <a:r>
              <a:rPr lang="en-US" altLang="en-US" sz="2300" b="1" u="sng" dirty="0">
                <a:solidFill>
                  <a:schemeClr val="tx1"/>
                </a:solidFill>
                <a:latin typeface="Times New Roman" pitchFamily="18" charset="0"/>
                <a:cs typeface="Times New Roman" pitchFamily="18" charset="0"/>
              </a:rPr>
              <a:t>multiple registrations for various manufacturing units, service units, branches, godowns etc</a:t>
            </a:r>
            <a:r>
              <a:rPr lang="en-US" altLang="en-US" sz="2300" dirty="0">
                <a:solidFill>
                  <a:schemeClr val="tx1"/>
                </a:solidFill>
                <a:latin typeface="Times New Roman" pitchFamily="18" charset="0"/>
                <a:cs typeface="Times New Roman" pitchFamily="18" charset="0"/>
              </a:rPr>
              <a:t> under the same law. </a:t>
            </a:r>
          </a:p>
          <a:p>
            <a:pPr algn="just" eaLnBrk="1" hangingPunct="1">
              <a:buFont typeface="Arial" pitchFamily="34" charset="0"/>
              <a:buNone/>
            </a:pPr>
            <a:r>
              <a:rPr lang="en-US" altLang="en-US" sz="2300" dirty="0">
                <a:solidFill>
                  <a:schemeClr val="tx1"/>
                </a:solidFill>
                <a:latin typeface="Times New Roman" pitchFamily="18" charset="0"/>
                <a:cs typeface="Times New Roman" pitchFamily="18" charset="0"/>
              </a:rPr>
              <a:t>In such circumstances also, a </a:t>
            </a:r>
            <a:r>
              <a:rPr lang="en-US" altLang="en-US" sz="2300" b="1" u="sng" dirty="0">
                <a:solidFill>
                  <a:schemeClr val="tx1"/>
                </a:solidFill>
                <a:latin typeface="Times New Roman" pitchFamily="18" charset="0"/>
                <a:cs typeface="Times New Roman" pitchFamily="18" charset="0"/>
              </a:rPr>
              <a:t>copy of all registration certificates is to be obtained from the </a:t>
            </a:r>
            <a:r>
              <a:rPr lang="en-US" altLang="en-US" sz="2300" b="1" u="sng" dirty="0" err="1">
                <a:solidFill>
                  <a:schemeClr val="tx1"/>
                </a:solidFill>
                <a:latin typeface="Times New Roman" pitchFamily="18" charset="0"/>
                <a:cs typeface="Times New Roman" pitchFamily="18" charset="0"/>
              </a:rPr>
              <a:t>assessee</a:t>
            </a:r>
            <a:r>
              <a:rPr lang="en-US" altLang="en-US" sz="2300" b="1" u="sng" dirty="0">
                <a:solidFill>
                  <a:schemeClr val="tx1"/>
                </a:solidFill>
                <a:latin typeface="Times New Roman" pitchFamily="18" charset="0"/>
                <a:cs typeface="Times New Roman" pitchFamily="18" charset="0"/>
              </a:rPr>
              <a:t> for appropriate disclosure under this clause.</a:t>
            </a:r>
          </a:p>
          <a:p>
            <a:pPr algn="just" eaLnBrk="1" hangingPunct="1">
              <a:buFont typeface="Arial" pitchFamily="34" charset="0"/>
              <a:buNone/>
            </a:pPr>
            <a:r>
              <a:rPr lang="en-US" altLang="en-US" sz="2300" dirty="0">
                <a:solidFill>
                  <a:schemeClr val="tx1"/>
                </a:solidFill>
                <a:latin typeface="Times New Roman" pitchFamily="18" charset="0"/>
                <a:cs typeface="Times New Roman" pitchFamily="18" charset="0"/>
              </a:rPr>
              <a:t>Where the indirect tax law does not require any registration, appropriate identification number may be reported in this clause. </a:t>
            </a:r>
          </a:p>
          <a:p>
            <a:pPr algn="just">
              <a:buNone/>
            </a:pPr>
            <a:r>
              <a:rPr lang="en-US" altLang="en-US" sz="2300" dirty="0">
                <a:solidFill>
                  <a:schemeClr val="tx1"/>
                </a:solidFill>
                <a:latin typeface="Times New Roman" pitchFamily="18" charset="0"/>
                <a:cs typeface="Times New Roman" pitchFamily="18" charset="0"/>
              </a:rPr>
              <a:t>For example, in </a:t>
            </a:r>
            <a:r>
              <a:rPr lang="en-US" altLang="en-US" sz="2300" b="1" u="sng" dirty="0">
                <a:solidFill>
                  <a:schemeClr val="tx1"/>
                </a:solidFill>
                <a:latin typeface="Times New Roman" pitchFamily="18" charset="0"/>
                <a:cs typeface="Times New Roman" pitchFamily="18" charset="0"/>
              </a:rPr>
              <a:t>Customs Act, 1962,</a:t>
            </a:r>
            <a:r>
              <a:rPr lang="en-US" altLang="en-US" sz="2300" dirty="0">
                <a:solidFill>
                  <a:schemeClr val="tx1"/>
                </a:solidFill>
                <a:latin typeface="Times New Roman" pitchFamily="18" charset="0"/>
                <a:cs typeface="Times New Roman" pitchFamily="18" charset="0"/>
              </a:rPr>
              <a:t> since </a:t>
            </a:r>
            <a:r>
              <a:rPr lang="en-US" altLang="en-US" sz="2300" b="1" u="sng" dirty="0">
                <a:solidFill>
                  <a:schemeClr val="tx1"/>
                </a:solidFill>
                <a:latin typeface="Times New Roman" pitchFamily="18" charset="0"/>
                <a:cs typeface="Times New Roman" pitchFamily="18" charset="0"/>
              </a:rPr>
              <a:t>there is no registration number,</a:t>
            </a:r>
            <a:r>
              <a:rPr lang="en-US" altLang="en-US" sz="2300" dirty="0">
                <a:solidFill>
                  <a:schemeClr val="tx1"/>
                </a:solidFill>
                <a:latin typeface="Times New Roman" pitchFamily="18" charset="0"/>
                <a:cs typeface="Times New Roman" pitchFamily="18" charset="0"/>
              </a:rPr>
              <a:t> a copy of </a:t>
            </a:r>
            <a:r>
              <a:rPr lang="en-US" altLang="en-US" sz="2300" b="1" u="sng" dirty="0">
                <a:solidFill>
                  <a:schemeClr val="tx1"/>
                </a:solidFill>
                <a:latin typeface="Times New Roman" pitchFamily="18" charset="0"/>
                <a:cs typeface="Times New Roman" pitchFamily="18" charset="0"/>
              </a:rPr>
              <a:t>Import </a:t>
            </a:r>
            <a:r>
              <a:rPr lang="en-US" altLang="en-US" sz="2300" b="1" u="sng" dirty="0">
                <a:latin typeface="Times New Roman" pitchFamily="18" charset="0"/>
                <a:cs typeface="Times New Roman" pitchFamily="18" charset="0"/>
              </a:rPr>
              <a:t>Export </a:t>
            </a:r>
            <a:r>
              <a:rPr lang="en-US" altLang="en-US" sz="2300" b="1" u="sng" dirty="0">
                <a:solidFill>
                  <a:schemeClr val="tx1"/>
                </a:solidFill>
                <a:latin typeface="Times New Roman" pitchFamily="18" charset="0"/>
                <a:cs typeface="Times New Roman" pitchFamily="18" charset="0"/>
              </a:rPr>
              <a:t>Code (IEC) may be obtained</a:t>
            </a:r>
            <a:r>
              <a:rPr lang="en-US" altLang="en-US" sz="2300" dirty="0">
                <a:solidFill>
                  <a:schemeClr val="tx1"/>
                </a:solidFill>
                <a:latin typeface="Times New Roman" pitchFamily="18" charset="0"/>
                <a:cs typeface="Times New Roman" pitchFamily="18" charset="0"/>
              </a:rPr>
              <a:t> and information be accordingly furnished</a:t>
            </a:r>
            <a:r>
              <a:rPr lang="en-US" altLang="en-US" sz="2300" dirty="0">
                <a:latin typeface="Times New Roman" pitchFamily="18" charset="0"/>
                <a:cs typeface="Times New Roman" pitchFamily="18" charset="0"/>
              </a:rPr>
              <a:t>.</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2"/>
          <p:cNvSpPr>
            <a:spLocks noGrp="1"/>
          </p:cNvSpPr>
          <p:nvPr>
            <p:ph idx="1"/>
          </p:nvPr>
        </p:nvSpPr>
        <p:spPr>
          <a:xfrm>
            <a:off x="152400" y="152400"/>
            <a:ext cx="8763000" cy="6012904"/>
          </a:xfrm>
        </p:spPr>
        <p:txBody>
          <a:bodyPr>
            <a:noAutofit/>
          </a:bodyPr>
          <a:lstStyle/>
          <a:p>
            <a:pPr marL="365760" indent="-256032" algn="just" eaLnBrk="1" fontAlgn="auto" hangingPunct="1">
              <a:spcAft>
                <a:spcPts val="0"/>
              </a:spcAft>
              <a:buFont typeface="Arial" pitchFamily="34" charset="0"/>
              <a:buNone/>
              <a:defRPr/>
            </a:pPr>
            <a:r>
              <a:rPr lang="en-US" altLang="en-US" sz="2300" b="1" u="sng" dirty="0">
                <a:solidFill>
                  <a:schemeClr val="tx1"/>
                </a:solidFill>
                <a:latin typeface="Times New Roman" pitchFamily="18" charset="0"/>
                <a:cs typeface="Times New Roman" pitchFamily="18" charset="0"/>
              </a:rPr>
              <a:t>CLAUSE NO. 4 - In the Utility,  the following format is prescribed:</a:t>
            </a:r>
          </a:p>
          <a:p>
            <a:pPr marL="365760" indent="-256032" algn="just" eaLnBrk="1" fontAlgn="auto" hangingPunct="1">
              <a:spcAft>
                <a:spcPts val="0"/>
              </a:spcAft>
              <a:buFont typeface="Arial" pitchFamily="34" charset="0"/>
              <a:buNone/>
              <a:defRPr/>
            </a:pPr>
            <a:endParaRPr lang="en-US" altLang="en-US" sz="2400" b="1" dirty="0">
              <a:solidFill>
                <a:schemeClr val="tx1"/>
              </a:solidFill>
              <a:latin typeface="Times New Roman" pitchFamily="18" charset="0"/>
              <a:cs typeface="Times New Roman" pitchFamily="18" charset="0"/>
            </a:endParaRPr>
          </a:p>
          <a:p>
            <a:pPr marL="365760" indent="-256032" algn="just" eaLnBrk="1" fontAlgn="auto" hangingPunct="1">
              <a:spcAft>
                <a:spcPts val="0"/>
              </a:spcAft>
              <a:buFont typeface="Arial" pitchFamily="34" charset="0"/>
              <a:buNone/>
              <a:defRPr/>
            </a:pPr>
            <a:endParaRPr lang="en-US" altLang="en-US" sz="2400" b="1" dirty="0">
              <a:solidFill>
                <a:schemeClr val="tx1"/>
              </a:solidFill>
              <a:latin typeface="Times New Roman" pitchFamily="18" charset="0"/>
              <a:cs typeface="Times New Roman" pitchFamily="18" charset="0"/>
            </a:endParaRPr>
          </a:p>
          <a:p>
            <a:pPr marL="365760" indent="-256032" algn="just" eaLnBrk="1" fontAlgn="auto" hangingPunct="1">
              <a:spcAft>
                <a:spcPts val="0"/>
              </a:spcAft>
              <a:buFont typeface="Arial" pitchFamily="34" charset="0"/>
              <a:buNone/>
              <a:defRPr/>
            </a:pPr>
            <a:endParaRPr lang="en-US" altLang="en-US" sz="2400" b="1" dirty="0">
              <a:solidFill>
                <a:schemeClr val="tx1"/>
              </a:solidFill>
              <a:latin typeface="Times New Roman" pitchFamily="18" charset="0"/>
              <a:cs typeface="Times New Roman" pitchFamily="18" charset="0"/>
            </a:endParaRPr>
          </a:p>
          <a:p>
            <a:pPr marL="365760" indent="-256032" algn="just" eaLnBrk="1" fontAlgn="auto" hangingPunct="1">
              <a:spcAft>
                <a:spcPts val="0"/>
              </a:spcAft>
              <a:buFont typeface="Arial" pitchFamily="34" charset="0"/>
              <a:buNone/>
              <a:defRPr/>
            </a:pPr>
            <a:endParaRPr lang="en-US" altLang="en-US" sz="2400" b="1" dirty="0">
              <a:solidFill>
                <a:schemeClr val="tx1"/>
              </a:solidFill>
              <a:latin typeface="Times New Roman" pitchFamily="18" charset="0"/>
              <a:cs typeface="Times New Roman" pitchFamily="18" charset="0"/>
            </a:endParaRPr>
          </a:p>
          <a:p>
            <a:pPr marL="365760" indent="-256032" algn="just" eaLnBrk="1" fontAlgn="auto" hangingPunct="1">
              <a:spcAft>
                <a:spcPts val="0"/>
              </a:spcAft>
              <a:buFont typeface="Arial" pitchFamily="34" charset="0"/>
              <a:buNone/>
              <a:defRPr/>
            </a:pPr>
            <a:endParaRPr lang="en-US" altLang="en-US" sz="2400" b="1" dirty="0">
              <a:solidFill>
                <a:schemeClr val="tx1"/>
              </a:solidFill>
              <a:latin typeface="Times New Roman" pitchFamily="18" charset="0"/>
              <a:cs typeface="Times New Roman" pitchFamily="18" charset="0"/>
            </a:endParaRPr>
          </a:p>
          <a:p>
            <a:pPr marL="365760" indent="-256032" algn="just" eaLnBrk="1" fontAlgn="auto" hangingPunct="1">
              <a:spcAft>
                <a:spcPts val="0"/>
              </a:spcAft>
              <a:buFont typeface="Arial" pitchFamily="34" charset="0"/>
              <a:buNone/>
              <a:defRPr/>
            </a:pPr>
            <a:endParaRPr lang="en-US" altLang="en-US" sz="2400" b="1" dirty="0">
              <a:solidFill>
                <a:schemeClr val="tx1"/>
              </a:solidFill>
              <a:latin typeface="Times New Roman" pitchFamily="18" charset="0"/>
              <a:cs typeface="Times New Roman" pitchFamily="18" charset="0"/>
            </a:endParaRPr>
          </a:p>
          <a:p>
            <a:pPr marL="365760" indent="-256032" algn="just" eaLnBrk="1" fontAlgn="auto" hangingPunct="1">
              <a:spcAft>
                <a:spcPts val="0"/>
              </a:spcAft>
              <a:buFont typeface="Arial" pitchFamily="34" charset="0"/>
              <a:buNone/>
              <a:defRPr/>
            </a:pPr>
            <a:endParaRPr lang="en-US" altLang="en-US" sz="2400" b="1" dirty="0">
              <a:solidFill>
                <a:schemeClr val="tx1"/>
              </a:solidFill>
              <a:latin typeface="Times New Roman" pitchFamily="18" charset="0"/>
              <a:cs typeface="Times New Roman" pitchFamily="18" charset="0"/>
            </a:endParaRPr>
          </a:p>
          <a:p>
            <a:pPr marL="365760" indent="-256032" algn="just" eaLnBrk="1" fontAlgn="auto" hangingPunct="1">
              <a:spcAft>
                <a:spcPts val="0"/>
              </a:spcAft>
              <a:buFont typeface="Arial" pitchFamily="34" charset="0"/>
              <a:buNone/>
              <a:defRPr/>
            </a:pPr>
            <a:endParaRPr lang="en-US" altLang="en-US" sz="2400" b="1" dirty="0">
              <a:solidFill>
                <a:schemeClr val="tx1"/>
              </a:solidFill>
              <a:latin typeface="Times New Roman" pitchFamily="18" charset="0"/>
              <a:cs typeface="Times New Roman" pitchFamily="18" charset="0"/>
            </a:endParaRPr>
          </a:p>
          <a:p>
            <a:pPr marL="365760" indent="-256032" algn="just" eaLnBrk="1" fontAlgn="auto" hangingPunct="1">
              <a:spcAft>
                <a:spcPts val="0"/>
              </a:spcAft>
              <a:buFont typeface="Arial" pitchFamily="34" charset="0"/>
              <a:buNone/>
              <a:defRPr/>
            </a:pPr>
            <a:endParaRPr lang="en-US" altLang="en-US" sz="2400" b="1" dirty="0">
              <a:solidFill>
                <a:schemeClr val="tx1"/>
              </a:solidFill>
              <a:latin typeface="Times New Roman" pitchFamily="18" charset="0"/>
              <a:cs typeface="Times New Roman" pitchFamily="18" charset="0"/>
            </a:endParaRPr>
          </a:p>
          <a:p>
            <a:pPr marL="365760" indent="-256032" algn="just" eaLnBrk="1" fontAlgn="auto" hangingPunct="1">
              <a:spcAft>
                <a:spcPts val="0"/>
              </a:spcAft>
              <a:buFont typeface="Arial" pitchFamily="34" charset="0"/>
              <a:buNone/>
              <a:defRPr/>
            </a:pPr>
            <a:endParaRPr lang="en-US" altLang="en-US" sz="2400" b="1" dirty="0">
              <a:solidFill>
                <a:schemeClr val="tx1"/>
              </a:solidFill>
              <a:latin typeface="Times New Roman" pitchFamily="18" charset="0"/>
              <a:cs typeface="Times New Roman" pitchFamily="18" charset="0"/>
            </a:endParaRPr>
          </a:p>
          <a:p>
            <a:pPr marL="365760" indent="-256032" algn="just" eaLnBrk="1" fontAlgn="auto" hangingPunct="1">
              <a:spcAft>
                <a:spcPts val="0"/>
              </a:spcAft>
              <a:buFont typeface="Arial" pitchFamily="34" charset="0"/>
              <a:buNone/>
              <a:defRPr/>
            </a:pPr>
            <a:endParaRPr lang="en-US" altLang="en-US" sz="2400" b="1" dirty="0">
              <a:solidFill>
                <a:schemeClr val="tx1"/>
              </a:solidFill>
              <a:latin typeface="Times New Roman" pitchFamily="18" charset="0"/>
              <a:cs typeface="Times New Roman" pitchFamily="18" charset="0"/>
            </a:endParaRPr>
          </a:p>
          <a:p>
            <a:pPr marL="365760" indent="-256032" algn="just" eaLnBrk="1" fontAlgn="auto" hangingPunct="1">
              <a:spcAft>
                <a:spcPts val="0"/>
              </a:spcAft>
              <a:buFont typeface="Arial" pitchFamily="34" charset="0"/>
              <a:buNone/>
              <a:defRPr/>
            </a:pPr>
            <a:r>
              <a:rPr lang="en-US" altLang="en-US" sz="2400" b="1" dirty="0">
                <a:solidFill>
                  <a:schemeClr val="tx1"/>
                </a:solidFill>
                <a:latin typeface="Times New Roman" pitchFamily="18" charset="0"/>
                <a:cs typeface="Times New Roman" pitchFamily="18" charset="0"/>
              </a:rPr>
              <a:t>One can add further rows as per requirement - no limitation</a:t>
            </a:r>
          </a:p>
          <a:p>
            <a:pPr marL="365760" indent="-256032" algn="just" eaLnBrk="1" fontAlgn="auto" hangingPunct="1">
              <a:spcAft>
                <a:spcPts val="0"/>
              </a:spcAft>
              <a:buFont typeface="Arial" pitchFamily="34" charset="0"/>
              <a:buNone/>
              <a:defRPr/>
            </a:pPr>
            <a:endParaRPr lang="en-US" altLang="en-US" sz="2400" dirty="0">
              <a:solidFill>
                <a:schemeClr val="tx1"/>
              </a:solidFill>
              <a:latin typeface="Times New Roman" pitchFamily="18" charset="0"/>
              <a:cs typeface="Times New Roman" pitchFamily="18" charset="0"/>
            </a:endParaRPr>
          </a:p>
          <a:p>
            <a:pPr marL="365760" indent="-256032" algn="just" eaLnBrk="1" fontAlgn="auto" hangingPunct="1">
              <a:spcAft>
                <a:spcPts val="0"/>
              </a:spcAft>
              <a:buFont typeface="Arial" pitchFamily="34" charset="0"/>
              <a:buNone/>
              <a:defRPr/>
            </a:pPr>
            <a:br>
              <a:rPr lang="en-US" altLang="en-US" sz="2400" dirty="0">
                <a:solidFill>
                  <a:schemeClr val="tx1"/>
                </a:solidFill>
                <a:latin typeface="Times New Roman" pitchFamily="18" charset="0"/>
                <a:cs typeface="Times New Roman" pitchFamily="18" charset="0"/>
              </a:rPr>
            </a:br>
            <a:endParaRPr lang="en-US" altLang="en-US" sz="2400" dirty="0">
              <a:solidFill>
                <a:schemeClr val="tx1"/>
              </a:solidFill>
              <a:latin typeface="Times New Roman" pitchFamily="18" charset="0"/>
              <a:cs typeface="Times New Roman"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1254546318"/>
              </p:ext>
            </p:extLst>
          </p:nvPr>
        </p:nvGraphicFramePr>
        <p:xfrm>
          <a:off x="533400" y="685800"/>
          <a:ext cx="7924800" cy="4023627"/>
        </p:xfrm>
        <a:graphic>
          <a:graphicData uri="http://schemas.openxmlformats.org/drawingml/2006/table">
            <a:tbl>
              <a:tblPr firstRow="1" bandRow="1">
                <a:tableStyleId>{5C22544A-7EE6-4342-B048-85BDC9FD1C3A}</a:tableStyleId>
              </a:tblPr>
              <a:tblGrid>
                <a:gridCol w="685800">
                  <a:extLst>
                    <a:ext uri="{9D8B030D-6E8A-4147-A177-3AD203B41FA5}">
                      <a16:colId xmlns:a16="http://schemas.microsoft.com/office/drawing/2014/main" val="20000"/>
                    </a:ext>
                  </a:extLst>
                </a:gridCol>
                <a:gridCol w="3886200">
                  <a:extLst>
                    <a:ext uri="{9D8B030D-6E8A-4147-A177-3AD203B41FA5}">
                      <a16:colId xmlns:a16="http://schemas.microsoft.com/office/drawing/2014/main" val="20001"/>
                    </a:ext>
                  </a:extLst>
                </a:gridCol>
                <a:gridCol w="3352800">
                  <a:extLst>
                    <a:ext uri="{9D8B030D-6E8A-4147-A177-3AD203B41FA5}">
                      <a16:colId xmlns:a16="http://schemas.microsoft.com/office/drawing/2014/main" val="20002"/>
                    </a:ext>
                  </a:extLst>
                </a:gridCol>
              </a:tblGrid>
              <a:tr h="762000">
                <a:tc>
                  <a:txBody>
                    <a:bodyPr/>
                    <a:lstStyle/>
                    <a:p>
                      <a:r>
                        <a:rPr lang="en-US" sz="2400" dirty="0" err="1">
                          <a:solidFill>
                            <a:schemeClr val="tx1"/>
                          </a:solidFill>
                          <a:latin typeface="Times New Roman" pitchFamily="18" charset="0"/>
                          <a:cs typeface="Times New Roman" pitchFamily="18" charset="0"/>
                        </a:rPr>
                        <a:t>Sl</a:t>
                      </a:r>
                      <a:r>
                        <a:rPr lang="en-US" sz="2400" dirty="0">
                          <a:solidFill>
                            <a:schemeClr val="tx1"/>
                          </a:solidFill>
                          <a:latin typeface="Times New Roman" pitchFamily="18" charset="0"/>
                          <a:cs typeface="Times New Roman" pitchFamily="18" charset="0"/>
                        </a:rPr>
                        <a:t> No</a:t>
                      </a:r>
                    </a:p>
                  </a:txBody>
                  <a:tcPr marT="45724" marB="45724"/>
                </a:tc>
                <a:tc>
                  <a:txBody>
                    <a:bodyPr/>
                    <a:lstStyle/>
                    <a:p>
                      <a:r>
                        <a:rPr lang="en-US" sz="2400" dirty="0">
                          <a:solidFill>
                            <a:schemeClr val="tx1"/>
                          </a:solidFill>
                          <a:latin typeface="Times New Roman" pitchFamily="18" charset="0"/>
                          <a:cs typeface="Times New Roman" pitchFamily="18" charset="0"/>
                        </a:rPr>
                        <a:t>Type</a:t>
                      </a:r>
                    </a:p>
                  </a:txBody>
                  <a:tcPr marT="45724" marB="45724"/>
                </a:tc>
                <a:tc>
                  <a:txBody>
                    <a:bodyPr/>
                    <a:lstStyle/>
                    <a:p>
                      <a:r>
                        <a:rPr lang="en-US" sz="2400" dirty="0">
                          <a:solidFill>
                            <a:schemeClr val="tx1"/>
                          </a:solidFill>
                          <a:latin typeface="Times New Roman" pitchFamily="18" charset="0"/>
                          <a:cs typeface="Times New Roman" pitchFamily="18" charset="0"/>
                        </a:rPr>
                        <a:t>Registration / Identification Number</a:t>
                      </a:r>
                    </a:p>
                  </a:txBody>
                  <a:tcPr marT="45724" marB="45724"/>
                </a:tc>
                <a:extLst>
                  <a:ext uri="{0D108BD9-81ED-4DB2-BD59-A6C34878D82A}">
                    <a16:rowId xmlns:a16="http://schemas.microsoft.com/office/drawing/2014/main" val="10000"/>
                  </a:ext>
                </a:extLst>
              </a:tr>
              <a:tr h="457237">
                <a:tc>
                  <a:txBody>
                    <a:bodyPr/>
                    <a:lstStyle/>
                    <a:p>
                      <a:endParaRPr lang="en-US" sz="2400" dirty="0">
                        <a:solidFill>
                          <a:schemeClr val="tx1"/>
                        </a:solidFill>
                        <a:latin typeface="Times New Roman" pitchFamily="18" charset="0"/>
                        <a:cs typeface="Times New Roman" pitchFamily="18" charset="0"/>
                      </a:endParaRPr>
                    </a:p>
                  </a:txBody>
                  <a:tcPr marT="45724" marB="45724"/>
                </a:tc>
                <a:tc>
                  <a:txBody>
                    <a:bodyPr/>
                    <a:lstStyle/>
                    <a:p>
                      <a:r>
                        <a:rPr lang="en-US" sz="2400" dirty="0">
                          <a:solidFill>
                            <a:schemeClr val="tx1"/>
                          </a:solidFill>
                          <a:latin typeface="Times New Roman" pitchFamily="18" charset="0"/>
                          <a:cs typeface="Times New Roman" pitchFamily="18" charset="0"/>
                        </a:rPr>
                        <a:t>Central Excise Duty</a:t>
                      </a:r>
                    </a:p>
                  </a:txBody>
                  <a:tcPr marT="45724" marB="45724"/>
                </a:tc>
                <a:tc>
                  <a:txBody>
                    <a:bodyPr/>
                    <a:lstStyle/>
                    <a:p>
                      <a:endParaRPr lang="en-US" sz="2400" dirty="0">
                        <a:solidFill>
                          <a:schemeClr val="tx1"/>
                        </a:solidFill>
                        <a:latin typeface="Times New Roman" pitchFamily="18" charset="0"/>
                        <a:cs typeface="Times New Roman" pitchFamily="18" charset="0"/>
                      </a:endParaRPr>
                    </a:p>
                  </a:txBody>
                  <a:tcPr marT="45724" marB="45724"/>
                </a:tc>
                <a:extLst>
                  <a:ext uri="{0D108BD9-81ED-4DB2-BD59-A6C34878D82A}">
                    <a16:rowId xmlns:a16="http://schemas.microsoft.com/office/drawing/2014/main" val="10001"/>
                  </a:ext>
                </a:extLst>
              </a:tr>
              <a:tr h="457237">
                <a:tc>
                  <a:txBody>
                    <a:bodyPr/>
                    <a:lstStyle/>
                    <a:p>
                      <a:endParaRPr lang="en-US" sz="2400" dirty="0">
                        <a:solidFill>
                          <a:schemeClr val="tx1"/>
                        </a:solidFill>
                        <a:latin typeface="Times New Roman" pitchFamily="18" charset="0"/>
                        <a:cs typeface="Times New Roman" pitchFamily="18" charset="0"/>
                      </a:endParaRPr>
                    </a:p>
                  </a:txBody>
                  <a:tcPr marT="45724" marB="45724"/>
                </a:tc>
                <a:tc>
                  <a:txBody>
                    <a:bodyPr/>
                    <a:lstStyle/>
                    <a:p>
                      <a:r>
                        <a:rPr lang="en-US" sz="2400" dirty="0">
                          <a:solidFill>
                            <a:schemeClr val="tx1"/>
                          </a:solidFill>
                          <a:latin typeface="Times New Roman" pitchFamily="18" charset="0"/>
                          <a:cs typeface="Times New Roman" pitchFamily="18" charset="0"/>
                        </a:rPr>
                        <a:t>Central Custom Duty</a:t>
                      </a:r>
                    </a:p>
                  </a:txBody>
                  <a:tcPr marT="45724" marB="45724"/>
                </a:tc>
                <a:tc>
                  <a:txBody>
                    <a:bodyPr/>
                    <a:lstStyle/>
                    <a:p>
                      <a:endParaRPr lang="en-US" sz="2400" dirty="0">
                        <a:solidFill>
                          <a:schemeClr val="tx1"/>
                        </a:solidFill>
                        <a:latin typeface="Times New Roman" pitchFamily="18" charset="0"/>
                        <a:cs typeface="Times New Roman" pitchFamily="18" charset="0"/>
                      </a:endParaRPr>
                    </a:p>
                  </a:txBody>
                  <a:tcPr marT="45724" marB="45724"/>
                </a:tc>
                <a:extLst>
                  <a:ext uri="{0D108BD9-81ED-4DB2-BD59-A6C34878D82A}">
                    <a16:rowId xmlns:a16="http://schemas.microsoft.com/office/drawing/2014/main" val="10002"/>
                  </a:ext>
                </a:extLst>
              </a:tr>
              <a:tr h="457237">
                <a:tc>
                  <a:txBody>
                    <a:bodyPr/>
                    <a:lstStyle/>
                    <a:p>
                      <a:endParaRPr lang="en-US" sz="2400" dirty="0">
                        <a:solidFill>
                          <a:schemeClr val="tx1"/>
                        </a:solidFill>
                        <a:latin typeface="Times New Roman" pitchFamily="18" charset="0"/>
                        <a:cs typeface="Times New Roman" pitchFamily="18" charset="0"/>
                      </a:endParaRPr>
                    </a:p>
                  </a:txBody>
                  <a:tcPr marT="45724" marB="4572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a:solidFill>
                            <a:schemeClr val="tx1"/>
                          </a:solidFill>
                          <a:latin typeface="Times New Roman" pitchFamily="18" charset="0"/>
                          <a:cs typeface="Times New Roman" pitchFamily="18" charset="0"/>
                        </a:rPr>
                        <a:t>Service</a:t>
                      </a:r>
                      <a:r>
                        <a:rPr lang="en-US" sz="2400" baseline="0" dirty="0">
                          <a:solidFill>
                            <a:schemeClr val="tx1"/>
                          </a:solidFill>
                          <a:latin typeface="Times New Roman" pitchFamily="18" charset="0"/>
                          <a:cs typeface="Times New Roman" pitchFamily="18" charset="0"/>
                        </a:rPr>
                        <a:t> Tax</a:t>
                      </a:r>
                      <a:endParaRPr lang="en-US" sz="2400" dirty="0">
                        <a:solidFill>
                          <a:schemeClr val="tx1"/>
                        </a:solidFill>
                        <a:latin typeface="Times New Roman" pitchFamily="18" charset="0"/>
                        <a:cs typeface="Times New Roman" pitchFamily="18" charset="0"/>
                      </a:endParaRPr>
                    </a:p>
                  </a:txBody>
                  <a:tcPr marT="45724" marB="45724"/>
                </a:tc>
                <a:tc>
                  <a:txBody>
                    <a:bodyPr/>
                    <a:lstStyle/>
                    <a:p>
                      <a:endParaRPr lang="en-US" sz="2400" dirty="0">
                        <a:solidFill>
                          <a:schemeClr val="tx1"/>
                        </a:solidFill>
                        <a:latin typeface="Times New Roman" pitchFamily="18" charset="0"/>
                        <a:cs typeface="Times New Roman" pitchFamily="18" charset="0"/>
                      </a:endParaRPr>
                    </a:p>
                  </a:txBody>
                  <a:tcPr marT="45724" marB="45724"/>
                </a:tc>
                <a:extLst>
                  <a:ext uri="{0D108BD9-81ED-4DB2-BD59-A6C34878D82A}">
                    <a16:rowId xmlns:a16="http://schemas.microsoft.com/office/drawing/2014/main" val="10003"/>
                  </a:ext>
                </a:extLst>
              </a:tr>
              <a:tr h="457237">
                <a:tc>
                  <a:txBody>
                    <a:bodyPr/>
                    <a:lstStyle/>
                    <a:p>
                      <a:endParaRPr lang="en-US" sz="2400" dirty="0">
                        <a:solidFill>
                          <a:schemeClr val="tx1"/>
                        </a:solidFill>
                        <a:latin typeface="Times New Roman" pitchFamily="18" charset="0"/>
                        <a:cs typeface="Times New Roman" pitchFamily="18" charset="0"/>
                      </a:endParaRPr>
                    </a:p>
                  </a:txBody>
                  <a:tcPr marT="45724" marB="45724"/>
                </a:tc>
                <a:tc>
                  <a:txBody>
                    <a:bodyPr/>
                    <a:lstStyle/>
                    <a:p>
                      <a:r>
                        <a:rPr lang="en-US" sz="2400" dirty="0">
                          <a:solidFill>
                            <a:schemeClr val="tx1"/>
                          </a:solidFill>
                          <a:latin typeface="Times New Roman" pitchFamily="18" charset="0"/>
                          <a:cs typeface="Times New Roman" pitchFamily="18" charset="0"/>
                        </a:rPr>
                        <a:t>Goods</a:t>
                      </a:r>
                      <a:r>
                        <a:rPr lang="en-US" sz="2400" baseline="0" dirty="0">
                          <a:solidFill>
                            <a:schemeClr val="tx1"/>
                          </a:solidFill>
                          <a:latin typeface="Times New Roman" pitchFamily="18" charset="0"/>
                          <a:cs typeface="Times New Roman" pitchFamily="18" charset="0"/>
                        </a:rPr>
                        <a:t> and </a:t>
                      </a:r>
                      <a:r>
                        <a:rPr lang="en-US" sz="2400" dirty="0">
                          <a:solidFill>
                            <a:schemeClr val="tx1"/>
                          </a:solidFill>
                          <a:latin typeface="Times New Roman" pitchFamily="18" charset="0"/>
                          <a:cs typeface="Times New Roman" pitchFamily="18" charset="0"/>
                        </a:rPr>
                        <a:t>Service</a:t>
                      </a:r>
                      <a:r>
                        <a:rPr lang="en-US" sz="2400" baseline="0" dirty="0">
                          <a:solidFill>
                            <a:schemeClr val="tx1"/>
                          </a:solidFill>
                          <a:latin typeface="Times New Roman" pitchFamily="18" charset="0"/>
                          <a:cs typeface="Times New Roman" pitchFamily="18" charset="0"/>
                        </a:rPr>
                        <a:t> Tax</a:t>
                      </a:r>
                      <a:endParaRPr lang="en-US" sz="2400" dirty="0">
                        <a:solidFill>
                          <a:schemeClr val="tx1"/>
                        </a:solidFill>
                        <a:latin typeface="Times New Roman" pitchFamily="18" charset="0"/>
                        <a:cs typeface="Times New Roman" pitchFamily="18" charset="0"/>
                      </a:endParaRPr>
                    </a:p>
                  </a:txBody>
                  <a:tcPr marT="45724" marB="45724"/>
                </a:tc>
                <a:tc>
                  <a:txBody>
                    <a:bodyPr/>
                    <a:lstStyle/>
                    <a:p>
                      <a:endParaRPr lang="en-US" sz="2400" dirty="0">
                        <a:solidFill>
                          <a:schemeClr val="tx1"/>
                        </a:solidFill>
                        <a:latin typeface="Times New Roman" pitchFamily="18" charset="0"/>
                        <a:cs typeface="Times New Roman" pitchFamily="18" charset="0"/>
                      </a:endParaRPr>
                    </a:p>
                  </a:txBody>
                  <a:tcPr marT="45724" marB="45724"/>
                </a:tc>
                <a:extLst>
                  <a:ext uri="{0D108BD9-81ED-4DB2-BD59-A6C34878D82A}">
                    <a16:rowId xmlns:a16="http://schemas.microsoft.com/office/drawing/2014/main" val="10004"/>
                  </a:ext>
                </a:extLst>
              </a:tr>
              <a:tr h="457237">
                <a:tc>
                  <a:txBody>
                    <a:bodyPr/>
                    <a:lstStyle/>
                    <a:p>
                      <a:endParaRPr lang="en-US" sz="2400" dirty="0">
                        <a:solidFill>
                          <a:schemeClr val="tx1"/>
                        </a:solidFill>
                        <a:latin typeface="Times New Roman" pitchFamily="18" charset="0"/>
                        <a:cs typeface="Times New Roman" pitchFamily="18" charset="0"/>
                      </a:endParaRPr>
                    </a:p>
                  </a:txBody>
                  <a:tcPr marT="45724" marB="45724"/>
                </a:tc>
                <a:tc>
                  <a:txBody>
                    <a:bodyPr/>
                    <a:lstStyle/>
                    <a:p>
                      <a:r>
                        <a:rPr lang="en-US" sz="2400" dirty="0">
                          <a:solidFill>
                            <a:schemeClr val="tx1"/>
                          </a:solidFill>
                          <a:latin typeface="Times New Roman" pitchFamily="18" charset="0"/>
                          <a:cs typeface="Times New Roman" pitchFamily="18" charset="0"/>
                        </a:rPr>
                        <a:t>Sales Tax / VAT</a:t>
                      </a:r>
                    </a:p>
                  </a:txBody>
                  <a:tcPr marT="45724" marB="45724"/>
                </a:tc>
                <a:tc>
                  <a:txBody>
                    <a:bodyPr/>
                    <a:lstStyle/>
                    <a:p>
                      <a:endParaRPr lang="en-US" sz="2400" dirty="0">
                        <a:solidFill>
                          <a:schemeClr val="tx1"/>
                        </a:solidFill>
                        <a:latin typeface="Times New Roman" pitchFamily="18" charset="0"/>
                        <a:cs typeface="Times New Roman" pitchFamily="18" charset="0"/>
                      </a:endParaRPr>
                    </a:p>
                  </a:txBody>
                  <a:tcPr marT="45724" marB="45724"/>
                </a:tc>
                <a:extLst>
                  <a:ext uri="{0D108BD9-81ED-4DB2-BD59-A6C34878D82A}">
                    <a16:rowId xmlns:a16="http://schemas.microsoft.com/office/drawing/2014/main" val="10005"/>
                  </a:ext>
                </a:extLst>
              </a:tr>
              <a:tr h="457237">
                <a:tc>
                  <a:txBody>
                    <a:bodyPr/>
                    <a:lstStyle/>
                    <a:p>
                      <a:endParaRPr lang="en-US" sz="2400" dirty="0">
                        <a:solidFill>
                          <a:schemeClr val="tx1"/>
                        </a:solidFill>
                        <a:latin typeface="Times New Roman" pitchFamily="18" charset="0"/>
                        <a:cs typeface="Times New Roman" pitchFamily="18" charset="0"/>
                      </a:endParaRPr>
                    </a:p>
                  </a:txBody>
                  <a:tcPr marT="45724" marB="45724"/>
                </a:tc>
                <a:tc>
                  <a:txBody>
                    <a:bodyPr/>
                    <a:lstStyle/>
                    <a:p>
                      <a:r>
                        <a:rPr lang="en-US" sz="2400" dirty="0">
                          <a:solidFill>
                            <a:schemeClr val="tx1"/>
                          </a:solidFill>
                          <a:latin typeface="Times New Roman" pitchFamily="18" charset="0"/>
                          <a:cs typeface="Times New Roman" pitchFamily="18" charset="0"/>
                        </a:rPr>
                        <a:t>State Excise Duty</a:t>
                      </a:r>
                    </a:p>
                  </a:txBody>
                  <a:tcPr marT="45724" marB="45724"/>
                </a:tc>
                <a:tc>
                  <a:txBody>
                    <a:bodyPr/>
                    <a:lstStyle/>
                    <a:p>
                      <a:endParaRPr lang="en-US" sz="2400" dirty="0">
                        <a:solidFill>
                          <a:schemeClr val="tx1"/>
                        </a:solidFill>
                        <a:latin typeface="Times New Roman" pitchFamily="18" charset="0"/>
                        <a:cs typeface="Times New Roman" pitchFamily="18" charset="0"/>
                      </a:endParaRPr>
                    </a:p>
                  </a:txBody>
                  <a:tcPr marT="45724" marB="45724"/>
                </a:tc>
                <a:extLst>
                  <a:ext uri="{0D108BD9-81ED-4DB2-BD59-A6C34878D82A}">
                    <a16:rowId xmlns:a16="http://schemas.microsoft.com/office/drawing/2014/main" val="10006"/>
                  </a:ext>
                </a:extLst>
              </a:tr>
              <a:tr h="457237">
                <a:tc>
                  <a:txBody>
                    <a:bodyPr/>
                    <a:lstStyle/>
                    <a:p>
                      <a:endParaRPr lang="en-US" sz="2400" dirty="0">
                        <a:solidFill>
                          <a:schemeClr val="tx1"/>
                        </a:solidFill>
                        <a:latin typeface="Times New Roman" pitchFamily="18" charset="0"/>
                        <a:cs typeface="Times New Roman" pitchFamily="18" charset="0"/>
                      </a:endParaRPr>
                    </a:p>
                  </a:txBody>
                  <a:tcPr marT="45724" marB="45724"/>
                </a:tc>
                <a:tc>
                  <a:txBody>
                    <a:bodyPr/>
                    <a:lstStyle/>
                    <a:p>
                      <a:r>
                        <a:rPr lang="en-US" sz="2400" dirty="0">
                          <a:solidFill>
                            <a:schemeClr val="tx1"/>
                          </a:solidFill>
                          <a:latin typeface="Times New Roman" pitchFamily="18" charset="0"/>
                          <a:cs typeface="Times New Roman" pitchFamily="18" charset="0"/>
                        </a:rPr>
                        <a:t>Other Indirect</a:t>
                      </a:r>
                      <a:r>
                        <a:rPr lang="en-US" sz="2400" baseline="0" dirty="0">
                          <a:solidFill>
                            <a:schemeClr val="tx1"/>
                          </a:solidFill>
                          <a:latin typeface="Times New Roman" pitchFamily="18" charset="0"/>
                          <a:cs typeface="Times New Roman" pitchFamily="18" charset="0"/>
                        </a:rPr>
                        <a:t> Tax / duty</a:t>
                      </a:r>
                      <a:endParaRPr lang="en-US" sz="2400" dirty="0">
                        <a:solidFill>
                          <a:schemeClr val="tx1"/>
                        </a:solidFill>
                        <a:latin typeface="Times New Roman" pitchFamily="18" charset="0"/>
                        <a:cs typeface="Times New Roman" pitchFamily="18" charset="0"/>
                      </a:endParaRPr>
                    </a:p>
                  </a:txBody>
                  <a:tcPr marT="45724" marB="45724"/>
                </a:tc>
                <a:tc>
                  <a:txBody>
                    <a:bodyPr/>
                    <a:lstStyle/>
                    <a:p>
                      <a:endParaRPr lang="en-US" sz="2400" dirty="0">
                        <a:solidFill>
                          <a:schemeClr val="tx1"/>
                        </a:solidFill>
                        <a:latin typeface="Times New Roman" pitchFamily="18" charset="0"/>
                        <a:cs typeface="Times New Roman" pitchFamily="18" charset="0"/>
                      </a:endParaRPr>
                    </a:p>
                  </a:txBody>
                  <a:tcPr marT="45724" marB="45724"/>
                </a:tc>
                <a:extLst>
                  <a:ext uri="{0D108BD9-81ED-4DB2-BD59-A6C34878D82A}">
                    <a16:rowId xmlns:a16="http://schemas.microsoft.com/office/drawing/2014/main" val="10007"/>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357166"/>
            <a:ext cx="8568952" cy="5448098"/>
          </a:xfrm>
        </p:spPr>
        <p:txBody>
          <a:bodyPr>
            <a:normAutofit/>
          </a:bodyPr>
          <a:lstStyle/>
          <a:p>
            <a:pPr algn="ctr">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a:t>
            </a:r>
          </a:p>
          <a:p>
            <a:pPr algn="ctr">
              <a:buNone/>
            </a:pPr>
            <a:endParaRPr lang="en-IN" sz="2400" b="1" dirty="0">
              <a:latin typeface="Times New Roman" pitchFamily="18" charset="0"/>
              <a:cs typeface="Times New Roman" pitchFamily="18" charset="0"/>
            </a:endParaRPr>
          </a:p>
          <a:p>
            <a:pPr algn="just">
              <a:buNone/>
            </a:pPr>
            <a:r>
              <a:rPr lang="en-IN" sz="2400" b="1" u="sng" dirty="0">
                <a:latin typeface="Times New Roman" pitchFamily="18" charset="0"/>
                <a:cs typeface="Times New Roman" pitchFamily="18" charset="0"/>
              </a:rPr>
              <a:t>While reviewing various tax audit reports, it was observed that:</a:t>
            </a:r>
          </a:p>
          <a:p>
            <a:pPr algn="just">
              <a:buNone/>
            </a:pPr>
            <a:r>
              <a:rPr lang="en-IN" sz="2400" b="1" u="sng" dirty="0">
                <a:latin typeface="Times New Roman" pitchFamily="18" charset="0"/>
                <a:cs typeface="Times New Roman" pitchFamily="18" charset="0"/>
              </a:rPr>
              <a:t>a) Registrations under all the other Indirect Tax Laws which have been mentioned in the Report issued under Companies (Auditor’s Report) Order (CARO) have not been reported under this clause.</a:t>
            </a:r>
          </a:p>
          <a:p>
            <a:pPr algn="just">
              <a:buNone/>
            </a:pPr>
            <a:r>
              <a:rPr lang="en-IN" sz="2400" b="1" u="sng" dirty="0">
                <a:latin typeface="Times New Roman" pitchFamily="18" charset="0"/>
                <a:cs typeface="Times New Roman" pitchFamily="18" charset="0"/>
              </a:rPr>
              <a:t>b) Registration numbers under the Indirect Tax laws, some of which are based on </a:t>
            </a:r>
            <a:r>
              <a:rPr lang="en-IN" sz="2400" b="1" u="sng" dirty="0" err="1">
                <a:latin typeface="Times New Roman" pitchFamily="18" charset="0"/>
                <a:cs typeface="Times New Roman" pitchFamily="18" charset="0"/>
              </a:rPr>
              <a:t>assessee’s</a:t>
            </a:r>
            <a:r>
              <a:rPr lang="en-IN" sz="2400" b="1" u="sng" dirty="0">
                <a:latin typeface="Times New Roman" pitchFamily="18" charset="0"/>
                <a:cs typeface="Times New Roman" pitchFamily="18" charset="0"/>
              </a:rPr>
              <a:t> PAN, did not match with the PAN as reported under clause 3 of Form No. 3CD. Appropriate reporting of this mismatch was not found under Clause (3) of Form No.3CA or Clause (3) and/or Clause (5) of Form No.3CB, as the case may be.</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44624"/>
            <a:ext cx="8610600" cy="5821363"/>
          </a:xfrm>
        </p:spPr>
        <p:txBody>
          <a:bodyPr>
            <a:normAutofit/>
          </a:bodyPr>
          <a:lstStyle/>
          <a:p>
            <a:pPr algn="just">
              <a:buNone/>
            </a:pPr>
            <a:r>
              <a:rPr lang="en-US" altLang="en-US" sz="2400" b="1" u="sng" dirty="0">
                <a:solidFill>
                  <a:schemeClr val="tx1"/>
                </a:solidFill>
                <a:latin typeface="Times New Roman" pitchFamily="18" charset="0"/>
                <a:cs typeface="Times New Roman" pitchFamily="18" charset="0"/>
              </a:rPr>
              <a:t>CLAUSE NO. 5</a:t>
            </a:r>
            <a:endParaRPr lang="en-US" sz="2400" b="1" dirty="0">
              <a:solidFill>
                <a:schemeClr val="tx1"/>
              </a:solidFill>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srcRect l="20500" t="56889" r="22000" b="37778"/>
          <a:stretch>
            <a:fillRect/>
          </a:stretch>
        </p:blipFill>
        <p:spPr bwMode="auto">
          <a:xfrm>
            <a:off x="228600" y="1295400"/>
            <a:ext cx="8763000" cy="457200"/>
          </a:xfrm>
          <a:prstGeom prst="rect">
            <a:avLst/>
          </a:prstGeom>
          <a:noFill/>
          <a:ln w="9525">
            <a:noFill/>
            <a:miter lim="800000"/>
            <a:headEnd/>
            <a:tailEnd/>
          </a:ln>
          <a:effectLst/>
        </p:spPr>
      </p:pic>
      <p:graphicFrame>
        <p:nvGraphicFramePr>
          <p:cNvPr id="6" name="Content Placeholder 2"/>
          <p:cNvGraphicFramePr>
            <a:graphicFrameLocks/>
          </p:cNvGraphicFramePr>
          <p:nvPr/>
        </p:nvGraphicFramePr>
        <p:xfrm>
          <a:off x="304800" y="533400"/>
          <a:ext cx="8072464" cy="396240"/>
        </p:xfrm>
        <a:graphic>
          <a:graphicData uri="http://schemas.openxmlformats.org/drawingml/2006/table">
            <a:tbl>
              <a:tblPr firstRow="1" bandRow="1">
                <a:tableStyleId>{5940675A-B579-460E-94D1-54222C63F5DA}</a:tableStyleId>
              </a:tblPr>
              <a:tblGrid>
                <a:gridCol w="692297">
                  <a:extLst>
                    <a:ext uri="{9D8B030D-6E8A-4147-A177-3AD203B41FA5}">
                      <a16:colId xmlns:a16="http://schemas.microsoft.com/office/drawing/2014/main" val="20000"/>
                    </a:ext>
                  </a:extLst>
                </a:gridCol>
                <a:gridCol w="7380167">
                  <a:extLst>
                    <a:ext uri="{9D8B030D-6E8A-4147-A177-3AD203B41FA5}">
                      <a16:colId xmlns:a16="http://schemas.microsoft.com/office/drawing/2014/main" val="20001"/>
                    </a:ext>
                  </a:extLst>
                </a:gridCol>
              </a:tblGrid>
              <a:tr h="332434">
                <a:tc>
                  <a:txBody>
                    <a:bodyPr/>
                    <a:lstStyle/>
                    <a:p>
                      <a:r>
                        <a:rPr lang="en-IN" sz="2000" dirty="0">
                          <a:latin typeface="Times New Roman" pitchFamily="18" charset="0"/>
                          <a:cs typeface="Times New Roman" pitchFamily="18" charset="0"/>
                        </a:rPr>
                        <a:t>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2000" kern="1200" dirty="0">
                          <a:solidFill>
                            <a:schemeClr val="tx1"/>
                          </a:solidFill>
                          <a:latin typeface="Times New Roman" pitchFamily="18" charset="0"/>
                          <a:ea typeface="+mn-ea"/>
                          <a:cs typeface="Times New Roman" pitchFamily="18" charset="0"/>
                        </a:rPr>
                        <a:t>Status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0"/>
                  </a:ext>
                </a:extLst>
              </a:tr>
            </a:tbl>
          </a:graphicData>
        </a:graphic>
      </p:graphicFrame>
      <p:sp>
        <p:nvSpPr>
          <p:cNvPr id="7" name="object 5"/>
          <p:cNvSpPr txBox="1"/>
          <p:nvPr/>
        </p:nvSpPr>
        <p:spPr>
          <a:xfrm>
            <a:off x="304800" y="914400"/>
            <a:ext cx="2679700" cy="450850"/>
          </a:xfrm>
          <a:prstGeom prst="rect">
            <a:avLst/>
          </a:prstGeom>
        </p:spPr>
        <p:txBody>
          <a:bodyPr lIns="0" tIns="12065" rIns="0" bIns="0">
            <a:spAutoFit/>
          </a:bodyPr>
          <a:lstStyle/>
          <a:p>
            <a:pPr marL="12700" fontAlgn="auto">
              <a:spcBef>
                <a:spcPts val="95"/>
              </a:spcBef>
              <a:spcAft>
                <a:spcPts val="0"/>
              </a:spcAft>
              <a:defRPr/>
            </a:pPr>
            <a:r>
              <a:rPr sz="2800" b="1" spc="-15" dirty="0">
                <a:latin typeface="Calibri"/>
                <a:cs typeface="Calibri"/>
              </a:rPr>
              <a:t>Format </a:t>
            </a:r>
            <a:r>
              <a:rPr sz="2800" b="1" spc="-5" dirty="0">
                <a:latin typeface="Calibri"/>
                <a:cs typeface="Calibri"/>
              </a:rPr>
              <a:t>in</a:t>
            </a:r>
            <a:r>
              <a:rPr sz="2800" b="1" spc="-40" dirty="0">
                <a:latin typeface="Calibri"/>
                <a:cs typeface="Calibri"/>
              </a:rPr>
              <a:t> </a:t>
            </a:r>
            <a:r>
              <a:rPr sz="2800" b="1" spc="-5" dirty="0">
                <a:latin typeface="Calibri"/>
                <a:cs typeface="Calibri"/>
              </a:rPr>
              <a:t>e-utility</a:t>
            </a:r>
            <a:endParaRPr sz="2800">
              <a:latin typeface="Calibri"/>
              <a:cs typeface="Calibri"/>
            </a:endParaRPr>
          </a:p>
        </p:txBody>
      </p:sp>
      <p:sp>
        <p:nvSpPr>
          <p:cNvPr id="4" name="Footer Placeholder 3"/>
          <p:cNvSpPr>
            <a:spLocks noGrp="1"/>
          </p:cNvSpPr>
          <p:nvPr>
            <p:ph type="ftr" sz="quarter" idx="11"/>
          </p:nvPr>
        </p:nvSpPr>
        <p:spPr/>
        <p:txBody>
          <a:bodyPr/>
          <a:lstStyle/>
          <a:p>
            <a:r>
              <a:rPr lang="en-IN"/>
              <a:t>H.C.Khincha &amp; Co</a:t>
            </a:r>
            <a:endParaRPr lang="en-US" dirty="0"/>
          </a:p>
        </p:txBody>
      </p:sp>
      <p:graphicFrame>
        <p:nvGraphicFramePr>
          <p:cNvPr id="5" name="Table 4">
            <a:extLst>
              <a:ext uri="{FF2B5EF4-FFF2-40B4-BE49-F238E27FC236}">
                <a16:creationId xmlns:a16="http://schemas.microsoft.com/office/drawing/2014/main" id="{74A9313F-2584-16C6-F309-CACF592BD61B}"/>
              </a:ext>
            </a:extLst>
          </p:cNvPr>
          <p:cNvGraphicFramePr>
            <a:graphicFrameLocks noGrp="1"/>
          </p:cNvGraphicFramePr>
          <p:nvPr>
            <p:extLst>
              <p:ext uri="{D42A27DB-BD31-4B8C-83A1-F6EECF244321}">
                <p14:modId xmlns:p14="http://schemas.microsoft.com/office/powerpoint/2010/main" val="108169891"/>
              </p:ext>
            </p:extLst>
          </p:nvPr>
        </p:nvGraphicFramePr>
        <p:xfrm>
          <a:off x="3923928" y="1730524"/>
          <a:ext cx="3984104" cy="4450080"/>
        </p:xfrm>
        <a:graphic>
          <a:graphicData uri="http://schemas.openxmlformats.org/drawingml/2006/table">
            <a:tbl>
              <a:tblPr firstRow="1" bandRow="1">
                <a:tableStyleId>{5940675A-B579-460E-94D1-54222C63F5DA}</a:tableStyleId>
              </a:tblPr>
              <a:tblGrid>
                <a:gridCol w="3984104">
                  <a:extLst>
                    <a:ext uri="{9D8B030D-6E8A-4147-A177-3AD203B41FA5}">
                      <a16:colId xmlns:a16="http://schemas.microsoft.com/office/drawing/2014/main" val="1430336235"/>
                    </a:ext>
                  </a:extLst>
                </a:gridCol>
              </a:tblGrid>
              <a:tr h="370840">
                <a:tc>
                  <a:txBody>
                    <a:bodyPr/>
                    <a:lstStyle/>
                    <a:p>
                      <a:r>
                        <a:rPr lang="en-US" dirty="0">
                          <a:latin typeface="Times New Roman" panose="02020603050405020304" pitchFamily="18" charset="0"/>
                          <a:cs typeface="Times New Roman" panose="02020603050405020304" pitchFamily="18" charset="0"/>
                        </a:rPr>
                        <a:t>Artificial Juridical Person</a:t>
                      </a:r>
                    </a:p>
                  </a:txBody>
                  <a:tcPr/>
                </a:tc>
                <a:extLst>
                  <a:ext uri="{0D108BD9-81ED-4DB2-BD59-A6C34878D82A}">
                    <a16:rowId xmlns:a16="http://schemas.microsoft.com/office/drawing/2014/main" val="820766765"/>
                  </a:ext>
                </a:extLst>
              </a:tr>
              <a:tr h="370840">
                <a:tc>
                  <a:txBody>
                    <a:bodyPr/>
                    <a:lstStyle/>
                    <a:p>
                      <a:r>
                        <a:rPr lang="en-US" dirty="0">
                          <a:latin typeface="Times New Roman" panose="02020603050405020304" pitchFamily="18" charset="0"/>
                          <a:cs typeface="Times New Roman" panose="02020603050405020304" pitchFamily="18" charset="0"/>
                        </a:rPr>
                        <a:t>Association of Person</a:t>
                      </a:r>
                    </a:p>
                  </a:txBody>
                  <a:tcPr/>
                </a:tc>
                <a:extLst>
                  <a:ext uri="{0D108BD9-81ED-4DB2-BD59-A6C34878D82A}">
                    <a16:rowId xmlns:a16="http://schemas.microsoft.com/office/drawing/2014/main" val="2194581397"/>
                  </a:ext>
                </a:extLst>
              </a:tr>
              <a:tr h="370840">
                <a:tc>
                  <a:txBody>
                    <a:bodyPr/>
                    <a:lstStyle/>
                    <a:p>
                      <a:r>
                        <a:rPr lang="en-US" dirty="0">
                          <a:latin typeface="Times New Roman" panose="02020603050405020304" pitchFamily="18" charset="0"/>
                          <a:cs typeface="Times New Roman" panose="02020603050405020304" pitchFamily="18" charset="0"/>
                        </a:rPr>
                        <a:t>Body of Individuals</a:t>
                      </a:r>
                    </a:p>
                  </a:txBody>
                  <a:tcPr/>
                </a:tc>
                <a:extLst>
                  <a:ext uri="{0D108BD9-81ED-4DB2-BD59-A6C34878D82A}">
                    <a16:rowId xmlns:a16="http://schemas.microsoft.com/office/drawing/2014/main" val="465731113"/>
                  </a:ext>
                </a:extLst>
              </a:tr>
              <a:tr h="370840">
                <a:tc>
                  <a:txBody>
                    <a:bodyPr/>
                    <a:lstStyle/>
                    <a:p>
                      <a:r>
                        <a:rPr lang="en-US" dirty="0">
                          <a:latin typeface="Times New Roman" panose="02020603050405020304" pitchFamily="18" charset="0"/>
                          <a:cs typeface="Times New Roman" panose="02020603050405020304" pitchFamily="18" charset="0"/>
                        </a:rPr>
                        <a:t>Co-operative Society </a:t>
                      </a:r>
                    </a:p>
                  </a:txBody>
                  <a:tcPr/>
                </a:tc>
                <a:extLst>
                  <a:ext uri="{0D108BD9-81ED-4DB2-BD59-A6C34878D82A}">
                    <a16:rowId xmlns:a16="http://schemas.microsoft.com/office/drawing/2014/main" val="1795975722"/>
                  </a:ext>
                </a:extLst>
              </a:tr>
              <a:tr h="370840">
                <a:tc>
                  <a:txBody>
                    <a:bodyPr/>
                    <a:lstStyle/>
                    <a:p>
                      <a:r>
                        <a:rPr lang="en-US" dirty="0">
                          <a:latin typeface="Times New Roman" panose="02020603050405020304" pitchFamily="18" charset="0"/>
                          <a:cs typeface="Times New Roman" panose="02020603050405020304" pitchFamily="18" charset="0"/>
                        </a:rPr>
                        <a:t>Co-operative Bank</a:t>
                      </a:r>
                    </a:p>
                  </a:txBody>
                  <a:tcPr/>
                </a:tc>
                <a:extLst>
                  <a:ext uri="{0D108BD9-81ED-4DB2-BD59-A6C34878D82A}">
                    <a16:rowId xmlns:a16="http://schemas.microsoft.com/office/drawing/2014/main" val="950227935"/>
                  </a:ext>
                </a:extLst>
              </a:tr>
              <a:tr h="370840">
                <a:tc>
                  <a:txBody>
                    <a:bodyPr/>
                    <a:lstStyle/>
                    <a:p>
                      <a:r>
                        <a:rPr lang="en-US" dirty="0">
                          <a:latin typeface="Times New Roman" panose="02020603050405020304" pitchFamily="18" charset="0"/>
                          <a:cs typeface="Times New Roman" panose="02020603050405020304" pitchFamily="18" charset="0"/>
                        </a:rPr>
                        <a:t>Company</a:t>
                      </a:r>
                    </a:p>
                  </a:txBody>
                  <a:tcPr/>
                </a:tc>
                <a:extLst>
                  <a:ext uri="{0D108BD9-81ED-4DB2-BD59-A6C34878D82A}">
                    <a16:rowId xmlns:a16="http://schemas.microsoft.com/office/drawing/2014/main" val="295848306"/>
                  </a:ext>
                </a:extLst>
              </a:tr>
              <a:tr h="370840">
                <a:tc>
                  <a:txBody>
                    <a:bodyPr/>
                    <a:lstStyle/>
                    <a:p>
                      <a:r>
                        <a:rPr lang="en-US" dirty="0">
                          <a:latin typeface="Times New Roman" panose="02020603050405020304" pitchFamily="18" charset="0"/>
                          <a:cs typeface="Times New Roman" panose="02020603050405020304" pitchFamily="18" charset="0"/>
                        </a:rPr>
                        <a:t>Firm</a:t>
                      </a:r>
                    </a:p>
                  </a:txBody>
                  <a:tcPr/>
                </a:tc>
                <a:extLst>
                  <a:ext uri="{0D108BD9-81ED-4DB2-BD59-A6C34878D82A}">
                    <a16:rowId xmlns:a16="http://schemas.microsoft.com/office/drawing/2014/main" val="2090961333"/>
                  </a:ext>
                </a:extLst>
              </a:tr>
              <a:tr h="370840">
                <a:tc>
                  <a:txBody>
                    <a:bodyPr/>
                    <a:lstStyle/>
                    <a:p>
                      <a:r>
                        <a:rPr lang="en-US" dirty="0">
                          <a:latin typeface="Times New Roman" panose="02020603050405020304" pitchFamily="18" charset="0"/>
                          <a:cs typeface="Times New Roman" panose="02020603050405020304" pitchFamily="18" charset="0"/>
                        </a:rPr>
                        <a:t>Hindu Undivided Family </a:t>
                      </a:r>
                    </a:p>
                  </a:txBody>
                  <a:tcPr/>
                </a:tc>
                <a:extLst>
                  <a:ext uri="{0D108BD9-81ED-4DB2-BD59-A6C34878D82A}">
                    <a16:rowId xmlns:a16="http://schemas.microsoft.com/office/drawing/2014/main" val="1559784361"/>
                  </a:ext>
                </a:extLst>
              </a:tr>
              <a:tr h="370840">
                <a:tc>
                  <a:txBody>
                    <a:bodyPr/>
                    <a:lstStyle/>
                    <a:p>
                      <a:r>
                        <a:rPr lang="en-US" dirty="0">
                          <a:latin typeface="Times New Roman" panose="02020603050405020304" pitchFamily="18" charset="0"/>
                          <a:cs typeface="Times New Roman" panose="02020603050405020304" pitchFamily="18" charset="0"/>
                        </a:rPr>
                        <a:t>Individual</a:t>
                      </a:r>
                    </a:p>
                  </a:txBody>
                  <a:tcPr/>
                </a:tc>
                <a:extLst>
                  <a:ext uri="{0D108BD9-81ED-4DB2-BD59-A6C34878D82A}">
                    <a16:rowId xmlns:a16="http://schemas.microsoft.com/office/drawing/2014/main" val="726495535"/>
                  </a:ext>
                </a:extLst>
              </a:tr>
              <a:tr h="370840">
                <a:tc>
                  <a:txBody>
                    <a:bodyPr/>
                    <a:lstStyle/>
                    <a:p>
                      <a:r>
                        <a:rPr lang="en-US" dirty="0">
                          <a:latin typeface="Times New Roman" panose="02020603050405020304" pitchFamily="18" charset="0"/>
                          <a:cs typeface="Times New Roman" panose="02020603050405020304" pitchFamily="18" charset="0"/>
                        </a:rPr>
                        <a:t>Limited Liability Partnership </a:t>
                      </a:r>
                    </a:p>
                  </a:txBody>
                  <a:tcPr/>
                </a:tc>
                <a:extLst>
                  <a:ext uri="{0D108BD9-81ED-4DB2-BD59-A6C34878D82A}">
                    <a16:rowId xmlns:a16="http://schemas.microsoft.com/office/drawing/2014/main" val="1893497020"/>
                  </a:ext>
                </a:extLst>
              </a:tr>
              <a:tr h="370840">
                <a:tc>
                  <a:txBody>
                    <a:bodyPr/>
                    <a:lstStyle/>
                    <a:p>
                      <a:r>
                        <a:rPr lang="en-US" dirty="0">
                          <a:latin typeface="Times New Roman" panose="02020603050405020304" pitchFamily="18" charset="0"/>
                          <a:cs typeface="Times New Roman" panose="02020603050405020304" pitchFamily="18" charset="0"/>
                        </a:rPr>
                        <a:t>Local Authority </a:t>
                      </a:r>
                    </a:p>
                  </a:txBody>
                  <a:tcPr/>
                </a:tc>
                <a:extLst>
                  <a:ext uri="{0D108BD9-81ED-4DB2-BD59-A6C34878D82A}">
                    <a16:rowId xmlns:a16="http://schemas.microsoft.com/office/drawing/2014/main" val="1164653124"/>
                  </a:ext>
                </a:extLst>
              </a:tr>
              <a:tr h="370840">
                <a:tc>
                  <a:txBody>
                    <a:bodyPr/>
                    <a:lstStyle/>
                    <a:p>
                      <a:r>
                        <a:rPr lang="en-US" dirty="0">
                          <a:latin typeface="Times New Roman" panose="02020603050405020304" pitchFamily="18" charset="0"/>
                          <a:cs typeface="Times New Roman" panose="02020603050405020304" pitchFamily="18" charset="0"/>
                        </a:rPr>
                        <a:t>Trust</a:t>
                      </a:r>
                    </a:p>
                  </a:txBody>
                  <a:tcPr/>
                </a:tc>
                <a:extLst>
                  <a:ext uri="{0D108BD9-81ED-4DB2-BD59-A6C34878D82A}">
                    <a16:rowId xmlns:a16="http://schemas.microsoft.com/office/drawing/2014/main" val="2676483333"/>
                  </a:ext>
                </a:extLst>
              </a:tr>
            </a:tbl>
          </a:graphicData>
        </a:graphic>
      </p:graphicFrame>
    </p:spTree>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76200"/>
            <a:ext cx="8610600" cy="5821363"/>
          </a:xfrm>
        </p:spPr>
        <p:txBody>
          <a:bodyPr>
            <a:normAutofit/>
          </a:bodyPr>
          <a:lstStyle/>
          <a:p>
            <a:pPr algn="ctr">
              <a:spcBef>
                <a:spcPts val="0"/>
              </a:spcBef>
              <a:buNone/>
              <a:defRPr/>
            </a:pPr>
            <a:r>
              <a:rPr lang="en-US" sz="2200" b="1" dirty="0">
                <a:latin typeface="Times New Roman" pitchFamily="18" charset="0"/>
                <a:cs typeface="Times New Roman" pitchFamily="18" charset="0"/>
              </a:rPr>
              <a:t>As per Page no 70 of Guidance Note on Tax Audit u/s. 44AB of IT Act, 1961 (Revised 2026)</a:t>
            </a:r>
          </a:p>
          <a:p>
            <a:pPr marL="109728" indent="0" algn="ctr">
              <a:buNone/>
            </a:pPr>
            <a:endParaRPr lang="en-IN" sz="2400" b="1" dirty="0">
              <a:latin typeface="Times New Roman" pitchFamily="18" charset="0"/>
              <a:cs typeface="Times New Roman" pitchFamily="18" charset="0"/>
            </a:endParaRPr>
          </a:p>
          <a:p>
            <a:pPr marL="109728" indent="0" algn="just">
              <a:buNone/>
            </a:pPr>
            <a:r>
              <a:rPr lang="en-IN" sz="2400" dirty="0">
                <a:latin typeface="Times New Roman" pitchFamily="18" charset="0"/>
                <a:cs typeface="Times New Roman" pitchFamily="18" charset="0"/>
              </a:rPr>
              <a:t>20.9 Under clause 5, the </a:t>
            </a:r>
            <a:r>
              <a:rPr lang="en-IN" sz="2400" b="1" u="sng" dirty="0">
                <a:latin typeface="Times New Roman" pitchFamily="18" charset="0"/>
                <a:cs typeface="Times New Roman" pitchFamily="18" charset="0"/>
              </a:rPr>
              <a:t>status of the </a:t>
            </a:r>
            <a:r>
              <a:rPr lang="en-IN" sz="2400" b="1" u="sng" dirty="0" err="1">
                <a:latin typeface="Times New Roman" pitchFamily="18" charset="0"/>
                <a:cs typeface="Times New Roman" pitchFamily="18" charset="0"/>
              </a:rPr>
              <a:t>assessee</a:t>
            </a:r>
            <a:r>
              <a:rPr lang="en-IN" sz="2400" dirty="0">
                <a:latin typeface="Times New Roman" pitchFamily="18" charset="0"/>
                <a:cs typeface="Times New Roman" pitchFamily="18" charset="0"/>
              </a:rPr>
              <a:t> is to be mentioned. This refers to the different classes of </a:t>
            </a:r>
            <a:r>
              <a:rPr lang="en-IN" sz="2400" dirty="0" err="1">
                <a:latin typeface="Times New Roman" pitchFamily="18" charset="0"/>
                <a:cs typeface="Times New Roman" pitchFamily="18" charset="0"/>
              </a:rPr>
              <a:t>assessees</a:t>
            </a:r>
            <a:r>
              <a:rPr lang="en-IN" sz="2400" dirty="0">
                <a:latin typeface="Times New Roman" pitchFamily="18" charset="0"/>
                <a:cs typeface="Times New Roman" pitchFamily="18" charset="0"/>
              </a:rPr>
              <a:t> included in the definition of </a:t>
            </a:r>
            <a:r>
              <a:rPr lang="en-IN" sz="2400" b="1" u="sng" dirty="0">
                <a:latin typeface="Times New Roman" pitchFamily="18" charset="0"/>
                <a:cs typeface="Times New Roman" pitchFamily="18" charset="0"/>
              </a:rPr>
              <a:t>“person” in section 2(31)</a:t>
            </a:r>
            <a:r>
              <a:rPr lang="en-IN" sz="2400" dirty="0">
                <a:latin typeface="Times New Roman" pitchFamily="18" charset="0"/>
                <a:cs typeface="Times New Roman" pitchFamily="18" charset="0"/>
              </a:rPr>
              <a:t> of the Act, namely, </a:t>
            </a:r>
            <a:r>
              <a:rPr lang="en-IN" sz="2400" b="1" u="sng" dirty="0">
                <a:latin typeface="Times New Roman" pitchFamily="18" charset="0"/>
                <a:cs typeface="Times New Roman" pitchFamily="18" charset="0"/>
              </a:rPr>
              <a:t>individual, Hindu undivided family, company, firm, an association of persons or a body of individuals whether incorporated or not, a local authority or artificial juridical person.</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060983892"/>
      </p:ext>
    </p:extLst>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152400"/>
            <a:ext cx="1933543" cy="400110"/>
          </a:xfrm>
          <a:prstGeom prst="rect">
            <a:avLst/>
          </a:prstGeom>
        </p:spPr>
        <p:txBody>
          <a:bodyPr wrap="none">
            <a:spAutoFit/>
          </a:bodyPr>
          <a:lstStyle/>
          <a:p>
            <a:pPr algn="just">
              <a:buNone/>
            </a:pPr>
            <a:r>
              <a:rPr lang="en-US" altLang="en-US" sz="2000" b="1" u="sng" dirty="0">
                <a:latin typeface="Times New Roman" pitchFamily="18" charset="0"/>
                <a:cs typeface="Times New Roman" pitchFamily="18" charset="0"/>
              </a:rPr>
              <a:t>CLAUSE NO. 6</a:t>
            </a:r>
            <a:endParaRPr lang="en-US" sz="2000" b="1" dirty="0"/>
          </a:p>
        </p:txBody>
      </p:sp>
      <p:sp>
        <p:nvSpPr>
          <p:cNvPr id="6" name="object 5"/>
          <p:cNvSpPr txBox="1"/>
          <p:nvPr/>
        </p:nvSpPr>
        <p:spPr>
          <a:xfrm>
            <a:off x="228600" y="1371600"/>
            <a:ext cx="2679700" cy="450850"/>
          </a:xfrm>
          <a:prstGeom prst="rect">
            <a:avLst/>
          </a:prstGeom>
        </p:spPr>
        <p:txBody>
          <a:bodyPr lIns="0" tIns="12065" rIns="0" bIns="0">
            <a:spAutoFit/>
          </a:bodyPr>
          <a:lstStyle/>
          <a:p>
            <a:pPr marL="12700" fontAlgn="auto">
              <a:spcBef>
                <a:spcPts val="95"/>
              </a:spcBef>
              <a:spcAft>
                <a:spcPts val="0"/>
              </a:spcAft>
              <a:defRPr/>
            </a:pPr>
            <a:r>
              <a:rPr sz="2800" b="1" spc="-15" dirty="0">
                <a:latin typeface="Calibri"/>
                <a:cs typeface="Calibri"/>
              </a:rPr>
              <a:t>Format </a:t>
            </a:r>
            <a:r>
              <a:rPr sz="2800" b="1" spc="-5" dirty="0">
                <a:latin typeface="Calibri"/>
                <a:cs typeface="Calibri"/>
              </a:rPr>
              <a:t>in</a:t>
            </a:r>
            <a:r>
              <a:rPr sz="2800" b="1" spc="-40" dirty="0">
                <a:latin typeface="Calibri"/>
                <a:cs typeface="Calibri"/>
              </a:rPr>
              <a:t> </a:t>
            </a:r>
            <a:r>
              <a:rPr sz="2800" b="1" spc="-5" dirty="0">
                <a:latin typeface="Calibri"/>
                <a:cs typeface="Calibri"/>
              </a:rPr>
              <a:t>e-utility</a:t>
            </a:r>
            <a:endParaRPr sz="2800">
              <a:latin typeface="Calibri"/>
              <a:cs typeface="Calibri"/>
            </a:endParaRPr>
          </a:p>
        </p:txBody>
      </p:sp>
      <p:graphicFrame>
        <p:nvGraphicFramePr>
          <p:cNvPr id="7" name="Content Placeholder 2"/>
          <p:cNvGraphicFramePr>
            <a:graphicFrameLocks noGrp="1"/>
          </p:cNvGraphicFramePr>
          <p:nvPr>
            <p:ph idx="1"/>
          </p:nvPr>
        </p:nvGraphicFramePr>
        <p:xfrm>
          <a:off x="304800" y="685800"/>
          <a:ext cx="8072464" cy="396240"/>
        </p:xfrm>
        <a:graphic>
          <a:graphicData uri="http://schemas.openxmlformats.org/drawingml/2006/table">
            <a:tbl>
              <a:tblPr firstRow="1" bandRow="1">
                <a:tableStyleId>{5940675A-B579-460E-94D1-54222C63F5DA}</a:tableStyleId>
              </a:tblPr>
              <a:tblGrid>
                <a:gridCol w="692297">
                  <a:extLst>
                    <a:ext uri="{9D8B030D-6E8A-4147-A177-3AD203B41FA5}">
                      <a16:colId xmlns:a16="http://schemas.microsoft.com/office/drawing/2014/main" val="20000"/>
                    </a:ext>
                  </a:extLst>
                </a:gridCol>
                <a:gridCol w="7380167">
                  <a:extLst>
                    <a:ext uri="{9D8B030D-6E8A-4147-A177-3AD203B41FA5}">
                      <a16:colId xmlns:a16="http://schemas.microsoft.com/office/drawing/2014/main" val="20001"/>
                    </a:ext>
                  </a:extLst>
                </a:gridCol>
              </a:tblGrid>
              <a:tr h="293384">
                <a:tc>
                  <a:txBody>
                    <a:bodyPr/>
                    <a:lstStyle/>
                    <a:p>
                      <a:r>
                        <a:rPr lang="en-IN" sz="2000" dirty="0">
                          <a:latin typeface="Times New Roman" pitchFamily="18" charset="0"/>
                          <a:cs typeface="Times New Roman" pitchFamily="18" charset="0"/>
                        </a:rPr>
                        <a:t>6</a:t>
                      </a:r>
                    </a:p>
                  </a:txBody>
                  <a:tcPr/>
                </a:tc>
                <a:tc>
                  <a:txBody>
                    <a:bodyPr/>
                    <a:lstStyle/>
                    <a:p>
                      <a:r>
                        <a:rPr lang="en-IN" sz="2000" dirty="0">
                          <a:latin typeface="Times New Roman" pitchFamily="18" charset="0"/>
                          <a:cs typeface="Times New Roman" pitchFamily="18" charset="0"/>
                        </a:rPr>
                        <a:t>Previous year from…………………….to………………. </a:t>
                      </a:r>
                    </a:p>
                  </a:txBody>
                  <a:tcPr/>
                </a:tc>
                <a:extLst>
                  <a:ext uri="{0D108BD9-81ED-4DB2-BD59-A6C34878D82A}">
                    <a16:rowId xmlns:a16="http://schemas.microsoft.com/office/drawing/2014/main" val="10000"/>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pic>
        <p:nvPicPr>
          <p:cNvPr id="5" name="Picture 4">
            <a:extLst>
              <a:ext uri="{FF2B5EF4-FFF2-40B4-BE49-F238E27FC236}">
                <a16:creationId xmlns:a16="http://schemas.microsoft.com/office/drawing/2014/main" id="{EE8CDE19-5556-E388-F25F-BB0758D026A4}"/>
              </a:ext>
            </a:extLst>
          </p:cNvPr>
          <p:cNvPicPr>
            <a:picLocks noChangeAspect="1"/>
          </p:cNvPicPr>
          <p:nvPr/>
        </p:nvPicPr>
        <p:blipFill>
          <a:blip r:embed="rId2"/>
          <a:srcRect b="49043"/>
          <a:stretch>
            <a:fillRect/>
          </a:stretch>
        </p:blipFill>
        <p:spPr>
          <a:xfrm>
            <a:off x="228600" y="1951750"/>
            <a:ext cx="7420341" cy="1189218"/>
          </a:xfrm>
          <a:prstGeom prst="rect">
            <a:avLst/>
          </a:prstGeom>
        </p:spPr>
      </p:pic>
    </p:spTree>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381000"/>
            <a:ext cx="8763000" cy="5201424"/>
          </a:xfrm>
          <a:prstGeom prst="rect">
            <a:avLst/>
          </a:prstGeom>
        </p:spPr>
        <p:txBody>
          <a:bodyPr wrap="square">
            <a:spAutoFit/>
          </a:bodyPr>
          <a:lstStyle/>
          <a:p>
            <a:pPr algn="ctr"/>
            <a:r>
              <a:rPr lang="en-US" sz="2200" b="1" dirty="0">
                <a:latin typeface="Times New Roman" pitchFamily="18" charset="0"/>
                <a:cs typeface="Times New Roman" pitchFamily="18" charset="0"/>
              </a:rPr>
              <a:t>As per Page no 70 of Guidance Note on Tax Audit u/s. 44AB of IT Act, 1961 (Revised 2026)</a:t>
            </a:r>
          </a:p>
          <a:p>
            <a:pPr algn="ctr"/>
            <a:endParaRPr lang="en-IN" sz="2400" dirty="0">
              <a:latin typeface="Times New Roman" pitchFamily="18" charset="0"/>
              <a:cs typeface="Times New Roman" pitchFamily="18" charset="0"/>
            </a:endParaRPr>
          </a:p>
          <a:p>
            <a:pPr algn="just"/>
            <a:r>
              <a:rPr lang="en-IN" sz="2400" dirty="0">
                <a:latin typeface="Times New Roman" pitchFamily="18" charset="0"/>
                <a:cs typeface="Times New Roman" pitchFamily="18" charset="0"/>
              </a:rPr>
              <a:t>20.10. Under clause 6, the period of the previous year has to be stated.  </a:t>
            </a:r>
          </a:p>
          <a:p>
            <a:pPr algn="just"/>
            <a:r>
              <a:rPr lang="en-IN" sz="2400" dirty="0">
                <a:latin typeface="Times New Roman" pitchFamily="18" charset="0"/>
                <a:cs typeface="Times New Roman" pitchFamily="18" charset="0"/>
              </a:rPr>
              <a:t>Since the </a:t>
            </a:r>
            <a:r>
              <a:rPr lang="en-IN" sz="2400" b="1" u="sng" dirty="0">
                <a:latin typeface="Times New Roman" pitchFamily="18" charset="0"/>
                <a:cs typeface="Times New Roman" pitchFamily="18" charset="0"/>
              </a:rPr>
              <a:t>previous year</a:t>
            </a:r>
            <a:r>
              <a:rPr lang="en-IN" sz="2400" dirty="0">
                <a:latin typeface="Times New Roman" pitchFamily="18" charset="0"/>
                <a:cs typeface="Times New Roman" pitchFamily="18" charset="0"/>
              </a:rPr>
              <a:t> under the Act now uniformly begins on </a:t>
            </a:r>
            <a:r>
              <a:rPr lang="en-IN" sz="2400" b="1" u="sng" dirty="0">
                <a:latin typeface="Times New Roman" pitchFamily="18" charset="0"/>
                <a:cs typeface="Times New Roman" pitchFamily="18" charset="0"/>
              </a:rPr>
              <a:t>1st April and ends on 31st March,</a:t>
            </a:r>
            <a:r>
              <a:rPr lang="en-IN" sz="2400" dirty="0">
                <a:latin typeface="Times New Roman" pitchFamily="18" charset="0"/>
                <a:cs typeface="Times New Roman" pitchFamily="18" charset="0"/>
              </a:rPr>
              <a:t> the relevant previous year should be mentioned.  </a:t>
            </a:r>
          </a:p>
          <a:p>
            <a:pPr algn="just"/>
            <a:r>
              <a:rPr lang="en-IN" sz="2400" dirty="0">
                <a:latin typeface="Times New Roman" pitchFamily="18" charset="0"/>
                <a:cs typeface="Times New Roman" pitchFamily="18" charset="0"/>
              </a:rPr>
              <a:t>In case of </a:t>
            </a:r>
            <a:r>
              <a:rPr lang="en-IN" sz="2400" b="1" u="sng" dirty="0">
                <a:latin typeface="Times New Roman" pitchFamily="18" charset="0"/>
                <a:cs typeface="Times New Roman" pitchFamily="18" charset="0"/>
              </a:rPr>
              <a:t>amalgamations, demergers, reconstitution, new business, closure of existing business etc the date of beginning/ ending of the previous year may be different,</a:t>
            </a:r>
            <a:r>
              <a:rPr lang="en-IN" sz="2400" dirty="0">
                <a:latin typeface="Times New Roman" pitchFamily="18" charset="0"/>
                <a:cs typeface="Times New Roman" pitchFamily="18" charset="0"/>
              </a:rPr>
              <a:t> </a:t>
            </a:r>
            <a:r>
              <a:rPr lang="en-US" sz="2400" dirty="0">
                <a:latin typeface="Times New Roman" pitchFamily="18" charset="0"/>
                <a:cs typeface="Times New Roman" pitchFamily="18" charset="0"/>
              </a:rPr>
              <a:t>accordingly, </a:t>
            </a:r>
            <a:r>
              <a:rPr lang="en-US" sz="2400" b="1" u="sng" dirty="0">
                <a:latin typeface="Times New Roman" pitchFamily="18" charset="0"/>
                <a:cs typeface="Times New Roman" pitchFamily="18" charset="0"/>
              </a:rPr>
              <a:t>the relevant date of beginning and ending of the previous year may be mentioned in this clause.</a:t>
            </a:r>
            <a:r>
              <a:rPr lang="en-US" sz="2400" dirty="0">
                <a:latin typeface="Times New Roman" pitchFamily="18" charset="0"/>
                <a:cs typeface="Times New Roman" pitchFamily="18" charset="0"/>
              </a:rPr>
              <a:t> </a:t>
            </a:r>
          </a:p>
          <a:p>
            <a:pPr algn="just"/>
            <a:r>
              <a:rPr lang="en-IN" sz="2400" dirty="0">
                <a:latin typeface="Times New Roman" pitchFamily="18" charset="0"/>
                <a:cs typeface="Times New Roman" pitchFamily="18" charset="0"/>
              </a:rPr>
              <a:t>Hence, the tax auditor has to apply his professional judgement depending on the facts and circumstances of the same.</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155564367"/>
      </p:ext>
    </p:extLst>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381000"/>
            <a:ext cx="1755609" cy="369332"/>
          </a:xfrm>
          <a:prstGeom prst="rect">
            <a:avLst/>
          </a:prstGeom>
        </p:spPr>
        <p:txBody>
          <a:bodyPr wrap="none">
            <a:spAutoFit/>
          </a:bodyPr>
          <a:lstStyle/>
          <a:p>
            <a:pPr algn="just">
              <a:buNone/>
            </a:pPr>
            <a:r>
              <a:rPr lang="en-US" altLang="en-US" b="1" u="sng" dirty="0">
                <a:latin typeface="Times New Roman" pitchFamily="18" charset="0"/>
                <a:cs typeface="Times New Roman" pitchFamily="18" charset="0"/>
              </a:rPr>
              <a:t>CLAUSE NO. 7</a:t>
            </a:r>
            <a:endParaRPr lang="en-US" b="1" dirty="0"/>
          </a:p>
        </p:txBody>
      </p:sp>
      <p:sp>
        <p:nvSpPr>
          <p:cNvPr id="5" name="Rectangle 4"/>
          <p:cNvSpPr/>
          <p:nvPr/>
        </p:nvSpPr>
        <p:spPr>
          <a:xfrm>
            <a:off x="228600" y="3140968"/>
            <a:ext cx="8534400" cy="1846659"/>
          </a:xfrm>
          <a:prstGeom prst="rect">
            <a:avLst/>
          </a:prstGeom>
          <a:noFill/>
        </p:spPr>
        <p:txBody>
          <a:bodyPr wrap="square">
            <a:spAutoFit/>
          </a:bodyPr>
          <a:lstStyle/>
          <a:p>
            <a:pPr algn="ctr"/>
            <a:r>
              <a:rPr lang="en-US" sz="2200" b="1" dirty="0">
                <a:latin typeface="Times New Roman" pitchFamily="18" charset="0"/>
                <a:cs typeface="Times New Roman" pitchFamily="18" charset="0"/>
              </a:rPr>
              <a:t>As per Page no 71 of Guidance Note on Tax Audit u/s. 44AB of IT Act, 1961 (Revised 2026)</a:t>
            </a:r>
          </a:p>
          <a:p>
            <a:pPr algn="just"/>
            <a:endParaRPr lang="en-IN" sz="2200" b="1" dirty="0">
              <a:latin typeface="Times New Roman" pitchFamily="18" charset="0"/>
              <a:cs typeface="Times New Roman" pitchFamily="18" charset="0"/>
            </a:endParaRPr>
          </a:p>
          <a:p>
            <a:pPr algn="just"/>
            <a:r>
              <a:rPr lang="en-IN" sz="2400" dirty="0">
                <a:latin typeface="Times New Roman" pitchFamily="18" charset="0"/>
                <a:cs typeface="Times New Roman" pitchFamily="18" charset="0"/>
              </a:rPr>
              <a:t>20.11. Under clause 7, the assessment year relevant to the previous year for which the accounts are being audited should be mentioned.</a:t>
            </a:r>
          </a:p>
        </p:txBody>
      </p:sp>
      <p:sp>
        <p:nvSpPr>
          <p:cNvPr id="6" name="object 5"/>
          <p:cNvSpPr txBox="1"/>
          <p:nvPr/>
        </p:nvSpPr>
        <p:spPr>
          <a:xfrm>
            <a:off x="152400" y="1454150"/>
            <a:ext cx="2679700" cy="450850"/>
          </a:xfrm>
          <a:prstGeom prst="rect">
            <a:avLst/>
          </a:prstGeom>
        </p:spPr>
        <p:txBody>
          <a:bodyPr lIns="0" tIns="12065" rIns="0" bIns="0">
            <a:spAutoFit/>
          </a:bodyPr>
          <a:lstStyle/>
          <a:p>
            <a:pPr marL="12700" fontAlgn="auto">
              <a:spcBef>
                <a:spcPts val="95"/>
              </a:spcBef>
              <a:spcAft>
                <a:spcPts val="0"/>
              </a:spcAft>
              <a:defRPr/>
            </a:pPr>
            <a:r>
              <a:rPr sz="2800" b="1" spc="-15" dirty="0">
                <a:latin typeface="Calibri"/>
                <a:cs typeface="Calibri"/>
              </a:rPr>
              <a:t>Format </a:t>
            </a:r>
            <a:r>
              <a:rPr sz="2800" b="1" spc="-5" dirty="0">
                <a:latin typeface="Calibri"/>
                <a:cs typeface="Calibri"/>
              </a:rPr>
              <a:t>in</a:t>
            </a:r>
            <a:r>
              <a:rPr sz="2800" b="1" spc="-40" dirty="0">
                <a:latin typeface="Calibri"/>
                <a:cs typeface="Calibri"/>
              </a:rPr>
              <a:t> </a:t>
            </a:r>
            <a:r>
              <a:rPr sz="2800" b="1" spc="-5" dirty="0">
                <a:latin typeface="Calibri"/>
                <a:cs typeface="Calibri"/>
              </a:rPr>
              <a:t>e-utility</a:t>
            </a:r>
            <a:endParaRPr sz="2800">
              <a:latin typeface="Calibri"/>
              <a:cs typeface="Calibri"/>
            </a:endParaRPr>
          </a:p>
        </p:txBody>
      </p:sp>
      <p:graphicFrame>
        <p:nvGraphicFramePr>
          <p:cNvPr id="7" name="Content Placeholder 2"/>
          <p:cNvGraphicFramePr>
            <a:graphicFrameLocks noGrp="1"/>
          </p:cNvGraphicFramePr>
          <p:nvPr>
            <p:ph idx="1"/>
          </p:nvPr>
        </p:nvGraphicFramePr>
        <p:xfrm>
          <a:off x="357188" y="822960"/>
          <a:ext cx="8072464" cy="396240"/>
        </p:xfrm>
        <a:graphic>
          <a:graphicData uri="http://schemas.openxmlformats.org/drawingml/2006/table">
            <a:tbl>
              <a:tblPr firstRow="1" bandRow="1">
                <a:tableStyleId>{5940675A-B579-460E-94D1-54222C63F5DA}</a:tableStyleId>
              </a:tblPr>
              <a:tblGrid>
                <a:gridCol w="692297">
                  <a:extLst>
                    <a:ext uri="{9D8B030D-6E8A-4147-A177-3AD203B41FA5}">
                      <a16:colId xmlns:a16="http://schemas.microsoft.com/office/drawing/2014/main" val="20000"/>
                    </a:ext>
                  </a:extLst>
                </a:gridCol>
                <a:gridCol w="7380167">
                  <a:extLst>
                    <a:ext uri="{9D8B030D-6E8A-4147-A177-3AD203B41FA5}">
                      <a16:colId xmlns:a16="http://schemas.microsoft.com/office/drawing/2014/main" val="20001"/>
                    </a:ext>
                  </a:extLst>
                </a:gridCol>
              </a:tblGrid>
              <a:tr h="325772">
                <a:tc>
                  <a:txBody>
                    <a:bodyPr/>
                    <a:lstStyle/>
                    <a:p>
                      <a:r>
                        <a:rPr lang="en-IN" sz="2000" dirty="0">
                          <a:latin typeface="Times New Roman" pitchFamily="18" charset="0"/>
                          <a:cs typeface="Times New Roman" pitchFamily="18" charset="0"/>
                        </a:rPr>
                        <a:t>7</a:t>
                      </a:r>
                    </a:p>
                  </a:txBody>
                  <a:tcPr/>
                </a:tc>
                <a:tc>
                  <a:txBody>
                    <a:bodyPr/>
                    <a:lstStyle/>
                    <a:p>
                      <a:r>
                        <a:rPr lang="en-IN" sz="2000" dirty="0">
                          <a:latin typeface="Times New Roman" pitchFamily="18" charset="0"/>
                          <a:cs typeface="Times New Roman" pitchFamily="18" charset="0"/>
                        </a:rPr>
                        <a:t>Assessment year </a:t>
                      </a:r>
                    </a:p>
                  </a:txBody>
                  <a:tcPr/>
                </a:tc>
                <a:extLst>
                  <a:ext uri="{0D108BD9-81ED-4DB2-BD59-A6C34878D82A}">
                    <a16:rowId xmlns:a16="http://schemas.microsoft.com/office/drawing/2014/main" val="10000"/>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pic>
        <p:nvPicPr>
          <p:cNvPr id="8" name="Picture 7">
            <a:extLst>
              <a:ext uri="{FF2B5EF4-FFF2-40B4-BE49-F238E27FC236}">
                <a16:creationId xmlns:a16="http://schemas.microsoft.com/office/drawing/2014/main" id="{BD76DA72-C19F-29EF-6A1F-C579F611D4A1}"/>
              </a:ext>
            </a:extLst>
          </p:cNvPr>
          <p:cNvPicPr>
            <a:picLocks noChangeAspect="1"/>
          </p:cNvPicPr>
          <p:nvPr/>
        </p:nvPicPr>
        <p:blipFill>
          <a:blip r:embed="rId2"/>
          <a:srcRect t="53509"/>
          <a:stretch>
            <a:fillRect/>
          </a:stretch>
        </p:blipFill>
        <p:spPr>
          <a:xfrm>
            <a:off x="190500" y="1923018"/>
            <a:ext cx="7420341" cy="1084982"/>
          </a:xfrm>
          <a:prstGeom prst="rect">
            <a:avLst/>
          </a:prstGeom>
        </p:spPr>
      </p:pic>
    </p:spTree>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76200"/>
            <a:ext cx="1755609" cy="369332"/>
          </a:xfrm>
          <a:prstGeom prst="rect">
            <a:avLst/>
          </a:prstGeom>
        </p:spPr>
        <p:txBody>
          <a:bodyPr wrap="none">
            <a:spAutoFit/>
          </a:bodyPr>
          <a:lstStyle/>
          <a:p>
            <a:pPr algn="just">
              <a:buNone/>
            </a:pPr>
            <a:r>
              <a:rPr lang="en-US" altLang="en-US" b="1" u="sng" dirty="0">
                <a:latin typeface="Times New Roman" pitchFamily="18" charset="0"/>
                <a:cs typeface="Times New Roman" pitchFamily="18" charset="0"/>
              </a:rPr>
              <a:t>CLAUSE NO. 8</a:t>
            </a:r>
            <a:endParaRPr lang="en-US" b="1" dirty="0"/>
          </a:p>
        </p:txBody>
      </p:sp>
      <p:sp>
        <p:nvSpPr>
          <p:cNvPr id="5" name="object 5"/>
          <p:cNvSpPr txBox="1"/>
          <p:nvPr/>
        </p:nvSpPr>
        <p:spPr>
          <a:xfrm>
            <a:off x="169332" y="984790"/>
            <a:ext cx="3031067" cy="443070"/>
          </a:xfrm>
          <a:prstGeom prst="rect">
            <a:avLst/>
          </a:prstGeom>
        </p:spPr>
        <p:txBody>
          <a:bodyPr wrap="square" lIns="0" tIns="12065" rIns="0" bIns="0">
            <a:spAutoFit/>
          </a:bodyPr>
          <a:lstStyle/>
          <a:p>
            <a:pPr marL="12700" fontAlgn="auto">
              <a:spcBef>
                <a:spcPts val="95"/>
              </a:spcBef>
              <a:spcAft>
                <a:spcPts val="0"/>
              </a:spcAft>
              <a:defRPr/>
            </a:pPr>
            <a:r>
              <a:rPr sz="2800" b="1" spc="-15" dirty="0">
                <a:latin typeface="Times New Roman" panose="02020603050405020304" pitchFamily="18" charset="0"/>
                <a:cs typeface="Times New Roman" panose="02020603050405020304" pitchFamily="18" charset="0"/>
              </a:rPr>
              <a:t>Format </a:t>
            </a:r>
            <a:r>
              <a:rPr sz="2800" b="1" spc="-5" dirty="0">
                <a:latin typeface="Times New Roman" panose="02020603050405020304" pitchFamily="18" charset="0"/>
                <a:cs typeface="Times New Roman" panose="02020603050405020304" pitchFamily="18" charset="0"/>
              </a:rPr>
              <a:t>in</a:t>
            </a:r>
            <a:r>
              <a:rPr sz="2800" b="1" spc="-40" dirty="0">
                <a:latin typeface="Times New Roman" panose="02020603050405020304" pitchFamily="18" charset="0"/>
                <a:cs typeface="Times New Roman" panose="02020603050405020304" pitchFamily="18" charset="0"/>
              </a:rPr>
              <a:t> </a:t>
            </a:r>
            <a:r>
              <a:rPr sz="2800" b="1" spc="-5" dirty="0">
                <a:latin typeface="Times New Roman" panose="02020603050405020304" pitchFamily="18" charset="0"/>
                <a:cs typeface="Times New Roman" panose="02020603050405020304" pitchFamily="18" charset="0"/>
              </a:rPr>
              <a:t>e-utility</a:t>
            </a:r>
            <a:endParaRPr sz="2800" dirty="0">
              <a:latin typeface="Times New Roman" panose="02020603050405020304" pitchFamily="18" charset="0"/>
              <a:cs typeface="Times New Roman" panose="02020603050405020304" pitchFamily="18" charset="0"/>
            </a:endParaRPr>
          </a:p>
        </p:txBody>
      </p:sp>
      <p:graphicFrame>
        <p:nvGraphicFramePr>
          <p:cNvPr id="7" name="Content Placeholder 2"/>
          <p:cNvGraphicFramePr>
            <a:graphicFrameLocks noGrp="1"/>
          </p:cNvGraphicFramePr>
          <p:nvPr>
            <p:ph idx="1"/>
            <p:extLst>
              <p:ext uri="{D42A27DB-BD31-4B8C-83A1-F6EECF244321}">
                <p14:modId xmlns:p14="http://schemas.microsoft.com/office/powerpoint/2010/main" val="645293621"/>
              </p:ext>
            </p:extLst>
          </p:nvPr>
        </p:nvGraphicFramePr>
        <p:xfrm>
          <a:off x="169332" y="495451"/>
          <a:ext cx="8867164" cy="413269"/>
        </p:xfrm>
        <a:graphic>
          <a:graphicData uri="http://schemas.openxmlformats.org/drawingml/2006/table">
            <a:tbl>
              <a:tblPr firstRow="1" bandRow="1">
                <a:tableStyleId>{5940675A-B579-460E-94D1-54222C63F5DA}</a:tableStyleId>
              </a:tblPr>
              <a:tblGrid>
                <a:gridCol w="298212">
                  <a:extLst>
                    <a:ext uri="{9D8B030D-6E8A-4147-A177-3AD203B41FA5}">
                      <a16:colId xmlns:a16="http://schemas.microsoft.com/office/drawing/2014/main" val="20000"/>
                    </a:ext>
                  </a:extLst>
                </a:gridCol>
                <a:gridCol w="8568952">
                  <a:extLst>
                    <a:ext uri="{9D8B030D-6E8A-4147-A177-3AD203B41FA5}">
                      <a16:colId xmlns:a16="http://schemas.microsoft.com/office/drawing/2014/main" val="20001"/>
                    </a:ext>
                  </a:extLst>
                </a:gridCol>
              </a:tblGrid>
              <a:tr h="413269">
                <a:tc>
                  <a:txBody>
                    <a:bodyPr/>
                    <a:lstStyle/>
                    <a:p>
                      <a:r>
                        <a:rPr lang="en-IN" sz="2000" dirty="0">
                          <a:solidFill>
                            <a:schemeClr val="tx1"/>
                          </a:solidFill>
                          <a:latin typeface="Times New Roman" pitchFamily="18" charset="0"/>
                          <a:cs typeface="Times New Roman" pitchFamily="18" charset="0"/>
                        </a:rPr>
                        <a:t>8</a:t>
                      </a:r>
                    </a:p>
                  </a:txBody>
                  <a:tcPr/>
                </a:tc>
                <a:tc>
                  <a:txBody>
                    <a:bodyPr/>
                    <a:lstStyle/>
                    <a:p>
                      <a:r>
                        <a:rPr lang="en-IN" sz="1900" dirty="0">
                          <a:solidFill>
                            <a:schemeClr val="tx1"/>
                          </a:solidFill>
                          <a:latin typeface="Times New Roman" pitchFamily="18" charset="0"/>
                          <a:cs typeface="Times New Roman" pitchFamily="18" charset="0"/>
                        </a:rPr>
                        <a:t>Indicate the relevant clause of section 44AB under which the audit has been conducted</a:t>
                      </a:r>
                    </a:p>
                  </a:txBody>
                  <a:tcPr/>
                </a:tc>
                <a:extLst>
                  <a:ext uri="{0D108BD9-81ED-4DB2-BD59-A6C34878D82A}">
                    <a16:rowId xmlns:a16="http://schemas.microsoft.com/office/drawing/2014/main" val="10000"/>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pic>
        <p:nvPicPr>
          <p:cNvPr id="8" name="Picture 7">
            <a:extLst>
              <a:ext uri="{FF2B5EF4-FFF2-40B4-BE49-F238E27FC236}">
                <a16:creationId xmlns:a16="http://schemas.microsoft.com/office/drawing/2014/main" id="{D29DE40C-B5EC-7487-F734-53590778E538}"/>
              </a:ext>
            </a:extLst>
          </p:cNvPr>
          <p:cNvPicPr>
            <a:picLocks noChangeAspect="1"/>
          </p:cNvPicPr>
          <p:nvPr/>
        </p:nvPicPr>
        <p:blipFill rotWithShape="1">
          <a:blip r:embed="rId2"/>
          <a:srcRect t="13505"/>
          <a:stretch/>
        </p:blipFill>
        <p:spPr>
          <a:xfrm>
            <a:off x="137964" y="1424988"/>
            <a:ext cx="7754150" cy="779876"/>
          </a:xfrm>
          <a:prstGeom prst="rect">
            <a:avLst/>
          </a:prstGeom>
        </p:spPr>
      </p:pic>
      <p:sp>
        <p:nvSpPr>
          <p:cNvPr id="9" name="TextBox 8">
            <a:extLst>
              <a:ext uri="{FF2B5EF4-FFF2-40B4-BE49-F238E27FC236}">
                <a16:creationId xmlns:a16="http://schemas.microsoft.com/office/drawing/2014/main" id="{83F85C22-E9A9-58E4-BC13-E084537C3EE7}"/>
              </a:ext>
            </a:extLst>
          </p:cNvPr>
          <p:cNvSpPr txBox="1"/>
          <p:nvPr/>
        </p:nvSpPr>
        <p:spPr>
          <a:xfrm>
            <a:off x="169332" y="2204864"/>
            <a:ext cx="8822269" cy="3970318"/>
          </a:xfrm>
          <a:prstGeom prst="rect">
            <a:avLst/>
          </a:prstGeom>
          <a:noFill/>
        </p:spPr>
        <p:txBody>
          <a:bodyPr wrap="square">
            <a:spAutoFit/>
          </a:bodyPr>
          <a:lstStyle/>
          <a:p>
            <a:pPr marL="114300" indent="-114300" algn="just">
              <a:buFont typeface="Wingdings" panose="05000000000000000000" pitchFamily="2" charset="2"/>
              <a:buChar char="Ø"/>
            </a:pPr>
            <a:r>
              <a:rPr lang="en-US" sz="2100" dirty="0">
                <a:effectLst/>
                <a:latin typeface="Times New Roman" panose="02020603050405020304" pitchFamily="18" charset="0"/>
                <a:cs typeface="Times New Roman" panose="02020603050405020304" pitchFamily="18" charset="0"/>
              </a:rPr>
              <a:t>Clause 44AB(a)- Total sales/turnover/gross receipts of business exceeding specified limits</a:t>
            </a:r>
          </a:p>
          <a:p>
            <a:pPr marL="114300" indent="-114300" algn="just">
              <a:buFont typeface="Wingdings" panose="05000000000000000000" pitchFamily="2" charset="2"/>
              <a:buChar char="Ø"/>
            </a:pPr>
            <a:r>
              <a:rPr lang="en-US" sz="2100" dirty="0">
                <a:effectLst/>
                <a:latin typeface="Times New Roman" panose="02020603050405020304" pitchFamily="18" charset="0"/>
                <a:cs typeface="Times New Roman" panose="02020603050405020304" pitchFamily="18" charset="0"/>
              </a:rPr>
              <a:t>Clause 44AB(b)- Gross receipts of profession exceeding specified limits</a:t>
            </a:r>
          </a:p>
          <a:p>
            <a:pPr marL="114300" indent="-114300" algn="just">
              <a:buFont typeface="Wingdings" panose="05000000000000000000" pitchFamily="2" charset="2"/>
              <a:buChar char="Ø"/>
            </a:pPr>
            <a:r>
              <a:rPr lang="en-US" sz="2100" dirty="0">
                <a:effectLst/>
                <a:latin typeface="Times New Roman" panose="02020603050405020304" pitchFamily="18" charset="0"/>
                <a:cs typeface="Times New Roman" panose="02020603050405020304" pitchFamily="18" charset="0"/>
              </a:rPr>
              <a:t>Clause 44AB(c)-</a:t>
            </a:r>
            <a:r>
              <a:rPr lang="en-US" sz="2100" dirty="0" err="1">
                <a:effectLst/>
                <a:latin typeface="Times New Roman" panose="02020603050405020304" pitchFamily="18" charset="0"/>
                <a:cs typeface="Times New Roman" panose="02020603050405020304" pitchFamily="18" charset="0"/>
              </a:rPr>
              <a:t>i</a:t>
            </a:r>
            <a:r>
              <a:rPr lang="en-US" sz="2100" dirty="0">
                <a:effectLst/>
                <a:latin typeface="Times New Roman" panose="02020603050405020304" pitchFamily="18" charset="0"/>
                <a:cs typeface="Times New Roman" panose="02020603050405020304" pitchFamily="18" charset="0"/>
              </a:rPr>
              <a:t>- Profits and gains lower than deemed profit u/s 44AE</a:t>
            </a:r>
          </a:p>
          <a:p>
            <a:pPr marL="114300" indent="-114300" algn="just">
              <a:buFont typeface="Wingdings" panose="05000000000000000000" pitchFamily="2" charset="2"/>
              <a:buChar char="Ø"/>
            </a:pPr>
            <a:r>
              <a:rPr lang="en-US" sz="2100" dirty="0">
                <a:effectLst/>
                <a:latin typeface="Times New Roman" panose="02020603050405020304" pitchFamily="18" charset="0"/>
                <a:cs typeface="Times New Roman" panose="02020603050405020304" pitchFamily="18" charset="0"/>
              </a:rPr>
              <a:t>Clause 44AB(c)-ii- Profits and gains lower than deemed profit u/s 44BB</a:t>
            </a:r>
          </a:p>
          <a:p>
            <a:pPr marL="114300" indent="-114300" algn="just">
              <a:buFont typeface="Wingdings" panose="05000000000000000000" pitchFamily="2" charset="2"/>
              <a:buChar char="Ø"/>
            </a:pPr>
            <a:r>
              <a:rPr lang="en-US" sz="2100" dirty="0">
                <a:effectLst/>
                <a:latin typeface="Times New Roman" panose="02020603050405020304" pitchFamily="18" charset="0"/>
                <a:cs typeface="Times New Roman" panose="02020603050405020304" pitchFamily="18" charset="0"/>
              </a:rPr>
              <a:t>Clause 44AB(c)-iii- Profits and gains lower than deemed profit u/s 44BBB</a:t>
            </a:r>
          </a:p>
          <a:p>
            <a:pPr marL="114300" indent="-114300" algn="just">
              <a:buFont typeface="Wingdings" panose="05000000000000000000" pitchFamily="2" charset="2"/>
              <a:buChar char="Ø"/>
            </a:pPr>
            <a:r>
              <a:rPr lang="en-US" sz="2100" dirty="0">
                <a:effectLst/>
                <a:latin typeface="Times New Roman" panose="02020603050405020304" pitchFamily="18" charset="0"/>
                <a:cs typeface="Times New Roman" panose="02020603050405020304" pitchFamily="18" charset="0"/>
              </a:rPr>
              <a:t>Clause 44AB(d)- Profits and gains lower than deemed profit u/s 44ADA</a:t>
            </a:r>
          </a:p>
          <a:p>
            <a:pPr marL="114300" indent="-114300" algn="just">
              <a:buFont typeface="Wingdings" panose="05000000000000000000" pitchFamily="2" charset="2"/>
              <a:buChar char="Ø"/>
            </a:pPr>
            <a:r>
              <a:rPr lang="en-US" sz="2100" dirty="0">
                <a:effectLst/>
                <a:latin typeface="Times New Roman" panose="02020603050405020304" pitchFamily="18" charset="0"/>
                <a:cs typeface="Times New Roman" panose="02020603050405020304" pitchFamily="18" charset="0"/>
              </a:rPr>
              <a:t>Clause 44AB(e)- When provisions of section 44AD(4) are applicable.</a:t>
            </a:r>
          </a:p>
          <a:p>
            <a:pPr marL="114300" indent="-114300" algn="just">
              <a:buFont typeface="Wingdings" panose="05000000000000000000" pitchFamily="2" charset="2"/>
              <a:buChar char="Ø"/>
            </a:pPr>
            <a:r>
              <a:rPr lang="en-US" sz="2100" dirty="0">
                <a:effectLst/>
                <a:latin typeface="Times New Roman" panose="02020603050405020304" pitchFamily="18" charset="0"/>
                <a:cs typeface="Times New Roman" panose="02020603050405020304" pitchFamily="18" charset="0"/>
              </a:rPr>
              <a:t>Third Proviso to sec 44AB : Audited under any other law</a:t>
            </a:r>
          </a:p>
          <a:p>
            <a:pPr marL="114300" indent="-114300" algn="just">
              <a:buFont typeface="Wingdings" panose="05000000000000000000" pitchFamily="2" charset="2"/>
              <a:buChar char="Ø"/>
            </a:pPr>
            <a:r>
              <a:rPr lang="en-US" sz="2100" dirty="0">
                <a:effectLst/>
                <a:latin typeface="Times New Roman" panose="02020603050405020304" pitchFamily="18" charset="0"/>
                <a:cs typeface="Times New Roman" panose="02020603050405020304" pitchFamily="18" charset="0"/>
              </a:rPr>
              <a:t>Clause 44AB(a)- Proviso where cash receipts and cash payments do not exceed the specified percentage of total transactions, but the turnover exceeds the specified limit.</a:t>
            </a:r>
            <a:endParaRPr lang="en-US" sz="21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Content Placeholder 2"/>
          <p:cNvSpPr>
            <a:spLocks noGrp="1"/>
          </p:cNvSpPr>
          <p:nvPr>
            <p:ph idx="1"/>
          </p:nvPr>
        </p:nvSpPr>
        <p:spPr>
          <a:xfrm>
            <a:off x="228600" y="1143000"/>
            <a:ext cx="8686800" cy="3733800"/>
          </a:xfrm>
        </p:spPr>
        <p:txBody>
          <a:bodyPr rtlCol="0">
            <a:normAutofit/>
          </a:bodyPr>
          <a:lstStyle/>
          <a:p>
            <a:pPr marL="457200" indent="-457200" algn="ctr" eaLnBrk="1" fontAlgn="auto" hangingPunct="1">
              <a:spcAft>
                <a:spcPts val="0"/>
              </a:spcAft>
              <a:buFont typeface="Arial" charset="0"/>
              <a:buNone/>
              <a:defRPr/>
            </a:pPr>
            <a:r>
              <a:rPr lang="en-US" sz="1800" b="1" dirty="0">
                <a:solidFill>
                  <a:schemeClr val="tx1"/>
                </a:solidFill>
                <a:latin typeface="Times New Roman" pitchFamily="18" charset="0"/>
                <a:cs typeface="Times New Roman" pitchFamily="18" charset="0"/>
              </a:rPr>
              <a:t>	</a:t>
            </a:r>
            <a:r>
              <a:rPr lang="en-US" sz="2800" b="1" u="sng" dirty="0">
                <a:solidFill>
                  <a:schemeClr val="tx1"/>
                </a:solidFill>
                <a:latin typeface="Times New Roman" pitchFamily="18" charset="0"/>
                <a:cs typeface="Times New Roman" pitchFamily="18" charset="0"/>
              </a:rPr>
              <a:t>The relevant clauses of Audit U/s 44AB are as follows:</a:t>
            </a:r>
            <a:endParaRPr lang="en-US" sz="1800" b="1" u="sng" dirty="0">
              <a:solidFill>
                <a:schemeClr val="tx1"/>
              </a:solidFill>
              <a:latin typeface="Times New Roman" pitchFamily="18" charset="0"/>
              <a:cs typeface="Times New Roman" pitchFamily="18" charset="0"/>
            </a:endParaRPr>
          </a:p>
          <a:p>
            <a:pPr marL="457200" indent="-457200" algn="just" eaLnBrk="1" fontAlgn="auto" hangingPunct="1">
              <a:spcAft>
                <a:spcPts val="0"/>
              </a:spcAft>
              <a:buFont typeface="Arial" pitchFamily="34" charset="0"/>
              <a:buNone/>
              <a:defRPr/>
            </a:pPr>
            <a:endParaRPr lang="en-US" sz="2400" dirty="0">
              <a:solidFill>
                <a:schemeClr val="tx1"/>
              </a:solidFill>
              <a:latin typeface="Times New Roman" pitchFamily="18" charset="0"/>
              <a:cs typeface="Times New Roman" pitchFamily="18" charset="0"/>
            </a:endParaRPr>
          </a:p>
          <a:p>
            <a:pPr marL="457200" indent="-457200" algn="just" eaLnBrk="1" fontAlgn="auto" hangingPunct="1">
              <a:spcAft>
                <a:spcPts val="0"/>
              </a:spcAft>
              <a:buFont typeface="Arial" pitchFamily="34" charset="0"/>
              <a:buNone/>
              <a:defRPr/>
            </a:pPr>
            <a:r>
              <a:rPr lang="en-US" sz="2400" dirty="0">
                <a:solidFill>
                  <a:schemeClr val="tx1"/>
                </a:solidFill>
                <a:latin typeface="Times New Roman" pitchFamily="18" charset="0"/>
                <a:cs typeface="Times New Roman" pitchFamily="18" charset="0"/>
              </a:rPr>
              <a:t>44AB(a) carrying on business if total sales, turnover or gross receipts, exceeds one crore rupees.</a:t>
            </a:r>
          </a:p>
          <a:p>
            <a:pPr marL="365760" indent="-256032" algn="just" eaLnBrk="1" fontAlgn="auto" hangingPunct="1">
              <a:spcAft>
                <a:spcPts val="0"/>
              </a:spcAft>
              <a:buFont typeface="Arial" pitchFamily="34" charset="0"/>
              <a:buNone/>
              <a:defRPr/>
            </a:pPr>
            <a:endParaRPr lang="en-US" sz="2400" dirty="0">
              <a:latin typeface="Times New Roman" pitchFamily="18" charset="0"/>
              <a:cs typeface="Times New Roman" pitchFamily="18" charset="0"/>
            </a:endParaRPr>
          </a:p>
          <a:p>
            <a:pPr marL="365760" indent="-256032" algn="just" eaLnBrk="1" fontAlgn="auto" hangingPunct="1">
              <a:spcAft>
                <a:spcPts val="0"/>
              </a:spcAft>
              <a:buFont typeface="Arial" pitchFamily="34" charset="0"/>
              <a:buNone/>
              <a:defRPr/>
            </a:pPr>
            <a:r>
              <a:rPr lang="en-US" sz="2400" dirty="0">
                <a:solidFill>
                  <a:schemeClr val="tx1"/>
                </a:solidFill>
                <a:latin typeface="Times New Roman" pitchFamily="18" charset="0"/>
                <a:cs typeface="Times New Roman" pitchFamily="18" charset="0"/>
              </a:rPr>
              <a:t>44AB(b) carrying on profession if  gross receipts exceed Fifty lakh rupees</a:t>
            </a:r>
            <a:endParaRPr lang="en-US" sz="2400" b="1" dirty="0">
              <a:solidFill>
                <a:schemeClr val="tx1"/>
              </a:solidFill>
              <a:latin typeface="Times New Roman" pitchFamily="18" charset="0"/>
              <a:cs typeface="Times New Roman" pitchFamily="18" charset="0"/>
            </a:endParaRPr>
          </a:p>
        </p:txBody>
      </p:sp>
      <p:sp>
        <p:nvSpPr>
          <p:cNvPr id="75779" name="TextBox 2"/>
          <p:cNvSpPr txBox="1">
            <a:spLocks noChangeArrowheads="1"/>
          </p:cNvSpPr>
          <p:nvPr/>
        </p:nvSpPr>
        <p:spPr bwMode="auto">
          <a:xfrm>
            <a:off x="685800" y="381000"/>
            <a:ext cx="3200400" cy="523875"/>
          </a:xfrm>
          <a:prstGeom prst="rect">
            <a:avLst/>
          </a:prstGeom>
          <a:noFill/>
          <a:ln w="9525">
            <a:noFill/>
            <a:miter lim="800000"/>
            <a:headEnd/>
            <a:tailEnd/>
          </a:ln>
        </p:spPr>
        <p:txBody>
          <a:bodyPr>
            <a:spAutoFit/>
          </a:bodyPr>
          <a:lstStyle/>
          <a:p>
            <a:r>
              <a:rPr lang="en-US" altLang="en-US" sz="2800" b="1" u="sng" dirty="0">
                <a:latin typeface="Times New Roman" pitchFamily="18" charset="0"/>
                <a:cs typeface="Times New Roman" pitchFamily="18" charset="0"/>
              </a:rPr>
              <a:t>CLAUSE 8</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Content Placeholder 2"/>
          <p:cNvSpPr>
            <a:spLocks noGrp="1"/>
          </p:cNvSpPr>
          <p:nvPr>
            <p:ph idx="1"/>
          </p:nvPr>
        </p:nvSpPr>
        <p:spPr>
          <a:xfrm>
            <a:off x="251520" y="188640"/>
            <a:ext cx="8663880" cy="6219304"/>
          </a:xfrm>
        </p:spPr>
        <p:txBody>
          <a:bodyPr>
            <a:normAutofit/>
          </a:bodyPr>
          <a:lstStyle/>
          <a:p>
            <a:pPr marL="87313" indent="22225" algn="just">
              <a:buNone/>
            </a:pPr>
            <a:r>
              <a:rPr lang="en-US" altLang="en-US" sz="2300" b="1" u="sng" dirty="0">
                <a:latin typeface="Times New Roman" pitchFamily="18" charset="0"/>
                <a:cs typeface="Times New Roman" pitchFamily="18" charset="0"/>
              </a:rPr>
              <a:t>CLAUSE 8</a:t>
            </a:r>
          </a:p>
          <a:p>
            <a:pPr marL="87313" indent="22225" algn="just" eaLnBrk="1" hangingPunct="1">
              <a:buFont typeface="Arial" pitchFamily="34" charset="0"/>
              <a:buNone/>
            </a:pPr>
            <a:r>
              <a:rPr lang="en-US" altLang="en-US" sz="2300" dirty="0">
                <a:solidFill>
                  <a:schemeClr val="tx1"/>
                </a:solidFill>
                <a:latin typeface="Times New Roman" pitchFamily="18" charset="0"/>
                <a:cs typeface="Times New Roman" pitchFamily="18" charset="0"/>
              </a:rPr>
              <a:t>44AB(c) Carrying on the business referred to in sections 44AE or 44BB or 44BBB and claiming his income from any such business to be lower than the income prescribed under the relevant section; or</a:t>
            </a:r>
          </a:p>
          <a:p>
            <a:pPr marL="87313" indent="22225" algn="just" eaLnBrk="1" hangingPunct="1">
              <a:buFont typeface="Arial" pitchFamily="34" charset="0"/>
              <a:buNone/>
            </a:pPr>
            <a:endParaRPr lang="en-US" altLang="en-US" sz="2300" dirty="0">
              <a:solidFill>
                <a:schemeClr val="tx1"/>
              </a:solidFill>
              <a:latin typeface="Times New Roman" pitchFamily="18" charset="0"/>
              <a:cs typeface="Times New Roman" pitchFamily="18" charset="0"/>
            </a:endParaRPr>
          </a:p>
          <a:p>
            <a:pPr marL="87313" indent="22225" algn="just" eaLnBrk="1" hangingPunct="1">
              <a:buFont typeface="Arial" pitchFamily="34" charset="0"/>
              <a:buNone/>
            </a:pPr>
            <a:r>
              <a:rPr lang="en-US" altLang="en-US" sz="2300" dirty="0">
                <a:solidFill>
                  <a:schemeClr val="tx1"/>
                </a:solidFill>
                <a:latin typeface="Times New Roman" pitchFamily="18" charset="0"/>
                <a:cs typeface="Times New Roman" pitchFamily="18" charset="0"/>
              </a:rPr>
              <a:t>44AB(d)</a:t>
            </a:r>
            <a:r>
              <a:rPr lang="en-IN" sz="2300" dirty="0">
                <a:solidFill>
                  <a:schemeClr val="tx1"/>
                </a:solidFill>
                <a:latin typeface="Times New Roman" pitchFamily="18" charset="0"/>
                <a:cs typeface="Times New Roman" pitchFamily="18" charset="0"/>
              </a:rPr>
              <a:t> carrying on the [profession] shall, if the profits and gains from the [profession] are deemed to be the profits and gains of such person under [section 44ADA] and he has claimed such income to be lower than the profits and gains so deemed to be the profits and gains of his [profession] and his income exceeds the maximum amount which is not chargeable to income-tax in any [previous year; or]</a:t>
            </a:r>
          </a:p>
          <a:p>
            <a:pPr marL="87313" indent="22225" algn="just">
              <a:buFont typeface="Wingdings 3" pitchFamily="18" charset="2"/>
              <a:buNone/>
            </a:pPr>
            <a:endParaRPr lang="en-IN" sz="2300" dirty="0">
              <a:solidFill>
                <a:schemeClr val="tx1"/>
              </a:solidFill>
              <a:latin typeface="Times New Roman" pitchFamily="18" charset="0"/>
              <a:cs typeface="Times New Roman" pitchFamily="18" charset="0"/>
            </a:endParaRPr>
          </a:p>
          <a:p>
            <a:pPr marL="87313" indent="22225" algn="just">
              <a:buFont typeface="Wingdings 3" pitchFamily="18" charset="2"/>
              <a:buNone/>
            </a:pPr>
            <a:r>
              <a:rPr lang="en-IN" sz="2300" dirty="0">
                <a:solidFill>
                  <a:schemeClr val="tx1"/>
                </a:solidFill>
                <a:latin typeface="Times New Roman" pitchFamily="18" charset="0"/>
                <a:cs typeface="Times New Roman" pitchFamily="18" charset="0"/>
              </a:rPr>
              <a:t>44AB(e) carrying on the business shall, if the provisions of sub-section (4) of section 44AD are applicable in his case and his income exceeds the maximum amount which is not chargeable to income-tax in any previous year</a:t>
            </a:r>
            <a:r>
              <a:rPr lang="en-IN" sz="2300" dirty="0">
                <a:latin typeface="Times New Roman" pitchFamily="18" charset="0"/>
                <a:cs typeface="Times New Roman" pitchFamily="18" charset="0"/>
              </a:rPr>
              <a:t>.</a:t>
            </a:r>
            <a:endParaRPr lang="en-IN" sz="23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Content Placeholder 2"/>
          <p:cNvSpPr>
            <a:spLocks noGrp="1"/>
          </p:cNvSpPr>
          <p:nvPr>
            <p:ph idx="1"/>
          </p:nvPr>
        </p:nvSpPr>
        <p:spPr>
          <a:xfrm>
            <a:off x="304800" y="914401"/>
            <a:ext cx="8534400" cy="3378695"/>
          </a:xfrm>
        </p:spPr>
        <p:txBody>
          <a:bodyPr>
            <a:normAutofit/>
          </a:bodyPr>
          <a:lstStyle/>
          <a:p>
            <a:pPr algn="just" eaLnBrk="1" hangingPunct="1">
              <a:buFont typeface="Arial" pitchFamily="34" charset="0"/>
              <a:buNone/>
            </a:pPr>
            <a:r>
              <a:rPr lang="en-US" altLang="en-US" sz="2400" b="1" u="sng" dirty="0">
                <a:solidFill>
                  <a:schemeClr val="tx1"/>
                </a:solidFill>
                <a:latin typeface="Times New Roman" pitchFamily="18" charset="0"/>
                <a:cs typeface="Times New Roman" pitchFamily="18" charset="0"/>
              </a:rPr>
              <a:t>Relevant clause of section 44AB under which the tax audit has been conducted.</a:t>
            </a:r>
          </a:p>
          <a:p>
            <a:pPr algn="just" eaLnBrk="1" hangingPunct="1">
              <a:buFont typeface="Arial" pitchFamily="34" charset="0"/>
              <a:buNone/>
            </a:pPr>
            <a:endParaRPr lang="en-US" altLang="en-US" sz="2400" u="sng" dirty="0">
              <a:solidFill>
                <a:schemeClr val="tx1"/>
              </a:solidFill>
              <a:latin typeface="Times New Roman" pitchFamily="18" charset="0"/>
              <a:cs typeface="Times New Roman" pitchFamily="18" charset="0"/>
            </a:endParaRPr>
          </a:p>
          <a:p>
            <a:pPr algn="just" eaLnBrk="1" hangingPunct="1">
              <a:buFont typeface="Arial" pitchFamily="34" charset="0"/>
              <a:buNone/>
            </a:pPr>
            <a:r>
              <a:rPr lang="en-US" altLang="en-US" sz="2400" dirty="0">
                <a:solidFill>
                  <a:schemeClr val="tx1"/>
                </a:solidFill>
                <a:latin typeface="Times New Roman" pitchFamily="18" charset="0"/>
                <a:cs typeface="Times New Roman" pitchFamily="18" charset="0"/>
              </a:rPr>
              <a:t>The Auditor has to report under which clause of Tax Audit, the Audit has been conducted.</a:t>
            </a:r>
          </a:p>
          <a:p>
            <a:pPr algn="just" eaLnBrk="1" hangingPunct="1">
              <a:buFont typeface="Arial" pitchFamily="34" charset="0"/>
              <a:buNone/>
            </a:pPr>
            <a:endParaRPr lang="en-US" altLang="en-US" sz="2400" dirty="0">
              <a:solidFill>
                <a:schemeClr val="tx1"/>
              </a:solidFill>
              <a:latin typeface="Times New Roman" pitchFamily="18" charset="0"/>
              <a:cs typeface="Times New Roman" pitchFamily="18" charset="0"/>
            </a:endParaRPr>
          </a:p>
          <a:p>
            <a:pPr algn="just" eaLnBrk="1" hangingPunct="1">
              <a:buFont typeface="Arial" pitchFamily="34" charset="0"/>
              <a:buNone/>
            </a:pPr>
            <a:r>
              <a:rPr lang="en-US" altLang="en-US" sz="2400" dirty="0">
                <a:solidFill>
                  <a:schemeClr val="tx1"/>
                </a:solidFill>
                <a:latin typeface="Times New Roman" pitchFamily="18" charset="0"/>
                <a:cs typeface="Times New Roman" pitchFamily="18" charset="0"/>
              </a:rPr>
              <a:t>The </a:t>
            </a:r>
            <a:r>
              <a:rPr lang="en-US" altLang="en-US" sz="2400" b="1" u="sng" dirty="0">
                <a:solidFill>
                  <a:schemeClr val="tx1"/>
                </a:solidFill>
                <a:latin typeface="Times New Roman" pitchFamily="18" charset="0"/>
                <a:cs typeface="Times New Roman" pitchFamily="18" charset="0"/>
              </a:rPr>
              <a:t>Auditor has to report if the Audit is of Business or Profession or under Presumptive taxation scheme.</a:t>
            </a:r>
          </a:p>
        </p:txBody>
      </p:sp>
      <p:sp>
        <p:nvSpPr>
          <p:cNvPr id="77827" name="Rectangle 2"/>
          <p:cNvSpPr>
            <a:spLocks noChangeArrowheads="1"/>
          </p:cNvSpPr>
          <p:nvPr/>
        </p:nvSpPr>
        <p:spPr bwMode="auto">
          <a:xfrm>
            <a:off x="467544" y="298848"/>
            <a:ext cx="1911101" cy="523220"/>
          </a:xfrm>
          <a:prstGeom prst="rect">
            <a:avLst/>
          </a:prstGeom>
          <a:noFill/>
          <a:ln w="9525">
            <a:noFill/>
            <a:miter lim="800000"/>
            <a:headEnd/>
            <a:tailEnd/>
          </a:ln>
        </p:spPr>
        <p:txBody>
          <a:bodyPr wrap="none">
            <a:spAutoFit/>
          </a:bodyPr>
          <a:lstStyle/>
          <a:p>
            <a:r>
              <a:rPr lang="en-US" altLang="en-US" sz="2800" b="1" u="sng" dirty="0">
                <a:latin typeface="Times New Roman" pitchFamily="18" charset="0"/>
                <a:cs typeface="Times New Roman" pitchFamily="18" charset="0"/>
              </a:rPr>
              <a:t>CLAUSE 8</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object 2"/>
          <p:cNvSpPr txBox="1">
            <a:spLocks noChangeArrowheads="1"/>
          </p:cNvSpPr>
          <p:nvPr/>
        </p:nvSpPr>
        <p:spPr bwMode="auto">
          <a:xfrm>
            <a:off x="228600" y="188640"/>
            <a:ext cx="8686800" cy="5578450"/>
          </a:xfrm>
          <a:prstGeom prst="rect">
            <a:avLst/>
          </a:prstGeom>
          <a:noFill/>
          <a:ln w="9525">
            <a:noFill/>
            <a:miter lim="800000"/>
            <a:headEnd/>
            <a:tailEnd/>
          </a:ln>
        </p:spPr>
        <p:txBody>
          <a:bodyPr wrap="square" lIns="0" tIns="0" rIns="0" bIns="0">
            <a:spAutoFit/>
          </a:bodyPr>
          <a:lstStyle/>
          <a:p>
            <a:pPr marL="12700" algn="just"/>
            <a:r>
              <a:rPr lang="en-US" sz="2300" b="1" dirty="0">
                <a:latin typeface="Times New Roman" pitchFamily="18" charset="0"/>
                <a:cs typeface="Times New Roman" pitchFamily="18" charset="0"/>
              </a:rPr>
              <a:t>CLAUSE NO.8</a:t>
            </a:r>
          </a:p>
          <a:p>
            <a:pPr marL="12700" algn="just"/>
            <a:r>
              <a:rPr lang="en-US" sz="2300" b="1" dirty="0">
                <a:latin typeface="Times New Roman" pitchFamily="18" charset="0"/>
                <a:cs typeface="Times New Roman" pitchFamily="18" charset="0"/>
              </a:rPr>
              <a:t>Relevance of distinction between Business &amp; Profession:</a:t>
            </a:r>
            <a:endParaRPr lang="en-US" sz="2300" dirty="0">
              <a:latin typeface="Times New Roman" pitchFamily="18" charset="0"/>
              <a:cs typeface="Times New Roman" pitchFamily="18" charset="0"/>
            </a:endParaRPr>
          </a:p>
          <a:p>
            <a:pPr marL="12700" algn="just">
              <a:spcBef>
                <a:spcPts val="238"/>
              </a:spcBef>
            </a:pPr>
            <a:r>
              <a:rPr lang="en-US" sz="2300" b="1" u="sng" dirty="0">
                <a:latin typeface="Times New Roman" pitchFamily="18" charset="0"/>
                <a:cs typeface="Times New Roman" pitchFamily="18" charset="0"/>
              </a:rPr>
              <a:t>Section 2(13) defines business </a:t>
            </a:r>
            <a:r>
              <a:rPr lang="en-US" sz="2300" dirty="0">
                <a:latin typeface="Times New Roman" pitchFamily="18" charset="0"/>
                <a:cs typeface="Times New Roman" pitchFamily="18" charset="0"/>
              </a:rPr>
              <a:t>:</a:t>
            </a:r>
          </a:p>
          <a:p>
            <a:pPr marL="12700" algn="just">
              <a:spcBef>
                <a:spcPts val="513"/>
              </a:spcBef>
            </a:pPr>
            <a:r>
              <a:rPr lang="en-US" sz="2300" dirty="0">
                <a:latin typeface="Times New Roman" pitchFamily="18" charset="0"/>
                <a:cs typeface="Times New Roman" pitchFamily="18" charset="0"/>
              </a:rPr>
              <a:t>“Business” includes any trade, commerce, or manufacture or any adventure or concern in the nature of trade, commerce or manufacture.</a:t>
            </a:r>
          </a:p>
          <a:p>
            <a:pPr marL="12700" algn="just">
              <a:spcBef>
                <a:spcPts val="213"/>
              </a:spcBef>
            </a:pPr>
            <a:r>
              <a:rPr lang="en-US" sz="2300" b="1" u="sng" dirty="0">
                <a:latin typeface="Times New Roman" pitchFamily="18" charset="0"/>
                <a:cs typeface="Times New Roman" pitchFamily="18" charset="0"/>
              </a:rPr>
              <a:t>Section 2(36) defines Profession :</a:t>
            </a:r>
          </a:p>
          <a:p>
            <a:pPr marL="12700" algn="just">
              <a:spcBef>
                <a:spcPts val="238"/>
              </a:spcBef>
            </a:pPr>
            <a:r>
              <a:rPr lang="en-US" sz="2300" dirty="0">
                <a:latin typeface="Times New Roman" pitchFamily="18" charset="0"/>
                <a:cs typeface="Times New Roman" pitchFamily="18" charset="0"/>
              </a:rPr>
              <a:t>“Profession” includes vocation</a:t>
            </a:r>
          </a:p>
          <a:p>
            <a:pPr marL="12700" algn="just">
              <a:spcBef>
                <a:spcPts val="475"/>
              </a:spcBef>
            </a:pPr>
            <a:r>
              <a:rPr lang="en-US" sz="2300" dirty="0">
                <a:latin typeface="Times New Roman" pitchFamily="18" charset="0"/>
                <a:cs typeface="Times New Roman" pitchFamily="18" charset="0"/>
              </a:rPr>
              <a:t>Whether a particular activity can be classified as ‘business’ or ‘Profession’ will depend on the facts and circumstances of the each case - </a:t>
            </a:r>
            <a:r>
              <a:rPr lang="en-US" sz="2300" b="1" dirty="0">
                <a:latin typeface="Times New Roman" pitchFamily="18" charset="0"/>
                <a:cs typeface="Times New Roman" pitchFamily="18" charset="0"/>
              </a:rPr>
              <a:t>CIT v. </a:t>
            </a:r>
            <a:r>
              <a:rPr lang="en-US" sz="2300" b="1" dirty="0" err="1">
                <a:latin typeface="Times New Roman" pitchFamily="18" charset="0"/>
                <a:cs typeface="Times New Roman" pitchFamily="18" charset="0"/>
              </a:rPr>
              <a:t>Manmohan</a:t>
            </a:r>
            <a:r>
              <a:rPr lang="en-US" sz="2300" b="1" dirty="0">
                <a:latin typeface="Times New Roman" pitchFamily="18" charset="0"/>
                <a:cs typeface="Times New Roman" pitchFamily="18" charset="0"/>
              </a:rPr>
              <a:t> Das (Deceased) (1966) 59 ITR 699 (SC)</a:t>
            </a:r>
          </a:p>
          <a:p>
            <a:pPr marL="12700" algn="just">
              <a:spcBef>
                <a:spcPts val="475"/>
              </a:spcBef>
            </a:pPr>
            <a:r>
              <a:rPr lang="en-US" sz="2300" dirty="0">
                <a:latin typeface="Times New Roman" pitchFamily="18" charset="0"/>
                <a:cs typeface="Times New Roman" pitchFamily="18" charset="0"/>
              </a:rPr>
              <a:t>All professions are businesses, but all businesses are not professions. Only those businesses are professions the profit of which are dependent mainly upon the personal qualification and in which no capital expenditure is required or only capital expenditure of comparatively small amount - </a:t>
            </a:r>
            <a:r>
              <a:rPr lang="en-US" sz="2300" b="1" dirty="0" err="1">
                <a:latin typeface="Times New Roman" pitchFamily="18" charset="0"/>
                <a:cs typeface="Times New Roman" pitchFamily="18" charset="0"/>
              </a:rPr>
              <a:t>P.Stanwill</a:t>
            </a:r>
            <a:r>
              <a:rPr lang="en-US" sz="2300" b="1" dirty="0">
                <a:latin typeface="Times New Roman" pitchFamily="18" charset="0"/>
                <a:cs typeface="Times New Roman" pitchFamily="18" charset="0"/>
              </a:rPr>
              <a:t> &amp; Co. v/s. CIT (1952) 22 ITR 316, 320-21 (All)</a:t>
            </a:r>
          </a:p>
        </p:txBody>
      </p:sp>
      <p:sp>
        <p:nvSpPr>
          <p:cNvPr id="78851" name="object 7"/>
          <p:cNvSpPr>
            <a:spLocks noChangeArrowheads="1"/>
          </p:cNvSpPr>
          <p:nvPr/>
        </p:nvSpPr>
        <p:spPr bwMode="auto">
          <a:xfrm>
            <a:off x="6069013" y="319088"/>
            <a:ext cx="695325" cy="925512"/>
          </a:xfrm>
          <a:prstGeom prst="rect">
            <a:avLst/>
          </a:prstGeom>
          <a:blipFill dpi="0" rotWithShape="1">
            <a:blip r:embed="rId3"/>
            <a:srcRect/>
            <a:stretch>
              <a:fillRect/>
            </a:stretch>
          </a:blipFill>
          <a:ln w="9525">
            <a:noFill/>
            <a:miter lim="800000"/>
            <a:headEnd/>
            <a:tailEnd/>
          </a:ln>
        </p:spPr>
        <p:txBody>
          <a:bodyPr lIns="0" tIns="0" rIns="0" bIns="0"/>
          <a:lstStyle/>
          <a:p>
            <a:endParaRPr lang="en-US"/>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7158" y="357166"/>
            <a:ext cx="8463314" cy="5650125"/>
          </a:xfrm>
        </p:spPr>
        <p:txBody>
          <a:bodyPr>
            <a:normAutofit/>
          </a:bodyPr>
          <a:lstStyle/>
          <a:p>
            <a:pPr algn="ctr">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a:t>
            </a:r>
            <a:endParaRPr lang="en-IN" sz="2400" b="1" dirty="0">
              <a:latin typeface="Times New Roman" panose="02020603050405020304" pitchFamily="18" charset="0"/>
              <a:cs typeface="Times New Roman" panose="02020603050405020304" pitchFamily="18" charset="0"/>
            </a:endParaRPr>
          </a:p>
          <a:p>
            <a:pPr marL="114300" indent="-4763" algn="just">
              <a:buNone/>
            </a:pPr>
            <a:endParaRPr lang="en-IN" sz="2400" b="1" u="sng" dirty="0">
              <a:latin typeface="Times New Roman" panose="02020603050405020304" pitchFamily="18" charset="0"/>
              <a:cs typeface="Times New Roman" panose="02020603050405020304" pitchFamily="18" charset="0"/>
            </a:endParaRPr>
          </a:p>
          <a:p>
            <a:pPr marL="114300" indent="-4763" algn="just">
              <a:buNone/>
            </a:pPr>
            <a:r>
              <a:rPr lang="en-IN" sz="2400" b="1" u="sng" dirty="0">
                <a:latin typeface="Times New Roman" panose="02020603050405020304" pitchFamily="18" charset="0"/>
                <a:cs typeface="Times New Roman" panose="02020603050405020304" pitchFamily="18" charset="0"/>
              </a:rPr>
              <a:t>While reviewing various tax audit reports it was observed that the companies (which are required to get their accounts audited under Companies Act, 2013) had selected option (a) [Clause 44AB(a)-Total sales / turnover / gross receipts in business exceeding specified limits”] instead of option “Third Proviso to section 44AB: Audited under any other law”.</a:t>
            </a:r>
            <a:endParaRPr lang="en-IN" sz="240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333089183"/>
      </p:ext>
    </p:extLst>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114300" y="228600"/>
            <a:ext cx="8991600" cy="914400"/>
          </a:xfrm>
        </p:spPr>
        <p:txBody>
          <a:bodyPr>
            <a:noAutofit/>
          </a:bodyPr>
          <a:lstStyle/>
          <a:p>
            <a:r>
              <a:rPr lang="en-US" sz="3200" dirty="0">
                <a:solidFill>
                  <a:schemeClr val="tx1"/>
                </a:solidFill>
                <a:latin typeface="Times New Roman" panose="02020603050405020304" pitchFamily="18" charset="0"/>
                <a:cs typeface="Times New Roman" panose="02020603050405020304" pitchFamily="18" charset="0"/>
              </a:rPr>
              <a:t>Clause no. 8(a)</a:t>
            </a:r>
            <a:br>
              <a:rPr lang="en-US" sz="4000" dirty="0">
                <a:solidFill>
                  <a:schemeClr val="tx1"/>
                </a:solidFill>
                <a:latin typeface="Times New Roman" panose="02020603050405020304" pitchFamily="18" charset="0"/>
                <a:cs typeface="Times New Roman" panose="02020603050405020304" pitchFamily="18" charset="0"/>
              </a:rPr>
            </a:br>
            <a:r>
              <a:rPr lang="en-US" sz="2000" dirty="0">
                <a:solidFill>
                  <a:schemeClr val="tx1"/>
                </a:solidFill>
                <a:latin typeface="Times New Roman" panose="02020603050405020304" pitchFamily="18" charset="0"/>
                <a:cs typeface="Times New Roman" panose="02020603050405020304" pitchFamily="18" charset="0"/>
              </a:rPr>
              <a:t>{Inserted in Form-3cd updated on 22.10.2020,Subs. vide Rules,2021}</a:t>
            </a:r>
            <a:endParaRPr lang="en-US" sz="2400" i="1" dirty="0">
              <a:solidFill>
                <a:schemeClr val="tx1"/>
              </a:solidFill>
              <a:latin typeface="Times New Roman" panose="02020603050405020304" pitchFamily="18" charset="0"/>
              <a:cs typeface="Times New Roman" panose="02020603050405020304" pitchFamily="18" charset="0"/>
            </a:endParaRPr>
          </a:p>
        </p:txBody>
      </p:sp>
      <p:sp>
        <p:nvSpPr>
          <p:cNvPr id="8" name="Content Placeholder 7"/>
          <p:cNvSpPr>
            <a:spLocks noGrp="1"/>
          </p:cNvSpPr>
          <p:nvPr>
            <p:ph sz="quarter" idx="1"/>
          </p:nvPr>
        </p:nvSpPr>
        <p:spPr>
          <a:xfrm>
            <a:off x="152400" y="1235567"/>
            <a:ext cx="8877300" cy="846219"/>
          </a:xfrm>
          <a:ln w="38100">
            <a:solidFill>
              <a:schemeClr val="bg1"/>
            </a:solidFill>
          </a:ln>
        </p:spPr>
        <p:style>
          <a:lnRef idx="2">
            <a:schemeClr val="accent1"/>
          </a:lnRef>
          <a:fillRef idx="1">
            <a:schemeClr val="lt1"/>
          </a:fillRef>
          <a:effectRef idx="0">
            <a:schemeClr val="accent1"/>
          </a:effectRef>
          <a:fontRef idx="minor">
            <a:schemeClr val="dk1"/>
          </a:fontRef>
        </p:style>
        <p:txBody>
          <a:bodyPr>
            <a:noAutofit/>
          </a:bodyPr>
          <a:lstStyle/>
          <a:p>
            <a:pPr marL="0" indent="0" algn="just">
              <a:buNone/>
            </a:pPr>
            <a:r>
              <a:rPr lang="en-US" sz="1900" dirty="0">
                <a:solidFill>
                  <a:schemeClr val="tx1"/>
                </a:solidFill>
                <a:latin typeface="Times New Roman" panose="02020603050405020304" pitchFamily="18" charset="0"/>
                <a:ea typeface="Times New Roman"/>
                <a:cs typeface="Times New Roman" panose="02020603050405020304" pitchFamily="18" charset="0"/>
              </a:rPr>
              <a:t>Indicate the </a:t>
            </a:r>
            <a:r>
              <a:rPr lang="en-US" sz="1900" b="1" u="sng" dirty="0">
                <a:solidFill>
                  <a:schemeClr val="tx1"/>
                </a:solidFill>
                <a:latin typeface="Times New Roman" panose="02020603050405020304" pitchFamily="18" charset="0"/>
                <a:ea typeface="Times New Roman"/>
                <a:cs typeface="Times New Roman" panose="02020603050405020304" pitchFamily="18" charset="0"/>
              </a:rPr>
              <a:t>option for taxation under Section 115BA/ 115BAA/ 115BAB/ 115BAC/ 115BAD, which are applicable for Companies and Individual and HUF.  </a:t>
            </a:r>
            <a:r>
              <a:rPr lang="en-US" sz="1900" b="1" dirty="0">
                <a:solidFill>
                  <a:schemeClr val="tx1"/>
                </a:solidFill>
                <a:latin typeface="Times New Roman" panose="02020603050405020304" pitchFamily="18" charset="0"/>
                <a:ea typeface="Times New Roman"/>
                <a:cs typeface="Times New Roman" panose="02020603050405020304" pitchFamily="18" charset="0"/>
              </a:rPr>
              <a:t> </a:t>
            </a:r>
            <a:endParaRPr lang="en-US" sz="1900" dirty="0">
              <a:solidFill>
                <a:schemeClr val="tx1"/>
              </a:solidFill>
              <a:latin typeface="Times New Roman" panose="02020603050405020304" pitchFamily="18" charset="0"/>
              <a:ea typeface="Calibri"/>
              <a:cs typeface="Times New Roman" panose="02020603050405020304" pitchFamily="18" charset="0"/>
            </a:endParaRPr>
          </a:p>
        </p:txBody>
      </p:sp>
      <p:sp>
        <p:nvSpPr>
          <p:cNvPr id="9" name="TextBox 8"/>
          <p:cNvSpPr txBox="1"/>
          <p:nvPr/>
        </p:nvSpPr>
        <p:spPr>
          <a:xfrm>
            <a:off x="155352" y="2042264"/>
            <a:ext cx="8839200" cy="1554272"/>
          </a:xfrm>
          <a:prstGeom prst="rect">
            <a:avLst/>
          </a:prstGeom>
          <a:noFill/>
          <a:ln w="38100">
            <a:solidFill>
              <a:schemeClr val="bg1"/>
            </a:solidFill>
          </a:ln>
        </p:spPr>
        <p:txBody>
          <a:bodyPr wrap="square" rtlCol="0">
            <a:spAutoFit/>
          </a:bodyPr>
          <a:lstStyle/>
          <a:p>
            <a:pPr marL="441325" indent="-441325" algn="just"/>
            <a:r>
              <a:rPr lang="en-US" sz="1900" b="1" dirty="0">
                <a:latin typeface="Times New Roman" panose="02020603050405020304" pitchFamily="18" charset="0"/>
                <a:cs typeface="Times New Roman" panose="02020603050405020304" pitchFamily="18" charset="0"/>
              </a:rPr>
              <a:t>Brief: </a:t>
            </a:r>
            <a:r>
              <a:rPr lang="en-US" sz="1900" dirty="0">
                <a:latin typeface="Times New Roman" panose="02020603050405020304" pitchFamily="18" charset="0"/>
                <a:cs typeface="Times New Roman" panose="02020603050405020304" pitchFamily="18" charset="0"/>
              </a:rPr>
              <a:t>Whether the company has opted for taxation under section   115BA / 115BAA / 115BAB?</a:t>
            </a:r>
          </a:p>
          <a:p>
            <a:pPr marL="441325" indent="-441325" algn="just">
              <a:buFont typeface="Wingdings" panose="05000000000000000000" pitchFamily="2" charset="2"/>
              <a:buChar char="Ø"/>
            </a:pPr>
            <a:r>
              <a:rPr lang="en-US" sz="1900" dirty="0">
                <a:latin typeface="Times New Roman" panose="02020603050405020304" pitchFamily="18" charset="0"/>
                <a:cs typeface="Times New Roman" panose="02020603050405020304" pitchFamily="18" charset="0"/>
              </a:rPr>
              <a:t>If NO, then it disables the section showing in the drop-down menu.</a:t>
            </a:r>
          </a:p>
          <a:p>
            <a:pPr marL="441325" indent="-441325" algn="just">
              <a:buFont typeface="Wingdings" panose="05000000000000000000" pitchFamily="2" charset="2"/>
              <a:buChar char="Ø"/>
            </a:pPr>
            <a:r>
              <a:rPr lang="en-US" sz="1900" dirty="0">
                <a:latin typeface="Times New Roman" panose="02020603050405020304" pitchFamily="18" charset="0"/>
                <a:cs typeface="Times New Roman" panose="02020603050405020304" pitchFamily="18" charset="0"/>
              </a:rPr>
              <a:t>If YES, it will show the section under which the assessee company going to opt for tax purposes. The screenshot is given below:</a:t>
            </a:r>
          </a:p>
        </p:txBody>
      </p:sp>
      <p:sp>
        <p:nvSpPr>
          <p:cNvPr id="4" name="Footer Placeholder 3"/>
          <p:cNvSpPr>
            <a:spLocks noGrp="1"/>
          </p:cNvSpPr>
          <p:nvPr>
            <p:ph type="ftr" sz="quarter" idx="11"/>
          </p:nvPr>
        </p:nvSpPr>
        <p:spPr>
          <a:xfrm>
            <a:off x="5364088" y="6403968"/>
            <a:ext cx="2350681" cy="365125"/>
          </a:xfrm>
        </p:spPr>
        <p:txBody>
          <a:bodyPr/>
          <a:lstStyle/>
          <a:p>
            <a:r>
              <a:rPr lang="en-IN" dirty="0" err="1"/>
              <a:t>H.C.Khincha</a:t>
            </a:r>
            <a:r>
              <a:rPr lang="en-IN" dirty="0"/>
              <a:t> &amp; Co</a:t>
            </a:r>
            <a:endParaRPr lang="en-US" dirty="0"/>
          </a:p>
        </p:txBody>
      </p:sp>
      <p:pic>
        <p:nvPicPr>
          <p:cNvPr id="2" name="Picture 1">
            <a:extLst>
              <a:ext uri="{FF2B5EF4-FFF2-40B4-BE49-F238E27FC236}">
                <a16:creationId xmlns:a16="http://schemas.microsoft.com/office/drawing/2014/main" id="{E9295237-4179-E85B-666B-4F08AB148CC1}"/>
              </a:ext>
            </a:extLst>
          </p:cNvPr>
          <p:cNvPicPr>
            <a:picLocks noChangeAspect="1"/>
          </p:cNvPicPr>
          <p:nvPr/>
        </p:nvPicPr>
        <p:blipFill>
          <a:blip r:embed="rId2"/>
          <a:stretch>
            <a:fillRect/>
          </a:stretch>
        </p:blipFill>
        <p:spPr>
          <a:xfrm>
            <a:off x="251520" y="3596536"/>
            <a:ext cx="8737128" cy="2347339"/>
          </a:xfrm>
          <a:prstGeom prst="rect">
            <a:avLst/>
          </a:prstGeom>
        </p:spPr>
      </p:pic>
    </p:spTree>
    <p:extLst>
      <p:ext uri="{BB962C8B-B14F-4D97-AF65-F5344CB8AC3E}">
        <p14:creationId xmlns:p14="http://schemas.microsoft.com/office/powerpoint/2010/main" val="201194200"/>
      </p:ext>
    </p:extLst>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218404"/>
            <a:ext cx="8515672" cy="5875282"/>
          </a:xfrm>
        </p:spPr>
        <p:txBody>
          <a:bodyPr>
            <a:normAutofit lnSpcReduction="10000"/>
          </a:bodyPr>
          <a:lstStyle/>
          <a:p>
            <a:pPr marL="109728" indent="0" algn="ctr">
              <a:buNone/>
            </a:pPr>
            <a:r>
              <a:rPr lang="en-US" sz="2200" b="1" dirty="0">
                <a:latin typeface="Times New Roman" pitchFamily="18" charset="0"/>
                <a:cs typeface="Times New Roman" pitchFamily="18" charset="0"/>
              </a:rPr>
              <a:t>As per Page no 72 of Guidance Note on Tax Audit u/s. 44AB of IT Act, 1961 (Revised 2026)</a:t>
            </a:r>
          </a:p>
          <a:p>
            <a:pPr marL="109728" indent="0" algn="ctr">
              <a:buNone/>
            </a:pPr>
            <a:endParaRPr lang="en-US" sz="2200" b="1" dirty="0">
              <a:latin typeface="Times New Roman" pitchFamily="18" charset="0"/>
              <a:cs typeface="Times New Roman" pitchFamily="18" charset="0"/>
            </a:endParaRPr>
          </a:p>
          <a:p>
            <a:pPr marL="109728" indent="0" algn="just">
              <a:buNone/>
            </a:pPr>
            <a:r>
              <a:rPr lang="en-US" sz="2300" dirty="0">
                <a:latin typeface="Times New Roman" panose="02020603050405020304" pitchFamily="18" charset="0"/>
                <a:cs typeface="Times New Roman" panose="02020603050405020304" pitchFamily="18" charset="0"/>
              </a:rPr>
              <a:t>20.15 Under the regular provisions of the Act, an </a:t>
            </a:r>
            <a:r>
              <a:rPr lang="en-US" sz="2300" dirty="0" err="1">
                <a:latin typeface="Times New Roman" panose="02020603050405020304" pitchFamily="18" charset="0"/>
                <a:cs typeface="Times New Roman" panose="02020603050405020304" pitchFamily="18" charset="0"/>
              </a:rPr>
              <a:t>assessee</a:t>
            </a:r>
            <a:r>
              <a:rPr lang="en-US" sz="2300" dirty="0">
                <a:latin typeface="Times New Roman" panose="02020603050405020304" pitchFamily="18" charset="0"/>
                <a:cs typeface="Times New Roman" panose="02020603050405020304" pitchFamily="18" charset="0"/>
              </a:rPr>
              <a:t> is required to pay income-tax at the rates specified in the relevant Finance Act. </a:t>
            </a:r>
          </a:p>
          <a:p>
            <a:pPr marL="109728" indent="0" algn="just">
              <a:buNone/>
            </a:pPr>
            <a:r>
              <a:rPr lang="en-US" sz="2300" dirty="0">
                <a:latin typeface="Times New Roman" panose="02020603050405020304" pitchFamily="18" charset="0"/>
                <a:cs typeface="Times New Roman" panose="02020603050405020304" pitchFamily="18" charset="0"/>
              </a:rPr>
              <a:t>However, sections 115BA, 115BAA, 115BAB, 115BAC, 115BAD and 115BAE provide for concessional tax rates, subject to computation of total income, without claiming certain deductions, exemptions etc. </a:t>
            </a:r>
          </a:p>
          <a:p>
            <a:pPr marL="109728" indent="0" algn="just">
              <a:buNone/>
            </a:pPr>
            <a:r>
              <a:rPr lang="en-US" sz="2300" dirty="0">
                <a:latin typeface="Times New Roman" panose="02020603050405020304" pitchFamily="18" charset="0"/>
                <a:cs typeface="Times New Roman" panose="02020603050405020304" pitchFamily="18" charset="0"/>
              </a:rPr>
              <a:t>The </a:t>
            </a:r>
            <a:r>
              <a:rPr lang="en-US" sz="2300" dirty="0" err="1">
                <a:latin typeface="Times New Roman" panose="02020603050405020304" pitchFamily="18" charset="0"/>
                <a:cs typeface="Times New Roman" panose="02020603050405020304" pitchFamily="18" charset="0"/>
              </a:rPr>
              <a:t>assessee</a:t>
            </a:r>
            <a:r>
              <a:rPr lang="en-US" sz="2300" dirty="0">
                <a:latin typeface="Times New Roman" panose="02020603050405020304" pitchFamily="18" charset="0"/>
                <a:cs typeface="Times New Roman" panose="02020603050405020304" pitchFamily="18" charset="0"/>
              </a:rPr>
              <a:t> can opt to pay tax under the rates prescribed in the Finance Act or at the concessional rates specified in any of the aforesaid sections. </a:t>
            </a:r>
          </a:p>
          <a:p>
            <a:pPr marL="109728" indent="0" algn="just">
              <a:buNone/>
            </a:pPr>
            <a:r>
              <a:rPr lang="en-US" sz="2300" dirty="0">
                <a:latin typeface="Times New Roman" panose="02020603050405020304" pitchFamily="18" charset="0"/>
                <a:cs typeface="Times New Roman" panose="02020603050405020304" pitchFamily="18" charset="0"/>
              </a:rPr>
              <a:t>In either case, certain income would be chargeable to tax at the rates specified in Chapter XII of the Income-tax Act, 1961, such as, long-term capital gains taxable under section 112/112A, short-term capital gains taxable under section 111A etc.</a:t>
            </a:r>
            <a:endParaRPr lang="en-GB" sz="230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421715104"/>
      </p:ext>
    </p:extLst>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304800"/>
            <a:ext cx="8382000" cy="5702491"/>
          </a:xfrm>
        </p:spPr>
        <p:txBody>
          <a:bodyPr>
            <a:normAutofit/>
          </a:bodyPr>
          <a:lstStyle/>
          <a:p>
            <a:pPr marL="109728" indent="0" algn="ctr">
              <a:buNone/>
            </a:pPr>
            <a:r>
              <a:rPr lang="en-US" sz="2200" b="1" dirty="0">
                <a:latin typeface="Times New Roman" pitchFamily="18" charset="0"/>
                <a:cs typeface="Times New Roman" pitchFamily="18" charset="0"/>
              </a:rPr>
              <a:t>As per Page no 72 of Guidance Note on Tax Audit u/s. 44AB of IT Act, 1961 (Revised 2026)</a:t>
            </a:r>
          </a:p>
          <a:p>
            <a:pPr marL="109728" indent="0" algn="ctr">
              <a:buNone/>
            </a:pPr>
            <a:endParaRPr lang="en-US" sz="2200" b="1" dirty="0">
              <a:latin typeface="Times New Roman" pitchFamily="18" charset="0"/>
              <a:cs typeface="Times New Roman" pitchFamily="18" charset="0"/>
            </a:endParaRPr>
          </a:p>
          <a:p>
            <a:pPr marL="109728" indent="0" algn="just">
              <a:buNone/>
            </a:pPr>
            <a:r>
              <a:rPr lang="en-US" sz="2400" dirty="0">
                <a:latin typeface="Times New Roman" pitchFamily="18" charset="0"/>
                <a:cs typeface="Times New Roman" pitchFamily="18" charset="0"/>
              </a:rPr>
              <a:t>20.16 Clause 8A requires whether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has opted for taxation under any of the aforesaid sections and in case answer is yes, then, the appropriate section has to be selected. </a:t>
            </a:r>
          </a:p>
          <a:p>
            <a:pPr marL="109728" indent="0" algn="just">
              <a:buNone/>
            </a:pPr>
            <a:r>
              <a:rPr lang="en-US" sz="2400" dirty="0">
                <a:latin typeface="Times New Roman" pitchFamily="18" charset="0"/>
                <a:cs typeface="Times New Roman" pitchFamily="18" charset="0"/>
              </a:rPr>
              <a:t>The tax auditor is advised to examine the previous year Income-tax return to verify the option which has been exercised by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a:t>
            </a:r>
          </a:p>
          <a:p>
            <a:pPr marL="109728" indent="0" algn="just">
              <a:buNone/>
            </a:pPr>
            <a:r>
              <a:rPr lang="en-US" sz="2400" dirty="0">
                <a:latin typeface="Times New Roman" pitchFamily="18" charset="0"/>
                <a:cs typeface="Times New Roman" pitchFamily="18" charset="0"/>
              </a:rPr>
              <a:t>However, as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has to file the return, he may opt for different alternative rates than reported by the auditor. </a:t>
            </a:r>
          </a:p>
          <a:p>
            <a:pPr marL="109728" indent="0" algn="just">
              <a:buNone/>
            </a:pPr>
            <a:r>
              <a:rPr lang="en-US" sz="2400" dirty="0">
                <a:latin typeface="Times New Roman" pitchFamily="18" charset="0"/>
                <a:cs typeface="Times New Roman" pitchFamily="18" charset="0"/>
              </a:rPr>
              <a:t>Hence, the auditor should mention the selection or the choice of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as on the date of signing of the Report. </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580656272"/>
      </p:ext>
    </p:extLst>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247490"/>
            <a:ext cx="8382000" cy="5817111"/>
          </a:xfrm>
        </p:spPr>
        <p:txBody>
          <a:bodyPr>
            <a:normAutofit/>
          </a:bodyPr>
          <a:lstStyle/>
          <a:p>
            <a:pPr marL="109728" indent="0" algn="ctr">
              <a:buNone/>
            </a:pPr>
            <a:r>
              <a:rPr lang="en-US" sz="2200" b="1" dirty="0">
                <a:latin typeface="Times New Roman" pitchFamily="18" charset="0"/>
                <a:cs typeface="Times New Roman" pitchFamily="18" charset="0"/>
              </a:rPr>
              <a:t>As per Page no 72 of Guidance Note on Tax Audit u/s. 44AB of IT Act, 1961 (Revised 2026)</a:t>
            </a:r>
          </a:p>
          <a:p>
            <a:pPr marL="109728" indent="0" algn="just">
              <a:buNone/>
            </a:pPr>
            <a:endParaRPr lang="en-US" sz="1200" b="1" u="sng" dirty="0">
              <a:latin typeface="Times New Roman" pitchFamily="18" charset="0"/>
              <a:cs typeface="Times New Roman" pitchFamily="18" charset="0"/>
            </a:endParaRPr>
          </a:p>
          <a:p>
            <a:pPr marL="109728" indent="0" algn="just">
              <a:buNone/>
            </a:pPr>
            <a:r>
              <a:rPr lang="en-US" sz="2300" b="1" u="sng" dirty="0">
                <a:latin typeface="Times New Roman" pitchFamily="18" charset="0"/>
                <a:cs typeface="Times New Roman" pitchFamily="18" charset="0"/>
              </a:rPr>
              <a:t>For the purpose of verifying the reporting under clause 8a, the tax auditor should examine whether the relevant form being 10-IB, 10-IC, 10-ID, 10-IF and 10-IFA furnished under section 115BA, 115BAA, 115BAB, 115BAD and 115BAE respectively for availing new tax regime is already filed by the </a:t>
            </a:r>
            <a:r>
              <a:rPr lang="en-US" sz="2300" b="1" u="sng" dirty="0" err="1">
                <a:latin typeface="Times New Roman" pitchFamily="18" charset="0"/>
                <a:cs typeface="Times New Roman" pitchFamily="18" charset="0"/>
              </a:rPr>
              <a:t>assessee</a:t>
            </a:r>
            <a:r>
              <a:rPr lang="en-US" sz="2300" b="1" u="sng" dirty="0">
                <a:latin typeface="Times New Roman" pitchFamily="18" charset="0"/>
                <a:cs typeface="Times New Roman" pitchFamily="18" charset="0"/>
              </a:rPr>
              <a:t>. </a:t>
            </a:r>
          </a:p>
          <a:p>
            <a:pPr marL="109728" indent="0" algn="just">
              <a:buNone/>
            </a:pPr>
            <a:r>
              <a:rPr lang="en-US" sz="2300" dirty="0">
                <a:latin typeface="Times New Roman" pitchFamily="18" charset="0"/>
                <a:cs typeface="Times New Roman" pitchFamily="18" charset="0"/>
              </a:rPr>
              <a:t>In case, the </a:t>
            </a:r>
            <a:r>
              <a:rPr lang="en-US" sz="2300" dirty="0" err="1">
                <a:latin typeface="Times New Roman" pitchFamily="18" charset="0"/>
                <a:cs typeface="Times New Roman" pitchFamily="18" charset="0"/>
              </a:rPr>
              <a:t>assessee</a:t>
            </a:r>
            <a:r>
              <a:rPr lang="en-US" sz="2300" dirty="0">
                <a:latin typeface="Times New Roman" pitchFamily="18" charset="0"/>
                <a:cs typeface="Times New Roman" pitchFamily="18" charset="0"/>
              </a:rPr>
              <a:t> has not filed the relevant form, written representation from the </a:t>
            </a:r>
            <a:r>
              <a:rPr lang="en-US" sz="2300" dirty="0" err="1">
                <a:latin typeface="Times New Roman" pitchFamily="18" charset="0"/>
                <a:cs typeface="Times New Roman" pitchFamily="18" charset="0"/>
              </a:rPr>
              <a:t>assessee</a:t>
            </a:r>
            <a:r>
              <a:rPr lang="en-US" sz="2300" dirty="0">
                <a:latin typeface="Times New Roman" pitchFamily="18" charset="0"/>
                <a:cs typeface="Times New Roman" pitchFamily="18" charset="0"/>
              </a:rPr>
              <a:t> should be obtained whether he will be availing the new regime or otherwise and based on written representation, the reporting under this clause should be made. </a:t>
            </a:r>
          </a:p>
          <a:p>
            <a:pPr marL="109728" indent="0" algn="just">
              <a:buNone/>
            </a:pPr>
            <a:r>
              <a:rPr lang="en-US" sz="2300" dirty="0">
                <a:latin typeface="Times New Roman" pitchFamily="18" charset="0"/>
                <a:cs typeface="Times New Roman" pitchFamily="18" charset="0"/>
              </a:rPr>
              <a:t>Where reporting is made solely on the basis of </a:t>
            </a:r>
            <a:r>
              <a:rPr lang="en-US" sz="2300" dirty="0" err="1">
                <a:latin typeface="Times New Roman" pitchFamily="18" charset="0"/>
                <a:cs typeface="Times New Roman" pitchFamily="18" charset="0"/>
              </a:rPr>
              <a:t>assessee’s</a:t>
            </a:r>
            <a:r>
              <a:rPr lang="en-US" sz="2300" dirty="0">
                <a:latin typeface="Times New Roman" pitchFamily="18" charset="0"/>
                <a:cs typeface="Times New Roman" pitchFamily="18" charset="0"/>
              </a:rPr>
              <a:t> representation, the fact should be stated in paragraph (3) of Form 3CA or paragraph (5) of Form 3CB.</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501237842"/>
      </p:ext>
    </p:extLst>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611562"/>
          </a:xfrm>
        </p:spPr>
        <p:txBody>
          <a:bodyPr>
            <a:normAutofit/>
          </a:bodyPr>
          <a:lstStyle/>
          <a:p>
            <a:r>
              <a:rPr lang="en-IN" sz="8000" b="1" dirty="0">
                <a:solidFill>
                  <a:schemeClr val="tx1"/>
                </a:solidFill>
                <a:latin typeface="Times New Roman" pitchFamily="18" charset="0"/>
                <a:cs typeface="Times New Roman" pitchFamily="18" charset="0"/>
              </a:rPr>
              <a:t>PART - B</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304800"/>
            <a:ext cx="1896673" cy="461665"/>
          </a:xfrm>
          <a:prstGeom prst="rect">
            <a:avLst/>
          </a:prstGeom>
        </p:spPr>
        <p:txBody>
          <a:bodyPr wrap="none">
            <a:spAutoFit/>
          </a:bodyPr>
          <a:lstStyle/>
          <a:p>
            <a:pPr>
              <a:buNone/>
            </a:pPr>
            <a:r>
              <a:rPr lang="en-US" sz="2400" b="1" dirty="0">
                <a:latin typeface="Times New Roman" pitchFamily="18" charset="0"/>
                <a:cs typeface="Times New Roman" pitchFamily="18" charset="0"/>
              </a:rPr>
              <a:t>CLAUSE – 9</a:t>
            </a:r>
          </a:p>
        </p:txBody>
      </p:sp>
      <p:sp>
        <p:nvSpPr>
          <p:cNvPr id="5" name="Rectangle 4"/>
          <p:cNvSpPr/>
          <p:nvPr/>
        </p:nvSpPr>
        <p:spPr>
          <a:xfrm>
            <a:off x="304800" y="762000"/>
            <a:ext cx="8534400" cy="1938992"/>
          </a:xfrm>
          <a:prstGeom prst="rect">
            <a:avLst/>
          </a:prstGeom>
          <a:ln w="9525"/>
        </p:spPr>
        <p:style>
          <a:lnRef idx="2">
            <a:schemeClr val="dk1"/>
          </a:lnRef>
          <a:fillRef idx="1">
            <a:schemeClr val="lt1"/>
          </a:fillRef>
          <a:effectRef idx="0">
            <a:schemeClr val="dk1"/>
          </a:effectRef>
          <a:fontRef idx="minor">
            <a:schemeClr val="dk1"/>
          </a:fontRef>
        </p:style>
        <p:txBody>
          <a:bodyPr wrap="square">
            <a:spAutoFit/>
          </a:bodyPr>
          <a:lstStyle/>
          <a:p>
            <a:pPr algn="just">
              <a:buFont typeface="Arial" pitchFamily="34" charset="0"/>
              <a:buNone/>
            </a:pPr>
            <a:r>
              <a:rPr lang="en-IN" sz="2400" dirty="0">
                <a:latin typeface="Times New Roman" pitchFamily="18" charset="0"/>
                <a:cs typeface="Times New Roman" pitchFamily="18" charset="0"/>
              </a:rPr>
              <a:t>9. (a) If firm or association of persons, indicate names of partners/members and their profit sharing ratios. </a:t>
            </a:r>
          </a:p>
          <a:p>
            <a:pPr algn="just">
              <a:buFont typeface="Arial" pitchFamily="34" charset="0"/>
              <a:buNone/>
            </a:pPr>
            <a:r>
              <a:rPr lang="en-IN" sz="2400" dirty="0">
                <a:latin typeface="Times New Roman" pitchFamily="18" charset="0"/>
                <a:cs typeface="Times New Roman" pitchFamily="18" charset="0"/>
              </a:rPr>
              <a:t>     (b) If there is any change in the partners or members or in their profit sharing ratio since the last date of the preceding year, the particulars of such change </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txBox="1">
            <a:spLocks/>
          </p:cNvSpPr>
          <p:nvPr/>
        </p:nvSpPr>
        <p:spPr>
          <a:xfrm>
            <a:off x="304800" y="304801"/>
            <a:ext cx="8382000" cy="2057399"/>
          </a:xfrm>
          <a:prstGeom prst="rect">
            <a:avLst/>
          </a:prstGeom>
        </p:spPr>
        <p:txBody>
          <a:bodyPr vert="horz" lIns="91440" tIns="45720" rIns="91440" bIns="45720" rtlCol="0">
            <a:normAutofit/>
          </a:bodyPr>
          <a:lstStyle/>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0"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endParaRPr>
          </a:p>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rPr>
              <a:t>9(a)</a:t>
            </a:r>
          </a:p>
        </p:txBody>
      </p:sp>
      <p:sp>
        <p:nvSpPr>
          <p:cNvPr id="9" name="object 5"/>
          <p:cNvSpPr txBox="1"/>
          <p:nvPr/>
        </p:nvSpPr>
        <p:spPr>
          <a:xfrm>
            <a:off x="256178" y="228600"/>
            <a:ext cx="3451726" cy="443070"/>
          </a:xfrm>
          <a:prstGeom prst="rect">
            <a:avLst/>
          </a:prstGeom>
        </p:spPr>
        <p:txBody>
          <a:bodyPr wrap="square" lIns="0" tIns="12065" rIns="0" bIns="0">
            <a:spAutoFit/>
          </a:bodyPr>
          <a:lstStyle/>
          <a:p>
            <a:pPr marL="12700" fontAlgn="auto">
              <a:spcBef>
                <a:spcPts val="95"/>
              </a:spcBef>
              <a:spcAft>
                <a:spcPts val="0"/>
              </a:spcAft>
              <a:defRPr/>
            </a:pPr>
            <a:r>
              <a:rPr sz="2800" b="1" spc="-15" dirty="0">
                <a:latin typeface="Times New Roman" panose="02020603050405020304" pitchFamily="18" charset="0"/>
                <a:cs typeface="Times New Roman" panose="02020603050405020304" pitchFamily="18" charset="0"/>
              </a:rPr>
              <a:t>Format </a:t>
            </a:r>
            <a:r>
              <a:rPr sz="2800" b="1" spc="-5" dirty="0">
                <a:latin typeface="Times New Roman" panose="02020603050405020304" pitchFamily="18" charset="0"/>
                <a:cs typeface="Times New Roman" panose="02020603050405020304" pitchFamily="18" charset="0"/>
              </a:rPr>
              <a:t>in</a:t>
            </a:r>
            <a:r>
              <a:rPr sz="2800" b="1" spc="-40" dirty="0">
                <a:latin typeface="Times New Roman" panose="02020603050405020304" pitchFamily="18" charset="0"/>
                <a:cs typeface="Times New Roman" panose="02020603050405020304" pitchFamily="18" charset="0"/>
              </a:rPr>
              <a:t> </a:t>
            </a:r>
            <a:r>
              <a:rPr sz="2800" b="1" spc="-5" dirty="0">
                <a:latin typeface="Times New Roman" panose="02020603050405020304" pitchFamily="18" charset="0"/>
                <a:cs typeface="Times New Roman" panose="02020603050405020304" pitchFamily="18" charset="0"/>
              </a:rPr>
              <a:t>e-utility</a:t>
            </a:r>
            <a:endParaRPr sz="28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10" name="Picture 9">
            <a:extLst>
              <a:ext uri="{FF2B5EF4-FFF2-40B4-BE49-F238E27FC236}">
                <a16:creationId xmlns:a16="http://schemas.microsoft.com/office/drawing/2014/main" id="{19C7EC4D-533A-92DB-2C43-84A8959B763C}"/>
              </a:ext>
            </a:extLst>
          </p:cNvPr>
          <p:cNvPicPr>
            <a:picLocks noChangeAspect="1"/>
          </p:cNvPicPr>
          <p:nvPr/>
        </p:nvPicPr>
        <p:blipFill>
          <a:blip r:embed="rId2"/>
          <a:srcRect b="43166"/>
          <a:stretch>
            <a:fillRect/>
          </a:stretch>
        </p:blipFill>
        <p:spPr>
          <a:xfrm>
            <a:off x="256178" y="1196752"/>
            <a:ext cx="8722126" cy="2719230"/>
          </a:xfrm>
          <a:prstGeom prst="rect">
            <a:avLst/>
          </a:prstGeom>
        </p:spPr>
      </p:pic>
    </p:spTree>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8A884B-6349-4ADB-5215-50C50158627D}"/>
            </a:ext>
          </a:extLst>
        </p:cNvPr>
        <p:cNvGrpSpPr/>
        <p:nvPr/>
      </p:nvGrpSpPr>
      <p:grpSpPr>
        <a:xfrm>
          <a:off x="0" y="0"/>
          <a:ext cx="0" cy="0"/>
          <a:chOff x="0" y="0"/>
          <a:chExt cx="0" cy="0"/>
        </a:xfrm>
      </p:grpSpPr>
      <p:sp>
        <p:nvSpPr>
          <p:cNvPr id="7" name="Content Placeholder 2">
            <a:extLst>
              <a:ext uri="{FF2B5EF4-FFF2-40B4-BE49-F238E27FC236}">
                <a16:creationId xmlns:a16="http://schemas.microsoft.com/office/drawing/2014/main" id="{331A6221-395C-D874-6C27-8290DCB40B6D}"/>
              </a:ext>
            </a:extLst>
          </p:cNvPr>
          <p:cNvSpPr txBox="1">
            <a:spLocks/>
          </p:cNvSpPr>
          <p:nvPr/>
        </p:nvSpPr>
        <p:spPr>
          <a:xfrm>
            <a:off x="190500" y="304801"/>
            <a:ext cx="8648700" cy="2057399"/>
          </a:xfrm>
          <a:prstGeom prst="rect">
            <a:avLst/>
          </a:prstGeom>
        </p:spPr>
        <p:txBody>
          <a:bodyPr vert="horz" lIns="91440" tIns="45720" rIns="91440" bIns="45720" rtlCol="0">
            <a:normAutofit/>
          </a:bodyPr>
          <a:lstStyle/>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0"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endParaRPr>
          </a:p>
          <a:p>
            <a:pPr algn="just">
              <a:buNone/>
            </a:pPr>
            <a:r>
              <a:rPr lang="en-US" sz="2400" dirty="0">
                <a:latin typeface="Times New Roman" pitchFamily="18" charset="0"/>
                <a:cs typeface="Times New Roman" pitchFamily="18" charset="0"/>
              </a:rPr>
              <a:t>9(b)</a:t>
            </a:r>
          </a:p>
        </p:txBody>
      </p:sp>
      <p:sp>
        <p:nvSpPr>
          <p:cNvPr id="9" name="object 5">
            <a:extLst>
              <a:ext uri="{FF2B5EF4-FFF2-40B4-BE49-F238E27FC236}">
                <a16:creationId xmlns:a16="http://schemas.microsoft.com/office/drawing/2014/main" id="{EC6D53A4-E487-CF61-E85E-EC69D59BA12F}"/>
              </a:ext>
            </a:extLst>
          </p:cNvPr>
          <p:cNvSpPr txBox="1"/>
          <p:nvPr/>
        </p:nvSpPr>
        <p:spPr>
          <a:xfrm>
            <a:off x="256178" y="228600"/>
            <a:ext cx="3451726" cy="443070"/>
          </a:xfrm>
          <a:prstGeom prst="rect">
            <a:avLst/>
          </a:prstGeom>
        </p:spPr>
        <p:txBody>
          <a:bodyPr wrap="square" lIns="0" tIns="12065" rIns="0" bIns="0">
            <a:spAutoFit/>
          </a:bodyPr>
          <a:lstStyle/>
          <a:p>
            <a:pPr marL="12700" fontAlgn="auto">
              <a:spcBef>
                <a:spcPts val="95"/>
              </a:spcBef>
              <a:spcAft>
                <a:spcPts val="0"/>
              </a:spcAft>
              <a:defRPr/>
            </a:pPr>
            <a:r>
              <a:rPr sz="2800" b="1" spc="-15" dirty="0">
                <a:latin typeface="Times New Roman" panose="02020603050405020304" pitchFamily="18" charset="0"/>
                <a:cs typeface="Times New Roman" panose="02020603050405020304" pitchFamily="18" charset="0"/>
              </a:rPr>
              <a:t>Format </a:t>
            </a:r>
            <a:r>
              <a:rPr sz="2800" b="1" spc="-5" dirty="0">
                <a:latin typeface="Times New Roman" panose="02020603050405020304" pitchFamily="18" charset="0"/>
                <a:cs typeface="Times New Roman" panose="02020603050405020304" pitchFamily="18" charset="0"/>
              </a:rPr>
              <a:t>in</a:t>
            </a:r>
            <a:r>
              <a:rPr sz="2800" b="1" spc="-40" dirty="0">
                <a:latin typeface="Times New Roman" panose="02020603050405020304" pitchFamily="18" charset="0"/>
                <a:cs typeface="Times New Roman" panose="02020603050405020304" pitchFamily="18" charset="0"/>
              </a:rPr>
              <a:t> </a:t>
            </a:r>
            <a:r>
              <a:rPr sz="2800" b="1" spc="-5" dirty="0">
                <a:latin typeface="Times New Roman" panose="02020603050405020304" pitchFamily="18" charset="0"/>
                <a:cs typeface="Times New Roman" panose="02020603050405020304" pitchFamily="18" charset="0"/>
              </a:rPr>
              <a:t>e-utility</a:t>
            </a:r>
            <a:endParaRPr sz="28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61E9A245-1C7E-FE61-1937-A714BA5116FF}"/>
              </a:ext>
            </a:extLst>
          </p:cNvPr>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AA4D0CAC-9E9B-1043-8AD3-C08CADCD98D0}"/>
              </a:ext>
            </a:extLst>
          </p:cNvPr>
          <p:cNvPicPr>
            <a:picLocks noChangeAspect="1"/>
          </p:cNvPicPr>
          <p:nvPr/>
        </p:nvPicPr>
        <p:blipFill>
          <a:blip r:embed="rId2"/>
          <a:srcRect l="6586" t="56834" b="7589"/>
          <a:stretch>
            <a:fillRect/>
          </a:stretch>
        </p:blipFill>
        <p:spPr>
          <a:xfrm>
            <a:off x="210716" y="1124744"/>
            <a:ext cx="8534400" cy="1872209"/>
          </a:xfrm>
          <a:prstGeom prst="rect">
            <a:avLst/>
          </a:prstGeom>
        </p:spPr>
      </p:pic>
    </p:spTree>
    <p:extLst>
      <p:ext uri="{BB962C8B-B14F-4D97-AF65-F5344CB8AC3E}">
        <p14:creationId xmlns:p14="http://schemas.microsoft.com/office/powerpoint/2010/main" val="3192519171"/>
      </p:ext>
    </p:extLst>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04800"/>
            <a:ext cx="8610600" cy="5821363"/>
          </a:xfrm>
        </p:spPr>
        <p:txBody>
          <a:bodyPr>
            <a:normAutofit/>
          </a:bodyPr>
          <a:lstStyle/>
          <a:p>
            <a:pPr algn="ctr">
              <a:buNone/>
            </a:pPr>
            <a:r>
              <a:rPr lang="en-US" sz="2200" b="1" dirty="0">
                <a:latin typeface="Times New Roman" pitchFamily="18" charset="0"/>
                <a:cs typeface="Times New Roman" pitchFamily="18" charset="0"/>
              </a:rPr>
              <a:t>As per Page no 86 of Guidance Note on Tax Audit u/s. 44AB of IT Act, 1961 (Revised 2026)</a:t>
            </a:r>
            <a:endParaRPr lang="en-IN" sz="2200" b="1" dirty="0">
              <a:solidFill>
                <a:schemeClr val="tx1"/>
              </a:solidFill>
              <a:latin typeface="Times New Roman" pitchFamily="18" charset="0"/>
              <a:cs typeface="Times New Roman" pitchFamily="18" charset="0"/>
            </a:endParaRPr>
          </a:p>
          <a:p>
            <a:pPr algn="just">
              <a:buNone/>
            </a:pPr>
            <a:endParaRPr lang="en-IN" sz="2400" dirty="0">
              <a:latin typeface="Times New Roman" pitchFamily="18" charset="0"/>
              <a:cs typeface="Times New Roman" pitchFamily="18" charset="0"/>
            </a:endParaRPr>
          </a:p>
          <a:p>
            <a:pPr algn="just">
              <a:buNone/>
            </a:pPr>
            <a:r>
              <a:rPr lang="en-US" sz="2400" dirty="0">
                <a:latin typeface="Times New Roman" pitchFamily="18" charset="0"/>
                <a:cs typeface="Times New Roman" pitchFamily="18" charset="0"/>
              </a:rPr>
              <a:t>21.2 If there is any </a:t>
            </a:r>
            <a:r>
              <a:rPr lang="en-US" sz="2400" b="1" u="sng" dirty="0">
                <a:latin typeface="Times New Roman" pitchFamily="18" charset="0"/>
                <a:cs typeface="Times New Roman" pitchFamily="18" charset="0"/>
              </a:rPr>
              <a:t>change in the partners</a:t>
            </a:r>
            <a:r>
              <a:rPr lang="en-US" sz="2400" dirty="0">
                <a:latin typeface="Times New Roman" pitchFamily="18" charset="0"/>
                <a:cs typeface="Times New Roman" pitchFamily="18" charset="0"/>
              </a:rPr>
              <a:t> of the firm or members of the association of persons / body of individuals </a:t>
            </a:r>
            <a:r>
              <a:rPr lang="en-US" sz="2400" b="1" u="sng" dirty="0">
                <a:latin typeface="Times New Roman" pitchFamily="18" charset="0"/>
                <a:cs typeface="Times New Roman" pitchFamily="18" charset="0"/>
              </a:rPr>
              <a:t>or their profit or loss sharing ratio since the last date of the preceding year, the particulars of such change must be stated.</a:t>
            </a:r>
          </a:p>
          <a:p>
            <a:pPr algn="just">
              <a:buNone/>
            </a:pPr>
            <a:r>
              <a:rPr lang="en-US" sz="2400" dirty="0">
                <a:latin typeface="Times New Roman" pitchFamily="18" charset="0"/>
                <a:cs typeface="Times New Roman" pitchFamily="18" charset="0"/>
              </a:rPr>
              <a:t>All the </a:t>
            </a:r>
            <a:r>
              <a:rPr lang="en-US" sz="2400" b="1" u="sng" dirty="0">
                <a:latin typeface="Times New Roman" pitchFamily="18" charset="0"/>
                <a:cs typeface="Times New Roman" pitchFamily="18" charset="0"/>
              </a:rPr>
              <a:t>changes occurring during the entire previous year</a:t>
            </a:r>
            <a:r>
              <a:rPr lang="en-US" sz="2400" dirty="0">
                <a:latin typeface="Times New Roman" pitchFamily="18" charset="0"/>
                <a:cs typeface="Times New Roman" pitchFamily="18" charset="0"/>
              </a:rPr>
              <a:t> must be stated.</a:t>
            </a:r>
            <a:endParaRPr lang="en-IN" sz="24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5547" y="304800"/>
            <a:ext cx="8696706" cy="5821363"/>
          </a:xfrm>
        </p:spPr>
        <p:txBody>
          <a:bodyPr>
            <a:normAutofit/>
          </a:bodyPr>
          <a:lstStyle/>
          <a:p>
            <a:pPr algn="ctr">
              <a:buNone/>
            </a:pPr>
            <a:r>
              <a:rPr lang="en-US" sz="2200" b="1" dirty="0">
                <a:latin typeface="Times New Roman" pitchFamily="18" charset="0"/>
                <a:cs typeface="Times New Roman" pitchFamily="18" charset="0"/>
              </a:rPr>
              <a:t>As per Page no 72 of Guidance Note on Tax Audit u/s. 44AB of IT Act, 1961 (Revised 2026)</a:t>
            </a:r>
            <a:endParaRPr lang="en-IN" sz="2200" b="1" dirty="0">
              <a:latin typeface="Times New Roman" pitchFamily="18" charset="0"/>
              <a:cs typeface="Times New Roman" pitchFamily="18" charset="0"/>
            </a:endParaRPr>
          </a:p>
          <a:p>
            <a:pPr algn="just">
              <a:buNone/>
            </a:pPr>
            <a:endParaRPr lang="en-IN" sz="1600" b="1" dirty="0">
              <a:solidFill>
                <a:schemeClr val="tx1"/>
              </a:solidFill>
              <a:latin typeface="Times New Roman" pitchFamily="18" charset="0"/>
              <a:cs typeface="Times New Roman" pitchFamily="18" charset="0"/>
            </a:endParaRPr>
          </a:p>
          <a:p>
            <a:pPr algn="just">
              <a:buNone/>
            </a:pPr>
            <a:r>
              <a:rPr lang="en-US" sz="2300" dirty="0">
                <a:latin typeface="Times New Roman" pitchFamily="18" charset="0"/>
                <a:cs typeface="Times New Roman" pitchFamily="18" charset="0"/>
              </a:rPr>
              <a:t>21.3 The particulars in this clause should be </a:t>
            </a:r>
            <a:r>
              <a:rPr lang="en-US" sz="2300" b="1" u="sng" dirty="0">
                <a:latin typeface="Times New Roman" pitchFamily="18" charset="0"/>
                <a:cs typeface="Times New Roman" pitchFamily="18" charset="0"/>
              </a:rPr>
              <a:t>verified from the instrument or agreement</a:t>
            </a:r>
            <a:r>
              <a:rPr lang="en-US" sz="2300" dirty="0">
                <a:latin typeface="Times New Roman" pitchFamily="18" charset="0"/>
                <a:cs typeface="Times New Roman" pitchFamily="18" charset="0"/>
              </a:rPr>
              <a:t> or any other document evidencing partnership or association of persons including any supplementary documents or other documents effecting such changes. For this purpose, </a:t>
            </a:r>
            <a:r>
              <a:rPr lang="en-US" sz="2300" b="1" u="sng" dirty="0">
                <a:latin typeface="Times New Roman" pitchFamily="18" charset="0"/>
                <a:cs typeface="Times New Roman" pitchFamily="18" charset="0"/>
              </a:rPr>
              <a:t>the tax auditor may also verify:</a:t>
            </a:r>
            <a:endParaRPr lang="en-IN" sz="2300" b="1" u="sng" dirty="0">
              <a:solidFill>
                <a:schemeClr val="tx1"/>
              </a:solidFill>
              <a:latin typeface="Times New Roman" pitchFamily="18" charset="0"/>
              <a:cs typeface="Times New Roman" pitchFamily="18" charset="0"/>
            </a:endParaRPr>
          </a:p>
          <a:p>
            <a:pPr algn="just">
              <a:buNone/>
            </a:pPr>
            <a:r>
              <a:rPr lang="en-US" sz="2300" b="1" u="sng" dirty="0">
                <a:latin typeface="Times New Roman" pitchFamily="18" charset="0"/>
                <a:cs typeface="Times New Roman" pitchFamily="18" charset="0"/>
              </a:rPr>
              <a:t>(</a:t>
            </a:r>
            <a:r>
              <a:rPr lang="en-US" sz="2300" b="1" u="sng" dirty="0" err="1">
                <a:latin typeface="Times New Roman" pitchFamily="18" charset="0"/>
                <a:cs typeface="Times New Roman" pitchFamily="18" charset="0"/>
              </a:rPr>
              <a:t>i</a:t>
            </a:r>
            <a:r>
              <a:rPr lang="en-US" sz="2300" b="1" u="sng" dirty="0">
                <a:latin typeface="Times New Roman" pitchFamily="18" charset="0"/>
                <a:cs typeface="Times New Roman" pitchFamily="18" charset="0"/>
              </a:rPr>
              <a:t>) in case of registered firms (including Indian LLPs), whether the relevant documents have been filed with the concerned authorities,</a:t>
            </a:r>
          </a:p>
          <a:p>
            <a:pPr algn="just">
              <a:buNone/>
            </a:pPr>
            <a:r>
              <a:rPr lang="en-US" sz="2300" b="1" u="sng" dirty="0">
                <a:latin typeface="Times New Roman" pitchFamily="18" charset="0"/>
                <a:cs typeface="Times New Roman" pitchFamily="18" charset="0"/>
              </a:rPr>
              <a:t>(ii) whether notice of changes, if required, has been given to the registrar of firms, and</a:t>
            </a:r>
          </a:p>
          <a:p>
            <a:pPr algn="just">
              <a:buNone/>
            </a:pPr>
            <a:r>
              <a:rPr lang="en-US" sz="2300" b="1" u="sng" dirty="0">
                <a:latin typeface="Times New Roman" pitchFamily="18" charset="0"/>
                <a:cs typeface="Times New Roman" pitchFamily="18" charset="0"/>
              </a:rPr>
              <a:t>(iii) any minutes or any other understanding recording any changes in the partners/members or their profit sharing ratios.</a:t>
            </a:r>
            <a:endParaRPr lang="en-IN" sz="2300" b="1" u="sng"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97693"/>
            <a:ext cx="8610600" cy="5821363"/>
          </a:xfrm>
        </p:spPr>
        <p:txBody>
          <a:bodyPr>
            <a:normAutofit/>
          </a:bodyPr>
          <a:lstStyle/>
          <a:p>
            <a:pPr algn="ctr">
              <a:buNone/>
            </a:pPr>
            <a:r>
              <a:rPr lang="en-US" sz="2200" b="1" dirty="0">
                <a:latin typeface="Times New Roman" pitchFamily="18" charset="0"/>
                <a:cs typeface="Times New Roman" pitchFamily="18" charset="0"/>
              </a:rPr>
              <a:t>As per Page no 72 of Guidance Note on Tax Audit u/s. 44AB of IT Act, 1961 (Revised 2026)</a:t>
            </a:r>
            <a:endParaRPr lang="en-IN" sz="2200" b="1" dirty="0">
              <a:solidFill>
                <a:schemeClr val="tx1"/>
              </a:solidFill>
              <a:latin typeface="Times New Roman" pitchFamily="18" charset="0"/>
              <a:cs typeface="Times New Roman" pitchFamily="18" charset="0"/>
            </a:endParaRPr>
          </a:p>
          <a:p>
            <a:pPr algn="just">
              <a:buNone/>
            </a:pPr>
            <a:endParaRPr lang="en-IN" sz="1400" b="1" u="sng" dirty="0">
              <a:solidFill>
                <a:schemeClr val="tx1"/>
              </a:solidFill>
              <a:latin typeface="Times New Roman" pitchFamily="18" charset="0"/>
              <a:cs typeface="Times New Roman" pitchFamily="18" charset="0"/>
            </a:endParaRPr>
          </a:p>
          <a:p>
            <a:pPr algn="just">
              <a:buNone/>
            </a:pPr>
            <a:r>
              <a:rPr lang="en-US" sz="2400" dirty="0">
                <a:latin typeface="Times New Roman" pitchFamily="18" charset="0"/>
                <a:cs typeface="Times New Roman" pitchFamily="18" charset="0"/>
              </a:rPr>
              <a:t>21.4 The </a:t>
            </a:r>
            <a:r>
              <a:rPr lang="en-US" sz="2400" b="1" u="sng" dirty="0">
                <a:latin typeface="Times New Roman" pitchFamily="18" charset="0"/>
                <a:cs typeface="Times New Roman" pitchFamily="18" charset="0"/>
              </a:rPr>
              <a:t>tax auditor should obtain certified copies of the deeds, documents, understanding, notice of changes etc. including certified copies of the acknowledgment, if any, evidencing filing of documents with the concerned authorities, if registered.</a:t>
            </a:r>
          </a:p>
          <a:p>
            <a:pPr algn="just">
              <a:buNone/>
            </a:pPr>
            <a:endParaRPr lang="en-US" sz="2400" b="1" u="sng" dirty="0">
              <a:latin typeface="Times New Roman" pitchFamily="18" charset="0"/>
              <a:cs typeface="Times New Roman" pitchFamily="18" charset="0"/>
            </a:endParaRPr>
          </a:p>
          <a:p>
            <a:pPr algn="just">
              <a:buNone/>
            </a:pPr>
            <a:r>
              <a:rPr lang="en-US" sz="2400" dirty="0">
                <a:latin typeface="Times New Roman" pitchFamily="18" charset="0"/>
                <a:cs typeface="Times New Roman" pitchFamily="18" charset="0"/>
              </a:rPr>
              <a:t>21.5 In certain cases of association of persons or body of individuals, it may be possible that the shares of the members are not precisely ascertainable during the previous year resulting in a situation whereby the shares of the members are indeterminate or unknown. In such circumstances, the relevant fact should be stated.</a:t>
            </a:r>
            <a:endParaRPr lang="en-IN" sz="24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04800"/>
            <a:ext cx="8610600" cy="5821363"/>
          </a:xfrm>
        </p:spPr>
        <p:txBody>
          <a:bodyPr>
            <a:normAutofit/>
          </a:bodyPr>
          <a:lstStyle/>
          <a:p>
            <a:pPr algn="ctr">
              <a:buNone/>
            </a:pPr>
            <a:r>
              <a:rPr lang="en-US" sz="2200" b="1" dirty="0">
                <a:latin typeface="Times New Roman" pitchFamily="18" charset="0"/>
                <a:cs typeface="Times New Roman" pitchFamily="18" charset="0"/>
              </a:rPr>
              <a:t>As per Page no 72 of Guidance Note on Tax Audit u/s. 44AB of IT Act, 1961 (Revised 2026)</a:t>
            </a:r>
            <a:endParaRPr lang="en-IN" sz="2200" b="1" dirty="0">
              <a:solidFill>
                <a:schemeClr val="tx1"/>
              </a:solidFill>
              <a:latin typeface="Times New Roman" pitchFamily="18" charset="0"/>
              <a:cs typeface="Times New Roman" pitchFamily="18" charset="0"/>
            </a:endParaRPr>
          </a:p>
          <a:p>
            <a:pPr algn="just">
              <a:buNone/>
            </a:pPr>
            <a:endParaRPr lang="en-IN" sz="2400" dirty="0">
              <a:solidFill>
                <a:schemeClr val="tx1"/>
              </a:solidFill>
              <a:latin typeface="Times New Roman" pitchFamily="18" charset="0"/>
              <a:cs typeface="Times New Roman" pitchFamily="18" charset="0"/>
            </a:endParaRPr>
          </a:p>
          <a:p>
            <a:pPr algn="just">
              <a:buNone/>
            </a:pPr>
            <a:r>
              <a:rPr lang="en-US" sz="2400" dirty="0">
                <a:latin typeface="Times New Roman" pitchFamily="18" charset="0"/>
                <a:cs typeface="Times New Roman" pitchFamily="18" charset="0"/>
              </a:rPr>
              <a:t>21.6 As per </a:t>
            </a:r>
            <a:r>
              <a:rPr lang="en-US" sz="2400" b="1" u="sng" dirty="0">
                <a:latin typeface="Times New Roman" pitchFamily="18" charset="0"/>
                <a:cs typeface="Times New Roman" pitchFamily="18" charset="0"/>
              </a:rPr>
              <a:t>section 2(23) of the Income-tax Act, 1961; the term “Firm” shall have the meaning assigned to it in the Indian Partnership Act, 1932, and shall include a Limited Liability partnership firm as defined in Limited Liability Partnership Act, 2008.</a:t>
            </a:r>
            <a:endParaRPr lang="en-IN" sz="2400" b="1" u="sng"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48C47C-C889-7495-87E2-F1BB7E788ABD}"/>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9608CBAF-4AD1-C376-1778-4360A610B966}"/>
              </a:ext>
            </a:extLst>
          </p:cNvPr>
          <p:cNvSpPr>
            <a:spLocks noGrp="1"/>
          </p:cNvSpPr>
          <p:nvPr>
            <p:ph type="subTitle" idx="1"/>
          </p:nvPr>
        </p:nvSpPr>
        <p:spPr>
          <a:xfrm>
            <a:off x="318369" y="132928"/>
            <a:ext cx="8574111" cy="6248400"/>
          </a:xfrm>
        </p:spPr>
        <p:txBody>
          <a:bodyPr>
            <a:normAutofit/>
          </a:bodyPr>
          <a:lstStyle/>
          <a:p>
            <a:pPr algn="just"/>
            <a:r>
              <a:rPr lang="en-US" sz="2000" b="1" dirty="0">
                <a:solidFill>
                  <a:schemeClr val="tx1"/>
                </a:solidFill>
                <a:latin typeface="Times New Roman" panose="02020603050405020304" pitchFamily="18" charset="0"/>
                <a:cs typeface="Times New Roman" panose="02020603050405020304" pitchFamily="18" charset="0"/>
              </a:rPr>
              <a:t>Income on receipt of capital asset or stock in trade by specified person from specified entity.</a:t>
            </a:r>
          </a:p>
          <a:p>
            <a:pPr algn="just"/>
            <a:r>
              <a:rPr lang="en-US" sz="2000" dirty="0">
                <a:solidFill>
                  <a:schemeClr val="tx1"/>
                </a:solidFill>
                <a:latin typeface="Times New Roman" panose="02020603050405020304" pitchFamily="18" charset="0"/>
                <a:cs typeface="Times New Roman" panose="02020603050405020304" pitchFamily="18" charset="0"/>
              </a:rPr>
              <a:t>9B(1) </a:t>
            </a:r>
          </a:p>
          <a:p>
            <a:pPr marL="342900" indent="-342900" algn="just">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Where a </a:t>
            </a:r>
            <a:r>
              <a:rPr lang="en-US" sz="2000" b="1" u="sng" dirty="0">
                <a:solidFill>
                  <a:schemeClr val="tx1"/>
                </a:solidFill>
                <a:latin typeface="Times New Roman" panose="02020603050405020304" pitchFamily="18" charset="0"/>
                <a:cs typeface="Times New Roman" panose="02020603050405020304" pitchFamily="18" charset="0"/>
              </a:rPr>
              <a:t>specified person receives</a:t>
            </a:r>
            <a:r>
              <a:rPr lang="en-US" sz="2000" dirty="0">
                <a:solidFill>
                  <a:schemeClr val="tx1"/>
                </a:solidFill>
                <a:latin typeface="Times New Roman" panose="02020603050405020304" pitchFamily="18" charset="0"/>
                <a:cs typeface="Times New Roman" panose="02020603050405020304" pitchFamily="18" charset="0"/>
              </a:rPr>
              <a:t> during the previous year </a:t>
            </a:r>
          </a:p>
          <a:p>
            <a:pPr marL="342900" indent="-342900" algn="just">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any </a:t>
            </a:r>
            <a:r>
              <a:rPr lang="en-US" sz="2000" b="1" u="sng" dirty="0">
                <a:solidFill>
                  <a:schemeClr val="tx1"/>
                </a:solidFill>
                <a:latin typeface="Times New Roman" panose="02020603050405020304" pitchFamily="18" charset="0"/>
                <a:cs typeface="Times New Roman" panose="02020603050405020304" pitchFamily="18" charset="0"/>
              </a:rPr>
              <a:t>capital asset or stock in trade</a:t>
            </a:r>
            <a:r>
              <a:rPr lang="en-US" sz="2000" dirty="0">
                <a:solidFill>
                  <a:schemeClr val="tx1"/>
                </a:solidFill>
                <a:latin typeface="Times New Roman" panose="02020603050405020304" pitchFamily="18" charset="0"/>
                <a:cs typeface="Times New Roman" panose="02020603050405020304" pitchFamily="18" charset="0"/>
              </a:rPr>
              <a:t> or both from a </a:t>
            </a:r>
            <a:r>
              <a:rPr lang="en-US" sz="2000" b="1" u="sng" dirty="0">
                <a:solidFill>
                  <a:schemeClr val="tx1"/>
                </a:solidFill>
                <a:latin typeface="Times New Roman" panose="02020603050405020304" pitchFamily="18" charset="0"/>
                <a:cs typeface="Times New Roman" panose="02020603050405020304" pitchFamily="18" charset="0"/>
              </a:rPr>
              <a:t>specified entity </a:t>
            </a:r>
          </a:p>
          <a:p>
            <a:pPr marL="342900" indent="-342900" algn="just">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in connection with the </a:t>
            </a:r>
            <a:r>
              <a:rPr lang="en-US" sz="2000" b="1" u="sng" dirty="0">
                <a:solidFill>
                  <a:schemeClr val="tx1"/>
                </a:solidFill>
                <a:latin typeface="Times New Roman" panose="02020603050405020304" pitchFamily="18" charset="0"/>
                <a:cs typeface="Times New Roman" panose="02020603050405020304" pitchFamily="18" charset="0"/>
              </a:rPr>
              <a:t>dissolution or reconstitution of such specified entity, </a:t>
            </a:r>
          </a:p>
          <a:p>
            <a:pPr marL="342900" indent="-342900" algn="just">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then the </a:t>
            </a:r>
            <a:r>
              <a:rPr lang="en-US" sz="2000" b="1" u="sng" dirty="0">
                <a:solidFill>
                  <a:schemeClr val="tx1"/>
                </a:solidFill>
                <a:latin typeface="Times New Roman" panose="02020603050405020304" pitchFamily="18" charset="0"/>
                <a:cs typeface="Times New Roman" panose="02020603050405020304" pitchFamily="18" charset="0"/>
              </a:rPr>
              <a:t>specified entity shall be deemed to have transferred </a:t>
            </a:r>
          </a:p>
          <a:p>
            <a:pPr marL="342900" indent="-342900" algn="just">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such </a:t>
            </a:r>
            <a:r>
              <a:rPr lang="en-US" sz="2000" b="1" u="sng" dirty="0">
                <a:solidFill>
                  <a:schemeClr val="tx1"/>
                </a:solidFill>
                <a:latin typeface="Times New Roman" panose="02020603050405020304" pitchFamily="18" charset="0"/>
                <a:cs typeface="Times New Roman" panose="02020603050405020304" pitchFamily="18" charset="0"/>
              </a:rPr>
              <a:t>capital asset or stock in trade</a:t>
            </a:r>
            <a:r>
              <a:rPr lang="en-US" sz="2000" dirty="0">
                <a:solidFill>
                  <a:schemeClr val="tx1"/>
                </a:solidFill>
                <a:latin typeface="Times New Roman" panose="02020603050405020304" pitchFamily="18" charset="0"/>
                <a:cs typeface="Times New Roman" panose="02020603050405020304" pitchFamily="18" charset="0"/>
              </a:rPr>
              <a:t> or both, </a:t>
            </a:r>
          </a:p>
          <a:p>
            <a:pPr marL="342900" indent="-342900" algn="just">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as the case may be, </a:t>
            </a:r>
          </a:p>
          <a:p>
            <a:pPr marL="342900" indent="-342900" algn="just">
              <a:buFont typeface="Wingdings" panose="05000000000000000000" pitchFamily="2" charset="2"/>
              <a:buChar char="Ø"/>
            </a:pPr>
            <a:r>
              <a:rPr lang="en-US" sz="2000" b="1" u="sng" dirty="0">
                <a:solidFill>
                  <a:schemeClr val="tx1"/>
                </a:solidFill>
                <a:latin typeface="Times New Roman" panose="02020603050405020304" pitchFamily="18" charset="0"/>
                <a:cs typeface="Times New Roman" panose="02020603050405020304" pitchFamily="18" charset="0"/>
              </a:rPr>
              <a:t>to the specified person</a:t>
            </a:r>
            <a:r>
              <a:rPr lang="en-US" sz="2000" dirty="0">
                <a:solidFill>
                  <a:schemeClr val="tx1"/>
                </a:solidFill>
                <a:latin typeface="Times New Roman" panose="02020603050405020304" pitchFamily="18" charset="0"/>
                <a:cs typeface="Times New Roman" panose="02020603050405020304" pitchFamily="18" charset="0"/>
              </a:rPr>
              <a:t> in the year </a:t>
            </a:r>
          </a:p>
          <a:p>
            <a:pPr marL="342900" indent="-342900" algn="just">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in which </a:t>
            </a:r>
            <a:r>
              <a:rPr lang="en-US" sz="2000" b="1" u="sng" dirty="0">
                <a:solidFill>
                  <a:schemeClr val="tx1"/>
                </a:solidFill>
                <a:latin typeface="Times New Roman" panose="02020603050405020304" pitchFamily="18" charset="0"/>
                <a:cs typeface="Times New Roman" panose="02020603050405020304" pitchFamily="18" charset="0"/>
              </a:rPr>
              <a:t>such capital asset or stock in trade or both </a:t>
            </a:r>
          </a:p>
          <a:p>
            <a:pPr marL="342900" indent="-342900" algn="just">
              <a:buFont typeface="Wingdings" panose="05000000000000000000" pitchFamily="2" charset="2"/>
              <a:buChar char="Ø"/>
            </a:pPr>
            <a:r>
              <a:rPr lang="en-US" sz="2000" b="1" u="sng" dirty="0">
                <a:solidFill>
                  <a:schemeClr val="tx1"/>
                </a:solidFill>
                <a:latin typeface="Times New Roman" panose="02020603050405020304" pitchFamily="18" charset="0"/>
                <a:cs typeface="Times New Roman" panose="02020603050405020304" pitchFamily="18" charset="0"/>
              </a:rPr>
              <a:t>are received by the specified person.</a:t>
            </a:r>
          </a:p>
        </p:txBody>
      </p:sp>
      <p:sp>
        <p:nvSpPr>
          <p:cNvPr id="2" name="Footer Placeholder 1">
            <a:extLst>
              <a:ext uri="{FF2B5EF4-FFF2-40B4-BE49-F238E27FC236}">
                <a16:creationId xmlns:a16="http://schemas.microsoft.com/office/drawing/2014/main" id="{EC136B30-416D-FD99-7209-FBD2B42180F6}"/>
              </a:ext>
            </a:extLst>
          </p:cNvPr>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2349770531"/>
      </p:ext>
    </p:extLst>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1BB5C-D052-DCB5-E38A-8370849DE827}"/>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F4C3F0DB-AAEA-4E8F-6233-A7B1968076A1}"/>
              </a:ext>
            </a:extLst>
          </p:cNvPr>
          <p:cNvSpPr>
            <a:spLocks noGrp="1"/>
          </p:cNvSpPr>
          <p:nvPr>
            <p:ph type="subTitle" idx="1"/>
          </p:nvPr>
        </p:nvSpPr>
        <p:spPr>
          <a:xfrm>
            <a:off x="533400" y="304800"/>
            <a:ext cx="8077200" cy="6248400"/>
          </a:xfrm>
        </p:spPr>
        <p:txBody>
          <a:bodyPr>
            <a:normAutofit/>
          </a:bodyPr>
          <a:lstStyle/>
          <a:p>
            <a:pPr algn="just"/>
            <a:r>
              <a:rPr lang="en-US" sz="2000" dirty="0">
                <a:solidFill>
                  <a:schemeClr val="tx1"/>
                </a:solidFill>
                <a:latin typeface="Times New Roman" panose="02020603050405020304" pitchFamily="18" charset="0"/>
                <a:cs typeface="Times New Roman" panose="02020603050405020304" pitchFamily="18" charset="0"/>
              </a:rPr>
              <a:t>9B(2) </a:t>
            </a:r>
          </a:p>
          <a:p>
            <a:pPr algn="just"/>
            <a:r>
              <a:rPr lang="en-US" sz="2000" dirty="0">
                <a:solidFill>
                  <a:schemeClr val="tx1"/>
                </a:solidFill>
                <a:latin typeface="Times New Roman" panose="02020603050405020304" pitchFamily="18" charset="0"/>
                <a:cs typeface="Times New Roman" panose="02020603050405020304" pitchFamily="18" charset="0"/>
              </a:rPr>
              <a:t>Any </a:t>
            </a:r>
            <a:r>
              <a:rPr lang="en-US" sz="2000" b="1" u="sng" dirty="0">
                <a:solidFill>
                  <a:schemeClr val="tx1"/>
                </a:solidFill>
                <a:latin typeface="Times New Roman" panose="02020603050405020304" pitchFamily="18" charset="0"/>
                <a:cs typeface="Times New Roman" panose="02020603050405020304" pitchFamily="18" charset="0"/>
              </a:rPr>
              <a:t>profits and gains arising from such deemed transfer of capital asset or stock in trade</a:t>
            </a:r>
            <a:r>
              <a:rPr lang="en-US" sz="2000" dirty="0">
                <a:solidFill>
                  <a:schemeClr val="tx1"/>
                </a:solidFill>
                <a:latin typeface="Times New Roman" panose="02020603050405020304" pitchFamily="18" charset="0"/>
                <a:cs typeface="Times New Roman" panose="02020603050405020304" pitchFamily="18" charset="0"/>
              </a:rPr>
              <a:t> or both, as the case may be, </a:t>
            </a:r>
            <a:r>
              <a:rPr lang="en-US" sz="2000" b="1" u="sng" dirty="0">
                <a:solidFill>
                  <a:schemeClr val="tx1"/>
                </a:solidFill>
                <a:latin typeface="Times New Roman" panose="02020603050405020304" pitchFamily="18" charset="0"/>
                <a:cs typeface="Times New Roman" panose="02020603050405020304" pitchFamily="18" charset="0"/>
              </a:rPr>
              <a:t>by the specified entity </a:t>
            </a:r>
            <a:r>
              <a:rPr lang="en-US" sz="2000" dirty="0">
                <a:solidFill>
                  <a:schemeClr val="tx1"/>
                </a:solidFill>
                <a:latin typeface="Times New Roman" panose="02020603050405020304" pitchFamily="18" charset="0"/>
                <a:cs typeface="Times New Roman" panose="02020603050405020304" pitchFamily="18" charset="0"/>
              </a:rPr>
              <a:t>shall be—</a:t>
            </a:r>
          </a:p>
          <a:p>
            <a:pPr algn="just"/>
            <a:r>
              <a:rPr lang="en-US" sz="2000" dirty="0">
                <a:solidFill>
                  <a:schemeClr val="tx1"/>
                </a:solidFill>
                <a:latin typeface="Times New Roman" panose="02020603050405020304" pitchFamily="18" charset="0"/>
                <a:cs typeface="Times New Roman" panose="02020603050405020304" pitchFamily="18" charset="0"/>
              </a:rPr>
              <a:t>(</a:t>
            </a:r>
            <a:r>
              <a:rPr lang="en-US" sz="2000" dirty="0" err="1">
                <a:solidFill>
                  <a:schemeClr val="tx1"/>
                </a:solidFill>
                <a:latin typeface="Times New Roman" panose="02020603050405020304" pitchFamily="18" charset="0"/>
                <a:cs typeface="Times New Roman" panose="02020603050405020304" pitchFamily="18" charset="0"/>
              </a:rPr>
              <a:t>i</a:t>
            </a:r>
            <a:r>
              <a:rPr lang="en-US" sz="2000" dirty="0">
                <a:solidFill>
                  <a:schemeClr val="tx1"/>
                </a:solidFill>
                <a:latin typeface="Times New Roman" panose="02020603050405020304" pitchFamily="18" charset="0"/>
                <a:cs typeface="Times New Roman" panose="02020603050405020304" pitchFamily="18" charset="0"/>
              </a:rPr>
              <a:t>) </a:t>
            </a:r>
            <a:r>
              <a:rPr lang="en-US" sz="2000" b="1" u="sng" dirty="0">
                <a:solidFill>
                  <a:schemeClr val="tx1"/>
                </a:solidFill>
                <a:latin typeface="Times New Roman" panose="02020603050405020304" pitchFamily="18" charset="0"/>
                <a:cs typeface="Times New Roman" panose="02020603050405020304" pitchFamily="18" charset="0"/>
              </a:rPr>
              <a:t>deemed to be the income of such specified entity </a:t>
            </a:r>
            <a:r>
              <a:rPr lang="en-US" sz="2000" dirty="0">
                <a:solidFill>
                  <a:schemeClr val="tx1"/>
                </a:solidFill>
                <a:latin typeface="Times New Roman" panose="02020603050405020304" pitchFamily="18" charset="0"/>
                <a:cs typeface="Times New Roman" panose="02020603050405020304" pitchFamily="18" charset="0"/>
              </a:rPr>
              <a:t>of the previous year in which </a:t>
            </a:r>
            <a:r>
              <a:rPr lang="en-US" sz="2000" b="1" u="sng" dirty="0">
                <a:solidFill>
                  <a:schemeClr val="tx1"/>
                </a:solidFill>
                <a:latin typeface="Times New Roman" panose="02020603050405020304" pitchFamily="18" charset="0"/>
                <a:cs typeface="Times New Roman" panose="02020603050405020304" pitchFamily="18" charset="0"/>
              </a:rPr>
              <a:t>such capital asset or stock in trade or both were received by the specified person</a:t>
            </a:r>
            <a:r>
              <a:rPr lang="en-US" sz="2000" dirty="0">
                <a:solidFill>
                  <a:schemeClr val="tx1"/>
                </a:solidFill>
                <a:latin typeface="Times New Roman" panose="02020603050405020304" pitchFamily="18" charset="0"/>
                <a:cs typeface="Times New Roman" panose="02020603050405020304" pitchFamily="18" charset="0"/>
              </a:rPr>
              <a:t>; and</a:t>
            </a:r>
          </a:p>
          <a:p>
            <a:pPr algn="just"/>
            <a:r>
              <a:rPr lang="en-US" sz="2000" dirty="0">
                <a:solidFill>
                  <a:schemeClr val="tx1"/>
                </a:solidFill>
                <a:latin typeface="Times New Roman" panose="02020603050405020304" pitchFamily="18" charset="0"/>
                <a:cs typeface="Times New Roman" panose="02020603050405020304" pitchFamily="18" charset="0"/>
              </a:rPr>
              <a:t>(ii) </a:t>
            </a:r>
            <a:r>
              <a:rPr lang="en-US" sz="2000" b="1" u="sng" dirty="0">
                <a:solidFill>
                  <a:schemeClr val="tx1"/>
                </a:solidFill>
                <a:latin typeface="Times New Roman" panose="02020603050405020304" pitchFamily="18" charset="0"/>
                <a:cs typeface="Times New Roman" panose="02020603050405020304" pitchFamily="18" charset="0"/>
              </a:rPr>
              <a:t>chargeable to income-tax as income of such specified entity under the head "Profits and gains of business or profession" or under the head "Capital gains"</a:t>
            </a:r>
            <a:r>
              <a:rPr lang="en-US" sz="2000" dirty="0">
                <a:solidFill>
                  <a:schemeClr val="tx1"/>
                </a:solidFill>
                <a:latin typeface="Times New Roman" panose="02020603050405020304" pitchFamily="18" charset="0"/>
                <a:cs typeface="Times New Roman" panose="02020603050405020304" pitchFamily="18" charset="0"/>
              </a:rPr>
              <a:t>, in accordance with the provisions of this Act.</a:t>
            </a:r>
          </a:p>
          <a:p>
            <a:pPr algn="just"/>
            <a:endParaRPr lang="en-US" sz="2000" dirty="0">
              <a:solidFill>
                <a:schemeClr val="tx1"/>
              </a:solidFill>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31CA0B09-B6BC-0104-4FF8-84C96397EE66}"/>
              </a:ext>
            </a:extLst>
          </p:cNvPr>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1336661965"/>
      </p:ext>
    </p:extLst>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1031C8-821B-275F-F055-E1ED87B1F494}"/>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693B9C80-D85B-C242-637A-068A47640D34}"/>
              </a:ext>
            </a:extLst>
          </p:cNvPr>
          <p:cNvSpPr>
            <a:spLocks noGrp="1"/>
          </p:cNvSpPr>
          <p:nvPr>
            <p:ph type="subTitle" idx="1"/>
          </p:nvPr>
        </p:nvSpPr>
        <p:spPr>
          <a:xfrm>
            <a:off x="533400" y="304800"/>
            <a:ext cx="8077200" cy="6248400"/>
          </a:xfrm>
        </p:spPr>
        <p:txBody>
          <a:bodyPr>
            <a:normAutofit/>
          </a:bodyPr>
          <a:lstStyle/>
          <a:p>
            <a:pPr algn="just"/>
            <a:r>
              <a:rPr lang="en-US" sz="2000" dirty="0">
                <a:solidFill>
                  <a:schemeClr val="tx1"/>
                </a:solidFill>
                <a:latin typeface="Times New Roman" panose="02020603050405020304" pitchFamily="18" charset="0"/>
                <a:cs typeface="Times New Roman" panose="02020603050405020304" pitchFamily="18" charset="0"/>
              </a:rPr>
              <a:t>9B(3) </a:t>
            </a:r>
          </a:p>
          <a:p>
            <a:pPr marL="342900" indent="-342900" algn="just">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For the purposes of this section, </a:t>
            </a:r>
          </a:p>
          <a:p>
            <a:pPr marL="342900" indent="-342900" algn="just">
              <a:buFont typeface="Wingdings" panose="05000000000000000000" pitchFamily="2" charset="2"/>
              <a:buChar char="Ø"/>
            </a:pPr>
            <a:r>
              <a:rPr lang="en-US" sz="2000" b="1" u="sng" dirty="0">
                <a:solidFill>
                  <a:schemeClr val="tx1"/>
                </a:solidFill>
                <a:latin typeface="Times New Roman" panose="02020603050405020304" pitchFamily="18" charset="0"/>
                <a:cs typeface="Times New Roman" panose="02020603050405020304" pitchFamily="18" charset="0"/>
              </a:rPr>
              <a:t>fair market value of the capital asset or stock in trade </a:t>
            </a:r>
            <a:r>
              <a:rPr lang="en-US" sz="2000" dirty="0">
                <a:solidFill>
                  <a:schemeClr val="tx1"/>
                </a:solidFill>
                <a:latin typeface="Times New Roman" panose="02020603050405020304" pitchFamily="18" charset="0"/>
                <a:cs typeface="Times New Roman" panose="02020603050405020304" pitchFamily="18" charset="0"/>
              </a:rPr>
              <a:t>or both </a:t>
            </a:r>
          </a:p>
          <a:p>
            <a:pPr marL="342900" indent="-342900" algn="just">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on the </a:t>
            </a:r>
            <a:r>
              <a:rPr lang="en-US" sz="2000" b="1" u="sng" dirty="0">
                <a:solidFill>
                  <a:schemeClr val="tx1"/>
                </a:solidFill>
                <a:latin typeface="Times New Roman" panose="02020603050405020304" pitchFamily="18" charset="0"/>
                <a:cs typeface="Times New Roman" panose="02020603050405020304" pitchFamily="18" charset="0"/>
              </a:rPr>
              <a:t>date of its receipt by the specified person </a:t>
            </a:r>
          </a:p>
          <a:p>
            <a:pPr marL="342900" indent="-342900" algn="just">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shall be </a:t>
            </a:r>
            <a:r>
              <a:rPr lang="en-US" sz="2000" b="1" u="sng" dirty="0">
                <a:solidFill>
                  <a:schemeClr val="tx1"/>
                </a:solidFill>
                <a:latin typeface="Times New Roman" panose="02020603050405020304" pitchFamily="18" charset="0"/>
                <a:cs typeface="Times New Roman" panose="02020603050405020304" pitchFamily="18" charset="0"/>
              </a:rPr>
              <a:t>deemed to be the full value of the consideration received or accruing </a:t>
            </a:r>
          </a:p>
          <a:p>
            <a:pPr marL="342900" indent="-342900" algn="just">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as a </a:t>
            </a:r>
            <a:r>
              <a:rPr lang="en-US" sz="2000" b="1" u="sng" dirty="0">
                <a:solidFill>
                  <a:schemeClr val="tx1"/>
                </a:solidFill>
                <a:latin typeface="Times New Roman" panose="02020603050405020304" pitchFamily="18" charset="0"/>
                <a:cs typeface="Times New Roman" panose="02020603050405020304" pitchFamily="18" charset="0"/>
              </a:rPr>
              <a:t>result of such deemed transfer of the capital asset or stock in trade </a:t>
            </a:r>
            <a:r>
              <a:rPr lang="en-US" sz="2000" dirty="0">
                <a:solidFill>
                  <a:schemeClr val="tx1"/>
                </a:solidFill>
                <a:latin typeface="Times New Roman" panose="02020603050405020304" pitchFamily="18" charset="0"/>
                <a:cs typeface="Times New Roman" panose="02020603050405020304" pitchFamily="18" charset="0"/>
              </a:rPr>
              <a:t>or both by the specified entity.</a:t>
            </a:r>
          </a:p>
          <a:p>
            <a:pPr algn="just"/>
            <a:endParaRPr lang="en-US" sz="2000" dirty="0">
              <a:solidFill>
                <a:schemeClr val="tx1"/>
              </a:solidFill>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01214A5B-5EA0-3442-14D6-E710E5F489DB}"/>
              </a:ext>
            </a:extLst>
          </p:cNvPr>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3345464481"/>
      </p:ext>
    </p:extLst>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219F51-C59E-20E6-2989-6D62B2E5673D}"/>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1065FA07-490B-D022-BBC3-8C6DE52A87BA}"/>
              </a:ext>
            </a:extLst>
          </p:cNvPr>
          <p:cNvSpPr>
            <a:spLocks noGrp="1"/>
          </p:cNvSpPr>
          <p:nvPr>
            <p:ph type="subTitle" idx="1"/>
          </p:nvPr>
        </p:nvSpPr>
        <p:spPr>
          <a:xfrm>
            <a:off x="533400" y="304800"/>
            <a:ext cx="8077200" cy="6248400"/>
          </a:xfrm>
        </p:spPr>
        <p:txBody>
          <a:bodyPr>
            <a:normAutofit/>
          </a:bodyPr>
          <a:lstStyle/>
          <a:p>
            <a:pPr algn="just"/>
            <a:r>
              <a:rPr lang="en-US" sz="2200" dirty="0">
                <a:solidFill>
                  <a:schemeClr val="tx1"/>
                </a:solidFill>
                <a:latin typeface="Times New Roman" panose="02020603050405020304" pitchFamily="18" charset="0"/>
                <a:cs typeface="Times New Roman" panose="02020603050405020304" pitchFamily="18" charset="0"/>
              </a:rPr>
              <a:t>9B(4) </a:t>
            </a:r>
          </a:p>
          <a:p>
            <a:pPr marL="342900" indent="-342900" algn="just">
              <a:buFont typeface="Wingdings" panose="05000000000000000000" pitchFamily="2" charset="2"/>
              <a:buChar char="Ø"/>
            </a:pPr>
            <a:r>
              <a:rPr lang="en-US" sz="2200" dirty="0">
                <a:solidFill>
                  <a:schemeClr val="tx1"/>
                </a:solidFill>
                <a:latin typeface="Times New Roman" panose="02020603050405020304" pitchFamily="18" charset="0"/>
                <a:cs typeface="Times New Roman" panose="02020603050405020304" pitchFamily="18" charset="0"/>
              </a:rPr>
              <a:t>If any difficulty arises in giving effect </a:t>
            </a:r>
          </a:p>
          <a:p>
            <a:pPr marL="342900" indent="-342900" algn="just">
              <a:buFont typeface="Wingdings" panose="05000000000000000000" pitchFamily="2" charset="2"/>
              <a:buChar char="Ø"/>
            </a:pPr>
            <a:r>
              <a:rPr lang="en-US" sz="2200" dirty="0">
                <a:solidFill>
                  <a:schemeClr val="tx1"/>
                </a:solidFill>
                <a:latin typeface="Times New Roman" panose="02020603050405020304" pitchFamily="18" charset="0"/>
                <a:cs typeface="Times New Roman" panose="02020603050405020304" pitchFamily="18" charset="0"/>
              </a:rPr>
              <a:t>to the provisions of this section and sub-section (4) of section 45, </a:t>
            </a:r>
          </a:p>
          <a:p>
            <a:pPr marL="342900" indent="-342900" algn="just">
              <a:buFont typeface="Wingdings" panose="05000000000000000000" pitchFamily="2" charset="2"/>
              <a:buChar char="Ø"/>
            </a:pPr>
            <a:r>
              <a:rPr lang="en-US" sz="2200" dirty="0">
                <a:solidFill>
                  <a:schemeClr val="tx1"/>
                </a:solidFill>
                <a:latin typeface="Times New Roman" panose="02020603050405020304" pitchFamily="18" charset="0"/>
                <a:cs typeface="Times New Roman" panose="02020603050405020304" pitchFamily="18" charset="0"/>
              </a:rPr>
              <a:t>the Board may, with the approval of the Central Government, </a:t>
            </a:r>
          </a:p>
          <a:p>
            <a:pPr marL="342900" indent="-342900" algn="just">
              <a:buFont typeface="Wingdings" panose="05000000000000000000" pitchFamily="2" charset="2"/>
              <a:buChar char="Ø"/>
            </a:pPr>
            <a:r>
              <a:rPr lang="en-US" sz="2200" dirty="0">
                <a:solidFill>
                  <a:schemeClr val="tx1"/>
                </a:solidFill>
                <a:latin typeface="Times New Roman" panose="02020603050405020304" pitchFamily="18" charset="0"/>
                <a:cs typeface="Times New Roman" panose="02020603050405020304" pitchFamily="18" charset="0"/>
              </a:rPr>
              <a:t>issue guidelines for the purposes of removing the difficulty.</a:t>
            </a:r>
          </a:p>
          <a:p>
            <a:pPr algn="just"/>
            <a:endParaRPr lang="en-US" sz="2200" dirty="0">
              <a:solidFill>
                <a:schemeClr val="tx1"/>
              </a:solidFill>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3AC6A371-7CF5-965A-4E01-D39029E01F13}"/>
              </a:ext>
            </a:extLst>
          </p:cNvPr>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1527572999"/>
      </p:ext>
    </p:extLst>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10E13E-0FFF-9185-DC39-F5BAD12AE5AD}"/>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6F5013DF-F6C1-9144-8ED3-16F44D948C01}"/>
              </a:ext>
            </a:extLst>
          </p:cNvPr>
          <p:cNvSpPr>
            <a:spLocks noGrp="1"/>
          </p:cNvSpPr>
          <p:nvPr>
            <p:ph type="subTitle" idx="1"/>
          </p:nvPr>
        </p:nvSpPr>
        <p:spPr>
          <a:xfrm>
            <a:off x="533400" y="304800"/>
            <a:ext cx="8077200" cy="6248400"/>
          </a:xfrm>
        </p:spPr>
        <p:txBody>
          <a:bodyPr>
            <a:normAutofit/>
          </a:bodyPr>
          <a:lstStyle/>
          <a:p>
            <a:pPr algn="just"/>
            <a:r>
              <a:rPr lang="en-US" sz="2200" dirty="0">
                <a:solidFill>
                  <a:schemeClr val="tx1"/>
                </a:solidFill>
                <a:latin typeface="Times New Roman" panose="02020603050405020304" pitchFamily="18" charset="0"/>
                <a:cs typeface="Times New Roman" panose="02020603050405020304" pitchFamily="18" charset="0"/>
              </a:rPr>
              <a:t>9B(5) </a:t>
            </a:r>
          </a:p>
          <a:p>
            <a:pPr marL="342900" indent="-342900" algn="just">
              <a:buFont typeface="Wingdings" panose="05000000000000000000" pitchFamily="2" charset="2"/>
              <a:buChar char="Ø"/>
            </a:pPr>
            <a:r>
              <a:rPr lang="en-US" sz="2200" dirty="0">
                <a:solidFill>
                  <a:schemeClr val="tx1"/>
                </a:solidFill>
                <a:latin typeface="Times New Roman" panose="02020603050405020304" pitchFamily="18" charset="0"/>
                <a:cs typeface="Times New Roman" panose="02020603050405020304" pitchFamily="18" charset="0"/>
              </a:rPr>
              <a:t>Every guideline issued by the Board under sub-section (4) shall, </a:t>
            </a:r>
          </a:p>
          <a:p>
            <a:pPr marL="342900" indent="-342900" algn="just">
              <a:buFont typeface="Wingdings" panose="05000000000000000000" pitchFamily="2" charset="2"/>
              <a:buChar char="Ø"/>
            </a:pPr>
            <a:r>
              <a:rPr lang="en-US" sz="2200" dirty="0">
                <a:solidFill>
                  <a:schemeClr val="tx1"/>
                </a:solidFill>
                <a:latin typeface="Times New Roman" panose="02020603050405020304" pitchFamily="18" charset="0"/>
                <a:cs typeface="Times New Roman" panose="02020603050405020304" pitchFamily="18" charset="0"/>
              </a:rPr>
              <a:t>as soon as may be after it is issued, </a:t>
            </a:r>
          </a:p>
          <a:p>
            <a:pPr marL="342900" indent="-342900" algn="just">
              <a:buFont typeface="Wingdings" panose="05000000000000000000" pitchFamily="2" charset="2"/>
              <a:buChar char="Ø"/>
            </a:pPr>
            <a:r>
              <a:rPr lang="en-US" sz="2200" dirty="0">
                <a:solidFill>
                  <a:schemeClr val="tx1"/>
                </a:solidFill>
                <a:latin typeface="Times New Roman" panose="02020603050405020304" pitchFamily="18" charset="0"/>
                <a:cs typeface="Times New Roman" panose="02020603050405020304" pitchFamily="18" charset="0"/>
              </a:rPr>
              <a:t>be laid before each House of Parliament, and </a:t>
            </a:r>
          </a:p>
          <a:p>
            <a:pPr marL="342900" indent="-342900" algn="just">
              <a:buFont typeface="Wingdings" panose="05000000000000000000" pitchFamily="2" charset="2"/>
              <a:buChar char="Ø"/>
            </a:pPr>
            <a:r>
              <a:rPr lang="en-US" sz="2200" dirty="0">
                <a:solidFill>
                  <a:schemeClr val="tx1"/>
                </a:solidFill>
                <a:latin typeface="Times New Roman" panose="02020603050405020304" pitchFamily="18" charset="0"/>
                <a:cs typeface="Times New Roman" panose="02020603050405020304" pitchFamily="18" charset="0"/>
              </a:rPr>
              <a:t>shall be binding on the income-tax authorities and on the assessee.</a:t>
            </a:r>
          </a:p>
          <a:p>
            <a:pPr algn="just"/>
            <a:endParaRPr lang="en-US" sz="2200" dirty="0">
              <a:solidFill>
                <a:schemeClr val="tx1"/>
              </a:solidFill>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B3B0E5EC-22DB-EAD6-4C2D-F6B14552AA49}"/>
              </a:ext>
            </a:extLst>
          </p:cNvPr>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2107691516"/>
      </p:ext>
    </p:extLst>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40648D-4618-8830-FC61-4A33AD1BD2A4}"/>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20AC259A-336D-7CEB-1681-98BC60040DEE}"/>
              </a:ext>
            </a:extLst>
          </p:cNvPr>
          <p:cNvSpPr>
            <a:spLocks noGrp="1"/>
          </p:cNvSpPr>
          <p:nvPr>
            <p:ph type="subTitle" idx="4294967295"/>
          </p:nvPr>
        </p:nvSpPr>
        <p:spPr>
          <a:xfrm>
            <a:off x="197450" y="44624"/>
            <a:ext cx="8573830" cy="5886276"/>
          </a:xfrm>
        </p:spPr>
        <p:txBody>
          <a:bodyPr>
            <a:normAutofit/>
          </a:bodyPr>
          <a:lstStyle/>
          <a:p>
            <a:pPr marL="109728" indent="0" algn="just">
              <a:spcBef>
                <a:spcPts val="100"/>
              </a:spcBef>
              <a:buNone/>
            </a:pPr>
            <a:r>
              <a:rPr lang="en-US" sz="2200" dirty="0">
                <a:solidFill>
                  <a:schemeClr val="tx1"/>
                </a:solidFill>
                <a:latin typeface="Times New Roman" panose="02020603050405020304" pitchFamily="18" charset="0"/>
                <a:cs typeface="Times New Roman" panose="02020603050405020304" pitchFamily="18" charset="0"/>
              </a:rPr>
              <a:t>Explanation.—For the purposes of this section,—</a:t>
            </a:r>
          </a:p>
          <a:p>
            <a:pPr marL="109728" indent="0" algn="just">
              <a:spcBef>
                <a:spcPts val="100"/>
              </a:spcBef>
              <a:buNone/>
            </a:pPr>
            <a:r>
              <a:rPr lang="en-US" sz="2200" dirty="0">
                <a:solidFill>
                  <a:schemeClr val="tx1"/>
                </a:solidFill>
                <a:latin typeface="Times New Roman" panose="02020603050405020304" pitchFamily="18" charset="0"/>
                <a:cs typeface="Times New Roman" panose="02020603050405020304" pitchFamily="18" charset="0"/>
              </a:rPr>
              <a:t>(</a:t>
            </a:r>
            <a:r>
              <a:rPr lang="en-US" sz="2200" dirty="0" err="1">
                <a:solidFill>
                  <a:schemeClr val="tx1"/>
                </a:solidFill>
                <a:latin typeface="Times New Roman" panose="02020603050405020304" pitchFamily="18" charset="0"/>
                <a:cs typeface="Times New Roman" panose="02020603050405020304" pitchFamily="18" charset="0"/>
              </a:rPr>
              <a:t>i</a:t>
            </a:r>
            <a:r>
              <a:rPr lang="en-US" sz="2200" dirty="0">
                <a:solidFill>
                  <a:schemeClr val="tx1"/>
                </a:solidFill>
                <a:latin typeface="Times New Roman" panose="02020603050405020304" pitchFamily="18" charset="0"/>
                <a:cs typeface="Times New Roman" panose="02020603050405020304" pitchFamily="18" charset="0"/>
              </a:rPr>
              <a:t>) "</a:t>
            </a:r>
            <a:r>
              <a:rPr lang="en-US" sz="2200" b="1" u="sng" dirty="0">
                <a:solidFill>
                  <a:schemeClr val="tx1"/>
                </a:solidFill>
                <a:latin typeface="Times New Roman" panose="02020603050405020304" pitchFamily="18" charset="0"/>
                <a:cs typeface="Times New Roman" panose="02020603050405020304" pitchFamily="18" charset="0"/>
              </a:rPr>
              <a:t>reconstitution of the specified entity" </a:t>
            </a:r>
            <a:r>
              <a:rPr lang="en-US" sz="2200" dirty="0">
                <a:solidFill>
                  <a:schemeClr val="tx1"/>
                </a:solidFill>
                <a:latin typeface="Times New Roman" panose="02020603050405020304" pitchFamily="18" charset="0"/>
                <a:cs typeface="Times New Roman" panose="02020603050405020304" pitchFamily="18" charset="0"/>
              </a:rPr>
              <a:t>means, where—</a:t>
            </a:r>
          </a:p>
          <a:p>
            <a:pPr marL="109728" indent="0" algn="just">
              <a:spcBef>
                <a:spcPts val="100"/>
              </a:spcBef>
              <a:buNone/>
            </a:pPr>
            <a:r>
              <a:rPr lang="en-US" sz="2200" dirty="0">
                <a:solidFill>
                  <a:schemeClr val="tx1"/>
                </a:solidFill>
                <a:latin typeface="Times New Roman" panose="02020603050405020304" pitchFamily="18" charset="0"/>
                <a:cs typeface="Times New Roman" panose="02020603050405020304" pitchFamily="18" charset="0"/>
              </a:rPr>
              <a:t>(a) </a:t>
            </a:r>
            <a:r>
              <a:rPr lang="en-US" sz="2200" b="1" u="sng" dirty="0">
                <a:solidFill>
                  <a:schemeClr val="tx1"/>
                </a:solidFill>
                <a:latin typeface="Times New Roman" panose="02020603050405020304" pitchFamily="18" charset="0"/>
                <a:cs typeface="Times New Roman" panose="02020603050405020304" pitchFamily="18" charset="0"/>
              </a:rPr>
              <a:t>one or more of its partners or members</a:t>
            </a:r>
            <a:r>
              <a:rPr lang="en-US" sz="2200" dirty="0">
                <a:solidFill>
                  <a:schemeClr val="tx1"/>
                </a:solidFill>
                <a:latin typeface="Times New Roman" panose="02020603050405020304" pitchFamily="18" charset="0"/>
                <a:cs typeface="Times New Roman" panose="02020603050405020304" pitchFamily="18" charset="0"/>
              </a:rPr>
              <a:t>, as the case may be, </a:t>
            </a:r>
            <a:r>
              <a:rPr lang="en-US" sz="2200" b="1" u="sng" dirty="0">
                <a:solidFill>
                  <a:schemeClr val="tx1"/>
                </a:solidFill>
                <a:latin typeface="Times New Roman" panose="02020603050405020304" pitchFamily="18" charset="0"/>
                <a:cs typeface="Times New Roman" panose="02020603050405020304" pitchFamily="18" charset="0"/>
              </a:rPr>
              <a:t>of such specified entity ceases to be partners or members; or</a:t>
            </a:r>
          </a:p>
          <a:p>
            <a:pPr marL="109728" indent="0" algn="just">
              <a:spcBef>
                <a:spcPts val="100"/>
              </a:spcBef>
              <a:buNone/>
            </a:pPr>
            <a:r>
              <a:rPr lang="en-US" sz="2200" dirty="0">
                <a:solidFill>
                  <a:schemeClr val="tx1"/>
                </a:solidFill>
                <a:latin typeface="Times New Roman" panose="02020603050405020304" pitchFamily="18" charset="0"/>
                <a:cs typeface="Times New Roman" panose="02020603050405020304" pitchFamily="18" charset="0"/>
              </a:rPr>
              <a:t>(b) </a:t>
            </a:r>
            <a:r>
              <a:rPr lang="en-US" sz="2200" b="1" u="sng" dirty="0">
                <a:solidFill>
                  <a:schemeClr val="tx1"/>
                </a:solidFill>
                <a:latin typeface="Times New Roman" panose="02020603050405020304" pitchFamily="18" charset="0"/>
                <a:cs typeface="Times New Roman" panose="02020603050405020304" pitchFamily="18" charset="0"/>
              </a:rPr>
              <a:t>one or more new partners or members</a:t>
            </a:r>
            <a:r>
              <a:rPr lang="en-US" sz="2200" dirty="0">
                <a:solidFill>
                  <a:schemeClr val="tx1"/>
                </a:solidFill>
                <a:latin typeface="Times New Roman" panose="02020603050405020304" pitchFamily="18" charset="0"/>
                <a:cs typeface="Times New Roman" panose="02020603050405020304" pitchFamily="18" charset="0"/>
              </a:rPr>
              <a:t>, as the case may be</a:t>
            </a:r>
            <a:r>
              <a:rPr lang="en-US" sz="2200" b="1" u="sng" dirty="0">
                <a:solidFill>
                  <a:schemeClr val="tx1"/>
                </a:solidFill>
                <a:latin typeface="Times New Roman" panose="02020603050405020304" pitchFamily="18" charset="0"/>
                <a:cs typeface="Times New Roman" panose="02020603050405020304" pitchFamily="18" charset="0"/>
              </a:rPr>
              <a:t>, are admitted in such specified entity</a:t>
            </a:r>
            <a:r>
              <a:rPr lang="en-US" sz="2200" dirty="0">
                <a:solidFill>
                  <a:schemeClr val="tx1"/>
                </a:solidFill>
                <a:latin typeface="Times New Roman" panose="02020603050405020304" pitchFamily="18" charset="0"/>
                <a:cs typeface="Times New Roman" panose="02020603050405020304" pitchFamily="18" charset="0"/>
              </a:rPr>
              <a:t> in such circumstances </a:t>
            </a:r>
            <a:r>
              <a:rPr lang="en-US" sz="2200" b="1" u="sng" dirty="0">
                <a:solidFill>
                  <a:schemeClr val="tx1"/>
                </a:solidFill>
                <a:latin typeface="Times New Roman" panose="02020603050405020304" pitchFamily="18" charset="0"/>
                <a:cs typeface="Times New Roman" panose="02020603050405020304" pitchFamily="18" charset="0"/>
              </a:rPr>
              <a:t>that one or more of the persons who were partners or members, as the case may be, of the specified entity, before the change, continue as partner or partners or member or members after the change;</a:t>
            </a:r>
            <a:r>
              <a:rPr lang="en-US" sz="2200" dirty="0">
                <a:solidFill>
                  <a:schemeClr val="tx1"/>
                </a:solidFill>
                <a:latin typeface="Times New Roman" panose="02020603050405020304" pitchFamily="18" charset="0"/>
                <a:cs typeface="Times New Roman" panose="02020603050405020304" pitchFamily="18" charset="0"/>
              </a:rPr>
              <a:t> or</a:t>
            </a:r>
          </a:p>
          <a:p>
            <a:pPr marL="109728" indent="0" algn="just">
              <a:spcBef>
                <a:spcPts val="100"/>
              </a:spcBef>
              <a:buNone/>
            </a:pPr>
            <a:r>
              <a:rPr lang="en-US" sz="2200" dirty="0">
                <a:solidFill>
                  <a:schemeClr val="tx1"/>
                </a:solidFill>
                <a:latin typeface="Times New Roman" panose="02020603050405020304" pitchFamily="18" charset="0"/>
                <a:cs typeface="Times New Roman" panose="02020603050405020304" pitchFamily="18" charset="0"/>
              </a:rPr>
              <a:t>(c) </a:t>
            </a:r>
            <a:r>
              <a:rPr lang="en-US" sz="2200" b="1" u="sng" dirty="0">
                <a:solidFill>
                  <a:schemeClr val="tx1"/>
                </a:solidFill>
                <a:latin typeface="Times New Roman" panose="02020603050405020304" pitchFamily="18" charset="0"/>
                <a:cs typeface="Times New Roman" panose="02020603050405020304" pitchFamily="18" charset="0"/>
              </a:rPr>
              <a:t>all the partners or members, as the case may be, of such specified entity continue with a change in their respective share or in the shares of some of them;</a:t>
            </a:r>
          </a:p>
          <a:p>
            <a:pPr marL="109728" indent="0" algn="just">
              <a:spcBef>
                <a:spcPts val="100"/>
              </a:spcBef>
              <a:buNone/>
            </a:pPr>
            <a:r>
              <a:rPr lang="en-US" sz="2200" dirty="0">
                <a:solidFill>
                  <a:schemeClr val="tx1"/>
                </a:solidFill>
                <a:latin typeface="Times New Roman" panose="02020603050405020304" pitchFamily="18" charset="0"/>
                <a:cs typeface="Times New Roman" panose="02020603050405020304" pitchFamily="18" charset="0"/>
              </a:rPr>
              <a:t>(ii) "</a:t>
            </a:r>
            <a:r>
              <a:rPr lang="en-US" sz="2200" b="1" u="sng" dirty="0">
                <a:solidFill>
                  <a:schemeClr val="tx1"/>
                </a:solidFill>
                <a:latin typeface="Times New Roman" panose="02020603050405020304" pitchFamily="18" charset="0"/>
                <a:cs typeface="Times New Roman" panose="02020603050405020304" pitchFamily="18" charset="0"/>
              </a:rPr>
              <a:t>specified entity" means a firm or other association of persons or body of individuals</a:t>
            </a:r>
            <a:r>
              <a:rPr lang="en-US" sz="2200" dirty="0">
                <a:solidFill>
                  <a:schemeClr val="tx1"/>
                </a:solidFill>
                <a:latin typeface="Times New Roman" panose="02020603050405020304" pitchFamily="18" charset="0"/>
                <a:cs typeface="Times New Roman" panose="02020603050405020304" pitchFamily="18" charset="0"/>
              </a:rPr>
              <a:t> (not being a company or a co-operative society);</a:t>
            </a:r>
          </a:p>
          <a:p>
            <a:pPr marL="109728" indent="0" algn="just">
              <a:spcBef>
                <a:spcPts val="100"/>
              </a:spcBef>
              <a:buNone/>
            </a:pPr>
            <a:r>
              <a:rPr lang="en-US" sz="2200" dirty="0">
                <a:solidFill>
                  <a:schemeClr val="tx1"/>
                </a:solidFill>
                <a:latin typeface="Times New Roman" panose="02020603050405020304" pitchFamily="18" charset="0"/>
                <a:cs typeface="Times New Roman" panose="02020603050405020304" pitchFamily="18" charset="0"/>
              </a:rPr>
              <a:t>(iii) "</a:t>
            </a:r>
            <a:r>
              <a:rPr lang="en-US" sz="2200" b="1" u="sng" dirty="0">
                <a:solidFill>
                  <a:schemeClr val="tx1"/>
                </a:solidFill>
                <a:latin typeface="Times New Roman" panose="02020603050405020304" pitchFamily="18" charset="0"/>
                <a:cs typeface="Times New Roman" panose="02020603050405020304" pitchFamily="18" charset="0"/>
              </a:rPr>
              <a:t>specified person" means a person, who is a partner of a firm or member of other association of persons or body of individuals (not being a company or a co-operative society) in any previous year.</a:t>
            </a:r>
          </a:p>
        </p:txBody>
      </p:sp>
      <p:sp>
        <p:nvSpPr>
          <p:cNvPr id="2" name="Footer Placeholder 1">
            <a:extLst>
              <a:ext uri="{FF2B5EF4-FFF2-40B4-BE49-F238E27FC236}">
                <a16:creationId xmlns:a16="http://schemas.microsoft.com/office/drawing/2014/main" id="{4E4DA1FC-549D-913D-87EB-3267A635011F}"/>
              </a:ext>
            </a:extLst>
          </p:cNvPr>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513648379"/>
      </p:ext>
    </p:extLst>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039AC1-E4C8-4E79-C3EB-EB4DFC861F42}"/>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49C1AB99-23FE-2E5A-EBAB-30015FE81B43}"/>
              </a:ext>
            </a:extLst>
          </p:cNvPr>
          <p:cNvSpPr>
            <a:spLocks noGrp="1"/>
          </p:cNvSpPr>
          <p:nvPr>
            <p:ph type="subTitle" idx="1"/>
          </p:nvPr>
        </p:nvSpPr>
        <p:spPr>
          <a:xfrm>
            <a:off x="533400" y="304800"/>
            <a:ext cx="8077200" cy="6248400"/>
          </a:xfrm>
        </p:spPr>
        <p:txBody>
          <a:bodyPr>
            <a:normAutofit/>
          </a:bodyPr>
          <a:lstStyle/>
          <a:p>
            <a:pPr algn="just"/>
            <a:r>
              <a:rPr lang="en-US" sz="2000" b="1" dirty="0">
                <a:solidFill>
                  <a:schemeClr val="tx1"/>
                </a:solidFill>
                <a:latin typeface="Times New Roman" panose="02020603050405020304" pitchFamily="18" charset="0"/>
                <a:cs typeface="Times New Roman" panose="02020603050405020304" pitchFamily="18" charset="0"/>
              </a:rPr>
              <a:t>Capital gains.</a:t>
            </a:r>
          </a:p>
          <a:p>
            <a:pPr algn="just"/>
            <a:r>
              <a:rPr lang="en-US" sz="2000" dirty="0">
                <a:solidFill>
                  <a:schemeClr val="tx1"/>
                </a:solidFill>
                <a:latin typeface="Times New Roman" panose="02020603050405020304" pitchFamily="18" charset="0"/>
                <a:cs typeface="Times New Roman" panose="02020603050405020304" pitchFamily="18" charset="0"/>
              </a:rPr>
              <a:t>45(4) </a:t>
            </a:r>
          </a:p>
          <a:p>
            <a:pPr marL="342900" indent="-342900" algn="just">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Notwithstanding anything contained in sub-section (1), </a:t>
            </a:r>
          </a:p>
          <a:p>
            <a:pPr marL="342900" indent="-342900" algn="just">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where a </a:t>
            </a:r>
            <a:r>
              <a:rPr lang="en-US" sz="2000" b="1" u="sng" dirty="0">
                <a:solidFill>
                  <a:schemeClr val="tx1"/>
                </a:solidFill>
                <a:latin typeface="Times New Roman" panose="02020603050405020304" pitchFamily="18" charset="0"/>
                <a:cs typeface="Times New Roman" panose="02020603050405020304" pitchFamily="18" charset="0"/>
              </a:rPr>
              <a:t>specified person receives</a:t>
            </a:r>
            <a:r>
              <a:rPr lang="en-US" sz="2000" dirty="0">
                <a:solidFill>
                  <a:schemeClr val="tx1"/>
                </a:solidFill>
                <a:latin typeface="Times New Roman" panose="02020603050405020304" pitchFamily="18" charset="0"/>
                <a:cs typeface="Times New Roman" panose="02020603050405020304" pitchFamily="18" charset="0"/>
              </a:rPr>
              <a:t> during the previous year </a:t>
            </a:r>
          </a:p>
          <a:p>
            <a:pPr marL="342900" indent="-342900" algn="just">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any </a:t>
            </a:r>
            <a:r>
              <a:rPr lang="en-US" sz="2000" b="1" u="sng" dirty="0">
                <a:solidFill>
                  <a:schemeClr val="tx1"/>
                </a:solidFill>
                <a:latin typeface="Times New Roman" panose="02020603050405020304" pitchFamily="18" charset="0"/>
                <a:cs typeface="Times New Roman" panose="02020603050405020304" pitchFamily="18" charset="0"/>
              </a:rPr>
              <a:t>money or capital asset or both from a specified entity </a:t>
            </a:r>
          </a:p>
          <a:p>
            <a:pPr marL="342900" indent="-342900" algn="just">
              <a:buFont typeface="Wingdings" panose="05000000000000000000" pitchFamily="2" charset="2"/>
              <a:buChar char="Ø"/>
            </a:pPr>
            <a:r>
              <a:rPr lang="en-US" sz="2000" b="1" u="sng" dirty="0">
                <a:solidFill>
                  <a:schemeClr val="tx1"/>
                </a:solidFill>
                <a:latin typeface="Times New Roman" panose="02020603050405020304" pitchFamily="18" charset="0"/>
                <a:cs typeface="Times New Roman" panose="02020603050405020304" pitchFamily="18" charset="0"/>
              </a:rPr>
              <a:t>in connection with the reconstitution of such specified entity</a:t>
            </a:r>
            <a:r>
              <a:rPr lang="en-US" sz="2000" dirty="0">
                <a:solidFill>
                  <a:schemeClr val="tx1"/>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then any </a:t>
            </a:r>
            <a:r>
              <a:rPr lang="en-US" sz="2000" b="1" u="sng" dirty="0">
                <a:solidFill>
                  <a:schemeClr val="tx1"/>
                </a:solidFill>
                <a:latin typeface="Times New Roman" panose="02020603050405020304" pitchFamily="18" charset="0"/>
                <a:cs typeface="Times New Roman" panose="02020603050405020304" pitchFamily="18" charset="0"/>
              </a:rPr>
              <a:t>profits or gains arising from such receipt</a:t>
            </a:r>
            <a:r>
              <a:rPr lang="en-US" sz="2000" dirty="0">
                <a:solidFill>
                  <a:schemeClr val="tx1"/>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by the specified person shall be </a:t>
            </a:r>
            <a:r>
              <a:rPr lang="en-US" sz="2000" b="1" u="sng" dirty="0">
                <a:solidFill>
                  <a:schemeClr val="tx1"/>
                </a:solidFill>
                <a:latin typeface="Times New Roman" panose="02020603050405020304" pitchFamily="18" charset="0"/>
                <a:cs typeface="Times New Roman" panose="02020603050405020304" pitchFamily="18" charset="0"/>
              </a:rPr>
              <a:t>chargeable to income-tax</a:t>
            </a:r>
            <a:r>
              <a:rPr lang="en-US" sz="2000" dirty="0">
                <a:solidFill>
                  <a:schemeClr val="tx1"/>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as </a:t>
            </a:r>
            <a:r>
              <a:rPr lang="en-US" sz="2000" b="1" u="sng" dirty="0">
                <a:solidFill>
                  <a:schemeClr val="tx1"/>
                </a:solidFill>
                <a:latin typeface="Times New Roman" panose="02020603050405020304" pitchFamily="18" charset="0"/>
                <a:cs typeface="Times New Roman" panose="02020603050405020304" pitchFamily="18" charset="0"/>
              </a:rPr>
              <a:t>income of such specified entity under the head "Capital gains"</a:t>
            </a:r>
            <a:r>
              <a:rPr lang="en-US" sz="2000" dirty="0">
                <a:solidFill>
                  <a:schemeClr val="tx1"/>
                </a:solidFill>
                <a:latin typeface="Times New Roman" panose="02020603050405020304" pitchFamily="18" charset="0"/>
                <a:cs typeface="Times New Roman" panose="02020603050405020304" pitchFamily="18" charset="0"/>
              </a:rPr>
              <a:t> and </a:t>
            </a:r>
          </a:p>
          <a:p>
            <a:pPr marL="342900" indent="-342900" algn="just">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shall be </a:t>
            </a:r>
            <a:r>
              <a:rPr lang="en-US" sz="2000" b="1" u="sng" dirty="0">
                <a:solidFill>
                  <a:schemeClr val="tx1"/>
                </a:solidFill>
                <a:latin typeface="Times New Roman" panose="02020603050405020304" pitchFamily="18" charset="0"/>
                <a:cs typeface="Times New Roman" panose="02020603050405020304" pitchFamily="18" charset="0"/>
              </a:rPr>
              <a:t>deemed to be the income of such specified entity of the previous year </a:t>
            </a:r>
          </a:p>
          <a:p>
            <a:pPr marL="342900" indent="-342900" algn="just">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in which </a:t>
            </a:r>
            <a:r>
              <a:rPr lang="en-US" sz="2000" b="1" u="sng" dirty="0">
                <a:solidFill>
                  <a:schemeClr val="tx1"/>
                </a:solidFill>
                <a:latin typeface="Times New Roman" panose="02020603050405020304" pitchFamily="18" charset="0"/>
                <a:cs typeface="Times New Roman" panose="02020603050405020304" pitchFamily="18" charset="0"/>
              </a:rPr>
              <a:t>such money or capital asset or both </a:t>
            </a:r>
          </a:p>
          <a:p>
            <a:pPr marL="342900" indent="-342900" algn="just">
              <a:buFont typeface="Wingdings" panose="05000000000000000000" pitchFamily="2" charset="2"/>
              <a:buChar char="Ø"/>
            </a:pPr>
            <a:r>
              <a:rPr lang="en-US" sz="2000" b="1" u="sng" dirty="0">
                <a:solidFill>
                  <a:schemeClr val="tx1"/>
                </a:solidFill>
                <a:latin typeface="Times New Roman" panose="02020603050405020304" pitchFamily="18" charset="0"/>
                <a:cs typeface="Times New Roman" panose="02020603050405020304" pitchFamily="18" charset="0"/>
              </a:rPr>
              <a:t>were received by the specified person,</a:t>
            </a:r>
            <a:r>
              <a:rPr lang="en-US" sz="2000" dirty="0">
                <a:solidFill>
                  <a:schemeClr val="tx1"/>
                </a:solidFill>
                <a:latin typeface="Times New Roman" panose="02020603050405020304" pitchFamily="18" charset="0"/>
                <a:cs typeface="Times New Roman" panose="02020603050405020304" pitchFamily="18" charset="0"/>
              </a:rPr>
              <a:t> and</a:t>
            </a:r>
          </a:p>
        </p:txBody>
      </p:sp>
      <p:sp>
        <p:nvSpPr>
          <p:cNvPr id="2" name="Footer Placeholder 1">
            <a:extLst>
              <a:ext uri="{FF2B5EF4-FFF2-40B4-BE49-F238E27FC236}">
                <a16:creationId xmlns:a16="http://schemas.microsoft.com/office/drawing/2014/main" id="{3EEE5877-EF40-0F3A-A8D2-CA9B256C1281}"/>
              </a:ext>
            </a:extLst>
          </p:cNvPr>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1593162100"/>
      </p:ext>
    </p:extLst>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8BEA68-4CF7-0931-0929-3AFEED1AF836}"/>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FD92BB2C-7D58-DEF0-706C-444407889E1D}"/>
              </a:ext>
            </a:extLst>
          </p:cNvPr>
          <p:cNvSpPr>
            <a:spLocks noGrp="1"/>
          </p:cNvSpPr>
          <p:nvPr>
            <p:ph type="subTitle" idx="1"/>
          </p:nvPr>
        </p:nvSpPr>
        <p:spPr>
          <a:xfrm>
            <a:off x="533400" y="304800"/>
            <a:ext cx="8077200" cy="6248400"/>
          </a:xfrm>
        </p:spPr>
        <p:txBody>
          <a:bodyPr>
            <a:normAutofit/>
          </a:bodyPr>
          <a:lstStyle/>
          <a:p>
            <a:pPr algn="just">
              <a:spcBef>
                <a:spcPts val="100"/>
              </a:spcBef>
            </a:pPr>
            <a:r>
              <a:rPr lang="en-US" sz="2000" dirty="0">
                <a:solidFill>
                  <a:schemeClr val="tx1"/>
                </a:solidFill>
                <a:latin typeface="Times New Roman" panose="02020603050405020304" pitchFamily="18" charset="0"/>
                <a:cs typeface="Times New Roman" panose="02020603050405020304" pitchFamily="18" charset="0"/>
              </a:rPr>
              <a:t>notwithstanding anything to the contrary contained in this Act, </a:t>
            </a:r>
          </a:p>
          <a:p>
            <a:pPr algn="just">
              <a:spcBef>
                <a:spcPts val="100"/>
              </a:spcBef>
            </a:pPr>
            <a:r>
              <a:rPr lang="en-US" sz="2000" b="1" u="sng" dirty="0">
                <a:solidFill>
                  <a:schemeClr val="tx1"/>
                </a:solidFill>
                <a:latin typeface="Times New Roman" panose="02020603050405020304" pitchFamily="18" charset="0"/>
                <a:cs typeface="Times New Roman" panose="02020603050405020304" pitchFamily="18" charset="0"/>
              </a:rPr>
              <a:t>such profits or gains shall be determined in accordance with the following formula, namely:—</a:t>
            </a:r>
          </a:p>
          <a:p>
            <a:pPr algn="just">
              <a:spcBef>
                <a:spcPts val="100"/>
              </a:spcBef>
            </a:pPr>
            <a:r>
              <a:rPr lang="en-US" sz="2000" b="1" u="sng" dirty="0">
                <a:solidFill>
                  <a:schemeClr val="tx1"/>
                </a:solidFill>
                <a:latin typeface="Times New Roman" panose="02020603050405020304" pitchFamily="18" charset="0"/>
                <a:cs typeface="Times New Roman" panose="02020603050405020304" pitchFamily="18" charset="0"/>
              </a:rPr>
              <a:t>A = B + C – D</a:t>
            </a:r>
          </a:p>
          <a:p>
            <a:pPr algn="just">
              <a:spcBef>
                <a:spcPts val="100"/>
              </a:spcBef>
            </a:pPr>
            <a:r>
              <a:rPr lang="en-US" sz="2000" b="1" u="sng" dirty="0">
                <a:solidFill>
                  <a:schemeClr val="tx1"/>
                </a:solidFill>
                <a:latin typeface="Times New Roman" panose="02020603050405020304" pitchFamily="18" charset="0"/>
                <a:cs typeface="Times New Roman" panose="02020603050405020304" pitchFamily="18" charset="0"/>
              </a:rPr>
              <a:t>Where,</a:t>
            </a:r>
          </a:p>
          <a:p>
            <a:pPr algn="just">
              <a:spcBef>
                <a:spcPts val="100"/>
              </a:spcBef>
            </a:pPr>
            <a:r>
              <a:rPr lang="en-US" sz="2000" b="1" u="sng" dirty="0">
                <a:solidFill>
                  <a:schemeClr val="tx1"/>
                </a:solidFill>
                <a:latin typeface="Times New Roman" panose="02020603050405020304" pitchFamily="18" charset="0"/>
                <a:cs typeface="Times New Roman" panose="02020603050405020304" pitchFamily="18" charset="0"/>
              </a:rPr>
              <a:t>A = income chargeable to income-tax under this sub­section as income of the specified entity under the head "Capital gains";</a:t>
            </a:r>
          </a:p>
          <a:p>
            <a:pPr algn="just">
              <a:spcBef>
                <a:spcPts val="100"/>
              </a:spcBef>
            </a:pPr>
            <a:r>
              <a:rPr lang="en-US" sz="2000" b="1" u="sng" dirty="0">
                <a:solidFill>
                  <a:schemeClr val="tx1"/>
                </a:solidFill>
                <a:latin typeface="Times New Roman" panose="02020603050405020304" pitchFamily="18" charset="0"/>
                <a:cs typeface="Times New Roman" panose="02020603050405020304" pitchFamily="18" charset="0"/>
              </a:rPr>
              <a:t>B = value of any money received by the specified person from the specified entity on the date of such receipt;</a:t>
            </a:r>
          </a:p>
          <a:p>
            <a:pPr algn="just">
              <a:spcBef>
                <a:spcPts val="100"/>
              </a:spcBef>
            </a:pPr>
            <a:r>
              <a:rPr lang="en-US" sz="2000" b="1" u="sng" dirty="0">
                <a:solidFill>
                  <a:schemeClr val="tx1"/>
                </a:solidFill>
                <a:latin typeface="Times New Roman" panose="02020603050405020304" pitchFamily="18" charset="0"/>
                <a:cs typeface="Times New Roman" panose="02020603050405020304" pitchFamily="18" charset="0"/>
              </a:rPr>
              <a:t>C = the amount of fair market value of the capital asset received by the specified person from the specified entity on the date of such receipt; and</a:t>
            </a:r>
          </a:p>
          <a:p>
            <a:pPr algn="just">
              <a:spcBef>
                <a:spcPts val="100"/>
              </a:spcBef>
            </a:pPr>
            <a:r>
              <a:rPr lang="en-US" sz="2000" b="1" u="sng" dirty="0">
                <a:solidFill>
                  <a:schemeClr val="tx1"/>
                </a:solidFill>
                <a:latin typeface="Times New Roman" panose="02020603050405020304" pitchFamily="18" charset="0"/>
                <a:cs typeface="Times New Roman" panose="02020603050405020304" pitchFamily="18" charset="0"/>
              </a:rPr>
              <a:t>D = the amount of balance in the capital account (represented in any manner) of the specified person in the books of account of the specified entity at the time of its reconstitution:</a:t>
            </a:r>
          </a:p>
        </p:txBody>
      </p:sp>
      <p:sp>
        <p:nvSpPr>
          <p:cNvPr id="2" name="Footer Placeholder 1">
            <a:extLst>
              <a:ext uri="{FF2B5EF4-FFF2-40B4-BE49-F238E27FC236}">
                <a16:creationId xmlns:a16="http://schemas.microsoft.com/office/drawing/2014/main" id="{EC58C5FD-F029-AAC0-17B6-659EF7A3F5FD}"/>
              </a:ext>
            </a:extLst>
          </p:cNvPr>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147714514"/>
      </p:ext>
    </p:extLst>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24D3E-F5D8-3F02-9A94-B2C36AA6DAB3}"/>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9CCEEE8E-3532-7254-FBEF-E969C8B623C7}"/>
              </a:ext>
            </a:extLst>
          </p:cNvPr>
          <p:cNvSpPr>
            <a:spLocks noGrp="1"/>
          </p:cNvSpPr>
          <p:nvPr>
            <p:ph type="subTitle" idx="1"/>
          </p:nvPr>
        </p:nvSpPr>
        <p:spPr>
          <a:xfrm>
            <a:off x="533400" y="304800"/>
            <a:ext cx="8077200" cy="6248400"/>
          </a:xfrm>
        </p:spPr>
        <p:txBody>
          <a:bodyPr>
            <a:normAutofit/>
          </a:bodyPr>
          <a:lstStyle/>
          <a:p>
            <a:pPr algn="just">
              <a:spcBef>
                <a:spcPts val="100"/>
              </a:spcBef>
            </a:pPr>
            <a:r>
              <a:rPr lang="en-US" sz="2000" b="1" u="sng" dirty="0">
                <a:solidFill>
                  <a:schemeClr val="tx1"/>
                </a:solidFill>
                <a:latin typeface="Times New Roman" panose="02020603050405020304" pitchFamily="18" charset="0"/>
                <a:cs typeface="Times New Roman" panose="02020603050405020304" pitchFamily="18" charset="0"/>
              </a:rPr>
              <a:t>Provided that if the value of "A" in the above formula is negative, its value shall be deemed to be zero :</a:t>
            </a:r>
          </a:p>
          <a:p>
            <a:pPr algn="just">
              <a:spcBef>
                <a:spcPts val="100"/>
              </a:spcBef>
            </a:pPr>
            <a:r>
              <a:rPr lang="en-US" sz="2000" b="1" u="sng" dirty="0">
                <a:solidFill>
                  <a:schemeClr val="tx1"/>
                </a:solidFill>
                <a:latin typeface="Times New Roman" panose="02020603050405020304" pitchFamily="18" charset="0"/>
                <a:cs typeface="Times New Roman" panose="02020603050405020304" pitchFamily="18" charset="0"/>
              </a:rPr>
              <a:t>Provided further that the balance in the capital account of the specified person in the books of account of the specified entity is to be calculated without taking into account the increase in the capital account of the specified person due to revaluation of any asset or due to self-generated goodwill or any other self-generated asset.</a:t>
            </a:r>
          </a:p>
          <a:p>
            <a:pPr algn="just">
              <a:spcBef>
                <a:spcPts val="100"/>
              </a:spcBef>
            </a:pPr>
            <a:endParaRPr lang="en-US" sz="2000" b="1" u="sng" dirty="0">
              <a:solidFill>
                <a:schemeClr val="tx1"/>
              </a:solidFill>
              <a:latin typeface="Times New Roman" panose="02020603050405020304" pitchFamily="18" charset="0"/>
              <a:cs typeface="Times New Roman" panose="02020603050405020304" pitchFamily="18" charset="0"/>
            </a:endParaRPr>
          </a:p>
          <a:p>
            <a:pPr algn="just">
              <a:spcBef>
                <a:spcPts val="100"/>
              </a:spcBef>
            </a:pPr>
            <a:r>
              <a:rPr lang="en-US" sz="2000" b="1" u="sng" dirty="0">
                <a:solidFill>
                  <a:schemeClr val="tx1"/>
                </a:solidFill>
                <a:latin typeface="Times New Roman" panose="02020603050405020304" pitchFamily="18" charset="0"/>
                <a:cs typeface="Times New Roman" panose="02020603050405020304" pitchFamily="18" charset="0"/>
              </a:rPr>
              <a:t>Explanation 1.—For the purposes of this sub-section,—</a:t>
            </a:r>
          </a:p>
          <a:p>
            <a:pPr algn="just">
              <a:spcBef>
                <a:spcPts val="100"/>
              </a:spcBef>
            </a:pPr>
            <a:r>
              <a:rPr lang="en-US" sz="2000" b="1" u="sng" dirty="0">
                <a:solidFill>
                  <a:schemeClr val="tx1"/>
                </a:solidFill>
                <a:latin typeface="Times New Roman" panose="02020603050405020304" pitchFamily="18" charset="0"/>
                <a:cs typeface="Times New Roman" panose="02020603050405020304" pitchFamily="18" charset="0"/>
              </a:rPr>
              <a:t>(</a:t>
            </a:r>
            <a:r>
              <a:rPr lang="en-US" sz="2000" b="1" u="sng" dirty="0" err="1">
                <a:solidFill>
                  <a:schemeClr val="tx1"/>
                </a:solidFill>
                <a:latin typeface="Times New Roman" panose="02020603050405020304" pitchFamily="18" charset="0"/>
                <a:cs typeface="Times New Roman" panose="02020603050405020304" pitchFamily="18" charset="0"/>
              </a:rPr>
              <a:t>i</a:t>
            </a:r>
            <a:r>
              <a:rPr lang="en-US" sz="2000" b="1" u="sng" dirty="0">
                <a:solidFill>
                  <a:schemeClr val="tx1"/>
                </a:solidFill>
                <a:latin typeface="Times New Roman" panose="02020603050405020304" pitchFamily="18" charset="0"/>
                <a:cs typeface="Times New Roman" panose="02020603050405020304" pitchFamily="18" charset="0"/>
              </a:rPr>
              <a:t>) the expressions "reconstitution of the specified entity", "specified entity" and "specified person" shall have the meanings respectively assigned to them in section 9B;</a:t>
            </a:r>
          </a:p>
          <a:p>
            <a:pPr algn="just">
              <a:spcBef>
                <a:spcPts val="100"/>
              </a:spcBef>
            </a:pPr>
            <a:r>
              <a:rPr lang="en-US" sz="2000" b="1" u="sng" dirty="0">
                <a:solidFill>
                  <a:schemeClr val="tx1"/>
                </a:solidFill>
                <a:latin typeface="Times New Roman" panose="02020603050405020304" pitchFamily="18" charset="0"/>
                <a:cs typeface="Times New Roman" panose="02020603050405020304" pitchFamily="18" charset="0"/>
              </a:rPr>
              <a:t>(ii) "self-generated goodwill" and "self-generated asset" mean goodwill or asset, as the case may be, which has been acquired without incurring any cost for purchase or which has been generated during the course of the business or profession.</a:t>
            </a:r>
          </a:p>
        </p:txBody>
      </p:sp>
      <p:sp>
        <p:nvSpPr>
          <p:cNvPr id="2" name="Footer Placeholder 1">
            <a:extLst>
              <a:ext uri="{FF2B5EF4-FFF2-40B4-BE49-F238E27FC236}">
                <a16:creationId xmlns:a16="http://schemas.microsoft.com/office/drawing/2014/main" id="{6C5ABA16-AA15-0D06-0A60-85F288379B9F}"/>
              </a:ext>
            </a:extLst>
          </p:cNvPr>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1573850632"/>
      </p:ext>
    </p:extLst>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A4E15D-77D7-BFCA-DA00-9F6A436C4FF3}"/>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8998ECFD-7BAB-2A80-D14E-2311A95A7C26}"/>
              </a:ext>
            </a:extLst>
          </p:cNvPr>
          <p:cNvSpPr>
            <a:spLocks noGrp="1"/>
          </p:cNvSpPr>
          <p:nvPr>
            <p:ph type="subTitle" idx="1"/>
          </p:nvPr>
        </p:nvSpPr>
        <p:spPr>
          <a:xfrm>
            <a:off x="533400" y="304800"/>
            <a:ext cx="8215064" cy="6248400"/>
          </a:xfrm>
        </p:spPr>
        <p:txBody>
          <a:bodyPr>
            <a:normAutofit/>
          </a:bodyPr>
          <a:lstStyle/>
          <a:p>
            <a:pPr algn="just">
              <a:spcBef>
                <a:spcPts val="100"/>
              </a:spcBef>
            </a:pPr>
            <a:r>
              <a:rPr lang="en-US" sz="2300" b="1" dirty="0">
                <a:solidFill>
                  <a:schemeClr val="tx1"/>
                </a:solidFill>
                <a:latin typeface="Times New Roman" panose="02020603050405020304" pitchFamily="18" charset="0"/>
                <a:cs typeface="Times New Roman" panose="02020603050405020304" pitchFamily="18" charset="0"/>
              </a:rPr>
              <a:t>Explanation 2</a:t>
            </a:r>
          </a:p>
          <a:p>
            <a:pPr algn="just">
              <a:spcBef>
                <a:spcPts val="100"/>
              </a:spcBef>
            </a:pPr>
            <a:r>
              <a:rPr lang="en-US" sz="2300" dirty="0">
                <a:solidFill>
                  <a:schemeClr val="tx1"/>
                </a:solidFill>
                <a:latin typeface="Times New Roman" panose="02020603050405020304" pitchFamily="18" charset="0"/>
                <a:cs typeface="Times New Roman" panose="02020603050405020304" pitchFamily="18" charset="0"/>
              </a:rPr>
              <a:t>For the removal of doubts, </a:t>
            </a:r>
          </a:p>
          <a:p>
            <a:pPr algn="just">
              <a:spcBef>
                <a:spcPts val="100"/>
              </a:spcBef>
            </a:pPr>
            <a:r>
              <a:rPr lang="en-US" sz="2300" dirty="0">
                <a:solidFill>
                  <a:schemeClr val="tx1"/>
                </a:solidFill>
                <a:latin typeface="Times New Roman" panose="02020603050405020304" pitchFamily="18" charset="0"/>
                <a:cs typeface="Times New Roman" panose="02020603050405020304" pitchFamily="18" charset="0"/>
              </a:rPr>
              <a:t>it is clarified that when a capital asset is received </a:t>
            </a:r>
          </a:p>
          <a:p>
            <a:pPr algn="just">
              <a:spcBef>
                <a:spcPts val="100"/>
              </a:spcBef>
            </a:pPr>
            <a:r>
              <a:rPr lang="en-US" sz="2300" dirty="0">
                <a:solidFill>
                  <a:schemeClr val="tx1"/>
                </a:solidFill>
                <a:latin typeface="Times New Roman" panose="02020603050405020304" pitchFamily="18" charset="0"/>
                <a:cs typeface="Times New Roman" panose="02020603050405020304" pitchFamily="18" charset="0"/>
              </a:rPr>
              <a:t>by a specified person from a specified entity </a:t>
            </a:r>
          </a:p>
          <a:p>
            <a:pPr algn="just">
              <a:spcBef>
                <a:spcPts val="100"/>
              </a:spcBef>
            </a:pPr>
            <a:r>
              <a:rPr lang="en-US" sz="2300" dirty="0">
                <a:solidFill>
                  <a:schemeClr val="tx1"/>
                </a:solidFill>
                <a:latin typeface="Times New Roman" panose="02020603050405020304" pitchFamily="18" charset="0"/>
                <a:cs typeface="Times New Roman" panose="02020603050405020304" pitchFamily="18" charset="0"/>
              </a:rPr>
              <a:t>in connection with the reconstitution of such specified entity, </a:t>
            </a:r>
          </a:p>
          <a:p>
            <a:pPr algn="just">
              <a:spcBef>
                <a:spcPts val="100"/>
              </a:spcBef>
            </a:pPr>
            <a:r>
              <a:rPr lang="en-US" sz="2300" dirty="0">
                <a:solidFill>
                  <a:schemeClr val="tx1"/>
                </a:solidFill>
                <a:latin typeface="Times New Roman" panose="02020603050405020304" pitchFamily="18" charset="0"/>
                <a:cs typeface="Times New Roman" panose="02020603050405020304" pitchFamily="18" charset="0"/>
              </a:rPr>
              <a:t>the provisions of this sub-section shall operate </a:t>
            </a:r>
          </a:p>
          <a:p>
            <a:pPr algn="just">
              <a:spcBef>
                <a:spcPts val="100"/>
              </a:spcBef>
            </a:pPr>
            <a:r>
              <a:rPr lang="en-US" sz="2300" dirty="0">
                <a:solidFill>
                  <a:schemeClr val="tx1"/>
                </a:solidFill>
                <a:latin typeface="Times New Roman" panose="02020603050405020304" pitchFamily="18" charset="0"/>
                <a:cs typeface="Times New Roman" panose="02020603050405020304" pitchFamily="18" charset="0"/>
              </a:rPr>
              <a:t>in addition to the provisions of section 9B and </a:t>
            </a:r>
          </a:p>
          <a:p>
            <a:pPr algn="just">
              <a:spcBef>
                <a:spcPts val="100"/>
              </a:spcBef>
            </a:pPr>
            <a:r>
              <a:rPr lang="en-US" sz="2300" dirty="0">
                <a:solidFill>
                  <a:schemeClr val="tx1"/>
                </a:solidFill>
                <a:latin typeface="Times New Roman" panose="02020603050405020304" pitchFamily="18" charset="0"/>
                <a:cs typeface="Times New Roman" panose="02020603050405020304" pitchFamily="18" charset="0"/>
              </a:rPr>
              <a:t>the taxation under the said provisions thereof </a:t>
            </a:r>
          </a:p>
          <a:p>
            <a:pPr algn="just">
              <a:spcBef>
                <a:spcPts val="100"/>
              </a:spcBef>
            </a:pPr>
            <a:r>
              <a:rPr lang="en-US" sz="2300" dirty="0">
                <a:solidFill>
                  <a:schemeClr val="tx1"/>
                </a:solidFill>
                <a:latin typeface="Times New Roman" panose="02020603050405020304" pitchFamily="18" charset="0"/>
                <a:cs typeface="Times New Roman" panose="02020603050405020304" pitchFamily="18" charset="0"/>
              </a:rPr>
              <a:t>shall be worked out independently.</a:t>
            </a:r>
          </a:p>
        </p:txBody>
      </p:sp>
      <p:sp>
        <p:nvSpPr>
          <p:cNvPr id="2" name="Footer Placeholder 1">
            <a:extLst>
              <a:ext uri="{FF2B5EF4-FFF2-40B4-BE49-F238E27FC236}">
                <a16:creationId xmlns:a16="http://schemas.microsoft.com/office/drawing/2014/main" id="{68807F02-A143-2734-180C-6B487E41D808}"/>
              </a:ext>
            </a:extLst>
          </p:cNvPr>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2529010050"/>
      </p:ext>
    </p:extLst>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304800"/>
            <a:ext cx="2050561" cy="461665"/>
          </a:xfrm>
          <a:prstGeom prst="rect">
            <a:avLst/>
          </a:prstGeom>
        </p:spPr>
        <p:txBody>
          <a:bodyPr wrap="none">
            <a:spAutoFit/>
          </a:bodyPr>
          <a:lstStyle/>
          <a:p>
            <a:pPr>
              <a:buNone/>
            </a:pPr>
            <a:r>
              <a:rPr lang="en-US" sz="2400" b="1" dirty="0">
                <a:latin typeface="Times New Roman" pitchFamily="18" charset="0"/>
                <a:cs typeface="Times New Roman" pitchFamily="18" charset="0"/>
              </a:rPr>
              <a:t>CLAUSE – 10</a:t>
            </a:r>
          </a:p>
        </p:txBody>
      </p:sp>
      <p:sp>
        <p:nvSpPr>
          <p:cNvPr id="5" name="Rectangle 4"/>
          <p:cNvSpPr/>
          <p:nvPr/>
        </p:nvSpPr>
        <p:spPr>
          <a:xfrm>
            <a:off x="304800" y="762000"/>
            <a:ext cx="8534400" cy="1938992"/>
          </a:xfrm>
          <a:prstGeom prst="rect">
            <a:avLst/>
          </a:prstGeom>
          <a:ln w="9525"/>
        </p:spPr>
        <p:style>
          <a:lnRef idx="2">
            <a:schemeClr val="dk1"/>
          </a:lnRef>
          <a:fillRef idx="1">
            <a:schemeClr val="lt1"/>
          </a:fillRef>
          <a:effectRef idx="0">
            <a:schemeClr val="dk1"/>
          </a:effectRef>
          <a:fontRef idx="minor">
            <a:schemeClr val="dk1"/>
          </a:fontRef>
        </p:style>
        <p:txBody>
          <a:bodyPr wrap="square">
            <a:spAutoFit/>
          </a:bodyPr>
          <a:lstStyle/>
          <a:p>
            <a:pPr algn="just">
              <a:buFont typeface="Arial" pitchFamily="34" charset="0"/>
              <a:buNone/>
            </a:pPr>
            <a:r>
              <a:rPr lang="en-IN" sz="2400" dirty="0">
                <a:latin typeface="Times New Roman" pitchFamily="18" charset="0"/>
                <a:cs typeface="Times New Roman" pitchFamily="18" charset="0"/>
              </a:rPr>
              <a:t>10. (a) Nature of business or profession (if more than one business or profession is carried on during the previous year, nature of every business or profession)</a:t>
            </a:r>
          </a:p>
          <a:p>
            <a:pPr algn="just">
              <a:buFont typeface="Arial" pitchFamily="34" charset="0"/>
              <a:buNone/>
            </a:pPr>
            <a:r>
              <a:rPr lang="en-IN" sz="2400" dirty="0">
                <a:latin typeface="Times New Roman" pitchFamily="18" charset="0"/>
                <a:cs typeface="Times New Roman" pitchFamily="18" charset="0"/>
              </a:rPr>
              <a:t>      (b) If there is any change in the nature of business or profession, the particulars of such change. </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 y="-64625"/>
            <a:ext cx="8915400" cy="5973763"/>
          </a:xfrm>
        </p:spPr>
        <p:txBody>
          <a:bodyPr>
            <a:normAutofit/>
          </a:bodyPr>
          <a:lstStyle/>
          <a:p>
            <a:pPr marL="324000" algn="just">
              <a:spcBef>
                <a:spcPts val="0"/>
              </a:spcBef>
              <a:buNone/>
            </a:pPr>
            <a:endParaRPr lang="en-US" sz="2000" dirty="0">
              <a:solidFill>
                <a:schemeClr val="tx1"/>
              </a:solidFill>
              <a:latin typeface="Times New Roman" pitchFamily="18" charset="0"/>
              <a:cs typeface="Times New Roman" pitchFamily="18" charset="0"/>
            </a:endParaRPr>
          </a:p>
          <a:p>
            <a:pPr marL="324000" algn="just">
              <a:spcBef>
                <a:spcPts val="0"/>
              </a:spcBef>
              <a:buNone/>
            </a:pPr>
            <a:r>
              <a:rPr lang="en-US" sz="2000" dirty="0">
                <a:solidFill>
                  <a:schemeClr val="tx1"/>
                </a:solidFill>
                <a:latin typeface="Times New Roman" pitchFamily="18" charset="0"/>
                <a:cs typeface="Times New Roman" pitchFamily="18" charset="0"/>
              </a:rPr>
              <a:t>10(a)</a:t>
            </a:r>
            <a:endParaRPr lang="en-US" sz="2000" dirty="0">
              <a:latin typeface="Times New Roman" pitchFamily="18" charset="0"/>
              <a:cs typeface="Times New Roman" pitchFamily="18" charset="0"/>
            </a:endParaRPr>
          </a:p>
          <a:p>
            <a:pPr marL="324000" algn="just">
              <a:spcBef>
                <a:spcPts val="0"/>
              </a:spcBef>
              <a:buNone/>
            </a:pPr>
            <a:endParaRPr lang="en-US" sz="2000" dirty="0">
              <a:solidFill>
                <a:schemeClr val="tx1"/>
              </a:solidFill>
              <a:latin typeface="Times New Roman" pitchFamily="18" charset="0"/>
              <a:cs typeface="Times New Roman" pitchFamily="18" charset="0"/>
            </a:endParaRPr>
          </a:p>
          <a:p>
            <a:pPr marL="324000" algn="just">
              <a:spcBef>
                <a:spcPts val="0"/>
              </a:spcBef>
              <a:buNone/>
            </a:pPr>
            <a:endParaRPr lang="en-US" sz="2000" dirty="0">
              <a:latin typeface="Times New Roman" pitchFamily="18" charset="0"/>
              <a:cs typeface="Times New Roman" pitchFamily="18" charset="0"/>
            </a:endParaRPr>
          </a:p>
          <a:p>
            <a:pPr marL="324000" algn="just">
              <a:spcBef>
                <a:spcPts val="0"/>
              </a:spcBef>
              <a:buNone/>
            </a:pPr>
            <a:endParaRPr lang="en-US" sz="2000" dirty="0">
              <a:solidFill>
                <a:schemeClr val="tx1"/>
              </a:solidFill>
              <a:latin typeface="Times New Roman" pitchFamily="18" charset="0"/>
              <a:cs typeface="Times New Roman" pitchFamily="18" charset="0"/>
            </a:endParaRPr>
          </a:p>
        </p:txBody>
      </p:sp>
      <p:sp>
        <p:nvSpPr>
          <p:cNvPr id="5" name="object 5"/>
          <p:cNvSpPr txBox="1"/>
          <p:nvPr/>
        </p:nvSpPr>
        <p:spPr>
          <a:xfrm>
            <a:off x="152400" y="-50800"/>
            <a:ext cx="2679700" cy="450850"/>
          </a:xfrm>
          <a:prstGeom prst="rect">
            <a:avLst/>
          </a:prstGeom>
        </p:spPr>
        <p:txBody>
          <a:bodyPr lIns="0" tIns="12065" rIns="0" bIns="0">
            <a:spAutoFit/>
          </a:bodyPr>
          <a:lstStyle/>
          <a:p>
            <a:pPr marL="12700" fontAlgn="auto">
              <a:spcBef>
                <a:spcPts val="95"/>
              </a:spcBef>
              <a:spcAft>
                <a:spcPts val="0"/>
              </a:spcAft>
              <a:defRPr/>
            </a:pPr>
            <a:r>
              <a:rPr sz="2800" b="1" spc="-15" dirty="0">
                <a:latin typeface="Calibri"/>
                <a:cs typeface="Calibri"/>
              </a:rPr>
              <a:t>Format </a:t>
            </a:r>
            <a:r>
              <a:rPr sz="2800" b="1" spc="-5" dirty="0">
                <a:latin typeface="Calibri"/>
                <a:cs typeface="Calibri"/>
              </a:rPr>
              <a:t>in</a:t>
            </a:r>
            <a:r>
              <a:rPr sz="2800" b="1" spc="-40" dirty="0">
                <a:latin typeface="Calibri"/>
                <a:cs typeface="Calibri"/>
              </a:rPr>
              <a:t> </a:t>
            </a:r>
            <a:r>
              <a:rPr sz="2800" b="1" spc="-5" dirty="0">
                <a:latin typeface="Calibri"/>
                <a:cs typeface="Calibri"/>
              </a:rPr>
              <a:t>e-utility</a:t>
            </a:r>
            <a:endParaRPr sz="2800">
              <a:latin typeface="Calibri"/>
              <a:cs typeface="Calibri"/>
            </a:endParaRPr>
          </a:p>
        </p:txBody>
      </p:sp>
      <p:graphicFrame>
        <p:nvGraphicFramePr>
          <p:cNvPr id="7" name="Table 6"/>
          <p:cNvGraphicFramePr>
            <a:graphicFrameLocks noGrp="1"/>
          </p:cNvGraphicFramePr>
          <p:nvPr>
            <p:extLst>
              <p:ext uri="{D42A27DB-BD31-4B8C-83A1-F6EECF244321}">
                <p14:modId xmlns:p14="http://schemas.microsoft.com/office/powerpoint/2010/main" val="629114355"/>
              </p:ext>
            </p:extLst>
          </p:nvPr>
        </p:nvGraphicFramePr>
        <p:xfrm>
          <a:off x="251520" y="1556792"/>
          <a:ext cx="7723584" cy="4053840"/>
        </p:xfrm>
        <a:graphic>
          <a:graphicData uri="http://schemas.openxmlformats.org/drawingml/2006/table">
            <a:tbl>
              <a:tblPr firstRow="1" bandRow="1">
                <a:tableStyleId>{5C22544A-7EE6-4342-B048-85BDC9FD1C3A}</a:tableStyleId>
              </a:tblPr>
              <a:tblGrid>
                <a:gridCol w="685949">
                  <a:extLst>
                    <a:ext uri="{9D8B030D-6E8A-4147-A177-3AD203B41FA5}">
                      <a16:colId xmlns:a16="http://schemas.microsoft.com/office/drawing/2014/main" val="20000"/>
                    </a:ext>
                  </a:extLst>
                </a:gridCol>
                <a:gridCol w="5088012">
                  <a:extLst>
                    <a:ext uri="{9D8B030D-6E8A-4147-A177-3AD203B41FA5}">
                      <a16:colId xmlns:a16="http://schemas.microsoft.com/office/drawing/2014/main" val="20001"/>
                    </a:ext>
                  </a:extLst>
                </a:gridCol>
                <a:gridCol w="1949623">
                  <a:extLst>
                    <a:ext uri="{9D8B030D-6E8A-4147-A177-3AD203B41FA5}">
                      <a16:colId xmlns:a16="http://schemas.microsoft.com/office/drawing/2014/main" val="20002"/>
                    </a:ext>
                  </a:extLst>
                </a:gridCol>
              </a:tblGrid>
              <a:tr h="152400">
                <a:tc>
                  <a:txBody>
                    <a:bodyPr/>
                    <a:lstStyle/>
                    <a:p>
                      <a:pPr algn="just"/>
                      <a:r>
                        <a:rPr lang="en-IN" sz="1600" dirty="0">
                          <a:solidFill>
                            <a:schemeClr val="tx1"/>
                          </a:solidFill>
                          <a:latin typeface="Times New Roman" pitchFamily="18" charset="0"/>
                          <a:cs typeface="Times New Roman" pitchFamily="18" charset="0"/>
                        </a:rPr>
                        <a:t>S No</a:t>
                      </a:r>
                    </a:p>
                  </a:txBody>
                  <a:tcPr/>
                </a:tc>
                <a:tc>
                  <a:txBody>
                    <a:bodyPr/>
                    <a:lstStyle/>
                    <a:p>
                      <a:pPr algn="just"/>
                      <a:r>
                        <a:rPr lang="en-IN" sz="1600" dirty="0">
                          <a:solidFill>
                            <a:schemeClr val="tx1"/>
                          </a:solidFill>
                          <a:latin typeface="Times New Roman" pitchFamily="18" charset="0"/>
                          <a:cs typeface="Times New Roman" pitchFamily="18" charset="0"/>
                        </a:rPr>
                        <a:t>Sector</a:t>
                      </a:r>
                    </a:p>
                  </a:txBody>
                  <a:tcPr/>
                </a:tc>
                <a:tc>
                  <a:txBody>
                    <a:bodyPr/>
                    <a:lstStyle/>
                    <a:p>
                      <a:pPr algn="ctr"/>
                      <a:r>
                        <a:rPr lang="en-IN" sz="1600" dirty="0">
                          <a:solidFill>
                            <a:schemeClr val="tx1"/>
                          </a:solidFill>
                          <a:latin typeface="Times New Roman" pitchFamily="18" charset="0"/>
                          <a:cs typeface="Times New Roman" pitchFamily="18" charset="0"/>
                        </a:rPr>
                        <a:t>Total Sub Sector</a:t>
                      </a:r>
                    </a:p>
                  </a:txBody>
                  <a:tcPr/>
                </a:tc>
                <a:extLst>
                  <a:ext uri="{0D108BD9-81ED-4DB2-BD59-A6C34878D82A}">
                    <a16:rowId xmlns:a16="http://schemas.microsoft.com/office/drawing/2014/main" val="10000"/>
                  </a:ext>
                </a:extLst>
              </a:tr>
              <a:tr h="0">
                <a:tc>
                  <a:txBody>
                    <a:bodyPr/>
                    <a:lstStyle/>
                    <a:p>
                      <a:pPr algn="just"/>
                      <a:r>
                        <a:rPr lang="en-IN" sz="1600" dirty="0">
                          <a:solidFill>
                            <a:schemeClr val="tx1"/>
                          </a:solidFill>
                          <a:latin typeface="Times New Roman" pitchFamily="18" charset="0"/>
                          <a:cs typeface="Times New Roman" pitchFamily="18" charset="0"/>
                        </a:rPr>
                        <a:t>1</a:t>
                      </a:r>
                    </a:p>
                  </a:txBody>
                  <a:tcPr/>
                </a:tc>
                <a:tc>
                  <a:txBody>
                    <a:bodyPr/>
                    <a:lstStyle/>
                    <a:p>
                      <a:pPr algn="just"/>
                      <a:r>
                        <a:rPr kumimoji="0" lang="en-IN" sz="1600" kern="1200" dirty="0">
                          <a:solidFill>
                            <a:schemeClr val="tx1"/>
                          </a:solidFill>
                          <a:latin typeface="Times New Roman" pitchFamily="18" charset="0"/>
                          <a:ea typeface="+mn-ea"/>
                          <a:cs typeface="Times New Roman" pitchFamily="18" charset="0"/>
                        </a:rPr>
                        <a:t>Agriculture, Animal Husbandry, Forestry</a:t>
                      </a:r>
                      <a:endParaRPr lang="en-IN" sz="1600" dirty="0">
                        <a:solidFill>
                          <a:schemeClr val="tx1"/>
                        </a:solidFill>
                        <a:latin typeface="Times New Roman" pitchFamily="18" charset="0"/>
                        <a:cs typeface="Times New Roman" pitchFamily="18" charset="0"/>
                      </a:endParaRPr>
                    </a:p>
                  </a:txBody>
                  <a:tcPr/>
                </a:tc>
                <a:tc>
                  <a:txBody>
                    <a:bodyPr/>
                    <a:lstStyle/>
                    <a:p>
                      <a:pPr algn="ctr"/>
                      <a:r>
                        <a:rPr lang="en-IN" sz="1600" dirty="0">
                          <a:solidFill>
                            <a:schemeClr val="tx1"/>
                          </a:solidFill>
                          <a:latin typeface="Times New Roman" pitchFamily="18" charset="0"/>
                          <a:cs typeface="Times New Roman" pitchFamily="18" charset="0"/>
                        </a:rPr>
                        <a:t>18</a:t>
                      </a:r>
                    </a:p>
                  </a:txBody>
                  <a:tcPr/>
                </a:tc>
                <a:extLst>
                  <a:ext uri="{0D108BD9-81ED-4DB2-BD59-A6C34878D82A}">
                    <a16:rowId xmlns:a16="http://schemas.microsoft.com/office/drawing/2014/main" val="10001"/>
                  </a:ext>
                </a:extLst>
              </a:tr>
              <a:tr h="167640">
                <a:tc>
                  <a:txBody>
                    <a:bodyPr/>
                    <a:lstStyle/>
                    <a:p>
                      <a:pPr algn="just"/>
                      <a:r>
                        <a:rPr lang="en-IN" sz="1600" dirty="0">
                          <a:solidFill>
                            <a:schemeClr val="tx1"/>
                          </a:solidFill>
                          <a:latin typeface="Times New Roman" pitchFamily="18" charset="0"/>
                          <a:cs typeface="Times New Roman" pitchFamily="18" charset="0"/>
                        </a:rPr>
                        <a:t>2</a:t>
                      </a:r>
                    </a:p>
                  </a:txBody>
                  <a:tcPr/>
                </a:tc>
                <a:tc>
                  <a:txBody>
                    <a:bodyPr/>
                    <a:lstStyle/>
                    <a:p>
                      <a:pPr algn="just"/>
                      <a:r>
                        <a:rPr kumimoji="0" lang="en-IN" sz="1600" kern="1200" dirty="0">
                          <a:solidFill>
                            <a:schemeClr val="tx1"/>
                          </a:solidFill>
                          <a:latin typeface="Times New Roman" pitchFamily="18" charset="0"/>
                          <a:ea typeface="+mn-ea"/>
                          <a:cs typeface="Times New Roman" pitchFamily="18" charset="0"/>
                        </a:rPr>
                        <a:t>Computer and Related Service</a:t>
                      </a:r>
                      <a:endParaRPr lang="en-IN" sz="1600" dirty="0">
                        <a:solidFill>
                          <a:schemeClr val="tx1"/>
                        </a:solidFill>
                        <a:latin typeface="Times New Roman" pitchFamily="18" charset="0"/>
                        <a:cs typeface="Times New Roman" pitchFamily="18" charset="0"/>
                      </a:endParaRPr>
                    </a:p>
                  </a:txBody>
                  <a:tcPr/>
                </a:tc>
                <a:tc>
                  <a:txBody>
                    <a:bodyPr/>
                    <a:lstStyle/>
                    <a:p>
                      <a:pPr algn="ctr"/>
                      <a:r>
                        <a:rPr lang="en-IN" sz="1600" dirty="0">
                          <a:solidFill>
                            <a:schemeClr val="tx1"/>
                          </a:solidFill>
                          <a:latin typeface="Times New Roman" pitchFamily="18" charset="0"/>
                          <a:cs typeface="Times New Roman" pitchFamily="18" charset="0"/>
                        </a:rPr>
                        <a:t>10</a:t>
                      </a:r>
                    </a:p>
                  </a:txBody>
                  <a:tcPr/>
                </a:tc>
                <a:extLst>
                  <a:ext uri="{0D108BD9-81ED-4DB2-BD59-A6C34878D82A}">
                    <a16:rowId xmlns:a16="http://schemas.microsoft.com/office/drawing/2014/main" val="10002"/>
                  </a:ext>
                </a:extLst>
              </a:tr>
              <a:tr h="137160">
                <a:tc>
                  <a:txBody>
                    <a:bodyPr/>
                    <a:lstStyle/>
                    <a:p>
                      <a:pPr algn="just"/>
                      <a:r>
                        <a:rPr lang="en-IN" sz="1600" dirty="0">
                          <a:solidFill>
                            <a:schemeClr val="tx1"/>
                          </a:solidFill>
                          <a:latin typeface="Times New Roman" pitchFamily="18" charset="0"/>
                          <a:cs typeface="Times New Roman" pitchFamily="18" charset="0"/>
                        </a:rPr>
                        <a:t>3</a:t>
                      </a:r>
                    </a:p>
                  </a:txBody>
                  <a:tcPr/>
                </a:tc>
                <a:tc>
                  <a:txBody>
                    <a:bodyPr/>
                    <a:lstStyle/>
                    <a:p>
                      <a:pPr algn="just"/>
                      <a:r>
                        <a:rPr kumimoji="0" lang="en-IN" sz="1600" kern="1200" dirty="0">
                          <a:solidFill>
                            <a:schemeClr val="tx1"/>
                          </a:solidFill>
                          <a:latin typeface="Times New Roman" pitchFamily="18" charset="0"/>
                          <a:ea typeface="+mn-ea"/>
                          <a:cs typeface="Times New Roman" pitchFamily="18" charset="0"/>
                        </a:rPr>
                        <a:t>Construction</a:t>
                      </a:r>
                      <a:endParaRPr lang="en-IN" sz="1600" dirty="0">
                        <a:solidFill>
                          <a:schemeClr val="tx1"/>
                        </a:solidFill>
                        <a:latin typeface="Times New Roman" pitchFamily="18" charset="0"/>
                        <a:cs typeface="Times New Roman" pitchFamily="18" charset="0"/>
                      </a:endParaRPr>
                    </a:p>
                  </a:txBody>
                  <a:tcPr/>
                </a:tc>
                <a:tc>
                  <a:txBody>
                    <a:bodyPr/>
                    <a:lstStyle/>
                    <a:p>
                      <a:pPr algn="ctr"/>
                      <a:r>
                        <a:rPr lang="en-IN" sz="1600" dirty="0">
                          <a:solidFill>
                            <a:schemeClr val="tx1"/>
                          </a:solidFill>
                          <a:latin typeface="Times New Roman" pitchFamily="18" charset="0"/>
                          <a:cs typeface="Times New Roman" pitchFamily="18" charset="0"/>
                        </a:rPr>
                        <a:t>10</a:t>
                      </a:r>
                    </a:p>
                  </a:txBody>
                  <a:tcPr/>
                </a:tc>
                <a:extLst>
                  <a:ext uri="{0D108BD9-81ED-4DB2-BD59-A6C34878D82A}">
                    <a16:rowId xmlns:a16="http://schemas.microsoft.com/office/drawing/2014/main" val="10003"/>
                  </a:ext>
                </a:extLst>
              </a:tr>
              <a:tr h="182880">
                <a:tc>
                  <a:txBody>
                    <a:bodyPr/>
                    <a:lstStyle/>
                    <a:p>
                      <a:pPr algn="just"/>
                      <a:r>
                        <a:rPr lang="en-IN" sz="1600" dirty="0">
                          <a:solidFill>
                            <a:schemeClr val="tx1"/>
                          </a:solidFill>
                          <a:latin typeface="Times New Roman" pitchFamily="18" charset="0"/>
                          <a:cs typeface="Times New Roman" pitchFamily="18" charset="0"/>
                        </a:rPr>
                        <a:t>4</a:t>
                      </a:r>
                    </a:p>
                  </a:txBody>
                  <a:tcPr/>
                </a:tc>
                <a:tc>
                  <a:txBody>
                    <a:bodyPr/>
                    <a:lstStyle/>
                    <a:p>
                      <a:pPr algn="just"/>
                      <a:r>
                        <a:rPr kumimoji="0" lang="en-IN" sz="1600" kern="1200" dirty="0">
                          <a:solidFill>
                            <a:schemeClr val="tx1"/>
                          </a:solidFill>
                          <a:latin typeface="Times New Roman" pitchFamily="18" charset="0"/>
                          <a:ea typeface="+mn-ea"/>
                          <a:cs typeface="Times New Roman" pitchFamily="18" charset="0"/>
                        </a:rPr>
                        <a:t>Culture &amp; Sport</a:t>
                      </a:r>
                      <a:endParaRPr lang="en-IN" sz="1600" dirty="0">
                        <a:solidFill>
                          <a:schemeClr val="tx1"/>
                        </a:solidFill>
                        <a:latin typeface="Times New Roman" pitchFamily="18" charset="0"/>
                        <a:cs typeface="Times New Roman" pitchFamily="18" charset="0"/>
                      </a:endParaRPr>
                    </a:p>
                  </a:txBody>
                  <a:tcPr/>
                </a:tc>
                <a:tc>
                  <a:txBody>
                    <a:bodyPr/>
                    <a:lstStyle/>
                    <a:p>
                      <a:pPr algn="ctr"/>
                      <a:r>
                        <a:rPr lang="en-IN" sz="1600" dirty="0">
                          <a:solidFill>
                            <a:schemeClr val="tx1"/>
                          </a:solidFill>
                          <a:latin typeface="Times New Roman" pitchFamily="18" charset="0"/>
                          <a:cs typeface="Times New Roman" pitchFamily="18" charset="0"/>
                        </a:rPr>
                        <a:t>25</a:t>
                      </a:r>
                    </a:p>
                  </a:txBody>
                  <a:tcPr/>
                </a:tc>
                <a:extLst>
                  <a:ext uri="{0D108BD9-81ED-4DB2-BD59-A6C34878D82A}">
                    <a16:rowId xmlns:a16="http://schemas.microsoft.com/office/drawing/2014/main" val="10004"/>
                  </a:ext>
                </a:extLst>
              </a:tr>
              <a:tr h="152400">
                <a:tc>
                  <a:txBody>
                    <a:bodyPr/>
                    <a:lstStyle/>
                    <a:p>
                      <a:r>
                        <a:rPr lang="en-GB" sz="1800" dirty="0">
                          <a:solidFill>
                            <a:schemeClr val="tx1"/>
                          </a:solidFill>
                          <a:latin typeface="Times New Roman" pitchFamily="18" charset="0"/>
                          <a:cs typeface="Times New Roman" pitchFamily="18" charset="0"/>
                        </a:rPr>
                        <a:t>5</a:t>
                      </a:r>
                      <a:endParaRPr lang="en-IN" dirty="0"/>
                    </a:p>
                  </a:txBody>
                  <a:tcPr/>
                </a:tc>
                <a:tc>
                  <a:txBody>
                    <a:bodyPr/>
                    <a:lstStyle/>
                    <a:p>
                      <a:pPr algn="just"/>
                      <a:r>
                        <a:rPr kumimoji="0" lang="en-IN" sz="1600" kern="1200" dirty="0">
                          <a:solidFill>
                            <a:schemeClr val="tx1"/>
                          </a:solidFill>
                          <a:latin typeface="Times New Roman" pitchFamily="18" charset="0"/>
                          <a:ea typeface="+mn-ea"/>
                          <a:cs typeface="Times New Roman" pitchFamily="18" charset="0"/>
                        </a:rPr>
                        <a:t>Education Services</a:t>
                      </a:r>
                      <a:endParaRPr lang="en-IN" sz="1600" dirty="0">
                        <a:solidFill>
                          <a:schemeClr val="tx1"/>
                        </a:solidFill>
                        <a:latin typeface="Times New Roman" pitchFamily="18" charset="0"/>
                        <a:cs typeface="Times New Roman" pitchFamily="18" charset="0"/>
                      </a:endParaRPr>
                    </a:p>
                  </a:txBody>
                  <a:tcPr/>
                </a:tc>
                <a:tc>
                  <a:txBody>
                    <a:bodyPr/>
                    <a:lstStyle/>
                    <a:p>
                      <a:pPr algn="ctr"/>
                      <a:r>
                        <a:rPr lang="en-IN" sz="1600" dirty="0">
                          <a:solidFill>
                            <a:schemeClr val="tx1"/>
                          </a:solidFill>
                          <a:latin typeface="Times New Roman" pitchFamily="18" charset="0"/>
                          <a:cs typeface="Times New Roman" pitchFamily="18" charset="0"/>
                        </a:rPr>
                        <a:t>7</a:t>
                      </a:r>
                    </a:p>
                  </a:txBody>
                  <a:tcPr/>
                </a:tc>
                <a:extLst>
                  <a:ext uri="{0D108BD9-81ED-4DB2-BD59-A6C34878D82A}">
                    <a16:rowId xmlns:a16="http://schemas.microsoft.com/office/drawing/2014/main" val="10005"/>
                  </a:ext>
                </a:extLst>
              </a:tr>
              <a:tr h="121920">
                <a:tc>
                  <a:txBody>
                    <a:bodyPr/>
                    <a:lstStyle/>
                    <a:p>
                      <a:pPr algn="just"/>
                      <a:r>
                        <a:rPr lang="en-IN" sz="1600" dirty="0">
                          <a:solidFill>
                            <a:schemeClr val="tx1"/>
                          </a:solidFill>
                          <a:latin typeface="Times New Roman" pitchFamily="18" charset="0"/>
                          <a:cs typeface="Times New Roman" pitchFamily="18" charset="0"/>
                        </a:rPr>
                        <a:t>6</a:t>
                      </a:r>
                    </a:p>
                  </a:txBody>
                  <a:tcPr/>
                </a:tc>
                <a:tc>
                  <a:txBody>
                    <a:bodyPr/>
                    <a:lstStyle/>
                    <a:p>
                      <a:pPr algn="just"/>
                      <a:r>
                        <a:rPr kumimoji="0" lang="en-IN" sz="1600" kern="1200" dirty="0">
                          <a:solidFill>
                            <a:schemeClr val="tx1"/>
                          </a:solidFill>
                          <a:latin typeface="Times New Roman" pitchFamily="18" charset="0"/>
                          <a:ea typeface="+mn-ea"/>
                          <a:cs typeface="Times New Roman" pitchFamily="18" charset="0"/>
                        </a:rPr>
                        <a:t>Electricity, Gas &amp; Water</a:t>
                      </a:r>
                      <a:endParaRPr lang="en-IN" sz="1600" dirty="0">
                        <a:solidFill>
                          <a:schemeClr val="tx1"/>
                        </a:solidFill>
                        <a:latin typeface="Times New Roman" pitchFamily="18" charset="0"/>
                        <a:cs typeface="Times New Roman" pitchFamily="18" charset="0"/>
                      </a:endParaRPr>
                    </a:p>
                  </a:txBody>
                  <a:tcPr/>
                </a:tc>
                <a:tc>
                  <a:txBody>
                    <a:bodyPr/>
                    <a:lstStyle/>
                    <a:p>
                      <a:pPr algn="ctr"/>
                      <a:r>
                        <a:rPr lang="en-IN" sz="1600" dirty="0">
                          <a:solidFill>
                            <a:schemeClr val="tx1"/>
                          </a:solidFill>
                          <a:latin typeface="Times New Roman" pitchFamily="18" charset="0"/>
                          <a:cs typeface="Times New Roman" pitchFamily="18" charset="0"/>
                        </a:rPr>
                        <a:t>4</a:t>
                      </a:r>
                    </a:p>
                  </a:txBody>
                  <a:tcPr/>
                </a:tc>
                <a:extLst>
                  <a:ext uri="{0D108BD9-81ED-4DB2-BD59-A6C34878D82A}">
                    <a16:rowId xmlns:a16="http://schemas.microsoft.com/office/drawing/2014/main" val="10006"/>
                  </a:ext>
                </a:extLst>
              </a:tr>
              <a:tr h="167640">
                <a:tc>
                  <a:txBody>
                    <a:bodyPr/>
                    <a:lstStyle/>
                    <a:p>
                      <a:pPr algn="just"/>
                      <a:r>
                        <a:rPr lang="en-IN" sz="1600" dirty="0">
                          <a:solidFill>
                            <a:schemeClr val="tx1"/>
                          </a:solidFill>
                          <a:latin typeface="Times New Roman" pitchFamily="18" charset="0"/>
                          <a:cs typeface="Times New Roman" pitchFamily="18" charset="0"/>
                        </a:rPr>
                        <a:t>7</a:t>
                      </a:r>
                    </a:p>
                  </a:txBody>
                  <a:tcPr/>
                </a:tc>
                <a:tc>
                  <a:txBody>
                    <a:bodyPr/>
                    <a:lstStyle/>
                    <a:p>
                      <a:pPr algn="just"/>
                      <a:r>
                        <a:rPr kumimoji="0" lang="en-IN" sz="1600" kern="1200" dirty="0">
                          <a:solidFill>
                            <a:schemeClr val="tx1"/>
                          </a:solidFill>
                          <a:latin typeface="Times New Roman" pitchFamily="18" charset="0"/>
                          <a:ea typeface="+mn-ea"/>
                          <a:cs typeface="Times New Roman" pitchFamily="18" charset="0"/>
                        </a:rPr>
                        <a:t>Extra Territorial Organisations and Bodies</a:t>
                      </a:r>
                      <a:endParaRPr lang="en-IN" sz="1600" dirty="0">
                        <a:solidFill>
                          <a:schemeClr val="tx1"/>
                        </a:solidFill>
                        <a:latin typeface="Times New Roman" pitchFamily="18" charset="0"/>
                        <a:cs typeface="Times New Roman" pitchFamily="18" charset="0"/>
                      </a:endParaRPr>
                    </a:p>
                  </a:txBody>
                  <a:tcPr/>
                </a:tc>
                <a:tc>
                  <a:txBody>
                    <a:bodyPr/>
                    <a:lstStyle/>
                    <a:p>
                      <a:pPr algn="ctr"/>
                      <a:r>
                        <a:rPr lang="en-IN" sz="1600" dirty="0">
                          <a:solidFill>
                            <a:schemeClr val="tx1"/>
                          </a:solidFill>
                          <a:latin typeface="Times New Roman" pitchFamily="18" charset="0"/>
                          <a:cs typeface="Times New Roman" pitchFamily="18" charset="0"/>
                        </a:rPr>
                        <a:t>1</a:t>
                      </a:r>
                    </a:p>
                  </a:txBody>
                  <a:tcPr/>
                </a:tc>
                <a:extLst>
                  <a:ext uri="{0D108BD9-81ED-4DB2-BD59-A6C34878D82A}">
                    <a16:rowId xmlns:a16="http://schemas.microsoft.com/office/drawing/2014/main" val="10007"/>
                  </a:ext>
                </a:extLst>
              </a:tr>
              <a:tr h="137160">
                <a:tc>
                  <a:txBody>
                    <a:bodyPr/>
                    <a:lstStyle/>
                    <a:p>
                      <a:pPr algn="just"/>
                      <a:r>
                        <a:rPr lang="en-IN" sz="1600" dirty="0">
                          <a:solidFill>
                            <a:schemeClr val="tx1"/>
                          </a:solidFill>
                          <a:latin typeface="Times New Roman" pitchFamily="18" charset="0"/>
                          <a:cs typeface="Times New Roman" pitchFamily="18" charset="0"/>
                        </a:rPr>
                        <a:t>8</a:t>
                      </a: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600" u="none" strike="noStrike" dirty="0">
                          <a:effectLst/>
                          <a:latin typeface="Times New Roman" panose="02020603050405020304" pitchFamily="18" charset="0"/>
                          <a:cs typeface="Times New Roman" panose="02020603050405020304" pitchFamily="18" charset="0"/>
                        </a:rPr>
                        <a:t>Financial Intermediation Services</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a:tc>
                <a:tc>
                  <a:txBody>
                    <a:bodyPr/>
                    <a:lstStyle/>
                    <a:p>
                      <a:pPr algn="ctr"/>
                      <a:r>
                        <a:rPr lang="en-IN" sz="1600" dirty="0">
                          <a:solidFill>
                            <a:schemeClr val="tx1"/>
                          </a:solidFill>
                          <a:latin typeface="Times New Roman" pitchFamily="18" charset="0"/>
                          <a:cs typeface="Times New Roman" pitchFamily="18" charset="0"/>
                        </a:rPr>
                        <a:t>18</a:t>
                      </a:r>
                    </a:p>
                  </a:txBody>
                  <a:tcPr/>
                </a:tc>
                <a:extLst>
                  <a:ext uri="{0D108BD9-81ED-4DB2-BD59-A6C34878D82A}">
                    <a16:rowId xmlns:a16="http://schemas.microsoft.com/office/drawing/2014/main" val="10008"/>
                  </a:ext>
                </a:extLst>
              </a:tr>
              <a:tr h="0">
                <a:tc>
                  <a:txBody>
                    <a:bodyPr/>
                    <a:lstStyle/>
                    <a:p>
                      <a:pPr algn="just"/>
                      <a:r>
                        <a:rPr lang="en-IN" sz="1600" dirty="0">
                          <a:solidFill>
                            <a:schemeClr val="tx1"/>
                          </a:solidFill>
                          <a:latin typeface="Times New Roman" pitchFamily="18" charset="0"/>
                          <a:cs typeface="Times New Roman" pitchFamily="18" charset="0"/>
                        </a:rPr>
                        <a:t>9</a:t>
                      </a:r>
                    </a:p>
                  </a:txBody>
                  <a:tcPr/>
                </a:tc>
                <a:tc>
                  <a:txBody>
                    <a:bodyPr/>
                    <a:lstStyle/>
                    <a:p>
                      <a:pPr algn="just"/>
                      <a:r>
                        <a:rPr kumimoji="0" lang="en-IN" sz="1600" kern="1200" dirty="0">
                          <a:solidFill>
                            <a:schemeClr val="tx1"/>
                          </a:solidFill>
                          <a:latin typeface="Times New Roman" pitchFamily="18" charset="0"/>
                          <a:ea typeface="+mn-ea"/>
                          <a:cs typeface="Times New Roman" pitchFamily="18" charset="0"/>
                        </a:rPr>
                        <a:t>Fish Farming</a:t>
                      </a:r>
                      <a:endParaRPr lang="en-IN" sz="1600" dirty="0">
                        <a:solidFill>
                          <a:schemeClr val="tx1"/>
                        </a:solidFill>
                        <a:latin typeface="Times New Roman" pitchFamily="18" charset="0"/>
                        <a:cs typeface="Times New Roman" pitchFamily="18" charset="0"/>
                      </a:endParaRPr>
                    </a:p>
                  </a:txBody>
                  <a:tcPr/>
                </a:tc>
                <a:tc>
                  <a:txBody>
                    <a:bodyPr/>
                    <a:lstStyle/>
                    <a:p>
                      <a:pPr algn="ctr"/>
                      <a:r>
                        <a:rPr lang="en-IN" sz="1600" dirty="0">
                          <a:solidFill>
                            <a:schemeClr val="tx1"/>
                          </a:solidFill>
                          <a:latin typeface="Times New Roman" pitchFamily="18" charset="0"/>
                          <a:cs typeface="Times New Roman" pitchFamily="18" charset="0"/>
                        </a:rPr>
                        <a:t>6</a:t>
                      </a:r>
                    </a:p>
                  </a:txBody>
                  <a:tcPr/>
                </a:tc>
                <a:extLst>
                  <a:ext uri="{0D108BD9-81ED-4DB2-BD59-A6C34878D82A}">
                    <a16:rowId xmlns:a16="http://schemas.microsoft.com/office/drawing/2014/main" val="10009"/>
                  </a:ext>
                </a:extLst>
              </a:tr>
              <a:tr h="152400">
                <a:tc>
                  <a:txBody>
                    <a:bodyPr/>
                    <a:lstStyle/>
                    <a:p>
                      <a:pPr algn="just"/>
                      <a:r>
                        <a:rPr lang="en-IN" sz="1600" dirty="0">
                          <a:solidFill>
                            <a:schemeClr val="tx1"/>
                          </a:solidFill>
                          <a:latin typeface="Times New Roman" pitchFamily="18" charset="0"/>
                          <a:cs typeface="Times New Roman" pitchFamily="18" charset="0"/>
                        </a:rPr>
                        <a:t>10</a:t>
                      </a: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600" u="none" strike="noStrike" dirty="0">
                          <a:effectLst/>
                          <a:latin typeface="Times New Roman" panose="02020603050405020304" pitchFamily="18" charset="0"/>
                          <a:cs typeface="Times New Roman" panose="02020603050405020304" pitchFamily="18" charset="0"/>
                        </a:rPr>
                        <a:t>Health Care Services</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a:tc>
                <a:tc>
                  <a:txBody>
                    <a:bodyPr/>
                    <a:lstStyle/>
                    <a:p>
                      <a:pPr algn="ctr"/>
                      <a:r>
                        <a:rPr lang="en-GB" sz="1600" dirty="0">
                          <a:solidFill>
                            <a:schemeClr val="tx1"/>
                          </a:solidFill>
                          <a:latin typeface="Times New Roman" pitchFamily="18" charset="0"/>
                          <a:cs typeface="Times New Roman" pitchFamily="18" charset="0"/>
                        </a:rPr>
                        <a:t>20</a:t>
                      </a:r>
                      <a:endParaRPr lang="en-IN" sz="1600" dirty="0">
                        <a:solidFill>
                          <a:schemeClr val="tx1"/>
                        </a:solidFill>
                        <a:latin typeface="Times New Roman" pitchFamily="18" charset="0"/>
                        <a:cs typeface="Times New Roman" pitchFamily="18" charset="0"/>
                      </a:endParaRPr>
                    </a:p>
                  </a:txBody>
                  <a:tcPr/>
                </a:tc>
                <a:extLst>
                  <a:ext uri="{0D108BD9-81ED-4DB2-BD59-A6C34878D82A}">
                    <a16:rowId xmlns:a16="http://schemas.microsoft.com/office/drawing/2014/main" val="10010"/>
                  </a:ext>
                </a:extLst>
              </a:tr>
              <a:tr h="152400">
                <a:tc>
                  <a:txBody>
                    <a:bodyPr/>
                    <a:lstStyle/>
                    <a:p>
                      <a:pPr algn="just"/>
                      <a:r>
                        <a:rPr lang="en-GB" sz="1600" dirty="0">
                          <a:solidFill>
                            <a:schemeClr val="tx1"/>
                          </a:solidFill>
                          <a:latin typeface="Times New Roman" pitchFamily="18" charset="0"/>
                          <a:cs typeface="Times New Roman" pitchFamily="18" charset="0"/>
                        </a:rPr>
                        <a:t>11</a:t>
                      </a:r>
                      <a:endParaRPr lang="en-IN" sz="1600" dirty="0">
                        <a:solidFill>
                          <a:schemeClr val="tx1"/>
                        </a:solidFill>
                        <a:latin typeface="Times New Roman" pitchFamily="18" charset="0"/>
                        <a:cs typeface="Times New Roman" pitchFamily="18"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600" u="none" strike="noStrike" dirty="0">
                          <a:effectLst/>
                          <a:latin typeface="Times New Roman" panose="02020603050405020304" pitchFamily="18" charset="0"/>
                          <a:cs typeface="Times New Roman" panose="02020603050405020304" pitchFamily="18" charset="0"/>
                        </a:rPr>
                        <a:t>Hotels, Restaurants And Hospitality Services</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a:tc>
                <a:tc>
                  <a:txBody>
                    <a:bodyPr/>
                    <a:lstStyle/>
                    <a:p>
                      <a:pPr algn="ctr"/>
                      <a:r>
                        <a:rPr lang="en-IN" sz="1600" dirty="0">
                          <a:solidFill>
                            <a:schemeClr val="tx1"/>
                          </a:solidFill>
                          <a:latin typeface="Times New Roman" pitchFamily="18" charset="0"/>
                          <a:cs typeface="Times New Roman" pitchFamily="18" charset="0"/>
                        </a:rPr>
                        <a:t>12</a:t>
                      </a:r>
                    </a:p>
                  </a:txBody>
                  <a:tcPr/>
                </a:tc>
                <a:extLst>
                  <a:ext uri="{0D108BD9-81ED-4DB2-BD59-A6C34878D82A}">
                    <a16:rowId xmlns:a16="http://schemas.microsoft.com/office/drawing/2014/main" val="10011"/>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pic>
        <p:nvPicPr>
          <p:cNvPr id="4" name="Picture 3">
            <a:extLst>
              <a:ext uri="{FF2B5EF4-FFF2-40B4-BE49-F238E27FC236}">
                <a16:creationId xmlns:a16="http://schemas.microsoft.com/office/drawing/2014/main" id="{1ACD3AFC-C963-2C67-EF0E-2535C7AB1CED}"/>
              </a:ext>
            </a:extLst>
          </p:cNvPr>
          <p:cNvPicPr>
            <a:picLocks noChangeAspect="1"/>
          </p:cNvPicPr>
          <p:nvPr/>
        </p:nvPicPr>
        <p:blipFill rotWithShape="1">
          <a:blip r:embed="rId2"/>
          <a:srcRect l="1402" t="29285" b="-3989"/>
          <a:stretch/>
        </p:blipFill>
        <p:spPr>
          <a:xfrm>
            <a:off x="152400" y="581890"/>
            <a:ext cx="8903816" cy="974901"/>
          </a:xfrm>
          <a:prstGeom prst="rect">
            <a:avLst/>
          </a:prstGeom>
        </p:spPr>
      </p:pic>
    </p:spTree>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3066654742"/>
              </p:ext>
            </p:extLst>
          </p:nvPr>
        </p:nvGraphicFramePr>
        <p:xfrm>
          <a:off x="304800" y="147320"/>
          <a:ext cx="5779368" cy="5090160"/>
        </p:xfrm>
        <a:graphic>
          <a:graphicData uri="http://schemas.openxmlformats.org/drawingml/2006/table">
            <a:tbl>
              <a:tblPr firstRow="1" bandRow="1">
                <a:tableStyleId>{5C22544A-7EE6-4342-B048-85BDC9FD1C3A}</a:tableStyleId>
              </a:tblPr>
              <a:tblGrid>
                <a:gridCol w="685800">
                  <a:extLst>
                    <a:ext uri="{9D8B030D-6E8A-4147-A177-3AD203B41FA5}">
                      <a16:colId xmlns:a16="http://schemas.microsoft.com/office/drawing/2014/main" val="20000"/>
                    </a:ext>
                  </a:extLst>
                </a:gridCol>
                <a:gridCol w="3221360">
                  <a:extLst>
                    <a:ext uri="{9D8B030D-6E8A-4147-A177-3AD203B41FA5}">
                      <a16:colId xmlns:a16="http://schemas.microsoft.com/office/drawing/2014/main" val="20001"/>
                    </a:ext>
                  </a:extLst>
                </a:gridCol>
                <a:gridCol w="1872208">
                  <a:extLst>
                    <a:ext uri="{9D8B030D-6E8A-4147-A177-3AD203B41FA5}">
                      <a16:colId xmlns:a16="http://schemas.microsoft.com/office/drawing/2014/main" val="20002"/>
                    </a:ext>
                  </a:extLst>
                </a:gridCol>
              </a:tblGrid>
              <a:tr h="152400">
                <a:tc>
                  <a:txBody>
                    <a:bodyPr/>
                    <a:lstStyle/>
                    <a:p>
                      <a:pPr algn="just"/>
                      <a:r>
                        <a:rPr lang="en-IN" sz="1800" dirty="0">
                          <a:solidFill>
                            <a:schemeClr val="tx1"/>
                          </a:solidFill>
                          <a:latin typeface="Times New Roman" pitchFamily="18" charset="0"/>
                          <a:cs typeface="Times New Roman" pitchFamily="18" charset="0"/>
                        </a:rPr>
                        <a:t>S No</a:t>
                      </a:r>
                    </a:p>
                  </a:txBody>
                  <a:tcPr/>
                </a:tc>
                <a:tc>
                  <a:txBody>
                    <a:bodyPr/>
                    <a:lstStyle/>
                    <a:p>
                      <a:pPr algn="just"/>
                      <a:r>
                        <a:rPr lang="en-IN" sz="1800" dirty="0">
                          <a:solidFill>
                            <a:schemeClr val="tx1"/>
                          </a:solidFill>
                          <a:latin typeface="Times New Roman" pitchFamily="18" charset="0"/>
                          <a:cs typeface="Times New Roman" pitchFamily="18" charset="0"/>
                        </a:rPr>
                        <a:t>Sector</a:t>
                      </a:r>
                    </a:p>
                  </a:txBody>
                  <a:tcPr/>
                </a:tc>
                <a:tc>
                  <a:txBody>
                    <a:bodyPr/>
                    <a:lstStyle/>
                    <a:p>
                      <a:pPr algn="just"/>
                      <a:r>
                        <a:rPr lang="en-IN" sz="1800" dirty="0">
                          <a:solidFill>
                            <a:schemeClr val="tx1"/>
                          </a:solidFill>
                          <a:latin typeface="Times New Roman" pitchFamily="18" charset="0"/>
                          <a:cs typeface="Times New Roman" pitchFamily="18" charset="0"/>
                        </a:rPr>
                        <a:t>Total Sub Sector</a:t>
                      </a:r>
                    </a:p>
                  </a:txBody>
                  <a:tcPr/>
                </a:tc>
                <a:extLst>
                  <a:ext uri="{0D108BD9-81ED-4DB2-BD59-A6C34878D82A}">
                    <a16:rowId xmlns:a16="http://schemas.microsoft.com/office/drawing/2014/main" val="10000"/>
                  </a:ext>
                </a:extLst>
              </a:tr>
              <a:tr h="0">
                <a:tc>
                  <a:txBody>
                    <a:bodyPr/>
                    <a:lstStyle/>
                    <a:p>
                      <a:pPr algn="just"/>
                      <a:r>
                        <a:rPr lang="en-IN" sz="1600" dirty="0">
                          <a:solidFill>
                            <a:schemeClr val="tx1"/>
                          </a:solidFill>
                          <a:latin typeface="Times New Roman" pitchFamily="18" charset="0"/>
                          <a:cs typeface="Times New Roman" pitchFamily="18" charset="0"/>
                        </a:rPr>
                        <a:t>12</a:t>
                      </a:r>
                    </a:p>
                  </a:txBody>
                  <a:tcPr/>
                </a:tc>
                <a:tc>
                  <a:txBody>
                    <a:bodyPr/>
                    <a:lstStyle/>
                    <a:p>
                      <a:pPr algn="just"/>
                      <a:r>
                        <a:rPr kumimoji="0" lang="en-IN" sz="1600" kern="1200" dirty="0">
                          <a:solidFill>
                            <a:schemeClr val="tx1"/>
                          </a:solidFill>
                          <a:latin typeface="Times New Roman" pitchFamily="18" charset="0"/>
                          <a:ea typeface="+mn-ea"/>
                          <a:cs typeface="Times New Roman" pitchFamily="18" charset="0"/>
                        </a:rPr>
                        <a:t>Manufacturing</a:t>
                      </a:r>
                      <a:endParaRPr lang="en-IN" sz="1600" dirty="0">
                        <a:solidFill>
                          <a:schemeClr val="tx1"/>
                        </a:solidFill>
                        <a:latin typeface="Times New Roman" pitchFamily="18" charset="0"/>
                        <a:cs typeface="Times New Roman" pitchFamily="18" charset="0"/>
                      </a:endParaRPr>
                    </a:p>
                  </a:txBody>
                  <a:tcPr/>
                </a:tc>
                <a:tc>
                  <a:txBody>
                    <a:bodyPr/>
                    <a:lstStyle/>
                    <a:p>
                      <a:pPr algn="ctr"/>
                      <a:r>
                        <a:rPr lang="en-IN" sz="1600" dirty="0">
                          <a:solidFill>
                            <a:schemeClr val="tx1"/>
                          </a:solidFill>
                          <a:latin typeface="Times New Roman" pitchFamily="18" charset="0"/>
                          <a:cs typeface="Times New Roman" pitchFamily="18" charset="0"/>
                        </a:rPr>
                        <a:t>99</a:t>
                      </a:r>
                    </a:p>
                  </a:txBody>
                  <a:tcPr/>
                </a:tc>
                <a:extLst>
                  <a:ext uri="{0D108BD9-81ED-4DB2-BD59-A6C34878D82A}">
                    <a16:rowId xmlns:a16="http://schemas.microsoft.com/office/drawing/2014/main" val="10001"/>
                  </a:ext>
                </a:extLst>
              </a:tr>
              <a:tr h="0">
                <a:tc>
                  <a:txBody>
                    <a:bodyPr/>
                    <a:lstStyle/>
                    <a:p>
                      <a:pPr algn="just"/>
                      <a:r>
                        <a:rPr lang="en-IN" sz="1800" dirty="0">
                          <a:solidFill>
                            <a:schemeClr val="tx1"/>
                          </a:solidFill>
                          <a:latin typeface="Times New Roman" pitchFamily="18" charset="0"/>
                          <a:cs typeface="Times New Roman" pitchFamily="18" charset="0"/>
                        </a:rPr>
                        <a:t>13</a:t>
                      </a:r>
                    </a:p>
                  </a:txBody>
                  <a:tcPr/>
                </a:tc>
                <a:tc>
                  <a:txBody>
                    <a:bodyPr/>
                    <a:lstStyle/>
                    <a:p>
                      <a:pPr algn="just"/>
                      <a:r>
                        <a:rPr kumimoji="0" lang="en-IN" sz="1600" kern="1200" dirty="0">
                          <a:solidFill>
                            <a:schemeClr val="tx1"/>
                          </a:solidFill>
                          <a:latin typeface="Times New Roman" pitchFamily="18" charset="0"/>
                          <a:ea typeface="+mn-ea"/>
                          <a:cs typeface="Times New Roman" pitchFamily="18" charset="0"/>
                        </a:rPr>
                        <a:t>Mining &amp; Quarrying </a:t>
                      </a:r>
                      <a:endParaRPr lang="en-IN" sz="1600" dirty="0">
                        <a:solidFill>
                          <a:schemeClr val="tx1"/>
                        </a:solidFill>
                        <a:latin typeface="Times New Roman" pitchFamily="18" charset="0"/>
                        <a:cs typeface="Times New Roman" pitchFamily="18" charset="0"/>
                      </a:endParaRPr>
                    </a:p>
                  </a:txBody>
                  <a:tcPr/>
                </a:tc>
                <a:tc>
                  <a:txBody>
                    <a:bodyPr/>
                    <a:lstStyle/>
                    <a:p>
                      <a:pPr algn="ctr"/>
                      <a:r>
                        <a:rPr lang="en-IN" sz="1600" dirty="0">
                          <a:solidFill>
                            <a:schemeClr val="tx1"/>
                          </a:solidFill>
                          <a:latin typeface="Times New Roman" pitchFamily="18" charset="0"/>
                          <a:cs typeface="Times New Roman" pitchFamily="18" charset="0"/>
                        </a:rPr>
                        <a:t>16</a:t>
                      </a:r>
                    </a:p>
                  </a:txBody>
                  <a:tcPr/>
                </a:tc>
                <a:extLst>
                  <a:ext uri="{0D108BD9-81ED-4DB2-BD59-A6C34878D82A}">
                    <a16:rowId xmlns:a16="http://schemas.microsoft.com/office/drawing/2014/main" val="10002"/>
                  </a:ext>
                </a:extLst>
              </a:tr>
              <a:tr h="0">
                <a:tc>
                  <a:txBody>
                    <a:bodyPr/>
                    <a:lstStyle/>
                    <a:p>
                      <a:pPr algn="just"/>
                      <a:r>
                        <a:rPr lang="en-IN" sz="1800" dirty="0">
                          <a:solidFill>
                            <a:schemeClr val="tx1"/>
                          </a:solidFill>
                          <a:latin typeface="Times New Roman" pitchFamily="18" charset="0"/>
                          <a:cs typeface="Times New Roman" pitchFamily="18" charset="0"/>
                        </a:rPr>
                        <a:t>14</a:t>
                      </a:r>
                    </a:p>
                  </a:txBody>
                  <a:tcPr/>
                </a:tc>
                <a:tc>
                  <a:txBody>
                    <a:bodyPr/>
                    <a:lstStyle/>
                    <a:p>
                      <a:pPr algn="just"/>
                      <a:r>
                        <a:rPr kumimoji="0" lang="en-IN" sz="1800" kern="1200" dirty="0">
                          <a:solidFill>
                            <a:schemeClr val="tx1"/>
                          </a:solidFill>
                          <a:latin typeface="Times New Roman" pitchFamily="18" charset="0"/>
                          <a:ea typeface="+mn-ea"/>
                          <a:cs typeface="Times New Roman" pitchFamily="18" charset="0"/>
                        </a:rPr>
                        <a:t>Other Services</a:t>
                      </a:r>
                      <a:endParaRPr lang="en-IN" sz="1800" dirty="0">
                        <a:solidFill>
                          <a:schemeClr val="tx1"/>
                        </a:solidFill>
                        <a:latin typeface="Times New Roman" pitchFamily="18" charset="0"/>
                        <a:cs typeface="Times New Roman" pitchFamily="18" charset="0"/>
                      </a:endParaRPr>
                    </a:p>
                  </a:txBody>
                  <a:tcPr/>
                </a:tc>
                <a:tc>
                  <a:txBody>
                    <a:bodyPr/>
                    <a:lstStyle/>
                    <a:p>
                      <a:pPr algn="ctr"/>
                      <a:r>
                        <a:rPr lang="en-IN" sz="1800" dirty="0">
                          <a:solidFill>
                            <a:schemeClr val="tx1"/>
                          </a:solidFill>
                          <a:latin typeface="Times New Roman" pitchFamily="18" charset="0"/>
                          <a:cs typeface="Times New Roman" pitchFamily="18" charset="0"/>
                        </a:rPr>
                        <a:t>9</a:t>
                      </a:r>
                    </a:p>
                  </a:txBody>
                  <a:tcPr/>
                </a:tc>
                <a:extLst>
                  <a:ext uri="{0D108BD9-81ED-4DB2-BD59-A6C34878D82A}">
                    <a16:rowId xmlns:a16="http://schemas.microsoft.com/office/drawing/2014/main" val="10003"/>
                  </a:ext>
                </a:extLst>
              </a:tr>
              <a:tr h="167640">
                <a:tc>
                  <a:txBody>
                    <a:bodyPr/>
                    <a:lstStyle/>
                    <a:p>
                      <a:pPr algn="just"/>
                      <a:r>
                        <a:rPr lang="en-IN" sz="1800" dirty="0">
                          <a:solidFill>
                            <a:schemeClr val="tx1"/>
                          </a:solidFill>
                          <a:latin typeface="Times New Roman" pitchFamily="18" charset="0"/>
                          <a:cs typeface="Times New Roman" pitchFamily="18" charset="0"/>
                        </a:rPr>
                        <a:t>15</a:t>
                      </a:r>
                    </a:p>
                  </a:txBody>
                  <a:tcPr/>
                </a:tc>
                <a:tc>
                  <a:txBody>
                    <a:bodyPr/>
                    <a:lstStyle/>
                    <a:p>
                      <a:pPr algn="just"/>
                      <a:r>
                        <a:rPr kumimoji="0" lang="en-IN" sz="1800" kern="1200" dirty="0">
                          <a:solidFill>
                            <a:schemeClr val="tx1"/>
                          </a:solidFill>
                          <a:latin typeface="Times New Roman" pitchFamily="18" charset="0"/>
                          <a:ea typeface="+mn-ea"/>
                          <a:cs typeface="Times New Roman" pitchFamily="18" charset="0"/>
                        </a:rPr>
                        <a:t>Post &amp; Telecom</a:t>
                      </a:r>
                      <a:endParaRPr lang="en-IN" sz="1800" dirty="0">
                        <a:solidFill>
                          <a:schemeClr val="tx1"/>
                        </a:solidFill>
                        <a:latin typeface="Times New Roman" pitchFamily="18" charset="0"/>
                        <a:cs typeface="Times New Roman" pitchFamily="18" charset="0"/>
                      </a:endParaRPr>
                    </a:p>
                  </a:txBody>
                  <a:tcPr/>
                </a:tc>
                <a:tc>
                  <a:txBody>
                    <a:bodyPr/>
                    <a:lstStyle/>
                    <a:p>
                      <a:pPr algn="ctr"/>
                      <a:r>
                        <a:rPr lang="en-GB" sz="1800" dirty="0">
                          <a:solidFill>
                            <a:schemeClr val="tx1"/>
                          </a:solidFill>
                          <a:latin typeface="Times New Roman" pitchFamily="18" charset="0"/>
                          <a:cs typeface="Times New Roman" pitchFamily="18" charset="0"/>
                        </a:rPr>
                        <a:t>6</a:t>
                      </a:r>
                      <a:endParaRPr lang="en-IN" sz="1800" dirty="0">
                        <a:solidFill>
                          <a:schemeClr val="tx1"/>
                        </a:solidFill>
                        <a:latin typeface="Times New Roman" pitchFamily="18" charset="0"/>
                        <a:cs typeface="Times New Roman" pitchFamily="18" charset="0"/>
                      </a:endParaRPr>
                    </a:p>
                  </a:txBody>
                  <a:tcPr/>
                </a:tc>
                <a:extLst>
                  <a:ext uri="{0D108BD9-81ED-4DB2-BD59-A6C34878D82A}">
                    <a16:rowId xmlns:a16="http://schemas.microsoft.com/office/drawing/2014/main" val="10004"/>
                  </a:ext>
                </a:extLst>
              </a:tr>
              <a:tr h="137160">
                <a:tc>
                  <a:txBody>
                    <a:bodyPr/>
                    <a:lstStyle/>
                    <a:p>
                      <a:pPr algn="just"/>
                      <a:r>
                        <a:rPr lang="en-IN" sz="1800" dirty="0">
                          <a:solidFill>
                            <a:schemeClr val="tx1"/>
                          </a:solidFill>
                          <a:latin typeface="Times New Roman" pitchFamily="18" charset="0"/>
                          <a:cs typeface="Times New Roman" pitchFamily="18" charset="0"/>
                        </a:rPr>
                        <a:t>16</a:t>
                      </a:r>
                    </a:p>
                  </a:txBody>
                  <a:tcPr/>
                </a:tc>
                <a:tc>
                  <a:txBody>
                    <a:bodyPr/>
                    <a:lstStyle/>
                    <a:p>
                      <a:pPr algn="just"/>
                      <a:r>
                        <a:rPr kumimoji="0" lang="en-IN" sz="1800" kern="1200" dirty="0">
                          <a:solidFill>
                            <a:schemeClr val="tx1"/>
                          </a:solidFill>
                          <a:latin typeface="Times New Roman" pitchFamily="18" charset="0"/>
                          <a:ea typeface="+mn-ea"/>
                          <a:cs typeface="Times New Roman" pitchFamily="18" charset="0"/>
                        </a:rPr>
                        <a:t>Profession</a:t>
                      </a:r>
                      <a:endParaRPr lang="en-IN" sz="1800" dirty="0">
                        <a:solidFill>
                          <a:schemeClr val="tx1"/>
                        </a:solidFill>
                        <a:latin typeface="Times New Roman" pitchFamily="18" charset="0"/>
                        <a:cs typeface="Times New Roman" pitchFamily="18" charset="0"/>
                      </a:endParaRPr>
                    </a:p>
                  </a:txBody>
                  <a:tcPr/>
                </a:tc>
                <a:tc>
                  <a:txBody>
                    <a:bodyPr/>
                    <a:lstStyle/>
                    <a:p>
                      <a:pPr algn="ctr"/>
                      <a:r>
                        <a:rPr lang="en-GB" sz="1800" dirty="0">
                          <a:solidFill>
                            <a:schemeClr val="tx1"/>
                          </a:solidFill>
                          <a:latin typeface="Times New Roman" pitchFamily="18" charset="0"/>
                          <a:cs typeface="Times New Roman" pitchFamily="18" charset="0"/>
                        </a:rPr>
                        <a:t>21</a:t>
                      </a:r>
                      <a:endParaRPr lang="en-IN" sz="1800" dirty="0">
                        <a:solidFill>
                          <a:schemeClr val="tx1"/>
                        </a:solidFill>
                        <a:latin typeface="Times New Roman" pitchFamily="18" charset="0"/>
                        <a:cs typeface="Times New Roman" pitchFamily="18" charset="0"/>
                      </a:endParaRPr>
                    </a:p>
                  </a:txBody>
                  <a:tcPr/>
                </a:tc>
                <a:extLst>
                  <a:ext uri="{0D108BD9-81ED-4DB2-BD59-A6C34878D82A}">
                    <a16:rowId xmlns:a16="http://schemas.microsoft.com/office/drawing/2014/main" val="10005"/>
                  </a:ext>
                </a:extLst>
              </a:tr>
              <a:tr h="182880">
                <a:tc>
                  <a:txBody>
                    <a:bodyPr/>
                    <a:lstStyle/>
                    <a:p>
                      <a:pPr algn="just"/>
                      <a:r>
                        <a:rPr lang="en-IN" sz="1800" dirty="0">
                          <a:solidFill>
                            <a:schemeClr val="tx1"/>
                          </a:solidFill>
                          <a:latin typeface="Times New Roman" pitchFamily="18" charset="0"/>
                          <a:cs typeface="Times New Roman" pitchFamily="18" charset="0"/>
                        </a:rPr>
                        <a:t>17</a:t>
                      </a:r>
                    </a:p>
                  </a:txBody>
                  <a:tcPr/>
                </a:tc>
                <a:tc>
                  <a:txBody>
                    <a:bodyPr/>
                    <a:lstStyle/>
                    <a:p>
                      <a:pPr algn="just"/>
                      <a:r>
                        <a:rPr kumimoji="0" lang="en-IN" sz="1800" kern="1200" dirty="0">
                          <a:solidFill>
                            <a:schemeClr val="tx1"/>
                          </a:solidFill>
                          <a:latin typeface="Times New Roman" pitchFamily="18" charset="0"/>
                          <a:ea typeface="+mn-ea"/>
                          <a:cs typeface="Times New Roman" pitchFamily="18" charset="0"/>
                        </a:rPr>
                        <a:t>R&amp;D</a:t>
                      </a:r>
                      <a:endParaRPr lang="en-IN" sz="1800" dirty="0">
                        <a:solidFill>
                          <a:schemeClr val="tx1"/>
                        </a:solidFill>
                        <a:latin typeface="Times New Roman" pitchFamily="18" charset="0"/>
                        <a:cs typeface="Times New Roman" pitchFamily="18" charset="0"/>
                      </a:endParaRPr>
                    </a:p>
                  </a:txBody>
                  <a:tcPr/>
                </a:tc>
                <a:tc>
                  <a:txBody>
                    <a:bodyPr/>
                    <a:lstStyle/>
                    <a:p>
                      <a:pPr algn="ctr"/>
                      <a:r>
                        <a:rPr lang="en-IN" sz="1800" dirty="0">
                          <a:solidFill>
                            <a:schemeClr val="tx1"/>
                          </a:solidFill>
                          <a:latin typeface="Times New Roman" pitchFamily="18" charset="0"/>
                          <a:cs typeface="Times New Roman" pitchFamily="18" charset="0"/>
                        </a:rPr>
                        <a:t>3</a:t>
                      </a:r>
                    </a:p>
                  </a:txBody>
                  <a:tcPr/>
                </a:tc>
                <a:extLst>
                  <a:ext uri="{0D108BD9-81ED-4DB2-BD59-A6C34878D82A}">
                    <a16:rowId xmlns:a16="http://schemas.microsoft.com/office/drawing/2014/main" val="10006"/>
                  </a:ext>
                </a:extLst>
              </a:tr>
              <a:tr h="152400">
                <a:tc>
                  <a:txBody>
                    <a:bodyPr/>
                    <a:lstStyle/>
                    <a:p>
                      <a:pPr algn="just"/>
                      <a:r>
                        <a:rPr lang="en-IN" sz="1800" dirty="0">
                          <a:solidFill>
                            <a:schemeClr val="tx1"/>
                          </a:solidFill>
                          <a:latin typeface="Times New Roman" pitchFamily="18" charset="0"/>
                          <a:cs typeface="Times New Roman" pitchFamily="18" charset="0"/>
                        </a:rPr>
                        <a:t>18</a:t>
                      </a:r>
                    </a:p>
                  </a:txBody>
                  <a:tcPr/>
                </a:tc>
                <a:tc>
                  <a:txBody>
                    <a:bodyPr/>
                    <a:lstStyle/>
                    <a:p>
                      <a:pPr algn="just"/>
                      <a:r>
                        <a:rPr kumimoji="0" lang="en-IN" sz="1800" kern="1200" dirty="0">
                          <a:solidFill>
                            <a:schemeClr val="tx1"/>
                          </a:solidFill>
                          <a:latin typeface="Times New Roman" pitchFamily="18" charset="0"/>
                          <a:ea typeface="+mn-ea"/>
                          <a:cs typeface="Times New Roman" pitchFamily="18" charset="0"/>
                        </a:rPr>
                        <a:t>Real Estate &amp; Renting</a:t>
                      </a:r>
                      <a:endParaRPr lang="en-IN" sz="1800" dirty="0">
                        <a:solidFill>
                          <a:schemeClr val="tx1"/>
                        </a:solidFill>
                        <a:latin typeface="Times New Roman" pitchFamily="18" charset="0"/>
                        <a:cs typeface="Times New Roman" pitchFamily="18" charset="0"/>
                      </a:endParaRPr>
                    </a:p>
                  </a:txBody>
                  <a:tcPr/>
                </a:tc>
                <a:tc>
                  <a:txBody>
                    <a:bodyPr/>
                    <a:lstStyle/>
                    <a:p>
                      <a:pPr algn="ctr"/>
                      <a:r>
                        <a:rPr lang="en-IN" sz="1800" dirty="0">
                          <a:solidFill>
                            <a:schemeClr val="tx1"/>
                          </a:solidFill>
                          <a:latin typeface="Times New Roman" pitchFamily="18" charset="0"/>
                          <a:cs typeface="Times New Roman" pitchFamily="18" charset="0"/>
                        </a:rPr>
                        <a:t>5</a:t>
                      </a:r>
                    </a:p>
                  </a:txBody>
                  <a:tcPr/>
                </a:tc>
                <a:extLst>
                  <a:ext uri="{0D108BD9-81ED-4DB2-BD59-A6C34878D82A}">
                    <a16:rowId xmlns:a16="http://schemas.microsoft.com/office/drawing/2014/main" val="10007"/>
                  </a:ext>
                </a:extLst>
              </a:tr>
              <a:tr h="121920">
                <a:tc>
                  <a:txBody>
                    <a:bodyPr/>
                    <a:lstStyle/>
                    <a:p>
                      <a:pPr algn="just"/>
                      <a:r>
                        <a:rPr lang="en-GB" sz="1800" dirty="0">
                          <a:solidFill>
                            <a:schemeClr val="tx1"/>
                          </a:solidFill>
                          <a:latin typeface="Times New Roman" pitchFamily="18" charset="0"/>
                          <a:cs typeface="Times New Roman" pitchFamily="18" charset="0"/>
                        </a:rPr>
                        <a:t>19</a:t>
                      </a:r>
                      <a:endParaRPr lang="en-IN" sz="1800" dirty="0">
                        <a:solidFill>
                          <a:schemeClr val="tx1"/>
                        </a:solidFill>
                        <a:latin typeface="Times New Roman" pitchFamily="18" charset="0"/>
                        <a:cs typeface="Times New Roman" pitchFamily="18" charset="0"/>
                      </a:endParaRPr>
                    </a:p>
                  </a:txBody>
                  <a:tcPr/>
                </a:tc>
                <a:tc>
                  <a:txBody>
                    <a:bodyPr/>
                    <a:lstStyle/>
                    <a:p>
                      <a:pPr algn="just"/>
                      <a:r>
                        <a:rPr kumimoji="0" lang="en-IN" sz="1800" kern="1200" dirty="0">
                          <a:solidFill>
                            <a:schemeClr val="tx1"/>
                          </a:solidFill>
                          <a:latin typeface="Times New Roman" pitchFamily="18" charset="0"/>
                          <a:ea typeface="+mn-ea"/>
                          <a:cs typeface="Times New Roman" pitchFamily="18" charset="0"/>
                        </a:rPr>
                        <a:t>Renting of Machinery</a:t>
                      </a:r>
                      <a:endParaRPr lang="en-IN" sz="1800" dirty="0">
                        <a:solidFill>
                          <a:schemeClr val="tx1"/>
                        </a:solidFill>
                        <a:latin typeface="Times New Roman" pitchFamily="18" charset="0"/>
                        <a:cs typeface="Times New Roman" pitchFamily="18" charset="0"/>
                      </a:endParaRPr>
                    </a:p>
                  </a:txBody>
                  <a:tcPr/>
                </a:tc>
                <a:tc>
                  <a:txBody>
                    <a:bodyPr/>
                    <a:lstStyle/>
                    <a:p>
                      <a:pPr algn="ctr"/>
                      <a:r>
                        <a:rPr lang="en-IN" sz="1800" dirty="0">
                          <a:solidFill>
                            <a:schemeClr val="tx1"/>
                          </a:solidFill>
                          <a:latin typeface="Times New Roman" pitchFamily="18" charset="0"/>
                          <a:cs typeface="Times New Roman" pitchFamily="18" charset="0"/>
                        </a:rPr>
                        <a:t>9</a:t>
                      </a:r>
                    </a:p>
                  </a:txBody>
                  <a:tcPr/>
                </a:tc>
                <a:extLst>
                  <a:ext uri="{0D108BD9-81ED-4DB2-BD59-A6C34878D82A}">
                    <a16:rowId xmlns:a16="http://schemas.microsoft.com/office/drawing/2014/main" val="10008"/>
                  </a:ext>
                </a:extLst>
              </a:tr>
              <a:tr h="167640">
                <a:tc>
                  <a:txBody>
                    <a:bodyPr/>
                    <a:lstStyle/>
                    <a:p>
                      <a:pPr algn="just"/>
                      <a:r>
                        <a:rPr lang="en-IN" sz="1800" dirty="0">
                          <a:solidFill>
                            <a:schemeClr val="tx1"/>
                          </a:solidFill>
                          <a:latin typeface="Times New Roman" pitchFamily="18" charset="0"/>
                          <a:cs typeface="Times New Roman" pitchFamily="18" charset="0"/>
                        </a:rPr>
                        <a:t>20</a:t>
                      </a:r>
                    </a:p>
                  </a:txBody>
                  <a:tcPr/>
                </a:tc>
                <a:tc>
                  <a:txBody>
                    <a:bodyPr/>
                    <a:lstStyle/>
                    <a:p>
                      <a:pPr algn="just"/>
                      <a:r>
                        <a:rPr kumimoji="0" lang="en-IN" sz="1800" kern="1200" dirty="0">
                          <a:solidFill>
                            <a:schemeClr val="tx1"/>
                          </a:solidFill>
                          <a:latin typeface="Times New Roman" pitchFamily="18" charset="0"/>
                          <a:ea typeface="+mn-ea"/>
                          <a:cs typeface="Times New Roman" pitchFamily="18" charset="0"/>
                        </a:rPr>
                        <a:t>Social &amp; Community Work</a:t>
                      </a:r>
                      <a:endParaRPr lang="en-IN" sz="1800" dirty="0">
                        <a:solidFill>
                          <a:schemeClr val="tx1"/>
                        </a:solidFill>
                        <a:latin typeface="Times New Roman" pitchFamily="18" charset="0"/>
                        <a:cs typeface="Times New Roman" pitchFamily="18" charset="0"/>
                      </a:endParaRPr>
                    </a:p>
                  </a:txBody>
                  <a:tcPr/>
                </a:tc>
                <a:tc>
                  <a:txBody>
                    <a:bodyPr/>
                    <a:lstStyle/>
                    <a:p>
                      <a:pPr algn="ctr"/>
                      <a:r>
                        <a:rPr lang="en-IN" sz="1800" dirty="0">
                          <a:solidFill>
                            <a:schemeClr val="tx1"/>
                          </a:solidFill>
                          <a:latin typeface="Times New Roman" pitchFamily="18" charset="0"/>
                          <a:cs typeface="Times New Roman" pitchFamily="18" charset="0"/>
                        </a:rPr>
                        <a:t>9</a:t>
                      </a:r>
                    </a:p>
                  </a:txBody>
                  <a:tcPr/>
                </a:tc>
                <a:extLst>
                  <a:ext uri="{0D108BD9-81ED-4DB2-BD59-A6C34878D82A}">
                    <a16:rowId xmlns:a16="http://schemas.microsoft.com/office/drawing/2014/main" val="10009"/>
                  </a:ext>
                </a:extLst>
              </a:tr>
              <a:tr h="137160">
                <a:tc>
                  <a:txBody>
                    <a:bodyPr/>
                    <a:lstStyle/>
                    <a:p>
                      <a:pPr algn="just"/>
                      <a:r>
                        <a:rPr lang="en-IN" sz="1800" dirty="0">
                          <a:solidFill>
                            <a:schemeClr val="tx1"/>
                          </a:solidFill>
                          <a:latin typeface="Times New Roman" pitchFamily="18" charset="0"/>
                          <a:cs typeface="Times New Roman" pitchFamily="18" charset="0"/>
                        </a:rPr>
                        <a:t>21</a:t>
                      </a:r>
                    </a:p>
                  </a:txBody>
                  <a:tcPr/>
                </a:tc>
                <a:tc>
                  <a:txBody>
                    <a:bodyPr/>
                    <a:lstStyle/>
                    <a:p>
                      <a:pPr algn="just"/>
                      <a:r>
                        <a:rPr kumimoji="0" lang="en-IN" sz="1800" kern="1200" dirty="0">
                          <a:solidFill>
                            <a:schemeClr val="tx1"/>
                          </a:solidFill>
                          <a:latin typeface="Times New Roman" pitchFamily="18" charset="0"/>
                          <a:ea typeface="+mn-ea"/>
                          <a:cs typeface="Times New Roman" pitchFamily="18" charset="0"/>
                        </a:rPr>
                        <a:t>Transport &amp; Logistics</a:t>
                      </a:r>
                      <a:endParaRPr lang="en-IN" sz="1800" dirty="0">
                        <a:solidFill>
                          <a:schemeClr val="tx1"/>
                        </a:solidFill>
                        <a:latin typeface="Times New Roman" pitchFamily="18" charset="0"/>
                        <a:cs typeface="Times New Roman" pitchFamily="18" charset="0"/>
                      </a:endParaRPr>
                    </a:p>
                  </a:txBody>
                  <a:tcPr/>
                </a:tc>
                <a:tc>
                  <a:txBody>
                    <a:bodyPr/>
                    <a:lstStyle/>
                    <a:p>
                      <a:pPr algn="ctr"/>
                      <a:r>
                        <a:rPr lang="en-IN" sz="1800" dirty="0">
                          <a:solidFill>
                            <a:schemeClr val="tx1"/>
                          </a:solidFill>
                          <a:latin typeface="Times New Roman" pitchFamily="18" charset="0"/>
                          <a:cs typeface="Times New Roman" pitchFamily="18" charset="0"/>
                        </a:rPr>
                        <a:t>15</a:t>
                      </a:r>
                    </a:p>
                  </a:txBody>
                  <a:tcPr/>
                </a:tc>
                <a:extLst>
                  <a:ext uri="{0D108BD9-81ED-4DB2-BD59-A6C34878D82A}">
                    <a16:rowId xmlns:a16="http://schemas.microsoft.com/office/drawing/2014/main" val="10010"/>
                  </a:ext>
                </a:extLst>
              </a:tr>
              <a:tr h="0">
                <a:tc>
                  <a:txBody>
                    <a:bodyPr/>
                    <a:lstStyle/>
                    <a:p>
                      <a:r>
                        <a:rPr lang="en-IN" sz="1800" dirty="0">
                          <a:solidFill>
                            <a:schemeClr val="tx1"/>
                          </a:solidFill>
                          <a:latin typeface="Times New Roman" pitchFamily="18" charset="0"/>
                          <a:cs typeface="Times New Roman" pitchFamily="18" charset="0"/>
                        </a:rPr>
                        <a:t>22</a:t>
                      </a:r>
                      <a:endParaRPr lang="en-IN" dirty="0"/>
                    </a:p>
                  </a:txBody>
                  <a:tcPr/>
                </a:tc>
                <a:tc>
                  <a:txBody>
                    <a:bodyPr/>
                    <a:lstStyle/>
                    <a:p>
                      <a:pPr algn="just"/>
                      <a:r>
                        <a:rPr kumimoji="0" lang="en-IN" sz="1800" kern="1200" dirty="0">
                          <a:solidFill>
                            <a:schemeClr val="tx1"/>
                          </a:solidFill>
                          <a:latin typeface="Times New Roman" pitchFamily="18" charset="0"/>
                          <a:ea typeface="+mn-ea"/>
                          <a:cs typeface="Times New Roman" pitchFamily="18" charset="0"/>
                        </a:rPr>
                        <a:t>Wholesale / Retail Trade</a:t>
                      </a:r>
                      <a:endParaRPr lang="en-IN" sz="1800" dirty="0">
                        <a:solidFill>
                          <a:schemeClr val="tx1"/>
                        </a:solidFill>
                        <a:latin typeface="Times New Roman" pitchFamily="18" charset="0"/>
                        <a:cs typeface="Times New Roman" pitchFamily="18" charset="0"/>
                      </a:endParaRPr>
                    </a:p>
                  </a:txBody>
                  <a:tcPr/>
                </a:tc>
                <a:tc>
                  <a:txBody>
                    <a:bodyPr/>
                    <a:lstStyle/>
                    <a:p>
                      <a:pPr algn="ctr"/>
                      <a:r>
                        <a:rPr lang="en-IN" sz="1800" dirty="0">
                          <a:solidFill>
                            <a:schemeClr val="tx1"/>
                          </a:solidFill>
                          <a:latin typeface="Times New Roman" pitchFamily="18" charset="0"/>
                          <a:cs typeface="Times New Roman" pitchFamily="18" charset="0"/>
                        </a:rPr>
                        <a:t>27</a:t>
                      </a:r>
                    </a:p>
                  </a:txBody>
                  <a:tcPr/>
                </a:tc>
                <a:extLst>
                  <a:ext uri="{0D108BD9-81ED-4DB2-BD59-A6C34878D82A}">
                    <a16:rowId xmlns:a16="http://schemas.microsoft.com/office/drawing/2014/main" val="10011"/>
                  </a:ext>
                </a:extLst>
              </a:tr>
              <a:tr h="0">
                <a:tc>
                  <a:txBody>
                    <a:bodyPr/>
                    <a:lstStyle/>
                    <a:p>
                      <a:pPr algn="just"/>
                      <a:r>
                        <a:rPr lang="en-GB" sz="1800" dirty="0">
                          <a:solidFill>
                            <a:schemeClr val="tx1"/>
                          </a:solidFill>
                          <a:latin typeface="Times New Roman" pitchFamily="18" charset="0"/>
                          <a:cs typeface="Times New Roman" pitchFamily="18" charset="0"/>
                        </a:rPr>
                        <a:t>23</a:t>
                      </a:r>
                      <a:endParaRPr lang="en-IN" sz="1800" dirty="0">
                        <a:solidFill>
                          <a:schemeClr val="tx1"/>
                        </a:solidFill>
                        <a:latin typeface="Times New Roman" pitchFamily="18" charset="0"/>
                        <a:cs typeface="Times New Roman" pitchFamily="18" charset="0"/>
                      </a:endParaRPr>
                    </a:p>
                  </a:txBody>
                  <a:tcPr/>
                </a:tc>
                <a:tc>
                  <a:txBody>
                    <a:bodyPr/>
                    <a:lstStyle/>
                    <a:p>
                      <a:pPr algn="just"/>
                      <a:r>
                        <a:rPr lang="en-GB" sz="1600" dirty="0">
                          <a:solidFill>
                            <a:schemeClr val="tx1"/>
                          </a:solidFill>
                          <a:latin typeface="Times New Roman" pitchFamily="18" charset="0"/>
                          <a:cs typeface="Times New Roman" pitchFamily="18" charset="0"/>
                        </a:rPr>
                        <a:t>Co-operative Society Activities</a:t>
                      </a:r>
                      <a:endParaRPr lang="en-IN" sz="1600" dirty="0">
                        <a:solidFill>
                          <a:schemeClr val="tx1"/>
                        </a:solidFill>
                        <a:latin typeface="Times New Roman" pitchFamily="18" charset="0"/>
                        <a:cs typeface="Times New Roman" pitchFamily="18" charset="0"/>
                      </a:endParaRPr>
                    </a:p>
                  </a:txBody>
                  <a:tcPr/>
                </a:tc>
                <a:tc>
                  <a:txBody>
                    <a:bodyPr/>
                    <a:lstStyle/>
                    <a:p>
                      <a:pPr algn="ctr"/>
                      <a:r>
                        <a:rPr lang="en-GB" sz="1600" dirty="0">
                          <a:solidFill>
                            <a:schemeClr val="tx1"/>
                          </a:solidFill>
                          <a:latin typeface="Times New Roman" pitchFamily="18" charset="0"/>
                          <a:cs typeface="Times New Roman" pitchFamily="18" charset="0"/>
                        </a:rPr>
                        <a:t>14</a:t>
                      </a:r>
                      <a:endParaRPr lang="en-IN" sz="1600" dirty="0">
                        <a:solidFill>
                          <a:schemeClr val="tx1"/>
                        </a:solidFill>
                        <a:latin typeface="Times New Roman" pitchFamily="18" charset="0"/>
                        <a:cs typeface="Times New Roman" pitchFamily="18" charset="0"/>
                      </a:endParaRPr>
                    </a:p>
                  </a:txBody>
                  <a:tcPr/>
                </a:tc>
                <a:extLst>
                  <a:ext uri="{0D108BD9-81ED-4DB2-BD59-A6C34878D82A}">
                    <a16:rowId xmlns:a16="http://schemas.microsoft.com/office/drawing/2014/main" val="10012"/>
                  </a:ext>
                </a:extLst>
              </a:tr>
              <a:tr h="0">
                <a:tc>
                  <a:txBody>
                    <a:bodyPr/>
                    <a:lstStyle/>
                    <a:p>
                      <a:pPr algn="just"/>
                      <a:endParaRPr lang="en-IN" sz="1800" dirty="0">
                        <a:solidFill>
                          <a:schemeClr val="tx1"/>
                        </a:solidFill>
                        <a:latin typeface="Times New Roman" pitchFamily="18" charset="0"/>
                        <a:cs typeface="Times New Roman" pitchFamily="18" charset="0"/>
                      </a:endParaRPr>
                    </a:p>
                  </a:txBody>
                  <a:tcPr/>
                </a:tc>
                <a:tc>
                  <a:txBody>
                    <a:bodyPr/>
                    <a:lstStyle/>
                    <a:p>
                      <a:pPr algn="just"/>
                      <a:endParaRPr lang="en-IN" sz="1800" dirty="0">
                        <a:solidFill>
                          <a:schemeClr val="tx1"/>
                        </a:solidFill>
                        <a:latin typeface="Times New Roman" pitchFamily="18" charset="0"/>
                        <a:cs typeface="Times New Roman" pitchFamily="18" charset="0"/>
                      </a:endParaRPr>
                    </a:p>
                  </a:txBody>
                  <a:tcPr/>
                </a:tc>
                <a:tc>
                  <a:txBody>
                    <a:bodyPr/>
                    <a:lstStyle/>
                    <a:p>
                      <a:pPr algn="ctr"/>
                      <a:r>
                        <a:rPr lang="en-GB" sz="1800" b="1" dirty="0">
                          <a:solidFill>
                            <a:schemeClr val="tx1"/>
                          </a:solidFill>
                          <a:latin typeface="Times New Roman" pitchFamily="18" charset="0"/>
                          <a:cs typeface="Times New Roman" pitchFamily="18" charset="0"/>
                        </a:rPr>
                        <a:t>364</a:t>
                      </a:r>
                      <a:endParaRPr lang="en-IN" sz="1800" b="1" dirty="0">
                        <a:solidFill>
                          <a:schemeClr val="tx1"/>
                        </a:solidFill>
                        <a:latin typeface="Times New Roman" pitchFamily="18" charset="0"/>
                        <a:cs typeface="Times New Roman" pitchFamily="18" charset="0"/>
                      </a:endParaRPr>
                    </a:p>
                  </a:txBody>
                  <a:tcPr/>
                </a:tc>
                <a:extLst>
                  <a:ext uri="{0D108BD9-81ED-4DB2-BD59-A6C34878D82A}">
                    <a16:rowId xmlns:a16="http://schemas.microsoft.com/office/drawing/2014/main" val="10013"/>
                  </a:ext>
                </a:extLst>
              </a:tr>
            </a:tbl>
          </a:graphicData>
        </a:graphic>
      </p:graphicFrame>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762000"/>
            <a:ext cx="8686800" cy="5364163"/>
          </a:xfrm>
        </p:spPr>
        <p:txBody>
          <a:bodyPr>
            <a:normAutofit/>
          </a:bodyPr>
          <a:lstStyle/>
          <a:p>
            <a:pPr algn="just">
              <a:buNone/>
            </a:pPr>
            <a:r>
              <a:rPr lang="en-US" sz="2400" dirty="0">
                <a:solidFill>
                  <a:schemeClr val="tx1"/>
                </a:solidFill>
                <a:latin typeface="Times New Roman" pitchFamily="18" charset="0"/>
                <a:cs typeface="Times New Roman" pitchFamily="18" charset="0"/>
              </a:rPr>
              <a:t>10.(b) If there is any change in the nature of business or profession, the particulars of such change.</a:t>
            </a:r>
          </a:p>
        </p:txBody>
      </p:sp>
      <p:pic>
        <p:nvPicPr>
          <p:cNvPr id="18435" name="Picture 3"/>
          <p:cNvPicPr>
            <a:picLocks noChangeAspect="1" noChangeArrowheads="1"/>
          </p:cNvPicPr>
          <p:nvPr/>
        </p:nvPicPr>
        <p:blipFill>
          <a:blip r:embed="rId2"/>
          <a:srcRect l="42386" t="85417" r="17204" b="11458"/>
          <a:stretch>
            <a:fillRect/>
          </a:stretch>
        </p:blipFill>
        <p:spPr bwMode="auto">
          <a:xfrm>
            <a:off x="0" y="1844824"/>
            <a:ext cx="5257800" cy="228600"/>
          </a:xfrm>
          <a:prstGeom prst="rect">
            <a:avLst/>
          </a:prstGeom>
          <a:noFill/>
          <a:ln w="9525">
            <a:noFill/>
            <a:miter lim="800000"/>
            <a:headEnd/>
            <a:tailEnd/>
          </a:ln>
          <a:effectLst/>
        </p:spPr>
      </p:pic>
      <p:sp>
        <p:nvSpPr>
          <p:cNvPr id="5" name="object 5"/>
          <p:cNvSpPr txBox="1"/>
          <p:nvPr/>
        </p:nvSpPr>
        <p:spPr>
          <a:xfrm>
            <a:off x="432627" y="260648"/>
            <a:ext cx="3923349" cy="448477"/>
          </a:xfrm>
          <a:prstGeom prst="rect">
            <a:avLst/>
          </a:prstGeom>
        </p:spPr>
        <p:txBody>
          <a:bodyPr lIns="0" tIns="12065" rIns="0" bIns="0">
            <a:spAutoFit/>
          </a:bodyPr>
          <a:lstStyle/>
          <a:p>
            <a:pPr marL="12700" fontAlgn="auto">
              <a:spcBef>
                <a:spcPts val="95"/>
              </a:spcBef>
              <a:spcAft>
                <a:spcPts val="0"/>
              </a:spcAft>
              <a:defRPr/>
            </a:pPr>
            <a:r>
              <a:rPr sz="2800" b="1" spc="-15" dirty="0">
                <a:latin typeface="Times New Roman" panose="02020603050405020304" pitchFamily="18" charset="0"/>
                <a:cs typeface="Times New Roman" panose="02020603050405020304" pitchFamily="18" charset="0"/>
              </a:rPr>
              <a:t>Format </a:t>
            </a:r>
            <a:r>
              <a:rPr sz="2800" b="1" spc="-5" dirty="0">
                <a:latin typeface="Times New Roman" panose="02020603050405020304" pitchFamily="18" charset="0"/>
                <a:cs typeface="Times New Roman" panose="02020603050405020304" pitchFamily="18" charset="0"/>
              </a:rPr>
              <a:t>in</a:t>
            </a:r>
            <a:r>
              <a:rPr sz="2800" b="1" spc="-40" dirty="0">
                <a:latin typeface="Times New Roman" panose="02020603050405020304" pitchFamily="18" charset="0"/>
                <a:cs typeface="Times New Roman" panose="02020603050405020304" pitchFamily="18" charset="0"/>
              </a:rPr>
              <a:t> </a:t>
            </a:r>
            <a:r>
              <a:rPr sz="2800" b="1" spc="-5" dirty="0">
                <a:latin typeface="Times New Roman" panose="02020603050405020304" pitchFamily="18" charset="0"/>
                <a:cs typeface="Times New Roman" panose="02020603050405020304" pitchFamily="18" charset="0"/>
              </a:rPr>
              <a:t>e-utility</a:t>
            </a:r>
            <a:endParaRPr sz="28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6" name="Picture 5">
            <a:extLst>
              <a:ext uri="{FF2B5EF4-FFF2-40B4-BE49-F238E27FC236}">
                <a16:creationId xmlns:a16="http://schemas.microsoft.com/office/drawing/2014/main" id="{03CFDDF4-E41F-5F08-ECB8-124FD1891239}"/>
              </a:ext>
            </a:extLst>
          </p:cNvPr>
          <p:cNvPicPr>
            <a:picLocks noChangeAspect="1"/>
          </p:cNvPicPr>
          <p:nvPr/>
        </p:nvPicPr>
        <p:blipFill>
          <a:blip r:embed="rId3"/>
          <a:srcRect t="5507"/>
          <a:stretch>
            <a:fillRect/>
          </a:stretch>
        </p:blipFill>
        <p:spPr>
          <a:xfrm>
            <a:off x="304800" y="1556791"/>
            <a:ext cx="8443664" cy="4569371"/>
          </a:xfrm>
          <a:prstGeom prst="rect">
            <a:avLst/>
          </a:prstGeom>
        </p:spPr>
      </p:pic>
    </p:spTree>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44624"/>
            <a:ext cx="8812088" cy="6336704"/>
          </a:xfrm>
        </p:spPr>
        <p:txBody>
          <a:bodyPr>
            <a:noAutofit/>
          </a:bodyPr>
          <a:lstStyle/>
          <a:p>
            <a:pPr algn="ctr">
              <a:buNone/>
            </a:pPr>
            <a:r>
              <a:rPr lang="en-US" sz="2400" b="1" dirty="0">
                <a:latin typeface="Times New Roman" pitchFamily="18" charset="0"/>
                <a:cs typeface="Times New Roman" pitchFamily="18" charset="0"/>
              </a:rPr>
              <a:t>As per Page no 87 of Guidance Note on Tax Audit u/s. 44AB of IT Act, 1961 (Revised 2026)</a:t>
            </a:r>
            <a:endParaRPr lang="en-IN" sz="2250" b="1" dirty="0">
              <a:solidFill>
                <a:schemeClr val="tx1"/>
              </a:solidFill>
              <a:latin typeface="Times New Roman" pitchFamily="18" charset="0"/>
              <a:cs typeface="Times New Roman" pitchFamily="18" charset="0"/>
            </a:endParaRPr>
          </a:p>
          <a:p>
            <a:pPr algn="just">
              <a:spcBef>
                <a:spcPts val="0"/>
              </a:spcBef>
              <a:buNone/>
            </a:pPr>
            <a:r>
              <a:rPr lang="en-US" sz="2200" dirty="0">
                <a:latin typeface="Times New Roman" pitchFamily="18" charset="0"/>
                <a:cs typeface="Times New Roman" pitchFamily="18" charset="0"/>
              </a:rPr>
              <a:t>22.1 In </a:t>
            </a:r>
            <a:r>
              <a:rPr lang="en-US" sz="2200" b="1" u="sng" dirty="0">
                <a:latin typeface="Times New Roman" pitchFamily="18" charset="0"/>
                <a:cs typeface="Times New Roman" pitchFamily="18" charset="0"/>
              </a:rPr>
              <a:t>regard to the nature of business, the principal line of each business is to be determined and stated in this clause, i.e. the sector</a:t>
            </a:r>
            <a:r>
              <a:rPr lang="en-US" sz="2200" dirty="0">
                <a:latin typeface="Times New Roman" pitchFamily="18" charset="0"/>
                <a:cs typeface="Times New Roman" pitchFamily="18" charset="0"/>
              </a:rPr>
              <a:t> in which the business or profession falls </a:t>
            </a:r>
            <a:r>
              <a:rPr lang="en-US" sz="2200" b="1" u="sng" dirty="0">
                <a:latin typeface="Times New Roman" pitchFamily="18" charset="0"/>
                <a:cs typeface="Times New Roman" pitchFamily="18" charset="0"/>
              </a:rPr>
              <a:t>such as manufacturing, trading, commission agent, builder, contractor, professionals, service sector, financial service sector or entertainment industry. </a:t>
            </a:r>
          </a:p>
          <a:p>
            <a:pPr algn="just">
              <a:spcBef>
                <a:spcPts val="0"/>
              </a:spcBef>
              <a:buNone/>
            </a:pPr>
            <a:r>
              <a:rPr lang="en-US" sz="2200" dirty="0">
                <a:latin typeface="Times New Roman" pitchFamily="18" charset="0"/>
                <a:cs typeface="Times New Roman" pitchFamily="18" charset="0"/>
              </a:rPr>
              <a:t>In case a person belongs to </a:t>
            </a:r>
            <a:r>
              <a:rPr lang="en-US" sz="2200" b="1" u="sng" dirty="0">
                <a:latin typeface="Times New Roman" pitchFamily="18" charset="0"/>
                <a:cs typeface="Times New Roman" pitchFamily="18" charset="0"/>
              </a:rPr>
              <a:t>service sector, the nature of each type of service should be broadly stated.</a:t>
            </a:r>
          </a:p>
          <a:p>
            <a:pPr algn="just">
              <a:spcBef>
                <a:spcPts val="0"/>
              </a:spcBef>
              <a:buNone/>
            </a:pPr>
            <a:r>
              <a:rPr lang="en-US" sz="2200" dirty="0">
                <a:latin typeface="Times New Roman" pitchFamily="18" charset="0"/>
                <a:cs typeface="Times New Roman" pitchFamily="18" charset="0"/>
              </a:rPr>
              <a:t>Thereafter, the </a:t>
            </a:r>
            <a:r>
              <a:rPr lang="en-US" sz="2200" b="1" u="sng" dirty="0">
                <a:latin typeface="Times New Roman" pitchFamily="18" charset="0"/>
                <a:cs typeface="Times New Roman" pitchFamily="18" charset="0"/>
              </a:rPr>
              <a:t>sub-sector pertaining to the sector selected has to be mentioned.</a:t>
            </a:r>
            <a:endParaRPr lang="en-IN" sz="2200" b="1" u="sng" dirty="0">
              <a:solidFill>
                <a:schemeClr val="tx1"/>
              </a:solidFill>
              <a:latin typeface="Times New Roman" pitchFamily="18" charset="0"/>
              <a:cs typeface="Times New Roman" pitchFamily="18" charset="0"/>
            </a:endParaRPr>
          </a:p>
          <a:p>
            <a:pPr algn="just">
              <a:spcBef>
                <a:spcPts val="0"/>
              </a:spcBef>
              <a:buNone/>
            </a:pPr>
            <a:r>
              <a:rPr lang="en-US" sz="2200" dirty="0">
                <a:latin typeface="Times New Roman" pitchFamily="18" charset="0"/>
                <a:cs typeface="Times New Roman" pitchFamily="18" charset="0"/>
              </a:rPr>
              <a:t>22.2. </a:t>
            </a:r>
            <a:r>
              <a:rPr lang="en-US" sz="2200" b="1" u="sng" dirty="0">
                <a:latin typeface="Times New Roman" pitchFamily="18" charset="0"/>
                <a:cs typeface="Times New Roman" pitchFamily="18" charset="0"/>
              </a:rPr>
              <a:t>Information has to be furnished in respect of each business profession carried on during the previous year based on review of the profit and loss account.</a:t>
            </a:r>
          </a:p>
          <a:p>
            <a:pPr algn="just">
              <a:spcBef>
                <a:spcPts val="0"/>
              </a:spcBef>
              <a:buNone/>
            </a:pPr>
            <a:r>
              <a:rPr lang="en-US" sz="2200" b="1" u="sng" dirty="0">
                <a:latin typeface="Times New Roman" pitchFamily="18" charset="0"/>
                <a:cs typeface="Times New Roman" pitchFamily="18" charset="0"/>
              </a:rPr>
              <a:t>The code to be mentioned against the nature of business pertains to the main area of business activity.</a:t>
            </a:r>
          </a:p>
          <a:p>
            <a:pPr algn="just">
              <a:spcBef>
                <a:spcPts val="0"/>
              </a:spcBef>
              <a:buNone/>
            </a:pPr>
            <a:r>
              <a:rPr lang="en-US" sz="2200" dirty="0">
                <a:latin typeface="Times New Roman" pitchFamily="18" charset="0"/>
                <a:cs typeface="Times New Roman" pitchFamily="18" charset="0"/>
              </a:rPr>
              <a:t>For ease of reference, the list of business/ profession code for tax audit form is provided in the Appendix XVI to this Guidance Note.</a:t>
            </a:r>
            <a:endParaRPr lang="en-US" sz="22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04800"/>
            <a:ext cx="8686800" cy="5821363"/>
          </a:xfrm>
        </p:spPr>
        <p:txBody>
          <a:bodyPr>
            <a:noAutofit/>
          </a:bodyPr>
          <a:lstStyle/>
          <a:p>
            <a:pPr algn="ctr">
              <a:buNone/>
            </a:pPr>
            <a:r>
              <a:rPr lang="en-US" sz="2400" b="1" dirty="0">
                <a:latin typeface="Times New Roman" pitchFamily="18" charset="0"/>
                <a:cs typeface="Times New Roman" pitchFamily="18" charset="0"/>
              </a:rPr>
              <a:t>As per Page no 87 of Guidance Note on Tax Audit u/s. 44AB of IT Act, 1961 (Revised 2026)</a:t>
            </a:r>
            <a:endParaRPr lang="en-US" sz="2300" b="1" dirty="0">
              <a:latin typeface="Times New Roman" pitchFamily="18" charset="0"/>
              <a:cs typeface="Times New Roman" pitchFamily="18" charset="0"/>
            </a:endParaRPr>
          </a:p>
          <a:p>
            <a:pPr algn="just">
              <a:buNone/>
            </a:pPr>
            <a:endParaRPr lang="en-IN" sz="2300" b="1" u="sng" dirty="0">
              <a:latin typeface="Times New Roman" pitchFamily="18" charset="0"/>
              <a:cs typeface="Times New Roman" pitchFamily="18" charset="0"/>
            </a:endParaRPr>
          </a:p>
          <a:p>
            <a:pPr algn="just">
              <a:buNone/>
            </a:pPr>
            <a:r>
              <a:rPr lang="en-US" sz="2300" dirty="0">
                <a:latin typeface="Times New Roman" pitchFamily="18" charset="0"/>
                <a:cs typeface="Times New Roman" pitchFamily="18" charset="0"/>
              </a:rPr>
              <a:t>22.3. Any material </a:t>
            </a:r>
            <a:r>
              <a:rPr lang="en-US" sz="2300" b="1" u="sng" dirty="0">
                <a:latin typeface="Times New Roman" pitchFamily="18" charset="0"/>
                <a:cs typeface="Times New Roman" pitchFamily="18" charset="0"/>
              </a:rPr>
              <a:t>change in the nature of business should be precisely set out.</a:t>
            </a:r>
          </a:p>
          <a:p>
            <a:pPr algn="just">
              <a:buNone/>
            </a:pPr>
            <a:r>
              <a:rPr lang="en-US" sz="2300" dirty="0">
                <a:latin typeface="Times New Roman" pitchFamily="18" charset="0"/>
                <a:cs typeface="Times New Roman" pitchFamily="18" charset="0"/>
              </a:rPr>
              <a:t>The change will include </a:t>
            </a:r>
            <a:r>
              <a:rPr lang="en-US" sz="2300" b="1" u="sng" dirty="0">
                <a:latin typeface="Times New Roman" pitchFamily="18" charset="0"/>
                <a:cs typeface="Times New Roman" pitchFamily="18" charset="0"/>
              </a:rPr>
              <a:t>change from manufacturer to trader as well as change in the principal line of business.</a:t>
            </a:r>
          </a:p>
          <a:p>
            <a:pPr algn="just">
              <a:buNone/>
            </a:pPr>
            <a:r>
              <a:rPr lang="en-US" sz="2300" dirty="0">
                <a:latin typeface="Times New Roman" pitchFamily="18" charset="0"/>
                <a:cs typeface="Times New Roman" pitchFamily="18" charset="0"/>
              </a:rPr>
              <a:t>For example, an </a:t>
            </a:r>
            <a:r>
              <a:rPr lang="en-US" sz="2300" dirty="0" err="1">
                <a:latin typeface="Times New Roman" pitchFamily="18" charset="0"/>
                <a:cs typeface="Times New Roman" pitchFamily="18" charset="0"/>
              </a:rPr>
              <a:t>assessee</a:t>
            </a:r>
            <a:r>
              <a:rPr lang="en-US" sz="2300" dirty="0">
                <a:latin typeface="Times New Roman" pitchFamily="18" charset="0"/>
                <a:cs typeface="Times New Roman" pitchFamily="18" charset="0"/>
              </a:rPr>
              <a:t> switching over from wholesale business to retail business or an </a:t>
            </a:r>
            <a:r>
              <a:rPr lang="en-US" sz="2300" dirty="0" err="1">
                <a:latin typeface="Times New Roman" pitchFamily="18" charset="0"/>
                <a:cs typeface="Times New Roman" pitchFamily="18" charset="0"/>
              </a:rPr>
              <a:t>assessee</a:t>
            </a:r>
            <a:r>
              <a:rPr lang="en-US" sz="2300" dirty="0">
                <a:latin typeface="Times New Roman" pitchFamily="18" charset="0"/>
                <a:cs typeface="Times New Roman" pitchFamily="18" charset="0"/>
              </a:rPr>
              <a:t> switching over from manufacturing his own commodities to manufacturing goods on job basis for others. </a:t>
            </a:r>
          </a:p>
          <a:p>
            <a:pPr algn="just">
              <a:buNone/>
            </a:pPr>
            <a:r>
              <a:rPr lang="en-US" sz="2300" dirty="0">
                <a:latin typeface="Times New Roman" pitchFamily="18" charset="0"/>
                <a:cs typeface="Times New Roman" pitchFamily="18" charset="0"/>
              </a:rPr>
              <a:t>Likewise, </a:t>
            </a:r>
            <a:r>
              <a:rPr lang="en-US" sz="2300" b="1" u="sng" dirty="0">
                <a:latin typeface="Times New Roman" pitchFamily="18" charset="0"/>
                <a:cs typeface="Times New Roman" pitchFamily="18" charset="0"/>
              </a:rPr>
              <a:t>any addition to or other than temporary discontinuance of, a particular line of business may also amount to change requiring reporting.</a:t>
            </a:r>
          </a:p>
          <a:p>
            <a:pPr algn="just">
              <a:buNone/>
            </a:pPr>
            <a:r>
              <a:rPr lang="en-US" sz="2300" dirty="0">
                <a:latin typeface="Times New Roman" pitchFamily="18" charset="0"/>
                <a:cs typeface="Times New Roman" pitchFamily="18" charset="0"/>
              </a:rPr>
              <a:t>However, </a:t>
            </a:r>
            <a:r>
              <a:rPr lang="en-US" sz="2300" b="1" u="sng" dirty="0">
                <a:latin typeface="Times New Roman" pitchFamily="18" charset="0"/>
                <a:cs typeface="Times New Roman" pitchFamily="18" charset="0"/>
              </a:rPr>
              <a:t>temporary suspension of the business may not amount to change and therefore need not be reported.</a:t>
            </a:r>
            <a:endParaRPr lang="en-IN" sz="2300" b="1" u="sng"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116632"/>
            <a:ext cx="8856984" cy="6324600"/>
          </a:xfrm>
        </p:spPr>
        <p:txBody>
          <a:bodyPr>
            <a:normAutofit/>
          </a:bodyPr>
          <a:lstStyle/>
          <a:p>
            <a:pPr algn="ctr">
              <a:buNone/>
            </a:pPr>
            <a:r>
              <a:rPr lang="en-US" sz="2000" b="1" dirty="0">
                <a:latin typeface="Times New Roman" pitchFamily="18" charset="0"/>
                <a:cs typeface="Times New Roman" pitchFamily="18" charset="0"/>
              </a:rPr>
              <a:t>As per Page no 87 &amp; 88 of Guidance Note on Tax Audit u/s. 44AB of IT Act, 1961 (Revised 2026)</a:t>
            </a:r>
            <a:endParaRPr lang="en-IN" sz="2200" b="1" dirty="0">
              <a:latin typeface="Times New Roman" pitchFamily="18" charset="0"/>
              <a:cs typeface="Times New Roman" pitchFamily="18" charset="0"/>
            </a:endParaRPr>
          </a:p>
          <a:p>
            <a:pPr algn="just">
              <a:buNone/>
            </a:pPr>
            <a:r>
              <a:rPr lang="en-US" sz="2400" dirty="0">
                <a:solidFill>
                  <a:schemeClr val="tx1"/>
                </a:solidFill>
                <a:latin typeface="Times New Roman" pitchFamily="18" charset="0"/>
                <a:cs typeface="Times New Roman" pitchFamily="18" charset="0"/>
              </a:rPr>
              <a:t>22.4 A </a:t>
            </a:r>
            <a:r>
              <a:rPr lang="en-US" sz="2400" b="1" u="sng" dirty="0">
                <a:solidFill>
                  <a:schemeClr val="tx1"/>
                </a:solidFill>
                <a:latin typeface="Times New Roman" pitchFamily="18" charset="0"/>
                <a:cs typeface="Times New Roman" pitchFamily="18" charset="0"/>
              </a:rPr>
              <a:t>review of business report or the minutes of meetings would enable the tax auditor to note the changes,</a:t>
            </a:r>
            <a:r>
              <a:rPr lang="en-US" sz="2400" dirty="0">
                <a:solidFill>
                  <a:schemeClr val="tx1"/>
                </a:solidFill>
                <a:latin typeface="Times New Roman" pitchFamily="18" charset="0"/>
                <a:cs typeface="Times New Roman" pitchFamily="18" charset="0"/>
              </a:rPr>
              <a:t> if any. </a:t>
            </a:r>
          </a:p>
          <a:p>
            <a:pPr algn="just">
              <a:buNone/>
            </a:pPr>
            <a:r>
              <a:rPr lang="en-US" sz="2400" dirty="0">
                <a:solidFill>
                  <a:schemeClr val="tx1"/>
                </a:solidFill>
                <a:latin typeface="Times New Roman" pitchFamily="18" charset="0"/>
                <a:cs typeface="Times New Roman" pitchFamily="18" charset="0"/>
              </a:rPr>
              <a:t>Based thereon, he may make necessary enquiries and seek information and determine whether any change has occurred or not. </a:t>
            </a:r>
          </a:p>
          <a:p>
            <a:pPr algn="just">
              <a:buNone/>
            </a:pPr>
            <a:r>
              <a:rPr lang="en-US" sz="2400" dirty="0">
                <a:solidFill>
                  <a:schemeClr val="tx1"/>
                </a:solidFill>
                <a:latin typeface="Times New Roman" pitchFamily="18" charset="0"/>
                <a:cs typeface="Times New Roman" pitchFamily="18" charset="0"/>
              </a:rPr>
              <a:t>If need be, the tax auditor should get a declaration from the </a:t>
            </a:r>
            <a:r>
              <a:rPr lang="en-US" sz="2400" dirty="0" err="1">
                <a:solidFill>
                  <a:schemeClr val="tx1"/>
                </a:solidFill>
                <a:latin typeface="Times New Roman" pitchFamily="18" charset="0"/>
                <a:cs typeface="Times New Roman" pitchFamily="18" charset="0"/>
              </a:rPr>
              <a:t>assessee</a:t>
            </a:r>
            <a:r>
              <a:rPr lang="en-US" sz="2400" dirty="0">
                <a:solidFill>
                  <a:schemeClr val="tx1"/>
                </a:solidFill>
                <a:latin typeface="Times New Roman" pitchFamily="18" charset="0"/>
                <a:cs typeface="Times New Roman" pitchFamily="18" charset="0"/>
              </a:rPr>
              <a:t> regarding change in the nature of business, if any.</a:t>
            </a:r>
            <a:endParaRPr lang="en-IN" sz="2400" dirty="0">
              <a:solidFill>
                <a:schemeClr val="tx1"/>
              </a:solidFill>
              <a:latin typeface="Times New Roman" pitchFamily="18" charset="0"/>
              <a:cs typeface="Times New Roman" pitchFamily="18" charset="0"/>
            </a:endParaRPr>
          </a:p>
          <a:p>
            <a:pPr algn="just">
              <a:buNone/>
            </a:pPr>
            <a:r>
              <a:rPr lang="en-US" sz="2400" dirty="0">
                <a:solidFill>
                  <a:schemeClr val="tx1"/>
                </a:solidFill>
                <a:latin typeface="Times New Roman" pitchFamily="18" charset="0"/>
                <a:cs typeface="Times New Roman" pitchFamily="18" charset="0"/>
              </a:rPr>
              <a:t>22.5 In the case of </a:t>
            </a:r>
            <a:r>
              <a:rPr lang="en-US" sz="2400" b="1" u="sng" dirty="0">
                <a:solidFill>
                  <a:schemeClr val="tx1"/>
                </a:solidFill>
                <a:latin typeface="Times New Roman" pitchFamily="18" charset="0"/>
                <a:cs typeface="Times New Roman" pitchFamily="18" charset="0"/>
              </a:rPr>
              <a:t>business reorganization/ reconstruction, if there is a similar line of activity, no reference needs to be made. </a:t>
            </a:r>
          </a:p>
          <a:p>
            <a:pPr algn="just">
              <a:buNone/>
            </a:pPr>
            <a:r>
              <a:rPr lang="en-US" sz="2400" b="1" u="sng" dirty="0">
                <a:solidFill>
                  <a:schemeClr val="tx1"/>
                </a:solidFill>
                <a:latin typeface="Times New Roman" pitchFamily="18" charset="0"/>
                <a:cs typeface="Times New Roman" pitchFamily="18" charset="0"/>
              </a:rPr>
              <a:t>However, if a new line of activity emerges because of business reorganization/ reconstruction, the same may be stated. </a:t>
            </a:r>
          </a:p>
          <a:p>
            <a:pPr algn="just">
              <a:buNone/>
            </a:pPr>
            <a:r>
              <a:rPr lang="en-US" sz="2400" dirty="0">
                <a:solidFill>
                  <a:schemeClr val="tx1"/>
                </a:solidFill>
                <a:latin typeface="Times New Roman" pitchFamily="18" charset="0"/>
                <a:cs typeface="Times New Roman" pitchFamily="18" charset="0"/>
              </a:rPr>
              <a:t>In the case of restructuring, </a:t>
            </a:r>
            <a:r>
              <a:rPr lang="en-US" sz="2400" b="1" u="sng" dirty="0">
                <a:solidFill>
                  <a:schemeClr val="tx1"/>
                </a:solidFill>
                <a:latin typeface="Times New Roman" pitchFamily="18" charset="0"/>
                <a:cs typeface="Times New Roman" pitchFamily="18" charset="0"/>
              </a:rPr>
              <a:t>if any line of activity is being hived off, the same may also be reported.</a:t>
            </a:r>
          </a:p>
          <a:p>
            <a:pPr algn="just">
              <a:buNone/>
            </a:pPr>
            <a:r>
              <a:rPr lang="en-US" sz="2400" dirty="0">
                <a:solidFill>
                  <a:schemeClr val="tx1"/>
                </a:solidFill>
                <a:latin typeface="Times New Roman" pitchFamily="18" charset="0"/>
                <a:cs typeface="Times New Roman" pitchFamily="18" charset="0"/>
              </a:rPr>
              <a:t>22.6 The auditor should keep in mind the above guidance while verifying information under this clause.</a:t>
            </a:r>
            <a:endParaRPr lang="en-IN" sz="24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4573" y="285728"/>
            <a:ext cx="8766250" cy="5721563"/>
          </a:xfrm>
        </p:spPr>
        <p:txBody>
          <a:bodyPr/>
          <a:lstStyle/>
          <a:p>
            <a:pPr algn="ctr">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a:t>
            </a:r>
          </a:p>
          <a:p>
            <a:pPr algn="just">
              <a:buNone/>
            </a:pPr>
            <a:endParaRPr lang="en-IN" b="1" u="sng" dirty="0">
              <a:latin typeface="Times New Roman" panose="02020603050405020304" pitchFamily="18" charset="0"/>
              <a:cs typeface="Times New Roman" panose="02020603050405020304" pitchFamily="18" charset="0"/>
            </a:endParaRPr>
          </a:p>
          <a:p>
            <a:pPr algn="just">
              <a:buNone/>
            </a:pPr>
            <a:r>
              <a:rPr lang="en-IN" sz="2400" b="1" u="sng" dirty="0">
                <a:latin typeface="Times New Roman" panose="02020603050405020304" pitchFamily="18" charset="0"/>
                <a:cs typeface="Times New Roman" panose="02020603050405020304" pitchFamily="18" charset="0"/>
              </a:rPr>
              <a:t>While reviewing various tax audit reports it was observed that codes for business or profession for all main activities (principal line of each of the businesses) were not reported.</a:t>
            </a:r>
          </a:p>
          <a:p>
            <a:pPr algn="just">
              <a:buNone/>
            </a:pPr>
            <a:r>
              <a:rPr lang="en-IN" sz="2400" b="1" u="sng" dirty="0">
                <a:latin typeface="Times New Roman" panose="02020603050405020304" pitchFamily="18" charset="0"/>
                <a:cs typeface="Times New Roman" panose="02020603050405020304" pitchFamily="18" charset="0"/>
              </a:rPr>
              <a:t>Where they could be located clearly from the Annual report.</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4506" y="76200"/>
            <a:ext cx="1672894"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11</a:t>
            </a:r>
          </a:p>
        </p:txBody>
      </p:sp>
      <p:graphicFrame>
        <p:nvGraphicFramePr>
          <p:cNvPr id="6" name="Table 5"/>
          <p:cNvGraphicFramePr>
            <a:graphicFrameLocks noGrp="1"/>
          </p:cNvGraphicFramePr>
          <p:nvPr>
            <p:extLst>
              <p:ext uri="{D42A27DB-BD31-4B8C-83A1-F6EECF244321}">
                <p14:modId xmlns:p14="http://schemas.microsoft.com/office/powerpoint/2010/main" val="1299317224"/>
              </p:ext>
            </p:extLst>
          </p:nvPr>
        </p:nvGraphicFramePr>
        <p:xfrm>
          <a:off x="304800" y="808038"/>
          <a:ext cx="8382000" cy="2880370"/>
        </p:xfrm>
        <a:graphic>
          <a:graphicData uri="http://schemas.openxmlformats.org/drawingml/2006/table">
            <a:tbl>
              <a:tblPr firstRow="1" bandRow="1">
                <a:tableStyleId>{5940675A-B579-460E-94D1-54222C63F5DA}</a:tableStyleId>
              </a:tblPr>
              <a:tblGrid>
                <a:gridCol w="8382000">
                  <a:extLst>
                    <a:ext uri="{9D8B030D-6E8A-4147-A177-3AD203B41FA5}">
                      <a16:colId xmlns:a16="http://schemas.microsoft.com/office/drawing/2014/main" val="20000"/>
                    </a:ext>
                  </a:extLst>
                </a:gridCol>
              </a:tblGrid>
              <a:tr h="685800">
                <a:tc>
                  <a:txBody>
                    <a:bodyPr/>
                    <a:lstStyle/>
                    <a:p>
                      <a:pPr algn="just"/>
                      <a:r>
                        <a:rPr lang="en-US" sz="1800" b="0" i="0" kern="1200" dirty="0">
                          <a:solidFill>
                            <a:schemeClr val="tx1"/>
                          </a:solidFill>
                          <a:latin typeface="Times New Roman" pitchFamily="18" charset="0"/>
                          <a:ea typeface="+mn-ea"/>
                          <a:cs typeface="Times New Roman" pitchFamily="18" charset="0"/>
                        </a:rPr>
                        <a:t> 11. (a) Whether books of account are prescribed under section 44AA, if yes, list of books so prescribed.</a:t>
                      </a:r>
                    </a:p>
                  </a:txBody>
                  <a:tcPr marT="45725" marB="45725"/>
                </a:tc>
                <a:extLst>
                  <a:ext uri="{0D108BD9-81ED-4DB2-BD59-A6C34878D82A}">
                    <a16:rowId xmlns:a16="http://schemas.microsoft.com/office/drawing/2014/main" val="10000"/>
                  </a:ext>
                </a:extLst>
              </a:tr>
              <a:tr h="1676400">
                <a:tc>
                  <a:txBody>
                    <a:bodyPr/>
                    <a:lstStyle/>
                    <a:p>
                      <a:pPr algn="just"/>
                      <a:r>
                        <a:rPr lang="en-US" sz="1800" b="0" i="0" kern="1200" dirty="0">
                          <a:solidFill>
                            <a:schemeClr val="tx1"/>
                          </a:solidFill>
                          <a:latin typeface="Times New Roman" pitchFamily="18" charset="0"/>
                          <a:ea typeface="+mn-ea"/>
                          <a:cs typeface="Times New Roman" pitchFamily="18" charset="0"/>
                        </a:rPr>
                        <a:t> (b) </a:t>
                      </a:r>
                      <a:r>
                        <a:rPr lang="en-US" sz="1800" b="1" i="0" kern="1200" dirty="0">
                          <a:solidFill>
                            <a:schemeClr val="tx1"/>
                          </a:solidFill>
                          <a:latin typeface="Times New Roman" pitchFamily="18" charset="0"/>
                          <a:ea typeface="+mn-ea"/>
                          <a:cs typeface="Times New Roman" pitchFamily="18" charset="0"/>
                        </a:rPr>
                        <a:t>List of </a:t>
                      </a:r>
                      <a:r>
                        <a:rPr lang="en-US" sz="1800" b="0" i="0" kern="1200" dirty="0">
                          <a:solidFill>
                            <a:schemeClr val="tx1"/>
                          </a:solidFill>
                          <a:latin typeface="Times New Roman" pitchFamily="18" charset="0"/>
                          <a:ea typeface="+mn-ea"/>
                          <a:cs typeface="Times New Roman" pitchFamily="18" charset="0"/>
                        </a:rPr>
                        <a:t>books of account maintained </a:t>
                      </a:r>
                      <a:r>
                        <a:rPr lang="en-US" sz="1800" b="1" i="0" u="sng" kern="1200" dirty="0">
                          <a:solidFill>
                            <a:schemeClr val="tx1"/>
                          </a:solidFill>
                          <a:latin typeface="Times New Roman" pitchFamily="18" charset="0"/>
                          <a:ea typeface="+mn-ea"/>
                          <a:cs typeface="Times New Roman" pitchFamily="18" charset="0"/>
                        </a:rPr>
                        <a:t>and the address at which the books of accounts are kept.</a:t>
                      </a:r>
                    </a:p>
                    <a:p>
                      <a:pPr algn="just"/>
                      <a:r>
                        <a:rPr lang="en-US" sz="1800" b="0" i="0" kern="1200" dirty="0">
                          <a:solidFill>
                            <a:schemeClr val="tx1"/>
                          </a:solidFill>
                          <a:latin typeface="Times New Roman" pitchFamily="18" charset="0"/>
                          <a:ea typeface="+mn-ea"/>
                          <a:cs typeface="Times New Roman" pitchFamily="18" charset="0"/>
                        </a:rPr>
                        <a:t>(In case books of account are maintained in a computer system, mention the books of account generated by such computer system. </a:t>
                      </a:r>
                      <a:r>
                        <a:rPr lang="en-US" sz="1800" b="1" i="0" u="sng" kern="1200" dirty="0">
                          <a:solidFill>
                            <a:schemeClr val="tx1"/>
                          </a:solidFill>
                          <a:latin typeface="Times New Roman" pitchFamily="18" charset="0"/>
                          <a:ea typeface="+mn-ea"/>
                          <a:cs typeface="Times New Roman" pitchFamily="18" charset="0"/>
                        </a:rPr>
                        <a:t>If the books of accounts are not kept at one location, please furnish the addresses of locations along with the details of books of accounts maintained at each location.) </a:t>
                      </a:r>
                    </a:p>
                  </a:txBody>
                  <a:tcPr marT="45725" marB="45725"/>
                </a:tc>
                <a:extLst>
                  <a:ext uri="{0D108BD9-81ED-4DB2-BD59-A6C34878D82A}">
                    <a16:rowId xmlns:a16="http://schemas.microsoft.com/office/drawing/2014/main" val="10001"/>
                  </a:ext>
                </a:extLst>
              </a:tr>
              <a:tr h="45720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0" i="0" kern="1200" dirty="0">
                          <a:solidFill>
                            <a:schemeClr val="tx1"/>
                          </a:solidFill>
                          <a:latin typeface="Times New Roman" pitchFamily="18" charset="0"/>
                          <a:ea typeface="+mn-ea"/>
                          <a:cs typeface="Times New Roman" pitchFamily="18" charset="0"/>
                        </a:rPr>
                        <a:t>(c) List of books of account </a:t>
                      </a:r>
                      <a:r>
                        <a:rPr lang="en-US" sz="1800" b="1" i="0" u="sng" kern="1200" dirty="0">
                          <a:solidFill>
                            <a:schemeClr val="tx1"/>
                          </a:solidFill>
                          <a:latin typeface="Times New Roman" pitchFamily="18" charset="0"/>
                          <a:ea typeface="+mn-ea"/>
                          <a:cs typeface="Times New Roman" pitchFamily="18" charset="0"/>
                        </a:rPr>
                        <a:t>and nature of relevant documents </a:t>
                      </a:r>
                      <a:r>
                        <a:rPr lang="en-US" sz="1800" b="0" i="0" u="none" kern="1200" dirty="0">
                          <a:solidFill>
                            <a:schemeClr val="tx1"/>
                          </a:solidFill>
                          <a:latin typeface="Times New Roman" pitchFamily="18" charset="0"/>
                          <a:ea typeface="+mn-ea"/>
                          <a:cs typeface="Times New Roman" pitchFamily="18" charset="0"/>
                        </a:rPr>
                        <a:t>examined. </a:t>
                      </a:r>
                    </a:p>
                  </a:txBody>
                  <a:tcPr marT="45725" marB="45725"/>
                </a:tc>
                <a:extLst>
                  <a:ext uri="{0D108BD9-81ED-4DB2-BD59-A6C34878D82A}">
                    <a16:rowId xmlns:a16="http://schemas.microsoft.com/office/drawing/2014/main" val="10002"/>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14401"/>
            <a:ext cx="8686800" cy="838199"/>
          </a:xfrm>
        </p:spPr>
        <p:style>
          <a:lnRef idx="2">
            <a:schemeClr val="dk1"/>
          </a:lnRef>
          <a:fillRef idx="1">
            <a:schemeClr val="lt1"/>
          </a:fillRef>
          <a:effectRef idx="0">
            <a:schemeClr val="dk1"/>
          </a:effectRef>
          <a:fontRef idx="minor">
            <a:schemeClr val="dk1"/>
          </a:fontRef>
        </p:style>
        <p:txBody>
          <a:bodyPr>
            <a:normAutofit/>
          </a:bodyPr>
          <a:lstStyle/>
          <a:p>
            <a:pPr algn="just">
              <a:buNone/>
            </a:pPr>
            <a:r>
              <a:rPr lang="en-US" sz="2400" dirty="0">
                <a:solidFill>
                  <a:schemeClr val="tx1"/>
                </a:solidFill>
                <a:latin typeface="Times New Roman" pitchFamily="18" charset="0"/>
                <a:cs typeface="Times New Roman" pitchFamily="18" charset="0"/>
              </a:rPr>
              <a:t>11 (a) Whether books of accounts are prescribed under section 44AA, if yes, list of books so prescribed.</a:t>
            </a:r>
          </a:p>
          <a:p>
            <a:pPr algn="just">
              <a:buNone/>
            </a:pPr>
            <a:endParaRPr lang="en-US" sz="2400" dirty="0">
              <a:solidFill>
                <a:schemeClr val="tx1"/>
              </a:solidFill>
              <a:latin typeface="Times New Roman" pitchFamily="18" charset="0"/>
              <a:cs typeface="Times New Roman" pitchFamily="18" charset="0"/>
            </a:endParaRPr>
          </a:p>
          <a:p>
            <a:pPr algn="just">
              <a:buNone/>
            </a:pPr>
            <a:endParaRPr lang="en-US" sz="2400" dirty="0">
              <a:solidFill>
                <a:schemeClr val="tx1"/>
              </a:solidFill>
              <a:latin typeface="Times New Roman" pitchFamily="18" charset="0"/>
              <a:cs typeface="Times New Roman" pitchFamily="18" charset="0"/>
            </a:endParaRPr>
          </a:p>
          <a:p>
            <a:pPr algn="just">
              <a:buNone/>
            </a:pPr>
            <a:endParaRPr lang="en-US" sz="2400" dirty="0">
              <a:solidFill>
                <a:schemeClr val="tx1"/>
              </a:solidFill>
              <a:latin typeface="Times New Roman" pitchFamily="18" charset="0"/>
              <a:cs typeface="Times New Roman" pitchFamily="18" charset="0"/>
            </a:endParaRPr>
          </a:p>
          <a:p>
            <a:pPr algn="just">
              <a:buNone/>
            </a:pPr>
            <a:endParaRPr lang="en-US" sz="2400" dirty="0">
              <a:solidFill>
                <a:schemeClr val="tx1"/>
              </a:solidFill>
              <a:latin typeface="Times New Roman" pitchFamily="18" charset="0"/>
              <a:cs typeface="Times New Roman" pitchFamily="18" charset="0"/>
            </a:endParaRPr>
          </a:p>
          <a:p>
            <a:pPr algn="just">
              <a:buNone/>
            </a:pPr>
            <a:endParaRPr lang="en-US" sz="2400" dirty="0">
              <a:solidFill>
                <a:schemeClr val="tx1"/>
              </a:solidFill>
              <a:latin typeface="Times New Roman" pitchFamily="18" charset="0"/>
              <a:cs typeface="Times New Roman" pitchFamily="18" charset="0"/>
            </a:endParaRPr>
          </a:p>
          <a:p>
            <a:pPr algn="just">
              <a:buNone/>
            </a:pPr>
            <a:endParaRPr lang="en-US" sz="2400" dirty="0">
              <a:solidFill>
                <a:schemeClr val="tx1"/>
              </a:solidFill>
              <a:latin typeface="Times New Roman" pitchFamily="18" charset="0"/>
              <a:cs typeface="Times New Roman" pitchFamily="18" charset="0"/>
            </a:endParaRPr>
          </a:p>
        </p:txBody>
      </p:sp>
      <p:sp>
        <p:nvSpPr>
          <p:cNvPr id="5" name="Rectangle 4"/>
          <p:cNvSpPr/>
          <p:nvPr/>
        </p:nvSpPr>
        <p:spPr>
          <a:xfrm>
            <a:off x="152400" y="228600"/>
            <a:ext cx="1672894"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11</a:t>
            </a:r>
          </a:p>
        </p:txBody>
      </p:sp>
      <p:sp>
        <p:nvSpPr>
          <p:cNvPr id="6" name="object 5"/>
          <p:cNvSpPr txBox="1"/>
          <p:nvPr/>
        </p:nvSpPr>
        <p:spPr>
          <a:xfrm>
            <a:off x="292100" y="1987550"/>
            <a:ext cx="2679700" cy="450850"/>
          </a:xfrm>
          <a:prstGeom prst="rect">
            <a:avLst/>
          </a:prstGeom>
        </p:spPr>
        <p:txBody>
          <a:bodyPr lIns="0" tIns="12065" rIns="0" bIns="0">
            <a:spAutoFit/>
          </a:bodyPr>
          <a:lstStyle/>
          <a:p>
            <a:pPr marL="12700" fontAlgn="auto">
              <a:spcBef>
                <a:spcPts val="95"/>
              </a:spcBef>
              <a:spcAft>
                <a:spcPts val="0"/>
              </a:spcAft>
              <a:defRPr/>
            </a:pPr>
            <a:r>
              <a:rPr sz="2800" b="1" spc="-15" dirty="0">
                <a:latin typeface="Calibri"/>
                <a:cs typeface="Calibri"/>
              </a:rPr>
              <a:t>Format </a:t>
            </a:r>
            <a:r>
              <a:rPr sz="2800" b="1" spc="-5" dirty="0">
                <a:latin typeface="Calibri"/>
                <a:cs typeface="Calibri"/>
              </a:rPr>
              <a:t>in</a:t>
            </a:r>
            <a:r>
              <a:rPr sz="2800" b="1" spc="-40" dirty="0">
                <a:latin typeface="Calibri"/>
                <a:cs typeface="Calibri"/>
              </a:rPr>
              <a:t> </a:t>
            </a:r>
            <a:r>
              <a:rPr sz="2800" b="1" spc="-5" dirty="0">
                <a:latin typeface="Calibri"/>
                <a:cs typeface="Calibri"/>
              </a:rPr>
              <a:t>e-utility</a:t>
            </a:r>
            <a:endParaRPr sz="2800">
              <a:latin typeface="Calibri"/>
              <a:cs typeface="Calibri"/>
            </a:endParaRP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4" name="Picture 3">
            <a:extLst>
              <a:ext uri="{FF2B5EF4-FFF2-40B4-BE49-F238E27FC236}">
                <a16:creationId xmlns:a16="http://schemas.microsoft.com/office/drawing/2014/main" id="{560BCEB2-4D37-B6DA-7166-D29AD9911310}"/>
              </a:ext>
            </a:extLst>
          </p:cNvPr>
          <p:cNvPicPr>
            <a:picLocks noChangeAspect="1"/>
          </p:cNvPicPr>
          <p:nvPr/>
        </p:nvPicPr>
        <p:blipFill>
          <a:blip r:embed="rId2"/>
          <a:srcRect t="4609"/>
          <a:stretch>
            <a:fillRect/>
          </a:stretch>
        </p:blipFill>
        <p:spPr>
          <a:xfrm>
            <a:off x="292100" y="2431256"/>
            <a:ext cx="8686799" cy="3976688"/>
          </a:xfrm>
          <a:prstGeom prst="rect">
            <a:avLst/>
          </a:prstGeom>
        </p:spPr>
      </p:pic>
    </p:spTree>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609600"/>
            <a:ext cx="8839200" cy="2286000"/>
          </a:xfrm>
        </p:spPr>
        <p:style>
          <a:lnRef idx="2">
            <a:schemeClr val="dk1"/>
          </a:lnRef>
          <a:fillRef idx="1">
            <a:schemeClr val="lt1"/>
          </a:fillRef>
          <a:effectRef idx="0">
            <a:schemeClr val="dk1"/>
          </a:effectRef>
          <a:fontRef idx="minor">
            <a:schemeClr val="dk1"/>
          </a:fontRef>
        </p:style>
        <p:txBody>
          <a:bodyPr>
            <a:normAutofit fontScale="92500"/>
          </a:bodyPr>
          <a:lstStyle/>
          <a:p>
            <a:pPr algn="just">
              <a:buNone/>
            </a:pPr>
            <a:r>
              <a:rPr lang="en-US" sz="2400" dirty="0">
                <a:solidFill>
                  <a:schemeClr val="tx1"/>
                </a:solidFill>
                <a:latin typeface="Times New Roman" pitchFamily="18" charset="0"/>
                <a:cs typeface="Times New Roman" pitchFamily="18" charset="0"/>
              </a:rPr>
              <a:t>(b) </a:t>
            </a:r>
            <a:r>
              <a:rPr lang="en-US" sz="2400" b="1" dirty="0">
                <a:solidFill>
                  <a:schemeClr val="tx1"/>
                </a:solidFill>
                <a:latin typeface="Times New Roman" pitchFamily="18" charset="0"/>
                <a:cs typeface="Times New Roman" pitchFamily="18" charset="0"/>
              </a:rPr>
              <a:t>List of </a:t>
            </a:r>
            <a:r>
              <a:rPr lang="en-US" sz="2400" dirty="0">
                <a:solidFill>
                  <a:schemeClr val="tx1"/>
                </a:solidFill>
                <a:latin typeface="Times New Roman" pitchFamily="18" charset="0"/>
                <a:cs typeface="Times New Roman" pitchFamily="18" charset="0"/>
              </a:rPr>
              <a:t>books of account maintained </a:t>
            </a:r>
            <a:r>
              <a:rPr lang="en-US" sz="2400" b="1" u="sng" dirty="0">
                <a:solidFill>
                  <a:schemeClr val="tx1"/>
                </a:solidFill>
                <a:latin typeface="Times New Roman" pitchFamily="18" charset="0"/>
                <a:cs typeface="Times New Roman" pitchFamily="18" charset="0"/>
              </a:rPr>
              <a:t>and the address at which the books of accounts are kept. </a:t>
            </a:r>
            <a:r>
              <a:rPr lang="en-US" sz="2400" dirty="0">
                <a:solidFill>
                  <a:schemeClr val="tx1"/>
                </a:solidFill>
                <a:latin typeface="Times New Roman" pitchFamily="18" charset="0"/>
                <a:cs typeface="Times New Roman" pitchFamily="18" charset="0"/>
              </a:rPr>
              <a:t>(In case books of account are maintained in a computer system, mention the books of account generated by such computer system. </a:t>
            </a:r>
            <a:r>
              <a:rPr lang="en-US" sz="2400" b="1" u="sng" dirty="0">
                <a:solidFill>
                  <a:schemeClr val="tx1"/>
                </a:solidFill>
                <a:latin typeface="Times New Roman" pitchFamily="18" charset="0"/>
                <a:cs typeface="Times New Roman" pitchFamily="18" charset="0"/>
              </a:rPr>
              <a:t>If the books of accounts are not kept at one location, please furnish the addresses of locations along with the details of books of accounts maintained at each location.)</a:t>
            </a:r>
            <a:endParaRPr lang="en-US" sz="2300" dirty="0">
              <a:solidFill>
                <a:schemeClr val="tx1"/>
              </a:solidFill>
              <a:latin typeface="Times New Roman" pitchFamily="18" charset="0"/>
              <a:cs typeface="Times New Roman" pitchFamily="18" charset="0"/>
            </a:endParaRPr>
          </a:p>
        </p:txBody>
      </p:sp>
      <p:sp>
        <p:nvSpPr>
          <p:cNvPr id="4" name="Rectangle 3"/>
          <p:cNvSpPr/>
          <p:nvPr/>
        </p:nvSpPr>
        <p:spPr>
          <a:xfrm>
            <a:off x="152400" y="76200"/>
            <a:ext cx="1672894"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11</a:t>
            </a:r>
          </a:p>
        </p:txBody>
      </p:sp>
      <p:sp>
        <p:nvSpPr>
          <p:cNvPr id="5" name="object 5"/>
          <p:cNvSpPr txBox="1"/>
          <p:nvPr/>
        </p:nvSpPr>
        <p:spPr>
          <a:xfrm>
            <a:off x="228600" y="3206750"/>
            <a:ext cx="2679700" cy="450850"/>
          </a:xfrm>
          <a:prstGeom prst="rect">
            <a:avLst/>
          </a:prstGeom>
        </p:spPr>
        <p:txBody>
          <a:bodyPr lIns="0" tIns="12065" rIns="0" bIns="0">
            <a:spAutoFit/>
          </a:bodyPr>
          <a:lstStyle/>
          <a:p>
            <a:pPr marL="12700" fontAlgn="auto">
              <a:spcBef>
                <a:spcPts val="95"/>
              </a:spcBef>
              <a:spcAft>
                <a:spcPts val="0"/>
              </a:spcAft>
              <a:defRPr/>
            </a:pPr>
            <a:r>
              <a:rPr sz="2800" b="1" spc="-15" dirty="0">
                <a:latin typeface="Calibri"/>
                <a:cs typeface="Calibri"/>
              </a:rPr>
              <a:t>Format </a:t>
            </a:r>
            <a:r>
              <a:rPr sz="2800" b="1" spc="-5" dirty="0">
                <a:latin typeface="Calibri"/>
                <a:cs typeface="Calibri"/>
              </a:rPr>
              <a:t>in</a:t>
            </a:r>
            <a:r>
              <a:rPr sz="2800" b="1" spc="-40" dirty="0">
                <a:latin typeface="Calibri"/>
                <a:cs typeface="Calibri"/>
              </a:rPr>
              <a:t> </a:t>
            </a:r>
            <a:r>
              <a:rPr sz="2800" b="1" spc="-5" dirty="0">
                <a:latin typeface="Calibri"/>
                <a:cs typeface="Calibri"/>
              </a:rPr>
              <a:t>e-utility</a:t>
            </a:r>
            <a:endParaRPr sz="2800">
              <a:latin typeface="Calibri"/>
              <a:cs typeface="Calibri"/>
            </a:endParaRP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9" name="Picture 8">
            <a:extLst>
              <a:ext uri="{FF2B5EF4-FFF2-40B4-BE49-F238E27FC236}">
                <a16:creationId xmlns:a16="http://schemas.microsoft.com/office/drawing/2014/main" id="{416EB700-CED3-5A4C-9682-782D9552A868}"/>
              </a:ext>
            </a:extLst>
          </p:cNvPr>
          <p:cNvPicPr>
            <a:picLocks noChangeAspect="1"/>
          </p:cNvPicPr>
          <p:nvPr/>
        </p:nvPicPr>
        <p:blipFill>
          <a:blip r:embed="rId2"/>
          <a:srcRect l="7933" t="53442" r="19855"/>
          <a:stretch>
            <a:fillRect/>
          </a:stretch>
        </p:blipFill>
        <p:spPr>
          <a:xfrm>
            <a:off x="152400" y="3657600"/>
            <a:ext cx="8839200" cy="2665906"/>
          </a:xfrm>
          <a:prstGeom prst="rect">
            <a:avLst/>
          </a:prstGeom>
        </p:spPr>
      </p:pic>
    </p:spTree>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EA53FA-23BF-2475-4282-E1BBDE89808E}"/>
            </a:ext>
          </a:extLst>
        </p:cNvPr>
        <p:cNvGrpSpPr/>
        <p:nvPr/>
      </p:nvGrpSpPr>
      <p:grpSpPr>
        <a:xfrm>
          <a:off x="0" y="0"/>
          <a:ext cx="0" cy="0"/>
          <a:chOff x="0" y="0"/>
          <a:chExt cx="0" cy="0"/>
        </a:xfrm>
      </p:grpSpPr>
      <p:sp>
        <p:nvSpPr>
          <p:cNvPr id="2" name="Footer Placeholder 1">
            <a:extLst>
              <a:ext uri="{FF2B5EF4-FFF2-40B4-BE49-F238E27FC236}">
                <a16:creationId xmlns:a16="http://schemas.microsoft.com/office/drawing/2014/main" id="{C7E2C722-1AA4-9DDC-FFCE-A062379185B0}"/>
              </a:ext>
            </a:extLst>
          </p:cNvPr>
          <p:cNvSpPr>
            <a:spLocks noGrp="1"/>
          </p:cNvSpPr>
          <p:nvPr>
            <p:ph type="ftr" sz="quarter" idx="11"/>
          </p:nvPr>
        </p:nvSpPr>
        <p:spPr/>
        <p:txBody>
          <a:bodyPr/>
          <a:lstStyle/>
          <a:p>
            <a:r>
              <a:rPr lang="en-IN"/>
              <a:t>H.C.Khincha &amp; Co</a:t>
            </a:r>
            <a:endParaRPr lang="en-US" dirty="0"/>
          </a:p>
        </p:txBody>
      </p:sp>
      <p:pic>
        <p:nvPicPr>
          <p:cNvPr id="8" name="Picture 7">
            <a:extLst>
              <a:ext uri="{FF2B5EF4-FFF2-40B4-BE49-F238E27FC236}">
                <a16:creationId xmlns:a16="http://schemas.microsoft.com/office/drawing/2014/main" id="{6DCF442B-892F-BDFB-0F7D-D17AF61D81C9}"/>
              </a:ext>
            </a:extLst>
          </p:cNvPr>
          <p:cNvPicPr>
            <a:picLocks noChangeAspect="1"/>
          </p:cNvPicPr>
          <p:nvPr/>
        </p:nvPicPr>
        <p:blipFill>
          <a:blip r:embed="rId2"/>
          <a:srcRect l="1613"/>
          <a:stretch>
            <a:fillRect/>
          </a:stretch>
        </p:blipFill>
        <p:spPr>
          <a:xfrm>
            <a:off x="179512" y="188640"/>
            <a:ext cx="8856984" cy="4391444"/>
          </a:xfrm>
          <a:prstGeom prst="rect">
            <a:avLst/>
          </a:prstGeom>
        </p:spPr>
      </p:pic>
    </p:spTree>
    <p:extLst>
      <p:ext uri="{BB962C8B-B14F-4D97-AF65-F5344CB8AC3E}">
        <p14:creationId xmlns:p14="http://schemas.microsoft.com/office/powerpoint/2010/main" val="2257644627"/>
      </p:ext>
    </p:extLst>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533401"/>
            <a:ext cx="8560660" cy="838200"/>
          </a:xfrm>
        </p:spPr>
        <p:style>
          <a:lnRef idx="2">
            <a:schemeClr val="dk1"/>
          </a:lnRef>
          <a:fillRef idx="1">
            <a:schemeClr val="lt1"/>
          </a:fillRef>
          <a:effectRef idx="0">
            <a:schemeClr val="dk1"/>
          </a:effectRef>
          <a:fontRef idx="minor">
            <a:schemeClr val="dk1"/>
          </a:fontRef>
        </p:style>
        <p:txBody>
          <a:bodyPr>
            <a:normAutofit/>
          </a:bodyPr>
          <a:lstStyle/>
          <a:p>
            <a:pPr marL="0" indent="0" algn="just">
              <a:spcBef>
                <a:spcPts val="0"/>
              </a:spcBef>
              <a:buNone/>
              <a:defRPr/>
            </a:pPr>
            <a:r>
              <a:rPr lang="en-US" sz="2400" dirty="0">
                <a:solidFill>
                  <a:schemeClr val="tx1"/>
                </a:solidFill>
                <a:latin typeface="Times New Roman" pitchFamily="18" charset="0"/>
                <a:cs typeface="Times New Roman" pitchFamily="18" charset="0"/>
              </a:rPr>
              <a:t>(c) List of books of account </a:t>
            </a:r>
            <a:r>
              <a:rPr lang="en-US" sz="2400" b="1" u="sng" dirty="0">
                <a:solidFill>
                  <a:schemeClr val="tx1"/>
                </a:solidFill>
                <a:latin typeface="Times New Roman" pitchFamily="18" charset="0"/>
                <a:cs typeface="Times New Roman" pitchFamily="18" charset="0"/>
              </a:rPr>
              <a:t>and nature of relevant documents </a:t>
            </a:r>
            <a:r>
              <a:rPr lang="en-US" sz="2400" dirty="0">
                <a:solidFill>
                  <a:schemeClr val="tx1"/>
                </a:solidFill>
                <a:latin typeface="Times New Roman" pitchFamily="18" charset="0"/>
                <a:cs typeface="Times New Roman" pitchFamily="18" charset="0"/>
              </a:rPr>
              <a:t>examined. </a:t>
            </a:r>
          </a:p>
        </p:txBody>
      </p:sp>
      <p:sp>
        <p:nvSpPr>
          <p:cNvPr id="5" name="Rectangle 4"/>
          <p:cNvSpPr/>
          <p:nvPr/>
        </p:nvSpPr>
        <p:spPr>
          <a:xfrm>
            <a:off x="152400" y="76200"/>
            <a:ext cx="1672894"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11</a:t>
            </a:r>
          </a:p>
        </p:txBody>
      </p:sp>
      <p:sp>
        <p:nvSpPr>
          <p:cNvPr id="6" name="object 5"/>
          <p:cNvSpPr txBox="1"/>
          <p:nvPr/>
        </p:nvSpPr>
        <p:spPr>
          <a:xfrm>
            <a:off x="228600" y="1682750"/>
            <a:ext cx="2679700" cy="450850"/>
          </a:xfrm>
          <a:prstGeom prst="rect">
            <a:avLst/>
          </a:prstGeom>
        </p:spPr>
        <p:txBody>
          <a:bodyPr lIns="0" tIns="12065" rIns="0" bIns="0">
            <a:spAutoFit/>
          </a:bodyPr>
          <a:lstStyle/>
          <a:p>
            <a:pPr marL="12700" fontAlgn="auto">
              <a:spcBef>
                <a:spcPts val="95"/>
              </a:spcBef>
              <a:spcAft>
                <a:spcPts val="0"/>
              </a:spcAft>
              <a:defRPr/>
            </a:pPr>
            <a:r>
              <a:rPr sz="2800" b="1" spc="-15" dirty="0">
                <a:latin typeface="Calibri"/>
                <a:cs typeface="Calibri"/>
              </a:rPr>
              <a:t>Format </a:t>
            </a:r>
            <a:r>
              <a:rPr sz="2800" b="1" spc="-5" dirty="0">
                <a:latin typeface="Calibri"/>
                <a:cs typeface="Calibri"/>
              </a:rPr>
              <a:t>in</a:t>
            </a:r>
            <a:r>
              <a:rPr sz="2800" b="1" spc="-40" dirty="0">
                <a:latin typeface="Calibri"/>
                <a:cs typeface="Calibri"/>
              </a:rPr>
              <a:t> </a:t>
            </a:r>
            <a:r>
              <a:rPr sz="2800" b="1" spc="-5" dirty="0">
                <a:latin typeface="Calibri"/>
                <a:cs typeface="Calibri"/>
              </a:rPr>
              <a:t>e-utility</a:t>
            </a:r>
            <a:endParaRPr sz="2800">
              <a:latin typeface="Calibri"/>
              <a:cs typeface="Calibri"/>
            </a:endParaRP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7" name="Picture 6">
            <a:extLst>
              <a:ext uri="{FF2B5EF4-FFF2-40B4-BE49-F238E27FC236}">
                <a16:creationId xmlns:a16="http://schemas.microsoft.com/office/drawing/2014/main" id="{2C322D38-636E-7086-B7CC-2F4DB345522E}"/>
              </a:ext>
            </a:extLst>
          </p:cNvPr>
          <p:cNvPicPr>
            <a:picLocks noChangeAspect="1"/>
          </p:cNvPicPr>
          <p:nvPr/>
        </p:nvPicPr>
        <p:blipFill>
          <a:blip r:embed="rId2"/>
          <a:srcRect l="4420"/>
          <a:stretch>
            <a:fillRect/>
          </a:stretch>
        </p:blipFill>
        <p:spPr>
          <a:xfrm>
            <a:off x="259813" y="2133600"/>
            <a:ext cx="8560660" cy="3165433"/>
          </a:xfrm>
          <a:prstGeom prst="rect">
            <a:avLst/>
          </a:prstGeom>
        </p:spPr>
      </p:pic>
    </p:spTree>
  </p:cSld>
  <p:clrMapOvr>
    <a:masterClrMapping/>
  </p:clrMapOvr>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786050" y="383410"/>
            <a:ext cx="2571768" cy="357190"/>
          </a:xfrm>
          <a:prstGeom prst="round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400" b="1" dirty="0">
                <a:solidFill>
                  <a:schemeClr val="tx1"/>
                </a:solidFill>
                <a:latin typeface="Times New Roman" panose="02020603050405020304" pitchFamily="18" charset="0"/>
                <a:cs typeface="Times New Roman" panose="02020603050405020304" pitchFamily="18" charset="0"/>
              </a:rPr>
              <a:t>Section - 44AA</a:t>
            </a:r>
          </a:p>
        </p:txBody>
      </p:sp>
      <p:cxnSp>
        <p:nvCxnSpPr>
          <p:cNvPr id="11" name="Elbow Connector 10"/>
          <p:cNvCxnSpPr>
            <a:stCxn id="6" idx="2"/>
          </p:cNvCxnSpPr>
          <p:nvPr/>
        </p:nvCxnSpPr>
        <p:spPr>
          <a:xfrm rot="5400000">
            <a:off x="2500298" y="-616722"/>
            <a:ext cx="214314" cy="2928958"/>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21" name="Shape 20"/>
          <p:cNvCxnSpPr/>
          <p:nvPr/>
        </p:nvCxnSpPr>
        <p:spPr>
          <a:xfrm rot="16200000" flipH="1">
            <a:off x="5786446" y="-902474"/>
            <a:ext cx="142876" cy="3571900"/>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rot="5400000">
            <a:off x="1000497" y="1070033"/>
            <a:ext cx="285752"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5" name="Rounded Rectangle 24"/>
          <p:cNvSpPr/>
          <p:nvPr/>
        </p:nvSpPr>
        <p:spPr>
          <a:xfrm>
            <a:off x="0" y="1240666"/>
            <a:ext cx="3286116" cy="1071570"/>
          </a:xfrm>
          <a:prstGeom prst="round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400" dirty="0">
                <a:solidFill>
                  <a:schemeClr val="tx1"/>
                </a:solidFill>
                <a:latin typeface="Times New Roman" panose="02020603050405020304" pitchFamily="18" charset="0"/>
                <a:cs typeface="Times New Roman" panose="02020603050405020304" pitchFamily="18" charset="0"/>
              </a:rPr>
              <a:t>Specified profession referred u/s 44AA(1) </a:t>
            </a:r>
          </a:p>
        </p:txBody>
      </p:sp>
      <p:sp>
        <p:nvSpPr>
          <p:cNvPr id="26" name="Rounded Rectangle 25"/>
          <p:cNvSpPr/>
          <p:nvPr/>
        </p:nvSpPr>
        <p:spPr>
          <a:xfrm>
            <a:off x="4572000" y="1240666"/>
            <a:ext cx="4357686" cy="785818"/>
          </a:xfrm>
          <a:prstGeom prst="round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400" dirty="0">
                <a:solidFill>
                  <a:schemeClr val="tx1"/>
                </a:solidFill>
                <a:latin typeface="Times New Roman" panose="02020603050405020304" pitchFamily="18" charset="0"/>
                <a:cs typeface="Times New Roman" panose="02020603050405020304" pitchFamily="18" charset="0"/>
              </a:rPr>
              <a:t>Persons other than referred in Section 44AA(1)</a:t>
            </a:r>
          </a:p>
        </p:txBody>
      </p:sp>
      <p:cxnSp>
        <p:nvCxnSpPr>
          <p:cNvPr id="32" name="Straight Connector 31"/>
          <p:cNvCxnSpPr/>
          <p:nvPr/>
        </p:nvCxnSpPr>
        <p:spPr>
          <a:xfrm rot="5400000">
            <a:off x="1500563" y="2454715"/>
            <a:ext cx="285752" cy="794"/>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357158" y="2597988"/>
            <a:ext cx="271464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rot="5400000">
            <a:off x="177372" y="2775392"/>
            <a:ext cx="35798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0" name="Rounded Rectangle 39"/>
          <p:cNvSpPr/>
          <p:nvPr/>
        </p:nvSpPr>
        <p:spPr>
          <a:xfrm>
            <a:off x="0" y="2955178"/>
            <a:ext cx="1714480" cy="928694"/>
          </a:xfrm>
          <a:prstGeom prst="round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600" dirty="0">
                <a:solidFill>
                  <a:schemeClr val="tx1"/>
                </a:solidFill>
                <a:latin typeface="Times New Roman" panose="02020603050405020304" pitchFamily="18" charset="0"/>
                <a:cs typeface="Times New Roman" panose="02020603050405020304" pitchFamily="18" charset="0"/>
              </a:rPr>
              <a:t>If  Gross Receipt exceeds 1.5 Lakh [Rule 6F(1)]</a:t>
            </a:r>
          </a:p>
        </p:txBody>
      </p:sp>
      <p:sp>
        <p:nvSpPr>
          <p:cNvPr id="41" name="Rounded Rectangle 40"/>
          <p:cNvSpPr/>
          <p:nvPr/>
        </p:nvSpPr>
        <p:spPr>
          <a:xfrm>
            <a:off x="1857356" y="2955178"/>
            <a:ext cx="1714512" cy="857256"/>
          </a:xfrm>
          <a:prstGeom prst="round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600" dirty="0">
                <a:solidFill>
                  <a:schemeClr val="tx1"/>
                </a:solidFill>
                <a:latin typeface="Times New Roman" panose="02020603050405020304" pitchFamily="18" charset="0"/>
                <a:cs typeface="Times New Roman" panose="02020603050405020304" pitchFamily="18" charset="0"/>
              </a:rPr>
              <a:t>If Gross Receipt does not exceeds 1.5 Lakh</a:t>
            </a:r>
          </a:p>
        </p:txBody>
      </p:sp>
      <p:cxnSp>
        <p:nvCxnSpPr>
          <p:cNvPr id="42" name="Straight Arrow Connector 41"/>
          <p:cNvCxnSpPr/>
          <p:nvPr/>
        </p:nvCxnSpPr>
        <p:spPr>
          <a:xfrm rot="5400000">
            <a:off x="714761" y="4026335"/>
            <a:ext cx="286546" cy="16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rot="5400000">
            <a:off x="2572546" y="3954500"/>
            <a:ext cx="285752" cy="16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4" name="Rounded Rectangle 43"/>
          <p:cNvSpPr/>
          <p:nvPr/>
        </p:nvSpPr>
        <p:spPr>
          <a:xfrm>
            <a:off x="-32" y="4169624"/>
            <a:ext cx="1857388" cy="1071570"/>
          </a:xfrm>
          <a:prstGeom prst="round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dirty="0">
                <a:solidFill>
                  <a:schemeClr val="tx1"/>
                </a:solidFill>
                <a:latin typeface="Times New Roman" panose="02020603050405020304" pitchFamily="18" charset="0"/>
                <a:cs typeface="Times New Roman" panose="02020603050405020304" pitchFamily="18" charset="0"/>
              </a:rPr>
              <a:t>Books prescribed in rule 6F(2) &amp; 6F(3)</a:t>
            </a:r>
          </a:p>
        </p:txBody>
      </p:sp>
      <p:sp>
        <p:nvSpPr>
          <p:cNvPr id="45" name="Rounded Rectangle 44"/>
          <p:cNvSpPr/>
          <p:nvPr/>
        </p:nvSpPr>
        <p:spPr>
          <a:xfrm>
            <a:off x="2071670" y="4098186"/>
            <a:ext cx="1357322" cy="857256"/>
          </a:xfrm>
          <a:prstGeom prst="round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dirty="0">
                <a:solidFill>
                  <a:schemeClr val="tx1"/>
                </a:solidFill>
                <a:latin typeface="Times New Roman" panose="02020603050405020304" pitchFamily="18" charset="0"/>
                <a:cs typeface="Times New Roman" panose="02020603050405020304" pitchFamily="18" charset="0"/>
              </a:rPr>
              <a:t>No Books Mandatory</a:t>
            </a:r>
          </a:p>
        </p:txBody>
      </p:sp>
      <p:cxnSp>
        <p:nvCxnSpPr>
          <p:cNvPr id="52" name="Straight Arrow Connector 51"/>
          <p:cNvCxnSpPr/>
          <p:nvPr/>
        </p:nvCxnSpPr>
        <p:spPr>
          <a:xfrm rot="5400000">
            <a:off x="2892016" y="2776186"/>
            <a:ext cx="35798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6465504" y="2133244"/>
            <a:ext cx="214314" cy="794"/>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a:off x="5286348" y="2240798"/>
            <a:ext cx="271464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p:nvPr/>
        </p:nvCxnSpPr>
        <p:spPr>
          <a:xfrm rot="5400000">
            <a:off x="5178016" y="2347542"/>
            <a:ext cx="215108" cy="16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6" name="Rounded Rectangle 55"/>
          <p:cNvSpPr/>
          <p:nvPr/>
        </p:nvSpPr>
        <p:spPr>
          <a:xfrm>
            <a:off x="4286248" y="2455112"/>
            <a:ext cx="2214578" cy="714380"/>
          </a:xfrm>
          <a:prstGeom prst="round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dirty="0">
                <a:solidFill>
                  <a:schemeClr val="tx1"/>
                </a:solidFill>
                <a:latin typeface="Times New Roman" panose="02020603050405020304" pitchFamily="18" charset="0"/>
                <a:cs typeface="Times New Roman" panose="02020603050405020304" pitchFamily="18" charset="0"/>
              </a:rPr>
              <a:t>If Assessee is Individual or HUF</a:t>
            </a:r>
            <a:r>
              <a:rPr lang="en-US" sz="3200" baseline="30000" dirty="0">
                <a:solidFill>
                  <a:schemeClr val="tx1"/>
                </a:solidFill>
                <a:latin typeface="Times New Roman" panose="02020603050405020304" pitchFamily="18" charset="0"/>
                <a:cs typeface="Times New Roman" panose="02020603050405020304" pitchFamily="18" charset="0"/>
              </a:rPr>
              <a:t>#</a:t>
            </a:r>
            <a:endParaRPr lang="en-US" baseline="30000" dirty="0">
              <a:solidFill>
                <a:schemeClr val="tx1"/>
              </a:solidFill>
              <a:latin typeface="Times New Roman" panose="02020603050405020304" pitchFamily="18" charset="0"/>
              <a:cs typeface="Times New Roman" panose="02020603050405020304" pitchFamily="18" charset="0"/>
            </a:endParaRPr>
          </a:p>
        </p:txBody>
      </p:sp>
      <p:sp>
        <p:nvSpPr>
          <p:cNvPr id="57" name="Rounded Rectangle 56"/>
          <p:cNvSpPr/>
          <p:nvPr/>
        </p:nvSpPr>
        <p:spPr>
          <a:xfrm>
            <a:off x="6572264" y="2455112"/>
            <a:ext cx="2571736" cy="642942"/>
          </a:xfrm>
          <a:prstGeom prst="round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dirty="0">
                <a:solidFill>
                  <a:schemeClr val="tx1"/>
                </a:solidFill>
                <a:latin typeface="Times New Roman" panose="02020603050405020304" pitchFamily="18" charset="0"/>
                <a:cs typeface="Times New Roman" panose="02020603050405020304" pitchFamily="18" charset="0"/>
              </a:rPr>
              <a:t>If Assessee is other than Individual or HUF</a:t>
            </a:r>
            <a:r>
              <a:rPr lang="en-US" baseline="30000" dirty="0">
                <a:solidFill>
                  <a:schemeClr val="tx1"/>
                </a:solidFill>
                <a:latin typeface="Times New Roman" panose="02020603050405020304" pitchFamily="18" charset="0"/>
                <a:cs typeface="Times New Roman" panose="02020603050405020304" pitchFamily="18" charset="0"/>
              </a:rPr>
              <a:t> </a:t>
            </a:r>
            <a:r>
              <a:rPr lang="en-US" sz="2400" baseline="30000" dirty="0">
                <a:solidFill>
                  <a:schemeClr val="tx1"/>
                </a:solidFill>
                <a:latin typeface="Times New Roman" panose="02020603050405020304" pitchFamily="18" charset="0"/>
                <a:cs typeface="Times New Roman" panose="02020603050405020304" pitchFamily="18" charset="0"/>
              </a:rPr>
              <a:t>#</a:t>
            </a:r>
            <a:endParaRPr lang="en-US" dirty="0">
              <a:solidFill>
                <a:schemeClr val="tx1"/>
              </a:solidFill>
              <a:latin typeface="Times New Roman" panose="02020603050405020304" pitchFamily="18" charset="0"/>
              <a:cs typeface="Times New Roman" panose="02020603050405020304" pitchFamily="18" charset="0"/>
            </a:endParaRPr>
          </a:p>
        </p:txBody>
      </p:sp>
      <p:cxnSp>
        <p:nvCxnSpPr>
          <p:cNvPr id="59" name="Straight Connector 58"/>
          <p:cNvCxnSpPr/>
          <p:nvPr/>
        </p:nvCxnSpPr>
        <p:spPr>
          <a:xfrm rot="5400000">
            <a:off x="5358215" y="3240533"/>
            <a:ext cx="142876" cy="794"/>
          </a:xfrm>
          <a:prstGeom prst="line">
            <a:avLst/>
          </a:prstGeom>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4643438" y="3312368"/>
            <a:ext cx="1214446"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p:nvPr/>
        </p:nvCxnSpPr>
        <p:spPr>
          <a:xfrm rot="5400000">
            <a:off x="4535884" y="3419128"/>
            <a:ext cx="21510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9" name="Rounded Rectangle 68"/>
          <p:cNvSpPr/>
          <p:nvPr/>
        </p:nvSpPr>
        <p:spPr>
          <a:xfrm>
            <a:off x="3643306" y="3526682"/>
            <a:ext cx="1214446" cy="1785950"/>
          </a:xfrm>
          <a:prstGeom prst="round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80000"/>
              </a:lnSpc>
            </a:pPr>
            <a:r>
              <a:rPr lang="en-US" sz="1500" dirty="0">
                <a:solidFill>
                  <a:schemeClr val="tx1"/>
                </a:solidFill>
                <a:latin typeface="Times New Roman" panose="02020603050405020304" pitchFamily="18" charset="0"/>
                <a:cs typeface="Times New Roman" panose="02020603050405020304" pitchFamily="18" charset="0"/>
              </a:rPr>
              <a:t>If T/O or Gross Receipts exceeds Rs. 25 Lakh or Income exceeds Rs. 2.50 Lakh*</a:t>
            </a:r>
          </a:p>
        </p:txBody>
      </p:sp>
      <p:cxnSp>
        <p:nvCxnSpPr>
          <p:cNvPr id="72" name="Straight Arrow Connector 71"/>
          <p:cNvCxnSpPr/>
          <p:nvPr/>
        </p:nvCxnSpPr>
        <p:spPr>
          <a:xfrm rot="5400000">
            <a:off x="7892660" y="2347542"/>
            <a:ext cx="215108" cy="16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5" name="Straight Arrow Connector 74"/>
          <p:cNvCxnSpPr/>
          <p:nvPr/>
        </p:nvCxnSpPr>
        <p:spPr>
          <a:xfrm rot="5400000">
            <a:off x="5751124" y="3419128"/>
            <a:ext cx="21510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7" name="Rounded Rectangle 76"/>
          <p:cNvSpPr/>
          <p:nvPr/>
        </p:nvSpPr>
        <p:spPr>
          <a:xfrm>
            <a:off x="5000628" y="3526682"/>
            <a:ext cx="1285884" cy="1785950"/>
          </a:xfrm>
          <a:prstGeom prst="round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80000"/>
              </a:lnSpc>
            </a:pPr>
            <a:r>
              <a:rPr lang="en-US" sz="1500" dirty="0">
                <a:solidFill>
                  <a:schemeClr val="tx1"/>
                </a:solidFill>
                <a:latin typeface="Times New Roman" panose="02020603050405020304" pitchFamily="18" charset="0"/>
                <a:cs typeface="Times New Roman" panose="02020603050405020304" pitchFamily="18" charset="0"/>
              </a:rPr>
              <a:t>If T/O or Gross Receipts is </a:t>
            </a:r>
            <a:r>
              <a:rPr lang="en-US" sz="1500" dirty="0" err="1">
                <a:solidFill>
                  <a:schemeClr val="tx1"/>
                </a:solidFill>
                <a:latin typeface="Times New Roman" panose="02020603050405020304" pitchFamily="18" charset="0"/>
                <a:cs typeface="Times New Roman" panose="02020603050405020304" pitchFamily="18" charset="0"/>
              </a:rPr>
              <a:t>upto</a:t>
            </a:r>
            <a:r>
              <a:rPr lang="en-US" sz="1500" dirty="0">
                <a:solidFill>
                  <a:schemeClr val="tx1"/>
                </a:solidFill>
                <a:latin typeface="Times New Roman" panose="02020603050405020304" pitchFamily="18" charset="0"/>
                <a:cs typeface="Times New Roman" panose="02020603050405020304" pitchFamily="18" charset="0"/>
              </a:rPr>
              <a:t> Rs. 25 Lakh or Income is </a:t>
            </a:r>
            <a:r>
              <a:rPr lang="en-US" sz="1500" dirty="0" err="1">
                <a:solidFill>
                  <a:schemeClr val="tx1"/>
                </a:solidFill>
                <a:latin typeface="Times New Roman" panose="02020603050405020304" pitchFamily="18" charset="0"/>
                <a:cs typeface="Times New Roman" panose="02020603050405020304" pitchFamily="18" charset="0"/>
              </a:rPr>
              <a:t>upto</a:t>
            </a:r>
            <a:r>
              <a:rPr lang="en-US" sz="1500" dirty="0">
                <a:solidFill>
                  <a:schemeClr val="tx1"/>
                </a:solidFill>
                <a:latin typeface="Times New Roman" panose="02020603050405020304" pitchFamily="18" charset="0"/>
                <a:cs typeface="Times New Roman" panose="02020603050405020304" pitchFamily="18" charset="0"/>
              </a:rPr>
              <a:t> Rs. 2.50 Lakh*</a:t>
            </a:r>
          </a:p>
        </p:txBody>
      </p:sp>
      <p:cxnSp>
        <p:nvCxnSpPr>
          <p:cNvPr id="79" name="Straight Arrow Connector 78"/>
          <p:cNvCxnSpPr/>
          <p:nvPr/>
        </p:nvCxnSpPr>
        <p:spPr>
          <a:xfrm rot="5400000">
            <a:off x="7501355" y="1070033"/>
            <a:ext cx="285752"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3" name="Straight Arrow Connector 82"/>
          <p:cNvCxnSpPr/>
          <p:nvPr/>
        </p:nvCxnSpPr>
        <p:spPr>
          <a:xfrm rot="5400000">
            <a:off x="4072347" y="5455095"/>
            <a:ext cx="286546" cy="16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4" name="Rounded Rectangle 83"/>
          <p:cNvSpPr/>
          <p:nvPr/>
        </p:nvSpPr>
        <p:spPr>
          <a:xfrm>
            <a:off x="2857488" y="5598384"/>
            <a:ext cx="1857388" cy="642942"/>
          </a:xfrm>
          <a:prstGeom prst="round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dirty="0">
                <a:solidFill>
                  <a:schemeClr val="tx1"/>
                </a:solidFill>
                <a:latin typeface="Times New Roman" panose="02020603050405020304" pitchFamily="18" charset="0"/>
                <a:cs typeface="Times New Roman" panose="02020603050405020304" pitchFamily="18" charset="0"/>
              </a:rPr>
              <a:t>Any Books $</a:t>
            </a:r>
            <a:endParaRPr lang="en-US" baseline="30000" dirty="0">
              <a:solidFill>
                <a:schemeClr val="tx1"/>
              </a:solidFill>
              <a:latin typeface="Times New Roman" panose="02020603050405020304" pitchFamily="18" charset="0"/>
              <a:cs typeface="Times New Roman" panose="02020603050405020304" pitchFamily="18" charset="0"/>
            </a:endParaRPr>
          </a:p>
        </p:txBody>
      </p:sp>
      <p:cxnSp>
        <p:nvCxnSpPr>
          <p:cNvPr id="85" name="Straight Arrow Connector 84"/>
          <p:cNvCxnSpPr/>
          <p:nvPr/>
        </p:nvCxnSpPr>
        <p:spPr>
          <a:xfrm rot="5400000">
            <a:off x="5430066" y="5454698"/>
            <a:ext cx="285752" cy="16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6" name="Rounded Rectangle 85"/>
          <p:cNvSpPr/>
          <p:nvPr/>
        </p:nvSpPr>
        <p:spPr>
          <a:xfrm>
            <a:off x="4786314" y="5598384"/>
            <a:ext cx="1500198" cy="642942"/>
          </a:xfrm>
          <a:prstGeom prst="round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dirty="0">
                <a:solidFill>
                  <a:schemeClr val="tx1"/>
                </a:solidFill>
                <a:latin typeface="Times New Roman" panose="02020603050405020304" pitchFamily="18" charset="0"/>
                <a:cs typeface="Times New Roman" panose="02020603050405020304" pitchFamily="18" charset="0"/>
              </a:rPr>
              <a:t>No Books Mandatory</a:t>
            </a:r>
          </a:p>
        </p:txBody>
      </p:sp>
      <p:cxnSp>
        <p:nvCxnSpPr>
          <p:cNvPr id="88" name="Straight Connector 87"/>
          <p:cNvCxnSpPr/>
          <p:nvPr/>
        </p:nvCxnSpPr>
        <p:spPr>
          <a:xfrm rot="5400000">
            <a:off x="8144297" y="3240533"/>
            <a:ext cx="142876" cy="794"/>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a:off x="7429520" y="3312368"/>
            <a:ext cx="1214446"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90" name="Straight Arrow Connector 89"/>
          <p:cNvCxnSpPr/>
          <p:nvPr/>
        </p:nvCxnSpPr>
        <p:spPr>
          <a:xfrm rot="5400000">
            <a:off x="7321966" y="3419128"/>
            <a:ext cx="21510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1" name="Rounded Rectangle 90"/>
          <p:cNvSpPr/>
          <p:nvPr/>
        </p:nvSpPr>
        <p:spPr>
          <a:xfrm>
            <a:off x="6429388" y="3526682"/>
            <a:ext cx="1214446" cy="1785950"/>
          </a:xfrm>
          <a:prstGeom prst="round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80000"/>
              </a:lnSpc>
            </a:pPr>
            <a:r>
              <a:rPr lang="en-US" sz="1500" dirty="0">
                <a:solidFill>
                  <a:schemeClr val="tx1"/>
                </a:solidFill>
                <a:latin typeface="Times New Roman" panose="02020603050405020304" pitchFamily="18" charset="0"/>
                <a:cs typeface="Times New Roman" panose="02020603050405020304" pitchFamily="18" charset="0"/>
              </a:rPr>
              <a:t>If T/O or Gross Receipts exceeds Rs. 10 Lakh or Income exceeds Rs. 1.20 Lakh</a:t>
            </a:r>
          </a:p>
        </p:txBody>
      </p:sp>
      <p:cxnSp>
        <p:nvCxnSpPr>
          <p:cNvPr id="92" name="Straight Arrow Connector 91"/>
          <p:cNvCxnSpPr/>
          <p:nvPr/>
        </p:nvCxnSpPr>
        <p:spPr>
          <a:xfrm rot="5400000">
            <a:off x="8537206" y="3419128"/>
            <a:ext cx="21510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3" name="Rounded Rectangle 92"/>
          <p:cNvSpPr/>
          <p:nvPr/>
        </p:nvSpPr>
        <p:spPr>
          <a:xfrm>
            <a:off x="7786710" y="3526682"/>
            <a:ext cx="1285884" cy="1785950"/>
          </a:xfrm>
          <a:prstGeom prst="round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80000"/>
              </a:lnSpc>
            </a:pPr>
            <a:r>
              <a:rPr lang="en-US" sz="1500" dirty="0">
                <a:solidFill>
                  <a:schemeClr val="tx1"/>
                </a:solidFill>
                <a:latin typeface="Times New Roman" panose="02020603050405020304" pitchFamily="18" charset="0"/>
                <a:cs typeface="Times New Roman" panose="02020603050405020304" pitchFamily="18" charset="0"/>
              </a:rPr>
              <a:t>If T/O or Gross Receipts is </a:t>
            </a:r>
            <a:r>
              <a:rPr lang="en-US" sz="1500" dirty="0" err="1">
                <a:solidFill>
                  <a:schemeClr val="tx1"/>
                </a:solidFill>
                <a:latin typeface="Times New Roman" panose="02020603050405020304" pitchFamily="18" charset="0"/>
                <a:cs typeface="Times New Roman" panose="02020603050405020304" pitchFamily="18" charset="0"/>
              </a:rPr>
              <a:t>upto</a:t>
            </a:r>
            <a:r>
              <a:rPr lang="en-US" sz="1500" dirty="0">
                <a:solidFill>
                  <a:schemeClr val="tx1"/>
                </a:solidFill>
                <a:latin typeface="Times New Roman" panose="02020603050405020304" pitchFamily="18" charset="0"/>
                <a:cs typeface="Times New Roman" panose="02020603050405020304" pitchFamily="18" charset="0"/>
              </a:rPr>
              <a:t> Rs. 10 Lakh or Income is </a:t>
            </a:r>
            <a:r>
              <a:rPr lang="en-US" sz="1500" dirty="0" err="1">
                <a:solidFill>
                  <a:schemeClr val="tx1"/>
                </a:solidFill>
                <a:latin typeface="Times New Roman" panose="02020603050405020304" pitchFamily="18" charset="0"/>
                <a:cs typeface="Times New Roman" panose="02020603050405020304" pitchFamily="18" charset="0"/>
              </a:rPr>
              <a:t>upto</a:t>
            </a:r>
            <a:r>
              <a:rPr lang="en-US" sz="1500" dirty="0">
                <a:solidFill>
                  <a:schemeClr val="tx1"/>
                </a:solidFill>
                <a:latin typeface="Times New Roman" panose="02020603050405020304" pitchFamily="18" charset="0"/>
                <a:cs typeface="Times New Roman" panose="02020603050405020304" pitchFamily="18" charset="0"/>
              </a:rPr>
              <a:t> Rs. 1.20 Lakh</a:t>
            </a:r>
          </a:p>
        </p:txBody>
      </p:sp>
      <p:cxnSp>
        <p:nvCxnSpPr>
          <p:cNvPr id="94" name="Straight Arrow Connector 93"/>
          <p:cNvCxnSpPr/>
          <p:nvPr/>
        </p:nvCxnSpPr>
        <p:spPr>
          <a:xfrm rot="5400000">
            <a:off x="6894545" y="5418979"/>
            <a:ext cx="214314" cy="16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5" name="Rounded Rectangle 94"/>
          <p:cNvSpPr/>
          <p:nvPr/>
        </p:nvSpPr>
        <p:spPr>
          <a:xfrm>
            <a:off x="6357950" y="5598384"/>
            <a:ext cx="1285884" cy="928694"/>
          </a:xfrm>
          <a:prstGeom prst="round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600" dirty="0">
                <a:solidFill>
                  <a:schemeClr val="tx1"/>
                </a:solidFill>
                <a:latin typeface="Times New Roman" panose="02020603050405020304" pitchFamily="18" charset="0"/>
                <a:cs typeface="Times New Roman" panose="02020603050405020304" pitchFamily="18" charset="0"/>
              </a:rPr>
              <a:t>Any Books</a:t>
            </a:r>
            <a:r>
              <a:rPr lang="en-US" sz="1600" baseline="30000" dirty="0">
                <a:solidFill>
                  <a:schemeClr val="tx1"/>
                </a:solidFill>
                <a:latin typeface="Times New Roman" panose="02020603050405020304" pitchFamily="18" charset="0"/>
                <a:cs typeface="Times New Roman" panose="02020603050405020304" pitchFamily="18" charset="0"/>
              </a:rPr>
              <a:t> </a:t>
            </a:r>
            <a:r>
              <a:rPr lang="en-US" sz="2400" baseline="30000" dirty="0">
                <a:solidFill>
                  <a:schemeClr val="tx1"/>
                </a:solidFill>
                <a:latin typeface="Times New Roman" panose="02020603050405020304" pitchFamily="18" charset="0"/>
                <a:cs typeface="Times New Roman" panose="02020603050405020304" pitchFamily="18" charset="0"/>
              </a:rPr>
              <a:t>$</a:t>
            </a:r>
            <a:endParaRPr lang="en-US" sz="1600" dirty="0">
              <a:solidFill>
                <a:schemeClr val="tx1"/>
              </a:solidFill>
              <a:latin typeface="Times New Roman" panose="02020603050405020304" pitchFamily="18" charset="0"/>
              <a:cs typeface="Times New Roman" panose="02020603050405020304" pitchFamily="18" charset="0"/>
            </a:endParaRPr>
          </a:p>
        </p:txBody>
      </p:sp>
      <p:cxnSp>
        <p:nvCxnSpPr>
          <p:cNvPr id="96" name="Straight Arrow Connector 95"/>
          <p:cNvCxnSpPr/>
          <p:nvPr/>
        </p:nvCxnSpPr>
        <p:spPr>
          <a:xfrm rot="5400000">
            <a:off x="8216148" y="5454698"/>
            <a:ext cx="285752" cy="16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7" name="Rounded Rectangle 96"/>
          <p:cNvSpPr/>
          <p:nvPr/>
        </p:nvSpPr>
        <p:spPr>
          <a:xfrm>
            <a:off x="7715272" y="5598384"/>
            <a:ext cx="1357322" cy="928694"/>
          </a:xfrm>
          <a:prstGeom prst="round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dirty="0">
                <a:solidFill>
                  <a:schemeClr val="tx1"/>
                </a:solidFill>
                <a:latin typeface="Times New Roman" panose="02020603050405020304" pitchFamily="18" charset="0"/>
                <a:cs typeface="Times New Roman" panose="02020603050405020304" pitchFamily="18" charset="0"/>
              </a:rPr>
              <a:t>No Books Mandatory</a:t>
            </a:r>
          </a:p>
        </p:txBody>
      </p:sp>
      <p:sp>
        <p:nvSpPr>
          <p:cNvPr id="3" name="Footer Placeholder 2"/>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992474773"/>
      </p:ext>
    </p:extLst>
  </p:cSld>
  <p:clrMapOvr>
    <a:masterClrMapping/>
  </p:clrMapOvr>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5"/>
          <p:cNvSpPr txBox="1">
            <a:spLocks noGrp="1" noChangeArrowheads="1"/>
          </p:cNvSpPr>
          <p:nvPr>
            <p:ph sz="quarter" idx="4294967295"/>
          </p:nvPr>
        </p:nvSpPr>
        <p:spPr bwMode="auto">
          <a:xfrm>
            <a:off x="152400" y="785794"/>
            <a:ext cx="8763000" cy="3231654"/>
          </a:xfrm>
          <a:prstGeom prst="rect">
            <a:avLst/>
          </a:prstGeom>
          <a:noFill/>
          <a:ln w="38100" cap="sq">
            <a:solidFill>
              <a:schemeClr val="accent1"/>
            </a:solidFill>
            <a:miter lim="800000"/>
            <a:headEnd type="none" w="sm" len="sm"/>
            <a:tailEnd type="none" w="sm" len="sm"/>
          </a:ln>
        </p:spPr>
        <p:txBody>
          <a:bodyPr wrap="square">
            <a:spAutoFit/>
          </a:bodyPr>
          <a:lstStyle/>
          <a:p>
            <a:pPr algn="just">
              <a:spcBef>
                <a:spcPts val="0"/>
              </a:spcBef>
              <a:buNone/>
            </a:pPr>
            <a:r>
              <a:rPr lang="en-US" sz="1800" b="1" u="sng" dirty="0">
                <a:latin typeface="Times New Roman" panose="02020603050405020304" pitchFamily="18" charset="0"/>
                <a:cs typeface="Times New Roman" panose="02020603050405020304" pitchFamily="18" charset="0"/>
              </a:rPr>
              <a:t>Note: </a:t>
            </a:r>
          </a:p>
          <a:p>
            <a:pPr algn="just">
              <a:spcBef>
                <a:spcPts val="0"/>
              </a:spcBef>
              <a:buNone/>
            </a:pPr>
            <a:r>
              <a:rPr lang="en-US" sz="1800" b="1" dirty="0">
                <a:latin typeface="Times New Roman" panose="02020603050405020304" pitchFamily="18" charset="0"/>
                <a:cs typeface="Times New Roman" panose="02020603050405020304" pitchFamily="18" charset="0"/>
              </a:rPr>
              <a:t>*For Individual &amp; HUF - Limit for total Income was Rs.1,20,000/- &amp; for T/O or Gross Receipt was Rs.10,00,000/- </a:t>
            </a:r>
            <a:r>
              <a:rPr lang="en-US" sz="1800" b="1" dirty="0">
                <a:solidFill>
                  <a:srgbClr val="C00000"/>
                </a:solidFill>
                <a:latin typeface="Times New Roman" panose="02020603050405020304" pitchFamily="18" charset="0"/>
                <a:cs typeface="Times New Roman" panose="02020603050405020304" pitchFamily="18" charset="0"/>
              </a:rPr>
              <a:t>[prior to Finance Act, 2017 (</a:t>
            </a:r>
            <a:r>
              <a:rPr lang="en-US" sz="1800" b="1" dirty="0" err="1">
                <a:solidFill>
                  <a:srgbClr val="C00000"/>
                </a:solidFill>
                <a:latin typeface="Times New Roman" panose="02020603050405020304" pitchFamily="18" charset="0"/>
                <a:cs typeface="Times New Roman" panose="02020603050405020304" pitchFamily="18" charset="0"/>
              </a:rPr>
              <a:t>w.e.f</a:t>
            </a:r>
            <a:r>
              <a:rPr lang="en-US" sz="1800" b="1" dirty="0">
                <a:solidFill>
                  <a:srgbClr val="C00000"/>
                </a:solidFill>
                <a:latin typeface="Times New Roman" panose="02020603050405020304" pitchFamily="18" charset="0"/>
                <a:cs typeface="Times New Roman" panose="02020603050405020304" pitchFamily="18" charset="0"/>
              </a:rPr>
              <a:t> . 01-04-2018]</a:t>
            </a:r>
            <a:endParaRPr lang="en-US" sz="1800" b="1" u="sng" dirty="0">
              <a:latin typeface="Times New Roman" panose="02020603050405020304" pitchFamily="18" charset="0"/>
              <a:cs typeface="Times New Roman" panose="02020603050405020304" pitchFamily="18" charset="0"/>
            </a:endParaRPr>
          </a:p>
          <a:p>
            <a:pPr marL="268288" indent="-268288" algn="just">
              <a:spcBef>
                <a:spcPts val="0"/>
              </a:spcBef>
              <a:buNone/>
            </a:pPr>
            <a:r>
              <a:rPr lang="en-US" sz="1800" b="1" dirty="0">
                <a:latin typeface="Times New Roman" panose="02020603050405020304" pitchFamily="18" charset="0"/>
                <a:cs typeface="Times New Roman" panose="02020603050405020304" pitchFamily="18" charset="0"/>
              </a:rPr>
              <a:t># For limits in relation to Gross Receipts or Turnover – </a:t>
            </a:r>
          </a:p>
          <a:p>
            <a:pPr marL="268288" indent="-268288" algn="just">
              <a:spcBef>
                <a:spcPts val="0"/>
              </a:spcBef>
              <a:buNone/>
            </a:pPr>
            <a:r>
              <a:rPr lang="en-US" sz="1800" b="1" dirty="0">
                <a:latin typeface="Times New Roman" panose="02020603050405020304" pitchFamily="18" charset="0"/>
                <a:cs typeface="Times New Roman" panose="02020603050405020304" pitchFamily="18" charset="0"/>
              </a:rPr>
              <a:t>	(A) For Newly Setup Business – </a:t>
            </a:r>
            <a:r>
              <a:rPr lang="en-US" sz="1800" dirty="0">
                <a:latin typeface="Times New Roman" panose="02020603050405020304" pitchFamily="18" charset="0"/>
                <a:cs typeface="Times New Roman" panose="02020603050405020304" pitchFamily="18" charset="0"/>
              </a:rPr>
              <a:t>For computing threshold limits</a:t>
            </a:r>
            <a:r>
              <a:rPr lang="en-US" sz="1800" b="1"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the Turnover or Gross Receipts shall be considered for that year only. </a:t>
            </a:r>
            <a:r>
              <a:rPr lang="en-US" sz="1800" b="1" dirty="0">
                <a:latin typeface="Times New Roman" panose="02020603050405020304" pitchFamily="18" charset="0"/>
                <a:cs typeface="Times New Roman" panose="02020603050405020304" pitchFamily="18" charset="0"/>
              </a:rPr>
              <a:t>	</a:t>
            </a:r>
          </a:p>
          <a:p>
            <a:pPr marL="268288" indent="-268288" algn="just">
              <a:spcBef>
                <a:spcPts val="0"/>
              </a:spcBef>
              <a:buNone/>
            </a:pPr>
            <a:r>
              <a:rPr lang="en-US" sz="1800" b="1" dirty="0">
                <a:latin typeface="Times New Roman" panose="02020603050405020304" pitchFamily="18" charset="0"/>
                <a:cs typeface="Times New Roman" panose="02020603050405020304" pitchFamily="18" charset="0"/>
              </a:rPr>
              <a:t>	(B) For Other Business – </a:t>
            </a:r>
            <a:r>
              <a:rPr lang="en-US" sz="1800" dirty="0">
                <a:latin typeface="Times New Roman" panose="02020603050405020304" pitchFamily="18" charset="0"/>
                <a:cs typeface="Times New Roman" panose="02020603050405020304" pitchFamily="18" charset="0"/>
              </a:rPr>
              <a:t>For computing threshold limits</a:t>
            </a:r>
            <a:r>
              <a:rPr lang="en-US" sz="1800" b="1"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the Turnover or Gross Receipts shall be Limits Shall be considered</a:t>
            </a:r>
            <a:r>
              <a:rPr lang="en-US" sz="1800" b="1"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for three years immediately preceding the P.Y. and books will be required to maintain if such threshold is fulfilled in any one of three years. </a:t>
            </a:r>
          </a:p>
          <a:p>
            <a:pPr marL="268288" indent="-268288" algn="just">
              <a:spcBef>
                <a:spcPts val="0"/>
              </a:spcBef>
              <a:buNone/>
            </a:pPr>
            <a:r>
              <a:rPr lang="en-US" sz="18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r>
              <a:rPr lang="en-US" sz="1800" b="1" u="sng" dirty="0">
                <a:latin typeface="Times New Roman" panose="02020603050405020304" pitchFamily="18" charset="0"/>
                <a:cs typeface="Times New Roman" panose="02020603050405020304" pitchFamily="18" charset="0"/>
              </a:rPr>
              <a:t>Any books</a:t>
            </a:r>
            <a:r>
              <a:rPr lang="en-US" sz="1800" dirty="0">
                <a:latin typeface="Times New Roman" panose="02020603050405020304" pitchFamily="18" charset="0"/>
                <a:cs typeface="Times New Roman" panose="02020603050405020304" pitchFamily="18" charset="0"/>
              </a:rPr>
              <a:t>: means the books so as to enable the AO to compute his total income in accordance with the provisions of this Act.</a:t>
            </a:r>
          </a:p>
        </p:txBody>
      </p:sp>
      <p:sp>
        <p:nvSpPr>
          <p:cNvPr id="6" name="Rectangle 5"/>
          <p:cNvSpPr/>
          <p:nvPr/>
        </p:nvSpPr>
        <p:spPr>
          <a:xfrm>
            <a:off x="152400" y="4191000"/>
            <a:ext cx="8762968" cy="1631216"/>
          </a:xfrm>
          <a:prstGeom prst="rect">
            <a:avLst/>
          </a:prstGeom>
          <a:ln>
            <a:solidFill>
              <a:schemeClr val="bg2">
                <a:lumMod val="25000"/>
              </a:schemeClr>
            </a:solidFill>
          </a:ln>
        </p:spPr>
        <p:txBody>
          <a:bodyPr wrap="square">
            <a:spAutoFit/>
          </a:bodyPr>
          <a:lstStyle/>
          <a:p>
            <a:pPr algn="just"/>
            <a:r>
              <a:rPr lang="en-US" sz="2000" dirty="0">
                <a:latin typeface="Times New Roman" panose="02020603050405020304" pitchFamily="18" charset="0"/>
                <a:cs typeface="Times New Roman" panose="02020603050405020304" pitchFamily="18" charset="0"/>
              </a:rPr>
              <a:t>Where gross professional receipts in 1 of 3 years preceding the previous year in question have not exceeded Rs.1,50,000, assessee is not required to maintain books of account for that previous year even though such gross receipts have exceeded Rs.1,50,000 in the other 2 preceding years. </a:t>
            </a:r>
            <a:r>
              <a:rPr lang="en-US" sz="2000" b="1" dirty="0">
                <a:latin typeface="Times New Roman" panose="02020603050405020304" pitchFamily="18" charset="0"/>
                <a:cs typeface="Times New Roman" panose="02020603050405020304" pitchFamily="18" charset="0"/>
              </a:rPr>
              <a:t>A. </a:t>
            </a:r>
            <a:r>
              <a:rPr lang="en-US" sz="2000" b="1" dirty="0" err="1">
                <a:latin typeface="Times New Roman" panose="02020603050405020304" pitchFamily="18" charset="0"/>
                <a:cs typeface="Times New Roman" panose="02020603050405020304" pitchFamily="18" charset="0"/>
              </a:rPr>
              <a:t>Keshava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Bhat</a:t>
            </a:r>
            <a:r>
              <a:rPr lang="en-US" sz="2000" b="1" dirty="0">
                <a:latin typeface="Times New Roman" panose="02020603050405020304" pitchFamily="18" charset="0"/>
                <a:cs typeface="Times New Roman" panose="02020603050405020304" pitchFamily="18" charset="0"/>
              </a:rPr>
              <a:t> v. ITO [2001] 237 ITR 83 (</a:t>
            </a:r>
            <a:r>
              <a:rPr lang="en-US" sz="2000" b="1" dirty="0" err="1">
                <a:latin typeface="Times New Roman" panose="02020603050405020304" pitchFamily="18" charset="0"/>
                <a:cs typeface="Times New Roman" panose="02020603050405020304" pitchFamily="18" charset="0"/>
              </a:rPr>
              <a:t>Kar</a:t>
            </a:r>
            <a:r>
              <a:rPr lang="en-US" sz="2000" b="1" dirty="0">
                <a:latin typeface="Times New Roman" panose="02020603050405020304" pitchFamily="18" charset="0"/>
                <a:cs typeface="Times New Roman" panose="02020603050405020304" pitchFamily="18" charset="0"/>
              </a:rPr>
              <a:t>.)</a:t>
            </a:r>
          </a:p>
        </p:txBody>
      </p:sp>
      <p:sp>
        <p:nvSpPr>
          <p:cNvPr id="10" name="Title 1"/>
          <p:cNvSpPr txBox="1">
            <a:spLocks/>
          </p:cNvSpPr>
          <p:nvPr/>
        </p:nvSpPr>
        <p:spPr>
          <a:xfrm>
            <a:off x="0" y="44624"/>
            <a:ext cx="9144000" cy="720080"/>
          </a:xfrm>
          <a:prstGeom prst="rect">
            <a:avLst/>
          </a:prstGeom>
          <a:solidFill>
            <a:schemeClr val="bg1"/>
          </a:solidFill>
        </p:spPr>
        <p:txBody>
          <a:bodyPr vert="horz" anchor="ctr">
            <a:noAutofit/>
          </a:bodyPr>
          <a:lstStyle/>
          <a:p>
            <a:r>
              <a:rPr lang="en-IN" sz="3200" b="1" dirty="0">
                <a:latin typeface="Times New Roman" panose="02020603050405020304" pitchFamily="18" charset="0"/>
                <a:cs typeface="Times New Roman" panose="02020603050405020304" pitchFamily="18" charset="0"/>
              </a:rPr>
              <a:t>Analysis of Section 44AA …..</a:t>
            </a:r>
          </a:p>
        </p:txBody>
      </p:sp>
      <p:sp>
        <p:nvSpPr>
          <p:cNvPr id="7" name="Rectangle 6"/>
          <p:cNvSpPr/>
          <p:nvPr/>
        </p:nvSpPr>
        <p:spPr>
          <a:xfrm>
            <a:off x="7572396" y="285728"/>
            <a:ext cx="1371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r"/>
            <a:r>
              <a:rPr lang="en-US" sz="2400" b="1" dirty="0" err="1">
                <a:solidFill>
                  <a:schemeClr val="tx1"/>
                </a:solidFill>
                <a:latin typeface="Times New Roman" panose="02020603050405020304" pitchFamily="18" charset="0"/>
                <a:cs typeface="Times New Roman" panose="02020603050405020304" pitchFamily="18" charset="0"/>
              </a:rPr>
              <a:t>Contd</a:t>
            </a:r>
            <a:r>
              <a:rPr lang="en-US" sz="2400" b="1" dirty="0">
                <a:solidFill>
                  <a:schemeClr val="tx1"/>
                </a:solidFill>
                <a:latin typeface="Times New Roman" panose="02020603050405020304" pitchFamily="18" charset="0"/>
                <a:cs typeface="Times New Roman" panose="02020603050405020304" pitchFamily="18" charset="0"/>
              </a:rPr>
              <a:t>….</a:t>
            </a:r>
          </a:p>
        </p:txBody>
      </p:sp>
      <p:sp>
        <p:nvSpPr>
          <p:cNvPr id="3" name="Footer Placeholder 2"/>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484551536"/>
      </p:ext>
    </p:extLst>
  </p:cSld>
  <p:clrMapOvr>
    <a:masterClrMapping/>
  </p:clrMapOvr>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Content Placeholder 2"/>
          <p:cNvSpPr>
            <a:spLocks noGrp="1"/>
          </p:cNvSpPr>
          <p:nvPr>
            <p:ph idx="1"/>
          </p:nvPr>
        </p:nvSpPr>
        <p:spPr>
          <a:xfrm>
            <a:off x="152400" y="228600"/>
            <a:ext cx="8839200" cy="4640560"/>
          </a:xfrm>
        </p:spPr>
        <p:txBody>
          <a:bodyPr>
            <a:normAutofit/>
          </a:bodyPr>
          <a:lstStyle/>
          <a:p>
            <a:pPr marL="114300" indent="-4763" algn="just" eaLnBrk="1" hangingPunct="1">
              <a:buFont typeface="Arial" pitchFamily="34" charset="0"/>
              <a:buNone/>
            </a:pPr>
            <a:r>
              <a:rPr lang="en-US" altLang="en-US" sz="2400" b="1" dirty="0">
                <a:solidFill>
                  <a:schemeClr val="tx1"/>
                </a:solidFill>
                <a:latin typeface="Times New Roman" pitchFamily="18" charset="0"/>
                <a:cs typeface="Times New Roman" pitchFamily="18" charset="0"/>
              </a:rPr>
              <a:t>	</a:t>
            </a:r>
            <a:r>
              <a:rPr lang="en-US" altLang="en-US" sz="2400" b="1" u="sng" dirty="0">
                <a:solidFill>
                  <a:schemeClr val="tx1"/>
                </a:solidFill>
                <a:latin typeface="Times New Roman" pitchFamily="18" charset="0"/>
                <a:cs typeface="Times New Roman" pitchFamily="18" charset="0"/>
              </a:rPr>
              <a:t>Meaning of Books of account and Document - Sec.2(12A) &amp; Sec 2(22AA)</a:t>
            </a:r>
          </a:p>
          <a:p>
            <a:pPr marL="114300" indent="-4763" algn="just" eaLnBrk="1" hangingPunct="1">
              <a:buFont typeface="Arial" pitchFamily="34" charset="0"/>
              <a:buNone/>
            </a:pPr>
            <a:endParaRPr lang="en-US" altLang="en-US" sz="1600" b="1" u="sng" dirty="0">
              <a:solidFill>
                <a:schemeClr val="tx1"/>
              </a:solidFill>
              <a:latin typeface="Times New Roman" pitchFamily="18" charset="0"/>
              <a:cs typeface="Times New Roman" pitchFamily="18" charset="0"/>
            </a:endParaRPr>
          </a:p>
          <a:p>
            <a:pPr marL="114300" indent="-4763" algn="just" eaLnBrk="1" hangingPunct="1">
              <a:buFont typeface="Arial" pitchFamily="34" charset="0"/>
              <a:buNone/>
            </a:pPr>
            <a:r>
              <a:rPr lang="en-US" altLang="en-US" sz="2400" dirty="0">
                <a:solidFill>
                  <a:schemeClr val="tx1"/>
                </a:solidFill>
                <a:latin typeface="Times New Roman" pitchFamily="18" charset="0"/>
                <a:cs typeface="Times New Roman" pitchFamily="18" charset="0"/>
              </a:rPr>
              <a:t>	The expression ‘books or books of account’ includes ledgers, day-books, cash books, account-books and other books, whether kept in the written form or in electronic form or in digital form or as print-outs of data stored in such electronic form or in digital form or in a floppy, disc, tape or any other form of electro-magnetic data storage device - </a:t>
            </a:r>
            <a:r>
              <a:rPr lang="en-US" altLang="en-US" sz="2400" b="1" dirty="0">
                <a:solidFill>
                  <a:schemeClr val="tx1"/>
                </a:solidFill>
                <a:latin typeface="Times New Roman" pitchFamily="18" charset="0"/>
                <a:cs typeface="Times New Roman" pitchFamily="18" charset="0"/>
              </a:rPr>
              <a:t>Sec.2(12A).</a:t>
            </a:r>
          </a:p>
          <a:p>
            <a:pPr marL="114300" indent="-4763" algn="just" eaLnBrk="1" hangingPunct="1">
              <a:buFont typeface="Arial" pitchFamily="34" charset="0"/>
              <a:buNone/>
            </a:pPr>
            <a:r>
              <a:rPr lang="en-US" altLang="en-US" sz="2400" dirty="0">
                <a:solidFill>
                  <a:schemeClr val="tx1"/>
                </a:solidFill>
                <a:latin typeface="Times New Roman" pitchFamily="18" charset="0"/>
                <a:cs typeface="Times New Roman" pitchFamily="18" charset="0"/>
              </a:rPr>
              <a:t>	The term "document" includes an electronic record as defined in clause (t) of sub-section (1) of section 2 of the Information Technology Act, 2000 (21 of 2000); - </a:t>
            </a:r>
            <a:r>
              <a:rPr lang="en-US" altLang="en-US" sz="2400" b="1" dirty="0">
                <a:solidFill>
                  <a:schemeClr val="tx1"/>
                </a:solidFill>
                <a:latin typeface="Times New Roman" pitchFamily="18" charset="0"/>
                <a:cs typeface="Times New Roman" pitchFamily="18" charset="0"/>
              </a:rPr>
              <a:t>Sec 2(22AA).</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355590"/>
            <a:ext cx="8686800" cy="2785378"/>
          </a:xfrm>
          <a:prstGeom prst="rect">
            <a:avLst/>
          </a:prstGeom>
        </p:spPr>
        <p:txBody>
          <a:bodyPr>
            <a:spAutoFit/>
          </a:bodyPr>
          <a:lstStyle/>
          <a:p>
            <a:pPr marL="342900" indent="-342900" algn="just">
              <a:spcBef>
                <a:spcPct val="20000"/>
              </a:spcBef>
              <a:defRPr/>
            </a:pPr>
            <a:r>
              <a:rPr lang="en-US" altLang="en-US" sz="2500" b="1" u="sng" dirty="0">
                <a:latin typeface="Times New Roman" pitchFamily="18" charset="0"/>
                <a:cs typeface="Times New Roman" pitchFamily="18" charset="0"/>
              </a:rPr>
              <a:t>Meaning of Electronic record as per Section 2(1)(t) of the Information Technology Act, 2000 as referred above is reproduced below:</a:t>
            </a:r>
          </a:p>
          <a:p>
            <a:pPr algn="just">
              <a:buFont typeface="Arial" pitchFamily="34" charset="0"/>
              <a:buNone/>
              <a:defRPr/>
            </a:pPr>
            <a:endParaRPr lang="en-US" altLang="en-US" sz="2500" dirty="0">
              <a:latin typeface="Times New Roman" pitchFamily="18" charset="0"/>
              <a:cs typeface="Times New Roman" pitchFamily="18" charset="0"/>
            </a:endParaRPr>
          </a:p>
          <a:p>
            <a:pPr algn="just">
              <a:buFont typeface="Arial" pitchFamily="34" charset="0"/>
              <a:buNone/>
              <a:defRPr/>
            </a:pPr>
            <a:r>
              <a:rPr lang="en-US" altLang="en-US" sz="2500" dirty="0">
                <a:latin typeface="Times New Roman" pitchFamily="18" charset="0"/>
                <a:cs typeface="Times New Roman" pitchFamily="18" charset="0"/>
              </a:rPr>
              <a:t>“Electronic record” means data, record or data generated, image or sound stored, received or sent in an electronic form or micro film or computer-generated micro fiche.</a:t>
            </a:r>
            <a:endParaRPr lang="en-IN" altLang="en-US" sz="25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object 2"/>
          <p:cNvSpPr txBox="1">
            <a:spLocks noChangeArrowheads="1"/>
          </p:cNvSpPr>
          <p:nvPr/>
        </p:nvSpPr>
        <p:spPr bwMode="auto">
          <a:xfrm>
            <a:off x="228600" y="320675"/>
            <a:ext cx="8540750" cy="3889375"/>
          </a:xfrm>
          <a:prstGeom prst="rect">
            <a:avLst/>
          </a:prstGeom>
          <a:noFill/>
          <a:ln w="9525">
            <a:noFill/>
            <a:miter lim="800000"/>
            <a:headEnd/>
            <a:tailEnd/>
          </a:ln>
        </p:spPr>
        <p:txBody>
          <a:bodyPr lIns="0" tIns="0" rIns="0" bIns="0">
            <a:spAutoFit/>
          </a:bodyPr>
          <a:lstStyle/>
          <a:p>
            <a:pPr marL="355600" indent="-342900" algn="just">
              <a:lnSpc>
                <a:spcPct val="90000"/>
              </a:lnSpc>
              <a:tabLst>
                <a:tab pos="355600" algn="l"/>
              </a:tabLst>
            </a:pPr>
            <a:r>
              <a:rPr lang="en-IN" sz="2200" b="1" u="sng" dirty="0">
                <a:latin typeface="Times New Roman" pitchFamily="18" charset="0"/>
                <a:cs typeface="Times New Roman" pitchFamily="18" charset="0"/>
              </a:rPr>
              <a:t>IS THE DATA KEPT IN ELECTRONIC FORMAT CONSIDERED  AS BOOKS OF ACCOUNTS?</a:t>
            </a:r>
            <a:endParaRPr lang="en-IN" sz="2200" u="sng" dirty="0">
              <a:latin typeface="Times New Roman" pitchFamily="18" charset="0"/>
              <a:cs typeface="Times New Roman" pitchFamily="18" charset="0"/>
            </a:endParaRPr>
          </a:p>
          <a:p>
            <a:pPr marL="355600" indent="-342900" algn="just">
              <a:lnSpc>
                <a:spcPct val="90000"/>
              </a:lnSpc>
              <a:tabLst>
                <a:tab pos="355600" algn="l"/>
              </a:tabLst>
            </a:pPr>
            <a:endParaRPr lang="en-IN" sz="2400" b="1" dirty="0">
              <a:latin typeface="Times New Roman" pitchFamily="18" charset="0"/>
              <a:cs typeface="Times New Roman" pitchFamily="18" charset="0"/>
            </a:endParaRPr>
          </a:p>
          <a:p>
            <a:pPr marL="355600" indent="-342900" algn="just">
              <a:lnSpc>
                <a:spcPct val="90000"/>
              </a:lnSpc>
              <a:tabLst>
                <a:tab pos="355600" algn="l"/>
              </a:tabLst>
            </a:pPr>
            <a:r>
              <a:rPr lang="en-US" sz="2400" b="1" dirty="0">
                <a:latin typeface="Times New Roman" pitchFamily="18" charset="0"/>
                <a:cs typeface="Times New Roman" pitchFamily="18" charset="0"/>
              </a:rPr>
              <a:t>Section 4 of the Information Technology Act, 2000 </a:t>
            </a:r>
            <a:r>
              <a:rPr lang="en-US" sz="2400" dirty="0">
                <a:latin typeface="Times New Roman" pitchFamily="18" charset="0"/>
                <a:cs typeface="Times New Roman" pitchFamily="18" charset="0"/>
              </a:rPr>
              <a:t>states  that “Where any law provides that information or any  other matter shall be in writing or in the typewritten or  printed form, then, notwithstanding anything contained  in such law, such requirement shall be deemed to have  been satisfied if such information or matter is-</a:t>
            </a:r>
          </a:p>
          <a:p>
            <a:pPr marL="355600" indent="-342900" algn="just">
              <a:lnSpc>
                <a:spcPts val="3200"/>
              </a:lnSpc>
              <a:spcBef>
                <a:spcPts val="338"/>
              </a:spcBef>
              <a:tabLst>
                <a:tab pos="355600" algn="l"/>
              </a:tabLst>
            </a:pPr>
            <a:r>
              <a:rPr lang="en-IN" sz="2400" dirty="0">
                <a:latin typeface="Times New Roman" pitchFamily="18" charset="0"/>
                <a:cs typeface="Times New Roman" pitchFamily="18" charset="0"/>
              </a:rPr>
              <a:t>	</a:t>
            </a:r>
            <a:r>
              <a:rPr lang="en-US" sz="2400" dirty="0">
                <a:latin typeface="Times New Roman" pitchFamily="18" charset="0"/>
                <a:cs typeface="Times New Roman" pitchFamily="18" charset="0"/>
              </a:rPr>
              <a:t>(</a:t>
            </a:r>
            <a:r>
              <a:rPr lang="en-US" sz="2400" dirty="0" err="1">
                <a:latin typeface="Times New Roman" pitchFamily="18" charset="0"/>
                <a:cs typeface="Times New Roman" pitchFamily="18" charset="0"/>
              </a:rPr>
              <a:t>i</a:t>
            </a:r>
            <a:r>
              <a:rPr lang="en-US" sz="2400" dirty="0">
                <a:latin typeface="Times New Roman" pitchFamily="18" charset="0"/>
                <a:cs typeface="Times New Roman" pitchFamily="18" charset="0"/>
              </a:rPr>
              <a:t>)</a:t>
            </a:r>
            <a:r>
              <a:rPr lang="en-IN" sz="2400" dirty="0">
                <a:latin typeface="Times New Roman" pitchFamily="18" charset="0"/>
                <a:cs typeface="Times New Roman" pitchFamily="18" charset="0"/>
              </a:rPr>
              <a:t> </a:t>
            </a:r>
            <a:r>
              <a:rPr lang="en-US" sz="2400" dirty="0">
                <a:latin typeface="Times New Roman" pitchFamily="18" charset="0"/>
                <a:cs typeface="Times New Roman" pitchFamily="18" charset="0"/>
              </a:rPr>
              <a:t>rendered</a:t>
            </a:r>
            <a:r>
              <a:rPr lang="en-IN" sz="2400" dirty="0">
                <a:latin typeface="Times New Roman" pitchFamily="18" charset="0"/>
                <a:cs typeface="Times New Roman" pitchFamily="18" charset="0"/>
              </a:rPr>
              <a:t> </a:t>
            </a:r>
            <a:r>
              <a:rPr lang="en-US" sz="2400" dirty="0">
                <a:latin typeface="Times New Roman" pitchFamily="18" charset="0"/>
                <a:cs typeface="Times New Roman" pitchFamily="18" charset="0"/>
              </a:rPr>
              <a:t>or</a:t>
            </a:r>
            <a:r>
              <a:rPr lang="en-IN" sz="2400" dirty="0">
                <a:latin typeface="Times New Roman" pitchFamily="18" charset="0"/>
                <a:cs typeface="Times New Roman" pitchFamily="18" charset="0"/>
              </a:rPr>
              <a:t> </a:t>
            </a:r>
            <a:r>
              <a:rPr lang="en-US" sz="2400" dirty="0">
                <a:latin typeface="Times New Roman" pitchFamily="18" charset="0"/>
                <a:cs typeface="Times New Roman" pitchFamily="18" charset="0"/>
              </a:rPr>
              <a:t>made</a:t>
            </a:r>
            <a:r>
              <a:rPr lang="en-IN" sz="2400" dirty="0">
                <a:latin typeface="Times New Roman" pitchFamily="18" charset="0"/>
                <a:cs typeface="Times New Roman" pitchFamily="18" charset="0"/>
              </a:rPr>
              <a:t> </a:t>
            </a:r>
            <a:r>
              <a:rPr lang="en-US" sz="2400" dirty="0">
                <a:latin typeface="Times New Roman" pitchFamily="18" charset="0"/>
                <a:cs typeface="Times New Roman" pitchFamily="18" charset="0"/>
              </a:rPr>
              <a:t>available</a:t>
            </a:r>
            <a:r>
              <a:rPr lang="en-IN" sz="2400" dirty="0">
                <a:latin typeface="Times New Roman" pitchFamily="18" charset="0"/>
                <a:cs typeface="Times New Roman" pitchFamily="18" charset="0"/>
              </a:rPr>
              <a:t> </a:t>
            </a:r>
            <a:r>
              <a:rPr lang="en-US" sz="2400" dirty="0">
                <a:latin typeface="Times New Roman" pitchFamily="18" charset="0"/>
                <a:cs typeface="Times New Roman" pitchFamily="18" charset="0"/>
              </a:rPr>
              <a:t>in</a:t>
            </a:r>
            <a:r>
              <a:rPr lang="en-IN" sz="2400" dirty="0">
                <a:latin typeface="Times New Roman" pitchFamily="18" charset="0"/>
                <a:cs typeface="Times New Roman" pitchFamily="18" charset="0"/>
              </a:rPr>
              <a:t> </a:t>
            </a:r>
            <a:r>
              <a:rPr lang="en-US" sz="2400" dirty="0">
                <a:latin typeface="Times New Roman" pitchFamily="18" charset="0"/>
                <a:cs typeface="Times New Roman" pitchFamily="18" charset="0"/>
              </a:rPr>
              <a:t>an</a:t>
            </a:r>
            <a:r>
              <a:rPr lang="en-IN" sz="2400" dirty="0">
                <a:latin typeface="Times New Roman" pitchFamily="18" charset="0"/>
                <a:cs typeface="Times New Roman" pitchFamily="18" charset="0"/>
              </a:rPr>
              <a:t> </a:t>
            </a:r>
            <a:r>
              <a:rPr lang="en-US" sz="2400" dirty="0">
                <a:latin typeface="Times New Roman" pitchFamily="18" charset="0"/>
                <a:cs typeface="Times New Roman" pitchFamily="18" charset="0"/>
              </a:rPr>
              <a:t>electronic</a:t>
            </a:r>
            <a:r>
              <a:rPr lang="en-IN" sz="2400" dirty="0">
                <a:latin typeface="Times New Roman" pitchFamily="18" charset="0"/>
                <a:cs typeface="Times New Roman" pitchFamily="18" charset="0"/>
              </a:rPr>
              <a:t> </a:t>
            </a:r>
            <a:r>
              <a:rPr lang="en-US" sz="2400" dirty="0">
                <a:latin typeface="Times New Roman" pitchFamily="18" charset="0"/>
                <a:cs typeface="Times New Roman" pitchFamily="18" charset="0"/>
              </a:rPr>
              <a:t>form;</a:t>
            </a:r>
            <a:r>
              <a:rPr lang="en-IN" sz="2400" dirty="0">
                <a:latin typeface="Times New Roman" pitchFamily="18" charset="0"/>
                <a:cs typeface="Times New Roman" pitchFamily="18" charset="0"/>
              </a:rPr>
              <a:t> </a:t>
            </a:r>
            <a:r>
              <a:rPr lang="en-US" sz="2400" dirty="0">
                <a:latin typeface="Times New Roman" pitchFamily="18" charset="0"/>
                <a:cs typeface="Times New Roman" pitchFamily="18" charset="0"/>
              </a:rPr>
              <a:t>and</a:t>
            </a:r>
          </a:p>
          <a:p>
            <a:pPr marL="355600" indent="-342900" algn="just">
              <a:lnSpc>
                <a:spcPts val="3188"/>
              </a:lnSpc>
              <a:spcBef>
                <a:spcPts val="338"/>
              </a:spcBef>
              <a:tabLst>
                <a:tab pos="355600" algn="l"/>
              </a:tabLst>
            </a:pPr>
            <a:r>
              <a:rPr lang="en-IN" sz="2400" dirty="0">
                <a:latin typeface="Times New Roman" pitchFamily="18" charset="0"/>
                <a:cs typeface="Times New Roman" pitchFamily="18" charset="0"/>
              </a:rPr>
              <a:t>	</a:t>
            </a:r>
            <a:r>
              <a:rPr lang="en-US" sz="2400" dirty="0">
                <a:latin typeface="Times New Roman" pitchFamily="18" charset="0"/>
                <a:cs typeface="Times New Roman" pitchFamily="18" charset="0"/>
              </a:rPr>
              <a:t>(ii)</a:t>
            </a:r>
            <a:r>
              <a:rPr lang="en-IN" sz="2400" dirty="0">
                <a:latin typeface="Times New Roman" pitchFamily="18" charset="0"/>
                <a:cs typeface="Times New Roman" pitchFamily="18" charset="0"/>
              </a:rPr>
              <a:t> </a:t>
            </a:r>
            <a:r>
              <a:rPr lang="en-US" sz="2400" dirty="0">
                <a:latin typeface="Times New Roman" pitchFamily="18" charset="0"/>
                <a:cs typeface="Times New Roman" pitchFamily="18" charset="0"/>
              </a:rPr>
              <a:t>accessible</a:t>
            </a:r>
            <a:r>
              <a:rPr lang="en-IN" sz="2400" dirty="0">
                <a:latin typeface="Times New Roman" pitchFamily="18" charset="0"/>
                <a:cs typeface="Times New Roman" pitchFamily="18" charset="0"/>
              </a:rPr>
              <a:t> </a:t>
            </a:r>
            <a:r>
              <a:rPr lang="en-US" sz="2400" dirty="0">
                <a:latin typeface="Times New Roman" pitchFamily="18" charset="0"/>
                <a:cs typeface="Times New Roman" pitchFamily="18" charset="0"/>
              </a:rPr>
              <a:t>so</a:t>
            </a:r>
            <a:r>
              <a:rPr lang="en-IN" sz="2400" dirty="0">
                <a:latin typeface="Times New Roman" pitchFamily="18" charset="0"/>
                <a:cs typeface="Times New Roman" pitchFamily="18" charset="0"/>
              </a:rPr>
              <a:t> </a:t>
            </a:r>
            <a:r>
              <a:rPr lang="en-US" sz="2400" dirty="0">
                <a:latin typeface="Times New Roman" pitchFamily="18" charset="0"/>
                <a:cs typeface="Times New Roman" pitchFamily="18" charset="0"/>
              </a:rPr>
              <a:t>as</a:t>
            </a:r>
            <a:r>
              <a:rPr lang="en-IN" sz="2400" dirty="0">
                <a:latin typeface="Times New Roman" pitchFamily="18" charset="0"/>
                <a:cs typeface="Times New Roman" pitchFamily="18" charset="0"/>
              </a:rPr>
              <a:t> </a:t>
            </a:r>
            <a:r>
              <a:rPr lang="en-US" sz="2400" dirty="0">
                <a:latin typeface="Times New Roman" pitchFamily="18" charset="0"/>
                <a:cs typeface="Times New Roman" pitchFamily="18" charset="0"/>
              </a:rPr>
              <a:t>to</a:t>
            </a:r>
            <a:r>
              <a:rPr lang="en-IN" sz="2400" dirty="0">
                <a:latin typeface="Times New Roman" pitchFamily="18" charset="0"/>
                <a:cs typeface="Times New Roman" pitchFamily="18" charset="0"/>
              </a:rPr>
              <a:t> </a:t>
            </a:r>
            <a:r>
              <a:rPr lang="en-US" sz="2400" dirty="0">
                <a:latin typeface="Times New Roman" pitchFamily="18" charset="0"/>
                <a:cs typeface="Times New Roman" pitchFamily="18" charset="0"/>
              </a:rPr>
              <a:t>be</a:t>
            </a:r>
            <a:r>
              <a:rPr lang="en-IN" sz="2400" dirty="0">
                <a:latin typeface="Times New Roman" pitchFamily="18" charset="0"/>
                <a:cs typeface="Times New Roman" pitchFamily="18" charset="0"/>
              </a:rPr>
              <a:t> </a:t>
            </a:r>
            <a:r>
              <a:rPr lang="en-US" sz="2400" dirty="0">
                <a:latin typeface="Times New Roman" pitchFamily="18" charset="0"/>
                <a:cs typeface="Times New Roman" pitchFamily="18" charset="0"/>
              </a:rPr>
              <a:t>usable</a:t>
            </a:r>
            <a:r>
              <a:rPr lang="en-IN" sz="2400" dirty="0">
                <a:latin typeface="Times New Roman" pitchFamily="18" charset="0"/>
                <a:cs typeface="Times New Roman" pitchFamily="18" charset="0"/>
              </a:rPr>
              <a:t> </a:t>
            </a:r>
            <a:r>
              <a:rPr lang="en-US" sz="2400" dirty="0">
                <a:latin typeface="Times New Roman" pitchFamily="18" charset="0"/>
                <a:cs typeface="Times New Roman" pitchFamily="18" charset="0"/>
              </a:rPr>
              <a:t>for</a:t>
            </a:r>
            <a:r>
              <a:rPr lang="en-IN" sz="2400" dirty="0">
                <a:latin typeface="Times New Roman" pitchFamily="18" charset="0"/>
                <a:cs typeface="Times New Roman" pitchFamily="18" charset="0"/>
              </a:rPr>
              <a:t> </a:t>
            </a:r>
            <a:r>
              <a:rPr lang="en-US" sz="2400" dirty="0">
                <a:latin typeface="Times New Roman" pitchFamily="18" charset="0"/>
                <a:cs typeface="Times New Roman" pitchFamily="18" charset="0"/>
              </a:rPr>
              <a:t>a</a:t>
            </a:r>
            <a:r>
              <a:rPr lang="en-IN" sz="2400" dirty="0">
                <a:latin typeface="Times New Roman" pitchFamily="18" charset="0"/>
                <a:cs typeface="Times New Roman" pitchFamily="18" charset="0"/>
              </a:rPr>
              <a:t> </a:t>
            </a:r>
            <a:r>
              <a:rPr lang="en-US" sz="2400" dirty="0">
                <a:latin typeface="Times New Roman" pitchFamily="18" charset="0"/>
                <a:cs typeface="Times New Roman" pitchFamily="18" charset="0"/>
              </a:rPr>
              <a:t>subsequent</a:t>
            </a:r>
            <a:r>
              <a:rPr lang="en-IN" sz="2400" dirty="0">
                <a:latin typeface="Times New Roman" pitchFamily="18" charset="0"/>
                <a:cs typeface="Times New Roman" pitchFamily="18" charset="0"/>
              </a:rPr>
              <a:t> </a:t>
            </a:r>
            <a:r>
              <a:rPr lang="en-US" sz="2400" dirty="0">
                <a:latin typeface="Times New Roman" pitchFamily="18" charset="0"/>
                <a:cs typeface="Times New Roman" pitchFamily="18" charset="0"/>
              </a:rPr>
              <a:t>reference.”</a:t>
            </a:r>
          </a:p>
        </p:txBody>
      </p:sp>
      <p:sp>
        <p:nvSpPr>
          <p:cNvPr id="2" name="Footer Placeholder 1"/>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Content Placeholder 2"/>
          <p:cNvSpPr>
            <a:spLocks noGrp="1"/>
          </p:cNvSpPr>
          <p:nvPr>
            <p:ph idx="1"/>
          </p:nvPr>
        </p:nvSpPr>
        <p:spPr>
          <a:xfrm>
            <a:off x="228600" y="76200"/>
            <a:ext cx="8686800" cy="6248400"/>
          </a:xfrm>
        </p:spPr>
        <p:txBody>
          <a:bodyPr>
            <a:noAutofit/>
          </a:bodyPr>
          <a:lstStyle/>
          <a:p>
            <a:pPr algn="just" eaLnBrk="1" hangingPunct="1">
              <a:buFont typeface="Arial" pitchFamily="34" charset="0"/>
              <a:buNone/>
            </a:pPr>
            <a:r>
              <a:rPr lang="en-US" altLang="en-US" sz="2200" b="1" u="sng" dirty="0">
                <a:latin typeface="Times New Roman" pitchFamily="18" charset="0"/>
                <a:cs typeface="Times New Roman" pitchFamily="18" charset="0"/>
              </a:rPr>
              <a:t>Prescribed Books Under Rule 6F</a:t>
            </a:r>
            <a:endParaRPr lang="en-US" sz="2200" b="1" u="sng" dirty="0">
              <a:latin typeface="Times New Roman" pitchFamily="18" charset="0"/>
              <a:cs typeface="Times New Roman" pitchFamily="18" charset="0"/>
            </a:endParaRPr>
          </a:p>
          <a:p>
            <a:pPr algn="just">
              <a:buNone/>
            </a:pPr>
            <a:r>
              <a:rPr lang="en-US" altLang="en-US" sz="2200" b="1" u="sng" dirty="0">
                <a:latin typeface="Times New Roman" pitchFamily="18" charset="0"/>
                <a:cs typeface="Times New Roman" pitchFamily="18" charset="0"/>
              </a:rPr>
              <a:t>Books to be maintained by persons referred in Section 44AA(1) [Rule 6F(2)]</a:t>
            </a:r>
          </a:p>
          <a:p>
            <a:pPr algn="just" eaLnBrk="1" hangingPunct="1">
              <a:buClr>
                <a:schemeClr val="tx1"/>
              </a:buClr>
              <a:buFont typeface="Wingdings" panose="05000000000000000000" pitchFamily="2" charset="2"/>
              <a:buChar char="Ø"/>
            </a:pPr>
            <a:r>
              <a:rPr lang="en-US" altLang="en-US" sz="2200" dirty="0">
                <a:latin typeface="Times New Roman" pitchFamily="18" charset="0"/>
                <a:cs typeface="Times New Roman" pitchFamily="18" charset="0"/>
              </a:rPr>
              <a:t>Cash book</a:t>
            </a:r>
          </a:p>
          <a:p>
            <a:pPr algn="just" eaLnBrk="1" hangingPunct="1">
              <a:buClr>
                <a:schemeClr val="tx1"/>
              </a:buClr>
              <a:buFont typeface="Wingdings" panose="05000000000000000000" pitchFamily="2" charset="2"/>
              <a:buChar char="Ø"/>
            </a:pPr>
            <a:r>
              <a:rPr lang="en-US" altLang="en-US" sz="2200" dirty="0">
                <a:latin typeface="Times New Roman" pitchFamily="18" charset="0"/>
                <a:cs typeface="Times New Roman" pitchFamily="18" charset="0"/>
              </a:rPr>
              <a:t>Journal (if the accounts are kept on mercantile bases) </a:t>
            </a:r>
          </a:p>
          <a:p>
            <a:pPr algn="just" eaLnBrk="1" hangingPunct="1">
              <a:buClr>
                <a:schemeClr val="tx1"/>
              </a:buClr>
              <a:buFont typeface="Wingdings" panose="05000000000000000000" pitchFamily="2" charset="2"/>
              <a:buChar char="Ø"/>
            </a:pPr>
            <a:r>
              <a:rPr lang="en-US" altLang="en-US" sz="2200" dirty="0">
                <a:latin typeface="Times New Roman" pitchFamily="18" charset="0"/>
                <a:cs typeface="Times New Roman" pitchFamily="18" charset="0"/>
              </a:rPr>
              <a:t>Ledger</a:t>
            </a:r>
          </a:p>
          <a:p>
            <a:pPr algn="just" eaLnBrk="1" hangingPunct="1">
              <a:buClr>
                <a:schemeClr val="tx1"/>
              </a:buClr>
              <a:buFont typeface="Wingdings" panose="05000000000000000000" pitchFamily="2" charset="2"/>
              <a:buChar char="Ø"/>
            </a:pPr>
            <a:r>
              <a:rPr lang="en-US" altLang="en-US" sz="2200" dirty="0">
                <a:latin typeface="Times New Roman" pitchFamily="18" charset="0"/>
                <a:cs typeface="Times New Roman" pitchFamily="18" charset="0"/>
              </a:rPr>
              <a:t>Serial numbered carbon copies of the bills and receipts issued</a:t>
            </a:r>
          </a:p>
          <a:p>
            <a:pPr algn="just" eaLnBrk="1" hangingPunct="1">
              <a:buClr>
                <a:schemeClr val="tx1"/>
              </a:buClr>
              <a:buFont typeface="Wingdings" panose="05000000000000000000" pitchFamily="2" charset="2"/>
              <a:buChar char="Ø"/>
            </a:pPr>
            <a:r>
              <a:rPr lang="en-US" altLang="en-US" sz="2200" dirty="0">
                <a:latin typeface="Times New Roman" pitchFamily="18" charset="0"/>
                <a:cs typeface="Times New Roman" pitchFamily="18" charset="0"/>
              </a:rPr>
              <a:t>Original purchase bill/payment vouchers.</a:t>
            </a:r>
          </a:p>
          <a:p>
            <a:pPr algn="just" eaLnBrk="1" hangingPunct="1">
              <a:buFont typeface="Wingdings" pitchFamily="2" charset="2"/>
              <a:buChar char="§"/>
            </a:pPr>
            <a:endParaRPr lang="en-US" altLang="en-US" sz="2200" dirty="0">
              <a:latin typeface="Times New Roman" pitchFamily="18" charset="0"/>
              <a:cs typeface="Times New Roman" pitchFamily="18" charset="0"/>
            </a:endParaRPr>
          </a:p>
          <a:p>
            <a:pPr algn="just" eaLnBrk="1" hangingPunct="1">
              <a:buFont typeface="Arial" pitchFamily="34" charset="0"/>
              <a:buNone/>
            </a:pPr>
            <a:r>
              <a:rPr lang="en-US" sz="2200" b="1" dirty="0">
                <a:latin typeface="Times New Roman" pitchFamily="18" charset="0"/>
                <a:cs typeface="Times New Roman" pitchFamily="18" charset="0"/>
              </a:rPr>
              <a:t>For a person carrying on </a:t>
            </a:r>
            <a:r>
              <a:rPr lang="en-US" sz="2200" b="1" u="sng" dirty="0">
                <a:latin typeface="Times New Roman" pitchFamily="18" charset="0"/>
                <a:cs typeface="Times New Roman" pitchFamily="18" charset="0"/>
              </a:rPr>
              <a:t>medical profession</a:t>
            </a:r>
            <a:r>
              <a:rPr lang="en-US" sz="2200" b="1" dirty="0">
                <a:latin typeface="Times New Roman" pitchFamily="18" charset="0"/>
                <a:cs typeface="Times New Roman" pitchFamily="18" charset="0"/>
              </a:rPr>
              <a:t> is required to keep the following apart from the aforesaid books of accounts :</a:t>
            </a:r>
            <a:r>
              <a:rPr lang="en-US" sz="2200" b="1" i="1" dirty="0">
                <a:latin typeface="Times New Roman" pitchFamily="18" charset="0"/>
                <a:cs typeface="Times New Roman" pitchFamily="18" charset="0"/>
              </a:rPr>
              <a:t> </a:t>
            </a:r>
          </a:p>
          <a:p>
            <a:pPr algn="just">
              <a:buNone/>
            </a:pPr>
            <a:r>
              <a:rPr lang="en-US" sz="2200" b="1" u="sng" dirty="0">
                <a:latin typeface="Times New Roman" pitchFamily="18" charset="0"/>
                <a:cs typeface="Times New Roman" pitchFamily="18" charset="0"/>
              </a:rPr>
              <a:t>A daily case register in Form No. 3C and an inventory of stock of drugs,</a:t>
            </a:r>
            <a:r>
              <a:rPr lang="en-US" sz="2200" dirty="0">
                <a:latin typeface="Times New Roman" pitchFamily="18" charset="0"/>
                <a:cs typeface="Times New Roman" pitchFamily="18" charset="0"/>
              </a:rPr>
              <a:t> medicines &amp; other consumable accessories used for his profession as on the 1</a:t>
            </a:r>
            <a:r>
              <a:rPr lang="en-US" sz="2200" baseline="30000" dirty="0">
                <a:latin typeface="Times New Roman" pitchFamily="18" charset="0"/>
                <a:cs typeface="Times New Roman" pitchFamily="18" charset="0"/>
              </a:rPr>
              <a:t>st</a:t>
            </a:r>
            <a:r>
              <a:rPr lang="en-US" sz="2200" dirty="0">
                <a:latin typeface="Times New Roman" pitchFamily="18" charset="0"/>
                <a:cs typeface="Times New Roman" pitchFamily="18" charset="0"/>
              </a:rPr>
              <a:t> &amp; last day of the P.Y. For clarification, </a:t>
            </a:r>
            <a:r>
              <a:rPr lang="en-US" sz="2200" b="1" u="sng" dirty="0">
                <a:latin typeface="Times New Roman" pitchFamily="18" charset="0"/>
                <a:cs typeface="Times New Roman" pitchFamily="18" charset="0"/>
              </a:rPr>
              <a:t>these do not constitute books of accounts &amp; thus, same need not be mentioned under Clause 11(a). [RULE 6F (3)]</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Content Placeholder 2"/>
          <p:cNvSpPr>
            <a:spLocks noGrp="1"/>
          </p:cNvSpPr>
          <p:nvPr>
            <p:ph idx="1"/>
          </p:nvPr>
        </p:nvSpPr>
        <p:spPr>
          <a:xfrm>
            <a:off x="228600" y="304800"/>
            <a:ext cx="8686800" cy="6019800"/>
          </a:xfrm>
        </p:spPr>
        <p:txBody>
          <a:bodyPr/>
          <a:lstStyle/>
          <a:p>
            <a:pPr marL="360363" indent="-360363" algn="just">
              <a:spcBef>
                <a:spcPts val="600"/>
              </a:spcBef>
              <a:buFont typeface="Wingdings" panose="05000000000000000000" pitchFamily="2" charset="2"/>
              <a:buChar char="Ø"/>
            </a:pPr>
            <a:r>
              <a:rPr lang="en-US" sz="2400" dirty="0">
                <a:solidFill>
                  <a:schemeClr val="tx1"/>
                </a:solidFill>
                <a:latin typeface="Times New Roman" pitchFamily="18" charset="0"/>
                <a:cs typeface="Times New Roman" pitchFamily="18" charset="0"/>
              </a:rPr>
              <a:t>Prescribed books of account are to be kept at the place of profession or principal place of profession, if carried at more than one place </a:t>
            </a:r>
            <a:r>
              <a:rPr lang="en-US" sz="2400" b="1" u="sng" dirty="0">
                <a:latin typeface="Times New Roman" pitchFamily="18" charset="0"/>
                <a:cs typeface="Times New Roman" pitchFamily="18" charset="0"/>
              </a:rPr>
              <a:t>[RULE 6F (4)]</a:t>
            </a:r>
            <a:endParaRPr lang="en-US" sz="2400" b="1" u="sng" dirty="0">
              <a:solidFill>
                <a:schemeClr val="tx1"/>
              </a:solidFill>
              <a:latin typeface="Times New Roman" pitchFamily="18" charset="0"/>
              <a:cs typeface="Times New Roman" pitchFamily="18" charset="0"/>
            </a:endParaRPr>
          </a:p>
          <a:p>
            <a:pPr marL="360363" indent="-360363" algn="just">
              <a:spcBef>
                <a:spcPts val="600"/>
              </a:spcBef>
              <a:buFont typeface="Wingdings" panose="05000000000000000000" pitchFamily="2" charset="2"/>
              <a:buChar char="Ø"/>
            </a:pPr>
            <a:r>
              <a:rPr lang="en-US" sz="2400" dirty="0">
                <a:solidFill>
                  <a:schemeClr val="tx1"/>
                </a:solidFill>
                <a:latin typeface="Times New Roman" pitchFamily="18" charset="0"/>
                <a:cs typeface="Times New Roman" pitchFamily="18" charset="0"/>
              </a:rPr>
              <a:t>To be maintained for a period of </a:t>
            </a:r>
            <a:r>
              <a:rPr lang="en-US" sz="2400" b="1" u="sng" dirty="0">
                <a:solidFill>
                  <a:schemeClr val="tx1"/>
                </a:solidFill>
                <a:latin typeface="Times New Roman" pitchFamily="18" charset="0"/>
                <a:cs typeface="Times New Roman" pitchFamily="18" charset="0"/>
              </a:rPr>
              <a:t>6 years</a:t>
            </a:r>
            <a:r>
              <a:rPr lang="en-US" sz="2400" dirty="0">
                <a:solidFill>
                  <a:schemeClr val="tx1"/>
                </a:solidFill>
                <a:latin typeface="Times New Roman" pitchFamily="18" charset="0"/>
                <a:cs typeface="Times New Roman" pitchFamily="18" charset="0"/>
              </a:rPr>
              <a:t> from the end of the relevant assessment year. </a:t>
            </a:r>
            <a:r>
              <a:rPr lang="en-US" sz="2400" b="1" u="sng" dirty="0">
                <a:latin typeface="Times New Roman" pitchFamily="18" charset="0"/>
                <a:cs typeface="Times New Roman" pitchFamily="18" charset="0"/>
              </a:rPr>
              <a:t>[RULE 6F (5)]</a:t>
            </a:r>
            <a:endParaRPr lang="en-US" sz="2400" b="1" u="sng" dirty="0">
              <a:solidFill>
                <a:schemeClr val="tx1"/>
              </a:solidFill>
              <a:latin typeface="Times New Roman" pitchFamily="18" charset="0"/>
              <a:cs typeface="Times New Roman" pitchFamily="18" charset="0"/>
            </a:endParaRPr>
          </a:p>
          <a:p>
            <a:pPr marL="0" indent="0" algn="just" eaLnBrk="1" hangingPunct="1">
              <a:spcBef>
                <a:spcPts val="600"/>
              </a:spcBef>
              <a:buNone/>
            </a:pPr>
            <a:endParaRPr lang="en-US" sz="2400" b="1" u="sng" dirty="0">
              <a:latin typeface="Times New Roman" pitchFamily="18" charset="0"/>
              <a:cs typeface="Times New Roman" pitchFamily="18" charset="0"/>
            </a:endParaRPr>
          </a:p>
          <a:p>
            <a:pPr marL="0" indent="0" algn="just" eaLnBrk="1" hangingPunct="1">
              <a:spcBef>
                <a:spcPts val="600"/>
              </a:spcBef>
              <a:buNone/>
            </a:pPr>
            <a:endParaRPr lang="en-US" sz="2400" b="1" u="sng" dirty="0">
              <a:solidFill>
                <a:schemeClr val="tx1"/>
              </a:solidFill>
              <a:latin typeface="Times New Roman" pitchFamily="18" charset="0"/>
              <a:cs typeface="Times New Roman" pitchFamily="18" charset="0"/>
            </a:endParaRPr>
          </a:p>
          <a:p>
            <a:pPr marL="360363" indent="-360363" algn="just" eaLnBrk="1" hangingPunct="1">
              <a:spcBef>
                <a:spcPts val="600"/>
              </a:spcBef>
              <a:buFont typeface="Wingdings 3" pitchFamily="18" charset="2"/>
              <a:buNone/>
            </a:pPr>
            <a:r>
              <a:rPr lang="en-US" altLang="en-US" sz="2400" b="1" u="sng" dirty="0">
                <a:solidFill>
                  <a:schemeClr val="tx1"/>
                </a:solidFill>
                <a:latin typeface="Times New Roman" pitchFamily="18" charset="0"/>
                <a:cs typeface="Times New Roman" pitchFamily="18" charset="0"/>
              </a:rPr>
              <a:t>Note: Any books means the books so as to enable the Assessing Officer to compute his total income in accordance with the provisions of this Act.</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Content Placeholder 2"/>
          <p:cNvSpPr>
            <a:spLocks noGrp="1"/>
          </p:cNvSpPr>
          <p:nvPr>
            <p:ph idx="1"/>
          </p:nvPr>
        </p:nvSpPr>
        <p:spPr>
          <a:xfrm>
            <a:off x="228600" y="76200"/>
            <a:ext cx="8686800" cy="6324600"/>
          </a:xfrm>
        </p:spPr>
        <p:txBody>
          <a:bodyPr>
            <a:normAutofit/>
          </a:bodyPr>
          <a:lstStyle/>
          <a:p>
            <a:pPr marL="0" indent="-256032" algn="just" eaLnBrk="1" fontAlgn="auto" hangingPunct="1">
              <a:spcBef>
                <a:spcPts val="0"/>
              </a:spcBef>
              <a:buFont typeface="Arial" pitchFamily="34" charset="0"/>
              <a:buNone/>
              <a:defRPr/>
            </a:pPr>
            <a:r>
              <a:rPr lang="en-US" altLang="en-US" sz="2400" b="1" u="sng" dirty="0">
                <a:solidFill>
                  <a:schemeClr val="tx1"/>
                </a:solidFill>
                <a:latin typeface="Times New Roman" pitchFamily="18" charset="0"/>
                <a:cs typeface="Times New Roman" pitchFamily="18" charset="0"/>
              </a:rPr>
              <a:t>Specified Profession</a:t>
            </a:r>
          </a:p>
          <a:p>
            <a:pPr marL="0" algn="just" eaLnBrk="1" fontAlgn="auto" hangingPunct="1">
              <a:spcBef>
                <a:spcPts val="0"/>
              </a:spcBef>
              <a:buFont typeface="Wingdings" panose="05000000000000000000" pitchFamily="2" charset="2"/>
              <a:buChar char="Ø"/>
              <a:defRPr/>
            </a:pPr>
            <a:r>
              <a:rPr lang="en-US" altLang="en-US" sz="2400" dirty="0">
                <a:solidFill>
                  <a:schemeClr val="tx1"/>
                </a:solidFill>
                <a:latin typeface="Times New Roman" pitchFamily="18" charset="0"/>
                <a:cs typeface="Times New Roman" pitchFamily="18" charset="0"/>
              </a:rPr>
              <a:t>Legal, </a:t>
            </a:r>
          </a:p>
          <a:p>
            <a:pPr marL="0" algn="just" eaLnBrk="1" fontAlgn="auto" hangingPunct="1">
              <a:spcBef>
                <a:spcPts val="0"/>
              </a:spcBef>
              <a:buFont typeface="Wingdings" panose="05000000000000000000" pitchFamily="2" charset="2"/>
              <a:buChar char="Ø"/>
              <a:defRPr/>
            </a:pPr>
            <a:r>
              <a:rPr lang="en-US" altLang="en-US" sz="2400" dirty="0">
                <a:solidFill>
                  <a:schemeClr val="tx1"/>
                </a:solidFill>
                <a:latin typeface="Times New Roman" pitchFamily="18" charset="0"/>
                <a:cs typeface="Times New Roman" pitchFamily="18" charset="0"/>
              </a:rPr>
              <a:t>medical, </a:t>
            </a:r>
          </a:p>
          <a:p>
            <a:pPr marL="0" algn="just" eaLnBrk="1" fontAlgn="auto" hangingPunct="1">
              <a:spcBef>
                <a:spcPts val="0"/>
              </a:spcBef>
              <a:buFont typeface="Wingdings" panose="05000000000000000000" pitchFamily="2" charset="2"/>
              <a:buChar char="Ø"/>
              <a:defRPr/>
            </a:pPr>
            <a:r>
              <a:rPr lang="en-US" altLang="en-US" sz="2400" dirty="0">
                <a:solidFill>
                  <a:schemeClr val="tx1"/>
                </a:solidFill>
                <a:latin typeface="Times New Roman" pitchFamily="18" charset="0"/>
                <a:cs typeface="Times New Roman" pitchFamily="18" charset="0"/>
              </a:rPr>
              <a:t>engineering, </a:t>
            </a:r>
          </a:p>
          <a:p>
            <a:pPr marL="0" algn="just" eaLnBrk="1" fontAlgn="auto" hangingPunct="1">
              <a:spcBef>
                <a:spcPts val="0"/>
              </a:spcBef>
              <a:buFont typeface="Wingdings" panose="05000000000000000000" pitchFamily="2" charset="2"/>
              <a:buChar char="Ø"/>
              <a:defRPr/>
            </a:pPr>
            <a:r>
              <a:rPr lang="en-US" altLang="en-US" sz="2400" dirty="0">
                <a:solidFill>
                  <a:schemeClr val="tx1"/>
                </a:solidFill>
                <a:latin typeface="Times New Roman" pitchFamily="18" charset="0"/>
                <a:cs typeface="Times New Roman" pitchFamily="18" charset="0"/>
              </a:rPr>
              <a:t>accountancy, </a:t>
            </a:r>
          </a:p>
          <a:p>
            <a:pPr marL="0" algn="just" eaLnBrk="1" fontAlgn="auto" hangingPunct="1">
              <a:spcBef>
                <a:spcPts val="0"/>
              </a:spcBef>
              <a:buFont typeface="Wingdings" panose="05000000000000000000" pitchFamily="2" charset="2"/>
              <a:buChar char="Ø"/>
              <a:defRPr/>
            </a:pPr>
            <a:r>
              <a:rPr lang="en-US" altLang="en-US" sz="2400" dirty="0">
                <a:solidFill>
                  <a:schemeClr val="tx1"/>
                </a:solidFill>
                <a:latin typeface="Times New Roman" pitchFamily="18" charset="0"/>
                <a:cs typeface="Times New Roman" pitchFamily="18" charset="0"/>
              </a:rPr>
              <a:t>architectural profession, </a:t>
            </a:r>
          </a:p>
          <a:p>
            <a:pPr marL="0" algn="just" eaLnBrk="1" fontAlgn="auto" hangingPunct="1">
              <a:spcBef>
                <a:spcPts val="0"/>
              </a:spcBef>
              <a:buFont typeface="Wingdings" panose="05000000000000000000" pitchFamily="2" charset="2"/>
              <a:buChar char="Ø"/>
              <a:defRPr/>
            </a:pPr>
            <a:r>
              <a:rPr lang="en-US" altLang="en-US" sz="2400" dirty="0">
                <a:solidFill>
                  <a:schemeClr val="tx1"/>
                </a:solidFill>
                <a:latin typeface="Times New Roman" pitchFamily="18" charset="0"/>
                <a:cs typeface="Times New Roman" pitchFamily="18" charset="0"/>
              </a:rPr>
              <a:t>technical consultancy, </a:t>
            </a:r>
          </a:p>
          <a:p>
            <a:pPr marL="0" algn="just" eaLnBrk="1" fontAlgn="auto" hangingPunct="1">
              <a:spcBef>
                <a:spcPts val="0"/>
              </a:spcBef>
              <a:buFont typeface="Wingdings" panose="05000000000000000000" pitchFamily="2" charset="2"/>
              <a:buChar char="Ø"/>
              <a:defRPr/>
            </a:pPr>
            <a:r>
              <a:rPr lang="en-US" altLang="en-US" sz="2400" dirty="0">
                <a:solidFill>
                  <a:schemeClr val="tx1"/>
                </a:solidFill>
                <a:latin typeface="Times New Roman" pitchFamily="18" charset="0"/>
                <a:cs typeface="Times New Roman" pitchFamily="18" charset="0"/>
              </a:rPr>
              <a:t>interior decoration or </a:t>
            </a:r>
          </a:p>
          <a:p>
            <a:pPr marL="0" algn="just" eaLnBrk="1" fontAlgn="auto" hangingPunct="1">
              <a:spcBef>
                <a:spcPts val="0"/>
              </a:spcBef>
              <a:buFont typeface="Wingdings" panose="05000000000000000000" pitchFamily="2" charset="2"/>
              <a:buChar char="Ø"/>
              <a:defRPr/>
            </a:pPr>
            <a:r>
              <a:rPr lang="en-US" altLang="en-US" sz="2400" dirty="0">
                <a:solidFill>
                  <a:schemeClr val="tx1"/>
                </a:solidFill>
                <a:latin typeface="Times New Roman" pitchFamily="18" charset="0"/>
                <a:cs typeface="Times New Roman" pitchFamily="18" charset="0"/>
              </a:rPr>
              <a:t>other notified profession.</a:t>
            </a:r>
          </a:p>
          <a:p>
            <a:pPr marL="0" algn="just" eaLnBrk="1" fontAlgn="auto" hangingPunct="1">
              <a:spcBef>
                <a:spcPts val="0"/>
              </a:spcBef>
              <a:buFont typeface="Wingdings" panose="05000000000000000000" pitchFamily="2" charset="2"/>
              <a:buChar char="Ø"/>
              <a:defRPr/>
            </a:pPr>
            <a:r>
              <a:rPr lang="en-US" sz="2400" b="1" u="sng" dirty="0">
                <a:solidFill>
                  <a:schemeClr val="tx1"/>
                </a:solidFill>
                <a:latin typeface="Times New Roman" pitchFamily="18" charset="0"/>
                <a:cs typeface="Times New Roman" pitchFamily="18" charset="0"/>
              </a:rPr>
              <a:t>Notified Specified Profession</a:t>
            </a:r>
            <a:r>
              <a:rPr lang="en-US" sz="2400" b="1" dirty="0">
                <a:solidFill>
                  <a:schemeClr val="tx1"/>
                </a:solidFill>
                <a:latin typeface="Times New Roman" pitchFamily="18" charset="0"/>
                <a:cs typeface="Times New Roman" pitchFamily="18" charset="0"/>
              </a:rPr>
              <a:t> </a:t>
            </a:r>
          </a:p>
          <a:p>
            <a:pPr marL="0" indent="-271463" algn="just" eaLnBrk="1" fontAlgn="auto" hangingPunct="1">
              <a:spcBef>
                <a:spcPts val="0"/>
              </a:spcBef>
              <a:buFont typeface="Arial" pitchFamily="34" charset="0"/>
              <a:buNone/>
              <a:defRPr/>
            </a:pPr>
            <a:r>
              <a:rPr lang="en-US" sz="2400" b="1" u="sng" dirty="0">
                <a:solidFill>
                  <a:schemeClr val="tx1"/>
                </a:solidFill>
                <a:latin typeface="Times New Roman" pitchFamily="18" charset="0"/>
                <a:cs typeface="Times New Roman" pitchFamily="18" charset="0"/>
              </a:rPr>
              <a:t>Authorized representative</a:t>
            </a:r>
            <a:r>
              <a:rPr lang="en-US" sz="2400" b="1" dirty="0">
                <a:solidFill>
                  <a:schemeClr val="tx1"/>
                </a:solidFill>
                <a:latin typeface="Times New Roman" pitchFamily="18" charset="0"/>
                <a:cs typeface="Times New Roman" pitchFamily="18" charset="0"/>
              </a:rPr>
              <a:t> </a:t>
            </a:r>
            <a:r>
              <a:rPr lang="en-US" sz="2400" dirty="0">
                <a:solidFill>
                  <a:schemeClr val="tx1"/>
                </a:solidFill>
                <a:latin typeface="Times New Roman" pitchFamily="18" charset="0"/>
                <a:cs typeface="Times New Roman" pitchFamily="18" charset="0"/>
              </a:rPr>
              <a:t>and </a:t>
            </a:r>
            <a:r>
              <a:rPr lang="en-US" sz="2400" b="1" u="sng" dirty="0">
                <a:solidFill>
                  <a:schemeClr val="tx1"/>
                </a:solidFill>
                <a:latin typeface="Times New Roman" pitchFamily="18" charset="0"/>
                <a:cs typeface="Times New Roman" pitchFamily="18" charset="0"/>
              </a:rPr>
              <a:t>film artist</a:t>
            </a:r>
            <a:r>
              <a:rPr lang="en-US" sz="2400" b="1" dirty="0">
                <a:solidFill>
                  <a:schemeClr val="tx1"/>
                </a:solidFill>
                <a:latin typeface="Times New Roman" pitchFamily="18" charset="0"/>
                <a:cs typeface="Times New Roman" pitchFamily="18" charset="0"/>
              </a:rPr>
              <a:t> </a:t>
            </a:r>
            <a:r>
              <a:rPr lang="en-US" sz="2400" dirty="0">
                <a:solidFill>
                  <a:schemeClr val="tx1"/>
                </a:solidFill>
                <a:latin typeface="Times New Roman" pitchFamily="18" charset="0"/>
                <a:cs typeface="Times New Roman" pitchFamily="18" charset="0"/>
              </a:rPr>
              <a:t>- vide notification : No. SO 17(E), dated 12-1-1977.</a:t>
            </a:r>
          </a:p>
          <a:p>
            <a:pPr marL="0" indent="-271463" algn="just" eaLnBrk="1" fontAlgn="auto" hangingPunct="1">
              <a:spcBef>
                <a:spcPts val="0"/>
              </a:spcBef>
              <a:buFont typeface="Arial" pitchFamily="34" charset="0"/>
              <a:buNone/>
              <a:defRPr/>
            </a:pPr>
            <a:r>
              <a:rPr lang="en-US" sz="2400" b="1" u="sng" dirty="0">
                <a:solidFill>
                  <a:schemeClr val="tx1"/>
                </a:solidFill>
                <a:latin typeface="Times New Roman" pitchFamily="18" charset="0"/>
                <a:cs typeface="Times New Roman" pitchFamily="18" charset="0"/>
              </a:rPr>
              <a:t>Company Secretary</a:t>
            </a:r>
            <a:r>
              <a:rPr lang="en-US" sz="2400" b="1" dirty="0">
                <a:solidFill>
                  <a:schemeClr val="tx1"/>
                </a:solidFill>
                <a:latin typeface="Times New Roman" pitchFamily="18" charset="0"/>
                <a:cs typeface="Times New Roman" pitchFamily="18" charset="0"/>
              </a:rPr>
              <a:t> -</a:t>
            </a:r>
            <a:r>
              <a:rPr lang="en-US" sz="2400" dirty="0">
                <a:solidFill>
                  <a:schemeClr val="tx1"/>
                </a:solidFill>
                <a:latin typeface="Times New Roman" pitchFamily="18" charset="0"/>
                <a:cs typeface="Times New Roman" pitchFamily="18" charset="0"/>
              </a:rPr>
              <a:t> vide Notification : No. SO 2675, dated 25-9-1992.</a:t>
            </a:r>
          </a:p>
          <a:p>
            <a:pPr marL="0" indent="-271463" algn="just" eaLnBrk="1" fontAlgn="auto" hangingPunct="1">
              <a:spcBef>
                <a:spcPts val="0"/>
              </a:spcBef>
              <a:buFont typeface="Arial" pitchFamily="34" charset="0"/>
              <a:buNone/>
              <a:defRPr/>
            </a:pPr>
            <a:r>
              <a:rPr lang="en-US" sz="2400" b="1" u="sng" dirty="0">
                <a:solidFill>
                  <a:schemeClr val="tx1"/>
                </a:solidFill>
                <a:latin typeface="Times New Roman" pitchFamily="18" charset="0"/>
                <a:cs typeface="Times New Roman" pitchFamily="18" charset="0"/>
              </a:rPr>
              <a:t>Profession of information technology</a:t>
            </a:r>
            <a:r>
              <a:rPr lang="en-US" sz="2400" dirty="0">
                <a:solidFill>
                  <a:schemeClr val="tx1"/>
                </a:solidFill>
                <a:latin typeface="Times New Roman" pitchFamily="18" charset="0"/>
                <a:cs typeface="Times New Roman" pitchFamily="18" charset="0"/>
              </a:rPr>
              <a:t> - vide Notification : No. SO 385(E), dated 4-5-2001.</a:t>
            </a:r>
            <a:endParaRPr lang="en-IN" altLang="en-US" sz="24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Rectangle 14"/>
          <p:cNvSpPr>
            <a:spLocks noChangeArrowheads="1"/>
          </p:cNvSpPr>
          <p:nvPr/>
        </p:nvSpPr>
        <p:spPr bwMode="auto">
          <a:xfrm>
            <a:off x="314182" y="533400"/>
            <a:ext cx="8515636" cy="4293483"/>
          </a:xfrm>
          <a:prstGeom prst="rect">
            <a:avLst/>
          </a:prstGeom>
          <a:noFill/>
          <a:ln w="9525">
            <a:noFill/>
            <a:miter lim="800000"/>
            <a:headEnd/>
            <a:tailEnd/>
          </a:ln>
        </p:spPr>
        <p:txBody>
          <a:bodyPr lIns="0" tIns="0" rIns="0" bIns="0">
            <a:spAutoFit/>
          </a:bodyPr>
          <a:lstStyle/>
          <a:p>
            <a:pPr marL="182880" algn="just">
              <a:spcBef>
                <a:spcPts val="600"/>
              </a:spcBef>
            </a:pPr>
            <a:r>
              <a:rPr lang="en-US" sz="2400" b="1" u="sng" dirty="0">
                <a:latin typeface="Times New Roman" pitchFamily="18" charset="0"/>
                <a:cs typeface="Times New Roman" pitchFamily="18" charset="0"/>
              </a:rPr>
              <a:t>Minutes, Statutory Registers and Records of the Company are required to be maintained for more than 8 (Eight) Years?</a:t>
            </a:r>
          </a:p>
          <a:p>
            <a:pPr marL="182880" algn="just">
              <a:spcBef>
                <a:spcPts val="600"/>
              </a:spcBef>
            </a:pPr>
            <a:r>
              <a:rPr lang="en-US" sz="2400" dirty="0">
                <a:latin typeface="Times New Roman" pitchFamily="18" charset="0"/>
                <a:cs typeface="Times New Roman" pitchFamily="18" charset="0"/>
              </a:rPr>
              <a:t>As per </a:t>
            </a:r>
            <a:r>
              <a:rPr lang="en-US" sz="2400" b="1" u="sng" dirty="0">
                <a:latin typeface="Times New Roman" pitchFamily="18" charset="0"/>
                <a:cs typeface="Times New Roman" pitchFamily="18" charset="0"/>
              </a:rPr>
              <a:t>section 128(5) of the Companies Act, 2013,</a:t>
            </a:r>
            <a:r>
              <a:rPr lang="en-US" sz="2400" b="1" dirty="0">
                <a:latin typeface="Times New Roman" pitchFamily="18" charset="0"/>
                <a:cs typeface="Times New Roman" pitchFamily="18" charset="0"/>
              </a:rPr>
              <a:t> </a:t>
            </a:r>
            <a:r>
              <a:rPr lang="en-US" sz="2400" dirty="0">
                <a:latin typeface="Times New Roman" pitchFamily="18" charset="0"/>
                <a:cs typeface="Times New Roman" pitchFamily="18" charset="0"/>
              </a:rPr>
              <a:t>the books of accounts of every company relating to a </a:t>
            </a:r>
            <a:r>
              <a:rPr lang="en-US" sz="2400" b="1" u="sng" dirty="0">
                <a:latin typeface="Times New Roman" pitchFamily="18" charset="0"/>
                <a:cs typeface="Times New Roman" pitchFamily="18" charset="0"/>
              </a:rPr>
              <a:t>period of not less than 8 (Eight) financial years immediately preceding a financial year shall be maintained.</a:t>
            </a:r>
          </a:p>
          <a:p>
            <a:pPr marL="182880" algn="just">
              <a:spcBef>
                <a:spcPts val="600"/>
              </a:spcBef>
            </a:pPr>
            <a:endParaRPr lang="en-US" sz="2400" dirty="0">
              <a:latin typeface="Times New Roman" pitchFamily="18" charset="0"/>
              <a:cs typeface="Times New Roman" pitchFamily="18" charset="0"/>
            </a:endParaRPr>
          </a:p>
          <a:p>
            <a:pPr marL="182880" algn="just">
              <a:spcBef>
                <a:spcPts val="600"/>
              </a:spcBef>
            </a:pPr>
            <a:r>
              <a:rPr lang="en-US" sz="2400" dirty="0">
                <a:latin typeface="Times New Roman" pitchFamily="18" charset="0"/>
                <a:cs typeface="Times New Roman" pitchFamily="18" charset="0"/>
              </a:rPr>
              <a:t>However, </a:t>
            </a:r>
            <a:r>
              <a:rPr lang="en-US" sz="2400" b="1" u="sng" dirty="0">
                <a:latin typeface="Times New Roman" pitchFamily="18" charset="0"/>
                <a:cs typeface="Times New Roman" pitchFamily="18" charset="0"/>
              </a:rPr>
              <a:t>with regard to minutes and statutory registers and records it shall be maintained by the company since inception.</a:t>
            </a:r>
            <a:r>
              <a:rPr lang="en-US" sz="2400" dirty="0">
                <a:latin typeface="Times New Roman" pitchFamily="18" charset="0"/>
                <a:cs typeface="Times New Roman" pitchFamily="18" charset="0"/>
              </a:rPr>
              <a:t> Since minutes and statutory records are the </a:t>
            </a:r>
            <a:r>
              <a:rPr lang="en-US" sz="2400" b="1" u="sng" dirty="0">
                <a:latin typeface="Times New Roman" pitchFamily="18" charset="0"/>
                <a:cs typeface="Times New Roman" pitchFamily="18" charset="0"/>
              </a:rPr>
              <a:t>principal documents of the company that needs to be maintained and preserved.</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Content Placeholder 2"/>
          <p:cNvSpPr>
            <a:spLocks noGrp="1"/>
          </p:cNvSpPr>
          <p:nvPr>
            <p:ph idx="1"/>
          </p:nvPr>
        </p:nvSpPr>
        <p:spPr>
          <a:xfrm>
            <a:off x="179512" y="304800"/>
            <a:ext cx="8823191" cy="5140424"/>
          </a:xfrm>
        </p:spPr>
        <p:txBody>
          <a:bodyPr/>
          <a:lstStyle/>
          <a:p>
            <a:pPr marL="403225" indent="-228600" algn="just" eaLnBrk="1" hangingPunct="1">
              <a:buFont typeface="Arial" pitchFamily="34" charset="0"/>
              <a:buNone/>
            </a:pPr>
            <a:r>
              <a:rPr lang="en-US" altLang="en-US" sz="2400" b="1" u="sng" dirty="0">
                <a:solidFill>
                  <a:schemeClr val="tx1"/>
                </a:solidFill>
                <a:latin typeface="Times New Roman" pitchFamily="18" charset="0"/>
                <a:cs typeface="Times New Roman" pitchFamily="18" charset="0"/>
              </a:rPr>
              <a:t>CLAUSE 11(c)</a:t>
            </a:r>
            <a:r>
              <a:rPr lang="en-US" altLang="en-US" sz="2400" dirty="0">
                <a:solidFill>
                  <a:schemeClr val="tx1"/>
                </a:solidFill>
                <a:latin typeface="Times New Roman" pitchFamily="18" charset="0"/>
                <a:cs typeface="Times New Roman" pitchFamily="18" charset="0"/>
              </a:rPr>
              <a:t> </a:t>
            </a:r>
          </a:p>
          <a:p>
            <a:pPr marL="403225" indent="-228600" algn="just" eaLnBrk="1" hangingPunct="1">
              <a:buFont typeface="Arial" pitchFamily="34" charset="0"/>
              <a:buNone/>
            </a:pPr>
            <a:r>
              <a:rPr lang="en-US" altLang="en-US" sz="2400" b="1" u="sng" dirty="0">
                <a:solidFill>
                  <a:schemeClr val="tx1"/>
                </a:solidFill>
                <a:latin typeface="Times New Roman" pitchFamily="18" charset="0"/>
                <a:cs typeface="Times New Roman" pitchFamily="18" charset="0"/>
              </a:rPr>
              <a:t>What does “nature of relevant documents” mean?</a:t>
            </a:r>
          </a:p>
          <a:p>
            <a:pPr marL="403225" lvl="1" algn="just" eaLnBrk="1" hangingPunct="1">
              <a:buNone/>
            </a:pPr>
            <a:r>
              <a:rPr lang="en-US" altLang="en-US" sz="2400" dirty="0">
                <a:solidFill>
                  <a:schemeClr val="tx1"/>
                </a:solidFill>
                <a:latin typeface="Times New Roman" pitchFamily="18" charset="0"/>
                <a:cs typeface="Times New Roman" pitchFamily="18" charset="0"/>
              </a:rPr>
              <a:t>List of documents is not required – only nature</a:t>
            </a:r>
          </a:p>
          <a:p>
            <a:pPr marL="403225" indent="-228600" algn="just" eaLnBrk="1" hangingPunct="1">
              <a:buFont typeface="Arial" pitchFamily="34" charset="0"/>
              <a:buNone/>
            </a:pPr>
            <a:endParaRPr lang="en-US" altLang="en-US" sz="2400" b="1" u="sng" dirty="0">
              <a:solidFill>
                <a:schemeClr val="tx1"/>
              </a:solidFill>
              <a:latin typeface="Times New Roman" pitchFamily="18" charset="0"/>
              <a:cs typeface="Times New Roman" pitchFamily="18" charset="0"/>
            </a:endParaRPr>
          </a:p>
          <a:p>
            <a:pPr marL="403225" indent="-228600" algn="just" eaLnBrk="1" hangingPunct="1">
              <a:buFont typeface="Arial" pitchFamily="34" charset="0"/>
              <a:buNone/>
            </a:pPr>
            <a:r>
              <a:rPr lang="en-US" altLang="en-US" sz="2400" b="1" u="sng" dirty="0">
                <a:solidFill>
                  <a:schemeClr val="tx1"/>
                </a:solidFill>
                <a:latin typeface="Times New Roman" pitchFamily="18" charset="0"/>
                <a:cs typeface="Times New Roman" pitchFamily="18" charset="0"/>
              </a:rPr>
              <a:t>Examples of relevant documents</a:t>
            </a:r>
          </a:p>
          <a:p>
            <a:pPr marL="0" indent="-228600" algn="just" eaLnBrk="1" hangingPunct="1">
              <a:spcBef>
                <a:spcPts val="0"/>
              </a:spcBef>
              <a:buFont typeface="Arial" pitchFamily="34" charset="0"/>
              <a:buNone/>
            </a:pPr>
            <a:endParaRPr lang="en-US" altLang="en-US" sz="2400" b="1" u="sng" dirty="0">
              <a:solidFill>
                <a:schemeClr val="tx1"/>
              </a:solidFill>
              <a:latin typeface="Times New Roman" pitchFamily="18" charset="0"/>
              <a:cs typeface="Times New Roman" pitchFamily="18" charset="0"/>
            </a:endParaRPr>
          </a:p>
          <a:p>
            <a:pPr marL="688975" lvl="1" indent="-514350" algn="just" eaLnBrk="1" hangingPunct="1">
              <a:buClrTx/>
              <a:buFont typeface="+mj-lt"/>
              <a:buAutoNum type="romanLcPeriod"/>
            </a:pPr>
            <a:r>
              <a:rPr lang="en-US" altLang="en-US" sz="2400" dirty="0">
                <a:solidFill>
                  <a:schemeClr val="tx1"/>
                </a:solidFill>
                <a:latin typeface="Times New Roman" pitchFamily="18" charset="0"/>
                <a:cs typeface="Times New Roman" pitchFamily="18" charset="0"/>
              </a:rPr>
              <a:t>Bills / Invoices / Receipts issued / received by </a:t>
            </a:r>
            <a:r>
              <a:rPr lang="en-US" altLang="en-US" sz="2400" dirty="0" err="1">
                <a:solidFill>
                  <a:schemeClr val="tx1"/>
                </a:solidFill>
                <a:latin typeface="Times New Roman" pitchFamily="18" charset="0"/>
                <a:cs typeface="Times New Roman" pitchFamily="18" charset="0"/>
              </a:rPr>
              <a:t>assessee</a:t>
            </a:r>
            <a:r>
              <a:rPr lang="en-US" altLang="en-US" sz="2400" dirty="0">
                <a:latin typeface="Times New Roman" pitchFamily="18" charset="0"/>
                <a:cs typeface="Times New Roman" pitchFamily="18" charset="0"/>
              </a:rPr>
              <a:t>.</a:t>
            </a:r>
            <a:endParaRPr lang="en-US" altLang="en-US" sz="2400" dirty="0">
              <a:solidFill>
                <a:schemeClr val="tx1"/>
              </a:solidFill>
              <a:latin typeface="Times New Roman" pitchFamily="18" charset="0"/>
              <a:cs typeface="Times New Roman" pitchFamily="18" charset="0"/>
            </a:endParaRPr>
          </a:p>
          <a:p>
            <a:pPr marL="688975" lvl="1" indent="-514350" algn="just" eaLnBrk="1" hangingPunct="1">
              <a:buClrTx/>
              <a:buFont typeface="+mj-lt"/>
              <a:buAutoNum type="romanLcPeriod"/>
            </a:pPr>
            <a:r>
              <a:rPr lang="en-US" altLang="en-US" sz="2400" dirty="0">
                <a:solidFill>
                  <a:schemeClr val="tx1"/>
                </a:solidFill>
                <a:latin typeface="Times New Roman" pitchFamily="18" charset="0"/>
                <a:cs typeface="Times New Roman" pitchFamily="18" charset="0"/>
              </a:rPr>
              <a:t>Credit / Debit Notes issued / received by </a:t>
            </a:r>
            <a:r>
              <a:rPr lang="en-US" altLang="en-US" sz="2400" dirty="0" err="1">
                <a:solidFill>
                  <a:schemeClr val="tx1"/>
                </a:solidFill>
                <a:latin typeface="Times New Roman" pitchFamily="18" charset="0"/>
                <a:cs typeface="Times New Roman" pitchFamily="18" charset="0"/>
              </a:rPr>
              <a:t>assessee</a:t>
            </a:r>
            <a:r>
              <a:rPr lang="en-US" altLang="en-US" sz="2400" dirty="0">
                <a:solidFill>
                  <a:schemeClr val="tx1"/>
                </a:solidFill>
                <a:latin typeface="Times New Roman" pitchFamily="18" charset="0"/>
                <a:cs typeface="Times New Roman" pitchFamily="18" charset="0"/>
              </a:rPr>
              <a:t>.</a:t>
            </a:r>
          </a:p>
          <a:p>
            <a:pPr marL="688975" lvl="1" indent="-514350" algn="just" eaLnBrk="1" hangingPunct="1">
              <a:buClrTx/>
              <a:buFont typeface="+mj-lt"/>
              <a:buAutoNum type="romanLcPeriod"/>
            </a:pPr>
            <a:r>
              <a:rPr lang="en-US" altLang="en-US" sz="2400" dirty="0">
                <a:solidFill>
                  <a:schemeClr val="tx1"/>
                </a:solidFill>
                <a:latin typeface="Times New Roman" pitchFamily="18" charset="0"/>
                <a:cs typeface="Times New Roman" pitchFamily="18" charset="0"/>
              </a:rPr>
              <a:t>Statutory registers maintained under various laws.</a:t>
            </a:r>
          </a:p>
          <a:p>
            <a:pPr marL="688975" lvl="1" indent="-514350" algn="just" eaLnBrk="1" hangingPunct="1">
              <a:buClrTx/>
              <a:buFont typeface="+mj-lt"/>
              <a:buAutoNum type="romanLcPeriod"/>
            </a:pPr>
            <a:r>
              <a:rPr lang="en-US" altLang="en-US" sz="2400" dirty="0">
                <a:solidFill>
                  <a:schemeClr val="tx1"/>
                </a:solidFill>
                <a:latin typeface="Times New Roman" pitchFamily="18" charset="0"/>
                <a:cs typeface="Times New Roman" pitchFamily="18" charset="0"/>
              </a:rPr>
              <a:t>Contracts / agreements entered into by the </a:t>
            </a:r>
            <a:r>
              <a:rPr lang="en-US" altLang="en-US" sz="2400" dirty="0" err="1">
                <a:solidFill>
                  <a:schemeClr val="tx1"/>
                </a:solidFill>
                <a:latin typeface="Times New Roman" pitchFamily="18" charset="0"/>
                <a:cs typeface="Times New Roman" pitchFamily="18" charset="0"/>
              </a:rPr>
              <a:t>assessee</a:t>
            </a:r>
            <a:r>
              <a:rPr lang="en-US" altLang="en-US" sz="2400" dirty="0">
                <a:solidFill>
                  <a:schemeClr val="tx1"/>
                </a:solidFill>
                <a:latin typeface="Times New Roman" pitchFamily="18" charset="0"/>
                <a:cs typeface="Times New Roman" pitchFamily="18" charset="0"/>
              </a:rPr>
              <a:t>.</a:t>
            </a:r>
          </a:p>
          <a:p>
            <a:pPr marL="688975" lvl="1" indent="-514350" algn="just" eaLnBrk="1" hangingPunct="1">
              <a:buClrTx/>
              <a:buFont typeface="+mj-lt"/>
              <a:buAutoNum type="romanLcPeriod"/>
            </a:pPr>
            <a:r>
              <a:rPr lang="en-US" altLang="en-US" sz="2400" dirty="0">
                <a:solidFill>
                  <a:schemeClr val="tx1"/>
                </a:solidFill>
                <a:latin typeface="Times New Roman" pitchFamily="18" charset="0"/>
                <a:cs typeface="Times New Roman" pitchFamily="18" charset="0"/>
              </a:rPr>
              <a:t>Correspondence between the </a:t>
            </a:r>
            <a:r>
              <a:rPr lang="en-US" altLang="en-US" sz="2400" dirty="0" err="1">
                <a:solidFill>
                  <a:schemeClr val="tx1"/>
                </a:solidFill>
                <a:latin typeface="Times New Roman" pitchFamily="18" charset="0"/>
                <a:cs typeface="Times New Roman" pitchFamily="18" charset="0"/>
              </a:rPr>
              <a:t>assessee</a:t>
            </a:r>
            <a:r>
              <a:rPr lang="en-US" altLang="en-US" sz="2400" dirty="0">
                <a:solidFill>
                  <a:schemeClr val="tx1"/>
                </a:solidFill>
                <a:latin typeface="Times New Roman" pitchFamily="18" charset="0"/>
                <a:cs typeface="Times New Roman" pitchFamily="18" charset="0"/>
              </a:rPr>
              <a:t> and others.</a:t>
            </a:r>
          </a:p>
          <a:p>
            <a:pPr marL="688975" lvl="1" indent="-514350" algn="just" eaLnBrk="1" hangingPunct="1">
              <a:buClrTx/>
              <a:buFont typeface="+mj-lt"/>
              <a:buAutoNum type="romanLcPeriod"/>
            </a:pPr>
            <a:r>
              <a:rPr lang="en-US" altLang="en-US" sz="2400" dirty="0">
                <a:solidFill>
                  <a:schemeClr val="tx1"/>
                </a:solidFill>
                <a:latin typeface="Times New Roman" pitchFamily="18" charset="0"/>
                <a:cs typeface="Times New Roman" pitchFamily="18" charset="0"/>
              </a:rPr>
              <a:t>Third party confirmations / statements of account.</a:t>
            </a:r>
            <a:endParaRPr lang="en-IN" altLang="en-US" sz="24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977059941"/>
              </p:ext>
            </p:extLst>
          </p:nvPr>
        </p:nvGraphicFramePr>
        <p:xfrm>
          <a:off x="483840" y="127992"/>
          <a:ext cx="6248400" cy="5029200"/>
        </p:xfrm>
        <a:graphic>
          <a:graphicData uri="http://schemas.openxmlformats.org/drawingml/2006/table">
            <a:tbl>
              <a:tblPr firstRow="1" bandRow="1">
                <a:tableStyleId>{2D5ABB26-0587-4C30-8999-92F81FD0307C}</a:tableStyleId>
              </a:tblPr>
              <a:tblGrid>
                <a:gridCol w="6248400">
                  <a:extLst>
                    <a:ext uri="{9D8B030D-6E8A-4147-A177-3AD203B41FA5}">
                      <a16:colId xmlns:a16="http://schemas.microsoft.com/office/drawing/2014/main" val="20000"/>
                    </a:ext>
                  </a:extLst>
                </a:gridCol>
              </a:tblGrid>
              <a:tr h="409841">
                <a:tc>
                  <a:txBody>
                    <a:bodyPr/>
                    <a:lstStyle/>
                    <a:p>
                      <a:pPr marL="0" indent="0">
                        <a:buFont typeface="+mj-lt"/>
                        <a:buNone/>
                      </a:pPr>
                      <a:r>
                        <a:rPr lang="en-US" sz="2400" dirty="0">
                          <a:latin typeface="Times New Roman" pitchFamily="18" charset="0"/>
                          <a:cs typeface="Times New Roman" pitchFamily="18" charset="0"/>
                        </a:rPr>
                        <a:t>vii. Fixed assets register</a:t>
                      </a:r>
                      <a:endParaRPr lang="en-US" sz="2400" b="1" dirty="0">
                        <a:latin typeface="Times New Roman" pitchFamily="18" charset="0"/>
                        <a:cs typeface="Times New Roman" pitchFamily="18" charset="0"/>
                      </a:endParaRPr>
                    </a:p>
                  </a:txBody>
                  <a:tcPr/>
                </a:tc>
                <a:extLst>
                  <a:ext uri="{0D108BD9-81ED-4DB2-BD59-A6C34878D82A}">
                    <a16:rowId xmlns:a16="http://schemas.microsoft.com/office/drawing/2014/main" val="10000"/>
                  </a:ext>
                </a:extLst>
              </a:tr>
              <a:tr h="409841">
                <a:tc>
                  <a: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sz="2400" dirty="0">
                          <a:latin typeface="Times New Roman" pitchFamily="18" charset="0"/>
                          <a:cs typeface="Times New Roman" pitchFamily="18" charset="0"/>
                        </a:rPr>
                        <a:t>viii. Payroll records</a:t>
                      </a:r>
                      <a:endParaRPr lang="en-US" sz="2400" b="1"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409841">
                <a:tc>
                  <a: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sz="2400" dirty="0">
                          <a:latin typeface="Times New Roman" pitchFamily="18" charset="0"/>
                          <a:cs typeface="Times New Roman" pitchFamily="18" charset="0"/>
                        </a:rPr>
                        <a:t>ix. Lease Deed</a:t>
                      </a:r>
                      <a:endParaRPr lang="en-US" sz="2400" b="1"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r h="409841">
                <a:tc>
                  <a: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sz="2400" b="0" dirty="0">
                          <a:latin typeface="Times New Roman" pitchFamily="18" charset="0"/>
                          <a:cs typeface="Times New Roman" pitchFamily="18" charset="0"/>
                        </a:rPr>
                        <a:t>x. VAT Audit</a:t>
                      </a:r>
                      <a:r>
                        <a:rPr lang="en-US" sz="2400" b="0" baseline="0" dirty="0">
                          <a:latin typeface="Times New Roman" pitchFamily="18" charset="0"/>
                          <a:cs typeface="Times New Roman" pitchFamily="18" charset="0"/>
                        </a:rPr>
                        <a:t> report</a:t>
                      </a:r>
                      <a:endParaRPr lang="en-US" sz="2400" b="0" dirty="0">
                        <a:latin typeface="Times New Roman" pitchFamily="18" charset="0"/>
                        <a:cs typeface="Times New Roman" pitchFamily="18" charset="0"/>
                      </a:endParaRPr>
                    </a:p>
                  </a:txBody>
                  <a:tcPr/>
                </a:tc>
                <a:extLst>
                  <a:ext uri="{0D108BD9-81ED-4DB2-BD59-A6C34878D82A}">
                    <a16:rowId xmlns:a16="http://schemas.microsoft.com/office/drawing/2014/main" val="10003"/>
                  </a:ext>
                </a:extLst>
              </a:tr>
              <a:tr h="409841">
                <a:tc>
                  <a: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sz="2400" dirty="0">
                          <a:latin typeface="Times New Roman" pitchFamily="18" charset="0"/>
                          <a:cs typeface="Times New Roman" pitchFamily="18" charset="0"/>
                        </a:rPr>
                        <a:t>xi. Cost audit report</a:t>
                      </a:r>
                      <a:endParaRPr lang="en-US" sz="2400" b="1" dirty="0">
                        <a:latin typeface="Times New Roman" pitchFamily="18" charset="0"/>
                        <a:cs typeface="Times New Roman" pitchFamily="18" charset="0"/>
                      </a:endParaRPr>
                    </a:p>
                  </a:txBody>
                  <a:tcPr/>
                </a:tc>
                <a:extLst>
                  <a:ext uri="{0D108BD9-81ED-4DB2-BD59-A6C34878D82A}">
                    <a16:rowId xmlns:a16="http://schemas.microsoft.com/office/drawing/2014/main" val="10004"/>
                  </a:ext>
                </a:extLst>
              </a:tr>
              <a:tr h="409841">
                <a:tc>
                  <a: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sz="2400" b="0" dirty="0">
                          <a:latin typeface="Times New Roman" pitchFamily="18" charset="0"/>
                          <a:cs typeface="Times New Roman" pitchFamily="18" charset="0"/>
                        </a:rPr>
                        <a:t>xii. Excise</a:t>
                      </a:r>
                      <a:r>
                        <a:rPr lang="en-US" sz="2400" dirty="0">
                          <a:latin typeface="Times New Roman" pitchFamily="18" charset="0"/>
                          <a:cs typeface="Times New Roman" pitchFamily="18" charset="0"/>
                        </a:rPr>
                        <a:t> audit report</a:t>
                      </a:r>
                      <a:endParaRPr lang="en-US" sz="2400" b="1" dirty="0">
                        <a:latin typeface="Times New Roman" pitchFamily="18" charset="0"/>
                        <a:cs typeface="Times New Roman" pitchFamily="18" charset="0"/>
                      </a:endParaRPr>
                    </a:p>
                  </a:txBody>
                  <a:tcPr/>
                </a:tc>
                <a:extLst>
                  <a:ext uri="{0D108BD9-81ED-4DB2-BD59-A6C34878D82A}">
                    <a16:rowId xmlns:a16="http://schemas.microsoft.com/office/drawing/2014/main" val="10005"/>
                  </a:ext>
                </a:extLst>
              </a:tr>
              <a:tr h="409841">
                <a:tc>
                  <a: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sz="2400" dirty="0">
                          <a:latin typeface="Times New Roman" pitchFamily="18" charset="0"/>
                          <a:cs typeface="Times New Roman" pitchFamily="18" charset="0"/>
                        </a:rPr>
                        <a:t>xiii. Service tax audit report</a:t>
                      </a:r>
                    </a:p>
                  </a:txBody>
                  <a:tcPr/>
                </a:tc>
                <a:extLst>
                  <a:ext uri="{0D108BD9-81ED-4DB2-BD59-A6C34878D82A}">
                    <a16:rowId xmlns:a16="http://schemas.microsoft.com/office/drawing/2014/main" val="10006"/>
                  </a:ext>
                </a:extLst>
              </a:tr>
              <a:tr h="409841">
                <a:tc>
                  <a: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sz="2400" dirty="0">
                          <a:latin typeface="Times New Roman" pitchFamily="18" charset="0"/>
                          <a:cs typeface="Times New Roman" pitchFamily="18" charset="0"/>
                        </a:rPr>
                        <a:t>xiv. Sale deed of property </a:t>
                      </a:r>
                      <a:r>
                        <a:rPr lang="en-US" sz="2400" dirty="0" err="1">
                          <a:latin typeface="Times New Roman" pitchFamily="18" charset="0"/>
                          <a:cs typeface="Times New Roman" pitchFamily="18" charset="0"/>
                        </a:rPr>
                        <a:t>pur</a:t>
                      </a:r>
                      <a:r>
                        <a:rPr lang="en-US" sz="2400" dirty="0">
                          <a:latin typeface="Times New Roman" pitchFamily="18" charset="0"/>
                          <a:cs typeface="Times New Roman" pitchFamily="18" charset="0"/>
                        </a:rPr>
                        <a:t>/sold</a:t>
                      </a:r>
                      <a:endParaRPr lang="en-US" sz="2400" b="1" dirty="0">
                        <a:latin typeface="Times New Roman" pitchFamily="18" charset="0"/>
                        <a:cs typeface="Times New Roman" pitchFamily="18" charset="0"/>
                      </a:endParaRPr>
                    </a:p>
                  </a:txBody>
                  <a:tcPr/>
                </a:tc>
                <a:extLst>
                  <a:ext uri="{0D108BD9-81ED-4DB2-BD59-A6C34878D82A}">
                    <a16:rowId xmlns:a16="http://schemas.microsoft.com/office/drawing/2014/main" val="10007"/>
                  </a:ext>
                </a:extLst>
              </a:tr>
              <a:tr h="409841">
                <a:tc>
                  <a: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sz="2400" dirty="0">
                          <a:latin typeface="Times New Roman" pitchFamily="18" charset="0"/>
                          <a:cs typeface="Times New Roman" pitchFamily="18" charset="0"/>
                        </a:rPr>
                        <a:t>xv. Board minutes</a:t>
                      </a:r>
                      <a:endParaRPr lang="en-US" sz="2400" b="1" dirty="0">
                        <a:latin typeface="Times New Roman" pitchFamily="18" charset="0"/>
                        <a:cs typeface="Times New Roman" pitchFamily="18" charset="0"/>
                      </a:endParaRPr>
                    </a:p>
                  </a:txBody>
                  <a:tcPr/>
                </a:tc>
                <a:extLst>
                  <a:ext uri="{0D108BD9-81ED-4DB2-BD59-A6C34878D82A}">
                    <a16:rowId xmlns:a16="http://schemas.microsoft.com/office/drawing/2014/main" val="10008"/>
                  </a:ext>
                </a:extLst>
              </a:tr>
              <a:tr h="409841">
                <a:tc>
                  <a:txBody>
                    <a:bodyPr/>
                    <a:lstStyle/>
                    <a:p>
                      <a:pPr marL="0" indent="0">
                        <a:buFont typeface="+mj-lt"/>
                        <a:buNone/>
                      </a:pPr>
                      <a:r>
                        <a:rPr lang="en-US" sz="2400" dirty="0">
                          <a:latin typeface="Times New Roman" pitchFamily="18" charset="0"/>
                          <a:cs typeface="Times New Roman" pitchFamily="18" charset="0"/>
                        </a:rPr>
                        <a:t>xvi. VAT</a:t>
                      </a:r>
                      <a:r>
                        <a:rPr lang="en-US" sz="2400" baseline="0" dirty="0">
                          <a:latin typeface="Times New Roman" pitchFamily="18" charset="0"/>
                          <a:cs typeface="Times New Roman" pitchFamily="18" charset="0"/>
                        </a:rPr>
                        <a:t> / </a:t>
                      </a:r>
                      <a:r>
                        <a:rPr lang="en-US" sz="2400" dirty="0">
                          <a:latin typeface="Times New Roman" pitchFamily="18" charset="0"/>
                          <a:cs typeface="Times New Roman" pitchFamily="18" charset="0"/>
                        </a:rPr>
                        <a:t>Excise / Service Tax returns</a:t>
                      </a:r>
                      <a:endParaRPr lang="en-US" sz="2400" b="1" dirty="0">
                        <a:latin typeface="Times New Roman" pitchFamily="18" charset="0"/>
                        <a:cs typeface="Times New Roman" pitchFamily="18" charset="0"/>
                      </a:endParaRPr>
                    </a:p>
                  </a:txBody>
                  <a:tcPr/>
                </a:tc>
                <a:extLst>
                  <a:ext uri="{0D108BD9-81ED-4DB2-BD59-A6C34878D82A}">
                    <a16:rowId xmlns:a16="http://schemas.microsoft.com/office/drawing/2014/main" val="10009"/>
                  </a:ext>
                </a:extLst>
              </a:tr>
              <a:tr h="409841">
                <a:tc>
                  <a:txBody>
                    <a:bodyPr/>
                    <a:lstStyle/>
                    <a:p>
                      <a:pPr marL="0" indent="0">
                        <a:buFont typeface="+mj-lt"/>
                        <a:buNone/>
                      </a:pPr>
                      <a:r>
                        <a:rPr lang="en-US" sz="2400" dirty="0">
                          <a:latin typeface="Times New Roman" pitchFamily="18" charset="0"/>
                          <a:cs typeface="Times New Roman" pitchFamily="18" charset="0"/>
                        </a:rPr>
                        <a:t>xvii. TDS </a:t>
                      </a:r>
                      <a:r>
                        <a:rPr lang="en-US" sz="2400" baseline="0" dirty="0">
                          <a:latin typeface="Times New Roman" pitchFamily="18" charset="0"/>
                          <a:cs typeface="Times New Roman" pitchFamily="18" charset="0"/>
                        </a:rPr>
                        <a:t> returns</a:t>
                      </a:r>
                      <a:endParaRPr lang="en-US" sz="2400" b="1" dirty="0">
                        <a:latin typeface="Times New Roman" pitchFamily="18" charset="0"/>
                        <a:cs typeface="Times New Roman" pitchFamily="18" charset="0"/>
                      </a:endParaRPr>
                    </a:p>
                  </a:txBody>
                  <a:tcPr/>
                </a:tc>
                <a:extLst>
                  <a:ext uri="{0D108BD9-81ED-4DB2-BD59-A6C34878D82A}">
                    <a16:rowId xmlns:a16="http://schemas.microsoft.com/office/drawing/2014/main" val="10010"/>
                  </a:ext>
                </a:extLst>
              </a:tr>
            </a:tbl>
          </a:graphicData>
        </a:graphic>
      </p:graphicFrame>
      <p:sp>
        <p:nvSpPr>
          <p:cNvPr id="96270" name="Rectangle 2"/>
          <p:cNvSpPr>
            <a:spLocks noChangeArrowheads="1"/>
          </p:cNvSpPr>
          <p:nvPr/>
        </p:nvSpPr>
        <p:spPr bwMode="auto">
          <a:xfrm>
            <a:off x="457200" y="5257800"/>
            <a:ext cx="8382000" cy="830263"/>
          </a:xfrm>
          <a:prstGeom prst="rect">
            <a:avLst/>
          </a:prstGeom>
          <a:noFill/>
          <a:ln w="9525">
            <a:noFill/>
            <a:miter lim="800000"/>
            <a:headEnd/>
            <a:tailEnd/>
          </a:ln>
        </p:spPr>
        <p:txBody>
          <a:bodyPr>
            <a:spAutoFit/>
          </a:bodyPr>
          <a:lstStyle/>
          <a:p>
            <a:pPr algn="just"/>
            <a:r>
              <a:rPr lang="en-US" altLang="en-US" sz="2400" dirty="0">
                <a:latin typeface="Times New Roman" pitchFamily="18" charset="0"/>
                <a:cs typeface="Times New Roman" pitchFamily="18" charset="0"/>
              </a:rPr>
              <a:t>In the utility, there is no separate section or drop down list for “nature of documents”</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Content Placeholder 2"/>
          <p:cNvSpPr>
            <a:spLocks noGrp="1"/>
          </p:cNvSpPr>
          <p:nvPr>
            <p:ph idx="1"/>
          </p:nvPr>
        </p:nvSpPr>
        <p:spPr>
          <a:xfrm>
            <a:off x="228600" y="228600"/>
            <a:ext cx="8610600" cy="5897563"/>
          </a:xfrm>
        </p:spPr>
        <p:txBody>
          <a:bodyPr>
            <a:normAutofit/>
          </a:bodyPr>
          <a:lstStyle/>
          <a:p>
            <a:pPr algn="ctr">
              <a:buNone/>
            </a:pPr>
            <a:r>
              <a:rPr lang="en-US" sz="2400" b="1" dirty="0">
                <a:latin typeface="Times New Roman" pitchFamily="18" charset="0"/>
                <a:cs typeface="Times New Roman" pitchFamily="18" charset="0"/>
              </a:rPr>
              <a:t>As per Page no 90 of Guidance Note on Tax Audit u/s. 44AB of IT Act, 1961 (Revised 2026)</a:t>
            </a:r>
            <a:endParaRPr lang="en-US" altLang="en-US" sz="2200" b="1" u="sng" dirty="0">
              <a:solidFill>
                <a:schemeClr val="tx1"/>
              </a:solidFill>
              <a:latin typeface="Times New Roman" pitchFamily="18" charset="0"/>
              <a:cs typeface="Times New Roman" pitchFamily="18" charset="0"/>
            </a:endParaRPr>
          </a:p>
          <a:p>
            <a:pPr algn="just">
              <a:buNone/>
            </a:pPr>
            <a:endParaRPr lang="en-GB" altLang="en-US" sz="2400" dirty="0">
              <a:solidFill>
                <a:schemeClr val="tx1"/>
              </a:solidFill>
              <a:latin typeface="Times New Roman" pitchFamily="18" charset="0"/>
              <a:cs typeface="Times New Roman" pitchFamily="18" charset="0"/>
            </a:endParaRPr>
          </a:p>
          <a:p>
            <a:pPr algn="just">
              <a:buNone/>
            </a:pPr>
            <a:r>
              <a:rPr lang="en-US" altLang="en-US" sz="2400" dirty="0">
                <a:solidFill>
                  <a:schemeClr val="tx1"/>
                </a:solidFill>
                <a:latin typeface="Times New Roman" pitchFamily="18" charset="0"/>
                <a:cs typeface="Times New Roman" pitchFamily="18" charset="0"/>
              </a:rPr>
              <a:t>23.5 In the case of a </a:t>
            </a:r>
            <a:r>
              <a:rPr lang="en-US" altLang="en-US" sz="2400" b="1" u="sng" dirty="0">
                <a:solidFill>
                  <a:schemeClr val="tx1"/>
                </a:solidFill>
                <a:latin typeface="Times New Roman" pitchFamily="18" charset="0"/>
                <a:cs typeface="Times New Roman" pitchFamily="18" charset="0"/>
              </a:rPr>
              <a:t>person for whom the books of account have been prescribed under rule 6F, the list of books so prescribed have to be stated under clause 11(a). </a:t>
            </a:r>
          </a:p>
          <a:p>
            <a:pPr algn="just">
              <a:buNone/>
            </a:pPr>
            <a:r>
              <a:rPr lang="en-US" altLang="en-US" sz="2400" b="1" u="sng" dirty="0">
                <a:solidFill>
                  <a:schemeClr val="tx1"/>
                </a:solidFill>
                <a:latin typeface="Times New Roman" pitchFamily="18" charset="0"/>
                <a:cs typeface="Times New Roman" pitchFamily="18" charset="0"/>
              </a:rPr>
              <a:t>It may be noted that the daily case register and the inventory under broad heads do not constitute books of account and hence the same need not be mentioned under clause 11(a).</a:t>
            </a:r>
          </a:p>
          <a:p>
            <a:pPr algn="just">
              <a:buNone/>
            </a:pPr>
            <a:r>
              <a:rPr lang="en-US" altLang="en-US" sz="2400" dirty="0">
                <a:solidFill>
                  <a:schemeClr val="tx1"/>
                </a:solidFill>
                <a:latin typeface="Times New Roman" pitchFamily="18" charset="0"/>
                <a:cs typeface="Times New Roman" pitchFamily="18" charset="0"/>
              </a:rPr>
              <a:t>Sometimes an </a:t>
            </a:r>
            <a:r>
              <a:rPr lang="en-US" altLang="en-US" sz="2400" dirty="0" err="1">
                <a:solidFill>
                  <a:schemeClr val="tx1"/>
                </a:solidFill>
                <a:latin typeface="Times New Roman" pitchFamily="18" charset="0"/>
                <a:cs typeface="Times New Roman" pitchFamily="18" charset="0"/>
              </a:rPr>
              <a:t>assessee</a:t>
            </a:r>
            <a:r>
              <a:rPr lang="en-US" altLang="en-US" sz="2400" dirty="0">
                <a:solidFill>
                  <a:schemeClr val="tx1"/>
                </a:solidFill>
                <a:latin typeface="Times New Roman" pitchFamily="18" charset="0"/>
                <a:cs typeface="Times New Roman" pitchFamily="18" charset="0"/>
              </a:rPr>
              <a:t> may carry on multiple activities. </a:t>
            </a:r>
          </a:p>
          <a:p>
            <a:pPr algn="just">
              <a:buNone/>
            </a:pPr>
            <a:r>
              <a:rPr lang="en-US" altLang="en-US" sz="2400" dirty="0">
                <a:solidFill>
                  <a:schemeClr val="tx1"/>
                </a:solidFill>
                <a:latin typeface="Times New Roman" pitchFamily="18" charset="0"/>
                <a:cs typeface="Times New Roman" pitchFamily="18" charset="0"/>
              </a:rPr>
              <a:t>Books of account might have been prescribed for one of the activities. </a:t>
            </a:r>
          </a:p>
          <a:p>
            <a:pPr algn="just">
              <a:buNone/>
            </a:pPr>
            <a:r>
              <a:rPr lang="en-US" altLang="en-US" sz="2400" dirty="0">
                <a:solidFill>
                  <a:schemeClr val="tx1"/>
                </a:solidFill>
                <a:latin typeface="Times New Roman" pitchFamily="18" charset="0"/>
                <a:cs typeface="Times New Roman" pitchFamily="18" charset="0"/>
              </a:rPr>
              <a:t>In that case, mention may be made of the activity for which books have been prescribed.</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013865135"/>
      </p:ext>
    </p:extLst>
  </p:cSld>
  <p:clrMapOvr>
    <a:masterClrMapping/>
  </p:clrMapOvr>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Content Placeholder 2"/>
          <p:cNvSpPr>
            <a:spLocks noGrp="1"/>
          </p:cNvSpPr>
          <p:nvPr>
            <p:ph idx="1"/>
          </p:nvPr>
        </p:nvSpPr>
        <p:spPr>
          <a:xfrm>
            <a:off x="228600" y="228600"/>
            <a:ext cx="8610600" cy="6179344"/>
          </a:xfrm>
        </p:spPr>
        <p:txBody>
          <a:bodyPr>
            <a:noAutofit/>
          </a:bodyPr>
          <a:lstStyle/>
          <a:p>
            <a:pPr marL="0" indent="109538" algn="ctr" defTabSz="114300">
              <a:buNone/>
            </a:pPr>
            <a:r>
              <a:rPr lang="en-US" sz="2000" b="1" dirty="0">
                <a:latin typeface="Times New Roman" pitchFamily="18" charset="0"/>
                <a:cs typeface="Times New Roman" pitchFamily="18" charset="0"/>
              </a:rPr>
              <a:t>As per Page no 90 &amp; 91 of Guidance Note on Tax Audit u/s. 44AB of IT Act, 1961 (Revised 2026)</a:t>
            </a:r>
            <a:endParaRPr lang="en-US" sz="2200" b="1" dirty="0">
              <a:latin typeface="Times New Roman" pitchFamily="18" charset="0"/>
              <a:cs typeface="Times New Roman" pitchFamily="18" charset="0"/>
            </a:endParaRPr>
          </a:p>
          <a:p>
            <a:pPr algn="just">
              <a:buNone/>
            </a:pPr>
            <a:r>
              <a:rPr lang="en-US" altLang="en-US" sz="2100" dirty="0">
                <a:solidFill>
                  <a:schemeClr val="tx1"/>
                </a:solidFill>
                <a:latin typeface="Times New Roman" pitchFamily="18" charset="0"/>
                <a:cs typeface="Times New Roman" pitchFamily="18" charset="0"/>
              </a:rPr>
              <a:t>23.8 For a person whose accounts of the business or profession have been audited under any other law, the requirement for maintenance of books of account is contained in the relevant statutes. </a:t>
            </a:r>
          </a:p>
          <a:p>
            <a:pPr algn="just">
              <a:buNone/>
            </a:pPr>
            <a:r>
              <a:rPr lang="en-US" altLang="en-US" sz="2100" b="1" u="sng" dirty="0">
                <a:solidFill>
                  <a:schemeClr val="tx1"/>
                </a:solidFill>
                <a:latin typeface="Times New Roman" pitchFamily="18" charset="0"/>
                <a:cs typeface="Times New Roman" pitchFamily="18" charset="0"/>
              </a:rPr>
              <a:t>In the case of other </a:t>
            </a:r>
            <a:r>
              <a:rPr lang="en-US" altLang="en-US" sz="2100" b="1" u="sng" dirty="0" err="1">
                <a:solidFill>
                  <a:schemeClr val="tx1"/>
                </a:solidFill>
                <a:latin typeface="Times New Roman" pitchFamily="18" charset="0"/>
                <a:cs typeface="Times New Roman" pitchFamily="18" charset="0"/>
              </a:rPr>
              <a:t>assessees</a:t>
            </a:r>
            <a:r>
              <a:rPr lang="en-US" altLang="en-US" sz="2100" b="1" u="sng" dirty="0">
                <a:solidFill>
                  <a:schemeClr val="tx1"/>
                </a:solidFill>
                <a:latin typeface="Times New Roman" pitchFamily="18" charset="0"/>
                <a:cs typeface="Times New Roman" pitchFamily="18" charset="0"/>
              </a:rPr>
              <a:t>, normal books of account to be maintained will be cash book/bank book, sales/purchase journal or register and ledger. </a:t>
            </a:r>
          </a:p>
          <a:p>
            <a:pPr algn="just">
              <a:buNone/>
            </a:pPr>
            <a:r>
              <a:rPr lang="en-US" altLang="en-US" sz="2100" b="1" u="sng" dirty="0" err="1">
                <a:solidFill>
                  <a:schemeClr val="tx1"/>
                </a:solidFill>
                <a:latin typeface="Times New Roman" pitchFamily="18" charset="0"/>
                <a:cs typeface="Times New Roman" pitchFamily="18" charset="0"/>
              </a:rPr>
              <a:t>Assessees</a:t>
            </a:r>
            <a:r>
              <a:rPr lang="en-US" altLang="en-US" sz="2100" b="1" u="sng" dirty="0">
                <a:solidFill>
                  <a:schemeClr val="tx1"/>
                </a:solidFill>
                <a:latin typeface="Times New Roman" pitchFamily="18" charset="0"/>
                <a:cs typeface="Times New Roman" pitchFamily="18" charset="0"/>
              </a:rPr>
              <a:t> engaged in trading/manufacturing activities should also maintain quantitative details of principal items of stores, raw materials and finished goods. </a:t>
            </a:r>
          </a:p>
          <a:p>
            <a:pPr algn="just">
              <a:buNone/>
            </a:pPr>
            <a:r>
              <a:rPr lang="en-US" altLang="en-US" sz="2100" dirty="0">
                <a:solidFill>
                  <a:schemeClr val="tx1"/>
                </a:solidFill>
                <a:latin typeface="Times New Roman" pitchFamily="18" charset="0"/>
                <a:cs typeface="Times New Roman" pitchFamily="18" charset="0"/>
              </a:rPr>
              <a:t>While giving his report in Form No. 3CB about maintenance of proper books of account, the tax auditor should ensure that they are maintained in accordance with the above requirements. </a:t>
            </a:r>
          </a:p>
          <a:p>
            <a:pPr algn="just">
              <a:buNone/>
            </a:pPr>
            <a:r>
              <a:rPr lang="en-US" altLang="en-US" sz="2100" b="1" u="sng" dirty="0">
                <a:solidFill>
                  <a:schemeClr val="tx1"/>
                </a:solidFill>
                <a:latin typeface="Times New Roman" pitchFamily="18" charset="0"/>
                <a:cs typeface="Times New Roman" pitchFamily="18" charset="0"/>
              </a:rPr>
              <a:t>In case stock records are not properly maintained by the </a:t>
            </a:r>
            <a:r>
              <a:rPr lang="en-US" altLang="en-US" sz="2100" b="1" u="sng" dirty="0" err="1">
                <a:solidFill>
                  <a:schemeClr val="tx1"/>
                </a:solidFill>
                <a:latin typeface="Times New Roman" pitchFamily="18" charset="0"/>
                <a:cs typeface="Times New Roman" pitchFamily="18" charset="0"/>
              </a:rPr>
              <a:t>assessee</a:t>
            </a:r>
            <a:r>
              <a:rPr lang="en-US" altLang="en-US" sz="2100" b="1" u="sng" dirty="0">
                <a:solidFill>
                  <a:schemeClr val="tx1"/>
                </a:solidFill>
                <a:latin typeface="Times New Roman" pitchFamily="18" charset="0"/>
                <a:cs typeface="Times New Roman" pitchFamily="18" charset="0"/>
              </a:rPr>
              <a:t> due to the nature, level, volume and variety of items/ transactions, the tax auditor will have to consider the concept of materiality and practicality while giving his report in Form No. 3CB.</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982330637"/>
      </p:ext>
    </p:extLst>
  </p:cSld>
  <p:clrMapOvr>
    <a:masterClrMapping/>
  </p:clrMapOvr>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Content Placeholder 2"/>
          <p:cNvSpPr>
            <a:spLocks noGrp="1"/>
          </p:cNvSpPr>
          <p:nvPr>
            <p:ph idx="1"/>
          </p:nvPr>
        </p:nvSpPr>
        <p:spPr>
          <a:xfrm>
            <a:off x="228600" y="228600"/>
            <a:ext cx="8610600" cy="5897563"/>
          </a:xfrm>
        </p:spPr>
        <p:txBody>
          <a:bodyPr>
            <a:normAutofit/>
          </a:bodyPr>
          <a:lstStyle/>
          <a:p>
            <a:pPr algn="ctr">
              <a:buNone/>
            </a:pPr>
            <a:r>
              <a:rPr lang="en-US" sz="2400" b="1" dirty="0">
                <a:latin typeface="Times New Roman" pitchFamily="18" charset="0"/>
                <a:cs typeface="Times New Roman" pitchFamily="18" charset="0"/>
              </a:rPr>
              <a:t>As per Page no 91 &amp; 92 of Guidance Note on Tax Audit u/s. 44AB of IT Act, 1961 (Revised 2026)</a:t>
            </a:r>
            <a:endParaRPr lang="en-US" altLang="en-US" sz="2200" b="1" u="sng" dirty="0">
              <a:solidFill>
                <a:schemeClr val="tx1"/>
              </a:solidFill>
              <a:latin typeface="Times New Roman" pitchFamily="18" charset="0"/>
              <a:cs typeface="Times New Roman" pitchFamily="18" charset="0"/>
            </a:endParaRPr>
          </a:p>
          <a:p>
            <a:pPr algn="just">
              <a:buNone/>
            </a:pPr>
            <a:r>
              <a:rPr lang="en-US" altLang="en-US" sz="2000" dirty="0">
                <a:latin typeface="Times New Roman" pitchFamily="18" charset="0"/>
                <a:cs typeface="Times New Roman" pitchFamily="18" charset="0"/>
              </a:rPr>
              <a:t>23.10. The </a:t>
            </a:r>
            <a:r>
              <a:rPr lang="en-US" altLang="en-US" sz="2000" b="1" u="sng" dirty="0">
                <a:latin typeface="Times New Roman" pitchFamily="18" charset="0"/>
                <a:cs typeface="Times New Roman" pitchFamily="18" charset="0"/>
              </a:rPr>
              <a:t>address at which the books so maintained are kept is also required to be mentioned under clause 11(b). </a:t>
            </a:r>
          </a:p>
          <a:p>
            <a:pPr algn="just">
              <a:buNone/>
            </a:pPr>
            <a:r>
              <a:rPr lang="en-US" altLang="en-US" sz="2000" b="1" u="sng" dirty="0">
                <a:latin typeface="Times New Roman" pitchFamily="18" charset="0"/>
                <a:cs typeface="Times New Roman" pitchFamily="18" charset="0"/>
              </a:rPr>
              <a:t>In case the books of account are kept at more than one location, the details of address of each such location along with the details of books of account maintained thereof is required to be mentioned. </a:t>
            </a:r>
          </a:p>
          <a:p>
            <a:pPr algn="just">
              <a:buNone/>
            </a:pPr>
            <a:r>
              <a:rPr lang="en-US" altLang="en-US" sz="2000" dirty="0">
                <a:latin typeface="Times New Roman" pitchFamily="18" charset="0"/>
                <a:cs typeface="Times New Roman" pitchFamily="18" charset="0"/>
              </a:rPr>
              <a:t>The auditor is advised to obtain from the </a:t>
            </a:r>
            <a:r>
              <a:rPr lang="en-US" altLang="en-US" sz="2000" dirty="0" err="1">
                <a:latin typeface="Times New Roman" pitchFamily="18" charset="0"/>
                <a:cs typeface="Times New Roman" pitchFamily="18" charset="0"/>
              </a:rPr>
              <a:t>assessee</a:t>
            </a:r>
            <a:r>
              <a:rPr lang="en-US" altLang="en-US" sz="2000" dirty="0">
                <a:latin typeface="Times New Roman" pitchFamily="18" charset="0"/>
                <a:cs typeface="Times New Roman" pitchFamily="18" charset="0"/>
              </a:rPr>
              <a:t> a list in the following format and accordingly, verify the same with details reported in clause 11(b). </a:t>
            </a:r>
          </a:p>
          <a:p>
            <a:pPr algn="just">
              <a:buNone/>
            </a:pPr>
            <a:r>
              <a:rPr lang="en-US" altLang="en-US" sz="2000" b="1" u="sng" dirty="0">
                <a:latin typeface="Times New Roman" pitchFamily="18" charset="0"/>
                <a:cs typeface="Times New Roman" pitchFamily="18" charset="0"/>
              </a:rPr>
              <a:t>In case of a company </a:t>
            </a:r>
            <a:r>
              <a:rPr lang="en-US" altLang="en-US" sz="2000" b="1" u="sng" dirty="0" err="1">
                <a:latin typeface="Times New Roman" pitchFamily="18" charset="0"/>
                <a:cs typeface="Times New Roman" pitchFamily="18" charset="0"/>
              </a:rPr>
              <a:t>assessee</a:t>
            </a:r>
            <a:r>
              <a:rPr lang="en-US" altLang="en-US" sz="2000" b="1" u="sng" dirty="0">
                <a:latin typeface="Times New Roman" pitchFamily="18" charset="0"/>
                <a:cs typeface="Times New Roman" pitchFamily="18" charset="0"/>
              </a:rPr>
              <a:t>, auditor should also verify as to whether any forms are filed under the Companies Act for maintenance of books of account at a place other than the registered office:</a:t>
            </a:r>
            <a:endParaRPr lang="en-GB" altLang="en-US" sz="2000" b="1" u="sng" dirty="0">
              <a:latin typeface="Times New Roman" pitchFamily="18" charset="0"/>
              <a:cs typeface="Times New Roman"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826545820"/>
              </p:ext>
            </p:extLst>
          </p:nvPr>
        </p:nvGraphicFramePr>
        <p:xfrm>
          <a:off x="495300" y="4511023"/>
          <a:ext cx="8153400" cy="1078217"/>
        </p:xfrm>
        <a:graphic>
          <a:graphicData uri="http://schemas.openxmlformats.org/drawingml/2006/table">
            <a:tbl>
              <a:tblPr firstRow="1" bandRow="1">
                <a:tableStyleId>{5940675A-B579-460E-94D1-54222C63F5DA}</a:tableStyleId>
              </a:tblPr>
              <a:tblGrid>
                <a:gridCol w="924612">
                  <a:extLst>
                    <a:ext uri="{9D8B030D-6E8A-4147-A177-3AD203B41FA5}">
                      <a16:colId xmlns:a16="http://schemas.microsoft.com/office/drawing/2014/main" val="20000"/>
                    </a:ext>
                  </a:extLst>
                </a:gridCol>
                <a:gridCol w="4510988">
                  <a:extLst>
                    <a:ext uri="{9D8B030D-6E8A-4147-A177-3AD203B41FA5}">
                      <a16:colId xmlns:a16="http://schemas.microsoft.com/office/drawing/2014/main" val="20001"/>
                    </a:ext>
                  </a:extLst>
                </a:gridCol>
                <a:gridCol w="2717800">
                  <a:extLst>
                    <a:ext uri="{9D8B030D-6E8A-4147-A177-3AD203B41FA5}">
                      <a16:colId xmlns:a16="http://schemas.microsoft.com/office/drawing/2014/main" val="20002"/>
                    </a:ext>
                  </a:extLst>
                </a:gridCol>
              </a:tblGrid>
              <a:tr h="697217">
                <a:tc>
                  <a:txBody>
                    <a:bodyPr/>
                    <a:lstStyle/>
                    <a:p>
                      <a:pPr algn="ctr"/>
                      <a:r>
                        <a:rPr lang="en-US" sz="2000" b="1" dirty="0">
                          <a:latin typeface="Times New Roman" pitchFamily="18" charset="0"/>
                          <a:cs typeface="Times New Roman" pitchFamily="18" charset="0"/>
                        </a:rPr>
                        <a:t>Sr. No.</a:t>
                      </a:r>
                    </a:p>
                  </a:txBody>
                  <a:tcPr marT="45743" marB="45743"/>
                </a:tc>
                <a:tc>
                  <a:txBody>
                    <a:bodyPr/>
                    <a:lstStyle/>
                    <a:p>
                      <a:pPr algn="ctr"/>
                      <a:r>
                        <a:rPr lang="en-US" sz="2000" b="1" dirty="0">
                          <a:latin typeface="Times New Roman" pitchFamily="18" charset="0"/>
                          <a:cs typeface="Times New Roman" pitchFamily="18" charset="0"/>
                        </a:rPr>
                        <a:t>Principal Place of Maintenance of Books of Accounts</a:t>
                      </a:r>
                    </a:p>
                  </a:txBody>
                  <a:tcPr marT="45743" marB="45743"/>
                </a:tc>
                <a:tc>
                  <a:txBody>
                    <a:bodyPr/>
                    <a:lstStyle/>
                    <a:p>
                      <a:pPr algn="ctr"/>
                      <a:r>
                        <a:rPr lang="en-US" sz="2000" b="1" dirty="0">
                          <a:latin typeface="Times New Roman" pitchFamily="18" charset="0"/>
                          <a:cs typeface="Times New Roman" pitchFamily="18" charset="0"/>
                        </a:rPr>
                        <a:t>Details of books maintained</a:t>
                      </a:r>
                    </a:p>
                  </a:txBody>
                  <a:tcPr marT="45743" marB="45743"/>
                </a:tc>
                <a:extLst>
                  <a:ext uri="{0D108BD9-81ED-4DB2-BD59-A6C34878D82A}">
                    <a16:rowId xmlns:a16="http://schemas.microsoft.com/office/drawing/2014/main" val="10000"/>
                  </a:ext>
                </a:extLst>
              </a:tr>
              <a:tr h="377131">
                <a:tc>
                  <a:txBody>
                    <a:bodyPr/>
                    <a:lstStyle/>
                    <a:p>
                      <a:pPr algn="ctr"/>
                      <a:r>
                        <a:rPr lang="en-US" sz="1600" dirty="0">
                          <a:latin typeface="Times New Roman" pitchFamily="18" charset="0"/>
                          <a:cs typeface="Times New Roman" pitchFamily="18" charset="0"/>
                        </a:rPr>
                        <a:t>1</a:t>
                      </a:r>
                    </a:p>
                  </a:txBody>
                  <a:tcPr marT="45743" marB="45743"/>
                </a:tc>
                <a:tc>
                  <a:txBody>
                    <a:bodyPr/>
                    <a:lstStyle/>
                    <a:p>
                      <a:pPr algn="ctr"/>
                      <a:r>
                        <a:rPr lang="en-US" sz="1600" dirty="0">
                          <a:latin typeface="Times New Roman" pitchFamily="18" charset="0"/>
                          <a:cs typeface="Times New Roman" pitchFamily="18" charset="0"/>
                        </a:rPr>
                        <a:t>2</a:t>
                      </a:r>
                    </a:p>
                  </a:txBody>
                  <a:tcPr marT="45743" marB="45743"/>
                </a:tc>
                <a:tc>
                  <a:txBody>
                    <a:bodyPr/>
                    <a:lstStyle/>
                    <a:p>
                      <a:pPr algn="ctr"/>
                      <a:r>
                        <a:rPr lang="en-US" sz="1600" dirty="0">
                          <a:latin typeface="Times New Roman" pitchFamily="18" charset="0"/>
                          <a:cs typeface="Times New Roman" pitchFamily="18" charset="0"/>
                        </a:rPr>
                        <a:t>3</a:t>
                      </a:r>
                    </a:p>
                  </a:txBody>
                  <a:tcPr marT="45743" marB="45743"/>
                </a:tc>
                <a:extLst>
                  <a:ext uri="{0D108BD9-81ED-4DB2-BD59-A6C34878D82A}">
                    <a16:rowId xmlns:a16="http://schemas.microsoft.com/office/drawing/2014/main" val="10001"/>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343501859"/>
      </p:ext>
    </p:extLst>
  </p:cSld>
  <p:clrMapOvr>
    <a:masterClrMapping/>
  </p:clrMapOvr>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Content Placeholder 2"/>
          <p:cNvSpPr>
            <a:spLocks noGrp="1"/>
          </p:cNvSpPr>
          <p:nvPr>
            <p:ph idx="1"/>
          </p:nvPr>
        </p:nvSpPr>
        <p:spPr>
          <a:xfrm>
            <a:off x="228600" y="228600"/>
            <a:ext cx="8610600" cy="5897563"/>
          </a:xfrm>
        </p:spPr>
        <p:txBody>
          <a:bodyPr>
            <a:normAutofit/>
          </a:bodyPr>
          <a:lstStyle/>
          <a:p>
            <a:pPr algn="ctr">
              <a:buNone/>
            </a:pPr>
            <a:r>
              <a:rPr lang="en-US" sz="2000" b="1" dirty="0">
                <a:latin typeface="Times New Roman" pitchFamily="18" charset="0"/>
                <a:cs typeface="Times New Roman" pitchFamily="18" charset="0"/>
              </a:rPr>
              <a:t>As per Page no 92 of Guidance Note on Tax Audit u/s. 44AB of IT Act, 1961 (Revised 2026)</a:t>
            </a:r>
            <a:endParaRPr lang="en-US" altLang="en-US" sz="2200" b="1" u="sng" dirty="0">
              <a:solidFill>
                <a:schemeClr val="tx1"/>
              </a:solidFill>
              <a:latin typeface="Times New Roman" pitchFamily="18" charset="0"/>
              <a:cs typeface="Times New Roman" pitchFamily="18" charset="0"/>
            </a:endParaRPr>
          </a:p>
          <a:p>
            <a:pPr algn="just">
              <a:buNone/>
            </a:pPr>
            <a:r>
              <a:rPr lang="en-US" altLang="en-US" sz="2400" dirty="0">
                <a:solidFill>
                  <a:schemeClr val="tx1"/>
                </a:solidFill>
                <a:latin typeface="Times New Roman" pitchFamily="18" charset="0"/>
                <a:cs typeface="Times New Roman" pitchFamily="18" charset="0"/>
              </a:rPr>
              <a:t>23.11. In case, </a:t>
            </a:r>
            <a:r>
              <a:rPr lang="en-US" altLang="en-US" sz="2400" b="1" u="sng" dirty="0">
                <a:solidFill>
                  <a:schemeClr val="tx1"/>
                </a:solidFill>
                <a:latin typeface="Times New Roman" pitchFamily="18" charset="0"/>
                <a:cs typeface="Times New Roman" pitchFamily="18" charset="0"/>
              </a:rPr>
              <a:t>books of account are maintained and generated through computer system,</a:t>
            </a:r>
            <a:r>
              <a:rPr lang="en-US" altLang="en-US" sz="2400" dirty="0">
                <a:solidFill>
                  <a:schemeClr val="tx1"/>
                </a:solidFill>
                <a:latin typeface="Times New Roman" pitchFamily="18" charset="0"/>
                <a:cs typeface="Times New Roman" pitchFamily="18" charset="0"/>
              </a:rPr>
              <a:t> the auditor should obtain from the </a:t>
            </a:r>
            <a:r>
              <a:rPr lang="en-US" altLang="en-US" sz="2400" dirty="0" err="1">
                <a:solidFill>
                  <a:schemeClr val="tx1"/>
                </a:solidFill>
                <a:latin typeface="Times New Roman" pitchFamily="18" charset="0"/>
                <a:cs typeface="Times New Roman" pitchFamily="18" charset="0"/>
              </a:rPr>
              <a:t>assessee</a:t>
            </a:r>
            <a:r>
              <a:rPr lang="en-US" altLang="en-US" sz="2400" dirty="0">
                <a:solidFill>
                  <a:schemeClr val="tx1"/>
                </a:solidFill>
                <a:latin typeface="Times New Roman" pitchFamily="18" charset="0"/>
                <a:cs typeface="Times New Roman" pitchFamily="18" charset="0"/>
              </a:rPr>
              <a:t> </a:t>
            </a:r>
            <a:r>
              <a:rPr lang="en-US" altLang="en-US" sz="2400" b="1" u="sng" dirty="0">
                <a:solidFill>
                  <a:schemeClr val="tx1"/>
                </a:solidFill>
                <a:latin typeface="Times New Roman" pitchFamily="18" charset="0"/>
                <a:cs typeface="Times New Roman" pitchFamily="18" charset="0"/>
              </a:rPr>
              <a:t>the details of address of the place where the server is located or the principal place of business/Head office or registered office</a:t>
            </a:r>
            <a:r>
              <a:rPr lang="en-US" altLang="en-US" sz="2400" dirty="0">
                <a:solidFill>
                  <a:schemeClr val="tx1"/>
                </a:solidFill>
                <a:latin typeface="Times New Roman" pitchFamily="18" charset="0"/>
                <a:cs typeface="Times New Roman" pitchFamily="18" charset="0"/>
              </a:rPr>
              <a:t> by whatever name called and mention the same accordingly in clause 11(b). </a:t>
            </a:r>
          </a:p>
          <a:p>
            <a:pPr algn="just">
              <a:buNone/>
            </a:pPr>
            <a:r>
              <a:rPr lang="en-US" altLang="en-US" sz="2400" b="1" u="sng" dirty="0">
                <a:solidFill>
                  <a:schemeClr val="tx1"/>
                </a:solidFill>
                <a:latin typeface="Times New Roman" pitchFamily="18" charset="0"/>
                <a:cs typeface="Times New Roman" pitchFamily="18" charset="0"/>
              </a:rPr>
              <a:t>Where the books of account are stored on cloud or online, IP address (unique) of the same may be reported.</a:t>
            </a:r>
          </a:p>
          <a:p>
            <a:pPr algn="just">
              <a:buNone/>
            </a:pPr>
            <a:r>
              <a:rPr lang="en-US" altLang="en-US" sz="2400" dirty="0">
                <a:solidFill>
                  <a:schemeClr val="tx1"/>
                </a:solidFill>
                <a:latin typeface="Times New Roman" pitchFamily="18" charset="0"/>
                <a:cs typeface="Times New Roman" pitchFamily="18" charset="0"/>
              </a:rPr>
              <a:t>The auditor should also </a:t>
            </a:r>
            <a:r>
              <a:rPr lang="en-US" altLang="en-US" sz="2400" b="1" u="sng" dirty="0">
                <a:solidFill>
                  <a:schemeClr val="tx1"/>
                </a:solidFill>
                <a:latin typeface="Times New Roman" pitchFamily="18" charset="0"/>
                <a:cs typeface="Times New Roman" pitchFamily="18" charset="0"/>
              </a:rPr>
              <a:t>verify the specification as to which books of account have been maintained in computer system and which of the records have been maintained in hard copy form.</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04260525"/>
      </p:ext>
    </p:extLst>
  </p:cSld>
  <p:clrMapOvr>
    <a:masterClrMapping/>
  </p:clrMapOvr>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Content Placeholder 2"/>
          <p:cNvSpPr>
            <a:spLocks noGrp="1"/>
          </p:cNvSpPr>
          <p:nvPr>
            <p:ph idx="1"/>
          </p:nvPr>
        </p:nvSpPr>
        <p:spPr>
          <a:xfrm>
            <a:off x="228600" y="228600"/>
            <a:ext cx="8610600" cy="5897563"/>
          </a:xfrm>
        </p:spPr>
        <p:txBody>
          <a:bodyPr>
            <a:normAutofit/>
          </a:bodyPr>
          <a:lstStyle/>
          <a:p>
            <a:pPr algn="ctr">
              <a:buNone/>
            </a:pPr>
            <a:r>
              <a:rPr lang="en-US" sz="2400" b="1" dirty="0">
                <a:latin typeface="Times New Roman" pitchFamily="18" charset="0"/>
                <a:cs typeface="Times New Roman" pitchFamily="18" charset="0"/>
              </a:rPr>
              <a:t>As per Page no 92 of Guidance Note on Tax Audit u/s. 44AB of IT Act, 1961 (Revised 2026)</a:t>
            </a:r>
            <a:endParaRPr lang="en-US" altLang="en-US" sz="2200" b="1" u="sng" dirty="0">
              <a:solidFill>
                <a:schemeClr val="tx1"/>
              </a:solidFill>
              <a:latin typeface="Times New Roman" panose="02020603050405020304" pitchFamily="18" charset="0"/>
              <a:cs typeface="Times New Roman" pitchFamily="18" charset="0"/>
            </a:endParaRPr>
          </a:p>
          <a:p>
            <a:pPr algn="just">
              <a:buNone/>
            </a:pPr>
            <a:r>
              <a:rPr lang="en-US" altLang="en-US" sz="2400" dirty="0">
                <a:latin typeface="Times New Roman" pitchFamily="18" charset="0"/>
                <a:cs typeface="Times New Roman" pitchFamily="18" charset="0"/>
              </a:rPr>
              <a:t>23.12 </a:t>
            </a:r>
            <a:r>
              <a:rPr lang="en-US" altLang="en-US" sz="2400" b="1" u="sng" dirty="0">
                <a:latin typeface="Times New Roman" pitchFamily="18" charset="0"/>
                <a:cs typeface="Times New Roman" pitchFamily="18" charset="0"/>
              </a:rPr>
              <a:t>Books of account examined would constitute the books of original entry and the other books of account.</a:t>
            </a:r>
          </a:p>
          <a:p>
            <a:pPr algn="just">
              <a:buNone/>
            </a:pPr>
            <a:r>
              <a:rPr lang="en-US" altLang="en-US" sz="2400" dirty="0">
                <a:latin typeface="Times New Roman" pitchFamily="18" charset="0"/>
                <a:cs typeface="Times New Roman" pitchFamily="18" charset="0"/>
              </a:rPr>
              <a:t>In addition to the list of books of account examined, the </a:t>
            </a:r>
            <a:r>
              <a:rPr lang="en-US" altLang="en-US" sz="2400" b="1" u="sng" dirty="0">
                <a:latin typeface="Times New Roman" pitchFamily="18" charset="0"/>
                <a:cs typeface="Times New Roman" pitchFamily="18" charset="0"/>
              </a:rPr>
              <a:t>nature of relevant documents examined also required to be mentioned. </a:t>
            </a:r>
          </a:p>
          <a:p>
            <a:pPr algn="just">
              <a:buNone/>
            </a:pPr>
            <a:r>
              <a:rPr lang="en-US" altLang="en-US" sz="2400" dirty="0">
                <a:latin typeface="Times New Roman" pitchFamily="18" charset="0"/>
                <a:cs typeface="Times New Roman" pitchFamily="18" charset="0"/>
              </a:rPr>
              <a:t>The </a:t>
            </a:r>
            <a:r>
              <a:rPr lang="en-US" altLang="en-US" sz="2400" dirty="0" err="1">
                <a:latin typeface="Times New Roman" pitchFamily="18" charset="0"/>
                <a:cs typeface="Times New Roman" pitchFamily="18" charset="0"/>
              </a:rPr>
              <a:t>assessee</a:t>
            </a:r>
            <a:r>
              <a:rPr lang="en-US" altLang="en-US" sz="2400" dirty="0">
                <a:latin typeface="Times New Roman" pitchFamily="18" charset="0"/>
                <a:cs typeface="Times New Roman" pitchFamily="18" charset="0"/>
              </a:rPr>
              <a:t> is required to maintain evidence such as </a:t>
            </a:r>
            <a:r>
              <a:rPr lang="en-US" altLang="en-US" sz="2400" b="1" u="sng" dirty="0">
                <a:latin typeface="Times New Roman" pitchFamily="18" charset="0"/>
                <a:cs typeface="Times New Roman" pitchFamily="18" charset="0"/>
              </a:rPr>
              <a:t>bills, vouchers, receipts, debit note, credit note, inventory register, agreements, orders </a:t>
            </a:r>
            <a:r>
              <a:rPr lang="en-US" altLang="en-US" sz="2400" b="1" u="sng" dirty="0" err="1">
                <a:latin typeface="Times New Roman" pitchFamily="18" charset="0"/>
                <a:cs typeface="Times New Roman" pitchFamily="18" charset="0"/>
              </a:rPr>
              <a:t>etc</a:t>
            </a:r>
            <a:r>
              <a:rPr lang="en-US" altLang="en-US" sz="2400" b="1" u="sng" dirty="0">
                <a:latin typeface="Times New Roman" pitchFamily="18" charset="0"/>
                <a:cs typeface="Times New Roman" pitchFamily="18" charset="0"/>
              </a:rPr>
              <a:t>,</a:t>
            </a:r>
            <a:r>
              <a:rPr lang="en-US" altLang="en-US" sz="2400" dirty="0">
                <a:latin typeface="Times New Roman" pitchFamily="18" charset="0"/>
                <a:cs typeface="Times New Roman" pitchFamily="18" charset="0"/>
              </a:rPr>
              <a:t> as the auditor generally examines these documents while conducting audit. </a:t>
            </a:r>
          </a:p>
          <a:p>
            <a:pPr algn="just">
              <a:buNone/>
            </a:pPr>
            <a:r>
              <a:rPr lang="en-US" altLang="en-US" sz="2400" dirty="0">
                <a:latin typeface="Times New Roman" pitchFamily="18" charset="0"/>
                <a:cs typeface="Times New Roman" pitchFamily="18" charset="0"/>
              </a:rPr>
              <a:t>The </a:t>
            </a:r>
            <a:r>
              <a:rPr lang="en-US" altLang="en-US" sz="2400" b="1" u="sng" dirty="0">
                <a:latin typeface="Times New Roman" pitchFamily="18" charset="0"/>
                <a:cs typeface="Times New Roman" pitchFamily="18" charset="0"/>
              </a:rPr>
              <a:t>underlying documents would differ</a:t>
            </a:r>
            <a:r>
              <a:rPr lang="en-US" altLang="en-US" sz="2400" dirty="0">
                <a:latin typeface="Times New Roman" pitchFamily="18" charset="0"/>
                <a:cs typeface="Times New Roman" pitchFamily="18" charset="0"/>
              </a:rPr>
              <a:t> from </a:t>
            </a:r>
            <a:r>
              <a:rPr lang="en-US" altLang="en-US" sz="2400" dirty="0" err="1">
                <a:latin typeface="Times New Roman" pitchFamily="18" charset="0"/>
                <a:cs typeface="Times New Roman" pitchFamily="18" charset="0"/>
              </a:rPr>
              <a:t>assessee</a:t>
            </a:r>
            <a:r>
              <a:rPr lang="en-US" altLang="en-US" sz="2400" dirty="0">
                <a:latin typeface="Times New Roman" pitchFamily="18" charset="0"/>
                <a:cs typeface="Times New Roman" pitchFamily="18" charset="0"/>
              </a:rPr>
              <a:t> to </a:t>
            </a:r>
            <a:r>
              <a:rPr lang="en-US" altLang="en-US" sz="2400" dirty="0" err="1">
                <a:latin typeface="Times New Roman" pitchFamily="18" charset="0"/>
                <a:cs typeface="Times New Roman" pitchFamily="18" charset="0"/>
              </a:rPr>
              <a:t>assessee</a:t>
            </a:r>
            <a:r>
              <a:rPr lang="en-US" altLang="en-US" sz="2400" dirty="0">
                <a:latin typeface="Times New Roman" pitchFamily="18" charset="0"/>
                <a:cs typeface="Times New Roman" pitchFamily="18" charset="0"/>
              </a:rPr>
              <a:t> </a:t>
            </a:r>
            <a:r>
              <a:rPr lang="en-US" altLang="en-US" sz="2400" b="1" u="sng" dirty="0">
                <a:latin typeface="Times New Roman" pitchFamily="18" charset="0"/>
                <a:cs typeface="Times New Roman" pitchFamily="18" charset="0"/>
              </a:rPr>
              <a:t>depending on the nature of activity</a:t>
            </a:r>
            <a:r>
              <a:rPr lang="en-US" altLang="en-US" sz="2400" dirty="0">
                <a:latin typeface="Times New Roman" pitchFamily="18" charset="0"/>
                <a:cs typeface="Times New Roman" pitchFamily="18" charset="0"/>
              </a:rPr>
              <a:t> carried on by the </a:t>
            </a:r>
            <a:r>
              <a:rPr lang="en-US" altLang="en-US" sz="2400" dirty="0" err="1">
                <a:latin typeface="Times New Roman" pitchFamily="18" charset="0"/>
                <a:cs typeface="Times New Roman" pitchFamily="18" charset="0"/>
              </a:rPr>
              <a:t>assessee</a:t>
            </a:r>
            <a:r>
              <a:rPr lang="en-US" altLang="en-US" sz="2400" dirty="0">
                <a:latin typeface="Times New Roman" pitchFamily="18" charset="0"/>
                <a:cs typeface="Times New Roman" pitchFamily="18" charset="0"/>
              </a:rPr>
              <a:t>.</a:t>
            </a:r>
          </a:p>
          <a:p>
            <a:pPr algn="just">
              <a:buNone/>
            </a:pPr>
            <a:r>
              <a:rPr lang="en-US" altLang="en-US" sz="2400" dirty="0">
                <a:latin typeface="Times New Roman" pitchFamily="18" charset="0"/>
                <a:cs typeface="Times New Roman" pitchFamily="18" charset="0"/>
              </a:rPr>
              <a:t>Reference to such supporting evidence/ relevant documents is also required to be made under this clause.</a:t>
            </a:r>
            <a:endParaRPr lang="en-GB" altLang="en-US" sz="24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608957430"/>
      </p:ext>
    </p:extLst>
  </p:cSld>
  <p:clrMapOvr>
    <a:masterClrMapping/>
  </p:clrMapOvr>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357166"/>
            <a:ext cx="8535322" cy="5650125"/>
          </a:xfrm>
        </p:spPr>
        <p:txBody>
          <a:bodyPr>
            <a:normAutofit/>
          </a:bodyPr>
          <a:lstStyle/>
          <a:p>
            <a:pPr algn="ctr">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a:t>
            </a:r>
          </a:p>
          <a:p>
            <a:pPr algn="ctr">
              <a:buNone/>
            </a:pPr>
            <a:endParaRPr lang="en-IN" sz="2000" b="1" dirty="0">
              <a:latin typeface="Times New Roman" pitchFamily="18" charset="0"/>
              <a:cs typeface="Times New Roman" pitchFamily="18" charset="0"/>
            </a:endParaRPr>
          </a:p>
          <a:p>
            <a:pPr algn="just">
              <a:buNone/>
            </a:pPr>
            <a:r>
              <a:rPr lang="en-IN" sz="2400" b="1" u="sng" dirty="0">
                <a:latin typeface="Times New Roman" pitchFamily="18" charset="0"/>
                <a:cs typeface="Times New Roman" pitchFamily="18" charset="0"/>
              </a:rPr>
              <a:t>While reviewing various tax audit reports, it was observed that:</a:t>
            </a:r>
          </a:p>
          <a:p>
            <a:pPr algn="just">
              <a:buNone/>
            </a:pPr>
            <a:r>
              <a:rPr lang="en-IN" sz="2400" b="1" u="sng" dirty="0">
                <a:latin typeface="Times New Roman" pitchFamily="18" charset="0"/>
                <a:cs typeface="Times New Roman" pitchFamily="18" charset="0"/>
              </a:rPr>
              <a:t>a) For Companies, ‘NO’ books of account have been specifically prescribed under section 44AA of the Income-tax Act, 1961 and /or under Rule 6F of the Income-tax Rules, 1962. In some cases, ‘YES’ was reported while ‘NO’ should have been reported under this clause.</a:t>
            </a:r>
          </a:p>
          <a:p>
            <a:pPr algn="just">
              <a:buNone/>
            </a:pPr>
            <a:r>
              <a:rPr lang="en-IN" sz="2400" b="1" u="sng" dirty="0">
                <a:latin typeface="Times New Roman" pitchFamily="18" charset="0"/>
                <a:cs typeface="Times New Roman" pitchFamily="18" charset="0"/>
              </a:rPr>
              <a:t>b) In various cases, location of maintenance of books of account was not reported while the same is the requirement of the format as well as the Guidance Note on tax audit under section 44AB of the Income-tax Act, 1961.</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30960" y="357166"/>
            <a:ext cx="8582038" cy="5650125"/>
          </a:xfrm>
        </p:spPr>
        <p:txBody>
          <a:bodyPr>
            <a:normAutofit/>
          </a:bodyPr>
          <a:lstStyle/>
          <a:p>
            <a:pPr algn="ctr">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a:t>
            </a:r>
          </a:p>
          <a:p>
            <a:pPr algn="just">
              <a:buNone/>
            </a:pPr>
            <a:endParaRPr lang="en-IN" sz="2400" b="1" u="sng" dirty="0">
              <a:latin typeface="Times New Roman" panose="02020603050405020304" pitchFamily="18" charset="0"/>
              <a:cs typeface="Times New Roman" panose="02020603050405020304" pitchFamily="18" charset="0"/>
            </a:endParaRPr>
          </a:p>
          <a:p>
            <a:pPr algn="just">
              <a:buNone/>
            </a:pPr>
            <a:r>
              <a:rPr lang="en-IN" sz="2400" b="1" u="sng" dirty="0">
                <a:latin typeface="Times New Roman" panose="02020603050405020304" pitchFamily="18" charset="0"/>
                <a:cs typeface="Times New Roman" panose="02020603050405020304" pitchFamily="18" charset="0"/>
              </a:rPr>
              <a:t>c) Also, the fact that the books of account are maintained in a computer system was not reported in many cases.</a:t>
            </a:r>
          </a:p>
          <a:p>
            <a:pPr algn="just">
              <a:buNone/>
            </a:pPr>
            <a:r>
              <a:rPr lang="en-IN" sz="2400" b="1" u="sng" dirty="0">
                <a:latin typeface="Times New Roman" panose="02020603050405020304" pitchFamily="18" charset="0"/>
                <a:cs typeface="Times New Roman" panose="02020603050405020304" pitchFamily="18" charset="0"/>
              </a:rPr>
              <a:t>d) The various other relevant documents examined such as bills, vouchers, receipts, debit note, credit note, inventory register, agreements, orders, original purchase invoice, copy of bank statements, various agreements/ contracts or any other document on the basis of which preliminary entries are passed in the books of account, have missed reporting in various cases. As per para 23.11 of the Guidance Note, reference to such supporting evidence/ relevant documents is also required to be made under sub-clause 11(c).</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626915"/>
            <a:ext cx="8686800" cy="1505941"/>
          </a:xfrm>
          <a:ln w="9525"/>
        </p:spPr>
        <p:style>
          <a:lnRef idx="2">
            <a:schemeClr val="dk1"/>
          </a:lnRef>
          <a:fillRef idx="1">
            <a:schemeClr val="lt1"/>
          </a:fillRef>
          <a:effectRef idx="0">
            <a:schemeClr val="dk1"/>
          </a:effectRef>
          <a:fontRef idx="minor">
            <a:schemeClr val="dk1"/>
          </a:fontRef>
        </p:style>
        <p:txBody>
          <a:bodyPr>
            <a:normAutofit/>
          </a:bodyPr>
          <a:lstStyle/>
          <a:p>
            <a:pPr marL="0" indent="0" algn="just">
              <a:buNone/>
            </a:pPr>
            <a:r>
              <a:rPr lang="en-US" sz="2300" dirty="0">
                <a:solidFill>
                  <a:schemeClr val="tx1"/>
                </a:solidFill>
                <a:latin typeface="Times New Roman" pitchFamily="18" charset="0"/>
                <a:cs typeface="Times New Roman" pitchFamily="18" charset="0"/>
              </a:rPr>
              <a:t>12. Whether the profit and loss account includes any profits and gains assessable on presumptive basis, if yes, indicate the amount and the relevant section (44AD, 44AE, 44AF, 44B, 44BB, 44BBA, 44BBB, 44BBC, Chapter XII-G, First Schedule or any other relevant section.)</a:t>
            </a:r>
          </a:p>
        </p:txBody>
      </p:sp>
      <p:sp>
        <p:nvSpPr>
          <p:cNvPr id="4" name="Rectangle 3"/>
          <p:cNvSpPr/>
          <p:nvPr/>
        </p:nvSpPr>
        <p:spPr>
          <a:xfrm>
            <a:off x="240762" y="147935"/>
            <a:ext cx="1638590"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- 12</a:t>
            </a:r>
          </a:p>
        </p:txBody>
      </p:sp>
      <p:sp>
        <p:nvSpPr>
          <p:cNvPr id="2" name="Footer Placeholder 1"/>
          <p:cNvSpPr>
            <a:spLocks noGrp="1"/>
          </p:cNvSpPr>
          <p:nvPr>
            <p:ph type="ftr" sz="quarter" idx="11"/>
          </p:nvPr>
        </p:nvSpPr>
        <p:spPr/>
        <p:txBody>
          <a:bodyPr/>
          <a:lstStyle/>
          <a:p>
            <a:r>
              <a:rPr lang="en-IN"/>
              <a:t>H.C.Khincha &amp; Co</a:t>
            </a:r>
            <a:endParaRPr lang="en-US" dirty="0"/>
          </a:p>
        </p:txBody>
      </p:sp>
      <p:sp>
        <p:nvSpPr>
          <p:cNvPr id="6" name="TextBox 5">
            <a:extLst>
              <a:ext uri="{FF2B5EF4-FFF2-40B4-BE49-F238E27FC236}">
                <a16:creationId xmlns:a16="http://schemas.microsoft.com/office/drawing/2014/main" id="{BE6E564A-0556-2AFB-2476-78D06FB16713}"/>
              </a:ext>
            </a:extLst>
          </p:cNvPr>
          <p:cNvSpPr txBox="1"/>
          <p:nvPr/>
        </p:nvSpPr>
        <p:spPr>
          <a:xfrm>
            <a:off x="251520" y="2348880"/>
            <a:ext cx="8554550" cy="369332"/>
          </a:xfrm>
          <a:prstGeom prst="rect">
            <a:avLst/>
          </a:prstGeom>
          <a:noFill/>
        </p:spPr>
        <p:txBody>
          <a:bodyPr wrap="square">
            <a:spAutoFit/>
          </a:bodyPr>
          <a:lstStyle/>
          <a:p>
            <a:r>
              <a:rPr lang="en-US" b="1" i="0" u="none" strike="noStrike" baseline="0" dirty="0">
                <a:latin typeface="Times New Roman" panose="02020603050405020304" pitchFamily="18" charset="0"/>
                <a:cs typeface="Times New Roman" panose="02020603050405020304" pitchFamily="18" charset="0"/>
              </a:rPr>
              <a:t>44BBC. Inserted by the IT (Eighth </a:t>
            </a:r>
            <a:r>
              <a:rPr lang="en-US" b="1" i="0" u="none" strike="noStrike" baseline="0" dirty="0" err="1">
                <a:latin typeface="Times New Roman" panose="02020603050405020304" pitchFamily="18" charset="0"/>
                <a:cs typeface="Times New Roman" panose="02020603050405020304" pitchFamily="18" charset="0"/>
              </a:rPr>
              <a:t>Amdt</a:t>
            </a:r>
            <a:r>
              <a:rPr lang="en-US" b="1" i="0" u="none" strike="noStrike" baseline="0" dirty="0">
                <a:latin typeface="Times New Roman" panose="02020603050405020304" pitchFamily="18" charset="0"/>
                <a:cs typeface="Times New Roman" panose="02020603050405020304" pitchFamily="18" charset="0"/>
              </a:rPr>
              <a:t>.) Rules, 2025, w.e.f. 1-4-2025.</a:t>
            </a:r>
            <a:endParaRPr lang="en-IN" sz="20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8D1546-0FFF-AE59-49E5-0407A950BCE3}"/>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0794D7EF-5A62-E1A0-C355-D227836AFC1C}"/>
              </a:ext>
            </a:extLst>
          </p:cNvPr>
          <p:cNvGraphicFramePr>
            <a:graphicFrameLocks noGrp="1"/>
          </p:cNvGraphicFramePr>
          <p:nvPr/>
        </p:nvGraphicFramePr>
        <p:xfrm>
          <a:off x="3491880" y="3606042"/>
          <a:ext cx="2419350" cy="3064672"/>
        </p:xfrm>
        <a:graphic>
          <a:graphicData uri="http://schemas.openxmlformats.org/drawingml/2006/table">
            <a:tbl>
              <a:tblPr>
                <a:tableStyleId>{5940675A-B579-460E-94D1-54222C63F5DA}</a:tableStyleId>
              </a:tblPr>
              <a:tblGrid>
                <a:gridCol w="2419350">
                  <a:extLst>
                    <a:ext uri="{9D8B030D-6E8A-4147-A177-3AD203B41FA5}">
                      <a16:colId xmlns:a16="http://schemas.microsoft.com/office/drawing/2014/main" val="4222343158"/>
                    </a:ext>
                  </a:extLst>
                </a:gridCol>
              </a:tblGrid>
              <a:tr h="235744">
                <a:tc>
                  <a:txBody>
                    <a:bodyPr/>
                    <a:lstStyle/>
                    <a:p>
                      <a:pPr algn="l" rtl="0" fontAlgn="ctr">
                        <a:buNone/>
                      </a:pPr>
                      <a:r>
                        <a:rPr lang="en-US" sz="1500" b="0" i="0" u="none" strike="noStrike" dirty="0">
                          <a:solidFill>
                            <a:srgbClr val="000000"/>
                          </a:solidFill>
                          <a:effectLst/>
                          <a:latin typeface="Times New Roman" panose="02020603050405020304" pitchFamily="18" charset="0"/>
                          <a:cs typeface="Times New Roman" panose="02020603050405020304" pitchFamily="18" charset="0"/>
                        </a:rPr>
                        <a:t>Section</a:t>
                      </a:r>
                    </a:p>
                  </a:txBody>
                  <a:tcPr marL="7144" marR="7144" marT="7144" marB="0" anchor="ctr"/>
                </a:tc>
                <a:extLst>
                  <a:ext uri="{0D108BD9-81ED-4DB2-BD59-A6C34878D82A}">
                    <a16:rowId xmlns:a16="http://schemas.microsoft.com/office/drawing/2014/main" val="409291732"/>
                  </a:ext>
                </a:extLst>
              </a:tr>
              <a:tr h="235744">
                <a:tc>
                  <a:txBody>
                    <a:bodyPr/>
                    <a:lstStyle/>
                    <a:p>
                      <a:pPr algn="l" rtl="0" fontAlgn="ctr">
                        <a:buNone/>
                      </a:pPr>
                      <a:r>
                        <a:rPr lang="en-US" sz="1500" u="none" strike="noStrike" dirty="0">
                          <a:effectLst/>
                          <a:latin typeface="Times New Roman" panose="02020603050405020304" pitchFamily="18" charset="0"/>
                          <a:cs typeface="Times New Roman" panose="02020603050405020304" pitchFamily="18" charset="0"/>
                        </a:rPr>
                        <a:t>44AD</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144" marR="7144" marT="7144" marB="0" anchor="ctr"/>
                </a:tc>
                <a:extLst>
                  <a:ext uri="{0D108BD9-81ED-4DB2-BD59-A6C34878D82A}">
                    <a16:rowId xmlns:a16="http://schemas.microsoft.com/office/drawing/2014/main" val="3225318092"/>
                  </a:ext>
                </a:extLst>
              </a:tr>
              <a:tr h="235744">
                <a:tc>
                  <a:txBody>
                    <a:bodyPr/>
                    <a:lstStyle/>
                    <a:p>
                      <a:pPr algn="l" rtl="0" fontAlgn="ctr">
                        <a:buNone/>
                      </a:pPr>
                      <a:r>
                        <a:rPr lang="en-US" sz="1500" u="none" strike="noStrike">
                          <a:effectLst/>
                          <a:latin typeface="Times New Roman" panose="02020603050405020304" pitchFamily="18" charset="0"/>
                          <a:cs typeface="Times New Roman" panose="02020603050405020304" pitchFamily="18" charset="0"/>
                        </a:rPr>
                        <a:t>44ADA</a:t>
                      </a:r>
                      <a:endParaRPr lang="en-US" sz="1500" b="0" i="0" u="none" strike="noStrike">
                        <a:solidFill>
                          <a:srgbClr val="000000"/>
                        </a:solidFill>
                        <a:effectLst/>
                        <a:latin typeface="Times New Roman" panose="02020603050405020304" pitchFamily="18" charset="0"/>
                        <a:cs typeface="Times New Roman" panose="02020603050405020304" pitchFamily="18" charset="0"/>
                      </a:endParaRPr>
                    </a:p>
                  </a:txBody>
                  <a:tcPr marL="7144" marR="7144" marT="7144" marB="0" anchor="ctr"/>
                </a:tc>
                <a:extLst>
                  <a:ext uri="{0D108BD9-81ED-4DB2-BD59-A6C34878D82A}">
                    <a16:rowId xmlns:a16="http://schemas.microsoft.com/office/drawing/2014/main" val="3619129667"/>
                  </a:ext>
                </a:extLst>
              </a:tr>
              <a:tr h="235744">
                <a:tc>
                  <a:txBody>
                    <a:bodyPr/>
                    <a:lstStyle/>
                    <a:p>
                      <a:pPr algn="l" rtl="0" fontAlgn="ctr">
                        <a:buNone/>
                      </a:pPr>
                      <a:r>
                        <a:rPr lang="en-US" sz="1500" u="none" strike="noStrike">
                          <a:effectLst/>
                          <a:latin typeface="Times New Roman" panose="02020603050405020304" pitchFamily="18" charset="0"/>
                          <a:cs typeface="Times New Roman" panose="02020603050405020304" pitchFamily="18" charset="0"/>
                        </a:rPr>
                        <a:t>44AE</a:t>
                      </a:r>
                      <a:endParaRPr lang="en-US" sz="1500" b="0" i="0" u="none" strike="noStrike">
                        <a:solidFill>
                          <a:srgbClr val="000000"/>
                        </a:solidFill>
                        <a:effectLst/>
                        <a:latin typeface="Times New Roman" panose="02020603050405020304" pitchFamily="18" charset="0"/>
                        <a:cs typeface="Times New Roman" panose="02020603050405020304" pitchFamily="18" charset="0"/>
                      </a:endParaRPr>
                    </a:p>
                  </a:txBody>
                  <a:tcPr marL="7144" marR="7144" marT="7144" marB="0" anchor="ctr"/>
                </a:tc>
                <a:extLst>
                  <a:ext uri="{0D108BD9-81ED-4DB2-BD59-A6C34878D82A}">
                    <a16:rowId xmlns:a16="http://schemas.microsoft.com/office/drawing/2014/main" val="467975999"/>
                  </a:ext>
                </a:extLst>
              </a:tr>
              <a:tr h="235744">
                <a:tc>
                  <a:txBody>
                    <a:bodyPr/>
                    <a:lstStyle/>
                    <a:p>
                      <a:pPr algn="l" rtl="0" fontAlgn="ctr">
                        <a:buNone/>
                      </a:pPr>
                      <a:r>
                        <a:rPr lang="en-US" sz="1500" u="none" strike="noStrike">
                          <a:effectLst/>
                          <a:latin typeface="Times New Roman" panose="02020603050405020304" pitchFamily="18" charset="0"/>
                          <a:cs typeface="Times New Roman" panose="02020603050405020304" pitchFamily="18" charset="0"/>
                        </a:rPr>
                        <a:t>44AF</a:t>
                      </a:r>
                      <a:endParaRPr lang="en-US" sz="1500" b="0" i="0" u="none" strike="noStrike">
                        <a:solidFill>
                          <a:srgbClr val="000000"/>
                        </a:solidFill>
                        <a:effectLst/>
                        <a:latin typeface="Times New Roman" panose="02020603050405020304" pitchFamily="18" charset="0"/>
                        <a:cs typeface="Times New Roman" panose="02020603050405020304" pitchFamily="18" charset="0"/>
                      </a:endParaRPr>
                    </a:p>
                  </a:txBody>
                  <a:tcPr marL="7144" marR="7144" marT="7144" marB="0" anchor="ctr"/>
                </a:tc>
                <a:extLst>
                  <a:ext uri="{0D108BD9-81ED-4DB2-BD59-A6C34878D82A}">
                    <a16:rowId xmlns:a16="http://schemas.microsoft.com/office/drawing/2014/main" val="3491138526"/>
                  </a:ext>
                </a:extLst>
              </a:tr>
              <a:tr h="235744">
                <a:tc>
                  <a:txBody>
                    <a:bodyPr/>
                    <a:lstStyle/>
                    <a:p>
                      <a:pPr algn="l" rtl="0" fontAlgn="ctr">
                        <a:buNone/>
                      </a:pPr>
                      <a:r>
                        <a:rPr lang="en-US" sz="1500" u="none" strike="noStrike">
                          <a:effectLst/>
                          <a:latin typeface="Times New Roman" panose="02020603050405020304" pitchFamily="18" charset="0"/>
                          <a:cs typeface="Times New Roman" panose="02020603050405020304" pitchFamily="18" charset="0"/>
                        </a:rPr>
                        <a:t>44B</a:t>
                      </a:r>
                      <a:endParaRPr lang="en-US" sz="1500" b="0" i="0" u="none" strike="noStrike">
                        <a:solidFill>
                          <a:srgbClr val="000000"/>
                        </a:solidFill>
                        <a:effectLst/>
                        <a:latin typeface="Times New Roman" panose="02020603050405020304" pitchFamily="18" charset="0"/>
                        <a:cs typeface="Times New Roman" panose="02020603050405020304" pitchFamily="18" charset="0"/>
                      </a:endParaRPr>
                    </a:p>
                  </a:txBody>
                  <a:tcPr marL="7144" marR="7144" marT="7144" marB="0" anchor="ctr"/>
                </a:tc>
                <a:extLst>
                  <a:ext uri="{0D108BD9-81ED-4DB2-BD59-A6C34878D82A}">
                    <a16:rowId xmlns:a16="http://schemas.microsoft.com/office/drawing/2014/main" val="1521565357"/>
                  </a:ext>
                </a:extLst>
              </a:tr>
              <a:tr h="235744">
                <a:tc>
                  <a:txBody>
                    <a:bodyPr/>
                    <a:lstStyle/>
                    <a:p>
                      <a:pPr algn="l" rtl="0" fontAlgn="ctr">
                        <a:buNone/>
                      </a:pPr>
                      <a:r>
                        <a:rPr lang="en-US" sz="1500" u="none" strike="noStrike">
                          <a:effectLst/>
                          <a:latin typeface="Times New Roman" panose="02020603050405020304" pitchFamily="18" charset="0"/>
                          <a:cs typeface="Times New Roman" panose="02020603050405020304" pitchFamily="18" charset="0"/>
                        </a:rPr>
                        <a:t>44BB</a:t>
                      </a:r>
                      <a:endParaRPr lang="en-US" sz="1500" b="0" i="0" u="none" strike="noStrike">
                        <a:solidFill>
                          <a:srgbClr val="000000"/>
                        </a:solidFill>
                        <a:effectLst/>
                        <a:latin typeface="Times New Roman" panose="02020603050405020304" pitchFamily="18" charset="0"/>
                        <a:cs typeface="Times New Roman" panose="02020603050405020304" pitchFamily="18" charset="0"/>
                      </a:endParaRPr>
                    </a:p>
                  </a:txBody>
                  <a:tcPr marL="7144" marR="7144" marT="7144" marB="0" anchor="ctr"/>
                </a:tc>
                <a:extLst>
                  <a:ext uri="{0D108BD9-81ED-4DB2-BD59-A6C34878D82A}">
                    <a16:rowId xmlns:a16="http://schemas.microsoft.com/office/drawing/2014/main" val="2723632886"/>
                  </a:ext>
                </a:extLst>
              </a:tr>
              <a:tr h="235744">
                <a:tc>
                  <a:txBody>
                    <a:bodyPr/>
                    <a:lstStyle/>
                    <a:p>
                      <a:pPr algn="l" rtl="0" fontAlgn="ctr">
                        <a:buNone/>
                      </a:pPr>
                      <a:r>
                        <a:rPr lang="en-US" sz="1500" u="none" strike="noStrike">
                          <a:effectLst/>
                          <a:latin typeface="Times New Roman" panose="02020603050405020304" pitchFamily="18" charset="0"/>
                          <a:cs typeface="Times New Roman" panose="02020603050405020304" pitchFamily="18" charset="0"/>
                        </a:rPr>
                        <a:t>44BBA</a:t>
                      </a:r>
                      <a:endParaRPr lang="en-US" sz="1500" b="0" i="0" u="none" strike="noStrike">
                        <a:solidFill>
                          <a:srgbClr val="000000"/>
                        </a:solidFill>
                        <a:effectLst/>
                        <a:latin typeface="Times New Roman" panose="02020603050405020304" pitchFamily="18" charset="0"/>
                        <a:cs typeface="Times New Roman" panose="02020603050405020304" pitchFamily="18" charset="0"/>
                      </a:endParaRPr>
                    </a:p>
                  </a:txBody>
                  <a:tcPr marL="7144" marR="7144" marT="7144" marB="0" anchor="ctr"/>
                </a:tc>
                <a:extLst>
                  <a:ext uri="{0D108BD9-81ED-4DB2-BD59-A6C34878D82A}">
                    <a16:rowId xmlns:a16="http://schemas.microsoft.com/office/drawing/2014/main" val="2835851218"/>
                  </a:ext>
                </a:extLst>
              </a:tr>
              <a:tr h="235744">
                <a:tc>
                  <a:txBody>
                    <a:bodyPr/>
                    <a:lstStyle/>
                    <a:p>
                      <a:pPr algn="l" rtl="0" fontAlgn="ctr">
                        <a:buNone/>
                      </a:pPr>
                      <a:r>
                        <a:rPr lang="en-US" sz="1500" i="0" u="none" strike="noStrike" dirty="0">
                          <a:effectLst/>
                          <a:latin typeface="Times New Roman" panose="02020603050405020304" pitchFamily="18" charset="0"/>
                          <a:cs typeface="Times New Roman" panose="02020603050405020304" pitchFamily="18" charset="0"/>
                        </a:rPr>
                        <a:t>44BBB</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144" marR="7144" marT="7144" marB="0" anchor="ctr"/>
                </a:tc>
                <a:extLst>
                  <a:ext uri="{0D108BD9-81ED-4DB2-BD59-A6C34878D82A}">
                    <a16:rowId xmlns:a16="http://schemas.microsoft.com/office/drawing/2014/main" val="738979837"/>
                  </a:ext>
                </a:extLst>
              </a:tr>
              <a:tr h="235744">
                <a:tc>
                  <a:txBody>
                    <a:bodyPr/>
                    <a:lstStyle/>
                    <a:p>
                      <a:pPr algn="l" rtl="0" fontAlgn="ctr">
                        <a:buNone/>
                      </a:pPr>
                      <a:r>
                        <a:rPr lang="en-US" sz="1500" i="0" u="none" strike="noStrike" dirty="0">
                          <a:effectLst/>
                          <a:latin typeface="Times New Roman" panose="02020603050405020304" pitchFamily="18" charset="0"/>
                          <a:cs typeface="Times New Roman" panose="02020603050405020304" pitchFamily="18" charset="0"/>
                        </a:rPr>
                        <a:t>44BBC</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144" marR="7144" marT="7144" marB="0" anchor="ctr"/>
                </a:tc>
                <a:extLst>
                  <a:ext uri="{0D108BD9-81ED-4DB2-BD59-A6C34878D82A}">
                    <a16:rowId xmlns:a16="http://schemas.microsoft.com/office/drawing/2014/main" val="853465726"/>
                  </a:ext>
                </a:extLst>
              </a:tr>
              <a:tr h="235744">
                <a:tc>
                  <a:txBody>
                    <a:bodyPr/>
                    <a:lstStyle/>
                    <a:p>
                      <a:pPr algn="l" rtl="0" fontAlgn="ctr">
                        <a:buNone/>
                      </a:pPr>
                      <a:r>
                        <a:rPr lang="en-US" sz="1500" u="none" strike="noStrike" dirty="0">
                          <a:effectLst/>
                          <a:latin typeface="Times New Roman" panose="02020603050405020304" pitchFamily="18" charset="0"/>
                          <a:cs typeface="Times New Roman" panose="02020603050405020304" pitchFamily="18" charset="0"/>
                        </a:rPr>
                        <a:t>Chapter XII-G</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144" marR="7144" marT="7144" marB="0" anchor="ctr"/>
                </a:tc>
                <a:extLst>
                  <a:ext uri="{0D108BD9-81ED-4DB2-BD59-A6C34878D82A}">
                    <a16:rowId xmlns:a16="http://schemas.microsoft.com/office/drawing/2014/main" val="197240893"/>
                  </a:ext>
                </a:extLst>
              </a:tr>
              <a:tr h="235744">
                <a:tc>
                  <a:txBody>
                    <a:bodyPr/>
                    <a:lstStyle/>
                    <a:p>
                      <a:pPr algn="l" rtl="0" fontAlgn="ctr">
                        <a:buNone/>
                      </a:pPr>
                      <a:r>
                        <a:rPr lang="en-US" sz="1500" u="none" strike="noStrike">
                          <a:effectLst/>
                          <a:latin typeface="Times New Roman" panose="02020603050405020304" pitchFamily="18" charset="0"/>
                          <a:cs typeface="Times New Roman" panose="02020603050405020304" pitchFamily="18" charset="0"/>
                        </a:rPr>
                        <a:t>First Schedule</a:t>
                      </a:r>
                      <a:endParaRPr lang="en-US" sz="1500" b="0" i="0" u="none" strike="noStrike">
                        <a:solidFill>
                          <a:srgbClr val="000000"/>
                        </a:solidFill>
                        <a:effectLst/>
                        <a:latin typeface="Times New Roman" panose="02020603050405020304" pitchFamily="18" charset="0"/>
                        <a:cs typeface="Times New Roman" panose="02020603050405020304" pitchFamily="18" charset="0"/>
                      </a:endParaRPr>
                    </a:p>
                  </a:txBody>
                  <a:tcPr marL="7144" marR="7144" marT="7144" marB="0" anchor="ctr"/>
                </a:tc>
                <a:extLst>
                  <a:ext uri="{0D108BD9-81ED-4DB2-BD59-A6C34878D82A}">
                    <a16:rowId xmlns:a16="http://schemas.microsoft.com/office/drawing/2014/main" val="2316635230"/>
                  </a:ext>
                </a:extLst>
              </a:tr>
              <a:tr h="235744">
                <a:tc>
                  <a:txBody>
                    <a:bodyPr/>
                    <a:lstStyle/>
                    <a:p>
                      <a:pPr algn="l" fontAlgn="b">
                        <a:buNone/>
                      </a:pPr>
                      <a:r>
                        <a:rPr lang="en-US" sz="1500" u="none" strike="noStrike" dirty="0">
                          <a:effectLst/>
                          <a:latin typeface="Times New Roman" panose="02020603050405020304" pitchFamily="18" charset="0"/>
                          <a:cs typeface="Times New Roman" panose="02020603050405020304" pitchFamily="18" charset="0"/>
                        </a:rPr>
                        <a:t>Any other relevant section</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144" marR="7144" marT="7144" marB="0" anchor="b"/>
                </a:tc>
                <a:extLst>
                  <a:ext uri="{0D108BD9-81ED-4DB2-BD59-A6C34878D82A}">
                    <a16:rowId xmlns:a16="http://schemas.microsoft.com/office/drawing/2014/main" val="929052215"/>
                  </a:ext>
                </a:extLst>
              </a:tr>
            </a:tbl>
          </a:graphicData>
        </a:graphic>
      </p:graphicFrame>
      <p:pic>
        <p:nvPicPr>
          <p:cNvPr id="6" name="Picture 5">
            <a:extLst>
              <a:ext uri="{FF2B5EF4-FFF2-40B4-BE49-F238E27FC236}">
                <a16:creationId xmlns:a16="http://schemas.microsoft.com/office/drawing/2014/main" id="{E243D9EB-1C21-2025-2EA3-55F3DF2CED49}"/>
              </a:ext>
            </a:extLst>
          </p:cNvPr>
          <p:cNvPicPr>
            <a:picLocks noChangeAspect="1"/>
          </p:cNvPicPr>
          <p:nvPr/>
        </p:nvPicPr>
        <p:blipFill>
          <a:blip r:embed="rId2"/>
          <a:stretch>
            <a:fillRect/>
          </a:stretch>
        </p:blipFill>
        <p:spPr>
          <a:xfrm>
            <a:off x="223086" y="543361"/>
            <a:ext cx="8697828" cy="3064672"/>
          </a:xfrm>
          <a:prstGeom prst="rect">
            <a:avLst/>
          </a:prstGeom>
        </p:spPr>
      </p:pic>
      <p:pic>
        <p:nvPicPr>
          <p:cNvPr id="7" name="Picture 6">
            <a:extLst>
              <a:ext uri="{FF2B5EF4-FFF2-40B4-BE49-F238E27FC236}">
                <a16:creationId xmlns:a16="http://schemas.microsoft.com/office/drawing/2014/main" id="{A47EB584-3BBE-7B29-369C-80B8F0B90D05}"/>
              </a:ext>
            </a:extLst>
          </p:cNvPr>
          <p:cNvPicPr>
            <a:picLocks noChangeAspect="1"/>
          </p:cNvPicPr>
          <p:nvPr/>
        </p:nvPicPr>
        <p:blipFill>
          <a:blip r:embed="rId3"/>
          <a:srcRect t="1" r="52118" b="44080"/>
          <a:stretch>
            <a:fillRect/>
          </a:stretch>
        </p:blipFill>
        <p:spPr>
          <a:xfrm>
            <a:off x="6804248" y="2859347"/>
            <a:ext cx="1800200" cy="746695"/>
          </a:xfrm>
          <a:prstGeom prst="rect">
            <a:avLst/>
          </a:prstGeom>
        </p:spPr>
      </p:pic>
      <p:sp>
        <p:nvSpPr>
          <p:cNvPr id="5" name="object 5"/>
          <p:cNvSpPr txBox="1"/>
          <p:nvPr/>
        </p:nvSpPr>
        <p:spPr>
          <a:xfrm>
            <a:off x="155097" y="90630"/>
            <a:ext cx="2679700" cy="450850"/>
          </a:xfrm>
          <a:prstGeom prst="rect">
            <a:avLst/>
          </a:prstGeom>
        </p:spPr>
        <p:txBody>
          <a:bodyPr lIns="0" tIns="12065" rIns="0" bIns="0">
            <a:spAutoFit/>
          </a:bodyPr>
          <a:lstStyle/>
          <a:p>
            <a:pPr marL="12700" fontAlgn="auto">
              <a:spcBef>
                <a:spcPts val="95"/>
              </a:spcBef>
              <a:spcAft>
                <a:spcPts val="0"/>
              </a:spcAft>
              <a:defRPr/>
            </a:pPr>
            <a:r>
              <a:rPr sz="2800" b="1" spc="-15" dirty="0">
                <a:latin typeface="Calibri"/>
                <a:cs typeface="Calibri"/>
              </a:rPr>
              <a:t>Format </a:t>
            </a:r>
            <a:r>
              <a:rPr sz="2800" b="1" spc="-5" dirty="0">
                <a:latin typeface="Calibri"/>
                <a:cs typeface="Calibri"/>
              </a:rPr>
              <a:t>in</a:t>
            </a:r>
            <a:r>
              <a:rPr sz="2800" b="1" spc="-40" dirty="0">
                <a:latin typeface="Calibri"/>
                <a:cs typeface="Calibri"/>
              </a:rPr>
              <a:t> </a:t>
            </a:r>
            <a:r>
              <a:rPr sz="2800" b="1" spc="-5" dirty="0">
                <a:latin typeface="Calibri"/>
                <a:cs typeface="Calibri"/>
              </a:rPr>
              <a:t>e-utility</a:t>
            </a:r>
            <a:endParaRPr sz="2800" dirty="0">
              <a:latin typeface="Calibri"/>
              <a:cs typeface="Calibri"/>
            </a:endParaRPr>
          </a:p>
        </p:txBody>
      </p:sp>
      <p:sp>
        <p:nvSpPr>
          <p:cNvPr id="3" name="Footer Placeholder 2">
            <a:extLst>
              <a:ext uri="{FF2B5EF4-FFF2-40B4-BE49-F238E27FC236}">
                <a16:creationId xmlns:a16="http://schemas.microsoft.com/office/drawing/2014/main" id="{679AA400-3DE5-1D6B-97D8-DFA10230944F}"/>
              </a:ext>
            </a:extLst>
          </p:cNvPr>
          <p:cNvSpPr>
            <a:spLocks noGrp="1"/>
          </p:cNvSpPr>
          <p:nvPr>
            <p:ph type="ftr" sz="quarter" idx="11"/>
          </p:nvPr>
        </p:nvSpPr>
        <p:spPr>
          <a:xfrm>
            <a:off x="6084168" y="6314639"/>
            <a:ext cx="2350681" cy="365125"/>
          </a:xfrm>
        </p:spPr>
        <p:txBody>
          <a:bodyPr/>
          <a:lstStyle/>
          <a:p>
            <a:r>
              <a:rPr lang="en-IN" dirty="0" err="1"/>
              <a:t>H.C.Khincha</a:t>
            </a:r>
            <a:r>
              <a:rPr lang="en-IN" dirty="0"/>
              <a:t> &amp; Co</a:t>
            </a:r>
            <a:endParaRPr lang="en-US" dirty="0"/>
          </a:p>
        </p:txBody>
      </p:sp>
    </p:spTree>
    <p:extLst>
      <p:ext uri="{BB962C8B-B14F-4D97-AF65-F5344CB8AC3E}">
        <p14:creationId xmlns:p14="http://schemas.microsoft.com/office/powerpoint/2010/main" val="1181916"/>
      </p:ext>
    </p:extLst>
  </p:cSld>
  <p:clrMapOvr>
    <a:masterClrMapping/>
  </p:clrMapOvr>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458200" cy="5897563"/>
          </a:xfrm>
        </p:spPr>
        <p:txBody>
          <a:bodyPr>
            <a:normAutofit/>
          </a:bodyPr>
          <a:lstStyle/>
          <a:p>
            <a:pPr algn="ctr">
              <a:buNone/>
            </a:pPr>
            <a:r>
              <a:rPr lang="en-US" sz="2200" b="1" dirty="0">
                <a:latin typeface="Times New Roman" pitchFamily="18" charset="0"/>
                <a:cs typeface="Times New Roman" pitchFamily="18" charset="0"/>
              </a:rPr>
              <a:t>As per Page no 93 &amp; 94 of Guidance Note on Tax Audit u/s. 44AB of IT Act, 1961 (Revised 2026)</a:t>
            </a:r>
            <a:endParaRPr lang="en-IN" sz="2200" b="1" dirty="0">
              <a:solidFill>
                <a:schemeClr val="tx1"/>
              </a:solidFill>
              <a:latin typeface="Times New Roman" pitchFamily="18" charset="0"/>
              <a:cs typeface="Times New Roman" pitchFamily="18" charset="0"/>
            </a:endParaRPr>
          </a:p>
          <a:p>
            <a:pPr algn="just">
              <a:buNone/>
            </a:pPr>
            <a:r>
              <a:rPr lang="en-IN" sz="2200" dirty="0">
                <a:solidFill>
                  <a:schemeClr val="tx1"/>
                </a:solidFill>
                <a:latin typeface="Times New Roman" pitchFamily="18" charset="0"/>
                <a:cs typeface="Times New Roman" pitchFamily="18" charset="0"/>
              </a:rPr>
              <a:t>24.3. </a:t>
            </a:r>
            <a:r>
              <a:rPr lang="en-US" sz="2200" dirty="0">
                <a:solidFill>
                  <a:schemeClr val="tx1"/>
                </a:solidFill>
                <a:latin typeface="Times New Roman" pitchFamily="18" charset="0"/>
                <a:cs typeface="Times New Roman" pitchFamily="18" charset="0"/>
              </a:rPr>
              <a:t>Where the profits and gains of the business are assessable to tax under presumptive basis under any of the sections mentioned below, the amount of such profits and gains credited/debited to the profit and loss account should be indicated under this clause:</a:t>
            </a:r>
            <a:endParaRPr lang="en-IN" sz="2200" dirty="0">
              <a:solidFill>
                <a:schemeClr val="tx1"/>
              </a:solidFill>
              <a:latin typeface="Times New Roman" pitchFamily="18" charset="0"/>
              <a:cs typeface="Times New Roman"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296842803"/>
              </p:ext>
            </p:extLst>
          </p:nvPr>
        </p:nvGraphicFramePr>
        <p:xfrm>
          <a:off x="304800" y="2365614"/>
          <a:ext cx="8610600" cy="3901440"/>
        </p:xfrm>
        <a:graphic>
          <a:graphicData uri="http://schemas.openxmlformats.org/drawingml/2006/table">
            <a:tbl>
              <a:tblPr firstRow="1" bandRow="1">
                <a:tableStyleId>{5C22544A-7EE6-4342-B048-85BDC9FD1C3A}</a:tableStyleId>
              </a:tblPr>
              <a:tblGrid>
                <a:gridCol w="533400">
                  <a:extLst>
                    <a:ext uri="{9D8B030D-6E8A-4147-A177-3AD203B41FA5}">
                      <a16:colId xmlns:a16="http://schemas.microsoft.com/office/drawing/2014/main" val="20000"/>
                    </a:ext>
                  </a:extLst>
                </a:gridCol>
                <a:gridCol w="1066800">
                  <a:extLst>
                    <a:ext uri="{9D8B030D-6E8A-4147-A177-3AD203B41FA5}">
                      <a16:colId xmlns:a16="http://schemas.microsoft.com/office/drawing/2014/main" val="20001"/>
                    </a:ext>
                  </a:extLst>
                </a:gridCol>
                <a:gridCol w="7010400">
                  <a:extLst>
                    <a:ext uri="{9D8B030D-6E8A-4147-A177-3AD203B41FA5}">
                      <a16:colId xmlns:a16="http://schemas.microsoft.com/office/drawing/2014/main" val="20002"/>
                    </a:ext>
                  </a:extLst>
                </a:gridCol>
              </a:tblGrid>
              <a:tr h="304800">
                <a:tc>
                  <a:txBody>
                    <a:bodyPr/>
                    <a:lstStyle/>
                    <a:p>
                      <a:pPr algn="just"/>
                      <a:r>
                        <a:rPr lang="en-IN" sz="2000" dirty="0">
                          <a:latin typeface="Times New Roman" pitchFamily="18" charset="0"/>
                          <a:cs typeface="Times New Roman" pitchFamily="18" charset="0"/>
                        </a:rPr>
                        <a:t>S No</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algn="just"/>
                      <a:r>
                        <a:rPr lang="en-IN" sz="2000" b="1" kern="1200" baseline="0" dirty="0">
                          <a:solidFill>
                            <a:schemeClr val="lt1"/>
                          </a:solidFill>
                          <a:latin typeface="Times New Roman" pitchFamily="18" charset="0"/>
                          <a:ea typeface="+mn-ea"/>
                          <a:cs typeface="Times New Roman" pitchFamily="18" charset="0"/>
                        </a:rPr>
                        <a:t>Section</a:t>
                      </a:r>
                      <a:endParaRPr lang="en-IN" sz="2000" dirty="0">
                        <a:latin typeface="Times New Roman" pitchFamily="18" charset="0"/>
                        <a:cs typeface="Times New Roman" pitchFamily="18" charset="0"/>
                      </a:endParaRPr>
                    </a:p>
                  </a:txBody>
                  <a:tcPr>
                    <a:lnT w="12700" cap="flat" cmpd="sng" algn="ctr">
                      <a:solidFill>
                        <a:schemeClr val="tx1"/>
                      </a:solidFill>
                      <a:prstDash val="solid"/>
                      <a:round/>
                      <a:headEnd type="none" w="med" len="med"/>
                      <a:tailEnd type="none" w="med" len="med"/>
                    </a:lnT>
                  </a:tcPr>
                </a:tc>
                <a:tc>
                  <a:txBody>
                    <a:bodyPr/>
                    <a:lstStyle/>
                    <a:p>
                      <a:pPr algn="just"/>
                      <a:r>
                        <a:rPr lang="en-IN" sz="2000" b="1" kern="1200" baseline="0" dirty="0">
                          <a:solidFill>
                            <a:schemeClr val="lt1"/>
                          </a:solidFill>
                          <a:latin typeface="Times New Roman" pitchFamily="18" charset="0"/>
                          <a:ea typeface="+mn-ea"/>
                          <a:cs typeface="Times New Roman" pitchFamily="18" charset="0"/>
                        </a:rPr>
                        <a:t>Business covered</a:t>
                      </a:r>
                      <a:endParaRPr lang="en-IN" sz="2000" dirty="0">
                        <a:latin typeface="Times New Roman" pitchFamily="18" charset="0"/>
                        <a:cs typeface="Times New Roman" pitchFamily="18" charset="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0"/>
                  </a:ext>
                </a:extLst>
              </a:tr>
              <a:tr h="243840">
                <a:tc>
                  <a:txBody>
                    <a:bodyPr/>
                    <a:lstStyle/>
                    <a:p>
                      <a:pPr algn="just"/>
                      <a:r>
                        <a:rPr lang="en-IN" sz="2000" dirty="0">
                          <a:latin typeface="Times New Roman" pitchFamily="18" charset="0"/>
                          <a:cs typeface="Times New Roman" pitchFamily="18" charset="0"/>
                        </a:rPr>
                        <a:t>1</a:t>
                      </a:r>
                    </a:p>
                  </a:txBody>
                  <a:tcPr>
                    <a:lnL w="12700" cap="flat" cmpd="sng" algn="ctr">
                      <a:solidFill>
                        <a:schemeClr val="tx1"/>
                      </a:solidFill>
                      <a:prstDash val="solid"/>
                      <a:round/>
                      <a:headEnd type="none" w="med" len="med"/>
                      <a:tailEnd type="none" w="med" len="med"/>
                    </a:lnL>
                  </a:tcPr>
                </a:tc>
                <a:tc>
                  <a:txBody>
                    <a:bodyPr/>
                    <a:lstStyle/>
                    <a:p>
                      <a:pPr algn="just"/>
                      <a:r>
                        <a:rPr lang="en-IN" sz="2000" kern="1200" baseline="0" dirty="0">
                          <a:solidFill>
                            <a:schemeClr val="dk1"/>
                          </a:solidFill>
                          <a:latin typeface="Times New Roman" pitchFamily="18" charset="0"/>
                          <a:ea typeface="+mn-ea"/>
                          <a:cs typeface="Times New Roman" pitchFamily="18" charset="0"/>
                        </a:rPr>
                        <a:t>44AD</a:t>
                      </a:r>
                      <a:endParaRPr lang="en-IN" sz="2000" dirty="0">
                        <a:latin typeface="Times New Roman" pitchFamily="18" charset="0"/>
                        <a:cs typeface="Times New Roman" pitchFamily="18" charset="0"/>
                      </a:endParaRPr>
                    </a:p>
                  </a:txBody>
                  <a:tcPr/>
                </a:tc>
                <a:tc>
                  <a:txBody>
                    <a:bodyPr/>
                    <a:lstStyle/>
                    <a:p>
                      <a:pPr algn="just"/>
                      <a:r>
                        <a:rPr lang="en-US" sz="2000" kern="1200" baseline="0" dirty="0">
                          <a:solidFill>
                            <a:schemeClr val="dk1"/>
                          </a:solidFill>
                          <a:latin typeface="Times New Roman" pitchFamily="18" charset="0"/>
                          <a:ea typeface="+mn-ea"/>
                          <a:cs typeface="Times New Roman" pitchFamily="18" charset="0"/>
                        </a:rPr>
                        <a:t>Eligible business of an eligible </a:t>
                      </a:r>
                      <a:r>
                        <a:rPr lang="en-US" sz="2000" kern="1200" baseline="0" dirty="0" err="1">
                          <a:solidFill>
                            <a:schemeClr val="dk1"/>
                          </a:solidFill>
                          <a:latin typeface="Times New Roman" pitchFamily="18" charset="0"/>
                          <a:ea typeface="+mn-ea"/>
                          <a:cs typeface="Times New Roman" pitchFamily="18" charset="0"/>
                        </a:rPr>
                        <a:t>assessee</a:t>
                      </a:r>
                      <a:r>
                        <a:rPr lang="en-US" sz="2000" kern="1200" baseline="0" dirty="0">
                          <a:solidFill>
                            <a:schemeClr val="dk1"/>
                          </a:solidFill>
                          <a:latin typeface="Times New Roman" pitchFamily="18" charset="0"/>
                          <a:ea typeface="+mn-ea"/>
                          <a:cs typeface="Times New Roman" pitchFamily="18" charset="0"/>
                        </a:rPr>
                        <a:t> resident in</a:t>
                      </a:r>
                    </a:p>
                    <a:p>
                      <a:pPr algn="just"/>
                      <a:r>
                        <a:rPr lang="en-US" sz="2000" kern="1200" baseline="0" dirty="0">
                          <a:solidFill>
                            <a:schemeClr val="dk1"/>
                          </a:solidFill>
                          <a:latin typeface="Times New Roman" pitchFamily="18" charset="0"/>
                          <a:ea typeface="+mn-ea"/>
                          <a:cs typeface="Times New Roman" pitchFamily="18" charset="0"/>
                        </a:rPr>
                        <a:t>India</a:t>
                      </a:r>
                      <a:endParaRPr lang="en-IN" sz="2000" dirty="0">
                        <a:latin typeface="Times New Roman" pitchFamily="18" charset="0"/>
                        <a:cs typeface="Times New Roman" pitchFamily="18" charset="0"/>
                      </a:endParaRP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259080">
                <a:tc>
                  <a:txBody>
                    <a:bodyPr/>
                    <a:lstStyle/>
                    <a:p>
                      <a:pPr algn="just"/>
                      <a:r>
                        <a:rPr lang="en-IN" sz="2000" dirty="0">
                          <a:latin typeface="Times New Roman" pitchFamily="18" charset="0"/>
                          <a:cs typeface="Times New Roman" pitchFamily="18" charset="0"/>
                        </a:rPr>
                        <a:t>2</a:t>
                      </a:r>
                    </a:p>
                  </a:txBody>
                  <a:tcPr>
                    <a:lnL w="12700" cap="flat" cmpd="sng" algn="ctr">
                      <a:solidFill>
                        <a:schemeClr val="tx1"/>
                      </a:solidFill>
                      <a:prstDash val="solid"/>
                      <a:round/>
                      <a:headEnd type="none" w="med" len="med"/>
                      <a:tailEnd type="none" w="med" len="med"/>
                    </a:lnL>
                  </a:tcPr>
                </a:tc>
                <a:tc>
                  <a:txBody>
                    <a:bodyPr/>
                    <a:lstStyle/>
                    <a:p>
                      <a:pPr algn="just"/>
                      <a:r>
                        <a:rPr lang="en-IN" sz="2000" dirty="0">
                          <a:latin typeface="Times New Roman" pitchFamily="18" charset="0"/>
                          <a:cs typeface="Times New Roman" pitchFamily="18" charset="0"/>
                        </a:rPr>
                        <a:t>44ADA</a:t>
                      </a:r>
                    </a:p>
                  </a:txBody>
                  <a:tcPr/>
                </a:tc>
                <a:tc>
                  <a:txBody>
                    <a:bodyPr/>
                    <a:lstStyle/>
                    <a:p>
                      <a:pPr algn="just"/>
                      <a:r>
                        <a:rPr lang="en-US" sz="2000" dirty="0">
                          <a:latin typeface="Times New Roman" pitchFamily="18" charset="0"/>
                          <a:cs typeface="Times New Roman" pitchFamily="18" charset="0"/>
                        </a:rPr>
                        <a:t>Professions referred to in section 44AA(1)</a:t>
                      </a: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93737629"/>
                  </a:ext>
                </a:extLst>
              </a:tr>
              <a:tr h="259080">
                <a:tc>
                  <a:txBody>
                    <a:bodyPr/>
                    <a:lstStyle/>
                    <a:p>
                      <a:pPr algn="just"/>
                      <a:r>
                        <a:rPr lang="en-IN" sz="2000" dirty="0">
                          <a:latin typeface="Times New Roman" pitchFamily="18" charset="0"/>
                          <a:cs typeface="Times New Roman" pitchFamily="18" charset="0"/>
                        </a:rPr>
                        <a:t>3</a:t>
                      </a:r>
                    </a:p>
                  </a:txBody>
                  <a:tcPr>
                    <a:lnL w="12700" cap="flat" cmpd="sng" algn="ctr">
                      <a:solidFill>
                        <a:schemeClr val="tx1"/>
                      </a:solidFill>
                      <a:prstDash val="solid"/>
                      <a:round/>
                      <a:headEnd type="none" w="med" len="med"/>
                      <a:tailEnd type="none" w="med" len="med"/>
                    </a:lnL>
                  </a:tcPr>
                </a:tc>
                <a:tc>
                  <a:txBody>
                    <a:bodyPr/>
                    <a:lstStyle/>
                    <a:p>
                      <a:pPr algn="just"/>
                      <a:r>
                        <a:rPr lang="en-IN" sz="2000" kern="1200" baseline="0" dirty="0">
                          <a:solidFill>
                            <a:schemeClr val="dk1"/>
                          </a:solidFill>
                          <a:latin typeface="Times New Roman" pitchFamily="18" charset="0"/>
                          <a:ea typeface="+mn-ea"/>
                          <a:cs typeface="Times New Roman" pitchFamily="18" charset="0"/>
                        </a:rPr>
                        <a:t>44AE</a:t>
                      </a:r>
                      <a:endParaRPr lang="en-IN" sz="2000" dirty="0">
                        <a:latin typeface="Times New Roman" pitchFamily="18" charset="0"/>
                        <a:cs typeface="Times New Roman" pitchFamily="18" charset="0"/>
                      </a:endParaRPr>
                    </a:p>
                  </a:txBody>
                  <a:tcPr/>
                </a:tc>
                <a:tc>
                  <a:txBody>
                    <a:bodyPr/>
                    <a:lstStyle/>
                    <a:p>
                      <a:pPr algn="just"/>
                      <a:r>
                        <a:rPr lang="en-US" sz="2000" kern="1200" baseline="0" dirty="0">
                          <a:solidFill>
                            <a:schemeClr val="dk1"/>
                          </a:solidFill>
                          <a:latin typeface="Times New Roman" pitchFamily="18" charset="0"/>
                          <a:ea typeface="+mn-ea"/>
                          <a:cs typeface="Times New Roman" pitchFamily="18" charset="0"/>
                        </a:rPr>
                        <a:t>Business of plying, hiring or leasing goods carriages of an </a:t>
                      </a:r>
                      <a:r>
                        <a:rPr lang="en-US" sz="2000" kern="1200" baseline="0" dirty="0" err="1">
                          <a:solidFill>
                            <a:schemeClr val="dk1"/>
                          </a:solidFill>
                          <a:latin typeface="Times New Roman" pitchFamily="18" charset="0"/>
                          <a:ea typeface="+mn-ea"/>
                          <a:cs typeface="Times New Roman" pitchFamily="18" charset="0"/>
                        </a:rPr>
                        <a:t>assessee</a:t>
                      </a:r>
                      <a:r>
                        <a:rPr lang="en-US" sz="2000" kern="1200" baseline="0" dirty="0">
                          <a:solidFill>
                            <a:schemeClr val="dk1"/>
                          </a:solidFill>
                          <a:latin typeface="Times New Roman" pitchFamily="18" charset="0"/>
                          <a:ea typeface="+mn-ea"/>
                          <a:cs typeface="Times New Roman" pitchFamily="18" charset="0"/>
                        </a:rPr>
                        <a:t> owning not more than ten goods carriages at any time during the previous year.</a:t>
                      </a:r>
                      <a:endParaRPr lang="en-IN" sz="2000" dirty="0">
                        <a:latin typeface="Times New Roman" pitchFamily="18" charset="0"/>
                        <a:cs typeface="Times New Roman" pitchFamily="18" charset="0"/>
                      </a:endParaRP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381000">
                <a:tc>
                  <a:txBody>
                    <a:bodyPr/>
                    <a:lstStyle/>
                    <a:p>
                      <a:pPr algn="just"/>
                      <a:r>
                        <a:rPr lang="en-IN" sz="2000" dirty="0">
                          <a:latin typeface="Times New Roman" pitchFamily="18" charset="0"/>
                          <a:cs typeface="Times New Roman" pitchFamily="18" charset="0"/>
                        </a:rPr>
                        <a:t>4</a:t>
                      </a:r>
                    </a:p>
                  </a:txBody>
                  <a:tcPr>
                    <a:lnL w="12700" cap="flat" cmpd="sng" algn="ctr">
                      <a:solidFill>
                        <a:schemeClr val="tx1"/>
                      </a:solidFill>
                      <a:prstDash val="solid"/>
                      <a:round/>
                      <a:headEnd type="none" w="med" len="med"/>
                      <a:tailEnd type="none" w="med" len="med"/>
                    </a:lnL>
                  </a:tcPr>
                </a:tc>
                <a:tc>
                  <a:txBody>
                    <a:bodyPr/>
                    <a:lstStyle/>
                    <a:p>
                      <a:pPr algn="just"/>
                      <a:r>
                        <a:rPr lang="en-IN" sz="2000" dirty="0">
                          <a:latin typeface="Times New Roman" pitchFamily="18" charset="0"/>
                          <a:cs typeface="Times New Roman" pitchFamily="18" charset="0"/>
                        </a:rPr>
                        <a:t>44AF</a:t>
                      </a:r>
                    </a:p>
                  </a:txBody>
                  <a:tcPr/>
                </a:tc>
                <a:tc>
                  <a:txBody>
                    <a:bodyPr/>
                    <a:lstStyle/>
                    <a:p>
                      <a:pPr algn="just"/>
                      <a:r>
                        <a:rPr lang="en-US" sz="2000" dirty="0">
                          <a:latin typeface="Times New Roman" pitchFamily="18" charset="0"/>
                          <a:cs typeface="Times New Roman" pitchFamily="18" charset="0"/>
                        </a:rPr>
                        <a:t>Not relevant from A.Y.2011-12.</a:t>
                      </a:r>
                      <a:endParaRPr lang="en-IN" sz="2000" dirty="0">
                        <a:latin typeface="Times New Roman" pitchFamily="18" charset="0"/>
                        <a:cs typeface="Times New Roman" pitchFamily="18" charset="0"/>
                      </a:endParaRP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396914878"/>
                  </a:ext>
                </a:extLst>
              </a:tr>
              <a:tr h="381000">
                <a:tc>
                  <a:txBody>
                    <a:bodyPr/>
                    <a:lstStyle/>
                    <a:p>
                      <a:pPr algn="just"/>
                      <a:r>
                        <a:rPr lang="en-IN" sz="2000" dirty="0">
                          <a:latin typeface="Times New Roman" pitchFamily="18" charset="0"/>
                          <a:cs typeface="Times New Roman" pitchFamily="18" charset="0"/>
                        </a:rPr>
                        <a:t>5</a:t>
                      </a:r>
                    </a:p>
                  </a:txBody>
                  <a:tcPr>
                    <a:lnL w="12700" cap="flat" cmpd="sng" algn="ctr">
                      <a:solidFill>
                        <a:schemeClr val="tx1"/>
                      </a:solidFill>
                      <a:prstDash val="solid"/>
                      <a:round/>
                      <a:headEnd type="none" w="med" len="med"/>
                      <a:tailEnd type="none" w="med" len="med"/>
                    </a:lnL>
                  </a:tcPr>
                </a:tc>
                <a:tc>
                  <a:txBody>
                    <a:bodyPr/>
                    <a:lstStyle/>
                    <a:p>
                      <a:pPr algn="just"/>
                      <a:r>
                        <a:rPr lang="en-IN" sz="2000" kern="1200" baseline="0" dirty="0">
                          <a:solidFill>
                            <a:schemeClr val="dk1"/>
                          </a:solidFill>
                          <a:latin typeface="Times New Roman" pitchFamily="18" charset="0"/>
                          <a:ea typeface="+mn-ea"/>
                          <a:cs typeface="Times New Roman" pitchFamily="18" charset="0"/>
                        </a:rPr>
                        <a:t>44B</a:t>
                      </a:r>
                      <a:endParaRPr lang="en-IN" sz="2000" dirty="0">
                        <a:latin typeface="Times New Roman" pitchFamily="18" charset="0"/>
                        <a:cs typeface="Times New Roman" pitchFamily="18" charset="0"/>
                      </a:endParaRPr>
                    </a:p>
                  </a:txBody>
                  <a:tcPr/>
                </a:tc>
                <a:tc>
                  <a:txBody>
                    <a:bodyPr/>
                    <a:lstStyle/>
                    <a:p>
                      <a:pPr algn="just"/>
                      <a:r>
                        <a:rPr lang="en-US" sz="2000" kern="1200" baseline="0" dirty="0">
                          <a:solidFill>
                            <a:schemeClr val="dk1"/>
                          </a:solidFill>
                          <a:latin typeface="Times New Roman" pitchFamily="18" charset="0"/>
                          <a:ea typeface="+mn-ea"/>
                          <a:cs typeface="Times New Roman" pitchFamily="18" charset="0"/>
                        </a:rPr>
                        <a:t>Shipping business other than cruise shipping in case</a:t>
                      </a:r>
                    </a:p>
                    <a:p>
                      <a:pPr algn="just"/>
                      <a:r>
                        <a:rPr lang="en-US" sz="2000" kern="1200" baseline="0" dirty="0">
                          <a:solidFill>
                            <a:schemeClr val="dk1"/>
                          </a:solidFill>
                          <a:latin typeface="Times New Roman" pitchFamily="18" charset="0"/>
                          <a:ea typeface="+mn-ea"/>
                          <a:cs typeface="Times New Roman" pitchFamily="18" charset="0"/>
                        </a:rPr>
                        <a:t>of non-residents</a:t>
                      </a:r>
                      <a:endParaRPr lang="en-IN" sz="2000" dirty="0">
                        <a:latin typeface="Times New Roman" pitchFamily="18" charset="0"/>
                        <a:cs typeface="Times New Roman" pitchFamily="18" charset="0"/>
                      </a:endParaRP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3"/>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510809979"/>
              </p:ext>
            </p:extLst>
          </p:nvPr>
        </p:nvGraphicFramePr>
        <p:xfrm>
          <a:off x="190500" y="785104"/>
          <a:ext cx="8763000" cy="4511040"/>
        </p:xfrm>
        <a:graphic>
          <a:graphicData uri="http://schemas.openxmlformats.org/drawingml/2006/table">
            <a:tbl>
              <a:tblPr firstRow="1" bandRow="1">
                <a:tableStyleId>{5C22544A-7EE6-4342-B048-85BDC9FD1C3A}</a:tableStyleId>
              </a:tblPr>
              <a:tblGrid>
                <a:gridCol w="531168">
                  <a:extLst>
                    <a:ext uri="{9D8B030D-6E8A-4147-A177-3AD203B41FA5}">
                      <a16:colId xmlns:a16="http://schemas.microsoft.com/office/drawing/2014/main" val="20000"/>
                    </a:ext>
                  </a:extLst>
                </a:gridCol>
                <a:gridCol w="1728192">
                  <a:extLst>
                    <a:ext uri="{9D8B030D-6E8A-4147-A177-3AD203B41FA5}">
                      <a16:colId xmlns:a16="http://schemas.microsoft.com/office/drawing/2014/main" val="20001"/>
                    </a:ext>
                  </a:extLst>
                </a:gridCol>
                <a:gridCol w="6503640">
                  <a:extLst>
                    <a:ext uri="{9D8B030D-6E8A-4147-A177-3AD203B41FA5}">
                      <a16:colId xmlns:a16="http://schemas.microsoft.com/office/drawing/2014/main" val="20002"/>
                    </a:ext>
                  </a:extLst>
                </a:gridCol>
              </a:tblGrid>
              <a:tr h="304800">
                <a:tc>
                  <a:txBody>
                    <a:bodyPr/>
                    <a:lstStyle/>
                    <a:p>
                      <a:pPr algn="just"/>
                      <a:r>
                        <a:rPr lang="en-IN" sz="2000" dirty="0">
                          <a:latin typeface="Times New Roman" pitchFamily="18" charset="0"/>
                          <a:cs typeface="Times New Roman" pitchFamily="18" charset="0"/>
                        </a:rPr>
                        <a:t>S No</a:t>
                      </a:r>
                    </a:p>
                  </a:txBody>
                  <a:tcPr/>
                </a:tc>
                <a:tc>
                  <a:txBody>
                    <a:bodyPr/>
                    <a:lstStyle/>
                    <a:p>
                      <a:pPr algn="just"/>
                      <a:r>
                        <a:rPr lang="en-IN" sz="2000" b="1" kern="1200" baseline="0" dirty="0">
                          <a:solidFill>
                            <a:schemeClr val="lt1"/>
                          </a:solidFill>
                          <a:latin typeface="Times New Roman" pitchFamily="18" charset="0"/>
                          <a:ea typeface="+mn-ea"/>
                          <a:cs typeface="Times New Roman" pitchFamily="18" charset="0"/>
                        </a:rPr>
                        <a:t>Section</a:t>
                      </a:r>
                      <a:endParaRPr lang="en-IN" sz="2000" dirty="0">
                        <a:latin typeface="Times New Roman" pitchFamily="18" charset="0"/>
                        <a:cs typeface="Times New Roman" pitchFamily="18" charset="0"/>
                      </a:endParaRPr>
                    </a:p>
                  </a:txBody>
                  <a:tcPr/>
                </a:tc>
                <a:tc>
                  <a:txBody>
                    <a:bodyPr/>
                    <a:lstStyle/>
                    <a:p>
                      <a:pPr algn="just"/>
                      <a:r>
                        <a:rPr lang="en-IN" sz="2000" b="1" kern="1200" baseline="0" dirty="0">
                          <a:solidFill>
                            <a:schemeClr val="lt1"/>
                          </a:solidFill>
                          <a:latin typeface="Times New Roman" pitchFamily="18" charset="0"/>
                          <a:ea typeface="+mn-ea"/>
                          <a:cs typeface="Times New Roman" pitchFamily="18" charset="0"/>
                        </a:rPr>
                        <a:t>Business covered</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0"/>
                  </a:ext>
                </a:extLst>
              </a:tr>
              <a:tr h="243840">
                <a:tc>
                  <a:txBody>
                    <a:bodyPr/>
                    <a:lstStyle/>
                    <a:p>
                      <a:pPr algn="just"/>
                      <a:r>
                        <a:rPr lang="en-GB" sz="2000" dirty="0">
                          <a:latin typeface="Times New Roman" pitchFamily="18" charset="0"/>
                          <a:cs typeface="Times New Roman" pitchFamily="18" charset="0"/>
                        </a:rPr>
                        <a:t>6</a:t>
                      </a:r>
                      <a:endParaRPr lang="en-IN" sz="2000" dirty="0">
                        <a:latin typeface="Times New Roman" pitchFamily="18" charset="0"/>
                        <a:cs typeface="Times New Roman" pitchFamily="18" charset="0"/>
                      </a:endParaRPr>
                    </a:p>
                  </a:txBody>
                  <a:tcPr/>
                </a:tc>
                <a:tc>
                  <a:txBody>
                    <a:bodyPr/>
                    <a:lstStyle/>
                    <a:p>
                      <a:pPr algn="just"/>
                      <a:r>
                        <a:rPr lang="en-IN" sz="2000" kern="1200" baseline="0" dirty="0">
                          <a:solidFill>
                            <a:schemeClr val="dk1"/>
                          </a:solidFill>
                          <a:latin typeface="Times New Roman" pitchFamily="18" charset="0"/>
                          <a:ea typeface="+mn-ea"/>
                          <a:cs typeface="Times New Roman" pitchFamily="18" charset="0"/>
                        </a:rPr>
                        <a:t>44BB</a:t>
                      </a:r>
                      <a:endParaRPr lang="en-IN" sz="2000" dirty="0">
                        <a:latin typeface="Times New Roman" pitchFamily="18" charset="0"/>
                        <a:cs typeface="Times New Roman" pitchFamily="18" charset="0"/>
                      </a:endParaRPr>
                    </a:p>
                  </a:txBody>
                  <a:tcPr/>
                </a:tc>
                <a:tc>
                  <a:txBody>
                    <a:bodyPr/>
                    <a:lstStyle/>
                    <a:p>
                      <a:pPr algn="just"/>
                      <a:r>
                        <a:rPr lang="en-US" sz="2000" kern="1200" baseline="0" dirty="0">
                          <a:solidFill>
                            <a:schemeClr val="dk1"/>
                          </a:solidFill>
                          <a:latin typeface="Times New Roman" pitchFamily="18" charset="0"/>
                          <a:ea typeface="+mn-ea"/>
                          <a:cs typeface="Times New Roman" pitchFamily="18" charset="0"/>
                        </a:rPr>
                        <a:t>Business (of a non-resident) of providing services or facilities in connection with, or supplying plant and machinery on hire used, or to be used, in prospecting for, or extraction or production of, mineral oils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223782653"/>
                  </a:ext>
                </a:extLst>
              </a:tr>
              <a:tr h="243840">
                <a:tc>
                  <a:txBody>
                    <a:bodyPr/>
                    <a:lstStyle/>
                    <a:p>
                      <a:pPr algn="just"/>
                      <a:r>
                        <a:rPr lang="en-IN" sz="2000" dirty="0">
                          <a:latin typeface="Times New Roman" pitchFamily="18" charset="0"/>
                          <a:cs typeface="Times New Roman" pitchFamily="18" charset="0"/>
                        </a:rPr>
                        <a:t>7</a:t>
                      </a:r>
                    </a:p>
                  </a:txBody>
                  <a:tcPr/>
                </a:tc>
                <a:tc>
                  <a:txBody>
                    <a:bodyPr/>
                    <a:lstStyle/>
                    <a:p>
                      <a:pPr algn="just"/>
                      <a:r>
                        <a:rPr lang="en-IN" sz="2000" kern="1200" baseline="0" dirty="0">
                          <a:solidFill>
                            <a:schemeClr val="dk1"/>
                          </a:solidFill>
                          <a:latin typeface="Times New Roman" pitchFamily="18" charset="0"/>
                          <a:ea typeface="+mn-ea"/>
                          <a:cs typeface="Times New Roman" pitchFamily="18" charset="0"/>
                        </a:rPr>
                        <a:t>44BBA</a:t>
                      </a:r>
                      <a:endParaRPr lang="en-IN" sz="2000" dirty="0">
                        <a:latin typeface="Times New Roman" pitchFamily="18" charset="0"/>
                        <a:cs typeface="Times New Roman" pitchFamily="18" charset="0"/>
                      </a:endParaRPr>
                    </a:p>
                  </a:txBody>
                  <a:tcPr/>
                </a:tc>
                <a:tc>
                  <a:txBody>
                    <a:bodyPr/>
                    <a:lstStyle/>
                    <a:p>
                      <a:pPr algn="just"/>
                      <a:r>
                        <a:rPr lang="en-US" sz="2000" kern="1200" baseline="0" dirty="0">
                          <a:solidFill>
                            <a:schemeClr val="dk1"/>
                          </a:solidFill>
                          <a:latin typeface="Times New Roman" pitchFamily="18" charset="0"/>
                          <a:ea typeface="+mn-ea"/>
                          <a:cs typeface="Times New Roman" pitchFamily="18" charset="0"/>
                        </a:rPr>
                        <a:t>Business of operation of aircraft in case of a nonresident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172224">
                <a:tc>
                  <a:txBody>
                    <a:bodyPr/>
                    <a:lstStyle/>
                    <a:p>
                      <a:pPr algn="just"/>
                      <a:r>
                        <a:rPr lang="en-IN" sz="2000" dirty="0">
                          <a:latin typeface="Times New Roman" pitchFamily="18" charset="0"/>
                          <a:cs typeface="Times New Roman" pitchFamily="18" charset="0"/>
                        </a:rPr>
                        <a:t>8</a:t>
                      </a:r>
                    </a:p>
                  </a:txBody>
                  <a:tcPr/>
                </a:tc>
                <a:tc>
                  <a:txBody>
                    <a:bodyPr/>
                    <a:lstStyle/>
                    <a:p>
                      <a:pPr algn="just"/>
                      <a:r>
                        <a:rPr lang="en-IN" sz="2000" kern="1200" baseline="0" dirty="0">
                          <a:solidFill>
                            <a:schemeClr val="dk1"/>
                          </a:solidFill>
                          <a:latin typeface="Times New Roman" pitchFamily="18" charset="0"/>
                          <a:ea typeface="+mn-ea"/>
                          <a:cs typeface="Times New Roman" pitchFamily="18" charset="0"/>
                        </a:rPr>
                        <a:t>44BBB</a:t>
                      </a:r>
                      <a:endParaRPr lang="en-IN" sz="2000" dirty="0">
                        <a:latin typeface="Times New Roman" pitchFamily="18" charset="0"/>
                        <a:cs typeface="Times New Roman" pitchFamily="18" charset="0"/>
                      </a:endParaRPr>
                    </a:p>
                  </a:txBody>
                  <a:tcPr/>
                </a:tc>
                <a:tc>
                  <a:txBody>
                    <a:bodyPr/>
                    <a:lstStyle/>
                    <a:p>
                      <a:pPr algn="just"/>
                      <a:r>
                        <a:rPr lang="en-US" sz="2000" i="1" kern="1200" baseline="0" dirty="0">
                          <a:solidFill>
                            <a:schemeClr val="dk1"/>
                          </a:solidFill>
                          <a:latin typeface="Times New Roman" pitchFamily="18" charset="0"/>
                          <a:ea typeface="+mn-ea"/>
                          <a:cs typeface="Times New Roman" pitchFamily="18" charset="0"/>
                        </a:rPr>
                        <a:t>Business (of a foreign company) of civil construction/erection of plant or machinery or testing or commissioning thereof, in connection with a turnkey power project approved by the Central Government</a:t>
                      </a:r>
                      <a:endParaRPr lang="en-IN" sz="2000" i="1"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r h="243840">
                <a:tc>
                  <a:txBody>
                    <a:bodyPr/>
                    <a:lstStyle/>
                    <a:p>
                      <a:pPr algn="just"/>
                      <a:r>
                        <a:rPr lang="en-IN" sz="2000" dirty="0">
                          <a:latin typeface="Times New Roman" pitchFamily="18" charset="0"/>
                          <a:cs typeface="Times New Roman" pitchFamily="18" charset="0"/>
                        </a:rPr>
                        <a:t>9</a:t>
                      </a:r>
                    </a:p>
                  </a:txBody>
                  <a:tcPr/>
                </a:tc>
                <a:tc>
                  <a:txBody>
                    <a:bodyPr/>
                    <a:lstStyle/>
                    <a:p>
                      <a:pPr algn="just"/>
                      <a:r>
                        <a:rPr lang="en-US" sz="2000" dirty="0">
                          <a:latin typeface="Times New Roman" pitchFamily="18" charset="0"/>
                          <a:cs typeface="Times New Roman" pitchFamily="18" charset="0"/>
                        </a:rPr>
                        <a:t>44BBC</a:t>
                      </a:r>
                      <a:endParaRPr lang="en-IN" sz="2000" dirty="0">
                        <a:latin typeface="Times New Roman" pitchFamily="18" charset="0"/>
                        <a:cs typeface="Times New Roman" pitchFamily="18"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i="1" dirty="0">
                          <a:latin typeface="Times New Roman" pitchFamily="18" charset="0"/>
                          <a:cs typeface="Times New Roman" pitchFamily="18" charset="0"/>
                        </a:rPr>
                        <a:t>Business of operation of cruise ships in case of nonresidents</a:t>
                      </a:r>
                      <a:endParaRPr lang="en-IN" sz="2000" i="1" dirty="0">
                        <a:latin typeface="Times New Roman" pitchFamily="18" charset="0"/>
                        <a:cs typeface="Times New Roman" pitchFamily="18" charset="0"/>
                      </a:endParaRPr>
                    </a:p>
                  </a:txBody>
                  <a:tcPr/>
                </a:tc>
                <a:extLst>
                  <a:ext uri="{0D108BD9-81ED-4DB2-BD59-A6C34878D82A}">
                    <a16:rowId xmlns:a16="http://schemas.microsoft.com/office/drawing/2014/main" val="3298850114"/>
                  </a:ext>
                </a:extLst>
              </a:tr>
              <a:tr h="243840">
                <a:tc>
                  <a:txBody>
                    <a:bodyPr/>
                    <a:lstStyle/>
                    <a:p>
                      <a:pPr algn="just"/>
                      <a:r>
                        <a:rPr lang="en-GB" sz="2000" dirty="0">
                          <a:latin typeface="Times New Roman" pitchFamily="18" charset="0"/>
                          <a:cs typeface="Times New Roman" pitchFamily="18" charset="0"/>
                        </a:rPr>
                        <a:t>10</a:t>
                      </a:r>
                      <a:endParaRPr lang="en-IN" sz="2000" dirty="0">
                        <a:latin typeface="Times New Roman" pitchFamily="18" charset="0"/>
                        <a:cs typeface="Times New Roman" pitchFamily="18" charset="0"/>
                      </a:endParaRPr>
                    </a:p>
                  </a:txBody>
                  <a:tcPr/>
                </a:tc>
                <a:tc>
                  <a:txBody>
                    <a:bodyPr/>
                    <a:lstStyle/>
                    <a:p>
                      <a:pPr algn="just"/>
                      <a:r>
                        <a:rPr lang="en-IN" sz="2000" kern="1200" baseline="0" dirty="0">
                          <a:solidFill>
                            <a:schemeClr val="dk1"/>
                          </a:solidFill>
                          <a:latin typeface="Times New Roman" pitchFamily="18" charset="0"/>
                          <a:ea typeface="+mn-ea"/>
                          <a:cs typeface="Times New Roman" pitchFamily="18" charset="0"/>
                        </a:rPr>
                        <a:t>Chapter XII-G</a:t>
                      </a:r>
                      <a:endParaRPr lang="en-IN" sz="2000" dirty="0">
                        <a:latin typeface="Times New Roman" pitchFamily="18" charset="0"/>
                        <a:cs typeface="Times New Roman" pitchFamily="18" charset="0"/>
                      </a:endParaRPr>
                    </a:p>
                  </a:txBody>
                  <a:tcPr/>
                </a:tc>
                <a:tc>
                  <a:txBody>
                    <a:bodyPr/>
                    <a:lstStyle/>
                    <a:p>
                      <a:pPr algn="just"/>
                      <a:r>
                        <a:rPr lang="en-US" sz="2000" kern="1200" baseline="0" dirty="0">
                          <a:solidFill>
                            <a:schemeClr val="dk1"/>
                          </a:solidFill>
                          <a:latin typeface="Times New Roman" pitchFamily="18" charset="0"/>
                          <a:ea typeface="+mn-ea"/>
                          <a:cs typeface="Times New Roman" pitchFamily="18" charset="0"/>
                        </a:rPr>
                        <a:t>Tonnage income of shipping companies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3"/>
                  </a:ext>
                </a:extLst>
              </a:tr>
            </a:tbl>
          </a:graphicData>
        </a:graphic>
      </p:graphicFrame>
      <p:sp>
        <p:nvSpPr>
          <p:cNvPr id="2" name="Rectangle 1"/>
          <p:cNvSpPr/>
          <p:nvPr/>
        </p:nvSpPr>
        <p:spPr>
          <a:xfrm>
            <a:off x="107504" y="0"/>
            <a:ext cx="8763000" cy="769441"/>
          </a:xfrm>
          <a:prstGeom prst="rect">
            <a:avLst/>
          </a:prstGeom>
        </p:spPr>
        <p:txBody>
          <a:bodyPr wrap="square">
            <a:spAutoFit/>
          </a:bodyPr>
          <a:lstStyle/>
          <a:p>
            <a:pPr algn="ctr"/>
            <a:r>
              <a:rPr lang="en-US" sz="2200" b="1" dirty="0">
                <a:latin typeface="Times New Roman" pitchFamily="18" charset="0"/>
                <a:cs typeface="Times New Roman" pitchFamily="18" charset="0"/>
              </a:rPr>
              <a:t>As per Page no 93 &amp; 94 of Guidance Note on Tax Audit u/s. 44AB of IT Act, 1961 (Revised 2026)</a:t>
            </a:r>
            <a:endParaRPr lang="en-IN" sz="2200" dirty="0">
              <a:latin typeface="Times New Roman" panose="02020603050405020304" pitchFamily="18" charset="0"/>
              <a:cs typeface="Times New Roman" panose="02020603050405020304" pitchFamily="18" charset="0"/>
            </a:endParaRPr>
          </a:p>
        </p:txBody>
      </p:sp>
      <p:sp>
        <p:nvSpPr>
          <p:cNvPr id="5" name="Footer Placeholder 4"/>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B03022-B019-4A17-3218-D6ED2915AB10}"/>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4E64D2E6-C5A3-477F-1BFB-CA7FB1C68199}"/>
              </a:ext>
            </a:extLst>
          </p:cNvPr>
          <p:cNvGraphicFramePr>
            <a:graphicFrameLocks noGrp="1"/>
          </p:cNvGraphicFramePr>
          <p:nvPr>
            <p:extLst>
              <p:ext uri="{D42A27DB-BD31-4B8C-83A1-F6EECF244321}">
                <p14:modId xmlns:p14="http://schemas.microsoft.com/office/powerpoint/2010/main" val="462557853"/>
              </p:ext>
            </p:extLst>
          </p:nvPr>
        </p:nvGraphicFramePr>
        <p:xfrm>
          <a:off x="190500" y="692696"/>
          <a:ext cx="8763000" cy="4541520"/>
        </p:xfrm>
        <a:graphic>
          <a:graphicData uri="http://schemas.openxmlformats.org/drawingml/2006/table">
            <a:tbl>
              <a:tblPr firstRow="1" bandRow="1">
                <a:tableStyleId>{5C22544A-7EE6-4342-B048-85BDC9FD1C3A}</a:tableStyleId>
              </a:tblPr>
              <a:tblGrid>
                <a:gridCol w="531168">
                  <a:extLst>
                    <a:ext uri="{9D8B030D-6E8A-4147-A177-3AD203B41FA5}">
                      <a16:colId xmlns:a16="http://schemas.microsoft.com/office/drawing/2014/main" val="20000"/>
                    </a:ext>
                  </a:extLst>
                </a:gridCol>
                <a:gridCol w="1728192">
                  <a:extLst>
                    <a:ext uri="{9D8B030D-6E8A-4147-A177-3AD203B41FA5}">
                      <a16:colId xmlns:a16="http://schemas.microsoft.com/office/drawing/2014/main" val="20001"/>
                    </a:ext>
                  </a:extLst>
                </a:gridCol>
                <a:gridCol w="6503640">
                  <a:extLst>
                    <a:ext uri="{9D8B030D-6E8A-4147-A177-3AD203B41FA5}">
                      <a16:colId xmlns:a16="http://schemas.microsoft.com/office/drawing/2014/main" val="20002"/>
                    </a:ext>
                  </a:extLst>
                </a:gridCol>
              </a:tblGrid>
              <a:tr h="304800">
                <a:tc>
                  <a:txBody>
                    <a:bodyPr/>
                    <a:lstStyle/>
                    <a:p>
                      <a:pPr algn="just"/>
                      <a:r>
                        <a:rPr lang="en-IN" sz="2000" dirty="0">
                          <a:latin typeface="Times New Roman" pitchFamily="18" charset="0"/>
                          <a:cs typeface="Times New Roman" pitchFamily="18" charset="0"/>
                        </a:rPr>
                        <a:t>S No</a:t>
                      </a:r>
                    </a:p>
                  </a:txBody>
                  <a:tcPr/>
                </a:tc>
                <a:tc>
                  <a:txBody>
                    <a:bodyPr/>
                    <a:lstStyle/>
                    <a:p>
                      <a:pPr algn="just"/>
                      <a:r>
                        <a:rPr lang="en-IN" sz="2000" b="1" kern="1200" baseline="0" dirty="0">
                          <a:solidFill>
                            <a:schemeClr val="lt1"/>
                          </a:solidFill>
                          <a:latin typeface="Times New Roman" pitchFamily="18" charset="0"/>
                          <a:ea typeface="+mn-ea"/>
                          <a:cs typeface="Times New Roman" pitchFamily="18" charset="0"/>
                        </a:rPr>
                        <a:t>Section</a:t>
                      </a:r>
                      <a:endParaRPr lang="en-IN" sz="2000" dirty="0">
                        <a:latin typeface="Times New Roman" pitchFamily="18" charset="0"/>
                        <a:cs typeface="Times New Roman" pitchFamily="18" charset="0"/>
                      </a:endParaRPr>
                    </a:p>
                  </a:txBody>
                  <a:tcPr/>
                </a:tc>
                <a:tc>
                  <a:txBody>
                    <a:bodyPr/>
                    <a:lstStyle/>
                    <a:p>
                      <a:pPr algn="just"/>
                      <a:r>
                        <a:rPr lang="en-IN" sz="2000" b="1" kern="1200" baseline="0" dirty="0">
                          <a:solidFill>
                            <a:schemeClr val="lt1"/>
                          </a:solidFill>
                          <a:latin typeface="Times New Roman" pitchFamily="18" charset="0"/>
                          <a:ea typeface="+mn-ea"/>
                          <a:cs typeface="Times New Roman" pitchFamily="18" charset="0"/>
                        </a:rPr>
                        <a:t>Business covered</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0"/>
                  </a:ext>
                </a:extLst>
              </a:tr>
              <a:tr h="259080">
                <a:tc>
                  <a:txBody>
                    <a:bodyPr/>
                    <a:lstStyle/>
                    <a:p>
                      <a:pPr algn="just"/>
                      <a:r>
                        <a:rPr lang="en-IN" sz="2000" dirty="0">
                          <a:latin typeface="Times New Roman" pitchFamily="18" charset="0"/>
                          <a:cs typeface="Times New Roman" pitchFamily="18" charset="0"/>
                        </a:rPr>
                        <a:t>11</a:t>
                      </a:r>
                    </a:p>
                  </a:txBody>
                  <a:tcPr/>
                </a:tc>
                <a:tc>
                  <a:txBody>
                    <a:bodyPr/>
                    <a:lstStyle/>
                    <a:p>
                      <a:pPr algn="just"/>
                      <a:r>
                        <a:rPr lang="en-IN" sz="2000" kern="1200" baseline="0" dirty="0">
                          <a:solidFill>
                            <a:schemeClr val="dk1"/>
                          </a:solidFill>
                          <a:latin typeface="Times New Roman" pitchFamily="18" charset="0"/>
                          <a:ea typeface="+mn-ea"/>
                          <a:cs typeface="Times New Roman" pitchFamily="18" charset="0"/>
                        </a:rPr>
                        <a:t>First Schedule</a:t>
                      </a:r>
                      <a:endParaRPr lang="en-IN" sz="2000" dirty="0">
                        <a:latin typeface="Times New Roman" pitchFamily="18" charset="0"/>
                        <a:cs typeface="Times New Roman" pitchFamily="18" charset="0"/>
                      </a:endParaRPr>
                    </a:p>
                  </a:txBody>
                  <a:tcPr/>
                </a:tc>
                <a:tc>
                  <a:txBody>
                    <a:bodyPr/>
                    <a:lstStyle/>
                    <a:p>
                      <a:pPr algn="just"/>
                      <a:r>
                        <a:rPr lang="en-IN" sz="2000" kern="1200" baseline="0" dirty="0">
                          <a:solidFill>
                            <a:schemeClr val="dk1"/>
                          </a:solidFill>
                          <a:latin typeface="Times New Roman" pitchFamily="18" charset="0"/>
                          <a:ea typeface="+mn-ea"/>
                          <a:cs typeface="Times New Roman" pitchFamily="18" charset="0"/>
                        </a:rPr>
                        <a:t>Insurance Business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4"/>
                  </a:ext>
                </a:extLst>
              </a:tr>
              <a:tr h="274320">
                <a:tc>
                  <a:txBody>
                    <a:bodyPr/>
                    <a:lstStyle/>
                    <a:p>
                      <a:pPr algn="just"/>
                      <a:r>
                        <a:rPr lang="en-GB" sz="2000" dirty="0">
                          <a:latin typeface="Times New Roman" pitchFamily="18" charset="0"/>
                          <a:cs typeface="Times New Roman" pitchFamily="18" charset="0"/>
                        </a:rPr>
                        <a:t>12</a:t>
                      </a:r>
                      <a:endParaRPr lang="en-IN" sz="2000" dirty="0">
                        <a:latin typeface="Times New Roman" pitchFamily="18" charset="0"/>
                        <a:cs typeface="Times New Roman" pitchFamily="18" charset="0"/>
                      </a:endParaRPr>
                    </a:p>
                  </a:txBody>
                  <a:tcPr/>
                </a:tc>
                <a:tc>
                  <a:txBody>
                    <a:bodyPr/>
                    <a:lstStyle/>
                    <a:p>
                      <a:pPr algn="just"/>
                      <a:r>
                        <a:rPr lang="en-IN" sz="2000" kern="1200" baseline="0" dirty="0">
                          <a:solidFill>
                            <a:schemeClr val="dk1"/>
                          </a:solidFill>
                          <a:latin typeface="Times New Roman" pitchFamily="18" charset="0"/>
                          <a:ea typeface="+mn-ea"/>
                          <a:cs typeface="Times New Roman" pitchFamily="18" charset="0"/>
                        </a:rPr>
                        <a:t>Any other</a:t>
                      </a:r>
                    </a:p>
                    <a:p>
                      <a:pPr algn="just"/>
                      <a:r>
                        <a:rPr lang="en-IN" sz="2000" kern="1200" baseline="0" dirty="0">
                          <a:solidFill>
                            <a:schemeClr val="dk1"/>
                          </a:solidFill>
                          <a:latin typeface="Times New Roman" pitchFamily="18" charset="0"/>
                          <a:ea typeface="+mn-ea"/>
                          <a:cs typeface="Times New Roman" pitchFamily="18" charset="0"/>
                        </a:rPr>
                        <a:t>relevant</a:t>
                      </a:r>
                    </a:p>
                    <a:p>
                      <a:pPr algn="just"/>
                      <a:r>
                        <a:rPr lang="en-IN" sz="2000" kern="1200" baseline="0" dirty="0">
                          <a:solidFill>
                            <a:schemeClr val="dk1"/>
                          </a:solidFill>
                          <a:latin typeface="Times New Roman" pitchFamily="18" charset="0"/>
                          <a:ea typeface="+mn-ea"/>
                          <a:cs typeface="Times New Roman" pitchFamily="18" charset="0"/>
                        </a:rPr>
                        <a:t>Section</a:t>
                      </a:r>
                      <a:endParaRPr lang="en-IN" sz="2000" dirty="0">
                        <a:latin typeface="Times New Roman" pitchFamily="18" charset="0"/>
                        <a:cs typeface="Times New Roman" pitchFamily="18" charset="0"/>
                      </a:endParaRPr>
                    </a:p>
                  </a:txBody>
                  <a:tcPr/>
                </a:tc>
                <a:tc>
                  <a:txBody>
                    <a:bodyPr/>
                    <a:lstStyle/>
                    <a:p>
                      <a:pPr algn="just"/>
                      <a:r>
                        <a:rPr lang="en-US" sz="2000" kern="1200" baseline="0" dirty="0">
                          <a:solidFill>
                            <a:schemeClr val="dk1"/>
                          </a:solidFill>
                          <a:latin typeface="Times New Roman" pitchFamily="18" charset="0"/>
                          <a:ea typeface="+mn-ea"/>
                          <a:cs typeface="Times New Roman" pitchFamily="18" charset="0"/>
                        </a:rPr>
                        <a:t>This refers to the sections not listed above under which income may be assessable on presumptive basis and will include any other section that may be enacted in future for presumptive taxation (like section 44BBD inserted by the Finance Act, 2025 </a:t>
                      </a:r>
                      <a:r>
                        <a:rPr lang="en-US" sz="2000" kern="1200" baseline="0" dirty="0" err="1">
                          <a:solidFill>
                            <a:schemeClr val="dk1"/>
                          </a:solidFill>
                          <a:latin typeface="Times New Roman" pitchFamily="18" charset="0"/>
                          <a:ea typeface="+mn-ea"/>
                          <a:cs typeface="Times New Roman" pitchFamily="18" charset="0"/>
                        </a:rPr>
                        <a:t>w.e.f</a:t>
                      </a:r>
                      <a:r>
                        <a:rPr lang="en-US" sz="2000" kern="1200" baseline="0" dirty="0">
                          <a:solidFill>
                            <a:schemeClr val="dk1"/>
                          </a:solidFill>
                          <a:latin typeface="Times New Roman" pitchFamily="18" charset="0"/>
                          <a:ea typeface="+mn-ea"/>
                          <a:cs typeface="Times New Roman" pitchFamily="18" charset="0"/>
                        </a:rPr>
                        <a:t> A.Y. 2026-27). </a:t>
                      </a:r>
                    </a:p>
                    <a:p>
                      <a:pPr algn="just"/>
                      <a:r>
                        <a:rPr lang="en-US" sz="2000" kern="1200" baseline="0" dirty="0">
                          <a:solidFill>
                            <a:schemeClr val="dk1"/>
                          </a:solidFill>
                          <a:latin typeface="Times New Roman" pitchFamily="18" charset="0"/>
                          <a:ea typeface="+mn-ea"/>
                          <a:cs typeface="Times New Roman" pitchFamily="18" charset="0"/>
                        </a:rPr>
                        <a:t>This section covers the business of providing service or technologies for setting up electronic manufacturing facility or in connection with manufacturing or producing electronic goods, article or things in India under a scheme notified by the Central Government in the Ministry of Electronics and Information Technology).</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DB54E1F7-8DFB-5C7B-5AAD-8E8F5A1E906A}"/>
              </a:ext>
            </a:extLst>
          </p:cNvPr>
          <p:cNvSpPr/>
          <p:nvPr/>
        </p:nvSpPr>
        <p:spPr>
          <a:xfrm>
            <a:off x="107504" y="0"/>
            <a:ext cx="8763000" cy="769441"/>
          </a:xfrm>
          <a:prstGeom prst="rect">
            <a:avLst/>
          </a:prstGeom>
        </p:spPr>
        <p:txBody>
          <a:bodyPr wrap="square">
            <a:spAutoFit/>
          </a:bodyPr>
          <a:lstStyle/>
          <a:p>
            <a:pPr algn="ctr"/>
            <a:r>
              <a:rPr lang="en-US" sz="2200" b="1" dirty="0">
                <a:latin typeface="Times New Roman" pitchFamily="18" charset="0"/>
                <a:cs typeface="Times New Roman" pitchFamily="18" charset="0"/>
              </a:rPr>
              <a:t>As per Page no 93 &amp; 94 of Guidance Note on Tax Audit u/s. 44AB of IT Act, 1961 (Revised 2026)</a:t>
            </a:r>
            <a:endParaRPr lang="en-IN" sz="2200" dirty="0">
              <a:latin typeface="Times New Roman" panose="02020603050405020304" pitchFamily="18" charset="0"/>
              <a:cs typeface="Times New Roman" panose="02020603050405020304" pitchFamily="18" charset="0"/>
            </a:endParaRPr>
          </a:p>
        </p:txBody>
      </p:sp>
      <p:sp>
        <p:nvSpPr>
          <p:cNvPr id="5" name="Footer Placeholder 4">
            <a:extLst>
              <a:ext uri="{FF2B5EF4-FFF2-40B4-BE49-F238E27FC236}">
                <a16:creationId xmlns:a16="http://schemas.microsoft.com/office/drawing/2014/main" id="{FA066C20-980F-152A-20C8-AF6D86CF07E9}"/>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26255966"/>
      </p:ext>
    </p:extLst>
  </p:cSld>
  <p:clrMapOvr>
    <a:masterClrMapping/>
  </p:clrMapOvr>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2262" y="188640"/>
            <a:ext cx="8628210" cy="5897563"/>
          </a:xfrm>
        </p:spPr>
        <p:txBody>
          <a:bodyPr>
            <a:normAutofit/>
          </a:bodyPr>
          <a:lstStyle/>
          <a:p>
            <a:pPr algn="just">
              <a:buNone/>
            </a:pPr>
            <a:r>
              <a:rPr lang="en-US" sz="2400" dirty="0">
                <a:solidFill>
                  <a:schemeClr val="tx1"/>
                </a:solidFill>
                <a:latin typeface="Times New Roman" pitchFamily="18" charset="0"/>
                <a:cs typeface="Times New Roman" pitchFamily="18" charset="0"/>
              </a:rPr>
              <a:t>The auditor </a:t>
            </a:r>
            <a:r>
              <a:rPr lang="en-US" sz="2400" b="1" u="sng" dirty="0">
                <a:solidFill>
                  <a:schemeClr val="tx1"/>
                </a:solidFill>
                <a:latin typeface="Times New Roman" pitchFamily="18" charset="0"/>
                <a:cs typeface="Times New Roman" pitchFamily="18" charset="0"/>
              </a:rPr>
              <a:t>needs to verify if the profit and loss account includes any of the income assessable on presumptive basis.</a:t>
            </a:r>
            <a:r>
              <a:rPr lang="en-US" sz="2400" dirty="0">
                <a:solidFill>
                  <a:schemeClr val="tx1"/>
                </a:solidFill>
                <a:latin typeface="Times New Roman" pitchFamily="18" charset="0"/>
                <a:cs typeface="Times New Roman" pitchFamily="18" charset="0"/>
              </a:rPr>
              <a:t> There could be few different scenarios such as:</a:t>
            </a:r>
          </a:p>
          <a:p>
            <a:pPr algn="just">
              <a:buNone/>
            </a:pPr>
            <a:r>
              <a:rPr lang="en-US" sz="2400" b="1" dirty="0">
                <a:solidFill>
                  <a:schemeClr val="tx1"/>
                </a:solidFill>
                <a:latin typeface="Times New Roman" pitchFamily="18" charset="0"/>
                <a:cs typeface="Times New Roman" pitchFamily="18" charset="0"/>
              </a:rPr>
              <a:t>1. Books of Accounts not separately maintained for both the businesses</a:t>
            </a:r>
          </a:p>
          <a:p>
            <a:pPr algn="just">
              <a:buNone/>
            </a:pPr>
            <a:r>
              <a:rPr lang="en-US" sz="2400" dirty="0">
                <a:solidFill>
                  <a:schemeClr val="tx1"/>
                </a:solidFill>
                <a:latin typeface="Times New Roman" pitchFamily="18" charset="0"/>
                <a:cs typeface="Times New Roman" pitchFamily="18" charset="0"/>
              </a:rPr>
              <a:t>Ascertainment of correct profit in respect of business covered under PRESUMPTIVE SCHEME should be done by tax auditor by </a:t>
            </a:r>
            <a:r>
              <a:rPr lang="en-US" sz="2400" b="1" u="sng" dirty="0">
                <a:solidFill>
                  <a:schemeClr val="tx1"/>
                </a:solidFill>
                <a:latin typeface="Times New Roman" pitchFamily="18" charset="0"/>
                <a:cs typeface="Times New Roman" pitchFamily="18" charset="0"/>
              </a:rPr>
              <a:t>arriving at a fair and reasonable estimate of the expenditure based on the evidence in possession of the </a:t>
            </a:r>
            <a:r>
              <a:rPr lang="en-US" sz="2400" b="1" u="sng" dirty="0" err="1">
                <a:solidFill>
                  <a:schemeClr val="tx1"/>
                </a:solidFill>
                <a:latin typeface="Times New Roman" pitchFamily="18" charset="0"/>
                <a:cs typeface="Times New Roman" pitchFamily="18" charset="0"/>
              </a:rPr>
              <a:t>assessee</a:t>
            </a:r>
            <a:r>
              <a:rPr lang="en-US" sz="2400" b="1" u="sng" dirty="0">
                <a:solidFill>
                  <a:schemeClr val="tx1"/>
                </a:solidFill>
                <a:latin typeface="Times New Roman" pitchFamily="18" charset="0"/>
                <a:cs typeface="Times New Roman" pitchFamily="18" charset="0"/>
              </a:rPr>
              <a:t> </a:t>
            </a:r>
            <a:r>
              <a:rPr lang="en-US" sz="2400" dirty="0">
                <a:solidFill>
                  <a:schemeClr val="tx1"/>
                </a:solidFill>
                <a:latin typeface="Times New Roman" pitchFamily="18" charset="0"/>
                <a:cs typeface="Times New Roman" pitchFamily="18" charset="0"/>
              </a:rPr>
              <a:t>or by asking the </a:t>
            </a:r>
            <a:r>
              <a:rPr lang="en-US" sz="2400" dirty="0" err="1">
                <a:solidFill>
                  <a:schemeClr val="tx1"/>
                </a:solidFill>
                <a:latin typeface="Times New Roman" pitchFamily="18" charset="0"/>
                <a:cs typeface="Times New Roman" pitchFamily="18" charset="0"/>
              </a:rPr>
              <a:t>assessee</a:t>
            </a:r>
            <a:r>
              <a:rPr lang="en-US" sz="2400" dirty="0">
                <a:solidFill>
                  <a:schemeClr val="tx1"/>
                </a:solidFill>
                <a:latin typeface="Times New Roman" pitchFamily="18" charset="0"/>
                <a:cs typeface="Times New Roman" pitchFamily="18" charset="0"/>
              </a:rPr>
              <a:t> to </a:t>
            </a:r>
            <a:r>
              <a:rPr lang="en-US" sz="2400" b="1" u="sng" dirty="0">
                <a:solidFill>
                  <a:schemeClr val="tx1"/>
                </a:solidFill>
                <a:latin typeface="Times New Roman" pitchFamily="18" charset="0"/>
                <a:cs typeface="Times New Roman" pitchFamily="18" charset="0"/>
              </a:rPr>
              <a:t>prepare such estimate</a:t>
            </a:r>
            <a:r>
              <a:rPr lang="en-US" sz="2400" dirty="0">
                <a:solidFill>
                  <a:schemeClr val="tx1"/>
                </a:solidFill>
                <a:latin typeface="Times New Roman" pitchFamily="18" charset="0"/>
                <a:cs typeface="Times New Roman" pitchFamily="18" charset="0"/>
              </a:rPr>
              <a:t> which should be checked </a:t>
            </a:r>
            <a:r>
              <a:rPr lang="en-US" sz="2400" b="1" u="sng" dirty="0">
                <a:solidFill>
                  <a:schemeClr val="tx1"/>
                </a:solidFill>
                <a:latin typeface="Times New Roman" pitchFamily="18" charset="0"/>
                <a:cs typeface="Times New Roman" pitchFamily="18" charset="0"/>
              </a:rPr>
              <a:t>(basis of apportionment of common expenditure should be stated).</a:t>
            </a:r>
            <a:endParaRPr lang="en-US" sz="2400" dirty="0">
              <a:solidFill>
                <a:schemeClr val="tx1"/>
              </a:solidFill>
              <a:latin typeface="Times New Roman" pitchFamily="18" charset="0"/>
              <a:cs typeface="Times New Roman" pitchFamily="18" charset="0"/>
            </a:endParaRPr>
          </a:p>
          <a:p>
            <a:pPr algn="just">
              <a:buNone/>
            </a:pPr>
            <a:r>
              <a:rPr lang="en-US" sz="2400" dirty="0">
                <a:solidFill>
                  <a:schemeClr val="tx1"/>
                </a:solidFill>
                <a:latin typeface="Times New Roman" pitchFamily="18" charset="0"/>
                <a:cs typeface="Times New Roman" pitchFamily="18" charset="0"/>
              </a:rPr>
              <a:t>However, if the tax auditor is not satisfied with the reasonableness of such apportionment, he should indicate such fact under this clause by a suitable note.</a:t>
            </a:r>
          </a:p>
          <a:p>
            <a:pPr algn="just">
              <a:buNone/>
            </a:pPr>
            <a:endParaRPr lang="en-IN" sz="24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161469371"/>
      </p:ext>
    </p:extLst>
  </p:cSld>
  <p:clrMapOvr>
    <a:masterClrMapping/>
  </p:clrMapOvr>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458200" cy="5897563"/>
          </a:xfrm>
        </p:spPr>
        <p:txBody>
          <a:bodyPr>
            <a:normAutofit/>
          </a:bodyPr>
          <a:lstStyle/>
          <a:p>
            <a:pPr algn="just">
              <a:buNone/>
            </a:pPr>
            <a:r>
              <a:rPr lang="en-US" sz="2400" b="1" dirty="0">
                <a:solidFill>
                  <a:schemeClr val="tx1"/>
                </a:solidFill>
                <a:latin typeface="Times New Roman" pitchFamily="18" charset="0"/>
                <a:cs typeface="Times New Roman" pitchFamily="18" charset="0"/>
              </a:rPr>
              <a:t>2: Books of Accounts separately maintained</a:t>
            </a:r>
          </a:p>
          <a:p>
            <a:pPr algn="just">
              <a:buNone/>
            </a:pPr>
            <a:r>
              <a:rPr lang="en-US" sz="2400" dirty="0">
                <a:solidFill>
                  <a:schemeClr val="tx1"/>
                </a:solidFill>
                <a:latin typeface="Times New Roman" pitchFamily="18" charset="0"/>
                <a:cs typeface="Times New Roman" pitchFamily="18" charset="0"/>
              </a:rPr>
              <a:t>In case separate set of books of accounts are maintained, </a:t>
            </a:r>
            <a:r>
              <a:rPr lang="en-US" sz="2400" b="1" u="sng" dirty="0">
                <a:solidFill>
                  <a:schemeClr val="tx1"/>
                </a:solidFill>
                <a:latin typeface="Times New Roman" pitchFamily="18" charset="0"/>
                <a:cs typeface="Times New Roman" pitchFamily="18" charset="0"/>
              </a:rPr>
              <a:t>it poses no problem</a:t>
            </a:r>
            <a:r>
              <a:rPr lang="en-US" sz="2400" dirty="0">
                <a:solidFill>
                  <a:schemeClr val="tx1"/>
                </a:solidFill>
                <a:latin typeface="Times New Roman" pitchFamily="18" charset="0"/>
                <a:cs typeface="Times New Roman" pitchFamily="18" charset="0"/>
              </a:rPr>
              <a:t> for the tax auditor in ascertaining the amount of profit to be disclosed.</a:t>
            </a:r>
          </a:p>
          <a:p>
            <a:pPr algn="just">
              <a:buNone/>
            </a:pPr>
            <a:endParaRPr lang="en-US" sz="2400" dirty="0">
              <a:solidFill>
                <a:schemeClr val="tx1"/>
              </a:solidFill>
              <a:latin typeface="Times New Roman" pitchFamily="18" charset="0"/>
              <a:cs typeface="Times New Roman" pitchFamily="18" charset="0"/>
            </a:endParaRPr>
          </a:p>
          <a:p>
            <a:pPr algn="just">
              <a:buNone/>
            </a:pPr>
            <a:r>
              <a:rPr lang="en-US" sz="2400" b="1" dirty="0">
                <a:solidFill>
                  <a:schemeClr val="tx1"/>
                </a:solidFill>
                <a:latin typeface="Times New Roman" pitchFamily="18" charset="0"/>
                <a:cs typeface="Times New Roman" pitchFamily="18" charset="0"/>
              </a:rPr>
              <a:t>3: Business under presumptive scheme is additional business and no separate books are maintained for the same</a:t>
            </a:r>
          </a:p>
          <a:p>
            <a:pPr algn="just">
              <a:buNone/>
            </a:pPr>
            <a:r>
              <a:rPr lang="en-US" sz="2400" dirty="0">
                <a:solidFill>
                  <a:schemeClr val="tx1"/>
                </a:solidFill>
                <a:latin typeface="Times New Roman" pitchFamily="18" charset="0"/>
                <a:cs typeface="Times New Roman" pitchFamily="18" charset="0"/>
              </a:rPr>
              <a:t>Since the </a:t>
            </a:r>
            <a:r>
              <a:rPr lang="en-US" sz="2400" b="1" u="sng" dirty="0">
                <a:solidFill>
                  <a:schemeClr val="tx1"/>
                </a:solidFill>
                <a:latin typeface="Times New Roman" pitchFamily="18" charset="0"/>
                <a:cs typeface="Times New Roman" pitchFamily="18" charset="0"/>
              </a:rPr>
              <a:t>books of account are not maintained</a:t>
            </a:r>
            <a:r>
              <a:rPr lang="en-US" sz="2400" dirty="0">
                <a:solidFill>
                  <a:schemeClr val="tx1"/>
                </a:solidFill>
                <a:latin typeface="Times New Roman" pitchFamily="18" charset="0"/>
                <a:cs typeface="Times New Roman" pitchFamily="18" charset="0"/>
              </a:rPr>
              <a:t> for the </a:t>
            </a:r>
            <a:r>
              <a:rPr lang="en-US" sz="2400" b="1" u="sng" dirty="0">
                <a:solidFill>
                  <a:schemeClr val="tx1"/>
                </a:solidFill>
                <a:latin typeface="Times New Roman" pitchFamily="18" charset="0"/>
                <a:cs typeface="Times New Roman" pitchFamily="18" charset="0"/>
              </a:rPr>
              <a:t>business covered in presumptive scheme,</a:t>
            </a:r>
            <a:r>
              <a:rPr lang="en-US" sz="2400" dirty="0">
                <a:solidFill>
                  <a:schemeClr val="tx1"/>
                </a:solidFill>
                <a:latin typeface="Times New Roman" pitchFamily="18" charset="0"/>
                <a:cs typeface="Times New Roman" pitchFamily="18" charset="0"/>
              </a:rPr>
              <a:t> the Tax Auditor will be </a:t>
            </a:r>
            <a:r>
              <a:rPr lang="en-US" sz="2400" b="1" u="sng" dirty="0">
                <a:solidFill>
                  <a:schemeClr val="tx1"/>
                </a:solidFill>
                <a:latin typeface="Times New Roman" pitchFamily="18" charset="0"/>
                <a:cs typeface="Times New Roman" pitchFamily="18" charset="0"/>
              </a:rPr>
              <a:t>unable to find out the correctness of the net income credited and he should give a suitable note expressing his inability to verify the said figure.</a:t>
            </a:r>
          </a:p>
          <a:p>
            <a:pPr algn="just">
              <a:buNone/>
            </a:pPr>
            <a:r>
              <a:rPr lang="en-US" sz="2400" dirty="0">
                <a:solidFill>
                  <a:schemeClr val="tx1"/>
                </a:solidFill>
                <a:latin typeface="Times New Roman" pitchFamily="18" charset="0"/>
                <a:cs typeface="Times New Roman" pitchFamily="18" charset="0"/>
              </a:rPr>
              <a:t>Since the Tax Auditor is not able to form his opinion as to true and fair view of the accounts of the </a:t>
            </a:r>
            <a:r>
              <a:rPr lang="en-US" sz="2400" dirty="0" err="1">
                <a:solidFill>
                  <a:schemeClr val="tx1"/>
                </a:solidFill>
                <a:latin typeface="Times New Roman" pitchFamily="18" charset="0"/>
                <a:cs typeface="Times New Roman" pitchFamily="18" charset="0"/>
              </a:rPr>
              <a:t>assessee</a:t>
            </a:r>
            <a:r>
              <a:rPr lang="en-US" sz="2400" dirty="0">
                <a:solidFill>
                  <a:schemeClr val="tx1"/>
                </a:solidFill>
                <a:latin typeface="Times New Roman" pitchFamily="18" charset="0"/>
                <a:cs typeface="Times New Roman" pitchFamily="18" charset="0"/>
              </a:rPr>
              <a:t>, it would be necessary for him to qualify his audit report in Form no 3CB.</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677232894"/>
      </p:ext>
    </p:extLst>
  </p:cSld>
  <p:clrMapOvr>
    <a:masterClrMapping/>
  </p:clrMapOvr>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4"/>
          <p:cNvSpPr>
            <a:spLocks noGrp="1"/>
          </p:cNvSpPr>
          <p:nvPr>
            <p:ph idx="1"/>
          </p:nvPr>
        </p:nvSpPr>
        <p:spPr>
          <a:xfrm>
            <a:off x="357188" y="685801"/>
            <a:ext cx="8329612" cy="2438399"/>
          </a:xfrm>
          <a:ln w="9525"/>
        </p:spPr>
        <p:style>
          <a:lnRef idx="2">
            <a:schemeClr val="dk1"/>
          </a:lnRef>
          <a:fillRef idx="1">
            <a:schemeClr val="lt1"/>
          </a:fillRef>
          <a:effectRef idx="0">
            <a:schemeClr val="dk1"/>
          </a:effectRef>
          <a:fontRef idx="minor">
            <a:schemeClr val="dk1"/>
          </a:fontRef>
        </p:style>
        <p:txBody>
          <a:bodyPr>
            <a:normAutofit/>
          </a:bodyPr>
          <a:lstStyle/>
          <a:p>
            <a:pPr algn="just">
              <a:buFont typeface="Arial" pitchFamily="34" charset="0"/>
              <a:buNone/>
            </a:pPr>
            <a:r>
              <a:rPr lang="en-IN" sz="2400" dirty="0">
                <a:solidFill>
                  <a:schemeClr val="tx1"/>
                </a:solidFill>
                <a:latin typeface="Times New Roman" pitchFamily="18" charset="0"/>
                <a:cs typeface="Times New Roman" pitchFamily="18" charset="0"/>
              </a:rPr>
              <a:t>13. (a) Method of accounting employed in the previous year </a:t>
            </a:r>
          </a:p>
          <a:p>
            <a:pPr algn="just">
              <a:buFont typeface="Arial" pitchFamily="34" charset="0"/>
              <a:buNone/>
            </a:pPr>
            <a:r>
              <a:rPr lang="en-IN" sz="2400" dirty="0">
                <a:solidFill>
                  <a:schemeClr val="tx1"/>
                </a:solidFill>
                <a:latin typeface="Times New Roman" pitchFamily="18" charset="0"/>
                <a:cs typeface="Times New Roman" pitchFamily="18" charset="0"/>
              </a:rPr>
              <a:t>	(b) Whether there had been any change in the method of accounting employed </a:t>
            </a:r>
            <a:r>
              <a:rPr lang="en-IN" sz="2400" dirty="0" err="1">
                <a:solidFill>
                  <a:schemeClr val="tx1"/>
                </a:solidFill>
                <a:latin typeface="Times New Roman" pitchFamily="18" charset="0"/>
                <a:cs typeface="Times New Roman" pitchFamily="18" charset="0"/>
              </a:rPr>
              <a:t>vis</a:t>
            </a:r>
            <a:r>
              <a:rPr lang="en-IN" sz="2400" dirty="0">
                <a:solidFill>
                  <a:schemeClr val="tx1"/>
                </a:solidFill>
                <a:latin typeface="Times New Roman" pitchFamily="18" charset="0"/>
                <a:cs typeface="Times New Roman" pitchFamily="18" charset="0"/>
              </a:rPr>
              <a:t>-a-</a:t>
            </a:r>
            <a:r>
              <a:rPr lang="en-IN" sz="2400" dirty="0" err="1">
                <a:solidFill>
                  <a:schemeClr val="tx1"/>
                </a:solidFill>
                <a:latin typeface="Times New Roman" pitchFamily="18" charset="0"/>
                <a:cs typeface="Times New Roman" pitchFamily="18" charset="0"/>
              </a:rPr>
              <a:t>vis</a:t>
            </a:r>
            <a:r>
              <a:rPr lang="en-IN" sz="2400" dirty="0">
                <a:solidFill>
                  <a:schemeClr val="tx1"/>
                </a:solidFill>
                <a:latin typeface="Times New Roman" pitchFamily="18" charset="0"/>
                <a:cs typeface="Times New Roman" pitchFamily="18" charset="0"/>
              </a:rPr>
              <a:t> the method employed in the immediately preceding previous year.</a:t>
            </a:r>
          </a:p>
          <a:p>
            <a:pPr algn="just">
              <a:buNone/>
            </a:pPr>
            <a:r>
              <a:rPr lang="en-IN" sz="2400" dirty="0">
                <a:solidFill>
                  <a:schemeClr val="tx1"/>
                </a:solidFill>
                <a:latin typeface="Times New Roman" pitchFamily="18" charset="0"/>
                <a:cs typeface="Times New Roman" pitchFamily="18" charset="0"/>
              </a:rPr>
              <a:t>	(c) If answer to (b) above is in the affirmative, give details of such change, and the effect thereof on the profit or loss. </a:t>
            </a:r>
          </a:p>
          <a:p>
            <a:pPr algn="just">
              <a:buNone/>
            </a:pPr>
            <a:endParaRPr lang="en-IN" sz="2400" dirty="0">
              <a:solidFill>
                <a:schemeClr val="tx1"/>
              </a:solidFill>
              <a:latin typeface="Times New Roman" pitchFamily="18" charset="0"/>
              <a:cs typeface="Times New Roman" pitchFamily="18" charset="0"/>
            </a:endParaRPr>
          </a:p>
          <a:p>
            <a:pPr algn="just">
              <a:buNone/>
            </a:pPr>
            <a:endParaRPr lang="en-IN" sz="2400" dirty="0">
              <a:solidFill>
                <a:schemeClr val="tx1"/>
              </a:solidFill>
              <a:latin typeface="Times New Roman" pitchFamily="18" charset="0"/>
              <a:cs typeface="Times New Roman" pitchFamily="18" charset="0"/>
            </a:endParaRPr>
          </a:p>
          <a:p>
            <a:pPr algn="just">
              <a:buNone/>
            </a:pPr>
            <a:endParaRPr lang="en-IN" sz="2400" dirty="0">
              <a:solidFill>
                <a:schemeClr val="tx1"/>
              </a:solidFill>
              <a:latin typeface="Times New Roman" pitchFamily="18" charset="0"/>
              <a:cs typeface="Times New Roman" pitchFamily="18" charset="0"/>
            </a:endParaRPr>
          </a:p>
          <a:p>
            <a:pPr algn="just">
              <a:buFont typeface="Arial" pitchFamily="34" charset="0"/>
              <a:buNone/>
            </a:pPr>
            <a:endParaRPr lang="en-IN" sz="2400" dirty="0">
              <a:solidFill>
                <a:schemeClr val="tx1"/>
              </a:solidFill>
              <a:latin typeface="Times New Roman" pitchFamily="18" charset="0"/>
              <a:cs typeface="Times New Roman" pitchFamily="18" charset="0"/>
            </a:endParaRPr>
          </a:p>
        </p:txBody>
      </p:sp>
      <p:sp>
        <p:nvSpPr>
          <p:cNvPr id="3" name="Rectangle 2"/>
          <p:cNvSpPr/>
          <p:nvPr/>
        </p:nvSpPr>
        <p:spPr>
          <a:xfrm>
            <a:off x="367514" y="76200"/>
            <a:ext cx="1689886"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13</a:t>
            </a:r>
          </a:p>
        </p:txBody>
      </p:sp>
      <p:graphicFrame>
        <p:nvGraphicFramePr>
          <p:cNvPr id="5" name="Table 4"/>
          <p:cNvGraphicFramePr>
            <a:graphicFrameLocks noGrp="1"/>
          </p:cNvGraphicFramePr>
          <p:nvPr/>
        </p:nvGraphicFramePr>
        <p:xfrm>
          <a:off x="762000" y="3352800"/>
          <a:ext cx="7786687" cy="1500188"/>
        </p:xfrm>
        <a:graphic>
          <a:graphicData uri="http://schemas.openxmlformats.org/drawingml/2006/table">
            <a:tbl>
              <a:tblPr/>
              <a:tblGrid>
                <a:gridCol w="1349375">
                  <a:extLst>
                    <a:ext uri="{9D8B030D-6E8A-4147-A177-3AD203B41FA5}">
                      <a16:colId xmlns:a16="http://schemas.microsoft.com/office/drawing/2014/main" val="20000"/>
                    </a:ext>
                  </a:extLst>
                </a:gridCol>
                <a:gridCol w="1846262">
                  <a:extLst>
                    <a:ext uri="{9D8B030D-6E8A-4147-A177-3AD203B41FA5}">
                      <a16:colId xmlns:a16="http://schemas.microsoft.com/office/drawing/2014/main" val="20001"/>
                    </a:ext>
                  </a:extLst>
                </a:gridCol>
                <a:gridCol w="1778000">
                  <a:extLst>
                    <a:ext uri="{9D8B030D-6E8A-4147-A177-3AD203B41FA5}">
                      <a16:colId xmlns:a16="http://schemas.microsoft.com/office/drawing/2014/main" val="20002"/>
                    </a:ext>
                  </a:extLst>
                </a:gridCol>
                <a:gridCol w="2813050">
                  <a:extLst>
                    <a:ext uri="{9D8B030D-6E8A-4147-A177-3AD203B41FA5}">
                      <a16:colId xmlns:a16="http://schemas.microsoft.com/office/drawing/2014/main" val="20003"/>
                    </a:ext>
                  </a:extLst>
                </a:gridCol>
              </a:tblGrid>
              <a:tr h="966788">
                <a:tc>
                  <a:txBody>
                    <a:bodyPr/>
                    <a:lstStyle/>
                    <a:p>
                      <a:pPr marL="66675" marR="0" lvl="0" indent="0" algn="ctr" defTabSz="914400" rtl="0" eaLnBrk="0" fontAlgn="base" latinLnBrk="0" hangingPunct="0">
                        <a:lnSpc>
                          <a:spcPct val="100000"/>
                        </a:lnSpc>
                        <a:spcBef>
                          <a:spcPts val="38"/>
                        </a:spcBef>
                        <a:spcAft>
                          <a:spcPct val="0"/>
                        </a:spcAft>
                        <a:buClrTx/>
                        <a:buSzTx/>
                        <a:buFontTx/>
                        <a:buNone/>
                        <a:tabLst/>
                      </a:pPr>
                      <a:r>
                        <a:rPr kumimoji="0" lang="en-IN" sz="1800" b="0" i="0" u="none" strike="noStrike" cap="none" normalizeH="0" baseline="0" dirty="0">
                          <a:ln>
                            <a:noFill/>
                          </a:ln>
                          <a:solidFill>
                            <a:schemeClr val="tx1"/>
                          </a:solidFill>
                          <a:effectLst/>
                          <a:latin typeface="Times New Roman" pitchFamily="18" charset="0"/>
                          <a:cs typeface="Times New Roman" pitchFamily="18" charset="0"/>
                        </a:rPr>
                        <a:t>Serial number</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6075" marR="0" lvl="0" indent="0" algn="ctr" defTabSz="914400" rtl="0" eaLnBrk="0" fontAlgn="base" latinLnBrk="0" hangingPunct="0">
                        <a:lnSpc>
                          <a:spcPct val="100000"/>
                        </a:lnSpc>
                        <a:spcBef>
                          <a:spcPts val="25"/>
                        </a:spcBef>
                        <a:spcAft>
                          <a:spcPct val="0"/>
                        </a:spcAft>
                        <a:buClrTx/>
                        <a:buSzTx/>
                        <a:buFontTx/>
                        <a:buNone/>
                        <a:tabLst/>
                      </a:pPr>
                      <a:r>
                        <a:rPr kumimoji="0" lang="en-IN" sz="1800" b="0" i="0" u="none" strike="noStrike" cap="none" normalizeH="0" baseline="0" dirty="0">
                          <a:ln>
                            <a:noFill/>
                          </a:ln>
                          <a:solidFill>
                            <a:schemeClr val="tx1"/>
                          </a:solidFill>
                          <a:effectLst/>
                          <a:latin typeface="Times New Roman" pitchFamily="18" charset="0"/>
                          <a:cs typeface="Times New Roman" pitchFamily="18" charset="0"/>
                        </a:rPr>
                        <a:t>Particulars</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561975" marR="0" lvl="0" indent="-409575" algn="ctr" defTabSz="914400" rtl="0" eaLnBrk="0" fontAlgn="base" latinLnBrk="0" hangingPunct="0">
                        <a:lnSpc>
                          <a:spcPct val="97000"/>
                        </a:lnSpc>
                        <a:spcBef>
                          <a:spcPct val="0"/>
                        </a:spcBef>
                        <a:spcAft>
                          <a:spcPct val="0"/>
                        </a:spcAft>
                        <a:buClrTx/>
                        <a:buSzTx/>
                        <a:buFontTx/>
                        <a:buNone/>
                        <a:tabLst/>
                      </a:pPr>
                      <a:r>
                        <a:rPr kumimoji="0" lang="en-IN" sz="1800" b="0" i="0" u="none" strike="noStrike" cap="none" normalizeH="0" baseline="0" dirty="0">
                          <a:ln>
                            <a:noFill/>
                          </a:ln>
                          <a:solidFill>
                            <a:schemeClr val="tx1"/>
                          </a:solidFill>
                          <a:effectLst/>
                          <a:latin typeface="Times New Roman" pitchFamily="18" charset="0"/>
                          <a:cs typeface="Times New Roman" pitchFamily="18" charset="0"/>
                        </a:rPr>
                        <a:t>Increase in profit (Rs.)</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1111250" marR="0" lvl="0" indent="-377825" algn="ctr" defTabSz="914400" rtl="0" eaLnBrk="0" fontAlgn="base" latinLnBrk="0" hangingPunct="0">
                        <a:lnSpc>
                          <a:spcPct val="97000"/>
                        </a:lnSpc>
                        <a:spcBef>
                          <a:spcPct val="0"/>
                        </a:spcBef>
                        <a:spcAft>
                          <a:spcPct val="0"/>
                        </a:spcAft>
                        <a:buClrTx/>
                        <a:buSzTx/>
                        <a:buFontTx/>
                        <a:buNone/>
                        <a:tabLst/>
                      </a:pPr>
                      <a:r>
                        <a:rPr kumimoji="0" lang="en-IN" sz="1800" b="0" i="0" u="none" strike="noStrike" cap="none" normalizeH="0" baseline="0">
                          <a:ln>
                            <a:noFill/>
                          </a:ln>
                          <a:solidFill>
                            <a:schemeClr val="tx1"/>
                          </a:solidFill>
                          <a:effectLst/>
                          <a:latin typeface="Times New Roman" pitchFamily="18" charset="0"/>
                          <a:cs typeface="Times New Roman" pitchFamily="18" charset="0"/>
                        </a:rPr>
                        <a:t>Decrease in profit (Rs.)</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334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IN" sz="1800" b="0" i="0" u="none" strike="noStrike" cap="none" normalizeH="0" baseline="0" dirty="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IN" sz="1800" b="0" i="0" u="none" strike="noStrike" cap="none" normalizeH="0" baseline="0" dirty="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IN" sz="1800" b="0" i="0" u="none" strike="noStrike" cap="none" normalizeH="0" baseline="0" dirty="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IN" sz="1800" b="0" i="0" u="none" strike="noStrike" cap="none" normalizeH="0" baseline="0" dirty="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extLst>
                  <a:ext uri="{0D108BD9-81ED-4DB2-BD59-A6C34878D82A}">
                    <a16:rowId xmlns:a16="http://schemas.microsoft.com/office/drawing/2014/main" val="10001"/>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4"/>
          <p:cNvSpPr>
            <a:spLocks noGrp="1"/>
          </p:cNvSpPr>
          <p:nvPr>
            <p:ph idx="1"/>
          </p:nvPr>
        </p:nvSpPr>
        <p:spPr>
          <a:xfrm>
            <a:off x="177800" y="76200"/>
            <a:ext cx="8786688" cy="1480592"/>
          </a:xfrm>
          <a:ln w="9525"/>
        </p:spPr>
        <p:style>
          <a:lnRef idx="2">
            <a:schemeClr val="dk1"/>
          </a:lnRef>
          <a:fillRef idx="1">
            <a:schemeClr val="lt1"/>
          </a:fillRef>
          <a:effectRef idx="0">
            <a:schemeClr val="dk1"/>
          </a:effectRef>
          <a:fontRef idx="minor">
            <a:schemeClr val="dk1"/>
          </a:fontRef>
        </p:style>
        <p:txBody>
          <a:bodyPr>
            <a:noAutofit/>
          </a:bodyPr>
          <a:lstStyle/>
          <a:p>
            <a:pPr marL="255588" indent="-255588" algn="just" eaLnBrk="0" hangingPunct="0">
              <a:buFont typeface="Arial" pitchFamily="34" charset="0"/>
              <a:buNone/>
            </a:pPr>
            <a:r>
              <a:rPr lang="en-IN" sz="2100" dirty="0">
                <a:solidFill>
                  <a:schemeClr val="tx1"/>
                </a:solidFill>
                <a:latin typeface="Times New Roman" pitchFamily="18" charset="0"/>
                <a:cs typeface="Times New Roman" pitchFamily="18" charset="0"/>
              </a:rPr>
              <a:t>(d)Whether any adjustment is required to be made to the profits or loss for complying with the provisions of income computation and disclosure standards notified under section 145(2)</a:t>
            </a:r>
          </a:p>
          <a:p>
            <a:pPr marL="255588" indent="-255588" algn="just" eaLnBrk="0" hangingPunct="0">
              <a:buFont typeface="Arial" pitchFamily="34" charset="0"/>
              <a:buNone/>
            </a:pPr>
            <a:r>
              <a:rPr lang="en-IN" sz="2100" dirty="0">
                <a:solidFill>
                  <a:schemeClr val="tx1"/>
                </a:solidFill>
                <a:latin typeface="Times New Roman" pitchFamily="18" charset="0"/>
                <a:cs typeface="Times New Roman" pitchFamily="18" charset="0"/>
              </a:rPr>
              <a:t>(e) if answer to (d) above is in the affirmative, give details of such adjustments:</a:t>
            </a:r>
          </a:p>
        </p:txBody>
      </p:sp>
      <p:graphicFrame>
        <p:nvGraphicFramePr>
          <p:cNvPr id="4" name="Table 3"/>
          <p:cNvGraphicFramePr>
            <a:graphicFrameLocks noGrp="1"/>
          </p:cNvGraphicFramePr>
          <p:nvPr>
            <p:extLst>
              <p:ext uri="{D42A27DB-BD31-4B8C-83A1-F6EECF244321}">
                <p14:modId xmlns:p14="http://schemas.microsoft.com/office/powerpoint/2010/main" val="4048709324"/>
              </p:ext>
            </p:extLst>
          </p:nvPr>
        </p:nvGraphicFramePr>
        <p:xfrm>
          <a:off x="179512" y="1556792"/>
          <a:ext cx="8784976" cy="4572000"/>
        </p:xfrm>
        <a:graphic>
          <a:graphicData uri="http://schemas.openxmlformats.org/drawingml/2006/table">
            <a:tbl>
              <a:tblPr firstRow="1" bandRow="1">
                <a:tableStyleId>{5940675A-B579-460E-94D1-54222C63F5DA}</a:tableStyleId>
              </a:tblPr>
              <a:tblGrid>
                <a:gridCol w="1266346">
                  <a:extLst>
                    <a:ext uri="{9D8B030D-6E8A-4147-A177-3AD203B41FA5}">
                      <a16:colId xmlns:a16="http://schemas.microsoft.com/office/drawing/2014/main" val="20000"/>
                    </a:ext>
                  </a:extLst>
                </a:gridCol>
                <a:gridCol w="3624741">
                  <a:extLst>
                    <a:ext uri="{9D8B030D-6E8A-4147-A177-3AD203B41FA5}">
                      <a16:colId xmlns:a16="http://schemas.microsoft.com/office/drawing/2014/main" val="20001"/>
                    </a:ext>
                  </a:extLst>
                </a:gridCol>
                <a:gridCol w="1291660">
                  <a:extLst>
                    <a:ext uri="{9D8B030D-6E8A-4147-A177-3AD203B41FA5}">
                      <a16:colId xmlns:a16="http://schemas.microsoft.com/office/drawing/2014/main" val="20002"/>
                    </a:ext>
                  </a:extLst>
                </a:gridCol>
                <a:gridCol w="1340836">
                  <a:extLst>
                    <a:ext uri="{9D8B030D-6E8A-4147-A177-3AD203B41FA5}">
                      <a16:colId xmlns:a16="http://schemas.microsoft.com/office/drawing/2014/main" val="20003"/>
                    </a:ext>
                  </a:extLst>
                </a:gridCol>
                <a:gridCol w="1261393">
                  <a:extLst>
                    <a:ext uri="{9D8B030D-6E8A-4147-A177-3AD203B41FA5}">
                      <a16:colId xmlns:a16="http://schemas.microsoft.com/office/drawing/2014/main" val="20004"/>
                    </a:ext>
                  </a:extLst>
                </a:gridCol>
              </a:tblGrid>
              <a:tr h="533400">
                <a:tc>
                  <a:txBody>
                    <a:bodyPr/>
                    <a:lstStyle/>
                    <a:p>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tc>
                  <a:txBody>
                    <a:bodyPr/>
                    <a:lstStyle/>
                    <a:p>
                      <a:r>
                        <a:rPr kumimoji="0" lang="en-US" sz="1800" u="none" strike="noStrike" cap="none" normalizeH="0" baseline="0" dirty="0">
                          <a:ln>
                            <a:noFill/>
                          </a:ln>
                          <a:effectLst/>
                          <a:latin typeface="Times New Roman" pitchFamily="18" charset="0"/>
                          <a:cs typeface="Times New Roman" pitchFamily="18" charset="0"/>
                        </a:rPr>
                        <a:t>Increase in profit (Rs.)</a:t>
                      </a:r>
                      <a:endParaRPr lang="en-IN" sz="1800" dirty="0">
                        <a:latin typeface="Times New Roman" pitchFamily="18" charset="0"/>
                        <a:cs typeface="Times New Roman" pitchFamily="18" charset="0"/>
                      </a:endParaRPr>
                    </a:p>
                  </a:txBody>
                  <a:tcPr/>
                </a:tc>
                <a:tc>
                  <a:txBody>
                    <a:bodyPr/>
                    <a:lstStyle/>
                    <a:p>
                      <a:r>
                        <a:rPr kumimoji="0" lang="en-US" sz="1800" u="none" strike="noStrike" cap="none" normalizeH="0" baseline="0" dirty="0">
                          <a:ln>
                            <a:noFill/>
                          </a:ln>
                          <a:effectLst/>
                          <a:latin typeface="Times New Roman" pitchFamily="18" charset="0"/>
                          <a:cs typeface="Times New Roman" pitchFamily="18" charset="0"/>
                        </a:rPr>
                        <a:t>Decrease in profit (Rs.)</a:t>
                      </a:r>
                      <a:endParaRPr lang="en-IN" sz="1800" dirty="0">
                        <a:latin typeface="Times New Roman" pitchFamily="18" charset="0"/>
                        <a:cs typeface="Times New Roman" pitchFamily="18" charset="0"/>
                      </a:endParaRPr>
                    </a:p>
                  </a:txBody>
                  <a:tcPr/>
                </a:tc>
                <a:tc>
                  <a:txBody>
                    <a:bodyPr/>
                    <a:lstStyle/>
                    <a:p>
                      <a:r>
                        <a:rPr kumimoji="0" lang="en-US" sz="1800" u="none" strike="noStrike" cap="none" normalizeH="0" baseline="0" dirty="0">
                          <a:ln>
                            <a:noFill/>
                          </a:ln>
                          <a:effectLst/>
                          <a:latin typeface="Times New Roman" pitchFamily="18" charset="0"/>
                          <a:cs typeface="Times New Roman" pitchFamily="18" charset="0"/>
                        </a:rPr>
                        <a:t>Net Effect</a:t>
                      </a:r>
                    </a:p>
                    <a:p>
                      <a:r>
                        <a:rPr kumimoji="0" lang="en-US" sz="1800" u="none" strike="noStrike" cap="none" normalizeH="0" baseline="0" dirty="0">
                          <a:ln>
                            <a:noFill/>
                          </a:ln>
                          <a:effectLst/>
                          <a:latin typeface="Times New Roman" pitchFamily="18" charset="0"/>
                          <a:cs typeface="Times New Roman" pitchFamily="18" charset="0"/>
                        </a:rPr>
                        <a:t>(Rs.)</a:t>
                      </a:r>
                      <a:endParaRPr lang="en-IN" sz="1800" dirty="0">
                        <a:latin typeface="Times New Roman" pitchFamily="18" charset="0"/>
                        <a:cs typeface="Times New Roman" pitchFamily="18" charset="0"/>
                      </a:endParaRPr>
                    </a:p>
                  </a:txBody>
                  <a:tcPr/>
                </a:tc>
                <a:extLst>
                  <a:ext uri="{0D108BD9-81ED-4DB2-BD59-A6C34878D82A}">
                    <a16:rowId xmlns:a16="http://schemas.microsoft.com/office/drawing/2014/main" val="10000"/>
                  </a:ext>
                </a:extLst>
              </a:tr>
              <a:tr h="274320">
                <a:tc>
                  <a:txBody>
                    <a:bodyPr/>
                    <a:lstStyle/>
                    <a:p>
                      <a:r>
                        <a:rPr kumimoji="0" lang="en-US" sz="1800" b="0" i="1"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ICDS I</a:t>
                      </a:r>
                      <a:endParaRPr lang="en-IN" sz="1800" dirty="0">
                        <a:latin typeface="Times New Roman" pitchFamily="18" charset="0"/>
                        <a:cs typeface="Times New Roman" pitchFamily="18" charset="0"/>
                      </a:endParaRPr>
                    </a:p>
                  </a:txBody>
                  <a:tcPr/>
                </a:tc>
                <a:tc>
                  <a:txBody>
                    <a:bodyPr/>
                    <a:lstStyle/>
                    <a:p>
                      <a:r>
                        <a:rPr lang="en-IN" sz="1800" i="1" kern="1200" dirty="0">
                          <a:solidFill>
                            <a:schemeClr val="tx1"/>
                          </a:solidFill>
                          <a:latin typeface="Times New Roman" pitchFamily="18" charset="0"/>
                          <a:ea typeface="+mn-ea"/>
                          <a:cs typeface="Times New Roman" pitchFamily="18" charset="0"/>
                        </a:rPr>
                        <a:t>Accounting Policies</a:t>
                      </a:r>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133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ICDS II</a:t>
                      </a:r>
                      <a:endParaRPr lang="en-IN" sz="1800" dirty="0">
                        <a:latin typeface="Times New Roman" pitchFamily="18" charset="0"/>
                        <a:cs typeface="Times New Roman" pitchFamily="18" charset="0"/>
                      </a:endParaRPr>
                    </a:p>
                  </a:txBody>
                  <a:tcPr/>
                </a:tc>
                <a:tc>
                  <a:txBody>
                    <a:bodyPr/>
                    <a:lstStyle/>
                    <a:p>
                      <a:r>
                        <a:rPr lang="en-IN" sz="1800" i="1" kern="1200" dirty="0">
                          <a:solidFill>
                            <a:schemeClr val="tx1"/>
                          </a:solidFill>
                          <a:latin typeface="Times New Roman" pitchFamily="18" charset="0"/>
                          <a:ea typeface="+mn-ea"/>
                          <a:cs typeface="Times New Roman" pitchFamily="18" charset="0"/>
                        </a:rPr>
                        <a:t>Valuation of Inventories</a:t>
                      </a:r>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r h="201930">
                <a:tc>
                  <a:txBody>
                    <a:bodyPr/>
                    <a:lstStyle/>
                    <a:p>
                      <a:r>
                        <a:rPr kumimoji="0" lang="en-US" sz="1800" b="0" i="1"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ICDS III</a:t>
                      </a:r>
                      <a:endParaRPr lang="en-IN" sz="18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800" i="1" kern="1200" dirty="0">
                          <a:solidFill>
                            <a:schemeClr val="tx1"/>
                          </a:solidFill>
                          <a:latin typeface="Times New Roman" pitchFamily="18" charset="0"/>
                          <a:ea typeface="+mn-ea"/>
                          <a:cs typeface="Times New Roman" pitchFamily="18" charset="0"/>
                        </a:rPr>
                        <a:t>Construction Contracts</a:t>
                      </a:r>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extLst>
                  <a:ext uri="{0D108BD9-81ED-4DB2-BD59-A6C34878D82A}">
                    <a16:rowId xmlns:a16="http://schemas.microsoft.com/office/drawing/2014/main" val="10003"/>
                  </a:ext>
                </a:extLst>
              </a:tr>
              <a:tr h="140970">
                <a:tc>
                  <a:txBody>
                    <a:bodyPr/>
                    <a:lstStyle/>
                    <a:p>
                      <a:r>
                        <a:rPr kumimoji="0" lang="en-US" sz="1800" b="0" i="1"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ICDS IV</a:t>
                      </a:r>
                      <a:endParaRPr lang="en-IN" sz="1800" dirty="0">
                        <a:latin typeface="Times New Roman" pitchFamily="18" charset="0"/>
                        <a:cs typeface="Times New Roman" pitchFamily="18" charset="0"/>
                      </a:endParaRPr>
                    </a:p>
                  </a:txBody>
                  <a:tcPr/>
                </a:tc>
                <a:tc>
                  <a:txBody>
                    <a:bodyPr/>
                    <a:lstStyle/>
                    <a:p>
                      <a:r>
                        <a:rPr lang="en-IN" sz="1800" i="1" kern="1200" dirty="0">
                          <a:solidFill>
                            <a:schemeClr val="tx1"/>
                          </a:solidFill>
                          <a:latin typeface="Times New Roman" pitchFamily="18" charset="0"/>
                          <a:ea typeface="+mn-ea"/>
                          <a:cs typeface="Times New Roman" pitchFamily="18" charset="0"/>
                        </a:rPr>
                        <a:t>Revenue Recognition</a:t>
                      </a:r>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extLst>
                  <a:ext uri="{0D108BD9-81ED-4DB2-BD59-A6C34878D82A}">
                    <a16:rowId xmlns:a16="http://schemas.microsoft.com/office/drawing/2014/main" val="10004"/>
                  </a:ext>
                </a:extLst>
              </a:tr>
              <a:tr h="0">
                <a:tc>
                  <a:txBody>
                    <a:bodyPr/>
                    <a:lstStyle/>
                    <a:p>
                      <a:r>
                        <a:rPr kumimoji="0" lang="en-US" sz="1800" b="0" i="1"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ICDS V</a:t>
                      </a:r>
                      <a:endParaRPr lang="en-IN" sz="1800" dirty="0">
                        <a:latin typeface="Times New Roman" pitchFamily="18" charset="0"/>
                        <a:cs typeface="Times New Roman" pitchFamily="18" charset="0"/>
                      </a:endParaRPr>
                    </a:p>
                  </a:txBody>
                  <a:tcPr/>
                </a:tc>
                <a:tc>
                  <a:txBody>
                    <a:bodyPr/>
                    <a:lstStyle/>
                    <a:p>
                      <a:r>
                        <a:rPr lang="en-IN" sz="1800" i="1" kern="1200" dirty="0">
                          <a:solidFill>
                            <a:schemeClr val="tx1"/>
                          </a:solidFill>
                          <a:latin typeface="Times New Roman" pitchFamily="18" charset="0"/>
                          <a:ea typeface="+mn-ea"/>
                          <a:cs typeface="Times New Roman" pitchFamily="18" charset="0"/>
                        </a:rPr>
                        <a:t>Tangible Fixed Assets</a:t>
                      </a:r>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extLst>
                  <a:ext uri="{0D108BD9-81ED-4DB2-BD59-A6C34878D82A}">
                    <a16:rowId xmlns:a16="http://schemas.microsoft.com/office/drawing/2014/main" val="10005"/>
                  </a:ext>
                </a:extLst>
              </a:tr>
              <a:tr h="0">
                <a:tc>
                  <a:txBody>
                    <a:bodyPr/>
                    <a:lstStyle/>
                    <a:p>
                      <a:r>
                        <a:rPr kumimoji="0" lang="en-US" sz="1800" b="0" i="1"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ICDS VI</a:t>
                      </a:r>
                      <a:endParaRPr lang="en-IN" sz="1800" dirty="0">
                        <a:latin typeface="Times New Roman" pitchFamily="18" charset="0"/>
                        <a:cs typeface="Times New Roman" pitchFamily="18" charset="0"/>
                      </a:endParaRPr>
                    </a:p>
                  </a:txBody>
                  <a:tcPr/>
                </a:tc>
                <a:tc>
                  <a:txBody>
                    <a:bodyPr/>
                    <a:lstStyle/>
                    <a:p>
                      <a:r>
                        <a:rPr lang="en-IN" sz="1800" i="1" kern="1200" dirty="0">
                          <a:solidFill>
                            <a:schemeClr val="tx1"/>
                          </a:solidFill>
                          <a:latin typeface="Times New Roman" pitchFamily="18" charset="0"/>
                          <a:ea typeface="+mn-ea"/>
                          <a:cs typeface="Times New Roman" pitchFamily="18" charset="0"/>
                        </a:rPr>
                        <a:t>Changes in Foreign Exchange Rates</a:t>
                      </a:r>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extLst>
                  <a:ext uri="{0D108BD9-81ED-4DB2-BD59-A6C34878D82A}">
                    <a16:rowId xmlns:a16="http://schemas.microsoft.com/office/drawing/2014/main" val="10006"/>
                  </a:ext>
                </a:extLst>
              </a:tr>
              <a:tr h="186690">
                <a:tc>
                  <a:txBody>
                    <a:bodyPr/>
                    <a:lstStyle/>
                    <a:p>
                      <a:r>
                        <a:rPr kumimoji="0" lang="en-US" sz="1800" b="0" i="1"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ICDS VII</a:t>
                      </a:r>
                      <a:endParaRPr lang="en-IN" sz="1800" dirty="0">
                        <a:latin typeface="Times New Roman" pitchFamily="18" charset="0"/>
                        <a:cs typeface="Times New Roman" pitchFamily="18" charset="0"/>
                      </a:endParaRPr>
                    </a:p>
                  </a:txBody>
                  <a:tcPr/>
                </a:tc>
                <a:tc>
                  <a:txBody>
                    <a:bodyPr/>
                    <a:lstStyle/>
                    <a:p>
                      <a:r>
                        <a:rPr lang="en-IN" sz="1800" i="1" kern="1200" dirty="0">
                          <a:solidFill>
                            <a:schemeClr val="tx1"/>
                          </a:solidFill>
                          <a:latin typeface="Times New Roman" pitchFamily="18" charset="0"/>
                          <a:ea typeface="+mn-ea"/>
                          <a:cs typeface="Times New Roman" pitchFamily="18" charset="0"/>
                        </a:rPr>
                        <a:t>Governments Grants</a:t>
                      </a:r>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extLst>
                  <a:ext uri="{0D108BD9-81ED-4DB2-BD59-A6C34878D82A}">
                    <a16:rowId xmlns:a16="http://schemas.microsoft.com/office/drawing/2014/main" val="10007"/>
                  </a:ext>
                </a:extLst>
              </a:tr>
              <a:tr h="125730">
                <a:tc>
                  <a:txBody>
                    <a:bodyPr/>
                    <a:lstStyle/>
                    <a:p>
                      <a:r>
                        <a:rPr kumimoji="0" lang="en-US" sz="1800" b="0" i="1"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ICDS VIII</a:t>
                      </a:r>
                      <a:endParaRPr lang="en-IN" sz="18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800" i="1" kern="1200" dirty="0">
                          <a:solidFill>
                            <a:schemeClr val="tx1"/>
                          </a:solidFill>
                          <a:latin typeface="Times New Roman" pitchFamily="18" charset="0"/>
                          <a:ea typeface="+mn-ea"/>
                          <a:cs typeface="Times New Roman" pitchFamily="18" charset="0"/>
                        </a:rPr>
                        <a:t>Securities</a:t>
                      </a:r>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extLst>
                  <a:ext uri="{0D108BD9-81ED-4DB2-BD59-A6C34878D82A}">
                    <a16:rowId xmlns:a16="http://schemas.microsoft.com/office/drawing/2014/main" val="10008"/>
                  </a:ext>
                </a:extLst>
              </a:tr>
              <a:tr h="217170">
                <a:tc>
                  <a:txBody>
                    <a:bodyPr/>
                    <a:lstStyle/>
                    <a:p>
                      <a:r>
                        <a:rPr kumimoji="0" lang="en-US" sz="1800" b="0" i="1"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ICDS IX</a:t>
                      </a:r>
                      <a:endParaRPr lang="en-IN" sz="1800" dirty="0">
                        <a:latin typeface="Times New Roman" pitchFamily="18" charset="0"/>
                        <a:cs typeface="Times New Roman" pitchFamily="18" charset="0"/>
                      </a:endParaRPr>
                    </a:p>
                  </a:txBody>
                  <a:tcPr/>
                </a:tc>
                <a:tc>
                  <a:txBody>
                    <a:bodyPr/>
                    <a:lstStyle/>
                    <a:p>
                      <a:r>
                        <a:rPr lang="en-IN" sz="1800" i="1" kern="1200" dirty="0">
                          <a:solidFill>
                            <a:schemeClr val="tx1"/>
                          </a:solidFill>
                          <a:latin typeface="Times New Roman" pitchFamily="18" charset="0"/>
                          <a:ea typeface="+mn-ea"/>
                          <a:cs typeface="Times New Roman" pitchFamily="18" charset="0"/>
                        </a:rPr>
                        <a:t>Borrowing Costs</a:t>
                      </a:r>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extLst>
                  <a:ext uri="{0D108BD9-81ED-4DB2-BD59-A6C34878D82A}">
                    <a16:rowId xmlns:a16="http://schemas.microsoft.com/office/drawing/2014/main" val="10009"/>
                  </a:ext>
                </a:extLst>
              </a:tr>
              <a:tr h="487680">
                <a:tc>
                  <a:txBody>
                    <a:bodyPr/>
                    <a:lstStyle/>
                    <a:p>
                      <a:r>
                        <a:rPr kumimoji="0" lang="en-US" sz="1800" b="0" i="1"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ICDS X</a:t>
                      </a:r>
                      <a:endParaRPr lang="en-IN" sz="18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800" i="1" kern="1200" dirty="0">
                          <a:solidFill>
                            <a:schemeClr val="tx1"/>
                          </a:solidFill>
                          <a:latin typeface="Times New Roman" pitchFamily="18" charset="0"/>
                          <a:ea typeface="+mn-ea"/>
                          <a:cs typeface="Times New Roman" pitchFamily="18" charset="0"/>
                        </a:rPr>
                        <a:t>Provisions, Contingent Liabilities and Contingent Assets</a:t>
                      </a:r>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tc>
                  <a:txBody>
                    <a:bodyPr/>
                    <a:lstStyle/>
                    <a:p>
                      <a:endParaRPr lang="en-IN" sz="1800" dirty="0">
                        <a:latin typeface="Times New Roman" pitchFamily="18" charset="0"/>
                        <a:cs typeface="Times New Roman" pitchFamily="18" charset="0"/>
                      </a:endParaRPr>
                    </a:p>
                  </a:txBody>
                  <a:tcPr/>
                </a:tc>
                <a:extLst>
                  <a:ext uri="{0D108BD9-81ED-4DB2-BD59-A6C34878D82A}">
                    <a16:rowId xmlns:a16="http://schemas.microsoft.com/office/drawing/2014/main" val="10010"/>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4"/>
          <p:cNvSpPr>
            <a:spLocks noGrp="1"/>
          </p:cNvSpPr>
          <p:nvPr>
            <p:ph idx="1"/>
          </p:nvPr>
        </p:nvSpPr>
        <p:spPr>
          <a:xfrm>
            <a:off x="357188" y="285750"/>
            <a:ext cx="8329612" cy="5840413"/>
          </a:xfrm>
        </p:spPr>
        <p:txBody>
          <a:bodyPr/>
          <a:lstStyle/>
          <a:p>
            <a:pPr algn="just">
              <a:buFont typeface="Arial" pitchFamily="34" charset="0"/>
              <a:buNone/>
            </a:pPr>
            <a:r>
              <a:rPr lang="en-IN" dirty="0">
                <a:solidFill>
                  <a:schemeClr val="tx1"/>
                </a:solidFill>
                <a:latin typeface="Times New Roman" pitchFamily="18" charset="0"/>
                <a:cs typeface="Times New Roman" pitchFamily="18" charset="0"/>
              </a:rPr>
              <a:t>(f) </a:t>
            </a:r>
            <a:r>
              <a:rPr lang="en-IN" i="1" dirty="0">
                <a:solidFill>
                  <a:schemeClr val="tx1"/>
                </a:solidFill>
                <a:latin typeface="Times New Roman" pitchFamily="18" charset="0"/>
                <a:cs typeface="Times New Roman" pitchFamily="18" charset="0"/>
              </a:rPr>
              <a:t>Disclosure as per ICDS </a:t>
            </a:r>
            <a:endParaRPr lang="en-IN" dirty="0">
              <a:solidFill>
                <a:schemeClr val="tx1"/>
              </a:solidFill>
              <a:latin typeface="Times New Roman" pitchFamily="18" charset="0"/>
              <a:cs typeface="Times New Roman" pitchFamily="18" charset="0"/>
            </a:endParaRPr>
          </a:p>
        </p:txBody>
      </p:sp>
      <p:graphicFrame>
        <p:nvGraphicFramePr>
          <p:cNvPr id="3" name="Table 2"/>
          <p:cNvGraphicFramePr>
            <a:graphicFrameLocks noGrp="1"/>
          </p:cNvGraphicFramePr>
          <p:nvPr/>
        </p:nvGraphicFramePr>
        <p:xfrm>
          <a:off x="214313" y="1209675"/>
          <a:ext cx="7358114" cy="3200400"/>
        </p:xfrm>
        <a:graphic>
          <a:graphicData uri="http://schemas.openxmlformats.org/drawingml/2006/table">
            <a:tbl>
              <a:tblPr firstRow="1" bandRow="1">
                <a:tableStyleId>{5940675A-B579-460E-94D1-54222C63F5DA}</a:tableStyleId>
              </a:tblPr>
              <a:tblGrid>
                <a:gridCol w="714380">
                  <a:extLst>
                    <a:ext uri="{9D8B030D-6E8A-4147-A177-3AD203B41FA5}">
                      <a16:colId xmlns:a16="http://schemas.microsoft.com/office/drawing/2014/main" val="20000"/>
                    </a:ext>
                  </a:extLst>
                </a:gridCol>
                <a:gridCol w="2194642">
                  <a:extLst>
                    <a:ext uri="{9D8B030D-6E8A-4147-A177-3AD203B41FA5}">
                      <a16:colId xmlns:a16="http://schemas.microsoft.com/office/drawing/2014/main" val="20001"/>
                    </a:ext>
                  </a:extLst>
                </a:gridCol>
                <a:gridCol w="4449092">
                  <a:extLst>
                    <a:ext uri="{9D8B030D-6E8A-4147-A177-3AD203B41FA5}">
                      <a16:colId xmlns:a16="http://schemas.microsoft.com/office/drawing/2014/main" val="20002"/>
                    </a:ext>
                  </a:extLst>
                </a:gridCol>
              </a:tblGrid>
              <a:tr h="365105">
                <a:tc>
                  <a:txBody>
                    <a:bodyPr/>
                    <a:lstStyle/>
                    <a:p>
                      <a:r>
                        <a:rPr lang="en-IN" dirty="0"/>
                        <a:t>(</a:t>
                      </a:r>
                      <a:r>
                        <a:rPr lang="en-IN" dirty="0" err="1"/>
                        <a:t>i</a:t>
                      </a:r>
                      <a:r>
                        <a:rPr lang="en-IN" dirty="0"/>
                        <a:t>)</a:t>
                      </a:r>
                    </a:p>
                  </a:txBody>
                  <a:tcPr/>
                </a:tc>
                <a:tc>
                  <a:txBody>
                    <a:bodyPr/>
                    <a:lstStyle/>
                    <a:p>
                      <a:r>
                        <a:rPr kumimoji="0" lang="en-US" sz="1800" b="0" i="1"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ICDS I</a:t>
                      </a:r>
                      <a:endParaRPr lang="en-IN" sz="1800" dirty="0">
                        <a:latin typeface="Times New Roman" pitchFamily="18" charset="0"/>
                        <a:cs typeface="Times New Roman" pitchFamily="18" charset="0"/>
                      </a:endParaRPr>
                    </a:p>
                  </a:txBody>
                  <a:tcPr/>
                </a:tc>
                <a:tc>
                  <a:txBody>
                    <a:bodyPr/>
                    <a:lstStyle/>
                    <a:p>
                      <a:r>
                        <a:rPr lang="en-IN" sz="1800" i="1" kern="1200" dirty="0">
                          <a:solidFill>
                            <a:schemeClr val="tx1"/>
                          </a:solidFill>
                          <a:latin typeface="Times New Roman" pitchFamily="18" charset="0"/>
                          <a:ea typeface="+mn-ea"/>
                          <a:cs typeface="Times New Roman" pitchFamily="18" charset="0"/>
                        </a:rPr>
                        <a:t>Accounting Policies</a:t>
                      </a:r>
                      <a:endParaRPr lang="en-IN" sz="1800" dirty="0">
                        <a:latin typeface="Times New Roman" pitchFamily="18" charset="0"/>
                        <a:cs typeface="Times New Roman" pitchFamily="18" charset="0"/>
                      </a:endParaRPr>
                    </a:p>
                  </a:txBody>
                  <a:tcPr/>
                </a:tc>
                <a:extLst>
                  <a:ext uri="{0D108BD9-81ED-4DB2-BD59-A6C34878D82A}">
                    <a16:rowId xmlns:a16="http://schemas.microsoft.com/office/drawing/2014/main" val="10000"/>
                  </a:ext>
                </a:extLst>
              </a:tr>
              <a:tr h="365105">
                <a:tc>
                  <a:txBody>
                    <a:bodyPr/>
                    <a:lstStyle/>
                    <a:p>
                      <a:r>
                        <a:rPr lang="en-IN" dirty="0"/>
                        <a:t>(ii)</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ICDS II</a:t>
                      </a:r>
                      <a:endParaRPr lang="en-IN" sz="1800" dirty="0">
                        <a:latin typeface="Times New Roman" pitchFamily="18" charset="0"/>
                        <a:cs typeface="Times New Roman" pitchFamily="18" charset="0"/>
                      </a:endParaRPr>
                    </a:p>
                  </a:txBody>
                  <a:tcPr/>
                </a:tc>
                <a:tc>
                  <a:txBody>
                    <a:bodyPr/>
                    <a:lstStyle/>
                    <a:p>
                      <a:r>
                        <a:rPr lang="en-IN" sz="1800" i="1" kern="1200" dirty="0">
                          <a:solidFill>
                            <a:schemeClr val="tx1"/>
                          </a:solidFill>
                          <a:latin typeface="Times New Roman" pitchFamily="18" charset="0"/>
                          <a:ea typeface="+mn-ea"/>
                          <a:cs typeface="Times New Roman" pitchFamily="18" charset="0"/>
                        </a:rPr>
                        <a:t>Valuation of Inventories</a:t>
                      </a:r>
                      <a:endParaRPr lang="en-IN" sz="18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365105">
                <a:tc>
                  <a:txBody>
                    <a:bodyPr/>
                    <a:lstStyle/>
                    <a:p>
                      <a:r>
                        <a:rPr lang="en-IN" dirty="0"/>
                        <a:t>(iii)</a:t>
                      </a:r>
                    </a:p>
                  </a:txBody>
                  <a:tcPr/>
                </a:tc>
                <a:tc>
                  <a:txBody>
                    <a:bodyPr/>
                    <a:lstStyle/>
                    <a:p>
                      <a:r>
                        <a:rPr kumimoji="0" lang="en-US" sz="1800" b="0" i="1"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ICDS III</a:t>
                      </a:r>
                      <a:endParaRPr lang="en-IN" sz="18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800" i="1" kern="1200" dirty="0">
                          <a:solidFill>
                            <a:schemeClr val="tx1"/>
                          </a:solidFill>
                          <a:latin typeface="Times New Roman" pitchFamily="18" charset="0"/>
                          <a:ea typeface="+mn-ea"/>
                          <a:cs typeface="Times New Roman" pitchFamily="18" charset="0"/>
                        </a:rPr>
                        <a:t>Construction Contracts</a:t>
                      </a:r>
                      <a:endParaRPr lang="en-IN" sz="18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r h="365105">
                <a:tc>
                  <a:txBody>
                    <a:bodyPr/>
                    <a:lstStyle/>
                    <a:p>
                      <a:r>
                        <a:rPr lang="en-IN" dirty="0"/>
                        <a:t>(iv)</a:t>
                      </a:r>
                    </a:p>
                  </a:txBody>
                  <a:tcPr/>
                </a:tc>
                <a:tc>
                  <a:txBody>
                    <a:bodyPr/>
                    <a:lstStyle/>
                    <a:p>
                      <a:r>
                        <a:rPr kumimoji="0" lang="en-US" sz="1800" b="0" i="1"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ICDS IV</a:t>
                      </a:r>
                      <a:endParaRPr lang="en-IN" sz="1800" dirty="0">
                        <a:latin typeface="Times New Roman" pitchFamily="18" charset="0"/>
                        <a:cs typeface="Times New Roman" pitchFamily="18" charset="0"/>
                      </a:endParaRPr>
                    </a:p>
                  </a:txBody>
                  <a:tcPr/>
                </a:tc>
                <a:tc>
                  <a:txBody>
                    <a:bodyPr/>
                    <a:lstStyle/>
                    <a:p>
                      <a:r>
                        <a:rPr lang="en-IN" sz="1800" i="1" kern="1200" dirty="0">
                          <a:solidFill>
                            <a:schemeClr val="tx1"/>
                          </a:solidFill>
                          <a:latin typeface="Times New Roman" pitchFamily="18" charset="0"/>
                          <a:ea typeface="+mn-ea"/>
                          <a:cs typeface="Times New Roman" pitchFamily="18" charset="0"/>
                        </a:rPr>
                        <a:t>Revenue Recognition</a:t>
                      </a:r>
                      <a:endParaRPr lang="en-IN" sz="1800" dirty="0">
                        <a:latin typeface="Times New Roman" pitchFamily="18" charset="0"/>
                        <a:cs typeface="Times New Roman" pitchFamily="18" charset="0"/>
                      </a:endParaRPr>
                    </a:p>
                  </a:txBody>
                  <a:tcPr/>
                </a:tc>
                <a:extLst>
                  <a:ext uri="{0D108BD9-81ED-4DB2-BD59-A6C34878D82A}">
                    <a16:rowId xmlns:a16="http://schemas.microsoft.com/office/drawing/2014/main" val="10003"/>
                  </a:ext>
                </a:extLst>
              </a:tr>
              <a:tr h="365105">
                <a:tc>
                  <a:txBody>
                    <a:bodyPr/>
                    <a:lstStyle/>
                    <a:p>
                      <a:r>
                        <a:rPr lang="en-IN" dirty="0"/>
                        <a:t>(v)</a:t>
                      </a:r>
                    </a:p>
                  </a:txBody>
                  <a:tcPr/>
                </a:tc>
                <a:tc>
                  <a:txBody>
                    <a:bodyPr/>
                    <a:lstStyle/>
                    <a:p>
                      <a:r>
                        <a:rPr kumimoji="0" lang="en-US" sz="1800" b="0" i="1"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ICDS V</a:t>
                      </a:r>
                      <a:endParaRPr lang="en-IN" sz="1800" dirty="0">
                        <a:latin typeface="Times New Roman" pitchFamily="18" charset="0"/>
                        <a:cs typeface="Times New Roman" pitchFamily="18" charset="0"/>
                      </a:endParaRPr>
                    </a:p>
                  </a:txBody>
                  <a:tcPr/>
                </a:tc>
                <a:tc>
                  <a:txBody>
                    <a:bodyPr/>
                    <a:lstStyle/>
                    <a:p>
                      <a:r>
                        <a:rPr lang="en-IN" sz="1800" i="1" kern="1200" dirty="0">
                          <a:solidFill>
                            <a:schemeClr val="tx1"/>
                          </a:solidFill>
                          <a:latin typeface="Times New Roman" pitchFamily="18" charset="0"/>
                          <a:ea typeface="+mn-ea"/>
                          <a:cs typeface="Times New Roman" pitchFamily="18" charset="0"/>
                        </a:rPr>
                        <a:t>Tangible Fixed Assets</a:t>
                      </a:r>
                      <a:endParaRPr lang="en-IN" sz="1800" dirty="0">
                        <a:latin typeface="Times New Roman" pitchFamily="18" charset="0"/>
                        <a:cs typeface="Times New Roman" pitchFamily="18" charset="0"/>
                      </a:endParaRPr>
                    </a:p>
                  </a:txBody>
                  <a:tcPr/>
                </a:tc>
                <a:extLst>
                  <a:ext uri="{0D108BD9-81ED-4DB2-BD59-A6C34878D82A}">
                    <a16:rowId xmlns:a16="http://schemas.microsoft.com/office/drawing/2014/main" val="10004"/>
                  </a:ext>
                </a:extLst>
              </a:tr>
              <a:tr h="365105">
                <a:tc>
                  <a:txBody>
                    <a:bodyPr/>
                    <a:lstStyle/>
                    <a:p>
                      <a:r>
                        <a:rPr lang="en-IN" dirty="0"/>
                        <a:t>(vi)</a:t>
                      </a:r>
                    </a:p>
                  </a:txBody>
                  <a:tcPr/>
                </a:tc>
                <a:tc>
                  <a:txBody>
                    <a:bodyPr/>
                    <a:lstStyle/>
                    <a:p>
                      <a:r>
                        <a:rPr kumimoji="0" lang="en-US" sz="1800" b="0" i="1"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ICDS VII</a:t>
                      </a:r>
                      <a:endParaRPr lang="en-IN" sz="1800" dirty="0">
                        <a:latin typeface="Times New Roman" pitchFamily="18" charset="0"/>
                        <a:cs typeface="Times New Roman" pitchFamily="18" charset="0"/>
                      </a:endParaRPr>
                    </a:p>
                  </a:txBody>
                  <a:tcPr/>
                </a:tc>
                <a:tc>
                  <a:txBody>
                    <a:bodyPr/>
                    <a:lstStyle/>
                    <a:p>
                      <a:r>
                        <a:rPr lang="en-IN" sz="1800" i="1" kern="1200" dirty="0">
                          <a:solidFill>
                            <a:schemeClr val="tx1"/>
                          </a:solidFill>
                          <a:latin typeface="Times New Roman" pitchFamily="18" charset="0"/>
                          <a:ea typeface="+mn-ea"/>
                          <a:cs typeface="Times New Roman" pitchFamily="18" charset="0"/>
                        </a:rPr>
                        <a:t>Governments Grants</a:t>
                      </a:r>
                      <a:endParaRPr lang="en-IN" sz="1800" dirty="0">
                        <a:latin typeface="Times New Roman" pitchFamily="18" charset="0"/>
                        <a:cs typeface="Times New Roman" pitchFamily="18" charset="0"/>
                      </a:endParaRPr>
                    </a:p>
                  </a:txBody>
                  <a:tcPr/>
                </a:tc>
                <a:extLst>
                  <a:ext uri="{0D108BD9-81ED-4DB2-BD59-A6C34878D82A}">
                    <a16:rowId xmlns:a16="http://schemas.microsoft.com/office/drawing/2014/main" val="10005"/>
                  </a:ext>
                </a:extLst>
              </a:tr>
              <a:tr h="365105">
                <a:tc>
                  <a:txBody>
                    <a:bodyPr/>
                    <a:lstStyle/>
                    <a:p>
                      <a:r>
                        <a:rPr lang="en-IN" dirty="0"/>
                        <a:t>(vii)</a:t>
                      </a:r>
                    </a:p>
                  </a:txBody>
                  <a:tcPr/>
                </a:tc>
                <a:tc>
                  <a:txBody>
                    <a:bodyPr/>
                    <a:lstStyle/>
                    <a:p>
                      <a:r>
                        <a:rPr kumimoji="0" lang="en-US" sz="1800" b="0" i="1"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ICDS IX</a:t>
                      </a:r>
                      <a:endParaRPr lang="en-IN" sz="1800" dirty="0">
                        <a:latin typeface="Times New Roman" pitchFamily="18" charset="0"/>
                        <a:cs typeface="Times New Roman" pitchFamily="18" charset="0"/>
                      </a:endParaRPr>
                    </a:p>
                  </a:txBody>
                  <a:tcPr/>
                </a:tc>
                <a:tc>
                  <a:txBody>
                    <a:bodyPr/>
                    <a:lstStyle/>
                    <a:p>
                      <a:r>
                        <a:rPr lang="en-IN" sz="1800" i="1" kern="1200" dirty="0">
                          <a:solidFill>
                            <a:schemeClr val="tx1"/>
                          </a:solidFill>
                          <a:latin typeface="Times New Roman" pitchFamily="18" charset="0"/>
                          <a:ea typeface="+mn-ea"/>
                          <a:cs typeface="Times New Roman" pitchFamily="18" charset="0"/>
                        </a:rPr>
                        <a:t>Borrowing Costs</a:t>
                      </a:r>
                      <a:endParaRPr lang="en-IN" sz="1800" dirty="0">
                        <a:latin typeface="Times New Roman" pitchFamily="18" charset="0"/>
                        <a:cs typeface="Times New Roman" pitchFamily="18" charset="0"/>
                      </a:endParaRPr>
                    </a:p>
                  </a:txBody>
                  <a:tcPr/>
                </a:tc>
                <a:extLst>
                  <a:ext uri="{0D108BD9-81ED-4DB2-BD59-A6C34878D82A}">
                    <a16:rowId xmlns:a16="http://schemas.microsoft.com/office/drawing/2014/main" val="10006"/>
                  </a:ext>
                </a:extLst>
              </a:tr>
              <a:tr h="607366">
                <a:tc>
                  <a:txBody>
                    <a:bodyPr/>
                    <a:lstStyle/>
                    <a:p>
                      <a:r>
                        <a:rPr lang="en-IN" dirty="0"/>
                        <a:t>(viii)</a:t>
                      </a:r>
                    </a:p>
                  </a:txBody>
                  <a:tcPr/>
                </a:tc>
                <a:tc>
                  <a:txBody>
                    <a:bodyPr/>
                    <a:lstStyle/>
                    <a:p>
                      <a:r>
                        <a:rPr kumimoji="0" lang="en-US" sz="1800" b="0" i="1"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ICDS X</a:t>
                      </a:r>
                      <a:endParaRPr lang="en-IN" sz="18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800" i="1" kern="1200" dirty="0">
                          <a:solidFill>
                            <a:schemeClr val="tx1"/>
                          </a:solidFill>
                          <a:latin typeface="Times New Roman" pitchFamily="18" charset="0"/>
                          <a:ea typeface="+mn-ea"/>
                          <a:cs typeface="Times New Roman" pitchFamily="18" charset="0"/>
                        </a:rPr>
                        <a:t>Provisions, Contingent Liabilities and Contingent Assets</a:t>
                      </a:r>
                      <a:endParaRPr lang="en-IN" sz="1800" dirty="0">
                        <a:latin typeface="Times New Roman" pitchFamily="18" charset="0"/>
                        <a:cs typeface="Times New Roman" pitchFamily="18" charset="0"/>
                      </a:endParaRPr>
                    </a:p>
                  </a:txBody>
                  <a:tcPr/>
                </a:tc>
                <a:extLst>
                  <a:ext uri="{0D108BD9-81ED-4DB2-BD59-A6C34878D82A}">
                    <a16:rowId xmlns:a16="http://schemas.microsoft.com/office/drawing/2014/main" val="10007"/>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2400" y="76200"/>
            <a:ext cx="1689886"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13</a:t>
            </a:r>
          </a:p>
        </p:txBody>
      </p:sp>
      <p:sp>
        <p:nvSpPr>
          <p:cNvPr id="6" name="object 5"/>
          <p:cNvSpPr txBox="1"/>
          <p:nvPr/>
        </p:nvSpPr>
        <p:spPr>
          <a:xfrm>
            <a:off x="228600" y="609600"/>
            <a:ext cx="2679700" cy="450850"/>
          </a:xfrm>
          <a:prstGeom prst="rect">
            <a:avLst/>
          </a:prstGeom>
        </p:spPr>
        <p:txBody>
          <a:bodyPr lIns="0" tIns="12065" rIns="0" bIns="0">
            <a:spAutoFit/>
          </a:bodyPr>
          <a:lstStyle/>
          <a:p>
            <a:pPr marL="12700" fontAlgn="auto">
              <a:spcBef>
                <a:spcPts val="95"/>
              </a:spcBef>
              <a:spcAft>
                <a:spcPts val="0"/>
              </a:spcAft>
              <a:defRPr/>
            </a:pPr>
            <a:r>
              <a:rPr sz="2800" b="1" spc="-15" dirty="0">
                <a:latin typeface="Calibri"/>
                <a:cs typeface="Calibri"/>
              </a:rPr>
              <a:t>Format </a:t>
            </a:r>
            <a:r>
              <a:rPr sz="2800" b="1" spc="-5" dirty="0">
                <a:latin typeface="Calibri"/>
                <a:cs typeface="Calibri"/>
              </a:rPr>
              <a:t>in</a:t>
            </a:r>
            <a:r>
              <a:rPr sz="2800" b="1" spc="-40" dirty="0">
                <a:latin typeface="Calibri"/>
                <a:cs typeface="Calibri"/>
              </a:rPr>
              <a:t> </a:t>
            </a:r>
            <a:r>
              <a:rPr sz="2800" b="1" spc="-5" dirty="0">
                <a:latin typeface="Calibri"/>
                <a:cs typeface="Calibri"/>
              </a:rPr>
              <a:t>e-utility</a:t>
            </a:r>
            <a:endParaRPr sz="2800">
              <a:latin typeface="Calibri"/>
              <a:cs typeface="Calibri"/>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
        <p:nvSpPr>
          <p:cNvPr id="4" name="Rectangle 3"/>
          <p:cNvSpPr/>
          <p:nvPr/>
        </p:nvSpPr>
        <p:spPr>
          <a:xfrm>
            <a:off x="261324" y="3387215"/>
            <a:ext cx="8577875" cy="1938992"/>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In this clause, the </a:t>
            </a:r>
            <a:r>
              <a:rPr lang="en-US" sz="2400" b="1" u="sng" dirty="0">
                <a:latin typeface="Times New Roman" panose="02020603050405020304" pitchFamily="18" charset="0"/>
                <a:cs typeface="Times New Roman" panose="02020603050405020304" pitchFamily="18" charset="0"/>
              </a:rPr>
              <a:t>auditor is required to report the method of accounting, whether it follows cash or mercantile basis of accounting.</a:t>
            </a:r>
          </a:p>
          <a:p>
            <a:pPr algn="just"/>
            <a:r>
              <a:rPr lang="en-US" sz="2400" dirty="0">
                <a:latin typeface="Times New Roman" panose="02020603050405020304" pitchFamily="18" charset="0"/>
                <a:cs typeface="Times New Roman" panose="02020603050405020304" pitchFamily="18" charset="0"/>
              </a:rPr>
              <a:t>Moreover, as per the </a:t>
            </a:r>
            <a:r>
              <a:rPr lang="en-US" sz="2400" b="1" u="sng" dirty="0">
                <a:latin typeface="Times New Roman" panose="02020603050405020304" pitchFamily="18" charset="0"/>
                <a:cs typeface="Times New Roman" panose="02020603050405020304" pitchFamily="18" charset="0"/>
              </a:rPr>
              <a:t>provision specified in the Companies Act 2013, the company must follow a mercantile basis of accounting.</a:t>
            </a:r>
          </a:p>
        </p:txBody>
      </p:sp>
      <p:pic>
        <p:nvPicPr>
          <p:cNvPr id="7" name="Picture 6">
            <a:extLst>
              <a:ext uri="{FF2B5EF4-FFF2-40B4-BE49-F238E27FC236}">
                <a16:creationId xmlns:a16="http://schemas.microsoft.com/office/drawing/2014/main" id="{8934CB71-694A-D8CB-C03D-DFADA55C64C6}"/>
              </a:ext>
            </a:extLst>
          </p:cNvPr>
          <p:cNvPicPr>
            <a:picLocks noChangeAspect="1"/>
          </p:cNvPicPr>
          <p:nvPr/>
        </p:nvPicPr>
        <p:blipFill>
          <a:blip r:embed="rId2"/>
          <a:stretch>
            <a:fillRect/>
          </a:stretch>
        </p:blipFill>
        <p:spPr>
          <a:xfrm>
            <a:off x="228600" y="1065907"/>
            <a:ext cx="8577874" cy="2152559"/>
          </a:xfrm>
          <a:prstGeom prst="rect">
            <a:avLst/>
          </a:prstGeom>
        </p:spPr>
      </p:pic>
    </p:spTree>
  </p:cSld>
  <p:clrMapOvr>
    <a:masterClrMapping/>
  </p:clrMapOvr>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2400" y="76200"/>
            <a:ext cx="1689886"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13</a:t>
            </a:r>
          </a:p>
        </p:txBody>
      </p:sp>
      <p:sp>
        <p:nvSpPr>
          <p:cNvPr id="6" name="object 5"/>
          <p:cNvSpPr txBox="1"/>
          <p:nvPr/>
        </p:nvSpPr>
        <p:spPr>
          <a:xfrm>
            <a:off x="279400" y="425706"/>
            <a:ext cx="2679700" cy="450850"/>
          </a:xfrm>
          <a:prstGeom prst="rect">
            <a:avLst/>
          </a:prstGeom>
        </p:spPr>
        <p:txBody>
          <a:bodyPr lIns="0" tIns="12065" rIns="0" bIns="0">
            <a:spAutoFit/>
          </a:bodyPr>
          <a:lstStyle/>
          <a:p>
            <a:pPr marL="12700" fontAlgn="auto">
              <a:spcBef>
                <a:spcPts val="95"/>
              </a:spcBef>
              <a:spcAft>
                <a:spcPts val="0"/>
              </a:spcAft>
              <a:defRPr/>
            </a:pPr>
            <a:r>
              <a:rPr sz="2800" b="1" spc="-15" dirty="0">
                <a:latin typeface="Calibri"/>
                <a:cs typeface="Calibri"/>
              </a:rPr>
              <a:t>Format </a:t>
            </a:r>
            <a:r>
              <a:rPr sz="2800" b="1" spc="-5" dirty="0">
                <a:latin typeface="Calibri"/>
                <a:cs typeface="Calibri"/>
              </a:rPr>
              <a:t>in</a:t>
            </a:r>
            <a:r>
              <a:rPr sz="2800" b="1" spc="-40" dirty="0">
                <a:latin typeface="Calibri"/>
                <a:cs typeface="Calibri"/>
              </a:rPr>
              <a:t> </a:t>
            </a:r>
            <a:r>
              <a:rPr sz="2800" b="1" spc="-5" dirty="0">
                <a:latin typeface="Calibri"/>
                <a:cs typeface="Calibri"/>
              </a:rPr>
              <a:t>e-utility</a:t>
            </a:r>
            <a:endParaRPr sz="2800" dirty="0">
              <a:latin typeface="Calibri"/>
              <a:cs typeface="Calibri"/>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
        <p:nvSpPr>
          <p:cNvPr id="9" name="Rectangle 8"/>
          <p:cNvSpPr/>
          <p:nvPr/>
        </p:nvSpPr>
        <p:spPr>
          <a:xfrm>
            <a:off x="200578" y="2892271"/>
            <a:ext cx="8610600" cy="2308324"/>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For reporting under this clause, the auditor is required to </a:t>
            </a:r>
            <a:r>
              <a:rPr lang="en-US" sz="2400" b="1" u="sng" dirty="0">
                <a:latin typeface="Times New Roman" panose="02020603050405020304" pitchFamily="18" charset="0"/>
                <a:cs typeface="Times New Roman" panose="02020603050405020304" pitchFamily="18" charset="0"/>
              </a:rPr>
              <a:t>compare the method of accounting employed in the previous year with the preceding previous year to find out if there had been any change in the method of accounting employed.</a:t>
            </a:r>
            <a:r>
              <a:rPr lang="en-US" sz="2400" dirty="0">
                <a:latin typeface="Times New Roman" panose="02020603050405020304" pitchFamily="18" charset="0"/>
                <a:cs typeface="Times New Roman" panose="02020603050405020304" pitchFamily="18" charset="0"/>
              </a:rPr>
              <a:t> </a:t>
            </a:r>
          </a:p>
          <a:p>
            <a:pPr algn="just"/>
            <a:r>
              <a:rPr lang="en-US" sz="2400" dirty="0">
                <a:latin typeface="Times New Roman" panose="02020603050405020304" pitchFamily="18" charset="0"/>
                <a:cs typeface="Times New Roman" panose="02020603050405020304" pitchFamily="18" charset="0"/>
              </a:rPr>
              <a:t>Accordingly, </a:t>
            </a:r>
            <a:r>
              <a:rPr lang="en-US" sz="2400" b="1" u="sng" dirty="0">
                <a:latin typeface="Times New Roman" panose="02020603050405020304" pitchFamily="18" charset="0"/>
                <a:cs typeface="Times New Roman" panose="02020603050405020304" pitchFamily="18" charset="0"/>
              </a:rPr>
              <a:t>details for the same shall be furnished by selecting yes or no.</a:t>
            </a:r>
          </a:p>
        </p:txBody>
      </p:sp>
      <p:pic>
        <p:nvPicPr>
          <p:cNvPr id="3" name="Picture 2">
            <a:extLst>
              <a:ext uri="{FF2B5EF4-FFF2-40B4-BE49-F238E27FC236}">
                <a16:creationId xmlns:a16="http://schemas.microsoft.com/office/drawing/2014/main" id="{7D4F044B-34E9-0736-8CF1-0357965A11C7}"/>
              </a:ext>
            </a:extLst>
          </p:cNvPr>
          <p:cNvPicPr>
            <a:picLocks noChangeAspect="1"/>
          </p:cNvPicPr>
          <p:nvPr/>
        </p:nvPicPr>
        <p:blipFill>
          <a:blip r:embed="rId2"/>
          <a:srcRect l="624" t="-1434" r="-624" b="80503"/>
          <a:stretch>
            <a:fillRect/>
          </a:stretch>
        </p:blipFill>
        <p:spPr>
          <a:xfrm>
            <a:off x="248310" y="1013100"/>
            <a:ext cx="8572162" cy="1623812"/>
          </a:xfrm>
          <a:prstGeom prst="rect">
            <a:avLst/>
          </a:prstGeom>
        </p:spPr>
      </p:pic>
    </p:spTree>
    <p:extLst>
      <p:ext uri="{BB962C8B-B14F-4D97-AF65-F5344CB8AC3E}">
        <p14:creationId xmlns:p14="http://schemas.microsoft.com/office/powerpoint/2010/main" val="279844150"/>
      </p:ext>
    </p:extLst>
  </p:cSld>
  <p:clrMapOvr>
    <a:masterClrMapping/>
  </p:clrMapOvr>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19200"/>
            <a:ext cx="8610600" cy="838199"/>
          </a:xfrm>
        </p:spPr>
        <p:style>
          <a:lnRef idx="2">
            <a:schemeClr val="dk1"/>
          </a:lnRef>
          <a:fillRef idx="1">
            <a:schemeClr val="lt1"/>
          </a:fillRef>
          <a:effectRef idx="0">
            <a:schemeClr val="dk1"/>
          </a:effectRef>
          <a:fontRef idx="minor">
            <a:schemeClr val="dk1"/>
          </a:fontRef>
        </p:style>
        <p:txBody>
          <a:bodyPr>
            <a:normAutofit/>
          </a:bodyPr>
          <a:lstStyle/>
          <a:p>
            <a:pPr algn="just">
              <a:buNone/>
            </a:pPr>
            <a:r>
              <a:rPr lang="en-US" sz="2400" dirty="0">
                <a:solidFill>
                  <a:schemeClr val="tx1"/>
                </a:solidFill>
                <a:latin typeface="Times New Roman" pitchFamily="18" charset="0"/>
                <a:cs typeface="Times New Roman" pitchFamily="18" charset="0"/>
              </a:rPr>
              <a:t>(c) If answer to (b) above is in the affirmative, give details of such change, and the effect thereof on the profit or loss.</a:t>
            </a:r>
          </a:p>
        </p:txBody>
      </p:sp>
      <p:pic>
        <p:nvPicPr>
          <p:cNvPr id="23554" name="Picture 2"/>
          <p:cNvPicPr>
            <a:picLocks noChangeAspect="1" noChangeArrowheads="1"/>
          </p:cNvPicPr>
          <p:nvPr/>
        </p:nvPicPr>
        <p:blipFill>
          <a:blip r:embed="rId2">
            <a:extLst>
              <a:ext uri="{BEBA8EAE-BF5A-486C-A8C5-ECC9F3942E4B}">
                <a14:imgProps xmlns:a14="http://schemas.microsoft.com/office/drawing/2010/main">
                  <a14:imgLayer r:embed="rId3">
                    <a14:imgEffect>
                      <a14:saturation sat="66000"/>
                    </a14:imgEffect>
                  </a14:imgLayer>
                </a14:imgProps>
              </a:ext>
            </a:extLst>
          </a:blip>
          <a:srcRect l="15227" t="41667" r="17423" b="40625"/>
          <a:stretch>
            <a:fillRect/>
          </a:stretch>
        </p:blipFill>
        <p:spPr bwMode="auto">
          <a:xfrm>
            <a:off x="228600" y="2209799"/>
            <a:ext cx="8763000" cy="1295400"/>
          </a:xfrm>
          <a:prstGeom prst="rect">
            <a:avLst/>
          </a:prstGeom>
          <a:noFill/>
          <a:ln w="9525">
            <a:noFill/>
            <a:miter lim="800000"/>
            <a:headEnd/>
            <a:tailEnd/>
          </a:ln>
          <a:effectLst/>
        </p:spPr>
      </p:pic>
      <p:sp>
        <p:nvSpPr>
          <p:cNvPr id="6" name="Rectangle 5"/>
          <p:cNvSpPr/>
          <p:nvPr/>
        </p:nvSpPr>
        <p:spPr>
          <a:xfrm>
            <a:off x="152400" y="76200"/>
            <a:ext cx="1689886"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13</a:t>
            </a:r>
          </a:p>
        </p:txBody>
      </p:sp>
      <p:sp>
        <p:nvSpPr>
          <p:cNvPr id="5" name="object 5"/>
          <p:cNvSpPr txBox="1"/>
          <p:nvPr/>
        </p:nvSpPr>
        <p:spPr>
          <a:xfrm>
            <a:off x="228600" y="609600"/>
            <a:ext cx="2679700" cy="450850"/>
          </a:xfrm>
          <a:prstGeom prst="rect">
            <a:avLst/>
          </a:prstGeom>
        </p:spPr>
        <p:txBody>
          <a:bodyPr lIns="0" tIns="12065" rIns="0" bIns="0">
            <a:spAutoFit/>
          </a:bodyPr>
          <a:lstStyle/>
          <a:p>
            <a:pPr marL="12700" fontAlgn="auto">
              <a:spcBef>
                <a:spcPts val="95"/>
              </a:spcBef>
              <a:spcAft>
                <a:spcPts val="0"/>
              </a:spcAft>
              <a:defRPr/>
            </a:pPr>
            <a:r>
              <a:rPr sz="2800" b="1" spc="-15" dirty="0">
                <a:latin typeface="Calibri"/>
                <a:cs typeface="Calibri"/>
              </a:rPr>
              <a:t>Format </a:t>
            </a:r>
            <a:r>
              <a:rPr sz="2800" b="1" spc="-5" dirty="0">
                <a:latin typeface="Calibri"/>
                <a:cs typeface="Calibri"/>
              </a:rPr>
              <a:t>in</a:t>
            </a:r>
            <a:r>
              <a:rPr sz="2800" b="1" spc="-40" dirty="0">
                <a:latin typeface="Calibri"/>
                <a:cs typeface="Calibri"/>
              </a:rPr>
              <a:t> </a:t>
            </a:r>
            <a:r>
              <a:rPr sz="2800" b="1" spc="-5" dirty="0">
                <a:latin typeface="Calibri"/>
                <a:cs typeface="Calibri"/>
              </a:rPr>
              <a:t>e-utility</a:t>
            </a:r>
            <a:endParaRPr sz="2800">
              <a:latin typeface="Calibri"/>
              <a:cs typeface="Calibri"/>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
        <p:nvSpPr>
          <p:cNvPr id="4" name="Rectangle 3"/>
          <p:cNvSpPr/>
          <p:nvPr/>
        </p:nvSpPr>
        <p:spPr>
          <a:xfrm>
            <a:off x="234550" y="3673958"/>
            <a:ext cx="8680850" cy="1938992"/>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If the </a:t>
            </a:r>
            <a:r>
              <a:rPr lang="en-US" sz="2400" b="1" u="sng" dirty="0">
                <a:latin typeface="Times New Roman" panose="02020603050405020304" pitchFamily="18" charset="0"/>
                <a:cs typeface="Times New Roman" panose="02020603050405020304" pitchFamily="18" charset="0"/>
              </a:rPr>
              <a:t>effect of changes in the method of accounting is quantifiable then, such changes in profit or loss are required to be furnished.</a:t>
            </a:r>
          </a:p>
          <a:p>
            <a:pPr algn="just"/>
            <a:r>
              <a:rPr lang="en-US" sz="2400" b="1" u="sng" dirty="0">
                <a:latin typeface="Times New Roman" panose="02020603050405020304" pitchFamily="18" charset="0"/>
                <a:cs typeface="Times New Roman" panose="02020603050405020304" pitchFamily="18" charset="0"/>
              </a:rPr>
              <a:t>If the effect of changes in the method of accounting is not quantifiable, appropriate facts need to be disclosed.</a:t>
            </a:r>
            <a:endParaRPr lang="en-IN" sz="2400" b="1" u="sng" dirty="0"/>
          </a:p>
        </p:txBody>
      </p:sp>
    </p:spTree>
  </p:cSld>
  <p:clrMapOvr>
    <a:masterClrMapping/>
  </p:clrMapOvr>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52400" y="76200"/>
            <a:ext cx="1689886"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13</a:t>
            </a:r>
          </a:p>
        </p:txBody>
      </p:sp>
      <p:sp>
        <p:nvSpPr>
          <p:cNvPr id="5" name="object 5"/>
          <p:cNvSpPr txBox="1"/>
          <p:nvPr/>
        </p:nvSpPr>
        <p:spPr>
          <a:xfrm>
            <a:off x="228600" y="609600"/>
            <a:ext cx="2679700" cy="450850"/>
          </a:xfrm>
          <a:prstGeom prst="rect">
            <a:avLst/>
          </a:prstGeom>
        </p:spPr>
        <p:txBody>
          <a:bodyPr lIns="0" tIns="12065" rIns="0" bIns="0">
            <a:spAutoFit/>
          </a:bodyPr>
          <a:lstStyle/>
          <a:p>
            <a:pPr marL="12700" fontAlgn="auto">
              <a:spcBef>
                <a:spcPts val="95"/>
              </a:spcBef>
              <a:spcAft>
                <a:spcPts val="0"/>
              </a:spcAft>
              <a:defRPr/>
            </a:pPr>
            <a:r>
              <a:rPr sz="2800" b="1" spc="-15" dirty="0">
                <a:latin typeface="Calibri"/>
                <a:cs typeface="Calibri"/>
              </a:rPr>
              <a:t>Format </a:t>
            </a:r>
            <a:r>
              <a:rPr sz="2800" b="1" spc="-5" dirty="0">
                <a:latin typeface="Calibri"/>
                <a:cs typeface="Calibri"/>
              </a:rPr>
              <a:t>in</a:t>
            </a:r>
            <a:r>
              <a:rPr sz="2800" b="1" spc="-40" dirty="0">
                <a:latin typeface="Calibri"/>
                <a:cs typeface="Calibri"/>
              </a:rPr>
              <a:t> </a:t>
            </a:r>
            <a:r>
              <a:rPr sz="2800" b="1" spc="-5" dirty="0">
                <a:latin typeface="Calibri"/>
                <a:cs typeface="Calibri"/>
              </a:rPr>
              <a:t>e-utility</a:t>
            </a:r>
            <a:endParaRPr sz="2800">
              <a:latin typeface="Calibri"/>
              <a:cs typeface="Calibri"/>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
        <p:nvSpPr>
          <p:cNvPr id="9" name="Rectangle 8"/>
          <p:cNvSpPr/>
          <p:nvPr/>
        </p:nvSpPr>
        <p:spPr>
          <a:xfrm>
            <a:off x="233733" y="2869734"/>
            <a:ext cx="8676534" cy="2462213"/>
          </a:xfrm>
          <a:prstGeom prst="rect">
            <a:avLst/>
          </a:prstGeom>
        </p:spPr>
        <p:txBody>
          <a:bodyPr wrap="square">
            <a:spAutoFit/>
          </a:bodyPr>
          <a:lstStyle/>
          <a:p>
            <a:pPr algn="just"/>
            <a:r>
              <a:rPr lang="en-US" sz="2200" dirty="0">
                <a:latin typeface="Times New Roman" panose="02020603050405020304" pitchFamily="18" charset="0"/>
                <a:cs typeface="Times New Roman" panose="02020603050405020304" pitchFamily="18" charset="0"/>
              </a:rPr>
              <a:t>Auditor has to </a:t>
            </a:r>
            <a:r>
              <a:rPr lang="en-US" sz="2200" b="1" u="sng" dirty="0">
                <a:latin typeface="Times New Roman" panose="02020603050405020304" pitchFamily="18" charset="0"/>
                <a:cs typeface="Times New Roman" panose="02020603050405020304" pitchFamily="18" charset="0"/>
              </a:rPr>
              <a:t>report whether any adjustment is required on profit and loss</a:t>
            </a:r>
            <a:r>
              <a:rPr lang="en-US" sz="2200" dirty="0">
                <a:latin typeface="Times New Roman" panose="02020603050405020304" pitchFamily="18" charset="0"/>
                <a:cs typeface="Times New Roman" panose="02020603050405020304" pitchFamily="18" charset="0"/>
              </a:rPr>
              <a:t> as per Income Computation and Disclosure Standards </a:t>
            </a:r>
            <a:r>
              <a:rPr lang="en-US" sz="2200" b="1" u="sng" dirty="0">
                <a:latin typeface="Times New Roman" panose="02020603050405020304" pitchFamily="18" charset="0"/>
                <a:cs typeface="Times New Roman" panose="02020603050405020304" pitchFamily="18" charset="0"/>
              </a:rPr>
              <a:t>(ICDS) notified u/s 145(2).</a:t>
            </a:r>
            <a:r>
              <a:rPr lang="en-US" sz="2200" dirty="0">
                <a:latin typeface="Times New Roman" panose="02020603050405020304" pitchFamily="18" charset="0"/>
                <a:cs typeface="Times New Roman" panose="02020603050405020304" pitchFamily="18" charset="0"/>
              </a:rPr>
              <a:t> </a:t>
            </a:r>
          </a:p>
          <a:p>
            <a:pPr algn="just"/>
            <a:r>
              <a:rPr lang="en-US" sz="2200" dirty="0">
                <a:latin typeface="Times New Roman" panose="02020603050405020304" pitchFamily="18" charset="0"/>
                <a:cs typeface="Times New Roman" panose="02020603050405020304" pitchFamily="18" charset="0"/>
              </a:rPr>
              <a:t>Further, </a:t>
            </a:r>
            <a:r>
              <a:rPr lang="en-US" sz="2200" b="1" u="sng" dirty="0">
                <a:latin typeface="Times New Roman" panose="02020603050405020304" pitchFamily="18" charset="0"/>
                <a:cs typeface="Times New Roman" panose="02020603050405020304" pitchFamily="18" charset="0"/>
              </a:rPr>
              <a:t>ICDS is applicable</a:t>
            </a:r>
            <a:r>
              <a:rPr lang="en-US" sz="2200" dirty="0">
                <a:latin typeface="Times New Roman" panose="02020603050405020304" pitchFamily="18" charset="0"/>
                <a:cs typeface="Times New Roman" panose="02020603050405020304" pitchFamily="18" charset="0"/>
              </a:rPr>
              <a:t> only in case, </a:t>
            </a:r>
            <a:r>
              <a:rPr lang="en-US" sz="2200" b="1" u="sng" dirty="0" err="1">
                <a:latin typeface="Times New Roman" panose="02020603050405020304" pitchFamily="18" charset="0"/>
                <a:cs typeface="Times New Roman" panose="02020603050405020304" pitchFamily="18" charset="0"/>
              </a:rPr>
              <a:t>assessee</a:t>
            </a:r>
            <a:r>
              <a:rPr lang="en-US" sz="2200" b="1" u="sng" dirty="0">
                <a:latin typeface="Times New Roman" panose="02020603050405020304" pitchFamily="18" charset="0"/>
                <a:cs typeface="Times New Roman" panose="02020603050405020304" pitchFamily="18" charset="0"/>
              </a:rPr>
              <a:t> follows the mercantile basis of accounting.</a:t>
            </a:r>
          </a:p>
          <a:p>
            <a:pPr algn="just"/>
            <a:r>
              <a:rPr lang="en-US" sz="2200" b="1" u="sng" dirty="0">
                <a:latin typeface="Times New Roman" panose="02020603050405020304" pitchFamily="18" charset="0"/>
                <a:cs typeface="Times New Roman" panose="02020603050405020304" pitchFamily="18" charset="0"/>
              </a:rPr>
              <a:t>For the </a:t>
            </a:r>
            <a:r>
              <a:rPr lang="en-US" sz="2200" b="1" u="sng" dirty="0" err="1">
                <a:latin typeface="Times New Roman" panose="02020603050405020304" pitchFamily="18" charset="0"/>
                <a:cs typeface="Times New Roman" panose="02020603050405020304" pitchFamily="18" charset="0"/>
              </a:rPr>
              <a:t>assessee</a:t>
            </a:r>
            <a:r>
              <a:rPr lang="en-US" sz="2200" b="1" u="sng" dirty="0">
                <a:latin typeface="Times New Roman" panose="02020603050405020304" pitchFamily="18" charset="0"/>
                <a:cs typeface="Times New Roman" panose="02020603050405020304" pitchFamily="18" charset="0"/>
              </a:rPr>
              <a:t> following the cash basis of accounting, provisions of clauses 13(d), 13(e), and 13(f) will not apply.</a:t>
            </a:r>
          </a:p>
        </p:txBody>
      </p:sp>
      <p:pic>
        <p:nvPicPr>
          <p:cNvPr id="3" name="Picture 2">
            <a:extLst>
              <a:ext uri="{FF2B5EF4-FFF2-40B4-BE49-F238E27FC236}">
                <a16:creationId xmlns:a16="http://schemas.microsoft.com/office/drawing/2014/main" id="{17C547FB-93C3-2261-5BE4-3FC95EF4A30F}"/>
              </a:ext>
            </a:extLst>
          </p:cNvPr>
          <p:cNvPicPr>
            <a:picLocks noChangeAspect="1"/>
          </p:cNvPicPr>
          <p:nvPr/>
        </p:nvPicPr>
        <p:blipFill>
          <a:blip r:embed="rId2"/>
          <a:stretch>
            <a:fillRect/>
          </a:stretch>
        </p:blipFill>
        <p:spPr>
          <a:xfrm>
            <a:off x="213313" y="1252825"/>
            <a:ext cx="8510966" cy="1528103"/>
          </a:xfrm>
          <a:prstGeom prst="rect">
            <a:avLst/>
          </a:prstGeom>
        </p:spPr>
      </p:pic>
    </p:spTree>
    <p:extLst>
      <p:ext uri="{BB962C8B-B14F-4D97-AF65-F5344CB8AC3E}">
        <p14:creationId xmlns:p14="http://schemas.microsoft.com/office/powerpoint/2010/main" val="777761161"/>
      </p:ext>
    </p:extLst>
  </p:cSld>
  <p:clrMapOvr>
    <a:masterClrMapping/>
  </p:clrMapOvr>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758E97-2AA8-E95F-48AD-D9D564658F6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76F21C-8762-4164-5265-11A18BC58A10}"/>
              </a:ext>
            </a:extLst>
          </p:cNvPr>
          <p:cNvSpPr>
            <a:spLocks noGrp="1"/>
          </p:cNvSpPr>
          <p:nvPr>
            <p:ph idx="1"/>
          </p:nvPr>
        </p:nvSpPr>
        <p:spPr>
          <a:xfrm>
            <a:off x="304800" y="1168401"/>
            <a:ext cx="8587680" cy="914400"/>
          </a:xfrm>
        </p:spPr>
        <p:style>
          <a:lnRef idx="2">
            <a:schemeClr val="dk1"/>
          </a:lnRef>
          <a:fillRef idx="1">
            <a:schemeClr val="lt1"/>
          </a:fillRef>
          <a:effectRef idx="0">
            <a:schemeClr val="dk1"/>
          </a:effectRef>
          <a:fontRef idx="minor">
            <a:schemeClr val="dk1"/>
          </a:fontRef>
        </p:style>
        <p:txBody>
          <a:bodyPr>
            <a:normAutofit/>
          </a:bodyPr>
          <a:lstStyle/>
          <a:p>
            <a:pPr algn="just">
              <a:buNone/>
            </a:pPr>
            <a:r>
              <a:rPr lang="en-US" sz="2400" dirty="0">
                <a:solidFill>
                  <a:schemeClr val="tx1"/>
                </a:solidFill>
                <a:latin typeface="Times New Roman" pitchFamily="18" charset="0"/>
                <a:cs typeface="Times New Roman" pitchFamily="18" charset="0"/>
              </a:rPr>
              <a:t>(e) If answer to (d) above is in the affirmative, give details of such adjustments:</a:t>
            </a:r>
          </a:p>
        </p:txBody>
      </p:sp>
      <p:sp>
        <p:nvSpPr>
          <p:cNvPr id="4" name="Rectangle 3">
            <a:extLst>
              <a:ext uri="{FF2B5EF4-FFF2-40B4-BE49-F238E27FC236}">
                <a16:creationId xmlns:a16="http://schemas.microsoft.com/office/drawing/2014/main" id="{8C77400C-C291-E716-20DF-96BE65EADC68}"/>
              </a:ext>
            </a:extLst>
          </p:cNvPr>
          <p:cNvSpPr/>
          <p:nvPr/>
        </p:nvSpPr>
        <p:spPr>
          <a:xfrm>
            <a:off x="152400" y="76200"/>
            <a:ext cx="1689886"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13</a:t>
            </a:r>
          </a:p>
        </p:txBody>
      </p:sp>
      <p:sp>
        <p:nvSpPr>
          <p:cNvPr id="5" name="object 5">
            <a:extLst>
              <a:ext uri="{FF2B5EF4-FFF2-40B4-BE49-F238E27FC236}">
                <a16:creationId xmlns:a16="http://schemas.microsoft.com/office/drawing/2014/main" id="{FE04142A-0972-B363-0C24-EB24F9B6B405}"/>
              </a:ext>
            </a:extLst>
          </p:cNvPr>
          <p:cNvSpPr txBox="1"/>
          <p:nvPr/>
        </p:nvSpPr>
        <p:spPr>
          <a:xfrm>
            <a:off x="228600" y="609600"/>
            <a:ext cx="2679700" cy="450850"/>
          </a:xfrm>
          <a:prstGeom prst="rect">
            <a:avLst/>
          </a:prstGeom>
        </p:spPr>
        <p:txBody>
          <a:bodyPr lIns="0" tIns="12065" rIns="0" bIns="0">
            <a:spAutoFit/>
          </a:bodyPr>
          <a:lstStyle/>
          <a:p>
            <a:pPr marL="12700" fontAlgn="auto">
              <a:spcBef>
                <a:spcPts val="95"/>
              </a:spcBef>
              <a:spcAft>
                <a:spcPts val="0"/>
              </a:spcAft>
              <a:defRPr/>
            </a:pPr>
            <a:r>
              <a:rPr sz="2800" b="1" spc="-15" dirty="0">
                <a:latin typeface="Calibri"/>
                <a:cs typeface="Calibri"/>
              </a:rPr>
              <a:t>Format </a:t>
            </a:r>
            <a:r>
              <a:rPr sz="2800" b="1" spc="-5" dirty="0">
                <a:latin typeface="Calibri"/>
                <a:cs typeface="Calibri"/>
              </a:rPr>
              <a:t>in</a:t>
            </a:r>
            <a:r>
              <a:rPr sz="2800" b="1" spc="-40" dirty="0">
                <a:latin typeface="Calibri"/>
                <a:cs typeface="Calibri"/>
              </a:rPr>
              <a:t> </a:t>
            </a:r>
            <a:r>
              <a:rPr sz="2800" b="1" spc="-5" dirty="0">
                <a:latin typeface="Calibri"/>
                <a:cs typeface="Calibri"/>
              </a:rPr>
              <a:t>e-utility</a:t>
            </a:r>
            <a:endParaRPr sz="2800" dirty="0">
              <a:latin typeface="Calibri"/>
              <a:cs typeface="Calibri"/>
            </a:endParaRPr>
          </a:p>
        </p:txBody>
      </p:sp>
      <p:sp>
        <p:nvSpPr>
          <p:cNvPr id="2" name="Footer Placeholder 1">
            <a:extLst>
              <a:ext uri="{FF2B5EF4-FFF2-40B4-BE49-F238E27FC236}">
                <a16:creationId xmlns:a16="http://schemas.microsoft.com/office/drawing/2014/main" id="{DDC4289A-D0AF-675D-AD77-24C7D0149D1F}"/>
              </a:ext>
            </a:extLst>
          </p:cNvPr>
          <p:cNvSpPr>
            <a:spLocks noGrp="1"/>
          </p:cNvSpPr>
          <p:nvPr>
            <p:ph type="ftr" sz="quarter" idx="11"/>
          </p:nvPr>
        </p:nvSpPr>
        <p:spPr/>
        <p:txBody>
          <a:bodyPr/>
          <a:lstStyle/>
          <a:p>
            <a:r>
              <a:rPr lang="en-IN"/>
              <a:t>H.C.Khincha &amp; Co</a:t>
            </a:r>
            <a:endParaRPr lang="en-US" dirty="0"/>
          </a:p>
        </p:txBody>
      </p:sp>
      <p:pic>
        <p:nvPicPr>
          <p:cNvPr id="7" name="Picture 6">
            <a:extLst>
              <a:ext uri="{FF2B5EF4-FFF2-40B4-BE49-F238E27FC236}">
                <a16:creationId xmlns:a16="http://schemas.microsoft.com/office/drawing/2014/main" id="{D494442F-99E2-E5F1-2E7F-3BE0EF7830B6}"/>
              </a:ext>
            </a:extLst>
          </p:cNvPr>
          <p:cNvPicPr>
            <a:picLocks noChangeAspect="1"/>
          </p:cNvPicPr>
          <p:nvPr/>
        </p:nvPicPr>
        <p:blipFill>
          <a:blip r:embed="rId2"/>
          <a:srcRect t="16077" b="2616"/>
          <a:stretch>
            <a:fillRect/>
          </a:stretch>
        </p:blipFill>
        <p:spPr>
          <a:xfrm>
            <a:off x="155227" y="2143944"/>
            <a:ext cx="8886825" cy="4104456"/>
          </a:xfrm>
          <a:prstGeom prst="rect">
            <a:avLst/>
          </a:prstGeom>
        </p:spPr>
      </p:pic>
    </p:spTree>
    <p:extLst>
      <p:ext uri="{BB962C8B-B14F-4D97-AF65-F5344CB8AC3E}">
        <p14:creationId xmlns:p14="http://schemas.microsoft.com/office/powerpoint/2010/main" val="2381810686"/>
      </p:ext>
    </p:extLst>
  </p:cSld>
  <p:clrMapOvr>
    <a:masterClrMapping/>
  </p:clrMapOvr>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IN"/>
              <a:t>H.C.Khincha &amp; Co</a:t>
            </a:r>
            <a:endParaRPr lang="en-US" dirty="0"/>
          </a:p>
        </p:txBody>
      </p:sp>
      <p:sp>
        <p:nvSpPr>
          <p:cNvPr id="6" name="Rectangle 5"/>
          <p:cNvSpPr/>
          <p:nvPr/>
        </p:nvSpPr>
        <p:spPr>
          <a:xfrm>
            <a:off x="395536" y="404664"/>
            <a:ext cx="8587680" cy="1508105"/>
          </a:xfrm>
          <a:prstGeom prst="rect">
            <a:avLst/>
          </a:prstGeom>
        </p:spPr>
        <p:txBody>
          <a:bodyPr wrap="square">
            <a:spAutoFit/>
          </a:bodyPr>
          <a:lstStyle/>
          <a:p>
            <a:pPr algn="just"/>
            <a:r>
              <a:rPr lang="en-US" sz="2300" b="1" u="sng" dirty="0">
                <a:latin typeface="Times New Roman" panose="02020603050405020304" pitchFamily="18" charset="0"/>
                <a:cs typeface="Times New Roman" panose="02020603050405020304" pitchFamily="18" charset="0"/>
              </a:rPr>
              <a:t>Clause 13(e) requires ICDS-wise reporting of the adjustments in profit or loss for ICDS compliance, showing a clear increase/decrease in profits as well as the overall net effect of such adjustments.</a:t>
            </a:r>
          </a:p>
        </p:txBody>
      </p:sp>
    </p:spTree>
  </p:cSld>
  <p:clrMapOvr>
    <a:masterClrMapping/>
  </p:clrMapOvr>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90599"/>
            <a:ext cx="8382000" cy="469901"/>
          </a:xfrm>
        </p:spPr>
        <p:style>
          <a:lnRef idx="2">
            <a:schemeClr val="dk1"/>
          </a:lnRef>
          <a:fillRef idx="1">
            <a:schemeClr val="lt1"/>
          </a:fillRef>
          <a:effectRef idx="0">
            <a:schemeClr val="dk1"/>
          </a:effectRef>
          <a:fontRef idx="minor">
            <a:schemeClr val="dk1"/>
          </a:fontRef>
        </p:style>
        <p:txBody>
          <a:bodyPr>
            <a:normAutofit fontScale="92500" lnSpcReduction="10000"/>
          </a:bodyPr>
          <a:lstStyle/>
          <a:p>
            <a:pPr algn="just">
              <a:buNone/>
            </a:pPr>
            <a:r>
              <a:rPr lang="en-US" sz="2800" dirty="0">
                <a:solidFill>
                  <a:schemeClr val="tx1"/>
                </a:solidFill>
                <a:latin typeface="Times New Roman" pitchFamily="18" charset="0"/>
                <a:cs typeface="Times New Roman" pitchFamily="18" charset="0"/>
              </a:rPr>
              <a:t>(f) Disclosure as per ICDS: </a:t>
            </a:r>
          </a:p>
        </p:txBody>
      </p:sp>
      <p:pic>
        <p:nvPicPr>
          <p:cNvPr id="25602" name="Picture 2"/>
          <p:cNvPicPr>
            <a:picLocks noChangeAspect="1" noChangeArrowheads="1"/>
          </p:cNvPicPr>
          <p:nvPr/>
        </p:nvPicPr>
        <p:blipFill>
          <a:blip r:embed="rId2"/>
          <a:srcRect l="15227" t="46875" r="17423" b="34375"/>
          <a:stretch>
            <a:fillRect/>
          </a:stretch>
        </p:blipFill>
        <p:spPr bwMode="auto">
          <a:xfrm>
            <a:off x="228600" y="1524000"/>
            <a:ext cx="8763000" cy="1371600"/>
          </a:xfrm>
          <a:prstGeom prst="rect">
            <a:avLst/>
          </a:prstGeom>
          <a:noFill/>
          <a:ln w="9525">
            <a:noFill/>
            <a:miter lim="800000"/>
            <a:headEnd/>
            <a:tailEnd/>
          </a:ln>
          <a:effectLst/>
        </p:spPr>
      </p:pic>
      <p:pic>
        <p:nvPicPr>
          <p:cNvPr id="25604" name="Picture 4"/>
          <p:cNvPicPr>
            <a:picLocks noChangeAspect="1" noChangeArrowheads="1"/>
          </p:cNvPicPr>
          <p:nvPr/>
        </p:nvPicPr>
        <p:blipFill>
          <a:blip r:embed="rId3"/>
          <a:srcRect l="25988" t="57292" r="48243" b="12500"/>
          <a:stretch>
            <a:fillRect/>
          </a:stretch>
        </p:blipFill>
        <p:spPr bwMode="auto">
          <a:xfrm>
            <a:off x="1600200" y="2362200"/>
            <a:ext cx="3733800" cy="3810000"/>
          </a:xfrm>
          <a:prstGeom prst="rect">
            <a:avLst/>
          </a:prstGeom>
          <a:noFill/>
          <a:ln w="9525">
            <a:noFill/>
            <a:miter lim="800000"/>
            <a:headEnd/>
            <a:tailEnd/>
          </a:ln>
          <a:effectLst/>
        </p:spPr>
      </p:pic>
      <p:sp>
        <p:nvSpPr>
          <p:cNvPr id="5" name="Rectangle 4"/>
          <p:cNvSpPr/>
          <p:nvPr/>
        </p:nvSpPr>
        <p:spPr>
          <a:xfrm>
            <a:off x="152400" y="76200"/>
            <a:ext cx="1689886"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13</a:t>
            </a:r>
          </a:p>
        </p:txBody>
      </p:sp>
      <p:sp>
        <p:nvSpPr>
          <p:cNvPr id="6" name="object 5"/>
          <p:cNvSpPr txBox="1"/>
          <p:nvPr/>
        </p:nvSpPr>
        <p:spPr>
          <a:xfrm>
            <a:off x="228600" y="457200"/>
            <a:ext cx="2679700" cy="443070"/>
          </a:xfrm>
          <a:prstGeom prst="rect">
            <a:avLst/>
          </a:prstGeom>
        </p:spPr>
        <p:txBody>
          <a:bodyPr wrap="square" lIns="0" tIns="12065" rIns="0" bIns="0">
            <a:spAutoFit/>
          </a:bodyPr>
          <a:lstStyle/>
          <a:p>
            <a:pPr marL="12700" fontAlgn="auto">
              <a:spcBef>
                <a:spcPts val="95"/>
              </a:spcBef>
              <a:spcAft>
                <a:spcPts val="0"/>
              </a:spcAft>
              <a:defRPr/>
            </a:pPr>
            <a:r>
              <a:rPr sz="2800" b="1" spc="-15" dirty="0">
                <a:latin typeface="Calibri"/>
                <a:cs typeface="Calibri"/>
              </a:rPr>
              <a:t>Format </a:t>
            </a:r>
            <a:r>
              <a:rPr sz="2800" b="1" spc="-5" dirty="0">
                <a:latin typeface="Calibri"/>
                <a:cs typeface="Calibri"/>
              </a:rPr>
              <a:t>in</a:t>
            </a:r>
            <a:r>
              <a:rPr sz="2800" b="1" spc="-40" dirty="0">
                <a:latin typeface="Calibri"/>
                <a:cs typeface="Calibri"/>
              </a:rPr>
              <a:t> </a:t>
            </a:r>
            <a:r>
              <a:rPr sz="2800" b="1" spc="-5" dirty="0">
                <a:latin typeface="Calibri"/>
                <a:cs typeface="Calibri"/>
              </a:rPr>
              <a:t>e-utility</a:t>
            </a:r>
            <a:endParaRPr sz="2800">
              <a:latin typeface="Calibri"/>
              <a:cs typeface="Calibri"/>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3"/>
          <p:cNvPicPr>
            <a:picLocks noChangeAspect="1" noChangeArrowheads="1"/>
          </p:cNvPicPr>
          <p:nvPr/>
        </p:nvPicPr>
        <p:blipFill>
          <a:blip r:embed="rId2"/>
          <a:srcRect t="6174" r="2521" b="53085"/>
          <a:stretch>
            <a:fillRect/>
          </a:stretch>
        </p:blipFill>
        <p:spPr bwMode="auto">
          <a:xfrm>
            <a:off x="87313" y="1000125"/>
            <a:ext cx="8991600" cy="5000625"/>
          </a:xfrm>
          <a:prstGeom prst="rect">
            <a:avLst/>
          </a:prstGeom>
          <a:noFill/>
          <a:ln w="9525">
            <a:noFill/>
            <a:miter lim="800000"/>
            <a:headEnd/>
            <a:tailEnd/>
          </a:ln>
        </p:spPr>
      </p:pic>
      <p:sp>
        <p:nvSpPr>
          <p:cNvPr id="102403" name="Content Placeholder 7"/>
          <p:cNvSpPr>
            <a:spLocks noGrp="1"/>
          </p:cNvSpPr>
          <p:nvPr>
            <p:ph idx="1"/>
          </p:nvPr>
        </p:nvSpPr>
        <p:spPr>
          <a:xfrm>
            <a:off x="142875" y="136525"/>
            <a:ext cx="8786813" cy="935038"/>
          </a:xfrm>
        </p:spPr>
        <p:txBody>
          <a:bodyPr/>
          <a:lstStyle/>
          <a:p>
            <a:pPr algn="just" eaLnBrk="1" hangingPunct="1">
              <a:buFont typeface="Wingdings 3" pitchFamily="18" charset="2"/>
              <a:buNone/>
            </a:pPr>
            <a:r>
              <a:rPr lang="en-IN" sz="2400" b="1" dirty="0">
                <a:solidFill>
                  <a:schemeClr val="tx1"/>
                </a:solidFill>
                <a:latin typeface="Times New Roman" pitchFamily="18" charset="0"/>
                <a:cs typeface="Times New Roman" pitchFamily="18" charset="0"/>
              </a:rPr>
              <a:t>In clause 13(f)  of 3CD we can insert only </a:t>
            </a:r>
            <a:r>
              <a:rPr lang="en-IN" sz="2400" b="1" dirty="0" err="1">
                <a:solidFill>
                  <a:schemeClr val="tx1"/>
                </a:solidFill>
                <a:latin typeface="Times New Roman" pitchFamily="18" charset="0"/>
                <a:cs typeface="Times New Roman" pitchFamily="18" charset="0"/>
              </a:rPr>
              <a:t>upto</a:t>
            </a:r>
            <a:r>
              <a:rPr lang="en-IN" sz="2400" b="1" dirty="0">
                <a:solidFill>
                  <a:schemeClr val="tx1"/>
                </a:solidFill>
                <a:latin typeface="Times New Roman" pitchFamily="18" charset="0"/>
                <a:cs typeface="Times New Roman" pitchFamily="18" charset="0"/>
              </a:rPr>
              <a:t> 500 characters.</a:t>
            </a:r>
          </a:p>
          <a:p>
            <a:pPr algn="just" eaLnBrk="1" hangingPunct="1">
              <a:buFont typeface="Wingdings 3" pitchFamily="18" charset="2"/>
              <a:buNone/>
            </a:pPr>
            <a:r>
              <a:rPr lang="en-IN" sz="2400" b="1" dirty="0">
                <a:solidFill>
                  <a:schemeClr val="tx1"/>
                </a:solidFill>
                <a:latin typeface="Times New Roman" pitchFamily="18" charset="0"/>
                <a:cs typeface="Times New Roman" pitchFamily="18" charset="0"/>
              </a:rPr>
              <a:t>(As per </a:t>
            </a:r>
            <a:r>
              <a:rPr lang="en-IN" sz="2400" b="1" dirty="0" err="1">
                <a:solidFill>
                  <a:schemeClr val="tx1"/>
                </a:solidFill>
                <a:latin typeface="Times New Roman" pitchFamily="18" charset="0"/>
                <a:cs typeface="Times New Roman" pitchFamily="18" charset="0"/>
              </a:rPr>
              <a:t>Winmann</a:t>
            </a:r>
            <a:r>
              <a:rPr lang="en-IN" sz="2400" b="1" dirty="0">
                <a:solidFill>
                  <a:schemeClr val="tx1"/>
                </a:solidFill>
                <a:latin typeface="Times New Roman" pitchFamily="18" charset="0"/>
                <a:cs typeface="Times New Roman" pitchFamily="18" charset="0"/>
              </a:rPr>
              <a:t> Software)</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16632"/>
            <a:ext cx="7886700" cy="4395958"/>
          </a:xfrm>
        </p:spPr>
        <p:txBody>
          <a:bodyPr>
            <a:normAutofit/>
          </a:bodyPr>
          <a:lstStyle/>
          <a:p>
            <a:pPr marL="0" indent="0">
              <a:buNone/>
            </a:pPr>
            <a:r>
              <a:rPr lang="en-US" sz="2400" b="1" dirty="0">
                <a:latin typeface="Times New Roman" panose="02020603050405020304" pitchFamily="18" charset="0"/>
                <a:cs typeface="Times New Roman" panose="02020603050405020304" pitchFamily="18" charset="0"/>
              </a:rPr>
              <a:t>Clause 13(f): Disclosure as per ICDS:</a:t>
            </a:r>
          </a:p>
          <a:p>
            <a:pPr marL="0" indent="0">
              <a:buNone/>
            </a:pPr>
            <a:endParaRPr lang="en-IN" sz="1800" dirty="0">
              <a:latin typeface="Times New Roman" panose="02020603050405020304" pitchFamily="18" charset="0"/>
              <a:cs typeface="Times New Roman" panose="02020603050405020304" pitchFamily="18" charset="0"/>
            </a:endParaRPr>
          </a:p>
        </p:txBody>
      </p:sp>
      <p:graphicFrame>
        <p:nvGraphicFramePr>
          <p:cNvPr id="2" name="Table 1">
            <a:extLst>
              <a:ext uri="{FF2B5EF4-FFF2-40B4-BE49-F238E27FC236}">
                <a16:creationId xmlns:a16="http://schemas.microsoft.com/office/drawing/2014/main" id="{F9ABF4F7-C70E-438C-BED7-88026E1DA102}"/>
              </a:ext>
            </a:extLst>
          </p:cNvPr>
          <p:cNvGraphicFramePr>
            <a:graphicFrameLocks noGrp="1"/>
          </p:cNvGraphicFramePr>
          <p:nvPr>
            <p:extLst>
              <p:ext uri="{D42A27DB-BD31-4B8C-83A1-F6EECF244321}">
                <p14:modId xmlns:p14="http://schemas.microsoft.com/office/powerpoint/2010/main" val="2342184932"/>
              </p:ext>
            </p:extLst>
          </p:nvPr>
        </p:nvGraphicFramePr>
        <p:xfrm>
          <a:off x="467544" y="764704"/>
          <a:ext cx="8208912" cy="4578858"/>
        </p:xfrm>
        <a:graphic>
          <a:graphicData uri="http://schemas.openxmlformats.org/drawingml/2006/table">
            <a:tbl>
              <a:tblPr>
                <a:tableStyleId>{5940675A-B579-460E-94D1-54222C63F5DA}</a:tableStyleId>
              </a:tblPr>
              <a:tblGrid>
                <a:gridCol w="1584176">
                  <a:extLst>
                    <a:ext uri="{9D8B030D-6E8A-4147-A177-3AD203B41FA5}">
                      <a16:colId xmlns:a16="http://schemas.microsoft.com/office/drawing/2014/main" val="2506868339"/>
                    </a:ext>
                  </a:extLst>
                </a:gridCol>
                <a:gridCol w="2376264">
                  <a:extLst>
                    <a:ext uri="{9D8B030D-6E8A-4147-A177-3AD203B41FA5}">
                      <a16:colId xmlns:a16="http://schemas.microsoft.com/office/drawing/2014/main" val="808383195"/>
                    </a:ext>
                  </a:extLst>
                </a:gridCol>
                <a:gridCol w="4248472">
                  <a:extLst>
                    <a:ext uri="{9D8B030D-6E8A-4147-A177-3AD203B41FA5}">
                      <a16:colId xmlns:a16="http://schemas.microsoft.com/office/drawing/2014/main" val="555215393"/>
                    </a:ext>
                  </a:extLst>
                </a:gridCol>
              </a:tblGrid>
              <a:tr h="268986">
                <a:tc>
                  <a:txBody>
                    <a:bodyPr/>
                    <a:lstStyle/>
                    <a:p>
                      <a:pPr algn="just" fontAlgn="t" latinLnBrk="1"/>
                      <a:r>
                        <a:rPr lang="en-IN" sz="1800" dirty="0">
                          <a:effectLst/>
                          <a:latin typeface="Times New Roman" panose="02020603050405020304" pitchFamily="18" charset="0"/>
                          <a:cs typeface="Times New Roman" panose="02020603050405020304" pitchFamily="18" charset="0"/>
                        </a:rPr>
                        <a:t>ICDS Number</a:t>
                      </a:r>
                    </a:p>
                  </a:txBody>
                  <a:tcPr marL="31623" marR="31623" marT="31623" marB="31623"/>
                </a:tc>
                <a:tc>
                  <a:txBody>
                    <a:bodyPr/>
                    <a:lstStyle/>
                    <a:p>
                      <a:pPr algn="just" fontAlgn="t" latinLnBrk="1"/>
                      <a:r>
                        <a:rPr lang="en-IN" sz="1800">
                          <a:effectLst/>
                          <a:latin typeface="Times New Roman" panose="02020603050405020304" pitchFamily="18" charset="0"/>
                          <a:cs typeface="Times New Roman" panose="02020603050405020304" pitchFamily="18" charset="0"/>
                        </a:rPr>
                        <a:t>ICDS Name</a:t>
                      </a:r>
                    </a:p>
                  </a:txBody>
                  <a:tcPr marL="31623" marR="31623" marT="31623" marB="31623"/>
                </a:tc>
                <a:tc>
                  <a:txBody>
                    <a:bodyPr/>
                    <a:lstStyle/>
                    <a:p>
                      <a:pPr algn="just" fontAlgn="t" latinLnBrk="1"/>
                      <a:r>
                        <a:rPr lang="en-IN" sz="1800">
                          <a:effectLst/>
                          <a:latin typeface="Times New Roman" panose="02020603050405020304" pitchFamily="18" charset="0"/>
                          <a:cs typeface="Times New Roman" panose="02020603050405020304" pitchFamily="18" charset="0"/>
                        </a:rPr>
                        <a:t>Disclosure</a:t>
                      </a:r>
                    </a:p>
                  </a:txBody>
                  <a:tcPr marL="31623" marR="31623" marT="31623" marB="31623"/>
                </a:tc>
                <a:extLst>
                  <a:ext uri="{0D108BD9-81ED-4DB2-BD59-A6C34878D82A}">
                    <a16:rowId xmlns:a16="http://schemas.microsoft.com/office/drawing/2014/main" val="729759179"/>
                  </a:ext>
                </a:extLst>
              </a:tr>
              <a:tr h="1061066">
                <a:tc>
                  <a:txBody>
                    <a:bodyPr/>
                    <a:lstStyle/>
                    <a:p>
                      <a:pPr algn="just" fontAlgn="t" latinLnBrk="1"/>
                      <a:r>
                        <a:rPr lang="en-IN" sz="1800" dirty="0">
                          <a:effectLst/>
                          <a:latin typeface="Times New Roman" panose="02020603050405020304" pitchFamily="18" charset="0"/>
                          <a:cs typeface="Times New Roman" panose="02020603050405020304" pitchFamily="18" charset="0"/>
                        </a:rPr>
                        <a:t>ICDS I</a:t>
                      </a:r>
                    </a:p>
                  </a:txBody>
                  <a:tcPr marL="31623" marR="31623" marT="31623" marB="31623"/>
                </a:tc>
                <a:tc>
                  <a:txBody>
                    <a:bodyPr/>
                    <a:lstStyle/>
                    <a:p>
                      <a:pPr algn="just" fontAlgn="t" latinLnBrk="1"/>
                      <a:r>
                        <a:rPr lang="en-IN" sz="1800" dirty="0">
                          <a:effectLst/>
                          <a:latin typeface="Times New Roman" panose="02020603050405020304" pitchFamily="18" charset="0"/>
                          <a:cs typeface="Times New Roman" panose="02020603050405020304" pitchFamily="18" charset="0"/>
                        </a:rPr>
                        <a:t>Accounting Policies</a:t>
                      </a:r>
                    </a:p>
                  </a:txBody>
                  <a:tcPr marL="31623" marR="31623" marT="31623" marB="31623"/>
                </a:tc>
                <a:tc>
                  <a:txBody>
                    <a:bodyPr/>
                    <a:lstStyle/>
                    <a:p>
                      <a:pPr algn="just" fontAlgn="t" latinLnBrk="1"/>
                      <a:r>
                        <a:rPr lang="en-US" sz="1800" dirty="0">
                          <a:effectLst/>
                          <a:latin typeface="Times New Roman" panose="02020603050405020304" pitchFamily="18" charset="0"/>
                          <a:cs typeface="Times New Roman" panose="02020603050405020304" pitchFamily="18" charset="0"/>
                        </a:rPr>
                        <a:t>The </a:t>
                      </a:r>
                      <a:r>
                        <a:rPr lang="en-US" sz="1800" dirty="0" err="1">
                          <a:effectLst/>
                          <a:latin typeface="Times New Roman" panose="02020603050405020304" pitchFamily="18" charset="0"/>
                          <a:cs typeface="Times New Roman" panose="02020603050405020304" pitchFamily="18" charset="0"/>
                        </a:rPr>
                        <a:t>assessee</a:t>
                      </a:r>
                      <a:r>
                        <a:rPr lang="en-US" sz="1800" dirty="0">
                          <a:effectLst/>
                          <a:latin typeface="Times New Roman" panose="02020603050405020304" pitchFamily="18" charset="0"/>
                          <a:cs typeface="Times New Roman" panose="02020603050405020304" pitchFamily="18" charset="0"/>
                        </a:rPr>
                        <a:t> is required to disclose all the </a:t>
                      </a:r>
                    </a:p>
                    <a:p>
                      <a:pPr algn="just" fontAlgn="t" latinLnBrk="1"/>
                      <a:r>
                        <a:rPr lang="en-US" sz="1800" dirty="0">
                          <a:effectLst/>
                          <a:latin typeface="Times New Roman" panose="02020603050405020304" pitchFamily="18" charset="0"/>
                          <a:cs typeface="Times New Roman" panose="02020603050405020304" pitchFamily="18" charset="0"/>
                        </a:rPr>
                        <a:t>significant accounting policies which are </a:t>
                      </a:r>
                    </a:p>
                    <a:p>
                      <a:pPr algn="just" fontAlgn="t" latinLnBrk="1"/>
                      <a:r>
                        <a:rPr lang="en-US" sz="1800" dirty="0">
                          <a:effectLst/>
                          <a:latin typeface="Times New Roman" panose="02020603050405020304" pitchFamily="18" charset="0"/>
                          <a:cs typeface="Times New Roman" panose="02020603050405020304" pitchFamily="18" charset="0"/>
                        </a:rPr>
                        <a:t>adopted by him. In case the </a:t>
                      </a:r>
                      <a:r>
                        <a:rPr lang="en-US" sz="1800" dirty="0" err="1">
                          <a:effectLst/>
                          <a:latin typeface="Times New Roman" panose="02020603050405020304" pitchFamily="18" charset="0"/>
                          <a:cs typeface="Times New Roman" panose="02020603050405020304" pitchFamily="18" charset="0"/>
                        </a:rPr>
                        <a:t>assessee</a:t>
                      </a:r>
                      <a:r>
                        <a:rPr lang="en-US" sz="1800" dirty="0">
                          <a:effectLst/>
                          <a:latin typeface="Times New Roman" panose="02020603050405020304" pitchFamily="18" charset="0"/>
                          <a:cs typeface="Times New Roman" panose="02020603050405020304" pitchFamily="18" charset="0"/>
                        </a:rPr>
                        <a:t> does not follow the fundamental accounting assumption, the fact needs to be disclosed.</a:t>
                      </a:r>
                    </a:p>
                  </a:txBody>
                  <a:tcPr marL="31623" marR="31623" marT="31623" marB="31623"/>
                </a:tc>
                <a:extLst>
                  <a:ext uri="{0D108BD9-81ED-4DB2-BD59-A6C34878D82A}">
                    <a16:rowId xmlns:a16="http://schemas.microsoft.com/office/drawing/2014/main" val="2650547627"/>
                  </a:ext>
                </a:extLst>
              </a:tr>
              <a:tr h="2088232">
                <a:tc>
                  <a:txBody>
                    <a:bodyPr/>
                    <a:lstStyle/>
                    <a:p>
                      <a:pPr algn="just" fontAlgn="t" latinLnBrk="1"/>
                      <a:r>
                        <a:rPr lang="en-IN" sz="1800">
                          <a:effectLst/>
                          <a:latin typeface="Times New Roman" panose="02020603050405020304" pitchFamily="18" charset="0"/>
                          <a:cs typeface="Times New Roman" panose="02020603050405020304" pitchFamily="18" charset="0"/>
                        </a:rPr>
                        <a:t>ICDS II</a:t>
                      </a:r>
                    </a:p>
                  </a:txBody>
                  <a:tcPr marL="31623" marR="31623" marT="31623" marB="31623"/>
                </a:tc>
                <a:tc>
                  <a:txBody>
                    <a:bodyPr/>
                    <a:lstStyle/>
                    <a:p>
                      <a:pPr algn="just" fontAlgn="t" latinLnBrk="1"/>
                      <a:r>
                        <a:rPr lang="en-IN" sz="1800" dirty="0">
                          <a:effectLst/>
                          <a:latin typeface="Times New Roman" panose="02020603050405020304" pitchFamily="18" charset="0"/>
                          <a:cs typeface="Times New Roman" panose="02020603050405020304" pitchFamily="18" charset="0"/>
                        </a:rPr>
                        <a:t>Valuation of Inventories</a:t>
                      </a:r>
                    </a:p>
                  </a:txBody>
                  <a:tcPr marL="31623" marR="31623" marT="31623" marB="31623"/>
                </a:tc>
                <a:tc>
                  <a:txBody>
                    <a:bodyPr/>
                    <a:lstStyle/>
                    <a:p>
                      <a:pPr algn="just" fontAlgn="t" latinLnBrk="1"/>
                      <a:r>
                        <a:rPr lang="en-US" sz="1800" dirty="0">
                          <a:effectLst/>
                          <a:latin typeface="Times New Roman" panose="02020603050405020304" pitchFamily="18" charset="0"/>
                          <a:cs typeface="Times New Roman" panose="02020603050405020304" pitchFamily="18" charset="0"/>
                        </a:rPr>
                        <a:t>Accounting Policies adopted by </a:t>
                      </a:r>
                      <a:r>
                        <a:rPr lang="en-US" sz="1800" dirty="0" err="1">
                          <a:effectLst/>
                          <a:latin typeface="Times New Roman" panose="02020603050405020304" pitchFamily="18" charset="0"/>
                          <a:cs typeface="Times New Roman" panose="02020603050405020304" pitchFamily="18" charset="0"/>
                        </a:rPr>
                        <a:t>assessee</a:t>
                      </a:r>
                      <a:r>
                        <a:rPr lang="en-US" sz="1800" dirty="0">
                          <a:effectLst/>
                          <a:latin typeface="Times New Roman" panose="02020603050405020304" pitchFamily="18" charset="0"/>
                          <a:cs typeface="Times New Roman" panose="02020603050405020304" pitchFamily="18" charset="0"/>
                        </a:rPr>
                        <a:t> for                   measurement of inventories, including the </a:t>
                      </a:r>
                    </a:p>
                    <a:p>
                      <a:pPr algn="just" fontAlgn="t" latinLnBrk="1"/>
                      <a:r>
                        <a:rPr lang="en-US" sz="1800" dirty="0">
                          <a:effectLst/>
                          <a:latin typeface="Times New Roman" panose="02020603050405020304" pitchFamily="18" charset="0"/>
                          <a:cs typeface="Times New Roman" panose="02020603050405020304" pitchFamily="18" charset="0"/>
                        </a:rPr>
                        <a:t>cost formulae used. Where standard costing </a:t>
                      </a:r>
                    </a:p>
                    <a:p>
                      <a:pPr algn="just" fontAlgn="t" latinLnBrk="1"/>
                      <a:r>
                        <a:rPr lang="en-US" sz="1800" dirty="0">
                          <a:effectLst/>
                          <a:latin typeface="Times New Roman" panose="02020603050405020304" pitchFamily="18" charset="0"/>
                          <a:cs typeface="Times New Roman" panose="02020603050405020304" pitchFamily="18" charset="0"/>
                        </a:rPr>
                        <a:t>has been used as a measurement of cost, </a:t>
                      </a:r>
                    </a:p>
                    <a:p>
                      <a:pPr algn="just" fontAlgn="t" latinLnBrk="1"/>
                      <a:r>
                        <a:rPr lang="en-US" sz="1800" dirty="0">
                          <a:effectLst/>
                          <a:latin typeface="Times New Roman" panose="02020603050405020304" pitchFamily="18" charset="0"/>
                          <a:cs typeface="Times New Roman" panose="02020603050405020304" pitchFamily="18" charset="0"/>
                        </a:rPr>
                        <a:t>details  of such inventories and a </a:t>
                      </a:r>
                    </a:p>
                    <a:p>
                      <a:pPr algn="just" fontAlgn="t" latinLnBrk="1"/>
                      <a:r>
                        <a:rPr lang="en-US" sz="1800" dirty="0">
                          <a:effectLst/>
                          <a:latin typeface="Times New Roman" panose="02020603050405020304" pitchFamily="18" charset="0"/>
                          <a:cs typeface="Times New Roman" panose="02020603050405020304" pitchFamily="18" charset="0"/>
                        </a:rPr>
                        <a:t>confirmation of the fact that standard cost approximates the actual  cost need to be appropriately disclosed along with the total carrying </a:t>
                      </a:r>
                    </a:p>
                    <a:p>
                      <a:pPr algn="just" fontAlgn="t" latinLnBrk="1"/>
                      <a:r>
                        <a:rPr lang="en-US" sz="1800" dirty="0">
                          <a:effectLst/>
                          <a:latin typeface="Times New Roman" panose="02020603050405020304" pitchFamily="18" charset="0"/>
                          <a:cs typeface="Times New Roman" panose="02020603050405020304" pitchFamily="18" charset="0"/>
                        </a:rPr>
                        <a:t>amount of inventories and its classification </a:t>
                      </a:r>
                    </a:p>
                    <a:p>
                      <a:pPr algn="just" fontAlgn="t" latinLnBrk="1"/>
                      <a:r>
                        <a:rPr lang="en-US" sz="1800" dirty="0">
                          <a:effectLst/>
                          <a:latin typeface="Times New Roman" panose="02020603050405020304" pitchFamily="18" charset="0"/>
                          <a:cs typeface="Times New Roman" panose="02020603050405020304" pitchFamily="18" charset="0"/>
                        </a:rPr>
                        <a:t>appropriate to a person.</a:t>
                      </a:r>
                    </a:p>
                  </a:txBody>
                  <a:tcPr marL="31623" marR="31623" marT="31623" marB="31623"/>
                </a:tc>
                <a:extLst>
                  <a:ext uri="{0D108BD9-81ED-4DB2-BD59-A6C34878D82A}">
                    <a16:rowId xmlns:a16="http://schemas.microsoft.com/office/drawing/2014/main" val="1873328391"/>
                  </a:ext>
                </a:extLst>
              </a:tr>
            </a:tbl>
          </a:graphicData>
        </a:graphic>
      </p:graphicFrame>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015495154"/>
      </p:ext>
    </p:extLst>
  </p:cSld>
  <p:clrMapOvr>
    <a:masterClrMapping/>
  </p:clrMapOvr>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a:extLst>
              <a:ext uri="{FF2B5EF4-FFF2-40B4-BE49-F238E27FC236}">
                <a16:creationId xmlns:a16="http://schemas.microsoft.com/office/drawing/2014/main" id="{1B63B6D5-F133-450E-891C-2D5FC7FF11E1}"/>
              </a:ext>
            </a:extLst>
          </p:cNvPr>
          <p:cNvGraphicFramePr>
            <a:graphicFrameLocks noGrp="1"/>
          </p:cNvGraphicFramePr>
          <p:nvPr>
            <p:ph idx="1"/>
            <p:extLst>
              <p:ext uri="{D42A27DB-BD31-4B8C-83A1-F6EECF244321}">
                <p14:modId xmlns:p14="http://schemas.microsoft.com/office/powerpoint/2010/main" val="1701892424"/>
              </p:ext>
            </p:extLst>
          </p:nvPr>
        </p:nvGraphicFramePr>
        <p:xfrm>
          <a:off x="472993" y="401364"/>
          <a:ext cx="8347479" cy="4323780"/>
        </p:xfrm>
        <a:graphic>
          <a:graphicData uri="http://schemas.openxmlformats.org/drawingml/2006/table">
            <a:tbl>
              <a:tblPr>
                <a:tableStyleId>{5940675A-B579-460E-94D1-54222C63F5DA}</a:tableStyleId>
              </a:tblPr>
              <a:tblGrid>
                <a:gridCol w="1074671">
                  <a:extLst>
                    <a:ext uri="{9D8B030D-6E8A-4147-A177-3AD203B41FA5}">
                      <a16:colId xmlns:a16="http://schemas.microsoft.com/office/drawing/2014/main" val="2414721726"/>
                    </a:ext>
                  </a:extLst>
                </a:gridCol>
                <a:gridCol w="1596806">
                  <a:extLst>
                    <a:ext uri="{9D8B030D-6E8A-4147-A177-3AD203B41FA5}">
                      <a16:colId xmlns:a16="http://schemas.microsoft.com/office/drawing/2014/main" val="3787496012"/>
                    </a:ext>
                  </a:extLst>
                </a:gridCol>
                <a:gridCol w="5676002">
                  <a:extLst>
                    <a:ext uri="{9D8B030D-6E8A-4147-A177-3AD203B41FA5}">
                      <a16:colId xmlns:a16="http://schemas.microsoft.com/office/drawing/2014/main" val="1961541127"/>
                    </a:ext>
                  </a:extLst>
                </a:gridCol>
              </a:tblGrid>
              <a:tr h="4323780">
                <a:tc>
                  <a:txBody>
                    <a:bodyPr/>
                    <a:lstStyle/>
                    <a:p>
                      <a:pPr fontAlgn="t" latinLnBrk="1"/>
                      <a:r>
                        <a:rPr lang="en-IN" sz="2000" dirty="0">
                          <a:effectLst/>
                          <a:latin typeface="Times New Roman" panose="02020603050405020304" pitchFamily="18" charset="0"/>
                          <a:cs typeface="Times New Roman" panose="02020603050405020304" pitchFamily="18" charset="0"/>
                        </a:rPr>
                        <a:t>ICDS III</a:t>
                      </a:r>
                    </a:p>
                  </a:txBody>
                  <a:tcPr marL="42761" marR="42761" marT="42761" marB="42761"/>
                </a:tc>
                <a:tc>
                  <a:txBody>
                    <a:bodyPr/>
                    <a:lstStyle/>
                    <a:p>
                      <a:pPr fontAlgn="t" latinLnBrk="1"/>
                      <a:r>
                        <a:rPr lang="en-IN" sz="2000" dirty="0">
                          <a:effectLst/>
                          <a:latin typeface="Times New Roman" panose="02020603050405020304" pitchFamily="18" charset="0"/>
                          <a:cs typeface="Times New Roman" panose="02020603050405020304" pitchFamily="18" charset="0"/>
                        </a:rPr>
                        <a:t>Construction </a:t>
                      </a:r>
                    </a:p>
                    <a:p>
                      <a:pPr fontAlgn="t" latinLnBrk="1"/>
                      <a:r>
                        <a:rPr lang="en-IN" sz="2000" dirty="0">
                          <a:effectLst/>
                          <a:latin typeface="Times New Roman" panose="02020603050405020304" pitchFamily="18" charset="0"/>
                          <a:cs typeface="Times New Roman" panose="02020603050405020304" pitchFamily="18" charset="0"/>
                        </a:rPr>
                        <a:t>Contracts</a:t>
                      </a:r>
                    </a:p>
                  </a:txBody>
                  <a:tcPr marL="42761" marR="42761" marT="42761" marB="42761"/>
                </a:tc>
                <a:tc>
                  <a:txBody>
                    <a:bodyPr/>
                    <a:lstStyle/>
                    <a:p>
                      <a:pPr fontAlgn="t" latinLnBrk="1"/>
                      <a:r>
                        <a:rPr lang="en-US" sz="2000" dirty="0">
                          <a:effectLst/>
                          <a:latin typeface="Times New Roman" panose="02020603050405020304" pitchFamily="18" charset="0"/>
                          <a:cs typeface="Times New Roman" panose="02020603050405020304" pitchFamily="18" charset="0"/>
                        </a:rPr>
                        <a:t>This disclosure requirement is applicable to the </a:t>
                      </a:r>
                    </a:p>
                    <a:p>
                      <a:pPr fontAlgn="t" latinLnBrk="1"/>
                      <a:r>
                        <a:rPr lang="en-US" sz="2000" dirty="0" err="1">
                          <a:effectLst/>
                          <a:latin typeface="Times New Roman" panose="02020603050405020304" pitchFamily="18" charset="0"/>
                          <a:cs typeface="Times New Roman" panose="02020603050405020304" pitchFamily="18" charset="0"/>
                        </a:rPr>
                        <a:t>assessee</a:t>
                      </a:r>
                      <a:r>
                        <a:rPr lang="en-US" sz="2000" dirty="0">
                          <a:effectLst/>
                          <a:latin typeface="Times New Roman" panose="02020603050405020304" pitchFamily="18" charset="0"/>
                          <a:cs typeface="Times New Roman" panose="02020603050405020304" pitchFamily="18" charset="0"/>
                        </a:rPr>
                        <a:t> engaged in any construction contracts.</a:t>
                      </a:r>
                    </a:p>
                    <a:p>
                      <a:pPr fontAlgn="t" latinLnBrk="1"/>
                      <a:r>
                        <a:rPr lang="en-US" sz="2000" dirty="0">
                          <a:effectLst/>
                          <a:latin typeface="Times New Roman" panose="02020603050405020304" pitchFamily="18" charset="0"/>
                          <a:cs typeface="Times New Roman" panose="02020603050405020304" pitchFamily="18" charset="0"/>
                        </a:rPr>
                        <a:t>Disclosure about the amount of contract revenue </a:t>
                      </a:r>
                    </a:p>
                    <a:p>
                      <a:pPr fontAlgn="t" latinLnBrk="1"/>
                      <a:r>
                        <a:rPr lang="en-US" sz="2000" dirty="0">
                          <a:effectLst/>
                          <a:latin typeface="Times New Roman" panose="02020603050405020304" pitchFamily="18" charset="0"/>
                          <a:cs typeface="Times New Roman" panose="02020603050405020304" pitchFamily="18" charset="0"/>
                        </a:rPr>
                        <a:t>recognized as revenue in the period along with the </a:t>
                      </a:r>
                    </a:p>
                    <a:p>
                      <a:pPr fontAlgn="t" latinLnBrk="1"/>
                      <a:r>
                        <a:rPr lang="en-US" sz="2000" dirty="0">
                          <a:effectLst/>
                          <a:latin typeface="Times New Roman" panose="02020603050405020304" pitchFamily="18" charset="0"/>
                          <a:cs typeface="Times New Roman" panose="02020603050405020304" pitchFamily="18" charset="0"/>
                        </a:rPr>
                        <a:t>methods used to determine the stage of completion of contracts in progress.</a:t>
                      </a:r>
                    </a:p>
                    <a:p>
                      <a:pPr fontAlgn="t" latinLnBrk="1"/>
                      <a:r>
                        <a:rPr lang="en-US" sz="2000" dirty="0">
                          <a:effectLst/>
                          <a:latin typeface="Times New Roman" panose="02020603050405020304" pitchFamily="18" charset="0"/>
                          <a:cs typeface="Times New Roman" panose="02020603050405020304" pitchFamily="18" charset="0"/>
                        </a:rPr>
                        <a:t>In the case of contracts in progress, its stage of </a:t>
                      </a:r>
                    </a:p>
                    <a:p>
                      <a:pPr fontAlgn="t" latinLnBrk="1"/>
                      <a:r>
                        <a:rPr lang="en-US" sz="2000" dirty="0">
                          <a:effectLst/>
                          <a:latin typeface="Times New Roman" panose="02020603050405020304" pitchFamily="18" charset="0"/>
                          <a:cs typeface="Times New Roman" panose="02020603050405020304" pitchFamily="18" charset="0"/>
                        </a:rPr>
                        <a:t>completion is determined. For this, an </a:t>
                      </a:r>
                      <a:r>
                        <a:rPr lang="en-US" sz="2000" dirty="0" err="1">
                          <a:effectLst/>
                          <a:latin typeface="Times New Roman" panose="02020603050405020304" pitchFamily="18" charset="0"/>
                          <a:cs typeface="Times New Roman" panose="02020603050405020304" pitchFamily="18" charset="0"/>
                        </a:rPr>
                        <a:t>assessee</a:t>
                      </a:r>
                      <a:r>
                        <a:rPr lang="en-US" sz="2000" dirty="0">
                          <a:effectLst/>
                          <a:latin typeface="Times New Roman" panose="02020603050405020304" pitchFamily="18" charset="0"/>
                          <a:cs typeface="Times New Roman" panose="02020603050405020304" pitchFamily="18" charset="0"/>
                        </a:rPr>
                        <a:t> is </a:t>
                      </a:r>
                    </a:p>
                    <a:p>
                      <a:pPr fontAlgn="t" latinLnBrk="1"/>
                      <a:r>
                        <a:rPr lang="en-US" sz="2000" dirty="0">
                          <a:effectLst/>
                          <a:latin typeface="Times New Roman" panose="02020603050405020304" pitchFamily="18" charset="0"/>
                          <a:cs typeface="Times New Roman" panose="02020603050405020304" pitchFamily="18" charset="0"/>
                        </a:rPr>
                        <a:t>required to disclose the following on reporting date:</a:t>
                      </a:r>
                    </a:p>
                    <a:p>
                      <a:pPr marL="742950" lvl="1" indent="-285750" fontAlgn="t" latinLnBrk="1">
                        <a:buFont typeface="Arial" panose="020B0604020202020204" pitchFamily="34" charset="0"/>
                        <a:buChar char="•"/>
                      </a:pPr>
                      <a:r>
                        <a:rPr lang="en-US" sz="2000" dirty="0">
                          <a:effectLst/>
                          <a:latin typeface="Times New Roman" panose="02020603050405020304" pitchFamily="18" charset="0"/>
                          <a:cs typeface="Times New Roman" panose="02020603050405020304" pitchFamily="18" charset="0"/>
                        </a:rPr>
                        <a:t>the amount of cost incurred and recognized </a:t>
                      </a:r>
                    </a:p>
                    <a:p>
                      <a:pPr marL="457200" lvl="1" indent="0" fontAlgn="t" latinLnBrk="1">
                        <a:buFont typeface="Arial" panose="020B0604020202020204" pitchFamily="34" charset="0"/>
                        <a:buNone/>
                      </a:pPr>
                      <a:r>
                        <a:rPr lang="en-US" sz="2000" dirty="0">
                          <a:effectLst/>
                          <a:latin typeface="Times New Roman" panose="02020603050405020304" pitchFamily="18" charset="0"/>
                          <a:cs typeface="Times New Roman" panose="02020603050405020304" pitchFamily="18" charset="0"/>
                        </a:rPr>
                        <a:t>     profits;</a:t>
                      </a:r>
                    </a:p>
                    <a:p>
                      <a:pPr marL="742950" lvl="1" indent="-285750" fontAlgn="t" latinLnBrk="1">
                        <a:buFont typeface="Arial" panose="020B0604020202020204" pitchFamily="34" charset="0"/>
                        <a:buChar char="•"/>
                      </a:pPr>
                      <a:r>
                        <a:rPr lang="en-US" sz="2000" dirty="0">
                          <a:effectLst/>
                          <a:latin typeface="Times New Roman" panose="02020603050405020304" pitchFamily="18" charset="0"/>
                          <a:cs typeface="Times New Roman" panose="02020603050405020304" pitchFamily="18" charset="0"/>
                        </a:rPr>
                        <a:t>the amount of advances received; and</a:t>
                      </a:r>
                    </a:p>
                    <a:p>
                      <a:pPr marL="742950" lvl="1" indent="-285750" fontAlgn="t" latinLnBrk="1">
                        <a:buFont typeface="Arial" panose="020B0604020202020204" pitchFamily="34" charset="0"/>
                        <a:buChar char="•"/>
                      </a:pPr>
                      <a:r>
                        <a:rPr lang="en-US" sz="2000" dirty="0">
                          <a:effectLst/>
                          <a:latin typeface="Times New Roman" panose="02020603050405020304" pitchFamily="18" charset="0"/>
                          <a:cs typeface="Times New Roman" panose="02020603050405020304" pitchFamily="18" charset="0"/>
                        </a:rPr>
                        <a:t>the amount of retentions.</a:t>
                      </a:r>
                      <a:endParaRPr lang="en-US" sz="2000" b="0" i="0" dirty="0">
                        <a:solidFill>
                          <a:srgbClr val="6A6A6A"/>
                        </a:solidFill>
                        <a:effectLst/>
                        <a:latin typeface="Times New Roman" panose="02020603050405020304" pitchFamily="18" charset="0"/>
                        <a:cs typeface="Times New Roman" panose="02020603050405020304" pitchFamily="18" charset="0"/>
                      </a:endParaRPr>
                    </a:p>
                  </a:txBody>
                  <a:tcPr marL="42761" marR="42761" marT="42761" marB="42761"/>
                </a:tc>
                <a:extLst>
                  <a:ext uri="{0D108BD9-81ED-4DB2-BD59-A6C34878D82A}">
                    <a16:rowId xmlns:a16="http://schemas.microsoft.com/office/drawing/2014/main" val="1637115540"/>
                  </a:ext>
                </a:extLst>
              </a:tr>
            </a:tbl>
          </a:graphicData>
        </a:graphic>
      </p:graphicFrame>
      <p:sp>
        <p:nvSpPr>
          <p:cNvPr id="3" name="Footer Placeholder 2"/>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2094353"/>
      </p:ext>
    </p:extLst>
  </p:cSld>
  <p:clrMapOvr>
    <a:masterClrMapping/>
  </p:clrMapOvr>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a:extLst>
              <a:ext uri="{FF2B5EF4-FFF2-40B4-BE49-F238E27FC236}">
                <a16:creationId xmlns:a16="http://schemas.microsoft.com/office/drawing/2014/main" id="{2ADFD413-655D-4BE8-A798-2190CC5C867D}"/>
              </a:ext>
            </a:extLst>
          </p:cNvPr>
          <p:cNvGraphicFramePr>
            <a:graphicFrameLocks noGrp="1"/>
          </p:cNvGraphicFramePr>
          <p:nvPr>
            <p:ph idx="1"/>
            <p:extLst>
              <p:ext uri="{D42A27DB-BD31-4B8C-83A1-F6EECF244321}">
                <p14:modId xmlns:p14="http://schemas.microsoft.com/office/powerpoint/2010/main" val="1315361480"/>
              </p:ext>
            </p:extLst>
          </p:nvPr>
        </p:nvGraphicFramePr>
        <p:xfrm>
          <a:off x="251519" y="332656"/>
          <a:ext cx="8683610" cy="5250284"/>
        </p:xfrm>
        <a:graphic>
          <a:graphicData uri="http://schemas.openxmlformats.org/drawingml/2006/table">
            <a:tbl>
              <a:tblPr>
                <a:tableStyleId>{5940675A-B579-460E-94D1-54222C63F5DA}</a:tableStyleId>
              </a:tblPr>
              <a:tblGrid>
                <a:gridCol w="1096356">
                  <a:extLst>
                    <a:ext uri="{9D8B030D-6E8A-4147-A177-3AD203B41FA5}">
                      <a16:colId xmlns:a16="http://schemas.microsoft.com/office/drawing/2014/main" val="855519041"/>
                    </a:ext>
                  </a:extLst>
                </a:gridCol>
                <a:gridCol w="1552096">
                  <a:extLst>
                    <a:ext uri="{9D8B030D-6E8A-4147-A177-3AD203B41FA5}">
                      <a16:colId xmlns:a16="http://schemas.microsoft.com/office/drawing/2014/main" val="588900819"/>
                    </a:ext>
                  </a:extLst>
                </a:gridCol>
                <a:gridCol w="6035158">
                  <a:extLst>
                    <a:ext uri="{9D8B030D-6E8A-4147-A177-3AD203B41FA5}">
                      <a16:colId xmlns:a16="http://schemas.microsoft.com/office/drawing/2014/main" val="2250911890"/>
                    </a:ext>
                  </a:extLst>
                </a:gridCol>
              </a:tblGrid>
              <a:tr h="5178276">
                <a:tc>
                  <a:txBody>
                    <a:bodyPr/>
                    <a:lstStyle/>
                    <a:p>
                      <a:pPr algn="just" fontAlgn="t" latinLnBrk="1"/>
                      <a:r>
                        <a:rPr lang="en-IN" sz="2000" dirty="0">
                          <a:effectLst/>
                          <a:latin typeface="Times New Roman" panose="02020603050405020304" pitchFamily="18" charset="0"/>
                          <a:cs typeface="Times New Roman" panose="02020603050405020304" pitchFamily="18" charset="0"/>
                        </a:rPr>
                        <a:t>ICDS IV</a:t>
                      </a:r>
                    </a:p>
                  </a:txBody>
                  <a:tcPr marL="34342" marR="34342" marT="34342" marB="34342"/>
                </a:tc>
                <a:tc>
                  <a:txBody>
                    <a:bodyPr/>
                    <a:lstStyle/>
                    <a:p>
                      <a:pPr algn="just" fontAlgn="t" latinLnBrk="1"/>
                      <a:r>
                        <a:rPr lang="en-IN" sz="2000" dirty="0">
                          <a:effectLst/>
                          <a:latin typeface="Times New Roman" panose="02020603050405020304" pitchFamily="18" charset="0"/>
                          <a:cs typeface="Times New Roman" panose="02020603050405020304" pitchFamily="18" charset="0"/>
                        </a:rPr>
                        <a:t>Revenue </a:t>
                      </a:r>
                    </a:p>
                    <a:p>
                      <a:pPr algn="just" fontAlgn="t" latinLnBrk="1"/>
                      <a:r>
                        <a:rPr lang="en-IN" sz="2000" dirty="0">
                          <a:effectLst/>
                          <a:latin typeface="Times New Roman" panose="02020603050405020304" pitchFamily="18" charset="0"/>
                          <a:cs typeface="Times New Roman" panose="02020603050405020304" pitchFamily="18" charset="0"/>
                        </a:rPr>
                        <a:t>Recognition</a:t>
                      </a:r>
                    </a:p>
                  </a:txBody>
                  <a:tcPr marL="34342" marR="34342" marT="34342" marB="34342"/>
                </a:tc>
                <a:tc>
                  <a:txBody>
                    <a:bodyPr/>
                    <a:lstStyle/>
                    <a:p>
                      <a:pPr algn="just" fontAlgn="t" latinLnBrk="1"/>
                      <a:r>
                        <a:rPr lang="en-US" sz="2000" dirty="0">
                          <a:effectLst/>
                          <a:latin typeface="Times New Roman" panose="02020603050405020304" pitchFamily="18" charset="0"/>
                          <a:cs typeface="Times New Roman" panose="02020603050405020304" pitchFamily="18" charset="0"/>
                        </a:rPr>
                        <a:t>In the case of the sale of goods, an </a:t>
                      </a:r>
                      <a:r>
                        <a:rPr lang="en-US" sz="2000" dirty="0" err="1">
                          <a:effectLst/>
                          <a:latin typeface="Times New Roman" panose="02020603050405020304" pitchFamily="18" charset="0"/>
                          <a:cs typeface="Times New Roman" panose="02020603050405020304" pitchFamily="18" charset="0"/>
                        </a:rPr>
                        <a:t>assessee</a:t>
                      </a:r>
                      <a:r>
                        <a:rPr lang="en-US" sz="2000" dirty="0">
                          <a:effectLst/>
                          <a:latin typeface="Times New Roman" panose="02020603050405020304" pitchFamily="18" charset="0"/>
                          <a:cs typeface="Times New Roman" panose="02020603050405020304" pitchFamily="18" charset="0"/>
                        </a:rPr>
                        <a:t> is required to </a:t>
                      </a:r>
                    </a:p>
                    <a:p>
                      <a:pPr algn="just" fontAlgn="t" latinLnBrk="1"/>
                      <a:r>
                        <a:rPr lang="en-US" sz="2000" dirty="0">
                          <a:effectLst/>
                          <a:latin typeface="Times New Roman" panose="02020603050405020304" pitchFamily="18" charset="0"/>
                          <a:cs typeface="Times New Roman" panose="02020603050405020304" pitchFamily="18" charset="0"/>
                        </a:rPr>
                        <a:t>disclose the total amount of revenue not recognized in </a:t>
                      </a:r>
                    </a:p>
                    <a:p>
                      <a:pPr algn="just" fontAlgn="t" latinLnBrk="1"/>
                      <a:r>
                        <a:rPr lang="en-US" sz="2000" dirty="0">
                          <a:effectLst/>
                          <a:latin typeface="Times New Roman" panose="02020603050405020304" pitchFamily="18" charset="0"/>
                          <a:cs typeface="Times New Roman" panose="02020603050405020304" pitchFamily="18" charset="0"/>
                        </a:rPr>
                        <a:t>books during the previous year on the grounds of </a:t>
                      </a:r>
                    </a:p>
                    <a:p>
                      <a:pPr algn="just" fontAlgn="t" latinLnBrk="1"/>
                      <a:r>
                        <a:rPr lang="en-US" sz="2000" dirty="0">
                          <a:effectLst/>
                          <a:latin typeface="Times New Roman" panose="02020603050405020304" pitchFamily="18" charset="0"/>
                          <a:cs typeface="Times New Roman" panose="02020603050405020304" pitchFamily="18" charset="0"/>
                        </a:rPr>
                        <a:t>uncertainty about its collection along with the nature of </a:t>
                      </a:r>
                    </a:p>
                    <a:p>
                      <a:pPr algn="just" fontAlgn="t" latinLnBrk="1"/>
                      <a:r>
                        <a:rPr lang="en-US" sz="2000" dirty="0">
                          <a:effectLst/>
                          <a:latin typeface="Times New Roman" panose="02020603050405020304" pitchFamily="18" charset="0"/>
                          <a:cs typeface="Times New Roman" panose="02020603050405020304" pitchFamily="18" charset="0"/>
                        </a:rPr>
                        <a:t>uncertainty.</a:t>
                      </a:r>
                    </a:p>
                    <a:p>
                      <a:pPr algn="just" fontAlgn="t" latinLnBrk="1"/>
                      <a:r>
                        <a:rPr lang="en-US" sz="2000" dirty="0">
                          <a:effectLst/>
                          <a:latin typeface="Times New Roman" panose="02020603050405020304" pitchFamily="18" charset="0"/>
                          <a:cs typeface="Times New Roman" panose="02020603050405020304" pitchFamily="18" charset="0"/>
                        </a:rPr>
                        <a:t>For the </a:t>
                      </a:r>
                      <a:r>
                        <a:rPr lang="en-US" sz="2000" dirty="0" err="1">
                          <a:effectLst/>
                          <a:latin typeface="Times New Roman" panose="02020603050405020304" pitchFamily="18" charset="0"/>
                          <a:cs typeface="Times New Roman" panose="02020603050405020304" pitchFamily="18" charset="0"/>
                        </a:rPr>
                        <a:t>assessee</a:t>
                      </a:r>
                      <a:r>
                        <a:rPr lang="en-US" sz="2000" dirty="0">
                          <a:effectLst/>
                          <a:latin typeface="Times New Roman" panose="02020603050405020304" pitchFamily="18" charset="0"/>
                          <a:cs typeface="Times New Roman" panose="02020603050405020304" pitchFamily="18" charset="0"/>
                        </a:rPr>
                        <a:t> providing services, disclosure is to be </a:t>
                      </a:r>
                    </a:p>
                    <a:p>
                      <a:pPr algn="just" fontAlgn="t" latinLnBrk="1"/>
                      <a:r>
                        <a:rPr lang="en-US" sz="2000" dirty="0">
                          <a:effectLst/>
                          <a:latin typeface="Times New Roman" panose="02020603050405020304" pitchFamily="18" charset="0"/>
                          <a:cs typeface="Times New Roman" panose="02020603050405020304" pitchFamily="18" charset="0"/>
                        </a:rPr>
                        <a:t>given for the amount of revenue recognized from services provided during the previous year.</a:t>
                      </a:r>
                    </a:p>
                    <a:p>
                      <a:pPr algn="just" fontAlgn="t" latinLnBrk="1"/>
                      <a:r>
                        <a:rPr lang="en-US" sz="2000" dirty="0">
                          <a:effectLst/>
                          <a:latin typeface="Times New Roman" panose="02020603050405020304" pitchFamily="18" charset="0"/>
                          <a:cs typeface="Times New Roman" panose="02020603050405020304" pitchFamily="18" charset="0"/>
                        </a:rPr>
                        <a:t>Where the </a:t>
                      </a:r>
                      <a:r>
                        <a:rPr lang="en-US" sz="2000" dirty="0" err="1">
                          <a:effectLst/>
                          <a:latin typeface="Times New Roman" panose="02020603050405020304" pitchFamily="18" charset="0"/>
                          <a:cs typeface="Times New Roman" panose="02020603050405020304" pitchFamily="18" charset="0"/>
                        </a:rPr>
                        <a:t>assessee</a:t>
                      </a:r>
                      <a:r>
                        <a:rPr lang="en-US" sz="2000" dirty="0">
                          <a:effectLst/>
                          <a:latin typeface="Times New Roman" panose="02020603050405020304" pitchFamily="18" charset="0"/>
                          <a:cs typeface="Times New Roman" panose="02020603050405020304" pitchFamily="18" charset="0"/>
                        </a:rPr>
                        <a:t> has any service in progress, the method used to determine its stage of completion needs to be </a:t>
                      </a:r>
                    </a:p>
                    <a:p>
                      <a:pPr algn="just" fontAlgn="t" latinLnBrk="1"/>
                      <a:r>
                        <a:rPr lang="en-US" sz="2000" dirty="0">
                          <a:effectLst/>
                          <a:latin typeface="Times New Roman" panose="02020603050405020304" pitchFamily="18" charset="0"/>
                          <a:cs typeface="Times New Roman" panose="02020603050405020304" pitchFamily="18" charset="0"/>
                        </a:rPr>
                        <a:t>appropriately disclosed.</a:t>
                      </a:r>
                    </a:p>
                    <a:p>
                      <a:pPr algn="just" fontAlgn="t" latinLnBrk="1"/>
                      <a:r>
                        <a:rPr lang="en-US" sz="2000" dirty="0">
                          <a:effectLst/>
                          <a:latin typeface="Times New Roman" panose="02020603050405020304" pitchFamily="18" charset="0"/>
                          <a:cs typeface="Times New Roman" panose="02020603050405020304" pitchFamily="18" charset="0"/>
                        </a:rPr>
                        <a:t>Further, at the end of the previous year, an </a:t>
                      </a:r>
                      <a:r>
                        <a:rPr lang="en-US" sz="2000" dirty="0" err="1">
                          <a:effectLst/>
                          <a:latin typeface="Times New Roman" panose="02020603050405020304" pitchFamily="18" charset="0"/>
                          <a:cs typeface="Times New Roman" panose="02020603050405020304" pitchFamily="18" charset="0"/>
                        </a:rPr>
                        <a:t>assessee</a:t>
                      </a:r>
                      <a:r>
                        <a:rPr lang="en-US" sz="2000" dirty="0">
                          <a:effectLst/>
                          <a:latin typeface="Times New Roman" panose="02020603050405020304" pitchFamily="18" charset="0"/>
                          <a:cs typeface="Times New Roman" panose="02020603050405020304" pitchFamily="18" charset="0"/>
                        </a:rPr>
                        <a:t> should disclose the following;</a:t>
                      </a:r>
                    </a:p>
                    <a:p>
                      <a:pPr marL="742950" lvl="1" indent="-285750" algn="just" fontAlgn="t" latinLnBrk="1">
                        <a:buFont typeface="Arial" panose="020B0604020202020204" pitchFamily="34" charset="0"/>
                        <a:buChar char="•"/>
                      </a:pPr>
                      <a:r>
                        <a:rPr lang="en-US" sz="2000" dirty="0">
                          <a:effectLst/>
                          <a:latin typeface="Times New Roman" panose="02020603050405020304" pitchFamily="18" charset="0"/>
                          <a:cs typeface="Times New Roman" panose="02020603050405020304" pitchFamily="18" charset="0"/>
                        </a:rPr>
                        <a:t>the cost incurred and profit recognized (less loss) </a:t>
                      </a:r>
                    </a:p>
                    <a:p>
                      <a:pPr marL="457200" lvl="1" indent="0" algn="just" fontAlgn="t" latinLnBrk="1">
                        <a:buFont typeface="Arial" panose="020B0604020202020204" pitchFamily="34" charset="0"/>
                        <a:buNone/>
                      </a:pPr>
                      <a:r>
                        <a:rPr lang="en-US" sz="2000" dirty="0">
                          <a:effectLst/>
                          <a:latin typeface="Times New Roman" panose="02020603050405020304" pitchFamily="18" charset="0"/>
                          <a:cs typeface="Times New Roman" panose="02020603050405020304" pitchFamily="18" charset="0"/>
                        </a:rPr>
                        <a:t>     for service till the date;</a:t>
                      </a:r>
                    </a:p>
                    <a:p>
                      <a:pPr marL="742950" lvl="1" indent="-285750" algn="just" fontAlgn="t" latinLnBrk="1">
                        <a:buFont typeface="Arial" panose="020B0604020202020204" pitchFamily="34" charset="0"/>
                        <a:buChar char="•"/>
                      </a:pPr>
                      <a:r>
                        <a:rPr lang="en-US" sz="2000" dirty="0">
                          <a:effectLst/>
                          <a:latin typeface="Times New Roman" panose="02020603050405020304" pitchFamily="18" charset="0"/>
                          <a:cs typeface="Times New Roman" panose="02020603050405020304" pitchFamily="18" charset="0"/>
                        </a:rPr>
                        <a:t>amount of advances received; and</a:t>
                      </a:r>
                    </a:p>
                    <a:p>
                      <a:pPr marL="742950" lvl="1" indent="-285750" algn="just" fontAlgn="t" latinLnBrk="1">
                        <a:buFont typeface="Arial" panose="020B0604020202020204" pitchFamily="34" charset="0"/>
                        <a:buChar char="•"/>
                      </a:pPr>
                      <a:r>
                        <a:rPr lang="en-US" sz="2000" dirty="0">
                          <a:effectLst/>
                          <a:latin typeface="Times New Roman" panose="02020603050405020304" pitchFamily="18" charset="0"/>
                          <a:cs typeface="Times New Roman" panose="02020603050405020304" pitchFamily="18" charset="0"/>
                        </a:rPr>
                        <a:t>amount of retentions.</a:t>
                      </a:r>
                      <a:endParaRPr lang="en-US" sz="2000" b="0" i="0" dirty="0">
                        <a:solidFill>
                          <a:srgbClr val="6A6A6A"/>
                        </a:solidFill>
                        <a:effectLst/>
                        <a:latin typeface="Times New Roman" panose="02020603050405020304" pitchFamily="18" charset="0"/>
                        <a:cs typeface="Times New Roman" panose="02020603050405020304" pitchFamily="18" charset="0"/>
                      </a:endParaRPr>
                    </a:p>
                  </a:txBody>
                  <a:tcPr marL="34342" marR="34342" marT="34342" marB="34342"/>
                </a:tc>
                <a:extLst>
                  <a:ext uri="{0D108BD9-81ED-4DB2-BD59-A6C34878D82A}">
                    <a16:rowId xmlns:a16="http://schemas.microsoft.com/office/drawing/2014/main" val="3909417485"/>
                  </a:ext>
                </a:extLst>
              </a:tr>
            </a:tbl>
          </a:graphicData>
        </a:graphic>
      </p:graphicFrame>
      <p:sp>
        <p:nvSpPr>
          <p:cNvPr id="3" name="Footer Placeholder 2"/>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281239590"/>
      </p:ext>
    </p:extLst>
  </p:cSld>
  <p:clrMapOvr>
    <a:masterClrMapping/>
  </p:clrMapOvr>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a:extLst>
              <a:ext uri="{FF2B5EF4-FFF2-40B4-BE49-F238E27FC236}">
                <a16:creationId xmlns:a16="http://schemas.microsoft.com/office/drawing/2014/main" id="{8B46B048-7C4C-4855-8CDA-6108D5F04B17}"/>
              </a:ext>
            </a:extLst>
          </p:cNvPr>
          <p:cNvGraphicFramePr>
            <a:graphicFrameLocks noGrp="1"/>
          </p:cNvGraphicFramePr>
          <p:nvPr>
            <p:ph idx="1"/>
            <p:extLst>
              <p:ext uri="{D42A27DB-BD31-4B8C-83A1-F6EECF244321}">
                <p14:modId xmlns:p14="http://schemas.microsoft.com/office/powerpoint/2010/main" val="4290298186"/>
              </p:ext>
            </p:extLst>
          </p:nvPr>
        </p:nvGraphicFramePr>
        <p:xfrm>
          <a:off x="395536" y="404664"/>
          <a:ext cx="8424936" cy="4045028"/>
        </p:xfrm>
        <a:graphic>
          <a:graphicData uri="http://schemas.openxmlformats.org/drawingml/2006/table">
            <a:tbl>
              <a:tblPr>
                <a:tableStyleId>{5940675A-B579-460E-94D1-54222C63F5DA}</a:tableStyleId>
              </a:tblPr>
              <a:tblGrid>
                <a:gridCol w="1008112">
                  <a:extLst>
                    <a:ext uri="{9D8B030D-6E8A-4147-A177-3AD203B41FA5}">
                      <a16:colId xmlns:a16="http://schemas.microsoft.com/office/drawing/2014/main" val="1706260428"/>
                    </a:ext>
                  </a:extLst>
                </a:gridCol>
                <a:gridCol w="1584176">
                  <a:extLst>
                    <a:ext uri="{9D8B030D-6E8A-4147-A177-3AD203B41FA5}">
                      <a16:colId xmlns:a16="http://schemas.microsoft.com/office/drawing/2014/main" val="3383049514"/>
                    </a:ext>
                  </a:extLst>
                </a:gridCol>
                <a:gridCol w="5832648">
                  <a:extLst>
                    <a:ext uri="{9D8B030D-6E8A-4147-A177-3AD203B41FA5}">
                      <a16:colId xmlns:a16="http://schemas.microsoft.com/office/drawing/2014/main" val="2977933623"/>
                    </a:ext>
                  </a:extLst>
                </a:gridCol>
              </a:tblGrid>
              <a:tr h="3312368">
                <a:tc>
                  <a:txBody>
                    <a:bodyPr/>
                    <a:lstStyle/>
                    <a:p>
                      <a:pPr fontAlgn="t" latinLnBrk="1"/>
                      <a:r>
                        <a:rPr lang="en-IN" sz="2000" dirty="0">
                          <a:effectLst/>
                          <a:latin typeface="Times New Roman" panose="02020603050405020304" pitchFamily="18" charset="0"/>
                          <a:cs typeface="Times New Roman" panose="02020603050405020304" pitchFamily="18" charset="0"/>
                        </a:rPr>
                        <a:t>ICDS V</a:t>
                      </a:r>
                    </a:p>
                  </a:txBody>
                  <a:tcPr marL="41314" marR="41314" marT="41314" marB="41314"/>
                </a:tc>
                <a:tc>
                  <a:txBody>
                    <a:bodyPr/>
                    <a:lstStyle/>
                    <a:p>
                      <a:pPr fontAlgn="t" latinLnBrk="1"/>
                      <a:r>
                        <a:rPr lang="en-IN" sz="2000" dirty="0">
                          <a:effectLst/>
                          <a:latin typeface="Times New Roman" panose="02020603050405020304" pitchFamily="18" charset="0"/>
                          <a:cs typeface="Times New Roman" panose="02020603050405020304" pitchFamily="18" charset="0"/>
                        </a:rPr>
                        <a:t>Tangible  </a:t>
                      </a:r>
                    </a:p>
                    <a:p>
                      <a:pPr fontAlgn="t" latinLnBrk="1"/>
                      <a:r>
                        <a:rPr lang="en-IN" sz="2000" dirty="0">
                          <a:effectLst/>
                          <a:latin typeface="Times New Roman" panose="02020603050405020304" pitchFamily="18" charset="0"/>
                          <a:cs typeface="Times New Roman" panose="02020603050405020304" pitchFamily="18" charset="0"/>
                        </a:rPr>
                        <a:t>Fixed Assets</a:t>
                      </a:r>
                    </a:p>
                  </a:txBody>
                  <a:tcPr marL="41314" marR="41314" marT="41314" marB="41314"/>
                </a:tc>
                <a:tc>
                  <a:txBody>
                    <a:bodyPr/>
                    <a:lstStyle/>
                    <a:p>
                      <a:pPr fontAlgn="t" latinLnBrk="1"/>
                      <a:r>
                        <a:rPr lang="en-US" sz="2000" dirty="0">
                          <a:effectLst/>
                          <a:latin typeface="Times New Roman" panose="02020603050405020304" pitchFamily="18" charset="0"/>
                          <a:cs typeface="Times New Roman" panose="02020603050405020304" pitchFamily="18" charset="0"/>
                        </a:rPr>
                        <a:t>In this, the </a:t>
                      </a:r>
                      <a:r>
                        <a:rPr lang="en-US" sz="2000" dirty="0" err="1">
                          <a:effectLst/>
                          <a:latin typeface="Times New Roman" panose="02020603050405020304" pitchFamily="18" charset="0"/>
                          <a:cs typeface="Times New Roman" panose="02020603050405020304" pitchFamily="18" charset="0"/>
                        </a:rPr>
                        <a:t>assessee</a:t>
                      </a:r>
                      <a:r>
                        <a:rPr lang="en-US" sz="2000" dirty="0">
                          <a:effectLst/>
                          <a:latin typeface="Times New Roman" panose="02020603050405020304" pitchFamily="18" charset="0"/>
                          <a:cs typeface="Times New Roman" panose="02020603050405020304" pitchFamily="18" charset="0"/>
                        </a:rPr>
                        <a:t> has to provide the following </a:t>
                      </a:r>
                    </a:p>
                    <a:p>
                      <a:pPr fontAlgn="t" latinLnBrk="1"/>
                      <a:r>
                        <a:rPr lang="en-US" sz="2000" dirty="0">
                          <a:effectLst/>
                          <a:latin typeface="Times New Roman" panose="02020603050405020304" pitchFamily="18" charset="0"/>
                          <a:cs typeface="Times New Roman" panose="02020603050405020304" pitchFamily="18" charset="0"/>
                        </a:rPr>
                        <a:t>disclosures:</a:t>
                      </a:r>
                    </a:p>
                    <a:p>
                      <a:pPr marL="742950" lvl="1" indent="-285750" fontAlgn="t" latinLnBrk="1">
                        <a:buFont typeface="Arial" panose="020B0604020202020204" pitchFamily="34" charset="0"/>
                        <a:buChar char="•"/>
                      </a:pPr>
                      <a:r>
                        <a:rPr lang="en-US" sz="2000" dirty="0">
                          <a:effectLst/>
                          <a:latin typeface="Times New Roman" panose="02020603050405020304" pitchFamily="18" charset="0"/>
                          <a:cs typeface="Times New Roman" panose="02020603050405020304" pitchFamily="18" charset="0"/>
                        </a:rPr>
                        <a:t>description of assets or block of assets;</a:t>
                      </a:r>
                    </a:p>
                    <a:p>
                      <a:pPr marL="742950" lvl="1" indent="-285750" fontAlgn="t" latinLnBrk="1">
                        <a:buFont typeface="Arial" panose="020B0604020202020204" pitchFamily="34" charset="0"/>
                        <a:buChar char="•"/>
                      </a:pPr>
                      <a:r>
                        <a:rPr lang="en-US" sz="2000" dirty="0">
                          <a:effectLst/>
                          <a:latin typeface="Times New Roman" panose="02020603050405020304" pitchFamily="18" charset="0"/>
                          <a:cs typeface="Times New Roman" panose="02020603050405020304" pitchFamily="18" charset="0"/>
                        </a:rPr>
                        <a:t>rate of depreciation;</a:t>
                      </a:r>
                    </a:p>
                    <a:p>
                      <a:pPr marL="742950" lvl="1" indent="-285750" fontAlgn="t" latinLnBrk="1">
                        <a:buFont typeface="Arial" panose="020B0604020202020204" pitchFamily="34" charset="0"/>
                        <a:buChar char="•"/>
                      </a:pPr>
                      <a:r>
                        <a:rPr lang="en-US" sz="2000" dirty="0">
                          <a:effectLst/>
                          <a:latin typeface="Times New Roman" panose="02020603050405020304" pitchFamily="18" charset="0"/>
                          <a:cs typeface="Times New Roman" panose="02020603050405020304" pitchFamily="18" charset="0"/>
                        </a:rPr>
                        <a:t>actual cost or written down value, as the case    may be;</a:t>
                      </a:r>
                    </a:p>
                    <a:p>
                      <a:pPr marL="742950" lvl="1" indent="-285750" fontAlgn="t" latinLnBrk="1">
                        <a:buFont typeface="Arial" panose="020B0604020202020204" pitchFamily="34" charset="0"/>
                        <a:buChar char="•"/>
                      </a:pPr>
                      <a:r>
                        <a:rPr lang="en-US" sz="2000" dirty="0">
                          <a:effectLst/>
                          <a:latin typeface="Times New Roman" panose="02020603050405020304" pitchFamily="18" charset="0"/>
                          <a:cs typeface="Times New Roman" panose="02020603050405020304" pitchFamily="18" charset="0"/>
                        </a:rPr>
                        <a:t>additions or deductions during the year with date, in the case of any addition of an asset, date of put to use.</a:t>
                      </a:r>
                    </a:p>
                    <a:p>
                      <a:pPr marL="742950" lvl="1" indent="-285750" fontAlgn="t" latinLnBrk="1">
                        <a:buFont typeface="Arial" panose="020B0604020202020204" pitchFamily="34" charset="0"/>
                        <a:buChar char="•"/>
                      </a:pPr>
                      <a:r>
                        <a:rPr lang="en-US" sz="2000" dirty="0">
                          <a:effectLst/>
                          <a:latin typeface="Times New Roman" panose="02020603050405020304" pitchFamily="18" charset="0"/>
                          <a:cs typeface="Times New Roman" panose="02020603050405020304" pitchFamily="18" charset="0"/>
                        </a:rPr>
                        <a:t>Actual cost or WDV of the asset on the reporting date. Changes in the rate of exchange. Subsidy </a:t>
                      </a:r>
                    </a:p>
                    <a:p>
                      <a:pPr marL="457200" lvl="1" indent="0" fontAlgn="t" latinLnBrk="1">
                        <a:buFont typeface="Arial" panose="020B0604020202020204" pitchFamily="34" charset="0"/>
                        <a:buNone/>
                      </a:pPr>
                      <a:r>
                        <a:rPr lang="en-US" sz="2000" dirty="0">
                          <a:effectLst/>
                          <a:latin typeface="Times New Roman" panose="02020603050405020304" pitchFamily="18" charset="0"/>
                          <a:cs typeface="Times New Roman" panose="02020603050405020304" pitchFamily="18" charset="0"/>
                        </a:rPr>
                        <a:t>    or grant or reimbursement, by whatever name </a:t>
                      </a:r>
                    </a:p>
                    <a:p>
                      <a:pPr marL="457200" lvl="1" indent="0" fontAlgn="t" latinLnBrk="1">
                        <a:buFont typeface="Arial" panose="020B0604020202020204" pitchFamily="34" charset="0"/>
                        <a:buNone/>
                      </a:pPr>
                      <a:r>
                        <a:rPr lang="en-US" sz="2000" dirty="0">
                          <a:effectLst/>
                          <a:latin typeface="Times New Roman" panose="02020603050405020304" pitchFamily="18" charset="0"/>
                          <a:cs typeface="Times New Roman" panose="02020603050405020304" pitchFamily="18" charset="0"/>
                        </a:rPr>
                        <a:t>    called etc.</a:t>
                      </a:r>
                      <a:endParaRPr lang="en-US" sz="2000" b="0" i="0" dirty="0">
                        <a:solidFill>
                          <a:srgbClr val="6A6A6A"/>
                        </a:solidFill>
                        <a:effectLst/>
                        <a:latin typeface="Times New Roman" panose="02020603050405020304" pitchFamily="18" charset="0"/>
                        <a:cs typeface="Times New Roman" panose="02020603050405020304" pitchFamily="18" charset="0"/>
                      </a:endParaRPr>
                    </a:p>
                  </a:txBody>
                  <a:tcPr marL="41314" marR="41314" marT="41314" marB="41314"/>
                </a:tc>
                <a:extLst>
                  <a:ext uri="{0D108BD9-81ED-4DB2-BD59-A6C34878D82A}">
                    <a16:rowId xmlns:a16="http://schemas.microsoft.com/office/drawing/2014/main" val="1143100040"/>
                  </a:ext>
                </a:extLst>
              </a:tr>
            </a:tbl>
          </a:graphicData>
        </a:graphic>
      </p:graphicFrame>
      <p:sp>
        <p:nvSpPr>
          <p:cNvPr id="3" name="Footer Placeholder 2"/>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998802812"/>
      </p:ext>
    </p:extLst>
  </p:cSld>
  <p:clrMapOvr>
    <a:masterClrMapping/>
  </p:clrMapOvr>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a:extLst>
              <a:ext uri="{FF2B5EF4-FFF2-40B4-BE49-F238E27FC236}">
                <a16:creationId xmlns:a16="http://schemas.microsoft.com/office/drawing/2014/main" id="{95A7EA3E-3832-4B63-AD36-E3583B293B32}"/>
              </a:ext>
            </a:extLst>
          </p:cNvPr>
          <p:cNvGraphicFramePr>
            <a:graphicFrameLocks noGrp="1"/>
          </p:cNvGraphicFramePr>
          <p:nvPr>
            <p:ph idx="1"/>
            <p:extLst>
              <p:ext uri="{D42A27DB-BD31-4B8C-83A1-F6EECF244321}">
                <p14:modId xmlns:p14="http://schemas.microsoft.com/office/powerpoint/2010/main" val="1545257433"/>
              </p:ext>
            </p:extLst>
          </p:nvPr>
        </p:nvGraphicFramePr>
        <p:xfrm>
          <a:off x="395536" y="404664"/>
          <a:ext cx="8424936" cy="4624339"/>
        </p:xfrm>
        <a:graphic>
          <a:graphicData uri="http://schemas.openxmlformats.org/drawingml/2006/table">
            <a:tbl>
              <a:tblPr>
                <a:tableStyleId>{5940675A-B579-460E-94D1-54222C63F5DA}</a:tableStyleId>
              </a:tblPr>
              <a:tblGrid>
                <a:gridCol w="1182703">
                  <a:extLst>
                    <a:ext uri="{9D8B030D-6E8A-4147-A177-3AD203B41FA5}">
                      <a16:colId xmlns:a16="http://schemas.microsoft.com/office/drawing/2014/main" val="2344820472"/>
                    </a:ext>
                  </a:extLst>
                </a:gridCol>
                <a:gridCol w="2273681">
                  <a:extLst>
                    <a:ext uri="{9D8B030D-6E8A-4147-A177-3AD203B41FA5}">
                      <a16:colId xmlns:a16="http://schemas.microsoft.com/office/drawing/2014/main" val="78258494"/>
                    </a:ext>
                  </a:extLst>
                </a:gridCol>
                <a:gridCol w="4968552">
                  <a:extLst>
                    <a:ext uri="{9D8B030D-6E8A-4147-A177-3AD203B41FA5}">
                      <a16:colId xmlns:a16="http://schemas.microsoft.com/office/drawing/2014/main" val="4212389252"/>
                    </a:ext>
                  </a:extLst>
                </a:gridCol>
              </a:tblGrid>
              <a:tr h="1766839">
                <a:tc>
                  <a:txBody>
                    <a:bodyPr/>
                    <a:lstStyle/>
                    <a:p>
                      <a:pPr fontAlgn="t" latinLnBrk="1"/>
                      <a:r>
                        <a:rPr lang="en-IN" sz="2000" dirty="0">
                          <a:effectLst/>
                          <a:latin typeface="Times New Roman" panose="02020603050405020304" pitchFamily="18" charset="0"/>
                          <a:cs typeface="Times New Roman" panose="02020603050405020304" pitchFamily="18" charset="0"/>
                        </a:rPr>
                        <a:t>ICDS VII</a:t>
                      </a:r>
                    </a:p>
                  </a:txBody>
                  <a:tcPr marL="57150" marR="57150" marT="57150" marB="57150"/>
                </a:tc>
                <a:tc>
                  <a:txBody>
                    <a:bodyPr/>
                    <a:lstStyle/>
                    <a:p>
                      <a:pPr fontAlgn="t" latinLnBrk="1"/>
                      <a:r>
                        <a:rPr lang="en-IN" sz="2000" dirty="0">
                          <a:effectLst/>
                          <a:latin typeface="Times New Roman" panose="02020603050405020304" pitchFamily="18" charset="0"/>
                          <a:cs typeface="Times New Roman" panose="02020603050405020304" pitchFamily="18" charset="0"/>
                        </a:rPr>
                        <a:t>Governments Grants</a:t>
                      </a:r>
                    </a:p>
                  </a:txBody>
                  <a:tcPr marL="57150" marR="57150" marT="57150" marB="57150"/>
                </a:tc>
                <a:tc>
                  <a:txBody>
                    <a:bodyPr/>
                    <a:lstStyle/>
                    <a:p>
                      <a:pPr fontAlgn="t" latinLnBrk="1"/>
                      <a:r>
                        <a:rPr lang="en-US" sz="2000" dirty="0">
                          <a:effectLst/>
                          <a:latin typeface="Times New Roman" panose="02020603050405020304" pitchFamily="18" charset="0"/>
                          <a:cs typeface="Times New Roman" panose="02020603050405020304" pitchFamily="18" charset="0"/>
                        </a:rPr>
                        <a:t>Disclosure, in this case, is made about the </a:t>
                      </a:r>
                    </a:p>
                    <a:p>
                      <a:pPr fontAlgn="t" latinLnBrk="1"/>
                      <a:r>
                        <a:rPr lang="en-US" sz="2000" dirty="0">
                          <a:effectLst/>
                          <a:latin typeface="Times New Roman" panose="02020603050405020304" pitchFamily="18" charset="0"/>
                          <a:cs typeface="Times New Roman" panose="02020603050405020304" pitchFamily="18" charset="0"/>
                        </a:rPr>
                        <a:t>nature and extent of Government Grants </a:t>
                      </a:r>
                    </a:p>
                    <a:p>
                      <a:pPr fontAlgn="t" latinLnBrk="1"/>
                      <a:r>
                        <a:rPr lang="en-US" sz="2000" dirty="0">
                          <a:effectLst/>
                          <a:latin typeface="Times New Roman" panose="02020603050405020304" pitchFamily="18" charset="0"/>
                          <a:cs typeface="Times New Roman" panose="02020603050405020304" pitchFamily="18" charset="0"/>
                        </a:rPr>
                        <a:t>recognized and not recognized during the </a:t>
                      </a:r>
                    </a:p>
                    <a:p>
                      <a:pPr fontAlgn="t" latinLnBrk="1"/>
                      <a:r>
                        <a:rPr lang="en-US" sz="2000" dirty="0">
                          <a:effectLst/>
                          <a:latin typeface="Times New Roman" panose="02020603050405020304" pitchFamily="18" charset="0"/>
                          <a:cs typeface="Times New Roman" panose="02020603050405020304" pitchFamily="18" charset="0"/>
                        </a:rPr>
                        <a:t>previous year by way of deduction from the </a:t>
                      </a:r>
                    </a:p>
                    <a:p>
                      <a:pPr fontAlgn="t" latinLnBrk="1"/>
                      <a:r>
                        <a:rPr lang="en-US" sz="2000" dirty="0">
                          <a:effectLst/>
                          <a:latin typeface="Times New Roman" panose="02020603050405020304" pitchFamily="18" charset="0"/>
                          <a:cs typeface="Times New Roman" panose="02020603050405020304" pitchFamily="18" charset="0"/>
                        </a:rPr>
                        <a:t>actual cost  of the asset or assets or from the </a:t>
                      </a:r>
                    </a:p>
                    <a:p>
                      <a:pPr fontAlgn="t" latinLnBrk="1"/>
                      <a:r>
                        <a:rPr lang="en-US" sz="2000" dirty="0">
                          <a:effectLst/>
                          <a:latin typeface="Times New Roman" panose="02020603050405020304" pitchFamily="18" charset="0"/>
                          <a:cs typeface="Times New Roman" panose="02020603050405020304" pitchFamily="18" charset="0"/>
                        </a:rPr>
                        <a:t>written down value of a block of assets.</a:t>
                      </a:r>
                    </a:p>
                    <a:p>
                      <a:pPr fontAlgn="t" latinLnBrk="1"/>
                      <a:r>
                        <a:rPr lang="en-US" sz="2000" dirty="0">
                          <a:effectLst/>
                          <a:latin typeface="Times New Roman" panose="02020603050405020304" pitchFamily="18" charset="0"/>
                          <a:cs typeface="Times New Roman" panose="02020603050405020304" pitchFamily="18" charset="0"/>
                        </a:rPr>
                        <a:t>Nature and extent of Government grants </a:t>
                      </a:r>
                    </a:p>
                    <a:p>
                      <a:pPr fontAlgn="t" latinLnBrk="1"/>
                      <a:r>
                        <a:rPr lang="en-US" sz="2000" dirty="0">
                          <a:effectLst/>
                          <a:latin typeface="Times New Roman" panose="02020603050405020304" pitchFamily="18" charset="0"/>
                          <a:cs typeface="Times New Roman" panose="02020603050405020304" pitchFamily="18" charset="0"/>
                        </a:rPr>
                        <a:t>recognized and not recognized during the </a:t>
                      </a:r>
                    </a:p>
                    <a:p>
                      <a:pPr fontAlgn="t" latinLnBrk="1"/>
                      <a:r>
                        <a:rPr lang="en-US" sz="2000" dirty="0">
                          <a:effectLst/>
                          <a:latin typeface="Times New Roman" panose="02020603050405020304" pitchFamily="18" charset="0"/>
                          <a:cs typeface="Times New Roman" panose="02020603050405020304" pitchFamily="18" charset="0"/>
                        </a:rPr>
                        <a:t>previous year as income.</a:t>
                      </a:r>
                      <a:endParaRPr lang="en-US" sz="2000" b="0" i="0" dirty="0">
                        <a:solidFill>
                          <a:srgbClr val="6A6A6A"/>
                        </a:solidFill>
                        <a:effectLst/>
                        <a:latin typeface="Times New Roman" panose="02020603050405020304" pitchFamily="18" charset="0"/>
                        <a:cs typeface="Times New Roman" panose="02020603050405020304" pitchFamily="18" charset="0"/>
                      </a:endParaRPr>
                    </a:p>
                  </a:txBody>
                  <a:tcPr marL="57150" marR="57150" marT="57150" marB="57150"/>
                </a:tc>
                <a:extLst>
                  <a:ext uri="{0D108BD9-81ED-4DB2-BD59-A6C34878D82A}">
                    <a16:rowId xmlns:a16="http://schemas.microsoft.com/office/drawing/2014/main" val="2572874518"/>
                  </a:ext>
                </a:extLst>
              </a:tr>
              <a:tr h="1766839">
                <a:tc>
                  <a:txBody>
                    <a:bodyPr/>
                    <a:lstStyle/>
                    <a:p>
                      <a:pPr fontAlgn="t" latinLnBrk="1"/>
                      <a:r>
                        <a:rPr lang="en-IN" sz="2000" dirty="0">
                          <a:effectLst/>
                          <a:latin typeface="Times New Roman" panose="02020603050405020304" pitchFamily="18" charset="0"/>
                          <a:cs typeface="Times New Roman" panose="02020603050405020304" pitchFamily="18" charset="0"/>
                        </a:rPr>
                        <a:t>ICDS IX</a:t>
                      </a:r>
                    </a:p>
                  </a:txBody>
                  <a:tcPr marL="57150" marR="57150" marT="57150" marB="57150"/>
                </a:tc>
                <a:tc>
                  <a:txBody>
                    <a:bodyPr/>
                    <a:lstStyle/>
                    <a:p>
                      <a:pPr fontAlgn="t" latinLnBrk="1"/>
                      <a:r>
                        <a:rPr lang="en-IN" sz="2000" dirty="0">
                          <a:effectLst/>
                          <a:latin typeface="Times New Roman" panose="02020603050405020304" pitchFamily="18" charset="0"/>
                          <a:cs typeface="Times New Roman" panose="02020603050405020304" pitchFamily="18" charset="0"/>
                        </a:rPr>
                        <a:t>Borrowing Costs</a:t>
                      </a:r>
                    </a:p>
                  </a:txBody>
                  <a:tcPr marL="57150" marR="57150" marT="57150" marB="57150"/>
                </a:tc>
                <a:tc>
                  <a:txBody>
                    <a:bodyPr/>
                    <a:lstStyle/>
                    <a:p>
                      <a:pPr fontAlgn="t" latinLnBrk="1"/>
                      <a:r>
                        <a:rPr lang="en-US" sz="2000" dirty="0">
                          <a:effectLst/>
                          <a:latin typeface="Times New Roman" panose="02020603050405020304" pitchFamily="18" charset="0"/>
                          <a:cs typeface="Times New Roman" panose="02020603050405020304" pitchFamily="18" charset="0"/>
                        </a:rPr>
                        <a:t>Borrowing cost capitalized during the PY and </a:t>
                      </a:r>
                    </a:p>
                    <a:p>
                      <a:pPr fontAlgn="t" latinLnBrk="1"/>
                      <a:r>
                        <a:rPr lang="en-US" sz="2000" dirty="0">
                          <a:effectLst/>
                          <a:latin typeface="Times New Roman" panose="02020603050405020304" pitchFamily="18" charset="0"/>
                          <a:cs typeface="Times New Roman" panose="02020603050405020304" pitchFamily="18" charset="0"/>
                        </a:rPr>
                        <a:t>accounting policy used for borrowing cost.</a:t>
                      </a:r>
                    </a:p>
                  </a:txBody>
                  <a:tcPr marL="57150" marR="57150" marT="57150" marB="57150"/>
                </a:tc>
                <a:extLst>
                  <a:ext uri="{0D108BD9-81ED-4DB2-BD59-A6C34878D82A}">
                    <a16:rowId xmlns:a16="http://schemas.microsoft.com/office/drawing/2014/main" val="10001"/>
                  </a:ext>
                </a:extLst>
              </a:tr>
            </a:tbl>
          </a:graphicData>
        </a:graphic>
      </p:graphicFrame>
      <p:sp>
        <p:nvSpPr>
          <p:cNvPr id="3" name="Footer Placeholder 2"/>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991308654"/>
      </p:ext>
    </p:extLst>
  </p:cSld>
  <p:clrMapOvr>
    <a:masterClrMapping/>
  </p:clrMapOvr>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a:extLst>
              <a:ext uri="{FF2B5EF4-FFF2-40B4-BE49-F238E27FC236}">
                <a16:creationId xmlns:a16="http://schemas.microsoft.com/office/drawing/2014/main" id="{1F56AEFB-C094-4ED7-AB4D-81EB96B804B6}"/>
              </a:ext>
            </a:extLst>
          </p:cNvPr>
          <p:cNvGraphicFramePr>
            <a:graphicFrameLocks noGrp="1"/>
          </p:cNvGraphicFramePr>
          <p:nvPr>
            <p:ph idx="1"/>
            <p:extLst>
              <p:ext uri="{D42A27DB-BD31-4B8C-83A1-F6EECF244321}">
                <p14:modId xmlns:p14="http://schemas.microsoft.com/office/powerpoint/2010/main" val="1541560434"/>
              </p:ext>
            </p:extLst>
          </p:nvPr>
        </p:nvGraphicFramePr>
        <p:xfrm>
          <a:off x="179512" y="73088"/>
          <a:ext cx="8784976" cy="6148456"/>
        </p:xfrm>
        <a:graphic>
          <a:graphicData uri="http://schemas.openxmlformats.org/drawingml/2006/table">
            <a:tbl>
              <a:tblPr>
                <a:tableStyleId>{5940675A-B579-460E-94D1-54222C63F5DA}</a:tableStyleId>
              </a:tblPr>
              <a:tblGrid>
                <a:gridCol w="887895">
                  <a:extLst>
                    <a:ext uri="{9D8B030D-6E8A-4147-A177-3AD203B41FA5}">
                      <a16:colId xmlns:a16="http://schemas.microsoft.com/office/drawing/2014/main" val="3491579601"/>
                    </a:ext>
                  </a:extLst>
                </a:gridCol>
                <a:gridCol w="2171726">
                  <a:extLst>
                    <a:ext uri="{9D8B030D-6E8A-4147-A177-3AD203B41FA5}">
                      <a16:colId xmlns:a16="http://schemas.microsoft.com/office/drawing/2014/main" val="1133612665"/>
                    </a:ext>
                  </a:extLst>
                </a:gridCol>
                <a:gridCol w="5725355">
                  <a:extLst>
                    <a:ext uri="{9D8B030D-6E8A-4147-A177-3AD203B41FA5}">
                      <a16:colId xmlns:a16="http://schemas.microsoft.com/office/drawing/2014/main" val="2383317045"/>
                    </a:ext>
                  </a:extLst>
                </a:gridCol>
              </a:tblGrid>
              <a:tr h="4395788">
                <a:tc>
                  <a:txBody>
                    <a:bodyPr/>
                    <a:lstStyle/>
                    <a:p>
                      <a:pPr fontAlgn="t" latinLnBrk="1"/>
                      <a:r>
                        <a:rPr lang="en-IN" sz="2000" dirty="0">
                          <a:effectLst/>
                          <a:latin typeface="Times New Roman" panose="02020603050405020304" pitchFamily="18" charset="0"/>
                          <a:cs typeface="Times New Roman" panose="02020603050405020304" pitchFamily="18" charset="0"/>
                        </a:rPr>
                        <a:t>ICDS X</a:t>
                      </a:r>
                    </a:p>
                  </a:txBody>
                  <a:tcPr marL="26228" marR="26228" marT="26228" marB="26228"/>
                </a:tc>
                <a:tc>
                  <a:txBody>
                    <a:bodyPr/>
                    <a:lstStyle/>
                    <a:p>
                      <a:pPr fontAlgn="t" latinLnBrk="1"/>
                      <a:r>
                        <a:rPr lang="en-IN" sz="2000" dirty="0">
                          <a:effectLst/>
                          <a:latin typeface="Times New Roman" panose="02020603050405020304" pitchFamily="18" charset="0"/>
                          <a:cs typeface="Times New Roman" panose="02020603050405020304" pitchFamily="18" charset="0"/>
                        </a:rPr>
                        <a:t>Provisions, </a:t>
                      </a:r>
                    </a:p>
                    <a:p>
                      <a:pPr fontAlgn="t" latinLnBrk="1"/>
                      <a:r>
                        <a:rPr lang="en-IN" sz="2000" dirty="0">
                          <a:effectLst/>
                          <a:latin typeface="Times New Roman" panose="02020603050405020304" pitchFamily="18" charset="0"/>
                          <a:cs typeface="Times New Roman" panose="02020603050405020304" pitchFamily="18" charset="0"/>
                        </a:rPr>
                        <a:t>Contingent </a:t>
                      </a:r>
                    </a:p>
                    <a:p>
                      <a:pPr fontAlgn="t" latinLnBrk="1"/>
                      <a:r>
                        <a:rPr lang="en-IN" sz="2000" dirty="0">
                          <a:effectLst/>
                          <a:latin typeface="Times New Roman" panose="02020603050405020304" pitchFamily="18" charset="0"/>
                          <a:cs typeface="Times New Roman" panose="02020603050405020304" pitchFamily="18" charset="0"/>
                        </a:rPr>
                        <a:t>Liabilities and </a:t>
                      </a:r>
                    </a:p>
                    <a:p>
                      <a:pPr fontAlgn="t" latinLnBrk="1"/>
                      <a:r>
                        <a:rPr lang="en-IN" sz="2000" dirty="0">
                          <a:effectLst/>
                          <a:latin typeface="Times New Roman" panose="02020603050405020304" pitchFamily="18" charset="0"/>
                          <a:cs typeface="Times New Roman" panose="02020603050405020304" pitchFamily="18" charset="0"/>
                        </a:rPr>
                        <a:t>Contingent Assets</a:t>
                      </a:r>
                    </a:p>
                  </a:txBody>
                  <a:tcPr marL="26228" marR="26228" marT="26228" marB="26228"/>
                </a:tc>
                <a:tc>
                  <a:txBody>
                    <a:bodyPr/>
                    <a:lstStyle/>
                    <a:p>
                      <a:pPr fontAlgn="t" latinLnBrk="1"/>
                      <a:r>
                        <a:rPr lang="en-US" sz="2000" dirty="0">
                          <a:effectLst/>
                          <a:latin typeface="Times New Roman" panose="02020603050405020304" pitchFamily="18" charset="0"/>
                          <a:cs typeface="Times New Roman" panose="02020603050405020304" pitchFamily="18" charset="0"/>
                        </a:rPr>
                        <a:t>In this, the </a:t>
                      </a:r>
                      <a:r>
                        <a:rPr lang="en-US" sz="2000" dirty="0" err="1">
                          <a:effectLst/>
                          <a:latin typeface="Times New Roman" panose="02020603050405020304" pitchFamily="18" charset="0"/>
                          <a:cs typeface="Times New Roman" panose="02020603050405020304" pitchFamily="18" charset="0"/>
                        </a:rPr>
                        <a:t>assessee</a:t>
                      </a:r>
                      <a:r>
                        <a:rPr lang="en-US" sz="2000" dirty="0">
                          <a:effectLst/>
                          <a:latin typeface="Times New Roman" panose="02020603050405020304" pitchFamily="18" charset="0"/>
                          <a:cs typeface="Times New Roman" panose="02020603050405020304" pitchFamily="18" charset="0"/>
                        </a:rPr>
                        <a:t> has to report the following for each class of provisions:</a:t>
                      </a:r>
                    </a:p>
                    <a:p>
                      <a:pPr marL="742950" lvl="1" indent="-285750" fontAlgn="t" latinLnBrk="1">
                        <a:buFont typeface="Arial" panose="020B0604020202020204" pitchFamily="34" charset="0"/>
                        <a:buChar char="•"/>
                      </a:pPr>
                      <a:r>
                        <a:rPr lang="en-US" sz="2000" dirty="0">
                          <a:effectLst/>
                          <a:latin typeface="Times New Roman" panose="02020603050405020304" pitchFamily="18" charset="0"/>
                          <a:cs typeface="Times New Roman" panose="02020603050405020304" pitchFamily="18" charset="0"/>
                        </a:rPr>
                        <a:t>Brief description about its nature of obligation;</a:t>
                      </a:r>
                    </a:p>
                    <a:p>
                      <a:pPr marL="742950" lvl="1" indent="-285750" fontAlgn="t" latinLnBrk="1">
                        <a:buFont typeface="Arial" panose="020B0604020202020204" pitchFamily="34" charset="0"/>
                        <a:buChar char="•"/>
                      </a:pPr>
                      <a:r>
                        <a:rPr lang="en-US" sz="2000" dirty="0">
                          <a:effectLst/>
                          <a:latin typeface="Times New Roman" panose="02020603050405020304" pitchFamily="18" charset="0"/>
                          <a:cs typeface="Times New Roman" panose="02020603050405020304" pitchFamily="18" charset="0"/>
                        </a:rPr>
                        <a:t>Carrying amount at the beginning and end of     the previous year;</a:t>
                      </a:r>
                    </a:p>
                    <a:p>
                      <a:pPr marL="742950" lvl="1" indent="-285750" fontAlgn="t" latinLnBrk="1">
                        <a:buFont typeface="Arial" panose="020B0604020202020204" pitchFamily="34" charset="0"/>
                        <a:buChar char="•"/>
                      </a:pPr>
                      <a:r>
                        <a:rPr lang="en-US" sz="2000" dirty="0">
                          <a:effectLst/>
                          <a:latin typeface="Times New Roman" panose="02020603050405020304" pitchFamily="18" charset="0"/>
                          <a:cs typeface="Times New Roman" panose="02020603050405020304" pitchFamily="18" charset="0"/>
                        </a:rPr>
                        <a:t>Addition made during the previous year,</a:t>
                      </a:r>
                    </a:p>
                    <a:p>
                      <a:pPr marL="742950" lvl="1" indent="-285750" fontAlgn="t" latinLnBrk="1">
                        <a:buFont typeface="Arial" panose="020B0604020202020204" pitchFamily="34" charset="0"/>
                        <a:buChar char="•"/>
                      </a:pPr>
                      <a:r>
                        <a:rPr lang="en-US" sz="2000" dirty="0">
                          <a:effectLst/>
                          <a:latin typeface="Times New Roman" panose="02020603050405020304" pitchFamily="18" charset="0"/>
                          <a:cs typeface="Times New Roman" panose="02020603050405020304" pitchFamily="18" charset="0"/>
                        </a:rPr>
                        <a:t>Amounts used, that is incurred and charged       against the provision, during the previous year;</a:t>
                      </a:r>
                    </a:p>
                    <a:p>
                      <a:pPr marL="742950" lvl="1" indent="-285750" fontAlgn="t" latinLnBrk="1">
                        <a:buFont typeface="Arial" panose="020B0604020202020204" pitchFamily="34" charset="0"/>
                        <a:buChar char="•"/>
                      </a:pPr>
                      <a:r>
                        <a:rPr lang="en-US" sz="2000" dirty="0">
                          <a:effectLst/>
                          <a:latin typeface="Times New Roman" panose="02020603050405020304" pitchFamily="18" charset="0"/>
                          <a:cs typeface="Times New Roman" panose="02020603050405020304" pitchFamily="18" charset="0"/>
                        </a:rPr>
                        <a:t>Unused amounts reversed during the previous   year.</a:t>
                      </a:r>
                    </a:p>
                    <a:p>
                      <a:pPr fontAlgn="t" latinLnBrk="1"/>
                      <a:r>
                        <a:rPr lang="en-US" sz="2000" dirty="0">
                          <a:effectLst/>
                          <a:latin typeface="Times New Roman" panose="02020603050405020304" pitchFamily="18" charset="0"/>
                          <a:cs typeface="Times New Roman" panose="02020603050405020304" pitchFamily="18" charset="0"/>
                        </a:rPr>
                        <a:t>Following disclosures shall be given for each class of   assets and related income recognized:</a:t>
                      </a:r>
                    </a:p>
                    <a:p>
                      <a:pPr marL="742950" lvl="1" indent="-285750" fontAlgn="t" latinLnBrk="1">
                        <a:buFont typeface="Arial" panose="020B0604020202020204" pitchFamily="34" charset="0"/>
                        <a:buChar char="•"/>
                      </a:pPr>
                      <a:r>
                        <a:rPr lang="en-US" sz="2000" dirty="0">
                          <a:effectLst/>
                          <a:latin typeface="Times New Roman" panose="02020603050405020304" pitchFamily="18" charset="0"/>
                          <a:cs typeface="Times New Roman" panose="02020603050405020304" pitchFamily="18" charset="0"/>
                        </a:rPr>
                        <a:t>Brief description about the nature of the asset    and related income;</a:t>
                      </a:r>
                    </a:p>
                    <a:p>
                      <a:pPr marL="742950" lvl="1" indent="-285750" fontAlgn="t" latinLnBrk="1">
                        <a:buFont typeface="Arial" panose="020B0604020202020204" pitchFamily="34" charset="0"/>
                        <a:buChar char="•"/>
                      </a:pPr>
                      <a:r>
                        <a:rPr lang="en-US" sz="2000" dirty="0">
                          <a:effectLst/>
                          <a:latin typeface="Times New Roman" panose="02020603050405020304" pitchFamily="18" charset="0"/>
                          <a:cs typeface="Times New Roman" panose="02020603050405020304" pitchFamily="18" charset="0"/>
                        </a:rPr>
                        <a:t>Carrying amount of asset at the beginning and   end of the previous year;</a:t>
                      </a:r>
                    </a:p>
                    <a:p>
                      <a:pPr marL="742950" lvl="1" indent="-285750" fontAlgn="t" latinLnBrk="1">
                        <a:buFont typeface="Arial" panose="020B0604020202020204" pitchFamily="34" charset="0"/>
                        <a:buChar char="•"/>
                      </a:pPr>
                      <a:r>
                        <a:rPr lang="en-US" sz="2000" dirty="0">
                          <a:effectLst/>
                          <a:latin typeface="Times New Roman" panose="02020603050405020304" pitchFamily="18" charset="0"/>
                          <a:cs typeface="Times New Roman" panose="02020603050405020304" pitchFamily="18" charset="0"/>
                        </a:rPr>
                        <a:t>Addition in asset and related income recognized during the previous year; and</a:t>
                      </a:r>
                    </a:p>
                    <a:p>
                      <a:pPr marL="742950" lvl="1" indent="-285750" fontAlgn="t" latinLnBrk="1">
                        <a:buFont typeface="Arial" panose="020B0604020202020204" pitchFamily="34" charset="0"/>
                        <a:buChar char="•"/>
                      </a:pPr>
                      <a:r>
                        <a:rPr lang="en-US" sz="2000" dirty="0">
                          <a:effectLst/>
                          <a:latin typeface="Times New Roman" panose="02020603050405020304" pitchFamily="18" charset="0"/>
                          <a:cs typeface="Times New Roman" panose="02020603050405020304" pitchFamily="18" charset="0"/>
                        </a:rPr>
                        <a:t>Amount if asset and related income reversed     during the previous year.</a:t>
                      </a:r>
                      <a:endParaRPr lang="en-US" sz="2000" b="0" i="0" dirty="0">
                        <a:solidFill>
                          <a:srgbClr val="6A6A6A"/>
                        </a:solidFill>
                        <a:effectLst/>
                        <a:latin typeface="Times New Roman" panose="02020603050405020304" pitchFamily="18" charset="0"/>
                        <a:cs typeface="Times New Roman" panose="02020603050405020304" pitchFamily="18" charset="0"/>
                      </a:endParaRPr>
                    </a:p>
                  </a:txBody>
                  <a:tcPr marL="26228" marR="26228" marT="26228" marB="26228"/>
                </a:tc>
                <a:extLst>
                  <a:ext uri="{0D108BD9-81ED-4DB2-BD59-A6C34878D82A}">
                    <a16:rowId xmlns:a16="http://schemas.microsoft.com/office/drawing/2014/main" val="3029359216"/>
                  </a:ext>
                </a:extLst>
              </a:tr>
            </a:tbl>
          </a:graphicData>
        </a:graphic>
      </p:graphicFrame>
      <p:sp>
        <p:nvSpPr>
          <p:cNvPr id="3" name="Footer Placeholder 2"/>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628701051"/>
      </p:ext>
    </p:extLst>
  </p:cSld>
  <p:clrMapOvr>
    <a:masterClrMapping/>
  </p:clrMapOvr>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2312" y="312721"/>
            <a:ext cx="8611877" cy="5552437"/>
          </a:xfrm>
        </p:spPr>
        <p:txBody>
          <a:bodyPr>
            <a:noAutofit/>
          </a:bodyPr>
          <a:lstStyle/>
          <a:p>
            <a:pPr marL="255588" indent="-255588" algn="ctr">
              <a:buNone/>
            </a:pPr>
            <a:r>
              <a:rPr lang="en-US" sz="2000" b="1" dirty="0">
                <a:latin typeface="Times New Roman" pitchFamily="18" charset="0"/>
                <a:cs typeface="Times New Roman" pitchFamily="18" charset="0"/>
              </a:rPr>
              <a:t>As per Page no 111 of Guidance Note on Tax Audit u/s. 44AB of IT Act, 1961 (Revised 2026)</a:t>
            </a:r>
            <a:endParaRPr lang="en-IN" sz="2150" b="1" dirty="0">
              <a:latin typeface="Times New Roman" pitchFamily="18" charset="0"/>
              <a:cs typeface="Times New Roman" pitchFamily="18" charset="0"/>
            </a:endParaRPr>
          </a:p>
          <a:p>
            <a:pPr marL="255588" indent="-255588" algn="just">
              <a:buNone/>
            </a:pPr>
            <a:r>
              <a:rPr lang="en-GB" sz="2150" dirty="0">
                <a:latin typeface="Times New Roman" pitchFamily="18" charset="0"/>
                <a:cs typeface="Times New Roman" pitchFamily="18" charset="0"/>
              </a:rPr>
              <a:t>25.1 </a:t>
            </a:r>
            <a:r>
              <a:rPr lang="en-US" sz="2150" b="1" u="sng" dirty="0">
                <a:latin typeface="Times New Roman" pitchFamily="18" charset="0"/>
                <a:cs typeface="Times New Roman" pitchFamily="18" charset="0"/>
              </a:rPr>
              <a:t>Section 145</a:t>
            </a:r>
            <a:r>
              <a:rPr lang="en-US" sz="2150" dirty="0">
                <a:latin typeface="Times New Roman" pitchFamily="18" charset="0"/>
                <a:cs typeface="Times New Roman" pitchFamily="18" charset="0"/>
              </a:rPr>
              <a:t> provides that the income chargeable under the head </a:t>
            </a:r>
            <a:r>
              <a:rPr lang="en-US" sz="2150" b="1" u="sng" dirty="0">
                <a:latin typeface="Times New Roman" pitchFamily="18" charset="0"/>
                <a:cs typeface="Times New Roman" pitchFamily="18" charset="0"/>
              </a:rPr>
              <a:t>“Profits and gains of business or profession” or “Income from other sources”</a:t>
            </a:r>
            <a:r>
              <a:rPr lang="en-US" sz="2150" dirty="0">
                <a:latin typeface="Times New Roman" pitchFamily="18" charset="0"/>
                <a:cs typeface="Times New Roman" pitchFamily="18" charset="0"/>
              </a:rPr>
              <a:t> must be computed in accordance with either </a:t>
            </a:r>
            <a:r>
              <a:rPr lang="en-US" sz="2150" b="1" u="sng" dirty="0">
                <a:latin typeface="Times New Roman" pitchFamily="18" charset="0"/>
                <a:cs typeface="Times New Roman" pitchFamily="18" charset="0"/>
              </a:rPr>
              <a:t>cash or mercantile system of accounting</a:t>
            </a:r>
            <a:r>
              <a:rPr lang="en-US" sz="2150" dirty="0">
                <a:latin typeface="Times New Roman" pitchFamily="18" charset="0"/>
                <a:cs typeface="Times New Roman" pitchFamily="18" charset="0"/>
              </a:rPr>
              <a:t> regularly employed by the </a:t>
            </a:r>
            <a:r>
              <a:rPr lang="en-US" sz="2150" dirty="0" err="1">
                <a:latin typeface="Times New Roman" pitchFamily="18" charset="0"/>
                <a:cs typeface="Times New Roman" pitchFamily="18" charset="0"/>
              </a:rPr>
              <a:t>assessee</a:t>
            </a:r>
            <a:r>
              <a:rPr lang="en-US" sz="2150" dirty="0">
                <a:latin typeface="Times New Roman" pitchFamily="18" charset="0"/>
                <a:cs typeface="Times New Roman" pitchFamily="18" charset="0"/>
              </a:rPr>
              <a:t>. </a:t>
            </a:r>
          </a:p>
          <a:p>
            <a:pPr marL="255588" indent="-255588" algn="just">
              <a:buNone/>
            </a:pPr>
            <a:r>
              <a:rPr lang="en-US" sz="2150" b="1" u="sng" dirty="0">
                <a:latin typeface="Times New Roman" pitchFamily="18" charset="0"/>
                <a:cs typeface="Times New Roman" pitchFamily="18" charset="0"/>
              </a:rPr>
              <a:t>Effective from 01.04.2015,</a:t>
            </a:r>
            <a:r>
              <a:rPr lang="en-US" sz="2150" dirty="0">
                <a:latin typeface="Times New Roman" pitchFamily="18" charset="0"/>
                <a:cs typeface="Times New Roman" pitchFamily="18" charset="0"/>
              </a:rPr>
              <a:t> it has been provided that the </a:t>
            </a:r>
            <a:r>
              <a:rPr lang="en-US" sz="2150" b="1" u="sng" dirty="0">
                <a:latin typeface="Times New Roman" pitchFamily="18" charset="0"/>
                <a:cs typeface="Times New Roman" pitchFamily="18" charset="0"/>
              </a:rPr>
              <a:t>Central Government may notify</a:t>
            </a:r>
            <a:r>
              <a:rPr lang="en-US" sz="2150" dirty="0">
                <a:latin typeface="Times New Roman" pitchFamily="18" charset="0"/>
                <a:cs typeface="Times New Roman" pitchFamily="18" charset="0"/>
              </a:rPr>
              <a:t> in the Official Gazette from time to time the </a:t>
            </a:r>
            <a:r>
              <a:rPr lang="en-US" sz="2150" b="1" u="sng" dirty="0">
                <a:latin typeface="Times New Roman" pitchFamily="18" charset="0"/>
                <a:cs typeface="Times New Roman" pitchFamily="18" charset="0"/>
              </a:rPr>
              <a:t>income computation and disclosure standards</a:t>
            </a:r>
            <a:r>
              <a:rPr lang="en-US" sz="2150" dirty="0">
                <a:latin typeface="Times New Roman" pitchFamily="18" charset="0"/>
                <a:cs typeface="Times New Roman" pitchFamily="18" charset="0"/>
              </a:rPr>
              <a:t> to be followed by any class of </a:t>
            </a:r>
            <a:r>
              <a:rPr lang="en-US" sz="2150" dirty="0" err="1">
                <a:latin typeface="Times New Roman" pitchFamily="18" charset="0"/>
                <a:cs typeface="Times New Roman" pitchFamily="18" charset="0"/>
              </a:rPr>
              <a:t>assessees</a:t>
            </a:r>
            <a:r>
              <a:rPr lang="en-US" sz="2150" dirty="0">
                <a:latin typeface="Times New Roman" pitchFamily="18" charset="0"/>
                <a:cs typeface="Times New Roman" pitchFamily="18" charset="0"/>
              </a:rPr>
              <a:t> or in respect of any class of income.</a:t>
            </a:r>
          </a:p>
          <a:p>
            <a:pPr marL="255588" indent="-255588" algn="just">
              <a:buNone/>
            </a:pPr>
            <a:r>
              <a:rPr lang="en-US" sz="2150" dirty="0">
                <a:latin typeface="Times New Roman" pitchFamily="18" charset="0"/>
                <a:cs typeface="Times New Roman" pitchFamily="18" charset="0"/>
              </a:rPr>
              <a:t>The </a:t>
            </a:r>
            <a:r>
              <a:rPr lang="en-US" sz="2150" b="1" u="sng" dirty="0">
                <a:latin typeface="Times New Roman" pitchFamily="18" charset="0"/>
                <a:cs typeface="Times New Roman" pitchFamily="18" charset="0"/>
              </a:rPr>
              <a:t>hybrid system of accounting viz. a mixture of cash and mercantile is not permitted. </a:t>
            </a:r>
          </a:p>
          <a:p>
            <a:pPr marL="255588" indent="-255588" algn="just">
              <a:buNone/>
            </a:pPr>
            <a:r>
              <a:rPr lang="en-US" sz="2150" dirty="0">
                <a:latin typeface="Times New Roman" pitchFamily="18" charset="0"/>
                <a:cs typeface="Times New Roman" pitchFamily="18" charset="0"/>
              </a:rPr>
              <a:t>However, the </a:t>
            </a:r>
            <a:r>
              <a:rPr lang="en-US" sz="2150" dirty="0" err="1">
                <a:latin typeface="Times New Roman" pitchFamily="18" charset="0"/>
                <a:cs typeface="Times New Roman" pitchFamily="18" charset="0"/>
              </a:rPr>
              <a:t>assessee</a:t>
            </a:r>
            <a:r>
              <a:rPr lang="en-US" sz="2150" dirty="0">
                <a:latin typeface="Times New Roman" pitchFamily="18" charset="0"/>
                <a:cs typeface="Times New Roman" pitchFamily="18" charset="0"/>
              </a:rPr>
              <a:t> may </a:t>
            </a:r>
            <a:r>
              <a:rPr lang="en-US" sz="2150" b="1" u="sng" dirty="0">
                <a:latin typeface="Times New Roman" pitchFamily="18" charset="0"/>
                <a:cs typeface="Times New Roman" pitchFamily="18" charset="0"/>
              </a:rPr>
              <a:t>adopt a cash system of accounting for one business and mercantile system of accounting for other business. </a:t>
            </a:r>
          </a:p>
          <a:p>
            <a:pPr marL="255588" indent="-255588" algn="just">
              <a:buNone/>
            </a:pPr>
            <a:r>
              <a:rPr lang="en-US" sz="2150" dirty="0">
                <a:latin typeface="Times New Roman" pitchFamily="18" charset="0"/>
                <a:cs typeface="Times New Roman" pitchFamily="18" charset="0"/>
              </a:rPr>
              <a:t>Once the choice of method of accounting is decided, the </a:t>
            </a:r>
            <a:r>
              <a:rPr lang="en-US" sz="2150" dirty="0" err="1">
                <a:latin typeface="Times New Roman" pitchFamily="18" charset="0"/>
                <a:cs typeface="Times New Roman" pitchFamily="18" charset="0"/>
              </a:rPr>
              <a:t>assessee</a:t>
            </a:r>
            <a:r>
              <a:rPr lang="en-US" sz="2150" dirty="0">
                <a:latin typeface="Times New Roman" pitchFamily="18" charset="0"/>
                <a:cs typeface="Times New Roman" pitchFamily="18" charset="0"/>
              </a:rPr>
              <a:t> must </a:t>
            </a:r>
            <a:r>
              <a:rPr lang="en-US" sz="2150" b="1" u="sng" dirty="0">
                <a:latin typeface="Times New Roman" pitchFamily="18" charset="0"/>
                <a:cs typeface="Times New Roman" pitchFamily="18" charset="0"/>
              </a:rPr>
              <a:t>follow consistently the method of accounting employed.</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272732728"/>
      </p:ext>
    </p:extLst>
  </p:cSld>
  <p:clrMapOvr>
    <a:masterClrMapping/>
  </p:clrMapOvr>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88640"/>
            <a:ext cx="8712968" cy="6296744"/>
          </a:xfrm>
        </p:spPr>
        <p:txBody>
          <a:bodyPr>
            <a:normAutofit/>
          </a:bodyPr>
          <a:lstStyle/>
          <a:p>
            <a:pPr algn="ctr">
              <a:buNone/>
            </a:pPr>
            <a:r>
              <a:rPr lang="en-US" sz="2400" b="1" dirty="0">
                <a:latin typeface="Times New Roman" pitchFamily="18" charset="0"/>
                <a:cs typeface="Times New Roman" pitchFamily="18" charset="0"/>
              </a:rPr>
              <a:t>As per Page no 111 of Guidance Note on Tax Audit u/s. 44AB of IT Act, 1961 (Revised 2026)</a:t>
            </a:r>
            <a:endParaRPr lang="en-IN" sz="2200" b="1" dirty="0">
              <a:latin typeface="Times New Roman" pitchFamily="18" charset="0"/>
              <a:cs typeface="Times New Roman" pitchFamily="18" charset="0"/>
            </a:endParaRPr>
          </a:p>
          <a:p>
            <a:pPr algn="just">
              <a:buNone/>
            </a:pPr>
            <a:r>
              <a:rPr lang="en-US" sz="2200" dirty="0">
                <a:latin typeface="Times New Roman" pitchFamily="18" charset="0"/>
                <a:cs typeface="Times New Roman" pitchFamily="18" charset="0"/>
              </a:rPr>
              <a:t>If he employs </a:t>
            </a:r>
            <a:r>
              <a:rPr lang="en-US" sz="2200" b="1" u="sng" dirty="0">
                <a:latin typeface="Times New Roman" pitchFamily="18" charset="0"/>
                <a:cs typeface="Times New Roman" pitchFamily="18" charset="0"/>
              </a:rPr>
              <a:t>different methods for different businesses regularly and consistently, the profits would have to be computed in accordance with the respective methods, provided the result is a proper determination of profits.</a:t>
            </a:r>
            <a:endParaRPr lang="en-IN" sz="2200" b="1" u="sng" dirty="0">
              <a:latin typeface="Times New Roman" pitchFamily="18" charset="0"/>
              <a:cs typeface="Times New Roman" pitchFamily="18" charset="0"/>
            </a:endParaRPr>
          </a:p>
          <a:p>
            <a:pPr algn="just">
              <a:buFont typeface="Arial" panose="020B0604020202020204" pitchFamily="34" charset="0"/>
              <a:buNone/>
            </a:pPr>
            <a:r>
              <a:rPr lang="en-US" sz="2400" dirty="0">
                <a:latin typeface="Times New Roman" pitchFamily="18" charset="0"/>
                <a:cs typeface="Times New Roman" pitchFamily="18" charset="0"/>
              </a:rPr>
              <a:t>As regards the accrual system of accounting, the Institute has published a “Guidance Note on Accrual Basis of Accounting” which may be referred to.</a:t>
            </a:r>
            <a:endParaRPr lang="en-GB" sz="24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752841539"/>
      </p:ext>
    </p:extLst>
  </p:cSld>
  <p:clrMapOvr>
    <a:masterClrMapping/>
  </p:clrMapOvr>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4807" y="228600"/>
            <a:ext cx="8801637" cy="5897563"/>
          </a:xfrm>
        </p:spPr>
        <p:txBody>
          <a:bodyPr>
            <a:normAutofit/>
          </a:bodyPr>
          <a:lstStyle/>
          <a:p>
            <a:pPr algn="ctr">
              <a:buNone/>
            </a:pPr>
            <a:r>
              <a:rPr lang="en-US" sz="2400" b="1" dirty="0">
                <a:latin typeface="Times New Roman" pitchFamily="18" charset="0"/>
                <a:cs typeface="Times New Roman" pitchFamily="18" charset="0"/>
              </a:rPr>
              <a:t>As per Page no 111 of Guidance Note on Tax Audit u/s. 44AB of IT Act, 1961 (Revised 2026)</a:t>
            </a:r>
            <a:endParaRPr lang="en-IN" sz="2400" b="1" dirty="0">
              <a:latin typeface="Times New Roman" pitchFamily="18" charset="0"/>
              <a:cs typeface="Times New Roman" pitchFamily="18" charset="0"/>
            </a:endParaRPr>
          </a:p>
          <a:p>
            <a:pPr algn="just">
              <a:buNone/>
            </a:pPr>
            <a:r>
              <a:rPr lang="en-GB" sz="2400" dirty="0">
                <a:latin typeface="Times New Roman" pitchFamily="18" charset="0"/>
                <a:cs typeface="Times New Roman" pitchFamily="18" charset="0"/>
              </a:rPr>
              <a:t>25.2 </a:t>
            </a:r>
            <a:r>
              <a:rPr lang="en-US" sz="2400" dirty="0">
                <a:latin typeface="Times New Roman" pitchFamily="18" charset="0"/>
                <a:cs typeface="Times New Roman" pitchFamily="18" charset="0"/>
              </a:rPr>
              <a:t>It may be noted that </a:t>
            </a:r>
            <a:r>
              <a:rPr lang="en-US" sz="2400" b="1" u="sng" dirty="0">
                <a:latin typeface="Times New Roman" pitchFamily="18" charset="0"/>
                <a:cs typeface="Times New Roman" pitchFamily="18" charset="0"/>
              </a:rPr>
              <a:t>in view of Section 128 of the Companies Act, 2013, every company is required to keep books of account on accrual basis. </a:t>
            </a:r>
          </a:p>
          <a:p>
            <a:pPr algn="just">
              <a:buNone/>
            </a:pPr>
            <a:r>
              <a:rPr lang="en-US" sz="2400" dirty="0">
                <a:latin typeface="Times New Roman" pitchFamily="18" charset="0"/>
                <a:cs typeface="Times New Roman" pitchFamily="18" charset="0"/>
              </a:rPr>
              <a:t>The </a:t>
            </a:r>
            <a:r>
              <a:rPr lang="en-US" sz="2400" b="1" u="sng" dirty="0">
                <a:latin typeface="Times New Roman" pitchFamily="18" charset="0"/>
                <a:cs typeface="Times New Roman" pitchFamily="18" charset="0"/>
              </a:rPr>
              <a:t>provisions</a:t>
            </a:r>
            <a:r>
              <a:rPr lang="en-US" sz="2400" dirty="0">
                <a:latin typeface="Times New Roman" pitchFamily="18" charset="0"/>
                <a:cs typeface="Times New Roman" pitchFamily="18" charset="0"/>
              </a:rPr>
              <a:t> of the </a:t>
            </a:r>
            <a:r>
              <a:rPr lang="en-US" sz="2400" b="1" u="sng" dirty="0">
                <a:latin typeface="Times New Roman" pitchFamily="18" charset="0"/>
                <a:cs typeface="Times New Roman" pitchFamily="18" charset="0"/>
              </a:rPr>
              <a:t>Companies Act, 2013 are, however, not applicable to entities other than companies.</a:t>
            </a:r>
            <a:endParaRPr lang="en-GB" sz="2400" b="1" u="sng" dirty="0">
              <a:latin typeface="Times New Roman" pitchFamily="18" charset="0"/>
              <a:cs typeface="Times New Roman" pitchFamily="18" charset="0"/>
            </a:endParaRPr>
          </a:p>
          <a:p>
            <a:pPr algn="just">
              <a:buNone/>
            </a:pPr>
            <a:endParaRPr lang="en-GB" sz="2400" b="1" dirty="0">
              <a:latin typeface="Times New Roman" pitchFamily="18" charset="0"/>
              <a:cs typeface="Times New Roman" pitchFamily="18" charset="0"/>
            </a:endParaRPr>
          </a:p>
          <a:p>
            <a:pPr algn="just">
              <a:buNone/>
            </a:pPr>
            <a:r>
              <a:rPr lang="en-GB" sz="2400" dirty="0">
                <a:latin typeface="Times New Roman" pitchFamily="18" charset="0"/>
                <a:cs typeface="Times New Roman" pitchFamily="18" charset="0"/>
              </a:rPr>
              <a:t>25.3 </a:t>
            </a:r>
            <a:r>
              <a:rPr lang="en-US" sz="2400" dirty="0">
                <a:latin typeface="Times New Roman" pitchFamily="18" charset="0"/>
                <a:cs typeface="Times New Roman" pitchFamily="18" charset="0"/>
              </a:rPr>
              <a:t>Under sub-clause (b), whether there has been </a:t>
            </a:r>
            <a:r>
              <a:rPr lang="en-US" sz="2400" b="1" u="sng" dirty="0">
                <a:latin typeface="Times New Roman" pitchFamily="18" charset="0"/>
                <a:cs typeface="Times New Roman" pitchFamily="18" charset="0"/>
              </a:rPr>
              <a:t>any change in the method of accounting employed vis-à-vis the method employed in the immediately preceding previous year is to be stated.</a:t>
            </a:r>
          </a:p>
          <a:p>
            <a:pPr algn="just">
              <a:buNone/>
            </a:pPr>
            <a:r>
              <a:rPr lang="en-US" sz="2400" dirty="0">
                <a:latin typeface="Times New Roman" pitchFamily="18" charset="0"/>
                <a:cs typeface="Times New Roman" pitchFamily="18" charset="0"/>
              </a:rPr>
              <a:t>As already noted, an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can follow either a cash or mercantile system of accounting.</a:t>
            </a:r>
            <a:endParaRPr lang="en-GB" sz="24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511654959"/>
      </p:ext>
    </p:extLst>
  </p:cSld>
  <p:clrMapOvr>
    <a:masterClrMapping/>
  </p:clrMapOvr>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74637"/>
            <a:ext cx="8458200" cy="5897563"/>
          </a:xfrm>
        </p:spPr>
        <p:txBody>
          <a:bodyPr>
            <a:normAutofit/>
          </a:bodyPr>
          <a:lstStyle/>
          <a:p>
            <a:pPr algn="ctr">
              <a:buNone/>
            </a:pPr>
            <a:r>
              <a:rPr lang="en-US" sz="2400" b="1" dirty="0">
                <a:latin typeface="Times New Roman" pitchFamily="18" charset="0"/>
                <a:cs typeface="Times New Roman" pitchFamily="18" charset="0"/>
              </a:rPr>
              <a:t>As per Page no 111 of Guidance Note on Tax Audit u/s. 44AB of IT Act, 1961 (Revised 2026)</a:t>
            </a:r>
            <a:endParaRPr lang="en-US" sz="2200" b="1" dirty="0">
              <a:latin typeface="Times New Roman" pitchFamily="18" charset="0"/>
              <a:cs typeface="Times New Roman" pitchFamily="18" charset="0"/>
            </a:endParaRPr>
          </a:p>
          <a:p>
            <a:pPr algn="just">
              <a:buNone/>
            </a:pPr>
            <a:endParaRPr lang="en-IN" sz="2400" b="1" dirty="0">
              <a:latin typeface="Times New Roman" pitchFamily="18" charset="0"/>
              <a:cs typeface="Times New Roman" pitchFamily="18" charset="0"/>
            </a:endParaRPr>
          </a:p>
          <a:p>
            <a:pPr algn="just">
              <a:buNone/>
            </a:pPr>
            <a:r>
              <a:rPr lang="en-US" sz="2400" b="1" u="sng" dirty="0">
                <a:latin typeface="Times New Roman" pitchFamily="18" charset="0"/>
                <a:cs typeface="Times New Roman" pitchFamily="18" charset="0"/>
              </a:rPr>
              <a:t>25.4 If there is any change, the effect thereof i.e. increase or decrease in profits has to be stated under this clause. </a:t>
            </a:r>
          </a:p>
          <a:p>
            <a:pPr algn="just">
              <a:buNone/>
            </a:pPr>
            <a:r>
              <a:rPr lang="en-US" sz="2400" dirty="0">
                <a:latin typeface="Times New Roman" pitchFamily="18" charset="0"/>
                <a:cs typeface="Times New Roman" pitchFamily="18" charset="0"/>
              </a:rPr>
              <a:t>So far as the question of </a:t>
            </a:r>
            <a:r>
              <a:rPr lang="en-US" sz="2400" b="1" u="sng" dirty="0">
                <a:latin typeface="Times New Roman" pitchFamily="18" charset="0"/>
                <a:cs typeface="Times New Roman" pitchFamily="18" charset="0"/>
              </a:rPr>
              <a:t>effect of such change on the profit or loss is concerned, the concept of materiality is the basic governing factor. </a:t>
            </a:r>
          </a:p>
          <a:p>
            <a:pPr algn="just">
              <a:buNone/>
            </a:pPr>
            <a:r>
              <a:rPr lang="en-US" sz="2400" b="1" u="sng" dirty="0">
                <a:latin typeface="Times New Roman" pitchFamily="18" charset="0"/>
                <a:cs typeface="Times New Roman" pitchFamily="18" charset="0"/>
              </a:rPr>
              <a:t>If it is not possible to quantify the effect of the change in the method of accounting, appropriate disclosure should be made under this clause</a:t>
            </a:r>
            <a:endParaRPr lang="en-GB" sz="2400" b="1" u="sng"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787882950"/>
      </p:ext>
    </p:extLst>
  </p:cSld>
  <p:clrMapOvr>
    <a:masterClrMapping/>
  </p:clrMapOvr>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458200" cy="5897563"/>
          </a:xfrm>
        </p:spPr>
        <p:txBody>
          <a:bodyPr>
            <a:normAutofit/>
          </a:bodyPr>
          <a:lstStyle/>
          <a:p>
            <a:pPr algn="ctr">
              <a:buNone/>
            </a:pPr>
            <a:r>
              <a:rPr lang="en-US" sz="2400" b="1" dirty="0">
                <a:latin typeface="Times New Roman" pitchFamily="18" charset="0"/>
                <a:cs typeface="Times New Roman" pitchFamily="18" charset="0"/>
              </a:rPr>
              <a:t>As per Page no 112 of Guidance Note on Tax Audit u/s. 44AB of IT Act, 1961 (Revised 2026)</a:t>
            </a:r>
            <a:endParaRPr lang="en-US" sz="2200" b="1" dirty="0">
              <a:latin typeface="Times New Roman" pitchFamily="18" charset="0"/>
              <a:cs typeface="Times New Roman" pitchFamily="18" charset="0"/>
            </a:endParaRPr>
          </a:p>
          <a:p>
            <a:pPr algn="just">
              <a:buNone/>
            </a:pPr>
            <a:endParaRPr lang="en-IN" sz="2400" b="1" dirty="0">
              <a:latin typeface="Times New Roman" pitchFamily="18" charset="0"/>
              <a:cs typeface="Times New Roman" pitchFamily="18" charset="0"/>
            </a:endParaRPr>
          </a:p>
          <a:p>
            <a:pPr algn="just">
              <a:buNone/>
            </a:pPr>
            <a:r>
              <a:rPr lang="en-GB" sz="2400" dirty="0">
                <a:latin typeface="Times New Roman" pitchFamily="18" charset="0"/>
                <a:cs typeface="Times New Roman" pitchFamily="18" charset="0"/>
              </a:rPr>
              <a:t>25.9 </a:t>
            </a:r>
            <a:r>
              <a:rPr lang="en-US" sz="2400" b="1" u="sng" dirty="0">
                <a:latin typeface="Times New Roman" pitchFamily="18" charset="0"/>
                <a:cs typeface="Times New Roman" pitchFamily="18" charset="0"/>
              </a:rPr>
              <a:t>ICDS does not apply to </a:t>
            </a:r>
            <a:r>
              <a:rPr lang="en-US" sz="2400" b="1" u="sng" dirty="0" err="1">
                <a:latin typeface="Times New Roman" pitchFamily="18" charset="0"/>
                <a:cs typeface="Times New Roman" pitchFamily="18" charset="0"/>
              </a:rPr>
              <a:t>assessees</a:t>
            </a:r>
            <a:r>
              <a:rPr lang="en-US" sz="2400" b="1" u="sng" dirty="0">
                <a:latin typeface="Times New Roman" pitchFamily="18" charset="0"/>
                <a:cs typeface="Times New Roman" pitchFamily="18" charset="0"/>
              </a:rPr>
              <a:t> following the cash method of accounting. </a:t>
            </a:r>
          </a:p>
          <a:p>
            <a:pPr algn="just">
              <a:buNone/>
            </a:pPr>
            <a:r>
              <a:rPr lang="en-US" sz="2400" b="1" u="sng" dirty="0">
                <a:latin typeface="Times New Roman" pitchFamily="18" charset="0"/>
                <a:cs typeface="Times New Roman" pitchFamily="18" charset="0"/>
              </a:rPr>
              <a:t>So far, 10 ICDS have been issued by the Government. </a:t>
            </a:r>
          </a:p>
          <a:p>
            <a:pPr algn="just">
              <a:buNone/>
            </a:pPr>
            <a:r>
              <a:rPr lang="en-US" sz="2400" dirty="0">
                <a:latin typeface="Times New Roman" pitchFamily="18" charset="0"/>
                <a:cs typeface="Times New Roman" pitchFamily="18" charset="0"/>
              </a:rPr>
              <a:t>Each of </a:t>
            </a:r>
            <a:r>
              <a:rPr lang="en-US" sz="2400" b="1" u="sng" dirty="0">
                <a:latin typeface="Times New Roman" pitchFamily="18" charset="0"/>
                <a:cs typeface="Times New Roman" pitchFamily="18" charset="0"/>
              </a:rPr>
              <a:t>the ICDS, in preamble,</a:t>
            </a:r>
            <a:r>
              <a:rPr lang="en-US" sz="2400" dirty="0">
                <a:latin typeface="Times New Roman" pitchFamily="18" charset="0"/>
                <a:cs typeface="Times New Roman" pitchFamily="18" charset="0"/>
              </a:rPr>
              <a:t> states that ‘this Income Computation and Disclosure Standard is </a:t>
            </a:r>
            <a:r>
              <a:rPr lang="en-US" sz="2400" b="1" u="sng" dirty="0">
                <a:latin typeface="Times New Roman" pitchFamily="18" charset="0"/>
                <a:cs typeface="Times New Roman" pitchFamily="18" charset="0"/>
              </a:rPr>
              <a:t>applicable</a:t>
            </a:r>
            <a:r>
              <a:rPr lang="en-US" sz="2400" dirty="0">
                <a:latin typeface="Times New Roman" pitchFamily="18" charset="0"/>
                <a:cs typeface="Times New Roman" pitchFamily="18" charset="0"/>
              </a:rPr>
              <a:t> for </a:t>
            </a:r>
            <a:r>
              <a:rPr lang="en-US" sz="2400" b="1" u="sng" dirty="0">
                <a:latin typeface="Times New Roman" pitchFamily="18" charset="0"/>
                <a:cs typeface="Times New Roman" pitchFamily="18" charset="0"/>
              </a:rPr>
              <a:t>computation of income</a:t>
            </a:r>
            <a:r>
              <a:rPr lang="en-US" sz="2400" dirty="0">
                <a:latin typeface="Times New Roman" pitchFamily="18" charset="0"/>
                <a:cs typeface="Times New Roman" pitchFamily="18" charset="0"/>
              </a:rPr>
              <a:t> chargeable under the head “Profits and gains of business or profession” or “Income from other sources” and </a:t>
            </a:r>
            <a:r>
              <a:rPr lang="en-US" sz="2400" b="1" u="sng" dirty="0">
                <a:latin typeface="Times New Roman" pitchFamily="18" charset="0"/>
                <a:cs typeface="Times New Roman" pitchFamily="18" charset="0"/>
              </a:rPr>
              <a:t>not for the purpose of maintenance of books of accounts’.</a:t>
            </a:r>
            <a:endParaRPr lang="en-GB" sz="2400" b="1" u="sng"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772024774"/>
      </p:ext>
    </p:extLst>
  </p:cSld>
  <p:clrMapOvr>
    <a:masterClrMapping/>
  </p:clrMapOvr>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8910" y="123725"/>
            <a:ext cx="8874743" cy="5897563"/>
          </a:xfrm>
        </p:spPr>
        <p:txBody>
          <a:bodyPr>
            <a:noAutofit/>
          </a:bodyPr>
          <a:lstStyle/>
          <a:p>
            <a:pPr marL="72000" indent="19050" algn="ctr">
              <a:spcBef>
                <a:spcPts val="0"/>
              </a:spcBef>
              <a:buNone/>
            </a:pPr>
            <a:r>
              <a:rPr lang="en-US" sz="2000" b="1" dirty="0">
                <a:latin typeface="Times New Roman" pitchFamily="18" charset="0"/>
                <a:cs typeface="Times New Roman" pitchFamily="18" charset="0"/>
              </a:rPr>
              <a:t>As per Page no 112 &amp; 113 of Guidance Note on Tax Audit u/s. 44AB of IT Act, 1961 (Revised 2026)</a:t>
            </a:r>
            <a:endParaRPr lang="en-US" sz="2100" b="1" dirty="0">
              <a:latin typeface="Times New Roman" pitchFamily="18" charset="0"/>
              <a:cs typeface="Times New Roman" pitchFamily="18" charset="0"/>
            </a:endParaRPr>
          </a:p>
          <a:p>
            <a:pPr marL="72000" indent="19050" algn="just">
              <a:spcBef>
                <a:spcPts val="0"/>
              </a:spcBef>
              <a:buNone/>
            </a:pPr>
            <a:r>
              <a:rPr lang="en-US" sz="2100" dirty="0">
                <a:latin typeface="Times New Roman" pitchFamily="18" charset="0"/>
                <a:cs typeface="Times New Roman" pitchFamily="18" charset="0"/>
              </a:rPr>
              <a:t>Thus, prescription of ICDSs is not applicable for maintenance of books of account even under mercantile system of accounting. </a:t>
            </a:r>
          </a:p>
          <a:p>
            <a:pPr marL="72000" indent="19050" algn="just">
              <a:spcBef>
                <a:spcPts val="0"/>
              </a:spcBef>
              <a:buNone/>
            </a:pPr>
            <a:r>
              <a:rPr lang="en-US" sz="2100" dirty="0">
                <a:latin typeface="Times New Roman" pitchFamily="18" charset="0"/>
                <a:cs typeface="Times New Roman" pitchFamily="18" charset="0"/>
              </a:rPr>
              <a:t>As the provisions of ICDS are applicable for computation of income under the regular provisions of the Act, </a:t>
            </a:r>
            <a:r>
              <a:rPr lang="en-US" sz="2100" b="1" u="sng" dirty="0">
                <a:latin typeface="Times New Roman" pitchFamily="18" charset="0"/>
                <a:cs typeface="Times New Roman" pitchFamily="18" charset="0"/>
              </a:rPr>
              <a:t>the provisions of ICDS shall not apply for computation of book profit under section 115JB of the Act. </a:t>
            </a:r>
          </a:p>
          <a:p>
            <a:pPr marL="72000" indent="19050" algn="just">
              <a:spcBef>
                <a:spcPts val="0"/>
              </a:spcBef>
              <a:buNone/>
            </a:pPr>
            <a:r>
              <a:rPr lang="en-US" sz="2100" dirty="0">
                <a:latin typeface="Times New Roman" pitchFamily="18" charset="0"/>
                <a:cs typeface="Times New Roman" pitchFamily="18" charset="0"/>
              </a:rPr>
              <a:t>However, as AMT under section 115JC of the Act is computed on adjusted total income derived by making specified adjustment to total income computed under regular provisions of the Act, </a:t>
            </a:r>
            <a:r>
              <a:rPr lang="en-US" sz="2100" b="1" u="sng" dirty="0">
                <a:latin typeface="Times New Roman" pitchFamily="18" charset="0"/>
                <a:cs typeface="Times New Roman" pitchFamily="18" charset="0"/>
              </a:rPr>
              <a:t>the provisions of ICDS will apply for computation of AMT.</a:t>
            </a:r>
            <a:endParaRPr lang="en-GB" sz="2100" b="1" u="sng" dirty="0">
              <a:latin typeface="Times New Roman" pitchFamily="18" charset="0"/>
              <a:cs typeface="Times New Roman" pitchFamily="18" charset="0"/>
            </a:endParaRPr>
          </a:p>
          <a:p>
            <a:pPr marL="72000" indent="19050" algn="just">
              <a:spcBef>
                <a:spcPts val="0"/>
              </a:spcBef>
              <a:buNone/>
            </a:pPr>
            <a:r>
              <a:rPr lang="en-US" sz="2100" b="1" u="sng" dirty="0">
                <a:latin typeface="Times New Roman" pitchFamily="18" charset="0"/>
                <a:cs typeface="Times New Roman" pitchFamily="18" charset="0"/>
              </a:rPr>
              <a:t>The general provisions of ICDS shall  apply to all persons (e.g., Banks, Non-banking financial institutions, Insurance companies, Power sector etc.) unless there are sector specific provisions contained in the ICDS or the Act.</a:t>
            </a:r>
          </a:p>
          <a:p>
            <a:pPr marL="72000" indent="19050" algn="just">
              <a:spcBef>
                <a:spcPts val="0"/>
              </a:spcBef>
              <a:buNone/>
            </a:pPr>
            <a:r>
              <a:rPr lang="en-US" sz="2100" b="1" u="sng" dirty="0">
                <a:latin typeface="Times New Roman" pitchFamily="18" charset="0"/>
                <a:cs typeface="Times New Roman" pitchFamily="18" charset="0"/>
              </a:rPr>
              <a:t>The provisions of ICDS shall also be applicable for computation of income on gross basis (e.g. interest, royalty, fees for technical services under section 115A of the Act) for arriving at the amount chargeable to tax.</a:t>
            </a:r>
            <a:endParaRPr lang="en-GB" sz="2100" b="1" u="sng"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902272037"/>
      </p:ext>
    </p:extLst>
  </p:cSld>
  <p:clrMapOvr>
    <a:masterClrMapping/>
  </p:clrMapOvr>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14290"/>
            <a:ext cx="8629680" cy="6143668"/>
          </a:xfrm>
        </p:spPr>
        <p:txBody>
          <a:bodyPr>
            <a:normAutofit lnSpcReduction="10000"/>
          </a:bodyPr>
          <a:lstStyle/>
          <a:p>
            <a:pPr algn="just">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 </a:t>
            </a:r>
          </a:p>
          <a:p>
            <a:pPr algn="just">
              <a:buNone/>
            </a:pPr>
            <a:r>
              <a:rPr lang="en-US" sz="2400" b="1" u="sng" dirty="0">
                <a:latin typeface="Times New Roman" pitchFamily="18" charset="0"/>
                <a:cs typeface="Times New Roman" pitchFamily="18" charset="0"/>
              </a:rPr>
              <a:t>While reviewing various tax audit reports, it was observed that:</a:t>
            </a:r>
          </a:p>
          <a:p>
            <a:pPr algn="just">
              <a:buNone/>
            </a:pPr>
            <a:r>
              <a:rPr lang="en-US" sz="2400" b="1" u="sng" dirty="0">
                <a:latin typeface="Times New Roman" pitchFamily="18" charset="0"/>
                <a:cs typeface="Times New Roman" pitchFamily="18" charset="0"/>
              </a:rPr>
              <a:t>a) If any adjustment is required to be made to the profits or loss for complying with the provisions of income computation and disclosure standards, then details of such adjustments are required to be reported under clause 13(e). </a:t>
            </a:r>
          </a:p>
          <a:p>
            <a:pPr algn="just">
              <a:buNone/>
            </a:pPr>
            <a:r>
              <a:rPr lang="en-US" sz="2400" b="1" u="sng" dirty="0">
                <a:latin typeface="Times New Roman" pitchFamily="18" charset="0"/>
                <a:cs typeface="Times New Roman" pitchFamily="18" charset="0"/>
              </a:rPr>
              <a:t>In such cases under clause 13(d) ‘YES’ is to be selected from the drop-down menu in the e-filing utility. Once the same is selected, the form enables reporting details of such adjustments under clause 13(e). </a:t>
            </a:r>
          </a:p>
          <a:p>
            <a:pPr algn="just">
              <a:buNone/>
            </a:pPr>
            <a:r>
              <a:rPr lang="en-US" sz="2400" b="1" u="sng" dirty="0">
                <a:latin typeface="Times New Roman" pitchFamily="18" charset="0"/>
                <a:cs typeface="Times New Roman" pitchFamily="18" charset="0"/>
              </a:rPr>
              <a:t>In many cases ‘NO’ was selected under clause 13(d), which disabled reporting under clause 13(e), however, details of such adjustments were found to be reported under clause 13(f) (i.e., reporting disclosures as per ICDS). Selection of ‘NO’ in clause 13(d) is inappropriate in cases where adjustment is to be reported under clause 13(e).</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175142375"/>
      </p:ext>
    </p:extLst>
  </p:cSld>
  <p:clrMapOvr>
    <a:masterClrMapping/>
  </p:clrMapOvr>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458200" cy="5897563"/>
          </a:xfrm>
        </p:spPr>
        <p:txBody>
          <a:bodyPr>
            <a:normAutofit/>
          </a:bodyPr>
          <a:lstStyle/>
          <a:p>
            <a:pPr algn="just">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 </a:t>
            </a:r>
          </a:p>
          <a:p>
            <a:pPr algn="just">
              <a:buNone/>
            </a:pPr>
            <a:r>
              <a:rPr lang="en-US" sz="2400" b="1" u="sng" dirty="0">
                <a:latin typeface="Times New Roman" pitchFamily="18" charset="0"/>
                <a:cs typeface="Times New Roman" pitchFamily="18" charset="0"/>
              </a:rPr>
              <a:t>b) Clause 13(f) requires disclosures in respect of certain notified ICDS, which was not done in many cases. In few cases, disclosures were made where any deviation from the notified ICDS was encountered.</a:t>
            </a:r>
          </a:p>
          <a:p>
            <a:pPr algn="just">
              <a:buNone/>
            </a:pPr>
            <a:r>
              <a:rPr lang="en-US" sz="2400" b="1" u="sng" dirty="0">
                <a:latin typeface="Times New Roman" pitchFamily="18" charset="0"/>
                <a:cs typeface="Times New Roman" pitchFamily="18" charset="0"/>
              </a:rPr>
              <a:t>As per the disclosure requirement under ICDS, reporting is to be done in respect of all of the notified ICDS except:</a:t>
            </a:r>
          </a:p>
          <a:p>
            <a:pPr algn="just">
              <a:buFont typeface="Wingdings" panose="05000000000000000000" pitchFamily="2" charset="2"/>
              <a:buChar char="Ø"/>
            </a:pPr>
            <a:r>
              <a:rPr lang="en-US" sz="2400" b="1" u="sng" dirty="0">
                <a:latin typeface="Times New Roman" pitchFamily="18" charset="0"/>
                <a:cs typeface="Times New Roman" pitchFamily="18" charset="0"/>
              </a:rPr>
              <a:t>ICDS VI (Changes in Foreign Exchange Rates) and</a:t>
            </a:r>
          </a:p>
          <a:p>
            <a:pPr algn="just">
              <a:buFont typeface="Wingdings" panose="05000000000000000000" pitchFamily="2" charset="2"/>
              <a:buChar char="Ø"/>
            </a:pPr>
            <a:r>
              <a:rPr lang="en-US" sz="2400" b="1" u="sng" dirty="0">
                <a:latin typeface="Times New Roman" pitchFamily="18" charset="0"/>
                <a:cs typeface="Times New Roman" pitchFamily="18" charset="0"/>
              </a:rPr>
              <a:t>ICDS VIII (Securities).</a:t>
            </a:r>
          </a:p>
          <a:p>
            <a:pPr algn="just">
              <a:buNone/>
            </a:pPr>
            <a:r>
              <a:rPr lang="en-US" sz="2400" b="1" u="sng" dirty="0">
                <a:latin typeface="Times New Roman" pitchFamily="18" charset="0"/>
                <a:cs typeface="Times New Roman" pitchFamily="18" charset="0"/>
              </a:rPr>
              <a:t>Further, for ICDS V (Tangible Fixed Assets), the prescribed disclosure requirement is similar to the requirements of clause 18 of Form No. 3CD. Accordingly, reference to reporting as done under clause 18 may be given.</a:t>
            </a:r>
            <a:endParaRPr lang="en-GB" sz="2400" b="1" u="sng"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175142375"/>
      </p:ext>
    </p:extLst>
  </p:cSld>
  <p:clrMapOvr>
    <a:masterClrMapping/>
  </p:clrMapOvr>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458200" cy="5897563"/>
          </a:xfrm>
        </p:spPr>
        <p:txBody>
          <a:bodyPr>
            <a:normAutofit/>
          </a:bodyPr>
          <a:lstStyle/>
          <a:p>
            <a:pPr algn="just">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 </a:t>
            </a:r>
          </a:p>
          <a:p>
            <a:pPr algn="just">
              <a:buNone/>
            </a:pPr>
            <a:r>
              <a:rPr lang="en-US" sz="2400" b="1" u="sng" dirty="0">
                <a:latin typeface="Times New Roman" pitchFamily="18" charset="0"/>
                <a:cs typeface="Times New Roman" pitchFamily="18" charset="0"/>
              </a:rPr>
              <a:t>c) As per disclosure requirements of ICDS – II (Valuation of Inventories), ‘the accounting policies adopted in measuring inventories including the cost formulae used’ are to be reported.</a:t>
            </a:r>
          </a:p>
          <a:p>
            <a:pPr algn="just">
              <a:buNone/>
            </a:pPr>
            <a:r>
              <a:rPr lang="en-US" sz="2400" b="1" u="sng" dirty="0">
                <a:latin typeface="Times New Roman" pitchFamily="18" charset="0"/>
                <a:cs typeface="Times New Roman" pitchFamily="18" charset="0"/>
              </a:rPr>
              <a:t>Further, as per Para 3 of the ICDS –II</a:t>
            </a:r>
          </a:p>
          <a:p>
            <a:pPr algn="just">
              <a:buFont typeface="Wingdings" panose="05000000000000000000" pitchFamily="2" charset="2"/>
              <a:buChar char="Ø"/>
            </a:pPr>
            <a:r>
              <a:rPr lang="en-US" sz="2400" b="1" u="sng" dirty="0">
                <a:latin typeface="Times New Roman" pitchFamily="18" charset="0"/>
                <a:cs typeface="Times New Roman" pitchFamily="18" charset="0"/>
              </a:rPr>
              <a:t>inventories shall be valued at “cost OR net </a:t>
            </a:r>
            <a:r>
              <a:rPr lang="en-US" sz="2400" b="1" u="sng" dirty="0" err="1">
                <a:latin typeface="Times New Roman" pitchFamily="18" charset="0"/>
                <a:cs typeface="Times New Roman" pitchFamily="18" charset="0"/>
              </a:rPr>
              <a:t>realisable</a:t>
            </a:r>
            <a:r>
              <a:rPr lang="en-US" sz="2400" b="1" u="sng" dirty="0">
                <a:latin typeface="Times New Roman" pitchFamily="18" charset="0"/>
                <a:cs typeface="Times New Roman" pitchFamily="18" charset="0"/>
              </a:rPr>
              <a:t> value whichever is lower”.</a:t>
            </a:r>
          </a:p>
          <a:p>
            <a:pPr algn="just">
              <a:buNone/>
            </a:pPr>
            <a:r>
              <a:rPr lang="en-US" sz="2400" b="1" u="sng" dirty="0">
                <a:latin typeface="Times New Roman" pitchFamily="18" charset="0"/>
                <a:cs typeface="Times New Roman" pitchFamily="18" charset="0"/>
              </a:rPr>
              <a:t>As per Para 5 of the Revised AS 2</a:t>
            </a:r>
          </a:p>
          <a:p>
            <a:pPr algn="just">
              <a:buFont typeface="Wingdings" panose="05000000000000000000" pitchFamily="2" charset="2"/>
              <a:buChar char="Ø"/>
            </a:pPr>
            <a:r>
              <a:rPr lang="en-US" sz="2400" b="1" u="sng" dirty="0">
                <a:latin typeface="Times New Roman" pitchFamily="18" charset="0"/>
                <a:cs typeface="Times New Roman" pitchFamily="18" charset="0"/>
              </a:rPr>
              <a:t>inventories shall be valued at “lower of cost AND net </a:t>
            </a:r>
            <a:r>
              <a:rPr lang="en-US" sz="2400" b="1" u="sng" dirty="0" err="1">
                <a:latin typeface="Times New Roman" pitchFamily="18" charset="0"/>
                <a:cs typeface="Times New Roman" pitchFamily="18" charset="0"/>
              </a:rPr>
              <a:t>realisable</a:t>
            </a:r>
            <a:r>
              <a:rPr lang="en-US" sz="2400" b="1" u="sng" dirty="0">
                <a:latin typeface="Times New Roman" pitchFamily="18" charset="0"/>
                <a:cs typeface="Times New Roman" pitchFamily="18" charset="0"/>
              </a:rPr>
              <a:t> value”.</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175142375"/>
      </p:ext>
    </p:extLst>
  </p:cSld>
  <p:clrMapOvr>
    <a:masterClrMapping/>
  </p:clrMapOvr>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998" y="228600"/>
            <a:ext cx="8714492" cy="5897563"/>
          </a:xfrm>
        </p:spPr>
        <p:txBody>
          <a:bodyPr>
            <a:normAutofit/>
          </a:bodyPr>
          <a:lstStyle/>
          <a:p>
            <a:pPr algn="just">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 </a:t>
            </a:r>
          </a:p>
          <a:p>
            <a:pPr algn="just">
              <a:buNone/>
            </a:pPr>
            <a:r>
              <a:rPr lang="en-US" sz="2400" b="1" u="sng" dirty="0">
                <a:latin typeface="Times New Roman" pitchFamily="18" charset="0"/>
                <a:cs typeface="Times New Roman" pitchFamily="18" charset="0"/>
              </a:rPr>
              <a:t>In few cases, the accounting policies reported were as per the language prescribed in Para 5 of the Revised AS-2 (or IND AS-2 wherever applicable) and not as per Para 3 of the ICDS-II. </a:t>
            </a:r>
          </a:p>
          <a:p>
            <a:pPr algn="just">
              <a:buNone/>
            </a:pPr>
            <a:r>
              <a:rPr lang="en-US" sz="2400" b="1" u="sng" dirty="0">
                <a:latin typeface="Times New Roman" pitchFamily="18" charset="0"/>
                <a:cs typeface="Times New Roman" pitchFamily="18" charset="0"/>
              </a:rPr>
              <a:t>The reporting under clause 13(f) is required to be done as prescribed by the ICDS, which was not done. </a:t>
            </a:r>
          </a:p>
          <a:p>
            <a:pPr algn="just">
              <a:buNone/>
            </a:pPr>
            <a:r>
              <a:rPr lang="en-US" sz="2400" b="1" u="sng" dirty="0">
                <a:latin typeface="Times New Roman" pitchFamily="18" charset="0"/>
                <a:cs typeface="Times New Roman" pitchFamily="18" charset="0"/>
              </a:rPr>
              <a:t>There could be a limitation in the form uploaded on IT Portal, which provides certain wordings in the drop down list, however the auditor should ensure that correct valuation method is mentioned in the hard copy issued to the </a:t>
            </a:r>
            <a:r>
              <a:rPr lang="en-US" sz="2400" b="1" u="sng" dirty="0" err="1">
                <a:latin typeface="Times New Roman" pitchFamily="18" charset="0"/>
                <a:cs typeface="Times New Roman" pitchFamily="18" charset="0"/>
              </a:rPr>
              <a:t>auditee</a:t>
            </a:r>
            <a:r>
              <a:rPr lang="en-US" sz="2400" b="1" u="sng" dirty="0">
                <a:latin typeface="Times New Roman" pitchFamily="18" charset="0"/>
                <a:cs typeface="Times New Roman" pitchFamily="18" charset="0"/>
              </a:rPr>
              <a:t>.</a:t>
            </a:r>
            <a:endParaRPr lang="en-GB" sz="2400" b="1" u="sng"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175142375"/>
      </p:ext>
    </p:extLst>
  </p:cSld>
  <p:clrMapOvr>
    <a:masterClrMapping/>
  </p:clrMapOvr>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4"/>
          <p:cNvSpPr>
            <a:spLocks noGrp="1"/>
          </p:cNvSpPr>
          <p:nvPr>
            <p:ph idx="1"/>
          </p:nvPr>
        </p:nvSpPr>
        <p:spPr>
          <a:xfrm>
            <a:off x="357188" y="971551"/>
            <a:ext cx="8329612" cy="1924050"/>
          </a:xfrm>
        </p:spPr>
        <p:style>
          <a:lnRef idx="2">
            <a:schemeClr val="dk1"/>
          </a:lnRef>
          <a:fillRef idx="1">
            <a:schemeClr val="lt1"/>
          </a:fillRef>
          <a:effectRef idx="0">
            <a:schemeClr val="dk1"/>
          </a:effectRef>
          <a:fontRef idx="minor">
            <a:schemeClr val="dk1"/>
          </a:fontRef>
        </p:style>
        <p:txBody>
          <a:bodyPr>
            <a:normAutofit lnSpcReduction="10000"/>
          </a:bodyPr>
          <a:lstStyle/>
          <a:p>
            <a:pPr algn="just">
              <a:buFont typeface="Arial" pitchFamily="34" charset="0"/>
              <a:buNone/>
            </a:pPr>
            <a:r>
              <a:rPr lang="en-IN" sz="2400" dirty="0">
                <a:solidFill>
                  <a:schemeClr val="tx1"/>
                </a:solidFill>
                <a:latin typeface="Times New Roman" pitchFamily="18" charset="0"/>
                <a:cs typeface="Times New Roman" pitchFamily="18" charset="0"/>
              </a:rPr>
              <a:t>14. (a) Method of valuation of closing stock employed in the previous year. </a:t>
            </a:r>
          </a:p>
          <a:p>
            <a:pPr algn="just">
              <a:buFont typeface="Arial" pitchFamily="34" charset="0"/>
              <a:buNone/>
            </a:pPr>
            <a:r>
              <a:rPr lang="en-IN" sz="2400" dirty="0">
                <a:solidFill>
                  <a:schemeClr val="tx1"/>
                </a:solidFill>
                <a:latin typeface="Times New Roman" pitchFamily="18" charset="0"/>
                <a:cs typeface="Times New Roman" pitchFamily="18" charset="0"/>
              </a:rPr>
              <a:t>	(b) </a:t>
            </a:r>
            <a:r>
              <a:rPr lang="en-US" sz="2400" dirty="0">
                <a:solidFill>
                  <a:schemeClr val="tx1"/>
                </a:solidFill>
                <a:latin typeface="Times New Roman" pitchFamily="18" charset="0"/>
                <a:cs typeface="Times New Roman" pitchFamily="18" charset="0"/>
              </a:rPr>
              <a:t>Details of deviation, if any, from the method of valuation prescribed under section 145A, and the effect thereof on the profit or loss, please furnish:</a:t>
            </a:r>
            <a:endParaRPr lang="en-IN" sz="2400" dirty="0">
              <a:solidFill>
                <a:schemeClr val="tx1"/>
              </a:solidFill>
              <a:latin typeface="Times New Roman" pitchFamily="18" charset="0"/>
              <a:cs typeface="Times New Roman" pitchFamily="18" charset="0"/>
            </a:endParaRPr>
          </a:p>
        </p:txBody>
      </p:sp>
      <p:graphicFrame>
        <p:nvGraphicFramePr>
          <p:cNvPr id="3" name="Table 2"/>
          <p:cNvGraphicFramePr>
            <a:graphicFrameLocks noGrp="1"/>
          </p:cNvGraphicFramePr>
          <p:nvPr/>
        </p:nvGraphicFramePr>
        <p:xfrm>
          <a:off x="819150" y="3214687"/>
          <a:ext cx="7715250" cy="1357313"/>
        </p:xfrm>
        <a:graphic>
          <a:graphicData uri="http://schemas.openxmlformats.org/drawingml/2006/table">
            <a:tbl>
              <a:tblPr/>
              <a:tblGrid>
                <a:gridCol w="1360488">
                  <a:extLst>
                    <a:ext uri="{9D8B030D-6E8A-4147-A177-3AD203B41FA5}">
                      <a16:colId xmlns:a16="http://schemas.microsoft.com/office/drawing/2014/main" val="20000"/>
                    </a:ext>
                  </a:extLst>
                </a:gridCol>
                <a:gridCol w="1838325">
                  <a:extLst>
                    <a:ext uri="{9D8B030D-6E8A-4147-A177-3AD203B41FA5}">
                      <a16:colId xmlns:a16="http://schemas.microsoft.com/office/drawing/2014/main" val="20001"/>
                    </a:ext>
                  </a:extLst>
                </a:gridCol>
                <a:gridCol w="1755775">
                  <a:extLst>
                    <a:ext uri="{9D8B030D-6E8A-4147-A177-3AD203B41FA5}">
                      <a16:colId xmlns:a16="http://schemas.microsoft.com/office/drawing/2014/main" val="20002"/>
                    </a:ext>
                  </a:extLst>
                </a:gridCol>
                <a:gridCol w="2760662">
                  <a:extLst>
                    <a:ext uri="{9D8B030D-6E8A-4147-A177-3AD203B41FA5}">
                      <a16:colId xmlns:a16="http://schemas.microsoft.com/office/drawing/2014/main" val="20003"/>
                    </a:ext>
                  </a:extLst>
                </a:gridCol>
              </a:tblGrid>
              <a:tr h="865188">
                <a:tc>
                  <a:txBody>
                    <a:bodyPr/>
                    <a:lstStyle/>
                    <a:p>
                      <a:pPr marL="87313" marR="0" lvl="0" indent="0" algn="l" defTabSz="914400" rtl="0" eaLnBrk="0" fontAlgn="base" latinLnBrk="0" hangingPunct="0">
                        <a:lnSpc>
                          <a:spcPct val="100000"/>
                        </a:lnSpc>
                        <a:spcBef>
                          <a:spcPct val="0"/>
                        </a:spcBef>
                        <a:spcAft>
                          <a:spcPct val="0"/>
                        </a:spcAft>
                        <a:buClrTx/>
                        <a:buSzTx/>
                        <a:buFontTx/>
                        <a:buNone/>
                        <a:tabLst/>
                      </a:pPr>
                      <a:r>
                        <a:rPr kumimoji="0" lang="en-IN" sz="1800" b="0" i="0" u="none" strike="noStrike" cap="none" normalizeH="0" baseline="0" dirty="0">
                          <a:ln>
                            <a:noFill/>
                          </a:ln>
                          <a:solidFill>
                            <a:schemeClr val="tx1"/>
                          </a:solidFill>
                          <a:effectLst/>
                          <a:latin typeface="Times New Roman" pitchFamily="18" charset="0"/>
                          <a:cs typeface="Times New Roman" pitchFamily="18" charset="0"/>
                        </a:rPr>
                        <a:t>Serial number</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406400" marR="0" lvl="0" indent="0" algn="l" defTabSz="914400" rtl="0" eaLnBrk="0" fontAlgn="base" latinLnBrk="0" hangingPunct="0">
                        <a:lnSpc>
                          <a:spcPct val="100000"/>
                        </a:lnSpc>
                        <a:spcBef>
                          <a:spcPct val="0"/>
                        </a:spcBef>
                        <a:spcAft>
                          <a:spcPct val="0"/>
                        </a:spcAft>
                        <a:buClrTx/>
                        <a:buSzTx/>
                        <a:buFontTx/>
                        <a:buNone/>
                        <a:tabLst/>
                      </a:pPr>
                      <a:r>
                        <a:rPr kumimoji="0" lang="en-IN" sz="1800" b="0" i="0" u="none" strike="noStrike" cap="none" normalizeH="0" baseline="0">
                          <a:ln>
                            <a:noFill/>
                          </a:ln>
                          <a:solidFill>
                            <a:schemeClr val="tx1"/>
                          </a:solidFill>
                          <a:effectLst/>
                          <a:latin typeface="Times New Roman" pitchFamily="18" charset="0"/>
                          <a:cs typeface="Times New Roman" pitchFamily="18" charset="0"/>
                        </a:rPr>
                        <a:t>Particulars</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546100" marR="0" lvl="0" indent="-360363" algn="l" defTabSz="914400" rtl="0" eaLnBrk="0" fontAlgn="base" latinLnBrk="0" hangingPunct="0">
                        <a:lnSpc>
                          <a:spcPct val="101000"/>
                        </a:lnSpc>
                        <a:spcBef>
                          <a:spcPct val="0"/>
                        </a:spcBef>
                        <a:spcAft>
                          <a:spcPct val="0"/>
                        </a:spcAft>
                        <a:buClrTx/>
                        <a:buSzTx/>
                        <a:buFontTx/>
                        <a:buNone/>
                        <a:tabLst/>
                      </a:pPr>
                      <a:r>
                        <a:rPr kumimoji="0" lang="en-IN" sz="1800" b="0" i="0" u="none" strike="noStrike" cap="none" normalizeH="0" baseline="0" dirty="0">
                          <a:ln>
                            <a:noFill/>
                          </a:ln>
                          <a:solidFill>
                            <a:schemeClr val="tx1"/>
                          </a:solidFill>
                          <a:effectLst/>
                          <a:latin typeface="Times New Roman" pitchFamily="18" charset="0"/>
                          <a:cs typeface="Times New Roman" pitchFamily="18" charset="0"/>
                        </a:rPr>
                        <a:t>Increase in profit (Rs.)</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942975" marR="0" lvl="0" indent="-384175" algn="l" defTabSz="914400" rtl="0" eaLnBrk="0" fontAlgn="base" latinLnBrk="0" hangingPunct="0">
                        <a:lnSpc>
                          <a:spcPct val="101000"/>
                        </a:lnSpc>
                        <a:spcBef>
                          <a:spcPct val="0"/>
                        </a:spcBef>
                        <a:spcAft>
                          <a:spcPct val="0"/>
                        </a:spcAft>
                        <a:buClrTx/>
                        <a:buSzTx/>
                        <a:buFontTx/>
                        <a:buNone/>
                        <a:tabLst/>
                      </a:pPr>
                      <a:r>
                        <a:rPr kumimoji="0" lang="en-IN" sz="1800" b="0" i="0" u="none" strike="noStrike" cap="none" normalizeH="0" baseline="0">
                          <a:ln>
                            <a:noFill/>
                          </a:ln>
                          <a:solidFill>
                            <a:schemeClr val="tx1"/>
                          </a:solidFill>
                          <a:effectLst/>
                          <a:latin typeface="Times New Roman" pitchFamily="18" charset="0"/>
                          <a:cs typeface="Times New Roman" pitchFamily="18" charset="0"/>
                        </a:rPr>
                        <a:t>Decrease in profit (Rs.)</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9212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IN" sz="18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IN" sz="18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IN" sz="18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IN" sz="1800" b="0" i="0" u="none" strike="noStrike" cap="none" normalizeH="0" baseline="0" dirty="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extLst>
                  <a:ext uri="{0D108BD9-81ED-4DB2-BD59-A6C34878D82A}">
                    <a16:rowId xmlns:a16="http://schemas.microsoft.com/office/drawing/2014/main" val="10001"/>
                  </a:ext>
                </a:extLst>
              </a:tr>
            </a:tbl>
          </a:graphicData>
        </a:graphic>
      </p:graphicFrame>
      <p:sp>
        <p:nvSpPr>
          <p:cNvPr id="4" name="Rectangle 3"/>
          <p:cNvSpPr/>
          <p:nvPr/>
        </p:nvSpPr>
        <p:spPr>
          <a:xfrm>
            <a:off x="235439" y="224135"/>
            <a:ext cx="2050561"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14</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27584"/>
            <a:ext cx="8610600" cy="2057400"/>
          </a:xfrm>
        </p:spPr>
        <p:style>
          <a:lnRef idx="2">
            <a:schemeClr val="dk1"/>
          </a:lnRef>
          <a:fillRef idx="1">
            <a:schemeClr val="lt1"/>
          </a:fillRef>
          <a:effectRef idx="0">
            <a:schemeClr val="dk1"/>
          </a:effectRef>
          <a:fontRef idx="minor">
            <a:schemeClr val="dk1"/>
          </a:fontRef>
        </p:style>
        <p:txBody>
          <a:bodyPr>
            <a:normAutofit/>
          </a:bodyPr>
          <a:lstStyle/>
          <a:p>
            <a:pPr algn="just">
              <a:buNone/>
            </a:pPr>
            <a:r>
              <a:rPr lang="en-US" sz="2400" dirty="0">
                <a:solidFill>
                  <a:schemeClr val="tx1"/>
                </a:solidFill>
                <a:latin typeface="Times New Roman" pitchFamily="18" charset="0"/>
                <a:cs typeface="Times New Roman" pitchFamily="18" charset="0"/>
              </a:rPr>
              <a:t>14 (a) Method of valuation of closing stock employed in the previous year .</a:t>
            </a:r>
          </a:p>
          <a:p>
            <a:pPr algn="just">
              <a:buNone/>
            </a:pPr>
            <a:r>
              <a:rPr lang="en-US" sz="2400" dirty="0">
                <a:solidFill>
                  <a:schemeClr val="tx1"/>
                </a:solidFill>
                <a:latin typeface="Times New Roman" pitchFamily="18" charset="0"/>
                <a:cs typeface="Times New Roman" pitchFamily="18" charset="0"/>
              </a:rPr>
              <a:t>	(b) Details of deviation, if any, from the method of valuation prescribed under section 145A, and the effect thereof on the profit or loss, please furnish:</a:t>
            </a:r>
          </a:p>
          <a:p>
            <a:pPr algn="just">
              <a:buNone/>
            </a:pPr>
            <a:endParaRPr lang="en-US" sz="2400" dirty="0">
              <a:solidFill>
                <a:schemeClr val="tx1"/>
              </a:solidFill>
              <a:latin typeface="Times New Roman" pitchFamily="18" charset="0"/>
              <a:cs typeface="Times New Roman" pitchFamily="18" charset="0"/>
            </a:endParaRPr>
          </a:p>
        </p:txBody>
      </p:sp>
      <p:sp>
        <p:nvSpPr>
          <p:cNvPr id="4" name="Rectangle 3"/>
          <p:cNvSpPr/>
          <p:nvPr/>
        </p:nvSpPr>
        <p:spPr>
          <a:xfrm>
            <a:off x="152400" y="76200"/>
            <a:ext cx="2050561"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14</a:t>
            </a:r>
          </a:p>
        </p:txBody>
      </p:sp>
      <p:sp>
        <p:nvSpPr>
          <p:cNvPr id="5" name="object 5"/>
          <p:cNvSpPr txBox="1"/>
          <p:nvPr/>
        </p:nvSpPr>
        <p:spPr>
          <a:xfrm>
            <a:off x="228600" y="609600"/>
            <a:ext cx="2679700" cy="450850"/>
          </a:xfrm>
          <a:prstGeom prst="rect">
            <a:avLst/>
          </a:prstGeom>
        </p:spPr>
        <p:txBody>
          <a:bodyPr lIns="0" tIns="12065" rIns="0" bIns="0">
            <a:spAutoFit/>
          </a:bodyPr>
          <a:lstStyle/>
          <a:p>
            <a:pPr marL="12700" fontAlgn="auto">
              <a:spcBef>
                <a:spcPts val="95"/>
              </a:spcBef>
              <a:spcAft>
                <a:spcPts val="0"/>
              </a:spcAft>
              <a:defRPr/>
            </a:pPr>
            <a:r>
              <a:rPr sz="2800" b="1" spc="-15" dirty="0">
                <a:latin typeface="Calibri"/>
                <a:cs typeface="Calibri"/>
              </a:rPr>
              <a:t>Format </a:t>
            </a:r>
            <a:r>
              <a:rPr sz="2800" b="1" spc="-5" dirty="0">
                <a:latin typeface="Calibri"/>
                <a:cs typeface="Calibri"/>
              </a:rPr>
              <a:t>in</a:t>
            </a:r>
            <a:r>
              <a:rPr sz="2800" b="1" spc="-40" dirty="0">
                <a:latin typeface="Calibri"/>
                <a:cs typeface="Calibri"/>
              </a:rPr>
              <a:t> </a:t>
            </a:r>
            <a:r>
              <a:rPr sz="2800" b="1" spc="-5" dirty="0">
                <a:latin typeface="Calibri"/>
                <a:cs typeface="Calibri"/>
              </a:rPr>
              <a:t>e-utility</a:t>
            </a:r>
            <a:endParaRPr sz="2800">
              <a:latin typeface="Calibri"/>
              <a:cs typeface="Calibri"/>
            </a:endParaRP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6" name="Picture 5">
            <a:extLst>
              <a:ext uri="{FF2B5EF4-FFF2-40B4-BE49-F238E27FC236}">
                <a16:creationId xmlns:a16="http://schemas.microsoft.com/office/drawing/2014/main" id="{5D9A8961-87DE-7ECB-AA07-FE3FBD5C8D9C}"/>
              </a:ext>
            </a:extLst>
          </p:cNvPr>
          <p:cNvPicPr>
            <a:picLocks noChangeAspect="1"/>
          </p:cNvPicPr>
          <p:nvPr/>
        </p:nvPicPr>
        <p:blipFill>
          <a:blip r:embed="rId2"/>
          <a:stretch>
            <a:fillRect/>
          </a:stretch>
        </p:blipFill>
        <p:spPr>
          <a:xfrm>
            <a:off x="345042" y="3358088"/>
            <a:ext cx="6171174" cy="1115961"/>
          </a:xfrm>
          <a:prstGeom prst="rect">
            <a:avLst/>
          </a:prstGeom>
        </p:spPr>
      </p:pic>
      <p:sp>
        <p:nvSpPr>
          <p:cNvPr id="7" name="TextBox 6">
            <a:extLst>
              <a:ext uri="{FF2B5EF4-FFF2-40B4-BE49-F238E27FC236}">
                <a16:creationId xmlns:a16="http://schemas.microsoft.com/office/drawing/2014/main" id="{948D32C2-F1B4-AEBF-368C-1271618F1CF1}"/>
              </a:ext>
            </a:extLst>
          </p:cNvPr>
          <p:cNvSpPr txBox="1"/>
          <p:nvPr/>
        </p:nvSpPr>
        <p:spPr>
          <a:xfrm>
            <a:off x="899592" y="4474050"/>
            <a:ext cx="4570214" cy="1015663"/>
          </a:xfrm>
          <a:prstGeom prst="rect">
            <a:avLst/>
          </a:prstGeom>
          <a:noFill/>
        </p:spPr>
        <p:txBody>
          <a:bodyPr wrap="square">
            <a:spAutoFit/>
          </a:bodyPr>
          <a:lstStyle/>
          <a:p>
            <a:pPr>
              <a:buNone/>
            </a:pPr>
            <a:r>
              <a:rPr lang="en-US" sz="2000" dirty="0">
                <a:latin typeface="Times New Roman" panose="02020603050405020304" pitchFamily="18" charset="0"/>
                <a:cs typeface="Times New Roman" panose="02020603050405020304" pitchFamily="18" charset="0"/>
              </a:rPr>
              <a:t>At Cost</a:t>
            </a:r>
          </a:p>
          <a:p>
            <a:pPr>
              <a:buNone/>
            </a:pPr>
            <a:r>
              <a:rPr lang="en-US" sz="2000" dirty="0">
                <a:latin typeface="Times New Roman" panose="02020603050405020304" pitchFamily="18" charset="0"/>
                <a:cs typeface="Times New Roman" panose="02020603050405020304" pitchFamily="18" charset="0"/>
              </a:rPr>
              <a:t>At Market Rate</a:t>
            </a:r>
          </a:p>
          <a:p>
            <a:pPr>
              <a:buNone/>
            </a:pPr>
            <a:r>
              <a:rPr lang="en-US" sz="2000" dirty="0">
                <a:latin typeface="Times New Roman" panose="02020603050405020304" pitchFamily="18" charset="0"/>
                <a:cs typeface="Times New Roman" panose="02020603050405020304" pitchFamily="18" charset="0"/>
              </a:rPr>
              <a:t>Lower of Cost or Market Rate</a:t>
            </a:r>
          </a:p>
        </p:txBody>
      </p:sp>
    </p:spTree>
  </p:cSld>
  <p:clrMapOvr>
    <a:masterClrMapping/>
  </p:clrMapOvr>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052FEC-FB54-6E49-CE7B-0E321F094E3A}"/>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7565F2E9-FCDC-1502-1483-30876505457B}"/>
              </a:ext>
            </a:extLst>
          </p:cNvPr>
          <p:cNvPicPr>
            <a:picLocks noChangeAspect="1"/>
          </p:cNvPicPr>
          <p:nvPr/>
        </p:nvPicPr>
        <p:blipFill>
          <a:blip r:embed="rId2"/>
          <a:stretch>
            <a:fillRect/>
          </a:stretch>
        </p:blipFill>
        <p:spPr>
          <a:xfrm>
            <a:off x="323528" y="332656"/>
            <a:ext cx="8496944" cy="1944216"/>
          </a:xfrm>
          <a:prstGeom prst="rect">
            <a:avLst/>
          </a:prstGeom>
          <a:ln>
            <a:solidFill>
              <a:schemeClr val="tx1"/>
            </a:solidFill>
          </a:ln>
        </p:spPr>
      </p:pic>
      <p:pic>
        <p:nvPicPr>
          <p:cNvPr id="2" name="Picture 1">
            <a:extLst>
              <a:ext uri="{FF2B5EF4-FFF2-40B4-BE49-F238E27FC236}">
                <a16:creationId xmlns:a16="http://schemas.microsoft.com/office/drawing/2014/main" id="{B55B6FAE-8723-1E13-2727-BB8817978739}"/>
              </a:ext>
            </a:extLst>
          </p:cNvPr>
          <p:cNvPicPr>
            <a:picLocks noChangeAspect="1"/>
          </p:cNvPicPr>
          <p:nvPr/>
        </p:nvPicPr>
        <p:blipFill>
          <a:blip r:embed="rId3"/>
          <a:srcRect t="8998"/>
          <a:stretch>
            <a:fillRect/>
          </a:stretch>
        </p:blipFill>
        <p:spPr>
          <a:xfrm>
            <a:off x="323528" y="2492896"/>
            <a:ext cx="8496944" cy="3641018"/>
          </a:xfrm>
          <a:prstGeom prst="rect">
            <a:avLst/>
          </a:prstGeom>
          <a:ln>
            <a:solidFill>
              <a:schemeClr val="tx1"/>
            </a:solidFill>
          </a:ln>
        </p:spPr>
      </p:pic>
      <p:sp>
        <p:nvSpPr>
          <p:cNvPr id="4" name="Footer Placeholder 3">
            <a:extLst>
              <a:ext uri="{FF2B5EF4-FFF2-40B4-BE49-F238E27FC236}">
                <a16:creationId xmlns:a16="http://schemas.microsoft.com/office/drawing/2014/main" id="{26FFCB32-D3E2-FEF8-7DDE-A98146187E78}"/>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567198837"/>
      </p:ext>
    </p:extLst>
  </p:cSld>
  <p:clrMapOvr>
    <a:masterClrMapping/>
  </p:clrMapOvr>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404664"/>
            <a:ext cx="8496944" cy="4608512"/>
          </a:xfrm>
        </p:spPr>
        <p:txBody>
          <a:bodyPr>
            <a:normAutofit/>
          </a:bodyPr>
          <a:lstStyle/>
          <a:p>
            <a:pPr marL="0" indent="0" algn="just">
              <a:buNone/>
            </a:pPr>
            <a:r>
              <a:rPr lang="en-US" b="1" dirty="0">
                <a:latin typeface="Times New Roman" panose="02020603050405020304" pitchFamily="18" charset="0"/>
                <a:cs typeface="Times New Roman" panose="02020603050405020304" pitchFamily="18" charset="0"/>
              </a:rPr>
              <a:t>Method of valuation of closing stock employed in the previous year</a:t>
            </a:r>
          </a:p>
          <a:p>
            <a:pPr marL="0" indent="0" algn="just">
              <a:buNone/>
            </a:pPr>
            <a:r>
              <a:rPr lang="en-US" dirty="0">
                <a:latin typeface="Times New Roman" panose="02020603050405020304" pitchFamily="18" charset="0"/>
                <a:cs typeface="Times New Roman" panose="02020603050405020304" pitchFamily="18" charset="0"/>
              </a:rPr>
              <a:t>(a) Method of valuation should be given for each type of inventories, which shall include:</a:t>
            </a:r>
          </a:p>
          <a:p>
            <a:pPr lvl="1"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Raw material</a:t>
            </a:r>
          </a:p>
          <a:p>
            <a:pPr lvl="1"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Work in progress</a:t>
            </a:r>
          </a:p>
          <a:p>
            <a:pPr lvl="1"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Finished goods</a:t>
            </a:r>
          </a:p>
          <a:p>
            <a:pPr lvl="1"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Consumables</a:t>
            </a:r>
          </a:p>
          <a:p>
            <a:pPr lvl="1"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Maintenance Supplies</a:t>
            </a:r>
          </a:p>
          <a:p>
            <a:pPr lvl="1"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Stock in trade</a:t>
            </a:r>
          </a:p>
          <a:p>
            <a:pPr lvl="1"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Loose tools</a:t>
            </a:r>
          </a:p>
          <a:p>
            <a:pPr marL="0" indent="0" algn="just">
              <a:buNone/>
            </a:pPr>
            <a:endParaRPr lang="en-IN" sz="18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215554524"/>
      </p:ext>
    </p:extLst>
  </p:cSld>
  <p:clrMapOvr>
    <a:masterClrMapping/>
  </p:clrMapOvr>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7500" y="329186"/>
            <a:ext cx="8289001" cy="4395958"/>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(b) Actual Cost of inventory shall include:</a:t>
            </a:r>
          </a:p>
          <a:p>
            <a:pPr lvl="1"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Purchase cost, expenses directly related to purchases and duties and taxes (credit not available)</a:t>
            </a:r>
          </a:p>
          <a:p>
            <a:pPr lvl="1"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Service costs such as </a:t>
            </a:r>
            <a:r>
              <a:rPr lang="en-US" sz="2400" dirty="0" err="1">
                <a:latin typeface="Times New Roman" panose="02020603050405020304" pitchFamily="18" charset="0"/>
                <a:cs typeface="Times New Roman" panose="02020603050405020304" pitchFamily="18" charset="0"/>
              </a:rPr>
              <a:t>labour</a:t>
            </a:r>
            <a:r>
              <a:rPr lang="en-US" sz="2400" dirty="0">
                <a:latin typeface="Times New Roman" panose="02020603050405020304" pitchFamily="18" charset="0"/>
                <a:cs typeface="Times New Roman" panose="02020603050405020304" pitchFamily="18" charset="0"/>
              </a:rPr>
              <a:t> cost and other costs directly related to service</a:t>
            </a:r>
          </a:p>
          <a:p>
            <a:pPr lvl="1"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Cost of conversion shall include cost directly related to the production of inventories and includes cost incurred in bringing the inventory to present location.</a:t>
            </a:r>
            <a:endParaRPr lang="en-IN" sz="24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920664977"/>
      </p:ext>
    </p:extLst>
  </p:cSld>
  <p:clrMapOvr>
    <a:masterClrMapping/>
  </p:clrMapOvr>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332656"/>
            <a:ext cx="8496944" cy="4395958"/>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Net realizable value (NRV) is the value of an asset that can be realized upon the sale of an asset, less a reasonable estimate of the costs associated with the sale of an asset.</a:t>
            </a:r>
          </a:p>
          <a:p>
            <a:pPr marL="0" indent="0" algn="just">
              <a:buNone/>
            </a:pPr>
            <a:r>
              <a:rPr lang="en-US" sz="2400" dirty="0">
                <a:latin typeface="Times New Roman" panose="02020603050405020304" pitchFamily="18" charset="0"/>
                <a:cs typeface="Times New Roman" panose="02020603050405020304" pitchFamily="18" charset="0"/>
              </a:rPr>
              <a:t>Method of valuation of closing stock can be based on FIFO method/Weighted average cost method/Specific identification method.</a:t>
            </a:r>
          </a:p>
          <a:p>
            <a:pPr marL="0" indent="0" algn="just">
              <a:buNone/>
            </a:pPr>
            <a:r>
              <a:rPr lang="en-US" sz="2400" dirty="0">
                <a:latin typeface="Times New Roman" panose="02020603050405020304" pitchFamily="18" charset="0"/>
                <a:cs typeface="Times New Roman" panose="02020603050405020304" pitchFamily="18" charset="0"/>
              </a:rPr>
              <a:t>Closing Stock should be valued at actual cost or NRV, whichever is lower. It should be ensured that the method of valuation of stock is appropriate and complies with principles of AS 2(or IND AS2). If the method of valuation is not appropriate, then a suitable qualification in the </a:t>
            </a:r>
            <a:r>
              <a:rPr lang="en-US" sz="2400" b="1" dirty="0">
                <a:latin typeface="Times New Roman" panose="02020603050405020304" pitchFamily="18" charset="0"/>
                <a:cs typeface="Times New Roman" panose="02020603050405020304" pitchFamily="18" charset="0"/>
              </a:rPr>
              <a:t>Tax audit report</a:t>
            </a:r>
            <a:r>
              <a:rPr lang="en-US" sz="2400" dirty="0">
                <a:latin typeface="Times New Roman" panose="02020603050405020304" pitchFamily="18" charset="0"/>
                <a:cs typeface="Times New Roman" panose="02020603050405020304" pitchFamily="18" charset="0"/>
              </a:rPr>
              <a:t> is required in Form 3CB.</a:t>
            </a:r>
          </a:p>
          <a:p>
            <a:pPr marL="0" indent="0" algn="just">
              <a:buNone/>
            </a:pPr>
            <a:endParaRPr lang="en-IN" sz="16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866007021"/>
      </p:ext>
    </p:extLst>
  </p:cSld>
  <p:clrMapOvr>
    <a:masterClrMapping/>
  </p:clrMapOvr>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260648"/>
            <a:ext cx="8424936" cy="4752528"/>
          </a:xfrm>
        </p:spPr>
        <p:txBody>
          <a:bodyPr>
            <a:noAutofit/>
          </a:bodyPr>
          <a:lstStyle/>
          <a:p>
            <a:pPr marL="0" indent="0" algn="just">
              <a:buNone/>
            </a:pPr>
            <a:r>
              <a:rPr lang="en-US" sz="2400" dirty="0">
                <a:latin typeface="Times New Roman" panose="02020603050405020304" pitchFamily="18" charset="0"/>
                <a:cs typeface="Times New Roman" panose="02020603050405020304" pitchFamily="18" charset="0"/>
              </a:rPr>
              <a:t>The auditor should ensure that any deviation from the method of valuation as prescribed under section 145A is appropriately disclosed, and the effect thereof on the profit/loss is also indicated.</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Section 145A follows the inclusive method, i.e., any tax, duty, </a:t>
            </a:r>
            <a:r>
              <a:rPr lang="en-US" sz="2400" dirty="0" err="1">
                <a:latin typeface="Times New Roman" panose="02020603050405020304" pitchFamily="18" charset="0"/>
                <a:cs typeface="Times New Roman" panose="02020603050405020304" pitchFamily="18" charset="0"/>
              </a:rPr>
              <a:t>cess</a:t>
            </a:r>
            <a:r>
              <a:rPr lang="en-US" sz="2400" dirty="0">
                <a:latin typeface="Times New Roman" panose="02020603050405020304" pitchFamily="18" charset="0"/>
                <a:cs typeface="Times New Roman" panose="02020603050405020304" pitchFamily="18" charset="0"/>
              </a:rPr>
              <a:t> or fee actually paid or incurred on inputs should be added to the cost of inputs (raw materials, stores etc.), and if paid or incurred on the sale of goods, it should be added to the sales if not already added in the books of account.</a:t>
            </a:r>
          </a:p>
          <a:p>
            <a:pPr marL="0" indent="0" algn="just">
              <a:buNone/>
            </a:pPr>
            <a:r>
              <a:rPr lang="en-US" sz="2400" dirty="0">
                <a:latin typeface="Times New Roman" panose="02020603050405020304" pitchFamily="18" charset="0"/>
                <a:cs typeface="Times New Roman" panose="02020603050405020304" pitchFamily="18" charset="0"/>
              </a:rPr>
              <a:t> Any tax, duty, </a:t>
            </a:r>
            <a:r>
              <a:rPr lang="en-US" sz="2400" dirty="0" err="1">
                <a:latin typeface="Times New Roman" panose="02020603050405020304" pitchFamily="18" charset="0"/>
                <a:cs typeface="Times New Roman" panose="02020603050405020304" pitchFamily="18" charset="0"/>
              </a:rPr>
              <a:t>cess</a:t>
            </a:r>
            <a:r>
              <a:rPr lang="en-US" sz="2400" dirty="0">
                <a:latin typeface="Times New Roman" panose="02020603050405020304" pitchFamily="18" charset="0"/>
                <a:cs typeface="Times New Roman" panose="02020603050405020304" pitchFamily="18" charset="0"/>
              </a:rPr>
              <a:t> or fee actually paid or incurred on the inventory (finished goods, work-in-progress, raw materials, etc.) should be added to the inventories, if not already added while valuing the inventory in the accounts.</a:t>
            </a:r>
            <a:endParaRPr lang="en-IN" sz="18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045430613"/>
      </p:ext>
    </p:extLst>
  </p:cSld>
  <p:clrMapOvr>
    <a:masterClrMapping/>
  </p:clrMapOvr>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7193" y="260648"/>
            <a:ext cx="8767022" cy="5400600"/>
          </a:xfrm>
        </p:spPr>
        <p:txBody>
          <a:bodyPr>
            <a:noAutofit/>
          </a:bodyPr>
          <a:lstStyle/>
          <a:p>
            <a:pPr marL="0" indent="0" algn="just">
              <a:buNone/>
            </a:pPr>
            <a:r>
              <a:rPr lang="en-US" sz="2250" dirty="0">
                <a:latin typeface="Times New Roman" panose="02020603050405020304" pitchFamily="18" charset="0"/>
                <a:cs typeface="Times New Roman" panose="02020603050405020304" pitchFamily="18" charset="0"/>
              </a:rPr>
              <a:t>This section has been amended with retrospective effect from AY 2017-18 to give effect to ICDS. </a:t>
            </a:r>
          </a:p>
          <a:p>
            <a:pPr marL="0" indent="0" algn="just">
              <a:buNone/>
            </a:pPr>
            <a:r>
              <a:rPr lang="en-US" sz="2250" dirty="0">
                <a:latin typeface="Times New Roman" panose="02020603050405020304" pitchFamily="18" charset="0"/>
                <a:cs typeface="Times New Roman" panose="02020603050405020304" pitchFamily="18" charset="0"/>
              </a:rPr>
              <a:t>The amended section covers not only goods but services and securities too. </a:t>
            </a:r>
          </a:p>
          <a:p>
            <a:pPr marL="0" indent="0" algn="just">
              <a:buNone/>
            </a:pPr>
            <a:r>
              <a:rPr lang="en-US" sz="2250" dirty="0">
                <a:latin typeface="Times New Roman" panose="02020603050405020304" pitchFamily="18" charset="0"/>
                <a:cs typeface="Times New Roman" panose="02020603050405020304" pitchFamily="18" charset="0"/>
              </a:rPr>
              <a:t>As the </a:t>
            </a:r>
            <a:r>
              <a:rPr lang="en-US" sz="2250" dirty="0" err="1">
                <a:latin typeface="Times New Roman" panose="02020603050405020304" pitchFamily="18" charset="0"/>
                <a:cs typeface="Times New Roman" panose="02020603050405020304" pitchFamily="18" charset="0"/>
              </a:rPr>
              <a:t>assessee</a:t>
            </a:r>
            <a:r>
              <a:rPr lang="en-US" sz="2250" dirty="0">
                <a:latin typeface="Times New Roman" panose="02020603050405020304" pitchFamily="18" charset="0"/>
                <a:cs typeface="Times New Roman" panose="02020603050405020304" pitchFamily="18" charset="0"/>
              </a:rPr>
              <a:t> follows accounting as per AS 2/IND AS 2 (i.e. exclusive method), adjustments are required as per section 145A (i.e. inclusive method).</a:t>
            </a:r>
          </a:p>
          <a:p>
            <a:pPr marL="0" indent="0" algn="just">
              <a:buNone/>
            </a:pPr>
            <a:endParaRPr lang="en-US" sz="1400" dirty="0">
              <a:latin typeface="Times New Roman" panose="02020603050405020304" pitchFamily="18" charset="0"/>
              <a:cs typeface="Times New Roman" panose="02020603050405020304" pitchFamily="18" charset="0"/>
            </a:endParaRPr>
          </a:p>
          <a:p>
            <a:pPr marL="0" indent="0" algn="just">
              <a:buNone/>
            </a:pPr>
            <a:r>
              <a:rPr lang="en-US" sz="2250" dirty="0">
                <a:latin typeface="Times New Roman" panose="02020603050405020304" pitchFamily="18" charset="0"/>
                <a:cs typeface="Times New Roman" panose="02020603050405020304" pitchFamily="18" charset="0"/>
              </a:rPr>
              <a:t>Following the exclusive method or inclusive method would not impact the profits of the entity.</a:t>
            </a:r>
          </a:p>
          <a:p>
            <a:pPr marL="0" indent="0" algn="just">
              <a:buNone/>
            </a:pPr>
            <a:endParaRPr lang="en-US" sz="1050" dirty="0">
              <a:latin typeface="Times New Roman" panose="02020603050405020304" pitchFamily="18" charset="0"/>
              <a:cs typeface="Times New Roman" panose="02020603050405020304" pitchFamily="18" charset="0"/>
            </a:endParaRPr>
          </a:p>
          <a:p>
            <a:pPr marL="0" indent="0" algn="just">
              <a:buNone/>
            </a:pPr>
            <a:r>
              <a:rPr lang="en-US" sz="2250" dirty="0">
                <a:latin typeface="Times New Roman" panose="02020603050405020304" pitchFamily="18" charset="0"/>
                <a:cs typeface="Times New Roman" panose="02020603050405020304" pitchFamily="18" charset="0"/>
              </a:rPr>
              <a:t>Section 145A allows change in method of valuation in the following cases:</a:t>
            </a:r>
          </a:p>
          <a:p>
            <a:pPr marL="533400" lvl="1" indent="-342900" algn="just">
              <a:buClrTx/>
              <a:buFont typeface="+mj-lt"/>
              <a:buAutoNum type="arabicPeriod"/>
            </a:pPr>
            <a:r>
              <a:rPr lang="en-US" sz="2250" dirty="0">
                <a:latin typeface="Times New Roman" panose="02020603050405020304" pitchFamily="18" charset="0"/>
                <a:cs typeface="Times New Roman" panose="02020603050405020304" pitchFamily="18" charset="0"/>
              </a:rPr>
              <a:t>Adoption of different policies is required by statute</a:t>
            </a:r>
          </a:p>
          <a:p>
            <a:pPr marL="533400" lvl="1" indent="-342900" algn="just">
              <a:buClrTx/>
              <a:buFont typeface="+mj-lt"/>
              <a:buAutoNum type="arabicPeriod"/>
            </a:pPr>
            <a:r>
              <a:rPr lang="en-US" sz="2250" dirty="0">
                <a:latin typeface="Times New Roman" panose="02020603050405020304" pitchFamily="18" charset="0"/>
                <a:cs typeface="Times New Roman" panose="02020603050405020304" pitchFamily="18" charset="0"/>
              </a:rPr>
              <a:t>The change would result in better presentation of financial statements of the enterprise.</a:t>
            </a:r>
            <a:endParaRPr lang="en-IN" sz="225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286426736"/>
      </p:ext>
    </p:extLst>
  </p:cSld>
  <p:clrMapOvr>
    <a:masterClrMapping/>
  </p:clrMapOvr>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04800" y="457200"/>
            <a:ext cx="8534400" cy="5550091"/>
          </a:xfrm>
        </p:spPr>
        <p:txBody>
          <a:bodyPr>
            <a:normAutofit/>
          </a:bodyPr>
          <a:lstStyle/>
          <a:p>
            <a:pPr algn="just">
              <a:buNone/>
            </a:pPr>
            <a:r>
              <a:rPr lang="en-US" sz="2400" dirty="0">
                <a:solidFill>
                  <a:schemeClr val="tx1"/>
                </a:solidFill>
                <a:latin typeface="Times New Roman" pitchFamily="18" charset="0"/>
                <a:cs typeface="Times New Roman" pitchFamily="18" charset="0"/>
              </a:rPr>
              <a:t>As the enterprise follows exclusive method of accounting as per AS 2 (which is different from section 145A, which requires inclusive system to be followed), hence the following adjustments are required:</a:t>
            </a:r>
          </a:p>
          <a:p>
            <a:pPr algn="just">
              <a:buNone/>
            </a:pPr>
            <a:r>
              <a:rPr lang="en-US" sz="2400" dirty="0">
                <a:solidFill>
                  <a:schemeClr val="tx1"/>
                </a:solidFill>
                <a:latin typeface="Times New Roman" pitchFamily="18" charset="0"/>
                <a:cs typeface="Times New Roman" pitchFamily="18" charset="0"/>
              </a:rPr>
              <a:t>Any tax, duty or fee paid on purchase or inventory should be added to the cost of purchase or cost of inventory respectively.</a:t>
            </a:r>
          </a:p>
          <a:p>
            <a:pPr algn="just">
              <a:buNone/>
            </a:pPr>
            <a:r>
              <a:rPr lang="en-US" sz="2400" dirty="0">
                <a:solidFill>
                  <a:schemeClr val="tx1"/>
                </a:solidFill>
                <a:latin typeface="Times New Roman" pitchFamily="18" charset="0"/>
                <a:cs typeface="Times New Roman" pitchFamily="18" charset="0"/>
              </a:rPr>
              <a:t>Any tax, duty or fee paid on sale of goods or services should be added to sales.</a:t>
            </a:r>
          </a:p>
          <a:p>
            <a:pPr algn="just">
              <a:buNone/>
            </a:pPr>
            <a:r>
              <a:rPr lang="en-US" sz="2400" dirty="0">
                <a:solidFill>
                  <a:schemeClr val="tx1"/>
                </a:solidFill>
                <a:latin typeface="Times New Roman" pitchFamily="18" charset="0"/>
                <a:cs typeface="Times New Roman" pitchFamily="18" charset="0"/>
              </a:rPr>
              <a:t>It is pertinent to note that as per ICAI Tax Audit Guidance Note (Revised 2026) Para 28, the impact of following exclusive method or inclusive method would not impact profits of the entity.</a:t>
            </a:r>
          </a:p>
          <a:p>
            <a:pPr algn="just">
              <a:buNone/>
            </a:pPr>
            <a:r>
              <a:rPr lang="en-US" sz="2400" dirty="0">
                <a:solidFill>
                  <a:schemeClr val="tx1"/>
                </a:solidFill>
                <a:latin typeface="Times New Roman" pitchFamily="18" charset="0"/>
                <a:cs typeface="Times New Roman" pitchFamily="18" charset="0"/>
              </a:rPr>
              <a:t>Disclosure in S. No. 14(b) may be made as under (as suggested by ICAI Guidance Note of the example taken therein)</a:t>
            </a:r>
          </a:p>
          <a:p>
            <a:pPr algn="just">
              <a:buNone/>
            </a:pPr>
            <a:endParaRPr lang="en-IN" sz="24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228601"/>
            <a:ext cx="8763000" cy="6248400"/>
          </a:xfrm>
        </p:spPr>
        <p:txBody>
          <a:bodyPr/>
          <a:lstStyle/>
          <a:p>
            <a:br>
              <a:rPr lang="en-US" dirty="0">
                <a:solidFill>
                  <a:schemeClr val="tx1"/>
                </a:solidFill>
                <a:latin typeface="Times New Roman" pitchFamily="18" charset="0"/>
                <a:cs typeface="Times New Roman" pitchFamily="18" charset="0"/>
              </a:rPr>
            </a:br>
            <a:endParaRPr lang="en-US" dirty="0">
              <a:solidFill>
                <a:schemeClr val="tx1"/>
              </a:solidFill>
              <a:latin typeface="Times New Roman" pitchFamily="18" charset="0"/>
              <a:cs typeface="Times New Roman" pitchFamily="18" charset="0"/>
            </a:endParaRPr>
          </a:p>
        </p:txBody>
      </p:sp>
      <p:graphicFrame>
        <p:nvGraphicFramePr>
          <p:cNvPr id="3" name="Table 2"/>
          <p:cNvGraphicFramePr>
            <a:graphicFrameLocks noGrp="1"/>
          </p:cNvGraphicFramePr>
          <p:nvPr/>
        </p:nvGraphicFramePr>
        <p:xfrm>
          <a:off x="304801" y="228600"/>
          <a:ext cx="8458198" cy="3510280"/>
        </p:xfrm>
        <a:graphic>
          <a:graphicData uri="http://schemas.openxmlformats.org/drawingml/2006/table">
            <a:tbl>
              <a:tblPr firstRow="1" bandRow="1">
                <a:tableStyleId>{5C22544A-7EE6-4342-B048-85BDC9FD1C3A}</a:tableStyleId>
              </a:tblPr>
              <a:tblGrid>
                <a:gridCol w="629866">
                  <a:extLst>
                    <a:ext uri="{9D8B030D-6E8A-4147-A177-3AD203B41FA5}">
                      <a16:colId xmlns:a16="http://schemas.microsoft.com/office/drawing/2014/main" val="20000"/>
                    </a:ext>
                  </a:extLst>
                </a:gridCol>
                <a:gridCol w="5112398">
                  <a:extLst>
                    <a:ext uri="{9D8B030D-6E8A-4147-A177-3AD203B41FA5}">
                      <a16:colId xmlns:a16="http://schemas.microsoft.com/office/drawing/2014/main" val="20001"/>
                    </a:ext>
                  </a:extLst>
                </a:gridCol>
                <a:gridCol w="1551963">
                  <a:extLst>
                    <a:ext uri="{9D8B030D-6E8A-4147-A177-3AD203B41FA5}">
                      <a16:colId xmlns:a16="http://schemas.microsoft.com/office/drawing/2014/main" val="20002"/>
                    </a:ext>
                  </a:extLst>
                </a:gridCol>
                <a:gridCol w="1163971">
                  <a:extLst>
                    <a:ext uri="{9D8B030D-6E8A-4147-A177-3AD203B41FA5}">
                      <a16:colId xmlns:a16="http://schemas.microsoft.com/office/drawing/2014/main" val="20003"/>
                    </a:ext>
                  </a:extLst>
                </a:gridCol>
              </a:tblGrid>
              <a:tr h="370840">
                <a:tc>
                  <a:txBody>
                    <a:bodyPr/>
                    <a:lstStyle/>
                    <a:p>
                      <a:r>
                        <a:rPr lang="en-US" sz="1800" b="1" kern="1200" baseline="0" dirty="0">
                          <a:solidFill>
                            <a:schemeClr val="lt1"/>
                          </a:solidFill>
                          <a:latin typeface="Times New Roman" pitchFamily="18" charset="0"/>
                          <a:ea typeface="+mn-ea"/>
                          <a:cs typeface="Times New Roman" pitchFamily="18" charset="0"/>
                        </a:rPr>
                        <a:t>S.</a:t>
                      </a:r>
                    </a:p>
                    <a:p>
                      <a:r>
                        <a:rPr lang="en-US" sz="1800" b="1" kern="1200" baseline="0" dirty="0">
                          <a:solidFill>
                            <a:schemeClr val="lt1"/>
                          </a:solidFill>
                          <a:latin typeface="Times New Roman" pitchFamily="18" charset="0"/>
                          <a:ea typeface="+mn-ea"/>
                          <a:cs typeface="Times New Roman" pitchFamily="18" charset="0"/>
                        </a:rPr>
                        <a:t>No.</a:t>
                      </a:r>
                      <a:endParaRPr lang="en-US" dirty="0">
                        <a:latin typeface="Times New Roman" pitchFamily="18" charset="0"/>
                        <a:cs typeface="Times New Roman" pitchFamily="18" charset="0"/>
                      </a:endParaRPr>
                    </a:p>
                  </a:txBody>
                  <a:tcPr/>
                </a:tc>
                <a:tc>
                  <a:txBody>
                    <a:bodyPr/>
                    <a:lstStyle/>
                    <a:p>
                      <a:r>
                        <a:rPr lang="en-US" sz="1800" b="1" kern="1200" baseline="0" dirty="0">
                          <a:solidFill>
                            <a:schemeClr val="lt1"/>
                          </a:solidFill>
                          <a:latin typeface="Times New Roman" pitchFamily="18" charset="0"/>
                          <a:ea typeface="+mn-ea"/>
                          <a:cs typeface="Times New Roman" pitchFamily="18" charset="0"/>
                        </a:rPr>
                        <a:t>Particulars</a:t>
                      </a:r>
                      <a:endParaRPr lang="en-US" dirty="0">
                        <a:latin typeface="Times New Roman" pitchFamily="18" charset="0"/>
                        <a:cs typeface="Times New Roman" pitchFamily="18" charset="0"/>
                      </a:endParaRPr>
                    </a:p>
                  </a:txBody>
                  <a:tcPr/>
                </a:tc>
                <a:tc>
                  <a:txBody>
                    <a:bodyPr/>
                    <a:lstStyle/>
                    <a:p>
                      <a:r>
                        <a:rPr lang="en-US" sz="1800" b="1" kern="1200" baseline="0" dirty="0">
                          <a:solidFill>
                            <a:schemeClr val="lt1"/>
                          </a:solidFill>
                          <a:latin typeface="Times New Roman" pitchFamily="18" charset="0"/>
                          <a:ea typeface="+mn-ea"/>
                          <a:cs typeface="Times New Roman" pitchFamily="18" charset="0"/>
                        </a:rPr>
                        <a:t>Particulars Increase</a:t>
                      </a:r>
                    </a:p>
                    <a:p>
                      <a:r>
                        <a:rPr lang="en-US" sz="1800" b="1" kern="1200" baseline="0" dirty="0">
                          <a:solidFill>
                            <a:schemeClr val="lt1"/>
                          </a:solidFill>
                          <a:latin typeface="Times New Roman" pitchFamily="18" charset="0"/>
                          <a:ea typeface="+mn-ea"/>
                          <a:cs typeface="Times New Roman" pitchFamily="18" charset="0"/>
                        </a:rPr>
                        <a:t>in profit (Rs)</a:t>
                      </a:r>
                      <a:endParaRPr lang="en-US" b="0" dirty="0">
                        <a:latin typeface="Times New Roman" pitchFamily="18" charset="0"/>
                        <a:cs typeface="Times New Roman" pitchFamily="18" charset="0"/>
                      </a:endParaRPr>
                    </a:p>
                  </a:txBody>
                  <a:tcPr/>
                </a:tc>
                <a:tc>
                  <a:txBody>
                    <a:bodyPr/>
                    <a:lstStyle/>
                    <a:p>
                      <a:r>
                        <a:rPr lang="en-US" sz="1800" b="1" kern="1200" baseline="0" dirty="0">
                          <a:solidFill>
                            <a:schemeClr val="lt1"/>
                          </a:solidFill>
                          <a:latin typeface="Times New Roman" pitchFamily="18" charset="0"/>
                          <a:ea typeface="+mn-ea"/>
                          <a:cs typeface="Times New Roman" pitchFamily="18" charset="0"/>
                        </a:rPr>
                        <a:t>Decrease</a:t>
                      </a:r>
                    </a:p>
                    <a:p>
                      <a:r>
                        <a:rPr lang="en-US" sz="1800" b="1" kern="1200" baseline="0" dirty="0">
                          <a:solidFill>
                            <a:schemeClr val="lt1"/>
                          </a:solidFill>
                          <a:latin typeface="Times New Roman" pitchFamily="18" charset="0"/>
                          <a:ea typeface="+mn-ea"/>
                          <a:cs typeface="Times New Roman" pitchFamily="18" charset="0"/>
                        </a:rPr>
                        <a:t>in profit</a:t>
                      </a:r>
                    </a:p>
                    <a:p>
                      <a:r>
                        <a:rPr lang="en-US" sz="1800" b="1" kern="1200" baseline="0" dirty="0">
                          <a:solidFill>
                            <a:schemeClr val="lt1"/>
                          </a:solidFill>
                          <a:latin typeface="Times New Roman" pitchFamily="18" charset="0"/>
                          <a:ea typeface="+mn-ea"/>
                          <a:cs typeface="Times New Roman" pitchFamily="18" charset="0"/>
                        </a:rPr>
                        <a:t>(Rs)</a:t>
                      </a:r>
                      <a:endParaRPr lang="en-US" dirty="0">
                        <a:latin typeface="Times New Roman" pitchFamily="18" charset="0"/>
                        <a:cs typeface="Times New Roman" pitchFamily="18" charset="0"/>
                      </a:endParaRPr>
                    </a:p>
                  </a:txBody>
                  <a:tcPr/>
                </a:tc>
                <a:extLst>
                  <a:ext uri="{0D108BD9-81ED-4DB2-BD59-A6C34878D82A}">
                    <a16:rowId xmlns:a16="http://schemas.microsoft.com/office/drawing/2014/main" val="10000"/>
                  </a:ext>
                </a:extLst>
              </a:tr>
              <a:tr h="370840">
                <a:tc>
                  <a:txBody>
                    <a:bodyPr/>
                    <a:lstStyle/>
                    <a:p>
                      <a:r>
                        <a:rPr lang="en-US" dirty="0">
                          <a:latin typeface="Times New Roman" pitchFamily="18" charset="0"/>
                          <a:cs typeface="Times New Roman" pitchFamily="18" charset="0"/>
                        </a:rPr>
                        <a:t>1</a:t>
                      </a:r>
                    </a:p>
                  </a:txBody>
                  <a:tcPr/>
                </a:tc>
                <a:tc>
                  <a:txBody>
                    <a:bodyPr/>
                    <a:lstStyle/>
                    <a:p>
                      <a:r>
                        <a:rPr lang="en-US" sz="1800" b="0" kern="1200" baseline="0" dirty="0">
                          <a:solidFill>
                            <a:schemeClr val="dk1"/>
                          </a:solidFill>
                          <a:latin typeface="Times New Roman" pitchFamily="18" charset="0"/>
                          <a:ea typeface="+mn-ea"/>
                          <a:cs typeface="Times New Roman" pitchFamily="18" charset="0"/>
                        </a:rPr>
                        <a:t>Increase in Opening Stock on inclusion of GST</a:t>
                      </a:r>
                      <a:endParaRPr lang="en-US" b="0" dirty="0">
                        <a:latin typeface="Times New Roman" pitchFamily="18" charset="0"/>
                        <a:cs typeface="Times New Roman" pitchFamily="18" charset="0"/>
                      </a:endParaRPr>
                    </a:p>
                  </a:txBody>
                  <a:tcPr/>
                </a:tc>
                <a:tc>
                  <a:txBody>
                    <a:bodyPr/>
                    <a:lstStyle/>
                    <a:p>
                      <a:pPr algn="r"/>
                      <a:endParaRPr lang="en-US" dirty="0">
                        <a:latin typeface="Times New Roman" pitchFamily="18" charset="0"/>
                        <a:cs typeface="Times New Roman" pitchFamily="18" charset="0"/>
                      </a:endParaRPr>
                    </a:p>
                  </a:txBody>
                  <a:tcPr/>
                </a:tc>
                <a:tc>
                  <a:txBody>
                    <a:bodyPr/>
                    <a:lstStyle/>
                    <a:p>
                      <a:pPr algn="r"/>
                      <a:r>
                        <a:rPr lang="en-US" dirty="0">
                          <a:latin typeface="Times New Roman" pitchFamily="18" charset="0"/>
                          <a:cs typeface="Times New Roman" pitchFamily="18" charset="0"/>
                        </a:rPr>
                        <a:t>30000</a:t>
                      </a:r>
                    </a:p>
                  </a:txBody>
                  <a:tcPr/>
                </a:tc>
                <a:extLst>
                  <a:ext uri="{0D108BD9-81ED-4DB2-BD59-A6C34878D82A}">
                    <a16:rowId xmlns:a16="http://schemas.microsoft.com/office/drawing/2014/main" val="10001"/>
                  </a:ext>
                </a:extLst>
              </a:tr>
              <a:tr h="370840">
                <a:tc>
                  <a:txBody>
                    <a:bodyPr/>
                    <a:lstStyle/>
                    <a:p>
                      <a:r>
                        <a:rPr lang="en-US" dirty="0">
                          <a:latin typeface="Times New Roman" pitchFamily="18" charset="0"/>
                          <a:cs typeface="Times New Roman" pitchFamily="18" charset="0"/>
                        </a:rPr>
                        <a:t>2</a:t>
                      </a:r>
                    </a:p>
                  </a:txBody>
                  <a:tcPr/>
                </a:tc>
                <a:tc>
                  <a:txBody>
                    <a:bodyPr/>
                    <a:lstStyle/>
                    <a:p>
                      <a:r>
                        <a:rPr lang="en-US" sz="1800" b="0" kern="1200" baseline="0" dirty="0">
                          <a:solidFill>
                            <a:schemeClr val="dk1"/>
                          </a:solidFill>
                          <a:latin typeface="Times New Roman" pitchFamily="18" charset="0"/>
                          <a:ea typeface="+mn-ea"/>
                          <a:cs typeface="Times New Roman" pitchFamily="18" charset="0"/>
                        </a:rPr>
                        <a:t>Increase in Purchases on inclusion of GST</a:t>
                      </a:r>
                      <a:endParaRPr lang="en-US" b="0" dirty="0">
                        <a:latin typeface="Times New Roman" pitchFamily="18" charset="0"/>
                        <a:cs typeface="Times New Roman" pitchFamily="18" charset="0"/>
                      </a:endParaRPr>
                    </a:p>
                  </a:txBody>
                  <a:tcPr/>
                </a:tc>
                <a:tc>
                  <a:txBody>
                    <a:bodyPr/>
                    <a:lstStyle/>
                    <a:p>
                      <a:pPr algn="r"/>
                      <a:endParaRPr lang="en-US" dirty="0">
                        <a:latin typeface="Times New Roman" pitchFamily="18" charset="0"/>
                        <a:cs typeface="Times New Roman" pitchFamily="18" charset="0"/>
                      </a:endParaRPr>
                    </a:p>
                  </a:txBody>
                  <a:tcPr/>
                </a:tc>
                <a:tc>
                  <a:txBody>
                    <a:bodyPr/>
                    <a:lstStyle/>
                    <a:p>
                      <a:pPr algn="r"/>
                      <a:r>
                        <a:rPr lang="en-US" dirty="0">
                          <a:latin typeface="Times New Roman" pitchFamily="18" charset="0"/>
                          <a:cs typeface="Times New Roman" pitchFamily="18" charset="0"/>
                        </a:rPr>
                        <a:t>90000</a:t>
                      </a:r>
                    </a:p>
                  </a:txBody>
                  <a:tcPr/>
                </a:tc>
                <a:extLst>
                  <a:ext uri="{0D108BD9-81ED-4DB2-BD59-A6C34878D82A}">
                    <a16:rowId xmlns:a16="http://schemas.microsoft.com/office/drawing/2014/main" val="10002"/>
                  </a:ext>
                </a:extLst>
              </a:tr>
              <a:tr h="370840">
                <a:tc>
                  <a:txBody>
                    <a:bodyPr/>
                    <a:lstStyle/>
                    <a:p>
                      <a:r>
                        <a:rPr lang="en-US" dirty="0">
                          <a:latin typeface="Times New Roman" pitchFamily="18" charset="0"/>
                          <a:cs typeface="Times New Roman" pitchFamily="18" charset="0"/>
                        </a:rPr>
                        <a:t>3</a:t>
                      </a:r>
                    </a:p>
                  </a:txBody>
                  <a:tcPr/>
                </a:tc>
                <a:tc>
                  <a:txBody>
                    <a:bodyPr/>
                    <a:lstStyle/>
                    <a:p>
                      <a:r>
                        <a:rPr lang="en-US" sz="1800" b="0" kern="1200" baseline="0" dirty="0">
                          <a:solidFill>
                            <a:schemeClr val="dk1"/>
                          </a:solidFill>
                          <a:latin typeface="Times New Roman" pitchFamily="18" charset="0"/>
                          <a:ea typeface="+mn-ea"/>
                          <a:cs typeface="Times New Roman" pitchFamily="18" charset="0"/>
                        </a:rPr>
                        <a:t>Increase in Sales on inclusion of GST</a:t>
                      </a:r>
                      <a:endParaRPr lang="en-US" b="0" dirty="0">
                        <a:latin typeface="Times New Roman" pitchFamily="18" charset="0"/>
                        <a:cs typeface="Times New Roman" pitchFamily="18" charset="0"/>
                      </a:endParaRPr>
                    </a:p>
                  </a:txBody>
                  <a:tcPr/>
                </a:tc>
                <a:tc>
                  <a:txBody>
                    <a:bodyPr/>
                    <a:lstStyle/>
                    <a:p>
                      <a:pPr algn="r"/>
                      <a:r>
                        <a:rPr lang="en-US" dirty="0">
                          <a:latin typeface="Times New Roman" pitchFamily="18" charset="0"/>
                          <a:cs typeface="Times New Roman" pitchFamily="18" charset="0"/>
                        </a:rPr>
                        <a:t>90000</a:t>
                      </a:r>
                    </a:p>
                  </a:txBody>
                  <a:tcPr/>
                </a:tc>
                <a:tc>
                  <a:txBody>
                    <a:bodyPr/>
                    <a:lstStyle/>
                    <a:p>
                      <a:pPr algn="r"/>
                      <a:endParaRPr lang="en-US" dirty="0">
                        <a:latin typeface="Times New Roman" pitchFamily="18" charset="0"/>
                        <a:cs typeface="Times New Roman" pitchFamily="18" charset="0"/>
                      </a:endParaRPr>
                    </a:p>
                  </a:txBody>
                  <a:tcPr/>
                </a:tc>
                <a:extLst>
                  <a:ext uri="{0D108BD9-81ED-4DB2-BD59-A6C34878D82A}">
                    <a16:rowId xmlns:a16="http://schemas.microsoft.com/office/drawing/2014/main" val="10003"/>
                  </a:ext>
                </a:extLst>
              </a:tr>
              <a:tr h="370840">
                <a:tc>
                  <a:txBody>
                    <a:bodyPr/>
                    <a:lstStyle/>
                    <a:p>
                      <a:r>
                        <a:rPr lang="en-US" dirty="0">
                          <a:latin typeface="Times New Roman" pitchFamily="18" charset="0"/>
                          <a:cs typeface="Times New Roman" pitchFamily="18" charset="0"/>
                        </a:rPr>
                        <a:t>4</a:t>
                      </a:r>
                    </a:p>
                  </a:txBody>
                  <a:tcPr/>
                </a:tc>
                <a:tc>
                  <a:txBody>
                    <a:bodyPr/>
                    <a:lstStyle/>
                    <a:p>
                      <a:r>
                        <a:rPr lang="en-US" sz="1800" b="0" kern="1200" baseline="0" dirty="0">
                          <a:solidFill>
                            <a:schemeClr val="dk1"/>
                          </a:solidFill>
                          <a:latin typeface="Times New Roman" pitchFamily="18" charset="0"/>
                          <a:ea typeface="+mn-ea"/>
                          <a:cs typeface="Times New Roman" pitchFamily="18" charset="0"/>
                        </a:rPr>
                        <a:t>Increase in Closing Stock on inclusion of GST</a:t>
                      </a:r>
                      <a:endParaRPr lang="en-US" b="0" dirty="0">
                        <a:latin typeface="Times New Roman" pitchFamily="18" charset="0"/>
                        <a:cs typeface="Times New Roman" pitchFamily="18" charset="0"/>
                      </a:endParaRPr>
                    </a:p>
                  </a:txBody>
                  <a:tcPr/>
                </a:tc>
                <a:tc>
                  <a:txBody>
                    <a:bodyPr/>
                    <a:lstStyle/>
                    <a:p>
                      <a:pPr algn="r"/>
                      <a:r>
                        <a:rPr lang="en-US" dirty="0">
                          <a:latin typeface="Times New Roman" pitchFamily="18" charset="0"/>
                          <a:cs typeface="Times New Roman" pitchFamily="18" charset="0"/>
                        </a:rPr>
                        <a:t>60000</a:t>
                      </a:r>
                    </a:p>
                  </a:txBody>
                  <a:tcPr/>
                </a:tc>
                <a:tc>
                  <a:txBody>
                    <a:bodyPr/>
                    <a:lstStyle/>
                    <a:p>
                      <a:pPr algn="r"/>
                      <a:endParaRPr lang="en-US" dirty="0">
                        <a:latin typeface="Times New Roman" pitchFamily="18" charset="0"/>
                        <a:cs typeface="Times New Roman" pitchFamily="18" charset="0"/>
                      </a:endParaRPr>
                    </a:p>
                  </a:txBody>
                  <a:tcPr/>
                </a:tc>
                <a:extLst>
                  <a:ext uri="{0D108BD9-81ED-4DB2-BD59-A6C34878D82A}">
                    <a16:rowId xmlns:a16="http://schemas.microsoft.com/office/drawing/2014/main" val="10004"/>
                  </a:ext>
                </a:extLst>
              </a:tr>
              <a:tr h="370840">
                <a:tc>
                  <a:txBody>
                    <a:bodyPr/>
                    <a:lstStyle/>
                    <a:p>
                      <a:r>
                        <a:rPr lang="en-US" dirty="0">
                          <a:latin typeface="Times New Roman" pitchFamily="18" charset="0"/>
                          <a:cs typeface="Times New Roman" pitchFamily="18" charset="0"/>
                        </a:rPr>
                        <a:t>5</a:t>
                      </a:r>
                    </a:p>
                  </a:txBody>
                  <a:tcPr/>
                </a:tc>
                <a:tc>
                  <a:txBody>
                    <a:bodyPr/>
                    <a:lstStyle/>
                    <a:p>
                      <a:r>
                        <a:rPr lang="en-US" sz="1800" b="0" kern="1200" baseline="0" dirty="0">
                          <a:solidFill>
                            <a:schemeClr val="dk1"/>
                          </a:solidFill>
                          <a:latin typeface="Times New Roman" pitchFamily="18" charset="0"/>
                          <a:ea typeface="+mn-ea"/>
                          <a:cs typeface="Times New Roman" pitchFamily="18" charset="0"/>
                        </a:rPr>
                        <a:t>GST paid on sales</a:t>
                      </a:r>
                      <a:endParaRPr lang="en-US" b="0" dirty="0">
                        <a:latin typeface="Times New Roman" pitchFamily="18" charset="0"/>
                        <a:cs typeface="Times New Roman" pitchFamily="18" charset="0"/>
                      </a:endParaRPr>
                    </a:p>
                  </a:txBody>
                  <a:tcPr/>
                </a:tc>
                <a:tc>
                  <a:txBody>
                    <a:bodyPr/>
                    <a:lstStyle/>
                    <a:p>
                      <a:pPr algn="r"/>
                      <a:endParaRPr lang="en-US" dirty="0">
                        <a:latin typeface="Times New Roman" pitchFamily="18" charset="0"/>
                        <a:cs typeface="Times New Roman" pitchFamily="18" charset="0"/>
                      </a:endParaRPr>
                    </a:p>
                  </a:txBody>
                  <a:tcPr/>
                </a:tc>
                <a:tc>
                  <a:txBody>
                    <a:bodyPr/>
                    <a:lstStyle/>
                    <a:p>
                      <a:pPr algn="r"/>
                      <a:r>
                        <a:rPr lang="en-US" dirty="0">
                          <a:latin typeface="Times New Roman" pitchFamily="18" charset="0"/>
                          <a:cs typeface="Times New Roman" pitchFamily="18" charset="0"/>
                        </a:rPr>
                        <a:t>90000</a:t>
                      </a:r>
                    </a:p>
                  </a:txBody>
                  <a:tcPr/>
                </a:tc>
                <a:extLst>
                  <a:ext uri="{0D108BD9-81ED-4DB2-BD59-A6C34878D82A}">
                    <a16:rowId xmlns:a16="http://schemas.microsoft.com/office/drawing/2014/main" val="10005"/>
                  </a:ext>
                </a:extLst>
              </a:tr>
              <a:tr h="370840">
                <a:tc>
                  <a:txBody>
                    <a:bodyPr/>
                    <a:lstStyle/>
                    <a:p>
                      <a:r>
                        <a:rPr lang="en-US" dirty="0">
                          <a:latin typeface="Times New Roman" pitchFamily="18" charset="0"/>
                          <a:cs typeface="Times New Roman" pitchFamily="18" charset="0"/>
                        </a:rPr>
                        <a:t>6</a:t>
                      </a:r>
                    </a:p>
                  </a:txBody>
                  <a:tcPr/>
                </a:tc>
                <a:tc>
                  <a:txBody>
                    <a:bodyPr/>
                    <a:lstStyle/>
                    <a:p>
                      <a:r>
                        <a:rPr lang="en-US" sz="1800" b="0" kern="1200" baseline="0" dirty="0">
                          <a:solidFill>
                            <a:schemeClr val="dk1"/>
                          </a:solidFill>
                          <a:latin typeface="Times New Roman" pitchFamily="18" charset="0"/>
                          <a:ea typeface="+mn-ea"/>
                          <a:cs typeface="Times New Roman" pitchFamily="18" charset="0"/>
                        </a:rPr>
                        <a:t>GST credit availed on cost of goods sold</a:t>
                      </a:r>
                      <a:endParaRPr lang="en-US" b="0" dirty="0">
                        <a:latin typeface="Times New Roman" pitchFamily="18" charset="0"/>
                        <a:cs typeface="Times New Roman" pitchFamily="18" charset="0"/>
                      </a:endParaRPr>
                    </a:p>
                  </a:txBody>
                  <a:tcPr/>
                </a:tc>
                <a:tc>
                  <a:txBody>
                    <a:bodyPr/>
                    <a:lstStyle/>
                    <a:p>
                      <a:pPr algn="r"/>
                      <a:r>
                        <a:rPr lang="en-US" dirty="0">
                          <a:latin typeface="Times New Roman" pitchFamily="18" charset="0"/>
                          <a:cs typeface="Times New Roman" pitchFamily="18" charset="0"/>
                        </a:rPr>
                        <a:t>60000</a:t>
                      </a:r>
                    </a:p>
                  </a:txBody>
                  <a:tcPr/>
                </a:tc>
                <a:tc>
                  <a:txBody>
                    <a:bodyPr/>
                    <a:lstStyle/>
                    <a:p>
                      <a:pPr algn="r"/>
                      <a:endParaRPr lang="en-US" dirty="0">
                        <a:latin typeface="Times New Roman" pitchFamily="18" charset="0"/>
                        <a:cs typeface="Times New Roman" pitchFamily="18" charset="0"/>
                      </a:endParaRPr>
                    </a:p>
                  </a:txBody>
                  <a:tcPr/>
                </a:tc>
                <a:extLst>
                  <a:ext uri="{0D108BD9-81ED-4DB2-BD59-A6C34878D82A}">
                    <a16:rowId xmlns:a16="http://schemas.microsoft.com/office/drawing/2014/main" val="10006"/>
                  </a:ext>
                </a:extLst>
              </a:tr>
              <a:tr h="370840">
                <a:tc>
                  <a:txBody>
                    <a:bodyPr/>
                    <a:lstStyle/>
                    <a:p>
                      <a:endParaRPr lang="en-US" dirty="0">
                        <a:latin typeface="Times New Roman" pitchFamily="18" charset="0"/>
                        <a:cs typeface="Times New Roman" pitchFamily="18" charset="0"/>
                      </a:endParaRPr>
                    </a:p>
                  </a:txBody>
                  <a:tcPr/>
                </a:tc>
                <a:tc>
                  <a:txBody>
                    <a:bodyPr/>
                    <a:lstStyle/>
                    <a:p>
                      <a:endParaRPr lang="en-US" dirty="0">
                        <a:latin typeface="Times New Roman" pitchFamily="18" charset="0"/>
                        <a:cs typeface="Times New Roman" pitchFamily="18" charset="0"/>
                      </a:endParaRPr>
                    </a:p>
                  </a:txBody>
                  <a:tcPr/>
                </a:tc>
                <a:tc>
                  <a:txBody>
                    <a:bodyPr/>
                    <a:lstStyle/>
                    <a:p>
                      <a:pPr algn="r"/>
                      <a:r>
                        <a:rPr lang="en-US" b="1" dirty="0">
                          <a:latin typeface="Times New Roman" pitchFamily="18" charset="0"/>
                          <a:cs typeface="Times New Roman" pitchFamily="18" charset="0"/>
                        </a:rPr>
                        <a:t>210000</a:t>
                      </a:r>
                    </a:p>
                  </a:txBody>
                  <a:tcPr/>
                </a:tc>
                <a:tc>
                  <a:txBody>
                    <a:bodyPr/>
                    <a:lstStyle/>
                    <a:p>
                      <a:pPr algn="r"/>
                      <a:r>
                        <a:rPr lang="en-US" b="1" dirty="0">
                          <a:latin typeface="Times New Roman" pitchFamily="18" charset="0"/>
                          <a:cs typeface="Times New Roman" pitchFamily="18" charset="0"/>
                        </a:rPr>
                        <a:t>210000</a:t>
                      </a:r>
                    </a:p>
                  </a:txBody>
                  <a:tcPr/>
                </a:tc>
                <a:extLst>
                  <a:ext uri="{0D108BD9-81ED-4DB2-BD59-A6C34878D82A}">
                    <a16:rowId xmlns:a16="http://schemas.microsoft.com/office/drawing/2014/main" val="10007"/>
                  </a:ext>
                </a:extLst>
              </a:tr>
            </a:tbl>
          </a:graphicData>
        </a:graphic>
      </p:graphicFrame>
      <p:sp>
        <p:nvSpPr>
          <p:cNvPr id="4" name="Rectangle 3"/>
          <p:cNvSpPr/>
          <p:nvPr/>
        </p:nvSpPr>
        <p:spPr>
          <a:xfrm>
            <a:off x="304800" y="3962400"/>
            <a:ext cx="8458200" cy="1154162"/>
          </a:xfrm>
          <a:prstGeom prst="rect">
            <a:avLst/>
          </a:prstGeom>
        </p:spPr>
        <p:txBody>
          <a:bodyPr wrap="square">
            <a:spAutoFit/>
          </a:bodyPr>
          <a:lstStyle/>
          <a:p>
            <a:pPr algn="just"/>
            <a:r>
              <a:rPr lang="en-US" sz="2300" dirty="0">
                <a:latin typeface="Times New Roman" pitchFamily="18" charset="0"/>
                <a:cs typeface="Times New Roman" pitchFamily="18" charset="0"/>
              </a:rPr>
              <a:t>Depending on the case, a note may be given by the </a:t>
            </a:r>
            <a:r>
              <a:rPr lang="en-US" sz="2300" dirty="0" err="1">
                <a:latin typeface="Times New Roman" pitchFamily="18" charset="0"/>
                <a:cs typeface="Times New Roman" pitchFamily="18" charset="0"/>
              </a:rPr>
              <a:t>assessee</a:t>
            </a:r>
            <a:r>
              <a:rPr lang="en-US" sz="2300" dirty="0">
                <a:latin typeface="Times New Roman" pitchFamily="18" charset="0"/>
                <a:cs typeface="Times New Roman" pitchFamily="18" charset="0"/>
              </a:rPr>
              <a:t> that ‘Inventories are not inclusive of taxes and duties; however there is nil impact on profits due to the same as per the computation made’.</a:t>
            </a:r>
          </a:p>
        </p:txBody>
      </p:sp>
      <p:sp>
        <p:nvSpPr>
          <p:cNvPr id="6" name="Footer Placeholder 5"/>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457200"/>
            <a:ext cx="8382000" cy="5550091"/>
          </a:xfrm>
        </p:spPr>
        <p:txBody>
          <a:bodyPr>
            <a:normAutofit/>
          </a:bodyPr>
          <a:lstStyle/>
          <a:p>
            <a:pPr algn="just">
              <a:buNone/>
            </a:pPr>
            <a:r>
              <a:rPr lang="en-US" sz="2200" b="1" dirty="0">
                <a:latin typeface="Times New Roman" pitchFamily="18" charset="0"/>
                <a:cs typeface="Times New Roman" pitchFamily="18" charset="0"/>
              </a:rPr>
              <a:t>Clause 13(d) &amp;14(b)</a:t>
            </a:r>
            <a:r>
              <a:rPr lang="en-US" sz="2200" dirty="0">
                <a:latin typeface="Times New Roman" pitchFamily="18" charset="0"/>
                <a:cs typeface="Times New Roman" pitchFamily="18" charset="0"/>
              </a:rPr>
              <a:t> </a:t>
            </a:r>
          </a:p>
          <a:p>
            <a:pPr algn="just">
              <a:buNone/>
            </a:pPr>
            <a:r>
              <a:rPr lang="en-US" sz="2200" dirty="0">
                <a:latin typeface="Times New Roman" pitchFamily="18" charset="0"/>
                <a:cs typeface="Times New Roman" pitchFamily="18" charset="0"/>
              </a:rPr>
              <a:t>Exclusive method of stock valuation is followed.</a:t>
            </a:r>
          </a:p>
          <a:p>
            <a:pPr algn="just">
              <a:buNone/>
            </a:pPr>
            <a:r>
              <a:rPr lang="en-US" sz="2200" dirty="0">
                <a:latin typeface="Times New Roman" pitchFamily="18" charset="0"/>
                <a:cs typeface="Times New Roman" pitchFamily="18" charset="0"/>
              </a:rPr>
              <a:t>It has been held in the following decisions that the exclusive method of stock valuation is revenue neutral.</a:t>
            </a:r>
          </a:p>
          <a:p>
            <a:pPr algn="just">
              <a:buNone/>
            </a:pPr>
            <a:r>
              <a:rPr lang="en-US" sz="2200" b="1" dirty="0">
                <a:latin typeface="Times New Roman" pitchFamily="18" charset="0"/>
                <a:cs typeface="Times New Roman" pitchFamily="18" charset="0"/>
              </a:rPr>
              <a:t>Berger Paints India Ltd Vs. CIT 187 CTR 193 (SC),</a:t>
            </a:r>
          </a:p>
          <a:p>
            <a:pPr algn="just">
              <a:buNone/>
            </a:pPr>
            <a:r>
              <a:rPr lang="en-US" sz="2200" b="1" dirty="0">
                <a:latin typeface="Times New Roman" pitchFamily="18" charset="0"/>
                <a:cs typeface="Times New Roman" pitchFamily="18" charset="0"/>
              </a:rPr>
              <a:t>Lakhanpal National Ltd. Vs. CIT 162 ITR 240 (Guj),</a:t>
            </a:r>
          </a:p>
          <a:p>
            <a:pPr algn="just">
              <a:buNone/>
            </a:pPr>
            <a:r>
              <a:rPr lang="en-US" sz="2200" b="1" dirty="0">
                <a:latin typeface="Times New Roman" pitchFamily="18" charset="0"/>
                <a:cs typeface="Times New Roman" pitchFamily="18" charset="0"/>
              </a:rPr>
              <a:t>CIT vs. Indo Nippon Chemicals Ltd. 261 ITR 275 (SC).</a:t>
            </a:r>
            <a:r>
              <a:rPr lang="en-US" sz="2200" dirty="0">
                <a:latin typeface="Times New Roman" pitchFamily="18" charset="0"/>
                <a:cs typeface="Times New Roman" pitchFamily="18" charset="0"/>
              </a:rPr>
              <a:t> </a:t>
            </a:r>
          </a:p>
          <a:p>
            <a:pPr algn="just">
              <a:buNone/>
            </a:pPr>
            <a:r>
              <a:rPr lang="en-US" sz="2200" dirty="0">
                <a:latin typeface="Times New Roman" pitchFamily="18" charset="0"/>
                <a:cs typeface="Times New Roman" pitchFamily="18" charset="0"/>
              </a:rPr>
              <a:t>In view of the above, the non-following of the inclusive method of valuation has no impact on the total income of the </a:t>
            </a:r>
            <a:r>
              <a:rPr lang="en-US" sz="2200" dirty="0" err="1">
                <a:latin typeface="Times New Roman" pitchFamily="18" charset="0"/>
                <a:cs typeface="Times New Roman" pitchFamily="18" charset="0"/>
              </a:rPr>
              <a:t>assessee</a:t>
            </a:r>
            <a:r>
              <a:rPr lang="en-US" sz="2200" dirty="0">
                <a:latin typeface="Times New Roman" pitchFamily="18" charset="0"/>
                <a:cs typeface="Times New Roman" pitchFamily="18" charset="0"/>
              </a:rPr>
              <a:t>.</a:t>
            </a:r>
            <a:endParaRPr lang="en-IN" sz="2200" dirty="0">
              <a:latin typeface="Times New Roman" pitchFamily="18" charset="0"/>
              <a:cs typeface="Times New Roman" pitchFamily="18" charset="0"/>
            </a:endParaRPr>
          </a:p>
          <a:p>
            <a:pPr algn="just">
              <a:buNone/>
            </a:pPr>
            <a:endParaRPr lang="en-IN" sz="2200" dirty="0">
              <a:latin typeface="Times New Roman" pitchFamily="18" charset="0"/>
              <a:cs typeface="Times New Roman"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88640"/>
            <a:ext cx="8643998" cy="5952154"/>
          </a:xfrm>
        </p:spPr>
        <p:txBody>
          <a:bodyPr>
            <a:noAutofit/>
          </a:bodyPr>
          <a:lstStyle/>
          <a:p>
            <a:pPr algn="just">
              <a:buNone/>
            </a:pPr>
            <a:r>
              <a:rPr lang="en-IN" sz="2350" b="1" dirty="0">
                <a:latin typeface="Times New Roman" panose="02020603050405020304" pitchFamily="18" charset="0"/>
                <a:cs typeface="Times New Roman" panose="02020603050405020304" pitchFamily="18" charset="0"/>
              </a:rPr>
              <a:t>OBSERVATION ON </a:t>
            </a:r>
            <a:r>
              <a:rPr lang="en-GB" sz="2350" b="1" dirty="0">
                <a:latin typeface="Times New Roman" panose="02020603050405020304" pitchFamily="18" charset="0"/>
                <a:cs typeface="Times New Roman" panose="02020603050405020304" pitchFamily="18" charset="0"/>
              </a:rPr>
              <a:t>STUDY ON COMPLIANCES IN REPORTING IN TAX AUDIT REPORT DATED 20.06.2022</a:t>
            </a:r>
          </a:p>
          <a:p>
            <a:pPr algn="just">
              <a:buNone/>
            </a:pPr>
            <a:r>
              <a:rPr lang="en-US" sz="2400" b="1" u="sng" dirty="0">
                <a:latin typeface="Times New Roman" pitchFamily="18" charset="0"/>
                <a:cs typeface="Times New Roman" pitchFamily="18" charset="0"/>
              </a:rPr>
              <a:t>While reviewing various tax audit reports, it was observed that:</a:t>
            </a:r>
          </a:p>
          <a:p>
            <a:pPr algn="just">
              <a:buNone/>
            </a:pPr>
            <a:r>
              <a:rPr lang="en-US" sz="2400" b="1" u="sng" dirty="0">
                <a:latin typeface="Times New Roman" pitchFamily="18" charset="0"/>
                <a:cs typeface="Times New Roman" pitchFamily="18" charset="0"/>
              </a:rPr>
              <a:t>a) Method of valuation has not been reported under clause 14(a) for each item of inventories separately (be it raw materials, work-in-progress, materials, maintenance supplies, consumables and loose tools) as suggested by the Para 26.3 of the Guidance Note.</a:t>
            </a:r>
          </a:p>
          <a:p>
            <a:pPr algn="just">
              <a:buNone/>
            </a:pPr>
            <a:r>
              <a:rPr lang="en-US" sz="2400" b="1" u="sng" dirty="0">
                <a:latin typeface="Times New Roman" pitchFamily="18" charset="0"/>
                <a:cs typeface="Times New Roman" pitchFamily="18" charset="0"/>
              </a:rPr>
              <a:t>b) In many cases, valuation was done as per AS 2 or IND AS 2 i.e., exclusive method was followed. In all such cases details of deviations encountered between exclusive method of valuation and inclusive method of valuation as prescribed under section 145A of the Income-tax act and effects of inclusion of duties &amp; taxes as suggested by the Para 26.11 of the Guidance Note are remained to be reported.</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85720" y="357166"/>
            <a:ext cx="8643998" cy="5650125"/>
          </a:xfrm>
        </p:spPr>
        <p:txBody>
          <a:bodyPr>
            <a:normAutofit/>
          </a:bodyPr>
          <a:lstStyle/>
          <a:p>
            <a:pPr algn="just">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 </a:t>
            </a:r>
          </a:p>
          <a:p>
            <a:pPr algn="just">
              <a:buNone/>
            </a:pPr>
            <a:r>
              <a:rPr lang="en-US" sz="2400" b="1" u="sng" dirty="0">
                <a:latin typeface="Times New Roman" panose="02020603050405020304" pitchFamily="18" charset="0"/>
                <a:cs typeface="Times New Roman" panose="02020603050405020304" pitchFamily="18" charset="0"/>
              </a:rPr>
              <a:t>c) As per the reporting requirement of clause 14(a), method of valuation of closing stock employed in the previous year is to be reported.</a:t>
            </a:r>
          </a:p>
          <a:p>
            <a:pPr algn="just">
              <a:buNone/>
            </a:pPr>
            <a:r>
              <a:rPr lang="en-US" sz="2400" b="1" u="sng" dirty="0">
                <a:latin typeface="Times New Roman" panose="02020603050405020304" pitchFamily="18" charset="0"/>
                <a:cs typeface="Times New Roman" panose="02020603050405020304" pitchFamily="18" charset="0"/>
              </a:rPr>
              <a:t>In few cases, the reporting as prescribed for valuation of inventories as per Revised AS-2 (or IND AS-2 wherever applicable) was not done.</a:t>
            </a:r>
          </a:p>
          <a:p>
            <a:pPr algn="just">
              <a:buNone/>
            </a:pPr>
            <a:r>
              <a:rPr lang="en-US" sz="2400" b="1" u="sng" dirty="0">
                <a:latin typeface="Times New Roman" panose="02020603050405020304" pitchFamily="18" charset="0"/>
                <a:cs typeface="Times New Roman" panose="02020603050405020304" pitchFamily="18" charset="0"/>
              </a:rPr>
              <a:t>Instead, reporting as per ICDS was done.</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57188" y="762001"/>
            <a:ext cx="8329612" cy="2667000"/>
          </a:xfrm>
        </p:spPr>
        <p:style>
          <a:lnRef idx="2">
            <a:schemeClr val="dk1"/>
          </a:lnRef>
          <a:fillRef idx="1">
            <a:schemeClr val="lt1"/>
          </a:fillRef>
          <a:effectRef idx="0">
            <a:schemeClr val="dk1"/>
          </a:effectRef>
          <a:fontRef idx="minor">
            <a:schemeClr val="dk1"/>
          </a:fontRef>
        </p:style>
        <p:txBody>
          <a:bodyPr rtlCol="0">
            <a:normAutofit/>
          </a:bodyPr>
          <a:lstStyle/>
          <a:p>
            <a:pPr algn="just" fontAlgn="auto">
              <a:spcAft>
                <a:spcPts val="0"/>
              </a:spcAft>
              <a:buFont typeface="Arial" pitchFamily="34" charset="0"/>
              <a:buNone/>
              <a:defRPr/>
            </a:pPr>
            <a:r>
              <a:rPr lang="en-IN" sz="2400" dirty="0">
                <a:solidFill>
                  <a:schemeClr val="tx1"/>
                </a:solidFill>
                <a:latin typeface="Times New Roman" pitchFamily="18" charset="0"/>
                <a:cs typeface="Times New Roman" pitchFamily="18" charset="0"/>
              </a:rPr>
              <a:t>15. Give the following particulars of the capital asset converted into stock-in-trade:— </a:t>
            </a:r>
          </a:p>
          <a:p>
            <a:pPr marL="457200" indent="-457200" algn="just" fontAlgn="auto">
              <a:spcAft>
                <a:spcPts val="0"/>
              </a:spcAft>
              <a:buFont typeface="Arial" pitchFamily="34" charset="0"/>
              <a:buAutoNum type="alphaLcParenBoth"/>
              <a:defRPr/>
            </a:pPr>
            <a:r>
              <a:rPr lang="en-IN" sz="2400" dirty="0">
                <a:solidFill>
                  <a:schemeClr val="tx1"/>
                </a:solidFill>
                <a:latin typeface="Times New Roman" pitchFamily="18" charset="0"/>
                <a:cs typeface="Times New Roman" pitchFamily="18" charset="0"/>
              </a:rPr>
              <a:t>Description of capital asset; </a:t>
            </a:r>
          </a:p>
          <a:p>
            <a:pPr marL="457200" indent="-457200" algn="just" fontAlgn="auto">
              <a:spcAft>
                <a:spcPts val="0"/>
              </a:spcAft>
              <a:buFont typeface="Arial" pitchFamily="34" charset="0"/>
              <a:buAutoNum type="alphaLcParenBoth"/>
              <a:defRPr/>
            </a:pPr>
            <a:r>
              <a:rPr lang="en-IN" sz="2400" dirty="0">
                <a:solidFill>
                  <a:schemeClr val="tx1"/>
                </a:solidFill>
                <a:latin typeface="Times New Roman" pitchFamily="18" charset="0"/>
                <a:cs typeface="Times New Roman" pitchFamily="18" charset="0"/>
              </a:rPr>
              <a:t>Date of acquisition;</a:t>
            </a:r>
          </a:p>
          <a:p>
            <a:pPr marL="457200" indent="-457200" algn="just" fontAlgn="auto">
              <a:spcAft>
                <a:spcPts val="0"/>
              </a:spcAft>
              <a:buFont typeface="Arial" pitchFamily="34" charset="0"/>
              <a:buAutoNum type="alphaLcParenBoth"/>
              <a:defRPr/>
            </a:pPr>
            <a:r>
              <a:rPr lang="en-IN" sz="2400" dirty="0">
                <a:solidFill>
                  <a:schemeClr val="tx1"/>
                </a:solidFill>
                <a:latin typeface="Times New Roman" pitchFamily="18" charset="0"/>
                <a:cs typeface="Times New Roman" pitchFamily="18" charset="0"/>
              </a:rPr>
              <a:t>Cost of acquisition; </a:t>
            </a:r>
          </a:p>
          <a:p>
            <a:pPr marL="457200" indent="-457200" algn="just" fontAlgn="auto">
              <a:spcAft>
                <a:spcPts val="0"/>
              </a:spcAft>
              <a:buFont typeface="Arial" pitchFamily="34" charset="0"/>
              <a:buAutoNum type="alphaLcParenBoth"/>
              <a:defRPr/>
            </a:pPr>
            <a:r>
              <a:rPr lang="en-IN" sz="2400" dirty="0">
                <a:solidFill>
                  <a:schemeClr val="tx1"/>
                </a:solidFill>
                <a:latin typeface="Times New Roman" pitchFamily="18" charset="0"/>
                <a:cs typeface="Times New Roman" pitchFamily="18" charset="0"/>
              </a:rPr>
              <a:t>Amount at which the asset is converted into stock-in-trade. </a:t>
            </a:r>
          </a:p>
        </p:txBody>
      </p:sp>
      <p:sp>
        <p:nvSpPr>
          <p:cNvPr id="3" name="Rectangle 2"/>
          <p:cNvSpPr/>
          <p:nvPr/>
        </p:nvSpPr>
        <p:spPr>
          <a:xfrm>
            <a:off x="228600" y="228600"/>
            <a:ext cx="2050561"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15</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19201"/>
            <a:ext cx="8458200" cy="838199"/>
          </a:xfrm>
        </p:spPr>
        <p:style>
          <a:lnRef idx="2">
            <a:schemeClr val="dk1"/>
          </a:lnRef>
          <a:fillRef idx="1">
            <a:schemeClr val="lt1"/>
          </a:fillRef>
          <a:effectRef idx="0">
            <a:schemeClr val="dk1"/>
          </a:effectRef>
          <a:fontRef idx="minor">
            <a:schemeClr val="dk1"/>
          </a:fontRef>
        </p:style>
        <p:txBody>
          <a:bodyPr>
            <a:normAutofit/>
          </a:bodyPr>
          <a:lstStyle/>
          <a:p>
            <a:pPr algn="just">
              <a:buNone/>
            </a:pPr>
            <a:r>
              <a:rPr lang="en-US" sz="2400" dirty="0">
                <a:solidFill>
                  <a:schemeClr val="tx1"/>
                </a:solidFill>
                <a:latin typeface="Times New Roman" pitchFamily="18" charset="0"/>
                <a:cs typeface="Times New Roman" pitchFamily="18" charset="0"/>
              </a:rPr>
              <a:t>15. Give the following particulars of the capital asset converted into stock-in-trade</a:t>
            </a:r>
          </a:p>
        </p:txBody>
      </p:sp>
      <p:sp>
        <p:nvSpPr>
          <p:cNvPr id="5" name="Rectangle 4"/>
          <p:cNvSpPr/>
          <p:nvPr/>
        </p:nvSpPr>
        <p:spPr>
          <a:xfrm>
            <a:off x="152400" y="76200"/>
            <a:ext cx="2050561"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15</a:t>
            </a:r>
          </a:p>
        </p:txBody>
      </p:sp>
      <p:sp>
        <p:nvSpPr>
          <p:cNvPr id="6" name="object 5"/>
          <p:cNvSpPr txBox="1"/>
          <p:nvPr/>
        </p:nvSpPr>
        <p:spPr>
          <a:xfrm>
            <a:off x="228600" y="609600"/>
            <a:ext cx="2679700" cy="450850"/>
          </a:xfrm>
          <a:prstGeom prst="rect">
            <a:avLst/>
          </a:prstGeom>
        </p:spPr>
        <p:txBody>
          <a:bodyPr lIns="0" tIns="12065" rIns="0" bIns="0">
            <a:spAutoFit/>
          </a:bodyPr>
          <a:lstStyle/>
          <a:p>
            <a:pPr marL="12700" fontAlgn="auto">
              <a:spcBef>
                <a:spcPts val="95"/>
              </a:spcBef>
              <a:spcAft>
                <a:spcPts val="0"/>
              </a:spcAft>
              <a:defRPr/>
            </a:pPr>
            <a:r>
              <a:rPr sz="2800" b="1" spc="-15" dirty="0">
                <a:latin typeface="Calibri"/>
                <a:cs typeface="Calibri"/>
              </a:rPr>
              <a:t>Format </a:t>
            </a:r>
            <a:r>
              <a:rPr sz="2800" b="1" spc="-5" dirty="0">
                <a:latin typeface="Calibri"/>
                <a:cs typeface="Calibri"/>
              </a:rPr>
              <a:t>in</a:t>
            </a:r>
            <a:r>
              <a:rPr sz="2800" b="1" spc="-40" dirty="0">
                <a:latin typeface="Calibri"/>
                <a:cs typeface="Calibri"/>
              </a:rPr>
              <a:t> </a:t>
            </a:r>
            <a:r>
              <a:rPr sz="2800" b="1" spc="-5" dirty="0">
                <a:latin typeface="Calibri"/>
                <a:cs typeface="Calibri"/>
              </a:rPr>
              <a:t>e-utility</a:t>
            </a:r>
            <a:endParaRPr sz="2800">
              <a:latin typeface="Calibri"/>
              <a:cs typeface="Calibri"/>
            </a:endParaRP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7" name="Picture 6">
            <a:extLst>
              <a:ext uri="{FF2B5EF4-FFF2-40B4-BE49-F238E27FC236}">
                <a16:creationId xmlns:a16="http://schemas.microsoft.com/office/drawing/2014/main" id="{A9C03E10-D874-998F-43C1-32344F23CAA7}"/>
              </a:ext>
            </a:extLst>
          </p:cNvPr>
          <p:cNvPicPr>
            <a:picLocks noChangeAspect="1"/>
          </p:cNvPicPr>
          <p:nvPr/>
        </p:nvPicPr>
        <p:blipFill>
          <a:blip r:embed="rId2"/>
          <a:srcRect l="7393" t="17960"/>
          <a:stretch>
            <a:fillRect/>
          </a:stretch>
        </p:blipFill>
        <p:spPr>
          <a:xfrm>
            <a:off x="304800" y="2087789"/>
            <a:ext cx="8458200" cy="4160611"/>
          </a:xfrm>
          <a:prstGeom prst="rect">
            <a:avLst/>
          </a:prstGeom>
        </p:spPr>
      </p:pic>
    </p:spTree>
  </p:cSld>
  <p:clrMapOvr>
    <a:masterClrMapping/>
  </p:clrMapOvr>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69417" y="304800"/>
            <a:ext cx="8405167" cy="6248400"/>
          </a:xfrm>
        </p:spPr>
        <p:txBody>
          <a:bodyPr>
            <a:noAutofit/>
          </a:bodyPr>
          <a:lstStyle/>
          <a:p>
            <a:pPr algn="just"/>
            <a:r>
              <a:rPr lang="en-US" sz="2200" b="1" dirty="0">
                <a:solidFill>
                  <a:schemeClr val="tx1"/>
                </a:solidFill>
                <a:latin typeface="Times New Roman" panose="02020603050405020304" pitchFamily="18" charset="0"/>
                <a:cs typeface="Times New Roman" panose="02020603050405020304" pitchFamily="18" charset="0"/>
              </a:rPr>
              <a:t>Conversion of capital asset to stock-in-trade:</a:t>
            </a:r>
            <a:r>
              <a:rPr lang="en-US" sz="2200" dirty="0">
                <a:solidFill>
                  <a:schemeClr val="tx1"/>
                </a:solidFill>
                <a:latin typeface="Times New Roman" panose="02020603050405020304" pitchFamily="18" charset="0"/>
                <a:cs typeface="Times New Roman" panose="02020603050405020304" pitchFamily="18" charset="0"/>
              </a:rPr>
              <a:t> </a:t>
            </a:r>
          </a:p>
          <a:p>
            <a:pPr algn="just"/>
            <a:r>
              <a:rPr lang="en-US" sz="2200" dirty="0">
                <a:solidFill>
                  <a:schemeClr val="tx1"/>
                </a:solidFill>
                <a:latin typeface="Times New Roman" panose="02020603050405020304" pitchFamily="18" charset="0"/>
                <a:cs typeface="Times New Roman" panose="02020603050405020304" pitchFamily="18" charset="0"/>
              </a:rPr>
              <a:t>From an accounting viewpoint, the investment or fixed asset is transferred to inventory at its book value, with no immediate profit or income recognized in the accounts, since there is no sale or realization of cash at this stage. </a:t>
            </a:r>
          </a:p>
          <a:p>
            <a:pPr algn="just"/>
            <a:r>
              <a:rPr lang="en-US" sz="2200" dirty="0">
                <a:solidFill>
                  <a:schemeClr val="tx1"/>
                </a:solidFill>
                <a:latin typeface="Times New Roman" panose="02020603050405020304" pitchFamily="18" charset="0"/>
                <a:cs typeface="Times New Roman" panose="02020603050405020304" pitchFamily="18" charset="0"/>
              </a:rPr>
              <a:t>However, under the Act, </a:t>
            </a:r>
            <a:r>
              <a:rPr lang="en-US" sz="2200" b="1" u="sng" dirty="0">
                <a:solidFill>
                  <a:schemeClr val="tx1"/>
                </a:solidFill>
                <a:latin typeface="Times New Roman" panose="02020603050405020304" pitchFamily="18" charset="0"/>
                <a:cs typeface="Times New Roman" panose="02020603050405020304" pitchFamily="18" charset="0"/>
              </a:rPr>
              <a:t>such conversion is deemed a "transfer" as per section 2(47)(iv). </a:t>
            </a:r>
          </a:p>
          <a:p>
            <a:pPr algn="just"/>
            <a:r>
              <a:rPr lang="en-US" sz="2200" dirty="0">
                <a:solidFill>
                  <a:schemeClr val="tx1"/>
                </a:solidFill>
                <a:latin typeface="Times New Roman" panose="02020603050405020304" pitchFamily="18" charset="0"/>
                <a:cs typeface="Times New Roman" panose="02020603050405020304" pitchFamily="18" charset="0"/>
              </a:rPr>
              <a:t>The special provision under </a:t>
            </a:r>
            <a:r>
              <a:rPr lang="en-US" sz="2200" b="1" u="sng" dirty="0">
                <a:solidFill>
                  <a:schemeClr val="tx1"/>
                </a:solidFill>
                <a:latin typeface="Times New Roman" panose="02020603050405020304" pitchFamily="18" charset="0"/>
                <a:cs typeface="Times New Roman" panose="02020603050405020304" pitchFamily="18" charset="0"/>
              </a:rPr>
              <a:t>section 45(2) </a:t>
            </a:r>
            <a:r>
              <a:rPr lang="en-US" sz="2200" dirty="0">
                <a:solidFill>
                  <a:schemeClr val="tx1"/>
                </a:solidFill>
                <a:latin typeface="Times New Roman" panose="02020603050405020304" pitchFamily="18" charset="0"/>
                <a:cs typeface="Times New Roman" panose="02020603050405020304" pitchFamily="18" charset="0"/>
              </a:rPr>
              <a:t>clarifies that the capital gains arising from this deemed transfer are not taxed at the moment of conversion, but are instead chargeable to tax in the year when the converted stock-in-trade is actually sold or otherwise transferred. </a:t>
            </a:r>
          </a:p>
        </p:txBody>
      </p:sp>
      <p:sp>
        <p:nvSpPr>
          <p:cNvPr id="2" name="Footer Placeholder 1">
            <a:extLst>
              <a:ext uri="{FF2B5EF4-FFF2-40B4-BE49-F238E27FC236}">
                <a16:creationId xmlns:a16="http://schemas.microsoft.com/office/drawing/2014/main" id="{994E42DA-5F38-8EAE-EBFE-63E2600190CF}"/>
              </a:ext>
            </a:extLst>
          </p:cNvPr>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18829287"/>
      </p:ext>
    </p:extLst>
  </p:cSld>
  <p:clrMapOvr>
    <a:masterClrMapping/>
  </p:clrMapOvr>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54237" y="304800"/>
            <a:ext cx="8623615" cy="6248400"/>
          </a:xfrm>
        </p:spPr>
        <p:txBody>
          <a:bodyPr>
            <a:normAutofit/>
          </a:bodyPr>
          <a:lstStyle/>
          <a:p>
            <a:pPr algn="just"/>
            <a:r>
              <a:rPr lang="en-US" sz="2200" dirty="0">
                <a:solidFill>
                  <a:schemeClr val="tx1"/>
                </a:solidFill>
                <a:latin typeface="Times New Roman" panose="02020603050405020304" pitchFamily="18" charset="0"/>
                <a:cs typeface="Times New Roman" panose="02020603050405020304" pitchFamily="18" charset="0"/>
              </a:rPr>
              <a:t>For the purpose of capital gains computation, the fair market value (FMV) on the date of conversion is treated as the full value of consideration, and indexed cost benefits are allowed until that date. </a:t>
            </a:r>
          </a:p>
          <a:p>
            <a:pPr algn="just"/>
            <a:r>
              <a:rPr lang="en-US" sz="2200" dirty="0">
                <a:solidFill>
                  <a:schemeClr val="tx1"/>
                </a:solidFill>
                <a:latin typeface="Times New Roman" panose="02020603050405020304" pitchFamily="18" charset="0"/>
                <a:cs typeface="Times New Roman" panose="02020603050405020304" pitchFamily="18" charset="0"/>
              </a:rPr>
              <a:t>There is a </a:t>
            </a:r>
            <a:r>
              <a:rPr lang="en-US" sz="2200" b="1" u="sng" dirty="0">
                <a:solidFill>
                  <a:schemeClr val="tx1"/>
                </a:solidFill>
                <a:latin typeface="Times New Roman" panose="02020603050405020304" pitchFamily="18" charset="0"/>
                <a:cs typeface="Times New Roman" panose="02020603050405020304" pitchFamily="18" charset="0"/>
              </a:rPr>
              <a:t>distinct timing mismatch between accounting and taxation. </a:t>
            </a:r>
          </a:p>
          <a:p>
            <a:pPr algn="just"/>
            <a:r>
              <a:rPr lang="en-US" sz="2200" dirty="0">
                <a:solidFill>
                  <a:schemeClr val="tx1"/>
                </a:solidFill>
                <a:latin typeface="Times New Roman" panose="02020603050405020304" pitchFamily="18" charset="0"/>
                <a:cs typeface="Times New Roman" panose="02020603050405020304" pitchFamily="18" charset="0"/>
              </a:rPr>
              <a:t>While </a:t>
            </a:r>
            <a:r>
              <a:rPr lang="en-US" sz="2200" b="1" u="sng" dirty="0">
                <a:solidFill>
                  <a:schemeClr val="tx1"/>
                </a:solidFill>
                <a:latin typeface="Times New Roman" panose="02020603050405020304" pitchFamily="18" charset="0"/>
                <a:cs typeface="Times New Roman" panose="02020603050405020304" pitchFamily="18" charset="0"/>
              </a:rPr>
              <a:t>accounting does not recognize income on conversion, tax law treats the conversion as a taxable transfer, but defers taxation of gains until the subsequent sale.</a:t>
            </a:r>
          </a:p>
          <a:p>
            <a:pPr algn="just"/>
            <a:r>
              <a:rPr lang="en-US" sz="2200" dirty="0">
                <a:solidFill>
                  <a:schemeClr val="tx1"/>
                </a:solidFill>
                <a:latin typeface="Times New Roman" panose="02020603050405020304" pitchFamily="18" charset="0"/>
                <a:cs typeface="Times New Roman" panose="02020603050405020304" pitchFamily="18" charset="0"/>
              </a:rPr>
              <a:t>On </a:t>
            </a:r>
            <a:r>
              <a:rPr lang="en-US" sz="2200" b="1" u="sng" dirty="0">
                <a:solidFill>
                  <a:schemeClr val="tx1"/>
                </a:solidFill>
                <a:latin typeface="Times New Roman" panose="02020603050405020304" pitchFamily="18" charset="0"/>
                <a:cs typeface="Times New Roman" panose="02020603050405020304" pitchFamily="18" charset="0"/>
              </a:rPr>
              <a:t>actual sale of the stock-in-trade, two forms of income are recognized -</a:t>
            </a:r>
          </a:p>
          <a:p>
            <a:pPr algn="just"/>
            <a:r>
              <a:rPr lang="en-US" sz="2200" b="1" u="sng" dirty="0">
                <a:solidFill>
                  <a:schemeClr val="tx1"/>
                </a:solidFill>
                <a:latin typeface="Times New Roman" panose="02020603050405020304" pitchFamily="18" charset="0"/>
                <a:cs typeface="Times New Roman" panose="02020603050405020304" pitchFamily="18" charset="0"/>
              </a:rPr>
              <a:t>the capital gain (between original cost and FMV at conversion) and </a:t>
            </a:r>
          </a:p>
          <a:p>
            <a:pPr algn="just"/>
            <a:r>
              <a:rPr lang="en-US" sz="2200" b="1" u="sng" dirty="0">
                <a:solidFill>
                  <a:schemeClr val="tx1"/>
                </a:solidFill>
                <a:latin typeface="Times New Roman" panose="02020603050405020304" pitchFamily="18" charset="0"/>
                <a:cs typeface="Times New Roman" panose="02020603050405020304" pitchFamily="18" charset="0"/>
              </a:rPr>
              <a:t>business income (between FMV at conversion and sale price). </a:t>
            </a:r>
          </a:p>
          <a:p>
            <a:pPr algn="just"/>
            <a:r>
              <a:rPr lang="en-US" sz="2200" b="1" u="sng" dirty="0">
                <a:solidFill>
                  <a:schemeClr val="tx1"/>
                </a:solidFill>
                <a:latin typeface="Times New Roman" panose="02020603050405020304" pitchFamily="18" charset="0"/>
                <a:cs typeface="Times New Roman" panose="02020603050405020304" pitchFamily="18" charset="0"/>
              </a:rPr>
              <a:t>This split calculation can complicate compliance / reporting.</a:t>
            </a:r>
          </a:p>
          <a:p>
            <a:pPr algn="just"/>
            <a:endParaRPr lang="en-US" sz="2400" b="1" u="sng" dirty="0"/>
          </a:p>
        </p:txBody>
      </p:sp>
      <p:sp>
        <p:nvSpPr>
          <p:cNvPr id="2" name="Footer Placeholder 1">
            <a:extLst>
              <a:ext uri="{FF2B5EF4-FFF2-40B4-BE49-F238E27FC236}">
                <a16:creationId xmlns:a16="http://schemas.microsoft.com/office/drawing/2014/main" id="{2C36F2C8-42DC-781E-EBCC-045CE51B3D1A}"/>
              </a:ext>
            </a:extLst>
          </p:cNvPr>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3183553500"/>
      </p:ext>
    </p:extLst>
  </p:cSld>
  <p:clrMapOvr>
    <a:masterClrMapping/>
  </p:clrMapOvr>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4294967295"/>
          </p:nvPr>
        </p:nvSpPr>
        <p:spPr>
          <a:xfrm>
            <a:off x="151526" y="44624"/>
            <a:ext cx="8804436" cy="6248400"/>
          </a:xfrm>
        </p:spPr>
        <p:txBody>
          <a:bodyPr>
            <a:normAutofit/>
          </a:bodyPr>
          <a:lstStyle/>
          <a:p>
            <a:pPr marL="109728" lvl="0" indent="0" algn="just">
              <a:buNone/>
            </a:pPr>
            <a:r>
              <a:rPr lang="en-US" sz="2000" b="1" dirty="0">
                <a:solidFill>
                  <a:schemeClr val="tx1"/>
                </a:solidFill>
                <a:latin typeface="Times New Roman" panose="02020603050405020304" pitchFamily="18" charset="0"/>
                <a:cs typeface="Times New Roman" panose="02020603050405020304" pitchFamily="18" charset="0"/>
              </a:rPr>
              <a:t>Conversion of stock-in-trade to capital asset: </a:t>
            </a:r>
          </a:p>
          <a:p>
            <a:pPr marL="109728" lvl="0" indent="0" algn="just">
              <a:buNone/>
            </a:pPr>
            <a:r>
              <a:rPr lang="en-US" sz="2000" dirty="0">
                <a:solidFill>
                  <a:schemeClr val="tx1"/>
                </a:solidFill>
                <a:latin typeface="Times New Roman" panose="02020603050405020304" pitchFamily="18" charset="0"/>
                <a:cs typeface="Times New Roman" panose="02020603050405020304" pitchFamily="18" charset="0"/>
              </a:rPr>
              <a:t>From an accounting viewpoint, the </a:t>
            </a:r>
            <a:r>
              <a:rPr lang="en-US" sz="2000" b="1" u="sng" dirty="0">
                <a:solidFill>
                  <a:schemeClr val="tx1"/>
                </a:solidFill>
                <a:latin typeface="Times New Roman" panose="02020603050405020304" pitchFamily="18" charset="0"/>
                <a:cs typeface="Times New Roman" panose="02020603050405020304" pitchFamily="18" charset="0"/>
              </a:rPr>
              <a:t>conversion of stock-in-trade into a capital asset is treated as an internal reclassification. </a:t>
            </a:r>
          </a:p>
          <a:p>
            <a:pPr marL="109728" lvl="0" indent="0" algn="just">
              <a:buNone/>
            </a:pPr>
            <a:r>
              <a:rPr lang="en-US" sz="2000" dirty="0">
                <a:solidFill>
                  <a:schemeClr val="tx1"/>
                </a:solidFill>
                <a:latin typeface="Times New Roman" panose="02020603050405020304" pitchFamily="18" charset="0"/>
                <a:cs typeface="Times New Roman" panose="02020603050405020304" pitchFamily="18" charset="0"/>
              </a:rPr>
              <a:t>The </a:t>
            </a:r>
            <a:r>
              <a:rPr lang="en-US" sz="2000" b="1" u="sng" dirty="0">
                <a:solidFill>
                  <a:schemeClr val="tx1"/>
                </a:solidFill>
                <a:latin typeface="Times New Roman" panose="02020603050405020304" pitchFamily="18" charset="0"/>
                <a:cs typeface="Times New Roman" panose="02020603050405020304" pitchFamily="18" charset="0"/>
              </a:rPr>
              <a:t>asset is transferred from inventory to fixed or investment assets at book value or cost. </a:t>
            </a:r>
          </a:p>
          <a:p>
            <a:pPr marL="109728" lvl="0" indent="0" algn="just">
              <a:buNone/>
            </a:pPr>
            <a:r>
              <a:rPr lang="en-US" sz="2000" dirty="0">
                <a:solidFill>
                  <a:schemeClr val="tx1"/>
                </a:solidFill>
                <a:latin typeface="Times New Roman" panose="02020603050405020304" pitchFamily="18" charset="0"/>
                <a:cs typeface="Times New Roman" panose="02020603050405020304" pitchFamily="18" charset="0"/>
              </a:rPr>
              <a:t>No immediate income recognition occurs because this process does not involve any sale or realization of value.</a:t>
            </a:r>
          </a:p>
          <a:p>
            <a:pPr marL="109728" lvl="0" indent="0" algn="just">
              <a:buNone/>
            </a:pPr>
            <a:r>
              <a:rPr lang="en-US" sz="2000" dirty="0">
                <a:solidFill>
                  <a:schemeClr val="tx1"/>
                </a:solidFill>
                <a:latin typeface="Times New Roman" panose="02020603050405020304" pitchFamily="18" charset="0"/>
                <a:cs typeface="Times New Roman" panose="02020603050405020304" pitchFamily="18" charset="0"/>
              </a:rPr>
              <a:t> The converted asset is reflected on the balance sheet under the appropriate category and is subsequently depreciated or held as an investment, depending on its nature. </a:t>
            </a:r>
          </a:p>
          <a:p>
            <a:pPr marL="109728" lvl="0" indent="0" algn="just">
              <a:buNone/>
            </a:pPr>
            <a:r>
              <a:rPr lang="en-US" sz="2000" b="1" u="sng" dirty="0">
                <a:solidFill>
                  <a:schemeClr val="tx1"/>
                </a:solidFill>
                <a:latin typeface="Times New Roman" panose="02020603050405020304" pitchFamily="18" charset="0"/>
                <a:cs typeface="Times New Roman" panose="02020603050405020304" pitchFamily="18" charset="0"/>
              </a:rPr>
              <a:t>However, under the Act, the Fair Market Value (FMV) of the stock-in-trade as on the date of conversion is treated as business income and taxed accordingly in that year [section 28(</a:t>
            </a:r>
            <a:r>
              <a:rPr lang="en-US" sz="2000" b="1" u="sng" dirty="0" err="1">
                <a:solidFill>
                  <a:schemeClr val="tx1"/>
                </a:solidFill>
                <a:latin typeface="Times New Roman" panose="02020603050405020304" pitchFamily="18" charset="0"/>
                <a:cs typeface="Times New Roman" panose="02020603050405020304" pitchFamily="18" charset="0"/>
              </a:rPr>
              <a:t>viia</a:t>
            </a:r>
            <a:r>
              <a:rPr lang="en-US" sz="2000" b="1" u="sng" dirty="0">
                <a:solidFill>
                  <a:schemeClr val="tx1"/>
                </a:solidFill>
                <a:latin typeface="Times New Roman" panose="02020603050405020304" pitchFamily="18" charset="0"/>
                <a:cs typeface="Times New Roman" panose="02020603050405020304" pitchFamily="18" charset="0"/>
              </a:rPr>
              <a:t>) read with clause (</a:t>
            </a:r>
            <a:r>
              <a:rPr lang="en-US" sz="2000" b="1" u="sng" dirty="0" err="1">
                <a:solidFill>
                  <a:schemeClr val="tx1"/>
                </a:solidFill>
                <a:latin typeface="Times New Roman" panose="02020603050405020304" pitchFamily="18" charset="0"/>
                <a:cs typeface="Times New Roman" panose="02020603050405020304" pitchFamily="18" charset="0"/>
              </a:rPr>
              <a:t>xiia</a:t>
            </a:r>
            <a:r>
              <a:rPr lang="en-US" sz="2000" b="1" u="sng" dirty="0">
                <a:solidFill>
                  <a:schemeClr val="tx1"/>
                </a:solidFill>
                <a:latin typeface="Times New Roman" panose="02020603050405020304" pitchFamily="18" charset="0"/>
                <a:cs typeface="Times New Roman" panose="02020603050405020304" pitchFamily="18" charset="0"/>
              </a:rPr>
              <a:t>) to section 2(24)]. </a:t>
            </a:r>
          </a:p>
          <a:p>
            <a:pPr marL="109728" lvl="0" indent="0" algn="just">
              <a:buNone/>
            </a:pPr>
            <a:r>
              <a:rPr lang="en-US" sz="2000" dirty="0">
                <a:solidFill>
                  <a:schemeClr val="tx1"/>
                </a:solidFill>
                <a:latin typeface="Times New Roman" panose="02020603050405020304" pitchFamily="18" charset="0"/>
                <a:cs typeface="Times New Roman" panose="02020603050405020304" pitchFamily="18" charset="0"/>
              </a:rPr>
              <a:t>This ensures that taxpayers cannot postpone tax liability by merely reclassifying inventory as a capital asset.</a:t>
            </a:r>
          </a:p>
          <a:p>
            <a:pPr marL="109728" lvl="0" indent="0" algn="just">
              <a:buNone/>
            </a:pPr>
            <a:r>
              <a:rPr lang="en-US" sz="2000" dirty="0">
                <a:solidFill>
                  <a:schemeClr val="tx1"/>
                </a:solidFill>
                <a:latin typeface="Times New Roman" panose="02020603050405020304" pitchFamily="18" charset="0"/>
                <a:cs typeface="Times New Roman" panose="02020603050405020304" pitchFamily="18" charset="0"/>
              </a:rPr>
              <a:t>Therefore, there is a timing difference between accounting profit, which defers income recognition and taxable income, which recognizes income immediately at conversion.</a:t>
            </a:r>
          </a:p>
          <a:p>
            <a:pPr marL="109728" indent="0" algn="l">
              <a:buNone/>
            </a:pPr>
            <a:endParaRPr lang="en-US" sz="20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6448A601-7154-61ED-5071-1010D0115125}"/>
              </a:ext>
            </a:extLst>
          </p:cNvPr>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265770343"/>
      </p:ext>
    </p:extLst>
  </p:cSld>
  <p:clrMapOvr>
    <a:masterClrMapping/>
  </p:clrMapOvr>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04800" y="188640"/>
            <a:ext cx="8587680" cy="5780112"/>
          </a:xfrm>
        </p:spPr>
        <p:txBody>
          <a:bodyPr>
            <a:normAutofit/>
          </a:bodyPr>
          <a:lstStyle/>
          <a:p>
            <a:pPr algn="just">
              <a:buNone/>
            </a:pPr>
            <a:r>
              <a:rPr lang="en-US" sz="2300" dirty="0">
                <a:solidFill>
                  <a:schemeClr val="tx1"/>
                </a:solidFill>
                <a:latin typeface="Times New Roman" pitchFamily="18" charset="0"/>
                <a:cs typeface="Times New Roman" pitchFamily="18" charset="0"/>
              </a:rPr>
              <a:t>Details of capital asset converted into stock in trade in prescribed format:</a:t>
            </a:r>
          </a:p>
          <a:p>
            <a:pPr algn="just">
              <a:buNone/>
            </a:pPr>
            <a:r>
              <a:rPr lang="en-US" sz="2300" b="1" u="sng" dirty="0">
                <a:solidFill>
                  <a:schemeClr val="tx1"/>
                </a:solidFill>
                <a:latin typeface="Times New Roman" pitchFamily="18" charset="0"/>
                <a:cs typeface="Times New Roman" pitchFamily="18" charset="0"/>
              </a:rPr>
              <a:t>Reporting requirement:</a:t>
            </a:r>
          </a:p>
          <a:p>
            <a:pPr algn="just">
              <a:buNone/>
            </a:pPr>
            <a:r>
              <a:rPr lang="en-US" sz="2300" dirty="0">
                <a:solidFill>
                  <a:schemeClr val="tx1"/>
                </a:solidFill>
                <a:latin typeface="Times New Roman" pitchFamily="18" charset="0"/>
                <a:cs typeface="Times New Roman" pitchFamily="18" charset="0"/>
              </a:rPr>
              <a:t>Arises in the previous year in which such conversion takes place</a:t>
            </a:r>
          </a:p>
          <a:p>
            <a:pPr algn="just">
              <a:buNone/>
            </a:pPr>
            <a:r>
              <a:rPr lang="en-US" sz="2300" dirty="0">
                <a:solidFill>
                  <a:schemeClr val="tx1"/>
                </a:solidFill>
                <a:latin typeface="Times New Roman" pitchFamily="18" charset="0"/>
                <a:cs typeface="Times New Roman" pitchFamily="18" charset="0"/>
              </a:rPr>
              <a:t>and the same should not be postponed till the year of sale.</a:t>
            </a:r>
          </a:p>
          <a:p>
            <a:pPr algn="just">
              <a:buNone/>
            </a:pPr>
            <a:r>
              <a:rPr lang="en-US" sz="2300" b="1" u="sng" dirty="0">
                <a:solidFill>
                  <a:schemeClr val="tx1"/>
                </a:solidFill>
                <a:latin typeface="Times New Roman" pitchFamily="18" charset="0"/>
                <a:cs typeface="Times New Roman" pitchFamily="18" charset="0"/>
              </a:rPr>
              <a:t>a) Description of Capital Asset:</a:t>
            </a:r>
          </a:p>
          <a:p>
            <a:pPr algn="just">
              <a:buNone/>
            </a:pPr>
            <a:r>
              <a:rPr lang="en-US" sz="2300" dirty="0">
                <a:solidFill>
                  <a:schemeClr val="tx1"/>
                </a:solidFill>
                <a:latin typeface="Times New Roman" pitchFamily="18" charset="0"/>
                <a:cs typeface="Times New Roman" pitchFamily="18" charset="0"/>
              </a:rPr>
              <a:t>Provide the detail of Capital asset such as shares, securities, land, building, plant, machinery, etc. along with section 32 (if depreciable asset) that deals with depreciation and classifies the different assets based on their nature.</a:t>
            </a:r>
          </a:p>
          <a:p>
            <a:pPr algn="just">
              <a:buNone/>
            </a:pPr>
            <a:r>
              <a:rPr lang="en-US" sz="2300" b="1" u="sng" dirty="0">
                <a:solidFill>
                  <a:schemeClr val="tx1"/>
                </a:solidFill>
                <a:latin typeface="Times New Roman" pitchFamily="18" charset="0"/>
                <a:cs typeface="Times New Roman" pitchFamily="18" charset="0"/>
              </a:rPr>
              <a:t>b) Date of Acquisition:</a:t>
            </a:r>
          </a:p>
          <a:p>
            <a:pPr algn="just">
              <a:buNone/>
            </a:pPr>
            <a:r>
              <a:rPr lang="en-US" sz="2300" dirty="0">
                <a:solidFill>
                  <a:schemeClr val="tx1"/>
                </a:solidFill>
                <a:latin typeface="Times New Roman" pitchFamily="18" charset="0"/>
                <a:cs typeface="Times New Roman" pitchFamily="18" charset="0"/>
              </a:rPr>
              <a:t>Verify the period of holding of asset to ensure whether it is long term or Short term asset and for this purpose verify the date of purchase of assets from assesse.</a:t>
            </a:r>
            <a:endParaRPr lang="en-IN" sz="23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04800" y="152400"/>
            <a:ext cx="8534400" cy="6172200"/>
          </a:xfrm>
        </p:spPr>
        <p:txBody>
          <a:bodyPr>
            <a:normAutofit/>
          </a:bodyPr>
          <a:lstStyle/>
          <a:p>
            <a:pPr marL="109728" indent="0" algn="just">
              <a:buNone/>
            </a:pPr>
            <a:r>
              <a:rPr lang="en-US" sz="2300" b="1" u="sng" dirty="0">
                <a:solidFill>
                  <a:schemeClr val="tx1"/>
                </a:solidFill>
                <a:latin typeface="Times New Roman" pitchFamily="18" charset="0"/>
                <a:cs typeface="Times New Roman" pitchFamily="18" charset="0"/>
              </a:rPr>
              <a:t>c) Cost of Acquisition:</a:t>
            </a:r>
          </a:p>
          <a:p>
            <a:pPr marL="109728" indent="0" algn="just">
              <a:buNone/>
            </a:pPr>
            <a:r>
              <a:rPr lang="en-GB" sz="2400" dirty="0">
                <a:solidFill>
                  <a:srgbClr val="000000"/>
                </a:solidFill>
                <a:latin typeface="Times New Roman" panose="02020603050405020304" pitchFamily="18" charset="0"/>
              </a:rPr>
              <a:t>The cost of acquisition as per books of account is to be mentioned. While verifying the cost of acquisition, principles are given in AS 10/IND AS 16 should be kept in mind.</a:t>
            </a:r>
          </a:p>
          <a:p>
            <a:pPr marL="109728" indent="0" algn="just">
              <a:buNone/>
            </a:pPr>
            <a:r>
              <a:rPr lang="en-GB" sz="2400" dirty="0">
                <a:solidFill>
                  <a:srgbClr val="000000"/>
                </a:solidFill>
                <a:latin typeface="Times New Roman" panose="02020603050405020304" pitchFamily="18" charset="0"/>
              </a:rPr>
              <a:t>In the case of companies where CARO, 2020, Companies (Auditor’s Report) Order, is applicable, the cost would be readily available in the Fixed Assets Register. </a:t>
            </a:r>
          </a:p>
          <a:p>
            <a:pPr marL="109728" indent="0" algn="just">
              <a:buNone/>
            </a:pPr>
            <a:r>
              <a:rPr lang="en-GB" sz="2400" dirty="0">
                <a:solidFill>
                  <a:srgbClr val="000000"/>
                </a:solidFill>
                <a:latin typeface="Times New Roman" panose="02020603050405020304" pitchFamily="18" charset="0"/>
              </a:rPr>
              <a:t>Whereas in other cases, it may not be practically possible to </a:t>
            </a:r>
            <a:r>
              <a:rPr lang="en-GB" sz="2400" dirty="0" err="1">
                <a:solidFill>
                  <a:srgbClr val="000000"/>
                </a:solidFill>
                <a:latin typeface="Times New Roman" panose="02020603050405020304" pitchFamily="18" charset="0"/>
              </a:rPr>
              <a:t>fulfill</a:t>
            </a:r>
            <a:r>
              <a:rPr lang="en-GB" sz="2400" dirty="0">
                <a:solidFill>
                  <a:srgbClr val="000000"/>
                </a:solidFill>
                <a:latin typeface="Times New Roman" panose="02020603050405020304" pitchFamily="18" charset="0"/>
              </a:rPr>
              <a:t> the reporting requirements of sub clause (c) then, in such a case, the tax auditor should state that it is not practicable, along with the reasons.</a:t>
            </a:r>
            <a:endParaRPr lang="en-GB" sz="2400" dirty="0">
              <a:solidFill>
                <a:srgbClr val="6A6A6A"/>
              </a:solidFill>
              <a:latin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79512" y="152400"/>
            <a:ext cx="8856984" cy="6172200"/>
          </a:xfrm>
        </p:spPr>
        <p:txBody>
          <a:bodyPr>
            <a:noAutofit/>
          </a:bodyPr>
          <a:lstStyle/>
          <a:p>
            <a:pPr marL="0" indent="0" algn="just">
              <a:buNone/>
            </a:pPr>
            <a:r>
              <a:rPr lang="en-US" sz="2100" b="1" u="sng" dirty="0">
                <a:latin typeface="Times New Roman" pitchFamily="18" charset="0"/>
                <a:cs typeface="Times New Roman" pitchFamily="18" charset="0"/>
              </a:rPr>
              <a:t>d) Amount at which the asset is converted into stock in trade:</a:t>
            </a:r>
          </a:p>
          <a:p>
            <a:pPr marL="0" indent="0" algn="just">
              <a:buNone/>
            </a:pPr>
            <a:r>
              <a:rPr lang="en-US" sz="2100" dirty="0">
                <a:latin typeface="Times New Roman" pitchFamily="18" charset="0"/>
                <a:cs typeface="Times New Roman" pitchFamily="18" charset="0"/>
              </a:rPr>
              <a:t>a. </a:t>
            </a:r>
            <a:r>
              <a:rPr lang="en-US" sz="2050" dirty="0">
                <a:latin typeface="Times New Roman" pitchFamily="18" charset="0"/>
                <a:cs typeface="Times New Roman" pitchFamily="18" charset="0"/>
              </a:rPr>
              <a:t>Verify the </a:t>
            </a:r>
            <a:r>
              <a:rPr lang="en-US" sz="2050" b="1" u="sng" dirty="0">
                <a:latin typeface="Times New Roman" pitchFamily="18" charset="0"/>
                <a:cs typeface="Times New Roman" pitchFamily="18" charset="0"/>
              </a:rPr>
              <a:t>amount at which it is converted in to Stock-in Trade(as per AS 2).</a:t>
            </a:r>
          </a:p>
          <a:p>
            <a:pPr marL="0" indent="0" algn="just">
              <a:buNone/>
            </a:pPr>
            <a:r>
              <a:rPr lang="en-US" sz="2100" dirty="0">
                <a:latin typeface="Times New Roman" pitchFamily="18" charset="0"/>
                <a:cs typeface="Times New Roman" pitchFamily="18" charset="0"/>
              </a:rPr>
              <a:t>b. In case the </a:t>
            </a:r>
            <a:r>
              <a:rPr lang="en-US" sz="2100" b="1" u="sng" dirty="0">
                <a:latin typeface="Times New Roman" pitchFamily="18" charset="0"/>
                <a:cs typeface="Times New Roman" pitchFamily="18" charset="0"/>
              </a:rPr>
              <a:t>conversion is not done at cost but at FMV, appropriate disclosure is to be made at clause 14 (a) of Form 3CD that inventories on conversion of capital asset into stock is valued at FMV. Accordingly, the audit report in Form 3CB should be qualified for not complying with AS 2.</a:t>
            </a:r>
          </a:p>
          <a:p>
            <a:pPr marL="0" indent="0" algn="just">
              <a:buNone/>
            </a:pPr>
            <a:r>
              <a:rPr lang="en-GB" sz="2100" dirty="0">
                <a:solidFill>
                  <a:srgbClr val="000000"/>
                </a:solidFill>
                <a:latin typeface="Times New Roman" panose="02020603050405020304" pitchFamily="18" charset="0"/>
              </a:rPr>
              <a:t>c. It is desirable that at </a:t>
            </a:r>
            <a:r>
              <a:rPr lang="en-GB" sz="2100" b="1" u="sng" dirty="0">
                <a:solidFill>
                  <a:srgbClr val="000000"/>
                </a:solidFill>
                <a:latin typeface="Times New Roman" panose="02020603050405020304" pitchFamily="18" charset="0"/>
              </a:rPr>
              <a:t>the time of conversion, necessary accounting entries are passed</a:t>
            </a:r>
            <a:r>
              <a:rPr lang="en-GB" sz="2100" dirty="0">
                <a:solidFill>
                  <a:srgbClr val="000000"/>
                </a:solidFill>
                <a:latin typeface="Times New Roman" panose="02020603050405020304" pitchFamily="18" charset="0"/>
              </a:rPr>
              <a:t> in the books of account in accordance with the </a:t>
            </a:r>
            <a:r>
              <a:rPr lang="en-GB" sz="2100" b="1" u="sng" dirty="0">
                <a:solidFill>
                  <a:srgbClr val="000000"/>
                </a:solidFill>
                <a:latin typeface="Times New Roman" panose="02020603050405020304" pitchFamily="18" charset="0"/>
              </a:rPr>
              <a:t>generally accepted accounting principles.</a:t>
            </a:r>
          </a:p>
          <a:p>
            <a:pPr marL="0" indent="0" algn="just">
              <a:buNone/>
            </a:pPr>
            <a:r>
              <a:rPr lang="en-GB" sz="2100" dirty="0">
                <a:solidFill>
                  <a:srgbClr val="000000"/>
                </a:solidFill>
                <a:latin typeface="Times New Roman" panose="02020603050405020304" pitchFamily="18" charset="0"/>
              </a:rPr>
              <a:t>d. An auditor shall therefore verify the amount recorded on conversion and report against clause 15(d), </a:t>
            </a:r>
            <a:r>
              <a:rPr lang="en-GB" sz="2100" b="1" u="sng" dirty="0">
                <a:solidFill>
                  <a:srgbClr val="000000"/>
                </a:solidFill>
                <a:latin typeface="Times New Roman" panose="02020603050405020304" pitchFamily="18" charset="0"/>
              </a:rPr>
              <a:t>if the amount is not determined in accordance with the generally accepted accounting principles, then the main audit report should be suitably qualified.</a:t>
            </a:r>
          </a:p>
          <a:p>
            <a:pPr marL="0" indent="0" algn="just">
              <a:buNone/>
            </a:pPr>
            <a:r>
              <a:rPr lang="en-US" sz="2100" b="1" dirty="0">
                <a:latin typeface="Times New Roman" pitchFamily="18" charset="0"/>
                <a:cs typeface="Times New Roman" pitchFamily="18" charset="0"/>
              </a:rPr>
              <a:t>Note: </a:t>
            </a:r>
            <a:r>
              <a:rPr lang="en-US" sz="2100" b="1" u="sng" dirty="0">
                <a:latin typeface="Times New Roman" pitchFamily="18" charset="0"/>
                <a:cs typeface="Times New Roman" pitchFamily="18" charset="0"/>
              </a:rPr>
              <a:t>Conversion of capital asset in the form of Land &amp; Building into stock in trade attracts provisions of Sec 50C of the Act by virtue of sec.45(2) read with s. 2(47)(iv). Hence, reporting requirement is also required under clause 17 of Form 3CD.</a:t>
            </a:r>
            <a:endParaRPr lang="en-IN" sz="2100" b="1" u="sng"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631419788"/>
      </p:ext>
    </p:extLst>
  </p:cSld>
  <p:clrMapOvr>
    <a:masterClrMapping/>
  </p:clrMapOvr>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81000" y="819150"/>
            <a:ext cx="8329612" cy="3752850"/>
          </a:xfrm>
        </p:spPr>
        <p:style>
          <a:lnRef idx="2">
            <a:schemeClr val="dk1"/>
          </a:lnRef>
          <a:fillRef idx="1">
            <a:schemeClr val="lt1"/>
          </a:fillRef>
          <a:effectRef idx="0">
            <a:schemeClr val="dk1"/>
          </a:effectRef>
          <a:fontRef idx="minor">
            <a:schemeClr val="dk1"/>
          </a:fontRef>
        </p:style>
        <p:txBody>
          <a:bodyPr rtlCol="0">
            <a:normAutofit/>
          </a:bodyPr>
          <a:lstStyle/>
          <a:p>
            <a:pPr algn="just" fontAlgn="auto">
              <a:spcAft>
                <a:spcPts val="0"/>
              </a:spcAft>
              <a:buFont typeface="Arial" pitchFamily="34" charset="0"/>
              <a:buNone/>
              <a:defRPr/>
            </a:pPr>
            <a:r>
              <a:rPr lang="en-IN" sz="2400" dirty="0">
                <a:solidFill>
                  <a:schemeClr val="tx1"/>
                </a:solidFill>
                <a:latin typeface="Times New Roman" pitchFamily="18" charset="0"/>
                <a:cs typeface="Times New Roman" pitchFamily="18" charset="0"/>
              </a:rPr>
              <a:t>16. Amounts not credited to the profit and loss account, being, -</a:t>
            </a:r>
          </a:p>
          <a:p>
            <a:pPr marL="514350" indent="-514350" algn="just" fontAlgn="auto">
              <a:spcAft>
                <a:spcPts val="0"/>
              </a:spcAft>
              <a:buFont typeface="Arial" pitchFamily="34" charset="0"/>
              <a:buAutoNum type="alphaLcParenBoth"/>
              <a:defRPr/>
            </a:pPr>
            <a:r>
              <a:rPr lang="en-IN" sz="2400" dirty="0">
                <a:solidFill>
                  <a:schemeClr val="tx1"/>
                </a:solidFill>
                <a:latin typeface="Times New Roman" pitchFamily="18" charset="0"/>
                <a:cs typeface="Times New Roman" pitchFamily="18" charset="0"/>
              </a:rPr>
              <a:t>the items falling within the scope of section 28; </a:t>
            </a:r>
          </a:p>
          <a:p>
            <a:pPr marL="514350" indent="-514350" algn="just" fontAlgn="auto">
              <a:spcAft>
                <a:spcPts val="0"/>
              </a:spcAft>
              <a:buFont typeface="Arial" pitchFamily="34" charset="0"/>
              <a:buAutoNum type="alphaLcParenBoth"/>
              <a:defRPr/>
            </a:pPr>
            <a:r>
              <a:rPr lang="en-IN" sz="2400" dirty="0">
                <a:solidFill>
                  <a:schemeClr val="tx1"/>
                </a:solidFill>
                <a:latin typeface="Times New Roman" pitchFamily="18" charset="0"/>
                <a:cs typeface="Times New Roman" pitchFamily="18" charset="0"/>
              </a:rPr>
              <a:t>the </a:t>
            </a:r>
            <a:r>
              <a:rPr lang="en-IN" sz="2400" dirty="0" err="1">
                <a:solidFill>
                  <a:schemeClr val="tx1"/>
                </a:solidFill>
                <a:latin typeface="Times New Roman" pitchFamily="18" charset="0"/>
                <a:cs typeface="Times New Roman" pitchFamily="18" charset="0"/>
              </a:rPr>
              <a:t>proforma</a:t>
            </a:r>
            <a:r>
              <a:rPr lang="en-IN" sz="2400" dirty="0">
                <a:solidFill>
                  <a:schemeClr val="tx1"/>
                </a:solidFill>
                <a:latin typeface="Times New Roman" pitchFamily="18" charset="0"/>
                <a:cs typeface="Times New Roman" pitchFamily="18" charset="0"/>
              </a:rPr>
              <a:t> credits, drawbacks, refund of duty of customs or excise or service tax, or refund of sales tax or value added tax where such credits, drawbacks or refunds are admitted as due by the authorities concerned; </a:t>
            </a:r>
          </a:p>
          <a:p>
            <a:pPr marL="514350" indent="-514350" algn="just" fontAlgn="auto">
              <a:spcAft>
                <a:spcPts val="0"/>
              </a:spcAft>
              <a:buFont typeface="Arial" pitchFamily="34" charset="0"/>
              <a:buAutoNum type="alphaLcParenBoth"/>
              <a:defRPr/>
            </a:pPr>
            <a:r>
              <a:rPr lang="en-IN" sz="2400" dirty="0">
                <a:solidFill>
                  <a:schemeClr val="tx1"/>
                </a:solidFill>
                <a:latin typeface="Times New Roman" pitchFamily="18" charset="0"/>
                <a:cs typeface="Times New Roman" pitchFamily="18" charset="0"/>
              </a:rPr>
              <a:t>escalation claims accepted during the previous year; </a:t>
            </a:r>
          </a:p>
          <a:p>
            <a:pPr marL="514350" indent="-514350" algn="just" fontAlgn="auto">
              <a:spcAft>
                <a:spcPts val="0"/>
              </a:spcAft>
              <a:buFont typeface="Arial" pitchFamily="34" charset="0"/>
              <a:buAutoNum type="alphaLcParenBoth"/>
              <a:defRPr/>
            </a:pPr>
            <a:r>
              <a:rPr lang="en-IN" sz="2400" dirty="0">
                <a:solidFill>
                  <a:schemeClr val="tx1"/>
                </a:solidFill>
                <a:latin typeface="Times New Roman" pitchFamily="18" charset="0"/>
                <a:cs typeface="Times New Roman" pitchFamily="18" charset="0"/>
              </a:rPr>
              <a:t>any other item of income; </a:t>
            </a:r>
          </a:p>
          <a:p>
            <a:pPr marL="514350" indent="-514350" algn="just" fontAlgn="auto">
              <a:spcAft>
                <a:spcPts val="0"/>
              </a:spcAft>
              <a:buFont typeface="Arial" pitchFamily="34" charset="0"/>
              <a:buAutoNum type="alphaLcParenBoth"/>
              <a:defRPr/>
            </a:pPr>
            <a:r>
              <a:rPr lang="en-IN" sz="2400" dirty="0">
                <a:solidFill>
                  <a:schemeClr val="tx1"/>
                </a:solidFill>
                <a:latin typeface="Times New Roman" pitchFamily="18" charset="0"/>
                <a:cs typeface="Times New Roman" pitchFamily="18" charset="0"/>
              </a:rPr>
              <a:t>capital receipt, if any.</a:t>
            </a:r>
          </a:p>
        </p:txBody>
      </p:sp>
      <p:sp>
        <p:nvSpPr>
          <p:cNvPr id="3" name="Rectangle 2"/>
          <p:cNvSpPr/>
          <p:nvPr/>
        </p:nvSpPr>
        <p:spPr>
          <a:xfrm>
            <a:off x="152400" y="76200"/>
            <a:ext cx="2050561"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16</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79512" y="44624"/>
            <a:ext cx="8659688" cy="5976664"/>
          </a:xfrm>
        </p:spPr>
        <p:txBody>
          <a:bodyPr>
            <a:noAutofit/>
          </a:bodyPr>
          <a:lstStyle/>
          <a:p>
            <a:pPr algn="ctr">
              <a:buNone/>
            </a:pPr>
            <a:r>
              <a:rPr lang="en-US" sz="2400" b="1" dirty="0">
                <a:latin typeface="Times New Roman" pitchFamily="18" charset="0"/>
                <a:cs typeface="Times New Roman" pitchFamily="18" charset="0"/>
              </a:rPr>
              <a:t>As per Page no 124 of Guidance Note on Tax Audit u/s. 44AB of IT Act, 1961 (Revised 2026)</a:t>
            </a:r>
            <a:endParaRPr lang="en-US" sz="2200" b="1" dirty="0">
              <a:latin typeface="Times New Roman" pitchFamily="18" charset="0"/>
              <a:cs typeface="Times New Roman" pitchFamily="18" charset="0"/>
            </a:endParaRPr>
          </a:p>
          <a:p>
            <a:pPr algn="just">
              <a:buNone/>
            </a:pPr>
            <a:r>
              <a:rPr lang="en-GB" sz="2200" dirty="0">
                <a:latin typeface="Times New Roman" pitchFamily="18" charset="0"/>
                <a:cs typeface="Times New Roman" pitchFamily="18" charset="0"/>
              </a:rPr>
              <a:t>28.1 </a:t>
            </a:r>
            <a:r>
              <a:rPr lang="en-US" sz="2200" dirty="0">
                <a:latin typeface="Times New Roman" pitchFamily="18" charset="0"/>
                <a:cs typeface="Times New Roman" pitchFamily="18" charset="0"/>
              </a:rPr>
              <a:t>Under this clause, </a:t>
            </a:r>
            <a:r>
              <a:rPr lang="en-US" sz="2200" b="1" u="sng" dirty="0">
                <a:latin typeface="Times New Roman" pitchFamily="18" charset="0"/>
                <a:cs typeface="Times New Roman" pitchFamily="18" charset="0"/>
              </a:rPr>
              <a:t>various amounts falling within the scope of section 28 which are not credited to the profit and loss account are to be stated. </a:t>
            </a:r>
          </a:p>
          <a:p>
            <a:pPr algn="just">
              <a:buNone/>
            </a:pPr>
            <a:r>
              <a:rPr lang="en-US" sz="2200" dirty="0">
                <a:latin typeface="Times New Roman" pitchFamily="18" charset="0"/>
                <a:cs typeface="Times New Roman" pitchFamily="18" charset="0"/>
              </a:rPr>
              <a:t>The </a:t>
            </a:r>
            <a:r>
              <a:rPr lang="en-US" sz="2200" b="1" u="sng" dirty="0">
                <a:latin typeface="Times New Roman" pitchFamily="18" charset="0"/>
                <a:cs typeface="Times New Roman" pitchFamily="18" charset="0"/>
              </a:rPr>
              <a:t>information</a:t>
            </a:r>
            <a:r>
              <a:rPr lang="en-US" sz="2200" dirty="0">
                <a:latin typeface="Times New Roman" pitchFamily="18" charset="0"/>
                <a:cs typeface="Times New Roman" pitchFamily="18" charset="0"/>
              </a:rPr>
              <a:t> under sub-clauses (a), (d) and (e) of clause (16) </a:t>
            </a:r>
            <a:r>
              <a:rPr lang="en-US" sz="2200" b="1" u="sng" dirty="0">
                <a:latin typeface="Times New Roman" pitchFamily="18" charset="0"/>
                <a:cs typeface="Times New Roman" pitchFamily="18" charset="0"/>
              </a:rPr>
              <a:t>is to be given with reference to the entries in the books of account and records made available</a:t>
            </a:r>
            <a:r>
              <a:rPr lang="en-US" sz="2200" dirty="0">
                <a:latin typeface="Times New Roman" pitchFamily="18" charset="0"/>
                <a:cs typeface="Times New Roman" pitchFamily="18" charset="0"/>
              </a:rPr>
              <a:t> to the tax auditor for the purpose of tax audit under section 44AB. </a:t>
            </a:r>
          </a:p>
          <a:p>
            <a:pPr algn="just">
              <a:buNone/>
            </a:pPr>
            <a:r>
              <a:rPr lang="en-US" sz="2200" b="1" u="sng" dirty="0">
                <a:latin typeface="Times New Roman" pitchFamily="18" charset="0"/>
                <a:cs typeface="Times New Roman" pitchFamily="18" charset="0"/>
              </a:rPr>
              <a:t>Sub-clauses 16 (b), (c) &amp; (d) require information in respect of items which may also be covered under section 28 and as such will also fall in clause 16 (a). </a:t>
            </a:r>
          </a:p>
          <a:p>
            <a:pPr algn="just">
              <a:buNone/>
            </a:pPr>
            <a:r>
              <a:rPr lang="en-US" sz="2200" b="1" u="sng" dirty="0">
                <a:latin typeface="Times New Roman" pitchFamily="18" charset="0"/>
                <a:cs typeface="Times New Roman" pitchFamily="18" charset="0"/>
              </a:rPr>
              <a:t>However, those items which are reported in clauses 16(b), (c) and (d) need not be reported in clause 16(a).</a:t>
            </a:r>
          </a:p>
          <a:p>
            <a:pPr algn="just">
              <a:buNone/>
            </a:pPr>
            <a:r>
              <a:rPr lang="en-US" sz="2200" dirty="0">
                <a:latin typeface="Times New Roman" pitchFamily="18" charset="0"/>
                <a:cs typeface="Times New Roman" pitchFamily="18" charset="0"/>
              </a:rPr>
              <a:t>The tax auditor may </a:t>
            </a:r>
            <a:r>
              <a:rPr lang="en-US" sz="2200" b="1" u="sng" dirty="0">
                <a:latin typeface="Times New Roman" pitchFamily="18" charset="0"/>
                <a:cs typeface="Times New Roman" pitchFamily="18" charset="0"/>
              </a:rPr>
              <a:t>obtain a management representation in writing from the </a:t>
            </a:r>
            <a:r>
              <a:rPr lang="en-US" sz="2200" b="1" u="sng" dirty="0" err="1">
                <a:latin typeface="Times New Roman" pitchFamily="18" charset="0"/>
                <a:cs typeface="Times New Roman" pitchFamily="18" charset="0"/>
              </a:rPr>
              <a:t>assessee</a:t>
            </a:r>
            <a:r>
              <a:rPr lang="en-US" sz="2200" b="1" u="sng" dirty="0">
                <a:latin typeface="Times New Roman" pitchFamily="18" charset="0"/>
                <a:cs typeface="Times New Roman" pitchFamily="18" charset="0"/>
              </a:rPr>
              <a:t> in respect of all items falling under this clause.</a:t>
            </a:r>
            <a:endParaRPr lang="en-GB" sz="2200" b="1" u="sng"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521894442"/>
      </p:ext>
    </p:extLst>
  </p:cSld>
  <p:clrMapOvr>
    <a:masterClrMapping/>
  </p:clrMapOvr>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2"/>
          <p:cNvSpPr>
            <a:spLocks noGrp="1"/>
          </p:cNvSpPr>
          <p:nvPr>
            <p:ph idx="1"/>
          </p:nvPr>
        </p:nvSpPr>
        <p:spPr>
          <a:xfrm>
            <a:off x="500063" y="285750"/>
            <a:ext cx="8186737" cy="6215063"/>
          </a:xfrm>
        </p:spPr>
        <p:txBody>
          <a:bodyPr/>
          <a:lstStyle/>
          <a:p>
            <a:pPr>
              <a:buFont typeface="Arial" panose="020B0604020202020204" pitchFamily="34" charset="0"/>
              <a:buNone/>
            </a:pPr>
            <a:r>
              <a:rPr lang="en-GB" sz="2400" b="1" dirty="0">
                <a:latin typeface="Times New Roman" panose="02020603050405020304" pitchFamily="18" charset="0"/>
                <a:cs typeface="Times New Roman" panose="02020603050405020304" pitchFamily="18" charset="0"/>
              </a:rPr>
              <a:t>Implication of reporting</a:t>
            </a:r>
            <a:endParaRPr lang="en-IN" sz="2400" b="1" dirty="0">
              <a:latin typeface="Times New Roman" panose="02020603050405020304" pitchFamily="18" charset="0"/>
              <a:cs typeface="Times New Roman" panose="02020603050405020304" pitchFamily="18" charset="0"/>
            </a:endParaRPr>
          </a:p>
          <a:p>
            <a:pPr>
              <a:buFont typeface="Arial" panose="020B0604020202020204" pitchFamily="34" charset="0"/>
              <a:buNone/>
            </a:pPr>
            <a:r>
              <a:rPr lang="en-GB" sz="2400" b="1" dirty="0">
                <a:latin typeface="Times New Roman" panose="02020603050405020304" pitchFamily="18" charset="0"/>
                <a:cs typeface="Times New Roman" panose="02020603050405020304" pitchFamily="18" charset="0"/>
              </a:rPr>
              <a:t>Sec. 143(1) </a:t>
            </a:r>
          </a:p>
          <a:p>
            <a:pPr>
              <a:buFont typeface="Arial" panose="020B0604020202020204" pitchFamily="34" charset="0"/>
              <a:buNone/>
            </a:pPr>
            <a:r>
              <a:rPr lang="en-IN" sz="2400" b="1" dirty="0">
                <a:latin typeface="Times New Roman" panose="02020603050405020304" pitchFamily="18" charset="0"/>
                <a:cs typeface="Times New Roman" panose="02020603050405020304" pitchFamily="18" charset="0"/>
              </a:rPr>
              <a:t>Items not credited to P&amp;L</a:t>
            </a:r>
          </a:p>
          <a:p>
            <a:pPr>
              <a:buFont typeface="Arial" panose="020B0604020202020204" pitchFamily="34" charset="0"/>
              <a:buNone/>
            </a:pPr>
            <a:r>
              <a:rPr lang="en-IN" sz="2400" b="1" dirty="0">
                <a:latin typeface="Times New Roman" panose="02020603050405020304" pitchFamily="18" charset="0"/>
                <a:cs typeface="Times New Roman" panose="02020603050405020304" pitchFamily="18" charset="0"/>
              </a:rPr>
              <a:t>Reporting of following items normally</a:t>
            </a:r>
          </a:p>
          <a:p>
            <a:pPr algn="just">
              <a:buFont typeface="Wingdings" panose="05000000000000000000" pitchFamily="2" charset="2"/>
              <a:buChar char="Ø"/>
            </a:pPr>
            <a:r>
              <a:rPr lang="en-IN" sz="2400" dirty="0">
                <a:latin typeface="Times New Roman" panose="02020603050405020304" pitchFamily="18" charset="0"/>
                <a:cs typeface="Times New Roman" panose="02020603050405020304" pitchFamily="18" charset="0"/>
              </a:rPr>
              <a:t>Interest like FD Interest, SB Interest, RD Interest and PPF Accrued Interest.</a:t>
            </a:r>
          </a:p>
          <a:p>
            <a:pPr algn="just">
              <a:buFont typeface="Wingdings" panose="05000000000000000000" pitchFamily="2" charset="2"/>
              <a:buChar char="Ø"/>
            </a:pPr>
            <a:r>
              <a:rPr lang="en-IN" sz="2400" dirty="0">
                <a:latin typeface="Times New Roman" panose="02020603050405020304" pitchFamily="18" charset="0"/>
                <a:cs typeface="Times New Roman" panose="02020603050405020304" pitchFamily="18" charset="0"/>
              </a:rPr>
              <a:t>Capital gains</a:t>
            </a:r>
          </a:p>
          <a:p>
            <a:pPr algn="just">
              <a:buFont typeface="Wingdings" panose="05000000000000000000" pitchFamily="2" charset="2"/>
              <a:buChar char="Ø"/>
            </a:pPr>
            <a:r>
              <a:rPr lang="en-IN" sz="2400" dirty="0">
                <a:latin typeface="Times New Roman" panose="02020603050405020304" pitchFamily="18" charset="0"/>
                <a:cs typeface="Times New Roman" panose="02020603050405020304" pitchFamily="18" charset="0"/>
              </a:rPr>
              <a:t>Other income like dividend</a:t>
            </a:r>
          </a:p>
          <a:p>
            <a:pPr algn="just">
              <a:buFont typeface="Wingdings" panose="05000000000000000000" pitchFamily="2" charset="2"/>
              <a:buChar char="Ø"/>
            </a:pPr>
            <a:r>
              <a:rPr lang="en-IN" sz="2400" dirty="0">
                <a:latin typeface="Times New Roman" panose="02020603050405020304" pitchFamily="18" charset="0"/>
                <a:cs typeface="Times New Roman" panose="02020603050405020304" pitchFamily="18" charset="0"/>
              </a:rPr>
              <a:t>Gifts</a:t>
            </a:r>
          </a:p>
          <a:p>
            <a:pPr algn="just">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Rent</a:t>
            </a:r>
            <a:endParaRPr lang="en-IN" sz="2400"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IN" sz="2400" dirty="0">
                <a:latin typeface="Times New Roman" panose="02020603050405020304" pitchFamily="18" charset="0"/>
                <a:cs typeface="Times New Roman" panose="02020603050405020304" pitchFamily="18" charset="0"/>
              </a:rPr>
              <a:t>Such items have already been offered in return of income under respective heads of income.</a:t>
            </a:r>
          </a:p>
          <a:p>
            <a:pPr algn="just"/>
            <a:endParaRPr lang="en-IN" sz="1050" dirty="0">
              <a:latin typeface="Times New Roman" panose="02020603050405020304" pitchFamily="18" charset="0"/>
              <a:cs typeface="Times New Roman" panose="02020603050405020304" pitchFamily="18" charset="0"/>
            </a:endParaRPr>
          </a:p>
          <a:p>
            <a:pPr algn="just">
              <a:buFont typeface="Arial" panose="020B0604020202020204" pitchFamily="34" charset="0"/>
              <a:buNone/>
            </a:pPr>
            <a:r>
              <a:rPr lang="en-IN" sz="2400" b="1" u="sng" dirty="0">
                <a:latin typeface="Times New Roman" panose="02020603050405020304" pitchFamily="18" charset="0"/>
                <a:cs typeface="Times New Roman" panose="02020603050405020304" pitchFamily="18" charset="0"/>
              </a:rPr>
              <a:t>However such reporting has resulted in automatic additions in S.143(1) intimations </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827284056"/>
      </p:ext>
    </p:extLst>
  </p:cSld>
  <p:clrMapOvr>
    <a:masterClrMapping/>
  </p:clrMapOvr>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19201"/>
            <a:ext cx="8382000" cy="990600"/>
          </a:xfrm>
        </p:spPr>
        <p:style>
          <a:lnRef idx="2">
            <a:schemeClr val="dk1"/>
          </a:lnRef>
          <a:fillRef idx="1">
            <a:schemeClr val="lt1"/>
          </a:fillRef>
          <a:effectRef idx="0">
            <a:schemeClr val="dk1"/>
          </a:effectRef>
          <a:fontRef idx="minor">
            <a:schemeClr val="dk1"/>
          </a:fontRef>
        </p:style>
        <p:txBody>
          <a:bodyPr>
            <a:normAutofit/>
          </a:bodyPr>
          <a:lstStyle/>
          <a:p>
            <a:pPr algn="just">
              <a:buNone/>
            </a:pPr>
            <a:r>
              <a:rPr lang="en-US" sz="2400" dirty="0">
                <a:solidFill>
                  <a:schemeClr val="tx1"/>
                </a:solidFill>
                <a:latin typeface="Times New Roman" pitchFamily="18" charset="0"/>
                <a:cs typeface="Times New Roman" pitchFamily="18" charset="0"/>
              </a:rPr>
              <a:t>16 Amounts not credited to the profit and loss account, being, -</a:t>
            </a:r>
          </a:p>
          <a:p>
            <a:pPr algn="just">
              <a:buNone/>
            </a:pPr>
            <a:r>
              <a:rPr lang="en-US" sz="2400" dirty="0">
                <a:solidFill>
                  <a:schemeClr val="tx1"/>
                </a:solidFill>
                <a:latin typeface="Times New Roman" pitchFamily="18" charset="0"/>
                <a:cs typeface="Times New Roman" pitchFamily="18" charset="0"/>
              </a:rPr>
              <a:t>(a) The items falling within in the scope of section 28;</a:t>
            </a:r>
          </a:p>
        </p:txBody>
      </p:sp>
      <p:pic>
        <p:nvPicPr>
          <p:cNvPr id="19457" name="Picture 1"/>
          <p:cNvPicPr>
            <a:picLocks noChangeAspect="1" noChangeArrowheads="1"/>
          </p:cNvPicPr>
          <p:nvPr/>
        </p:nvPicPr>
        <p:blipFill>
          <a:blip r:embed="rId2"/>
          <a:srcRect l="15227" t="20833" r="17423" b="63542"/>
          <a:stretch>
            <a:fillRect/>
          </a:stretch>
        </p:blipFill>
        <p:spPr bwMode="auto">
          <a:xfrm>
            <a:off x="228600" y="2286000"/>
            <a:ext cx="8763000" cy="1143000"/>
          </a:xfrm>
          <a:prstGeom prst="rect">
            <a:avLst/>
          </a:prstGeom>
          <a:noFill/>
          <a:ln w="9525">
            <a:noFill/>
            <a:miter lim="800000"/>
            <a:headEnd/>
            <a:tailEnd/>
          </a:ln>
          <a:effectLst/>
        </p:spPr>
      </p:pic>
      <p:sp>
        <p:nvSpPr>
          <p:cNvPr id="4" name="object 5"/>
          <p:cNvSpPr txBox="1"/>
          <p:nvPr/>
        </p:nvSpPr>
        <p:spPr>
          <a:xfrm>
            <a:off x="228600" y="609600"/>
            <a:ext cx="2679700" cy="450850"/>
          </a:xfrm>
          <a:prstGeom prst="rect">
            <a:avLst/>
          </a:prstGeom>
        </p:spPr>
        <p:txBody>
          <a:bodyPr lIns="0" tIns="12065" rIns="0" bIns="0">
            <a:spAutoFit/>
          </a:bodyPr>
          <a:lstStyle/>
          <a:p>
            <a:pPr marL="12700" fontAlgn="auto">
              <a:spcBef>
                <a:spcPts val="95"/>
              </a:spcBef>
              <a:spcAft>
                <a:spcPts val="0"/>
              </a:spcAft>
              <a:defRPr/>
            </a:pPr>
            <a:r>
              <a:rPr sz="2800" b="1" spc="-15" dirty="0">
                <a:latin typeface="Calibri"/>
                <a:cs typeface="Calibri"/>
              </a:rPr>
              <a:t>Format </a:t>
            </a:r>
            <a:r>
              <a:rPr sz="2800" b="1" spc="-5" dirty="0">
                <a:latin typeface="Calibri"/>
                <a:cs typeface="Calibri"/>
              </a:rPr>
              <a:t>in</a:t>
            </a:r>
            <a:r>
              <a:rPr sz="2800" b="1" spc="-40" dirty="0">
                <a:latin typeface="Calibri"/>
                <a:cs typeface="Calibri"/>
              </a:rPr>
              <a:t> </a:t>
            </a:r>
            <a:r>
              <a:rPr sz="2800" b="1" spc="-5" dirty="0">
                <a:latin typeface="Calibri"/>
                <a:cs typeface="Calibri"/>
              </a:rPr>
              <a:t>e-utility</a:t>
            </a:r>
            <a:endParaRPr sz="2800">
              <a:latin typeface="Calibri"/>
              <a:cs typeface="Calibri"/>
            </a:endParaRPr>
          </a:p>
        </p:txBody>
      </p:sp>
      <p:sp>
        <p:nvSpPr>
          <p:cNvPr id="5" name="Rectangle 4"/>
          <p:cNvSpPr/>
          <p:nvPr/>
        </p:nvSpPr>
        <p:spPr>
          <a:xfrm>
            <a:off x="152400" y="76200"/>
            <a:ext cx="2050561"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16</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2"/>
          <p:cNvSpPr>
            <a:spLocks noGrp="1"/>
          </p:cNvSpPr>
          <p:nvPr>
            <p:ph idx="1"/>
          </p:nvPr>
        </p:nvSpPr>
        <p:spPr>
          <a:xfrm>
            <a:off x="173107" y="188640"/>
            <a:ext cx="8690386" cy="6215063"/>
          </a:xfrm>
        </p:spPr>
        <p:txBody>
          <a:bodyPr/>
          <a:lstStyle/>
          <a:p>
            <a:pPr marL="109728" indent="0" algn="just">
              <a:buNone/>
            </a:pPr>
            <a:r>
              <a:rPr lang="en-GB" sz="2400" b="1" dirty="0">
                <a:solidFill>
                  <a:srgbClr val="000000"/>
                </a:solidFill>
                <a:latin typeface="Times New Roman" panose="02020603050405020304" pitchFamily="18" charset="0"/>
              </a:rPr>
              <a:t>S. No. 16 (a) - The items falling within the scope of section 28:</a:t>
            </a:r>
          </a:p>
          <a:p>
            <a:pPr marL="109728" indent="0" algn="just">
              <a:buNone/>
            </a:pPr>
            <a:r>
              <a:rPr lang="en-GB" sz="2400" dirty="0">
                <a:solidFill>
                  <a:srgbClr val="000000"/>
                </a:solidFill>
                <a:latin typeface="Times New Roman" panose="02020603050405020304" pitchFamily="18" charset="0"/>
              </a:rPr>
              <a:t>The auditor’s responsibility is to ensure all items falling under section 28 of Income Tax Act, 1961 which are not credited to the profit and loss account is reported here and for this purpose, </a:t>
            </a:r>
            <a:r>
              <a:rPr lang="en-GB" sz="2400" b="1" u="sng" dirty="0">
                <a:solidFill>
                  <a:srgbClr val="000000"/>
                </a:solidFill>
                <a:latin typeface="Times New Roman" panose="02020603050405020304" pitchFamily="18" charset="0"/>
              </a:rPr>
              <a:t>the auditor should make scrutiny of items on the credit side to ensure that these items are either accounted properly in books or reported here.</a:t>
            </a:r>
          </a:p>
          <a:p>
            <a:pPr marL="109728" indent="0" algn="just">
              <a:buNone/>
            </a:pPr>
            <a:r>
              <a:rPr lang="en-GB" sz="2400" dirty="0">
                <a:solidFill>
                  <a:srgbClr val="000000"/>
                </a:solidFill>
                <a:latin typeface="Times New Roman" panose="02020603050405020304" pitchFamily="18" charset="0"/>
              </a:rPr>
              <a:t>Here, an </a:t>
            </a:r>
            <a:r>
              <a:rPr lang="en-GB" sz="2400" b="1" u="sng" dirty="0">
                <a:solidFill>
                  <a:srgbClr val="000000"/>
                </a:solidFill>
                <a:latin typeface="Times New Roman" panose="02020603050405020304" pitchFamily="18" charset="0"/>
              </a:rPr>
              <a:t>auditor should verify whether income reflected in Form 26AS is fully accounted for in the books.</a:t>
            </a:r>
            <a:r>
              <a:rPr lang="en-GB" sz="2400" dirty="0">
                <a:solidFill>
                  <a:srgbClr val="000000"/>
                </a:solidFill>
                <a:latin typeface="Times New Roman" panose="02020603050405020304" pitchFamily="18" charset="0"/>
              </a:rPr>
              <a:t> In case of </a:t>
            </a:r>
            <a:r>
              <a:rPr lang="en-GB" sz="2400" b="1" u="sng" dirty="0">
                <a:solidFill>
                  <a:srgbClr val="000000"/>
                </a:solidFill>
                <a:latin typeface="Times New Roman" panose="02020603050405020304" pitchFamily="18" charset="0"/>
              </a:rPr>
              <a:t>any difference, proper reconciliation is made.</a:t>
            </a:r>
          </a:p>
          <a:p>
            <a:pPr marL="109728" indent="0" algn="just">
              <a:buNone/>
            </a:pPr>
            <a:r>
              <a:rPr lang="en-GB" sz="2400" dirty="0">
                <a:solidFill>
                  <a:srgbClr val="000000"/>
                </a:solidFill>
                <a:latin typeface="Times New Roman" panose="02020603050405020304" pitchFamily="18" charset="0"/>
              </a:rPr>
              <a:t>Also, </a:t>
            </a:r>
            <a:r>
              <a:rPr lang="en-GB" sz="2400" b="1" u="sng" dirty="0">
                <a:solidFill>
                  <a:srgbClr val="000000"/>
                </a:solidFill>
                <a:latin typeface="Times New Roman" panose="02020603050405020304" pitchFamily="18" charset="0"/>
              </a:rPr>
              <a:t>heads like capital reserves, other reserves, capital account, expense heads are to be verified to ascertain whether any income instead of being credited in profit and loss account, has been capitalized under these heads.</a:t>
            </a:r>
            <a:endParaRPr lang="en-IN" sz="2400" b="1" u="sng"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532584248"/>
      </p:ext>
    </p:extLst>
  </p:cSld>
  <p:clrMapOvr>
    <a:masterClrMapping/>
  </p:clrMapOvr>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04801"/>
            <a:ext cx="8610600" cy="1676400"/>
          </a:xfrm>
        </p:spPr>
        <p:style>
          <a:lnRef idx="2">
            <a:schemeClr val="dk1"/>
          </a:lnRef>
          <a:fillRef idx="1">
            <a:schemeClr val="lt1"/>
          </a:fillRef>
          <a:effectRef idx="0">
            <a:schemeClr val="dk1"/>
          </a:effectRef>
          <a:fontRef idx="minor">
            <a:schemeClr val="dk1"/>
          </a:fontRef>
        </p:style>
        <p:txBody>
          <a:bodyPr>
            <a:normAutofit/>
          </a:bodyPr>
          <a:lstStyle/>
          <a:p>
            <a:pPr algn="just">
              <a:buNone/>
            </a:pPr>
            <a:r>
              <a:rPr lang="en-US" sz="2400" dirty="0">
                <a:solidFill>
                  <a:schemeClr val="tx1"/>
                </a:solidFill>
                <a:latin typeface="Times New Roman" pitchFamily="18" charset="0"/>
                <a:cs typeface="Times New Roman" pitchFamily="18" charset="0"/>
              </a:rPr>
              <a:t>(b) The </a:t>
            </a:r>
            <a:r>
              <a:rPr lang="en-US" sz="2400" dirty="0" err="1">
                <a:solidFill>
                  <a:schemeClr val="tx1"/>
                </a:solidFill>
                <a:latin typeface="Times New Roman" pitchFamily="18" charset="0"/>
                <a:cs typeface="Times New Roman" pitchFamily="18" charset="0"/>
              </a:rPr>
              <a:t>proforma</a:t>
            </a:r>
            <a:r>
              <a:rPr lang="en-US" sz="2400" dirty="0">
                <a:solidFill>
                  <a:schemeClr val="tx1"/>
                </a:solidFill>
                <a:latin typeface="Times New Roman" pitchFamily="18" charset="0"/>
                <a:cs typeface="Times New Roman" pitchFamily="18" charset="0"/>
              </a:rPr>
              <a:t> credits, drawbacks, refund of duty of customs or excise or service tax, or refund of sales tax or value added tax or Goods &amp; Services Tax, where such credits, drawbacks or refund are admitted as due by the authorities concerned;</a:t>
            </a:r>
          </a:p>
        </p:txBody>
      </p:sp>
      <p:pic>
        <p:nvPicPr>
          <p:cNvPr id="4" name="Picture 1"/>
          <p:cNvPicPr>
            <a:picLocks noChangeAspect="1" noChangeArrowheads="1"/>
          </p:cNvPicPr>
          <p:nvPr/>
        </p:nvPicPr>
        <p:blipFill>
          <a:blip r:embed="rId2"/>
          <a:srcRect l="15227" t="47916" r="17423" b="35417"/>
          <a:stretch>
            <a:fillRect/>
          </a:stretch>
        </p:blipFill>
        <p:spPr bwMode="auto">
          <a:xfrm>
            <a:off x="304800" y="2057400"/>
            <a:ext cx="8763000" cy="1219200"/>
          </a:xfrm>
          <a:prstGeom prst="rect">
            <a:avLst/>
          </a:prstGeom>
          <a:noFill/>
          <a:ln w="9525">
            <a:noFill/>
            <a:miter lim="800000"/>
            <a:headEnd/>
            <a:tailEnd/>
          </a:ln>
          <a:effectLst/>
        </p:spPr>
      </p:pic>
      <p:pic>
        <p:nvPicPr>
          <p:cNvPr id="48130" name="Picture 2"/>
          <p:cNvPicPr>
            <a:picLocks noChangeAspect="1" noChangeArrowheads="1"/>
          </p:cNvPicPr>
          <p:nvPr/>
        </p:nvPicPr>
        <p:blipFill>
          <a:blip r:embed="rId3"/>
          <a:srcRect l="28697" t="57292" r="57247" b="9375"/>
          <a:stretch>
            <a:fillRect/>
          </a:stretch>
        </p:blipFill>
        <p:spPr bwMode="auto">
          <a:xfrm>
            <a:off x="2057400" y="2819400"/>
            <a:ext cx="2819400" cy="3505200"/>
          </a:xfrm>
          <a:prstGeom prst="rect">
            <a:avLst/>
          </a:prstGeom>
          <a:noFill/>
          <a:ln w="9525">
            <a:noFill/>
            <a:miter lim="800000"/>
            <a:headEnd/>
            <a:tailEnd/>
          </a:ln>
          <a:effectLst/>
        </p:spPr>
      </p:pic>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56812" y="44624"/>
            <a:ext cx="8947026" cy="6264696"/>
          </a:xfrm>
        </p:spPr>
        <p:txBody>
          <a:bodyPr>
            <a:noAutofit/>
          </a:bodyPr>
          <a:lstStyle/>
          <a:p>
            <a:pPr marL="109728" indent="0" algn="just">
              <a:buNone/>
            </a:pPr>
            <a:r>
              <a:rPr lang="en-US" sz="2100" b="1" dirty="0">
                <a:latin typeface="Times New Roman" pitchFamily="18" charset="0"/>
                <a:cs typeface="Times New Roman" pitchFamily="18" charset="0"/>
              </a:rPr>
              <a:t>S. No. 16 (b)</a:t>
            </a:r>
          </a:p>
          <a:p>
            <a:pPr marL="109728" indent="0" algn="just">
              <a:buNone/>
            </a:pPr>
            <a:r>
              <a:rPr lang="en-GB" sz="2100" b="1" u="sng" dirty="0">
                <a:solidFill>
                  <a:srgbClr val="000000"/>
                </a:solidFill>
                <a:latin typeface="Times New Roman" panose="02020603050405020304" pitchFamily="18" charset="0"/>
              </a:rPr>
              <a:t>Refunds/Drawback of taxes/duties admitted by the authorities but not credited to P&amp;L account.</a:t>
            </a:r>
            <a:endParaRPr lang="en-GB" sz="2100" b="1" dirty="0">
              <a:solidFill>
                <a:srgbClr val="000000"/>
              </a:solidFill>
              <a:latin typeface="Times New Roman" panose="02020603050405020304" pitchFamily="18" charset="0"/>
            </a:endParaRPr>
          </a:p>
          <a:p>
            <a:pPr marL="109728" indent="0" algn="just">
              <a:buNone/>
            </a:pPr>
            <a:r>
              <a:rPr lang="en-GB" sz="2100" dirty="0">
                <a:solidFill>
                  <a:srgbClr val="000000"/>
                </a:solidFill>
                <a:latin typeface="Times New Roman" panose="02020603050405020304" pitchFamily="18" charset="0"/>
              </a:rPr>
              <a:t>The </a:t>
            </a:r>
            <a:r>
              <a:rPr lang="en-GB" sz="2100" dirty="0" err="1">
                <a:solidFill>
                  <a:srgbClr val="000000"/>
                </a:solidFill>
                <a:latin typeface="Times New Roman" panose="02020603050405020304" pitchFamily="18" charset="0"/>
              </a:rPr>
              <a:t>proforma</a:t>
            </a:r>
            <a:r>
              <a:rPr lang="en-GB" sz="2100" dirty="0">
                <a:solidFill>
                  <a:srgbClr val="000000"/>
                </a:solidFill>
                <a:latin typeface="Times New Roman" panose="02020603050405020304" pitchFamily="18" charset="0"/>
              </a:rPr>
              <a:t> credits, drawbacks, refunds of duty of customs or excise or service tax or refunds of sales tax or value-added tax or Goods and Service Tax, where such credits, drawbacks, or refunds are admitted as due by the authorities concerned.</a:t>
            </a:r>
          </a:p>
          <a:p>
            <a:pPr marL="109728" indent="0" algn="just">
              <a:buNone/>
            </a:pPr>
            <a:r>
              <a:rPr lang="en-GB" sz="2100" dirty="0">
                <a:solidFill>
                  <a:srgbClr val="000000"/>
                </a:solidFill>
                <a:latin typeface="Times New Roman" panose="02020603050405020304" pitchFamily="18" charset="0"/>
              </a:rPr>
              <a:t>The words </a:t>
            </a:r>
            <a:r>
              <a:rPr lang="en-GB" sz="2100" b="1" u="sng" dirty="0">
                <a:solidFill>
                  <a:srgbClr val="000000"/>
                </a:solidFill>
                <a:latin typeface="Times New Roman" panose="02020603050405020304" pitchFamily="18" charset="0"/>
              </a:rPr>
              <a:t>‘admitted by the concerned authorities would mean ‘admitted within the relevant previous year’.</a:t>
            </a:r>
            <a:endParaRPr lang="en-GB" sz="2100" dirty="0">
              <a:solidFill>
                <a:srgbClr val="000000"/>
              </a:solidFill>
              <a:latin typeface="Times New Roman" panose="02020603050405020304" pitchFamily="18" charset="0"/>
            </a:endParaRPr>
          </a:p>
          <a:p>
            <a:pPr marL="109728" indent="0" algn="just">
              <a:buNone/>
            </a:pPr>
            <a:r>
              <a:rPr lang="en-GB" sz="2100" b="1" u="sng" dirty="0">
                <a:solidFill>
                  <a:srgbClr val="000000"/>
                </a:solidFill>
                <a:latin typeface="Times New Roman" panose="02020603050405020304" pitchFamily="18" charset="0"/>
              </a:rPr>
              <a:t>Therefore, for the above-mentioned items if admitted as due by concerned authorities but not credited to profit and loss accounts are to be stated.</a:t>
            </a:r>
          </a:p>
          <a:p>
            <a:pPr marL="109728" indent="0" algn="just">
              <a:buNone/>
            </a:pPr>
            <a:r>
              <a:rPr lang="en-GB" sz="2100" dirty="0">
                <a:solidFill>
                  <a:srgbClr val="000000"/>
                </a:solidFill>
                <a:latin typeface="Times New Roman" panose="02020603050405020304" pitchFamily="18" charset="0"/>
              </a:rPr>
              <a:t>However, </a:t>
            </a:r>
            <a:r>
              <a:rPr lang="en-GB" sz="2100" b="1" u="sng" dirty="0">
                <a:solidFill>
                  <a:srgbClr val="000000"/>
                </a:solidFill>
                <a:latin typeface="Times New Roman" panose="02020603050405020304" pitchFamily="18" charset="0"/>
              </a:rPr>
              <a:t>if the </a:t>
            </a:r>
            <a:r>
              <a:rPr lang="en-GB" sz="2100" b="1" u="sng" dirty="0" err="1">
                <a:solidFill>
                  <a:srgbClr val="000000"/>
                </a:solidFill>
                <a:latin typeface="Times New Roman" panose="02020603050405020304" pitchFamily="18" charset="0"/>
              </a:rPr>
              <a:t>assessee</a:t>
            </a:r>
            <a:r>
              <a:rPr lang="en-GB" sz="2100" b="1" u="sng" dirty="0">
                <a:solidFill>
                  <a:srgbClr val="000000"/>
                </a:solidFill>
                <a:latin typeface="Times New Roman" panose="02020603050405020304" pitchFamily="18" charset="0"/>
              </a:rPr>
              <a:t> follows the cash basis of accounting the admittance of claim without an actual receipt will have no significance.</a:t>
            </a:r>
          </a:p>
          <a:p>
            <a:pPr marL="109728" indent="0" algn="just">
              <a:buNone/>
            </a:pPr>
            <a:r>
              <a:rPr lang="en-GB" sz="2100" dirty="0">
                <a:solidFill>
                  <a:srgbClr val="000000"/>
                </a:solidFill>
                <a:latin typeface="Times New Roman" panose="02020603050405020304" pitchFamily="18" charset="0"/>
              </a:rPr>
              <a:t>Also, the </a:t>
            </a:r>
            <a:r>
              <a:rPr lang="en-GB" sz="2100" b="1" u="sng" dirty="0">
                <a:solidFill>
                  <a:srgbClr val="000000"/>
                </a:solidFill>
                <a:latin typeface="Times New Roman" panose="02020603050405020304" pitchFamily="18" charset="0"/>
              </a:rPr>
              <a:t>information provided in this clause needs to be correlated with the information obtained for clause 41 of Form 3CD.</a:t>
            </a:r>
          </a:p>
          <a:p>
            <a:pPr marL="109728" indent="0" algn="just">
              <a:buNone/>
            </a:pPr>
            <a:r>
              <a:rPr lang="en-GB" sz="2100" dirty="0">
                <a:solidFill>
                  <a:srgbClr val="000000"/>
                </a:solidFill>
                <a:latin typeface="Times New Roman" panose="02020603050405020304" pitchFamily="18" charset="0"/>
              </a:rPr>
              <a:t>For this purpose, auditor should  make scrutiny of relevant files and records related to such refunds and also obtain an appropriate management representation.</a:t>
            </a:r>
            <a:endParaRPr lang="en-US" sz="2100" b="1"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508307885"/>
      </p:ext>
    </p:extLst>
  </p:cSld>
  <p:clrMapOvr>
    <a:masterClrMapping/>
  </p:clrMapOvr>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1300" y="304801"/>
            <a:ext cx="8382000" cy="609600"/>
          </a:xfrm>
        </p:spPr>
        <p:style>
          <a:lnRef idx="2">
            <a:schemeClr val="dk1"/>
          </a:lnRef>
          <a:fillRef idx="1">
            <a:schemeClr val="lt1"/>
          </a:fillRef>
          <a:effectRef idx="0">
            <a:schemeClr val="dk1"/>
          </a:effectRef>
          <a:fontRef idx="minor">
            <a:schemeClr val="dk1"/>
          </a:fontRef>
        </p:style>
        <p:txBody>
          <a:bodyPr>
            <a:noAutofit/>
          </a:bodyPr>
          <a:lstStyle/>
          <a:p>
            <a:pPr algn="just">
              <a:buNone/>
            </a:pPr>
            <a:r>
              <a:rPr lang="en-US" sz="2400" dirty="0">
                <a:solidFill>
                  <a:schemeClr val="tx1"/>
                </a:solidFill>
                <a:latin typeface="Times New Roman" pitchFamily="18" charset="0"/>
                <a:cs typeface="Times New Roman" pitchFamily="18" charset="0"/>
              </a:rPr>
              <a:t> (c) Escalation claims accepted during the previous year;</a:t>
            </a:r>
          </a:p>
        </p:txBody>
      </p:sp>
      <p:pic>
        <p:nvPicPr>
          <p:cNvPr id="4" name="Picture 1"/>
          <p:cNvPicPr>
            <a:picLocks noChangeAspect="1" noChangeArrowheads="1"/>
          </p:cNvPicPr>
          <p:nvPr/>
        </p:nvPicPr>
        <p:blipFill>
          <a:blip r:embed="rId2"/>
          <a:srcRect l="15227" t="71875" r="17423" b="10417"/>
          <a:stretch>
            <a:fillRect/>
          </a:stretch>
        </p:blipFill>
        <p:spPr bwMode="auto">
          <a:xfrm>
            <a:off x="152400" y="990600"/>
            <a:ext cx="8763000" cy="1295400"/>
          </a:xfrm>
          <a:prstGeom prst="rect">
            <a:avLst/>
          </a:prstGeom>
          <a:noFill/>
          <a:ln w="9525">
            <a:noFill/>
            <a:miter lim="800000"/>
            <a:headEnd/>
            <a:tailEnd/>
          </a:ln>
          <a:effectLst/>
        </p:spPr>
      </p:pic>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28600" y="76200"/>
            <a:ext cx="8686800" cy="6255544"/>
          </a:xfrm>
        </p:spPr>
        <p:txBody>
          <a:bodyPr>
            <a:normAutofit lnSpcReduction="10000"/>
          </a:bodyPr>
          <a:lstStyle/>
          <a:p>
            <a:pPr algn="just">
              <a:buNone/>
            </a:pPr>
            <a:r>
              <a:rPr lang="en-US" sz="2300" b="1" dirty="0">
                <a:solidFill>
                  <a:schemeClr val="tx1"/>
                </a:solidFill>
                <a:latin typeface="Times New Roman" pitchFamily="18" charset="0"/>
                <a:cs typeface="Times New Roman" pitchFamily="18" charset="0"/>
              </a:rPr>
              <a:t>S.No.16(c)-Escalation claims accepted during the previous year</a:t>
            </a:r>
          </a:p>
          <a:p>
            <a:pPr algn="ctr">
              <a:buNone/>
            </a:pPr>
            <a:r>
              <a:rPr lang="en-US" sz="2300" b="1" dirty="0">
                <a:latin typeface="Times New Roman" pitchFamily="18" charset="0"/>
                <a:cs typeface="Times New Roman" pitchFamily="18" charset="0"/>
              </a:rPr>
              <a:t>As per Page no 127 of Guidance Note on Tax Audit u/s. 44AB of IT Act, 1961 (Revised 2026)</a:t>
            </a:r>
          </a:p>
          <a:p>
            <a:pPr algn="just">
              <a:buNone/>
            </a:pPr>
            <a:r>
              <a:rPr lang="en-GB" sz="2300" dirty="0">
                <a:latin typeface="Times New Roman" pitchFamily="18" charset="0"/>
                <a:cs typeface="Times New Roman" pitchFamily="18" charset="0"/>
              </a:rPr>
              <a:t>28.10 </a:t>
            </a:r>
            <a:r>
              <a:rPr lang="en-US" sz="2300" dirty="0">
                <a:latin typeface="Times New Roman" pitchFamily="18" charset="0"/>
                <a:cs typeface="Times New Roman" pitchFamily="18" charset="0"/>
              </a:rPr>
              <a:t>Under sub-clause (c) of clause 16, </a:t>
            </a:r>
            <a:r>
              <a:rPr lang="en-US" sz="2300" b="1" u="sng" dirty="0">
                <a:latin typeface="Times New Roman" pitchFamily="18" charset="0"/>
                <a:cs typeface="Times New Roman" pitchFamily="18" charset="0"/>
              </a:rPr>
              <a:t>the escalation claims accepted</a:t>
            </a:r>
            <a:r>
              <a:rPr lang="en-US" sz="2300" dirty="0">
                <a:latin typeface="Times New Roman" pitchFamily="18" charset="0"/>
                <a:cs typeface="Times New Roman" pitchFamily="18" charset="0"/>
              </a:rPr>
              <a:t> during the previous year </a:t>
            </a:r>
            <a:r>
              <a:rPr lang="en-US" sz="2300" b="1" u="sng" dirty="0">
                <a:latin typeface="Times New Roman" pitchFamily="18" charset="0"/>
                <a:cs typeface="Times New Roman" pitchFamily="18" charset="0"/>
              </a:rPr>
              <a:t>but not credited to the profit and loss account are to be stated. </a:t>
            </a:r>
          </a:p>
          <a:p>
            <a:pPr algn="just">
              <a:buNone/>
            </a:pPr>
            <a:r>
              <a:rPr lang="en-US" sz="2300" dirty="0">
                <a:latin typeface="Times New Roman" pitchFamily="18" charset="0"/>
                <a:cs typeface="Times New Roman" pitchFamily="18" charset="0"/>
              </a:rPr>
              <a:t>The escalation claims accepted during the year would normally mean “accepted during the relevant previous year”. </a:t>
            </a:r>
          </a:p>
          <a:p>
            <a:pPr algn="just">
              <a:buNone/>
            </a:pPr>
            <a:r>
              <a:rPr lang="en-US" sz="2300" dirty="0">
                <a:latin typeface="Times New Roman" pitchFamily="18" charset="0"/>
                <a:cs typeface="Times New Roman" pitchFamily="18" charset="0"/>
              </a:rPr>
              <a:t>If such amount has not been credited to the profit and loss account, the fact should be brought out.</a:t>
            </a:r>
          </a:p>
          <a:p>
            <a:pPr algn="just">
              <a:buNone/>
            </a:pPr>
            <a:r>
              <a:rPr lang="en-US" sz="2300" dirty="0">
                <a:latin typeface="Times New Roman" pitchFamily="18" charset="0"/>
                <a:cs typeface="Times New Roman" pitchFamily="18" charset="0"/>
              </a:rPr>
              <a:t>The system of accounting followed in respect of this particular item may also be brought out in appropriate cases. </a:t>
            </a:r>
          </a:p>
          <a:p>
            <a:pPr algn="just">
              <a:buNone/>
            </a:pPr>
            <a:r>
              <a:rPr lang="en-US" sz="2300" dirty="0">
                <a:latin typeface="Times New Roman" pitchFamily="18" charset="0"/>
                <a:cs typeface="Times New Roman" pitchFamily="18" charset="0"/>
              </a:rPr>
              <a:t>If the </a:t>
            </a:r>
            <a:r>
              <a:rPr lang="en-US" sz="2300" dirty="0" err="1">
                <a:latin typeface="Times New Roman" pitchFamily="18" charset="0"/>
                <a:cs typeface="Times New Roman" pitchFamily="18" charset="0"/>
              </a:rPr>
              <a:t>assessee</a:t>
            </a:r>
            <a:r>
              <a:rPr lang="en-US" sz="2300" dirty="0">
                <a:latin typeface="Times New Roman" pitchFamily="18" charset="0"/>
                <a:cs typeface="Times New Roman" pitchFamily="18" charset="0"/>
              </a:rPr>
              <a:t> is following </a:t>
            </a:r>
            <a:r>
              <a:rPr lang="en-US" sz="2300" b="1" u="sng" dirty="0">
                <a:latin typeface="Times New Roman" pitchFamily="18" charset="0"/>
                <a:cs typeface="Times New Roman" pitchFamily="18" charset="0"/>
              </a:rPr>
              <a:t>cash basis of accounting</a:t>
            </a:r>
            <a:r>
              <a:rPr lang="en-US" sz="2300" dirty="0">
                <a:latin typeface="Times New Roman" pitchFamily="18" charset="0"/>
                <a:cs typeface="Times New Roman" pitchFamily="18" charset="0"/>
              </a:rPr>
              <a:t> with reference to this item, it </a:t>
            </a:r>
            <a:r>
              <a:rPr lang="en-US" sz="2300" b="1" u="sng" dirty="0">
                <a:latin typeface="Times New Roman" pitchFamily="18" charset="0"/>
                <a:cs typeface="Times New Roman" pitchFamily="18" charset="0"/>
              </a:rPr>
              <a:t>should be clearly brought out since acceptance of claims</a:t>
            </a:r>
            <a:r>
              <a:rPr lang="en-US" sz="2300" dirty="0">
                <a:latin typeface="Times New Roman" pitchFamily="18" charset="0"/>
                <a:cs typeface="Times New Roman" pitchFamily="18" charset="0"/>
              </a:rPr>
              <a:t> during the relevant previous year </a:t>
            </a:r>
            <a:r>
              <a:rPr lang="en-US" sz="2300" b="1" u="sng" dirty="0">
                <a:latin typeface="Times New Roman" pitchFamily="18" charset="0"/>
                <a:cs typeface="Times New Roman" pitchFamily="18" charset="0"/>
              </a:rPr>
              <a:t>without actual receipt has no significance in cases where cash method of accounting is followed.</a:t>
            </a:r>
            <a:endParaRPr lang="en-IN" sz="2300" b="1" u="sng"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120678358"/>
      </p:ext>
    </p:extLst>
  </p:cSld>
  <p:clrMapOvr>
    <a:masterClrMapping/>
  </p:clrMapOvr>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
          <p:cNvPicPr>
            <a:picLocks noChangeAspect="1" noChangeArrowheads="1"/>
          </p:cNvPicPr>
          <p:nvPr/>
        </p:nvPicPr>
        <p:blipFill>
          <a:blip r:embed="rId2"/>
          <a:srcRect l="15227" t="71875" r="17423" b="10417"/>
          <a:stretch>
            <a:fillRect/>
          </a:stretch>
        </p:blipFill>
        <p:spPr bwMode="auto">
          <a:xfrm>
            <a:off x="152400" y="1052364"/>
            <a:ext cx="8763000" cy="1295400"/>
          </a:xfrm>
          <a:prstGeom prst="rect">
            <a:avLst/>
          </a:prstGeom>
          <a:noFill/>
          <a:ln w="9525">
            <a:noFill/>
            <a:miter lim="800000"/>
            <a:headEnd/>
            <a:tailEnd/>
          </a:ln>
          <a:effectLst/>
        </p:spPr>
      </p:pic>
      <p:sp>
        <p:nvSpPr>
          <p:cNvPr id="6" name="Rectangle 5"/>
          <p:cNvSpPr/>
          <p:nvPr/>
        </p:nvSpPr>
        <p:spPr>
          <a:xfrm>
            <a:off x="228600" y="404664"/>
            <a:ext cx="4572000" cy="46166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buNone/>
            </a:pPr>
            <a:r>
              <a:rPr lang="en-US" sz="2400" dirty="0">
                <a:latin typeface="Times New Roman" pitchFamily="18" charset="0"/>
                <a:cs typeface="Times New Roman" pitchFamily="18" charset="0"/>
              </a:rPr>
              <a:t> (d) any other item of income;</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803707796"/>
      </p:ext>
    </p:extLst>
  </p:cSld>
  <p:clrMapOvr>
    <a:masterClrMapping/>
  </p:clrMapOvr>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04800" y="457200"/>
            <a:ext cx="8534400" cy="5550091"/>
          </a:xfrm>
        </p:spPr>
        <p:txBody>
          <a:bodyPr>
            <a:normAutofit/>
          </a:bodyPr>
          <a:lstStyle/>
          <a:p>
            <a:pPr algn="just">
              <a:buNone/>
            </a:pPr>
            <a:r>
              <a:rPr lang="en-US" sz="2400" b="1" dirty="0">
                <a:solidFill>
                  <a:schemeClr val="tx1"/>
                </a:solidFill>
                <a:latin typeface="Times New Roman" pitchFamily="18" charset="0"/>
                <a:cs typeface="Times New Roman" pitchFamily="18" charset="0"/>
              </a:rPr>
              <a:t>S. No. 16 (d) - Any other item of income</a:t>
            </a:r>
          </a:p>
          <a:p>
            <a:pPr algn="just">
              <a:buNone/>
            </a:pPr>
            <a:endParaRPr lang="en-US" sz="1000" b="1" dirty="0">
              <a:solidFill>
                <a:schemeClr val="tx1"/>
              </a:solidFill>
              <a:latin typeface="Times New Roman" pitchFamily="18" charset="0"/>
              <a:cs typeface="Times New Roman" pitchFamily="18" charset="0"/>
            </a:endParaRPr>
          </a:p>
          <a:p>
            <a:pPr algn="ctr">
              <a:buNone/>
            </a:pPr>
            <a:r>
              <a:rPr lang="en-US" sz="2200" b="1" dirty="0">
                <a:latin typeface="Times New Roman" pitchFamily="18" charset="0"/>
                <a:cs typeface="Times New Roman" pitchFamily="18" charset="0"/>
              </a:rPr>
              <a:t>As per Page no 127 &amp; 128 of Guidance Note on Tax Audit u/s. 44AB of IT Act, 1961 (Revised 2026)</a:t>
            </a:r>
          </a:p>
          <a:p>
            <a:pPr algn="just">
              <a:buNone/>
            </a:pPr>
            <a:r>
              <a:rPr lang="en-GB" sz="2400" dirty="0">
                <a:latin typeface="Times New Roman" pitchFamily="18" charset="0"/>
                <a:cs typeface="Times New Roman" pitchFamily="18" charset="0"/>
              </a:rPr>
              <a:t>28.12 </a:t>
            </a:r>
            <a:r>
              <a:rPr lang="en-US" sz="2200" dirty="0">
                <a:solidFill>
                  <a:schemeClr val="tx1"/>
                </a:solidFill>
                <a:latin typeface="Times New Roman" pitchFamily="18" charset="0"/>
                <a:cs typeface="Times New Roman" pitchFamily="18" charset="0"/>
              </a:rPr>
              <a:t>Sub-clause (d) covers any other items which is considered as income of the </a:t>
            </a:r>
            <a:r>
              <a:rPr lang="en-US" sz="2200" dirty="0" err="1">
                <a:solidFill>
                  <a:schemeClr val="tx1"/>
                </a:solidFill>
                <a:latin typeface="Times New Roman" pitchFamily="18" charset="0"/>
                <a:cs typeface="Times New Roman" pitchFamily="18" charset="0"/>
              </a:rPr>
              <a:t>assessee</a:t>
            </a:r>
            <a:r>
              <a:rPr lang="en-US" sz="2200" dirty="0">
                <a:solidFill>
                  <a:schemeClr val="tx1"/>
                </a:solidFill>
                <a:latin typeface="Times New Roman" pitchFamily="18" charset="0"/>
                <a:cs typeface="Times New Roman" pitchFamily="18" charset="0"/>
              </a:rPr>
              <a:t> based on his verification of records and other documents and information gathered, but which has not been credited to the profit and loss account. </a:t>
            </a:r>
          </a:p>
          <a:p>
            <a:pPr algn="just">
              <a:buNone/>
            </a:pPr>
            <a:r>
              <a:rPr lang="en-US" sz="2200" dirty="0">
                <a:solidFill>
                  <a:schemeClr val="tx1"/>
                </a:solidFill>
                <a:latin typeface="Times New Roman" pitchFamily="18" charset="0"/>
                <a:cs typeface="Times New Roman" pitchFamily="18" charset="0"/>
              </a:rPr>
              <a:t>In giving the details under sub-clauses (c) and (d), due regard should be given to AS-9 - Revenue Recognition/ Ind AS 115 Revenue from Contracts with Customers, as applicable.</a:t>
            </a:r>
          </a:p>
          <a:p>
            <a:pPr algn="just">
              <a:buNone/>
            </a:pPr>
            <a:endParaRPr lang="en-IN" sz="24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458644856"/>
      </p:ext>
    </p:extLst>
  </p:cSld>
  <p:clrMapOvr>
    <a:masterClrMapping/>
  </p:clrMapOvr>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260648"/>
            <a:ext cx="8363272" cy="5746643"/>
          </a:xfrm>
        </p:spPr>
        <p:txBody>
          <a:bodyPr>
            <a:normAutofit/>
          </a:bodyPr>
          <a:lstStyle/>
          <a:p>
            <a:pPr marL="109728" indent="0" algn="just">
              <a:buNone/>
            </a:pPr>
            <a:r>
              <a:rPr lang="en-GB" sz="2400" b="1" dirty="0">
                <a:latin typeface="Times New Roman" panose="02020603050405020304" pitchFamily="18" charset="0"/>
                <a:cs typeface="Times New Roman" panose="02020603050405020304" pitchFamily="18" charset="0"/>
              </a:rPr>
              <a:t>What should be reported in item (d) of clause 16 "any other item of income" not credited to the profit and loss account? </a:t>
            </a:r>
          </a:p>
          <a:p>
            <a:pPr marL="109728" indent="0" algn="just">
              <a:buNone/>
            </a:pPr>
            <a:r>
              <a:rPr lang="en-GB" sz="2400" dirty="0">
                <a:latin typeface="Times New Roman" panose="02020603050405020304" pitchFamily="18" charset="0"/>
                <a:cs typeface="Times New Roman" panose="02020603050405020304" pitchFamily="18" charset="0"/>
              </a:rPr>
              <a:t>Clause 16 of the tax audit report requires reporting of the amount not credited to the profit and loss account. </a:t>
            </a:r>
          </a:p>
          <a:p>
            <a:pPr marL="109728" indent="0" algn="just">
              <a:buNone/>
            </a:pPr>
            <a:r>
              <a:rPr lang="en-GB" sz="2400" dirty="0">
                <a:latin typeface="Times New Roman" panose="02020603050405020304" pitchFamily="18" charset="0"/>
                <a:cs typeface="Times New Roman" panose="02020603050405020304" pitchFamily="18" charset="0"/>
              </a:rPr>
              <a:t>The disclosure in item (d) of clause 16 is titled "any other item of income". Whether certain incomes taxable under any other head need not be reported in this column? </a:t>
            </a:r>
          </a:p>
          <a:p>
            <a:pPr marL="109728" indent="0" algn="just">
              <a:buNone/>
            </a:pPr>
            <a:endParaRPr lang="en-GB" sz="2400" dirty="0">
              <a:latin typeface="Times New Roman" panose="02020603050405020304" pitchFamily="18" charset="0"/>
              <a:cs typeface="Times New Roman" panose="02020603050405020304" pitchFamily="18" charset="0"/>
            </a:endParaRPr>
          </a:p>
          <a:p>
            <a:pPr marL="109728" indent="0" algn="just">
              <a:buNone/>
            </a:pPr>
            <a:r>
              <a:rPr lang="en-GB" sz="2400" dirty="0">
                <a:latin typeface="Times New Roman" panose="02020603050405020304" pitchFamily="18" charset="0"/>
                <a:cs typeface="Times New Roman" panose="02020603050405020304" pitchFamily="18" charset="0"/>
              </a:rPr>
              <a:t>One view is that income from house property or other sources (like bank interest, dividends, etc.) should not be reported in clause 16(d). Thus, no addition or adjustment shall be made by the CPC while processing the return under Section 143(1)</a:t>
            </a:r>
            <a:endParaRPr lang="en-IN" sz="2400" dirty="0">
              <a:latin typeface="Times New Roman" panose="02020603050405020304" pitchFamily="18" charset="0"/>
              <a:cs typeface="Times New Roman" panose="02020603050405020304" pitchFamily="18" charset="0"/>
            </a:endParaRPr>
          </a:p>
        </p:txBody>
      </p:sp>
      <p:sp>
        <p:nvSpPr>
          <p:cNvPr id="3" name="Footer Placeholder 2"/>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160388213"/>
      </p:ext>
    </p:extLst>
  </p:cSld>
  <p:clrMapOvr>
    <a:masterClrMapping/>
  </p:clrMapOvr>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260648"/>
            <a:ext cx="8363272" cy="5746643"/>
          </a:xfrm>
        </p:spPr>
        <p:txBody>
          <a:bodyPr>
            <a:normAutofit/>
          </a:bodyPr>
          <a:lstStyle/>
          <a:p>
            <a:pPr marL="109728" indent="0" algn="just">
              <a:buNone/>
            </a:pPr>
            <a:r>
              <a:rPr lang="en-GB" sz="2400" dirty="0">
                <a:latin typeface="Times New Roman" panose="02020603050405020304" pitchFamily="18" charset="0"/>
                <a:cs typeface="Times New Roman" panose="02020603050405020304" pitchFamily="18" charset="0"/>
              </a:rPr>
              <a:t>The other view is that such other income should be reported. The arguments in favour of such a conclusion are that Section 44AB starts with the expression "every person" carrying on business or profession shall get his accounts of such previous year audited.</a:t>
            </a:r>
          </a:p>
          <a:p>
            <a:pPr marL="109728" indent="0" algn="just">
              <a:buNone/>
            </a:pPr>
            <a:endParaRPr lang="en-GB" sz="2400" dirty="0">
              <a:latin typeface="Times New Roman" panose="02020603050405020304" pitchFamily="18" charset="0"/>
              <a:cs typeface="Times New Roman" panose="02020603050405020304" pitchFamily="18" charset="0"/>
            </a:endParaRPr>
          </a:p>
          <a:p>
            <a:pPr marL="109728" indent="0" algn="just">
              <a:buNone/>
            </a:pPr>
            <a:r>
              <a:rPr lang="en-GB" sz="2400" dirty="0">
                <a:latin typeface="Times New Roman" panose="02020603050405020304" pitchFamily="18" charset="0"/>
                <a:cs typeface="Times New Roman" panose="02020603050405020304" pitchFamily="18" charset="0"/>
              </a:rPr>
              <a:t>The audit under Section 44AB is not only for the books of account relating to business or profession but for the taxpayer. Thus, income chargeable to tax under the head house property, capital gains, and other sources are also disclosed in clause 16(d).</a:t>
            </a:r>
          </a:p>
          <a:p>
            <a:pPr marL="109728" indent="0" algn="just">
              <a:buNone/>
            </a:pPr>
            <a:endParaRPr lang="en-GB" sz="2400" dirty="0">
              <a:latin typeface="Times New Roman" panose="02020603050405020304" pitchFamily="18" charset="0"/>
              <a:cs typeface="Times New Roman" panose="02020603050405020304" pitchFamily="18" charset="0"/>
            </a:endParaRPr>
          </a:p>
          <a:p>
            <a:pPr marL="109728" indent="0" algn="just">
              <a:buNone/>
            </a:pPr>
            <a:r>
              <a:rPr lang="en-GB" sz="2400" dirty="0">
                <a:latin typeface="Times New Roman" panose="02020603050405020304" pitchFamily="18" charset="0"/>
                <a:cs typeface="Times New Roman" panose="02020603050405020304" pitchFamily="18" charset="0"/>
              </a:rPr>
              <a:t>If the second view is followed, one may receive the tax demand as a result of adding the amount disclosed in 16(d) to business / professional income without taking note of the fact that those incomes are taxable under other heads</a:t>
            </a:r>
            <a:endParaRPr lang="en-IN" sz="2400" dirty="0">
              <a:latin typeface="Times New Roman" panose="02020603050405020304" pitchFamily="18" charset="0"/>
              <a:cs typeface="Times New Roman" panose="02020603050405020304" pitchFamily="18" charset="0"/>
            </a:endParaRPr>
          </a:p>
        </p:txBody>
      </p:sp>
      <p:sp>
        <p:nvSpPr>
          <p:cNvPr id="3" name="Footer Placeholder 2"/>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200554748"/>
      </p:ext>
    </p:extLst>
  </p:cSld>
  <p:clrMapOvr>
    <a:masterClrMapping/>
  </p:clrMapOvr>
</p:sld>
</file>

<file path=ppt/slides/slide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260648"/>
            <a:ext cx="8363272" cy="5746643"/>
          </a:xfrm>
        </p:spPr>
        <p:txBody>
          <a:bodyPr>
            <a:normAutofit/>
          </a:bodyPr>
          <a:lstStyle/>
          <a:p>
            <a:pPr marL="109728" indent="0" algn="just">
              <a:buNone/>
            </a:pPr>
            <a:r>
              <a:rPr lang="en-GB" sz="2400" dirty="0">
                <a:latin typeface="Times New Roman" panose="02020603050405020304" pitchFamily="18" charset="0"/>
                <a:cs typeface="Times New Roman" panose="02020603050405020304" pitchFamily="18" charset="0"/>
              </a:rPr>
              <a:t>Disclosure in clause 16 by the tax auditor by taking the view that the tax audit report is meant for the taxpayer and not explicitly limited to business or profession needs to be appreciated in the overall context of tax compliance. </a:t>
            </a:r>
          </a:p>
          <a:p>
            <a:pPr marL="109728" indent="0" algn="just">
              <a:buNone/>
            </a:pPr>
            <a:endParaRPr lang="en-GB" sz="2400" dirty="0">
              <a:latin typeface="Times New Roman" panose="02020603050405020304" pitchFamily="18" charset="0"/>
              <a:cs typeface="Times New Roman" panose="02020603050405020304" pitchFamily="18" charset="0"/>
            </a:endParaRPr>
          </a:p>
          <a:p>
            <a:pPr marL="109728" indent="0" algn="just">
              <a:buNone/>
            </a:pPr>
            <a:r>
              <a:rPr lang="en-GB" sz="2400" dirty="0">
                <a:latin typeface="Times New Roman" panose="02020603050405020304" pitchFamily="18" charset="0"/>
                <a:cs typeface="Times New Roman" panose="02020603050405020304" pitchFamily="18" charset="0"/>
              </a:rPr>
              <a:t>Such disclosure provides wholesome information to the department about the taxpayer. However, when such information is captured in the 'Other Information Schedule' of ITR, the CPC may compare it with incomes offered under other heads. </a:t>
            </a:r>
          </a:p>
          <a:p>
            <a:pPr marL="109728" indent="0" algn="just">
              <a:buNone/>
            </a:pPr>
            <a:endParaRPr lang="en-GB" sz="2400" dirty="0">
              <a:latin typeface="Times New Roman" panose="02020603050405020304" pitchFamily="18" charset="0"/>
              <a:cs typeface="Times New Roman" panose="02020603050405020304" pitchFamily="18" charset="0"/>
            </a:endParaRPr>
          </a:p>
          <a:p>
            <a:pPr marL="109728" indent="0" algn="just">
              <a:buNone/>
            </a:pPr>
            <a:r>
              <a:rPr lang="en-GB" sz="2400" dirty="0">
                <a:latin typeface="Times New Roman" panose="02020603050405020304" pitchFamily="18" charset="0"/>
                <a:cs typeface="Times New Roman" panose="02020603050405020304" pitchFamily="18" charset="0"/>
              </a:rPr>
              <a:t>If they are equivalent to or more than the amount disclosed in clause 16 of Form 3CD, no adjustment may be made under Section 143(1). However, clarity is needed from Dept. in this regard. </a:t>
            </a:r>
            <a:endParaRPr lang="en-IN" sz="2400" dirty="0">
              <a:latin typeface="Times New Roman" panose="02020603050405020304" pitchFamily="18" charset="0"/>
              <a:cs typeface="Times New Roman" panose="02020603050405020304" pitchFamily="18" charset="0"/>
            </a:endParaRPr>
          </a:p>
        </p:txBody>
      </p:sp>
      <p:sp>
        <p:nvSpPr>
          <p:cNvPr id="3" name="Footer Placeholder 2"/>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456359229"/>
      </p:ext>
    </p:extLst>
  </p:cSld>
  <p:clrMapOvr>
    <a:masterClrMapping/>
  </p:clrMapOvr>
</p:sld>
</file>

<file path=ppt/slides/slide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6700" y="304801"/>
            <a:ext cx="8382000" cy="609599"/>
          </a:xfrm>
        </p:spPr>
        <p:style>
          <a:lnRef idx="2">
            <a:schemeClr val="dk1"/>
          </a:lnRef>
          <a:fillRef idx="1">
            <a:schemeClr val="lt1"/>
          </a:fillRef>
          <a:effectRef idx="0">
            <a:schemeClr val="dk1"/>
          </a:effectRef>
          <a:fontRef idx="minor">
            <a:schemeClr val="dk1"/>
          </a:fontRef>
        </p:style>
        <p:txBody>
          <a:bodyPr>
            <a:normAutofit/>
          </a:bodyPr>
          <a:lstStyle/>
          <a:p>
            <a:pPr algn="just">
              <a:buNone/>
            </a:pPr>
            <a:r>
              <a:rPr lang="en-US" sz="2400" dirty="0">
                <a:solidFill>
                  <a:schemeClr val="tx1"/>
                </a:solidFill>
                <a:latin typeface="Times New Roman" pitchFamily="18" charset="0"/>
                <a:cs typeface="Times New Roman" pitchFamily="18" charset="0"/>
              </a:rPr>
              <a:t> (e) Capital receipt, if any.</a:t>
            </a:r>
          </a:p>
        </p:txBody>
      </p:sp>
      <p:pic>
        <p:nvPicPr>
          <p:cNvPr id="4" name="Picture 1"/>
          <p:cNvPicPr>
            <a:picLocks noChangeAspect="1" noChangeArrowheads="1"/>
          </p:cNvPicPr>
          <p:nvPr/>
        </p:nvPicPr>
        <p:blipFill>
          <a:blip r:embed="rId2"/>
          <a:srcRect l="15227" t="71875" r="17423" b="10417"/>
          <a:stretch>
            <a:fillRect/>
          </a:stretch>
        </p:blipFill>
        <p:spPr bwMode="auto">
          <a:xfrm>
            <a:off x="152400" y="1066800"/>
            <a:ext cx="8763000" cy="1295400"/>
          </a:xfrm>
          <a:prstGeom prst="rect">
            <a:avLst/>
          </a:prstGeom>
          <a:noFill/>
          <a:ln w="9525">
            <a:noFill/>
            <a:miter lim="800000"/>
            <a:headEnd/>
            <a:tailEnd/>
          </a:ln>
          <a:effectLst/>
        </p:spPr>
      </p:pic>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04800" y="457200"/>
            <a:ext cx="8534400" cy="5550091"/>
          </a:xfrm>
        </p:spPr>
        <p:txBody>
          <a:bodyPr>
            <a:normAutofit/>
          </a:bodyPr>
          <a:lstStyle/>
          <a:p>
            <a:pPr algn="just">
              <a:buNone/>
            </a:pPr>
            <a:r>
              <a:rPr lang="en-US" sz="2400" b="1" dirty="0">
                <a:solidFill>
                  <a:schemeClr val="tx1"/>
                </a:solidFill>
                <a:latin typeface="Times New Roman" pitchFamily="18" charset="0"/>
                <a:cs typeface="Times New Roman" pitchFamily="18" charset="0"/>
              </a:rPr>
              <a:t>S. No. 16 (e) - Capital receipt, if any.</a:t>
            </a:r>
          </a:p>
          <a:p>
            <a:pPr algn="ctr">
              <a:buNone/>
            </a:pPr>
            <a:r>
              <a:rPr lang="en-US" sz="2200" b="1" dirty="0">
                <a:latin typeface="Times New Roman" panose="02020603050405020304" pitchFamily="18" charset="0"/>
                <a:cs typeface="Times New Roman" pitchFamily="18" charset="0"/>
              </a:rPr>
              <a:t>As per Page </a:t>
            </a:r>
            <a:r>
              <a:rPr lang="en-US" sz="2200" b="1">
                <a:latin typeface="Times New Roman" panose="02020603050405020304" pitchFamily="18" charset="0"/>
                <a:cs typeface="Times New Roman" pitchFamily="18" charset="0"/>
              </a:rPr>
              <a:t>no 128 </a:t>
            </a:r>
            <a:r>
              <a:rPr lang="en-US" sz="2200" b="1" dirty="0">
                <a:latin typeface="Times New Roman" panose="02020603050405020304" pitchFamily="18" charset="0"/>
                <a:cs typeface="Times New Roman" pitchFamily="18" charset="0"/>
              </a:rPr>
              <a:t>of Guidance Note on Tax Audit u/s. 44AB of IT Act, 1961 (Revised 2026)</a:t>
            </a:r>
          </a:p>
          <a:p>
            <a:pPr algn="just">
              <a:buNone/>
            </a:pPr>
            <a:endParaRPr lang="en-US" sz="2400" b="1" dirty="0">
              <a:solidFill>
                <a:schemeClr val="tx1"/>
              </a:solidFill>
              <a:latin typeface="Times New Roman" pitchFamily="18" charset="0"/>
              <a:cs typeface="Times New Roman" pitchFamily="18" charset="0"/>
            </a:endParaRPr>
          </a:p>
          <a:p>
            <a:pPr algn="just">
              <a:buNone/>
            </a:pPr>
            <a:r>
              <a:rPr lang="en-GB" sz="2400" dirty="0">
                <a:latin typeface="Times New Roman" pitchFamily="18" charset="0"/>
                <a:cs typeface="Times New Roman" pitchFamily="18" charset="0"/>
              </a:rPr>
              <a:t>28.14 </a:t>
            </a:r>
            <a:r>
              <a:rPr lang="en-US" sz="2400" dirty="0">
                <a:latin typeface="Times New Roman" pitchFamily="18" charset="0"/>
                <a:cs typeface="Times New Roman" pitchFamily="18" charset="0"/>
              </a:rPr>
              <a:t>Under sub-clause (e), capital receipt, if any which are of income nature, which has not been credited to the profit and loss account has to be stated.</a:t>
            </a:r>
          </a:p>
          <a:p>
            <a:pPr algn="just">
              <a:buNone/>
            </a:pPr>
            <a:r>
              <a:rPr lang="en-US" sz="2400" dirty="0">
                <a:latin typeface="Times New Roman" pitchFamily="18" charset="0"/>
                <a:cs typeface="Times New Roman" pitchFamily="18" charset="0"/>
              </a:rPr>
              <a:t>The tax auditor should use his professional expertise and judgement in determining whether the receipt is capital or revenue. </a:t>
            </a:r>
          </a:p>
          <a:p>
            <a:pPr algn="just">
              <a:buNone/>
            </a:pPr>
            <a:r>
              <a:rPr lang="en-US" sz="2400" dirty="0">
                <a:latin typeface="Times New Roman" pitchFamily="18" charset="0"/>
                <a:cs typeface="Times New Roman" pitchFamily="18" charset="0"/>
              </a:rPr>
              <a:t>The tax auditor may record various judicial pronouncements on which he has relied in his working papers.</a:t>
            </a:r>
            <a:endParaRPr lang="en-US" sz="24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65750" y="116632"/>
            <a:ext cx="8705941" cy="6291312"/>
          </a:xfrm>
        </p:spPr>
        <p:txBody>
          <a:bodyPr>
            <a:normAutofit lnSpcReduction="10000"/>
          </a:bodyPr>
          <a:lstStyle/>
          <a:p>
            <a:pPr algn="ctr">
              <a:buNone/>
            </a:pPr>
            <a:r>
              <a:rPr lang="en-US" sz="2000" b="1" dirty="0">
                <a:latin typeface="Times New Roman" pitchFamily="18" charset="0"/>
                <a:cs typeface="Times New Roman" pitchFamily="18" charset="0"/>
              </a:rPr>
              <a:t>As per Page no 128 of Guidance Note on Tax Audit u/s. 44AB of IT Act, 1961 (Revised 2026)</a:t>
            </a:r>
            <a:endParaRPr lang="en-US" sz="2200" b="1" dirty="0">
              <a:latin typeface="Times New Roman" pitchFamily="18" charset="0"/>
              <a:cs typeface="Times New Roman" pitchFamily="18" charset="0"/>
            </a:endParaRPr>
          </a:p>
          <a:p>
            <a:pPr algn="just">
              <a:buNone/>
            </a:pPr>
            <a:r>
              <a:rPr lang="en-GB" sz="2200" dirty="0">
                <a:latin typeface="Times New Roman" pitchFamily="18" charset="0"/>
                <a:cs typeface="Times New Roman" pitchFamily="18" charset="0"/>
              </a:rPr>
              <a:t>28.15 </a:t>
            </a:r>
            <a:r>
              <a:rPr lang="en-US" sz="2200" dirty="0">
                <a:latin typeface="Times New Roman" pitchFamily="18" charset="0"/>
                <a:cs typeface="Times New Roman" pitchFamily="18" charset="0"/>
              </a:rPr>
              <a:t>The following is an illustrative list of </a:t>
            </a:r>
            <a:r>
              <a:rPr lang="en-US" sz="2200" b="1" u="sng" dirty="0">
                <a:latin typeface="Times New Roman" pitchFamily="18" charset="0"/>
                <a:cs typeface="Times New Roman" pitchFamily="18" charset="0"/>
              </a:rPr>
              <a:t>capital receipts which, if not credited to the profit and loss account,</a:t>
            </a:r>
            <a:r>
              <a:rPr lang="en-US" sz="2200" dirty="0">
                <a:latin typeface="Times New Roman" pitchFamily="18" charset="0"/>
                <a:cs typeface="Times New Roman" pitchFamily="18" charset="0"/>
              </a:rPr>
              <a:t> are to be stated under this sub-clause:</a:t>
            </a:r>
            <a:endParaRPr lang="en-GB" sz="2200" dirty="0">
              <a:latin typeface="Times New Roman" pitchFamily="18" charset="0"/>
              <a:cs typeface="Times New Roman" pitchFamily="18" charset="0"/>
            </a:endParaRPr>
          </a:p>
          <a:p>
            <a:pPr algn="just">
              <a:buNone/>
            </a:pPr>
            <a:r>
              <a:rPr lang="en-GB" sz="2200" dirty="0">
                <a:latin typeface="Times New Roman" pitchFamily="18" charset="0"/>
                <a:cs typeface="Times New Roman" pitchFamily="18" charset="0"/>
              </a:rPr>
              <a:t>(a) </a:t>
            </a:r>
            <a:r>
              <a:rPr lang="en-GB" sz="2200" b="1" u="sng" dirty="0">
                <a:latin typeface="Times New Roman" pitchFamily="18" charset="0"/>
                <a:cs typeface="Times New Roman" pitchFamily="18" charset="0"/>
              </a:rPr>
              <a:t>Capital subsidy</a:t>
            </a:r>
            <a:r>
              <a:rPr lang="en-GB" sz="2200" dirty="0">
                <a:latin typeface="Times New Roman" pitchFamily="18" charset="0"/>
                <a:cs typeface="Times New Roman" pitchFamily="18" charset="0"/>
              </a:rPr>
              <a:t> </a:t>
            </a:r>
            <a:r>
              <a:rPr lang="en-US" sz="2200" dirty="0">
                <a:latin typeface="Times New Roman" pitchFamily="18" charset="0"/>
                <a:cs typeface="Times New Roman" pitchFamily="18" charset="0"/>
              </a:rPr>
              <a:t>received in the form of Government grants which are in the nature of promoters’ contribution i.e., they are given with reference to the total investment of the undertaking or by way of contribution to its total capital outlay. e.g. Capital Investment Subsidy Scheme.</a:t>
            </a:r>
            <a:endParaRPr lang="en-GB" sz="2200" dirty="0">
              <a:latin typeface="Times New Roman" pitchFamily="18" charset="0"/>
              <a:cs typeface="Times New Roman" pitchFamily="18" charset="0"/>
            </a:endParaRPr>
          </a:p>
          <a:p>
            <a:pPr algn="just">
              <a:buNone/>
            </a:pPr>
            <a:r>
              <a:rPr lang="en-GB" sz="2200" dirty="0">
                <a:latin typeface="Times New Roman" pitchFamily="18" charset="0"/>
                <a:cs typeface="Times New Roman" pitchFamily="18" charset="0"/>
              </a:rPr>
              <a:t>(b) </a:t>
            </a:r>
            <a:r>
              <a:rPr lang="en-US" sz="2200" b="1" u="sng" dirty="0">
                <a:latin typeface="Times New Roman" pitchFamily="18" charset="0"/>
                <a:cs typeface="Times New Roman" pitchFamily="18" charset="0"/>
              </a:rPr>
              <a:t>Compensation for surrendering certain rights.</a:t>
            </a:r>
          </a:p>
          <a:p>
            <a:pPr algn="just">
              <a:buNone/>
            </a:pPr>
            <a:r>
              <a:rPr lang="en-US" sz="2200" dirty="0">
                <a:latin typeface="Times New Roman" pitchFamily="18" charset="0"/>
                <a:cs typeface="Times New Roman" pitchFamily="18" charset="0"/>
              </a:rPr>
              <a:t>(c) </a:t>
            </a:r>
            <a:r>
              <a:rPr lang="en-US" sz="2200" b="1" u="sng" dirty="0">
                <a:latin typeface="Times New Roman" pitchFamily="18" charset="0"/>
                <a:cs typeface="Times New Roman" pitchFamily="18" charset="0"/>
              </a:rPr>
              <a:t>Profit on sale of fixed assets/investments </a:t>
            </a:r>
            <a:r>
              <a:rPr lang="en-US" sz="2200" dirty="0">
                <a:latin typeface="Times New Roman" pitchFamily="18" charset="0"/>
                <a:cs typeface="Times New Roman" pitchFamily="18" charset="0"/>
              </a:rPr>
              <a:t>to the extent not credited to the profit and loss account.</a:t>
            </a:r>
            <a:endParaRPr lang="en-GB" sz="2200" dirty="0">
              <a:latin typeface="Times New Roman" pitchFamily="18" charset="0"/>
              <a:cs typeface="Times New Roman" pitchFamily="18" charset="0"/>
            </a:endParaRPr>
          </a:p>
          <a:p>
            <a:pPr algn="just">
              <a:buNone/>
            </a:pPr>
            <a:r>
              <a:rPr lang="en-GB" sz="2200" dirty="0">
                <a:latin typeface="Times New Roman" pitchFamily="18" charset="0"/>
                <a:cs typeface="Times New Roman" pitchFamily="18" charset="0"/>
              </a:rPr>
              <a:t>(d) </a:t>
            </a:r>
            <a:r>
              <a:rPr lang="en-US" sz="2200" b="1" u="sng" dirty="0">
                <a:latin typeface="Times New Roman" pitchFamily="18" charset="0"/>
                <a:cs typeface="Times New Roman" pitchFamily="18" charset="0"/>
              </a:rPr>
              <a:t>Receipt of non-refundable deposits or forfeiture of any deposits not </a:t>
            </a:r>
            <a:r>
              <a:rPr lang="en-US" sz="2200" dirty="0">
                <a:latin typeface="Times New Roman" pitchFamily="18" charset="0"/>
                <a:cs typeface="Times New Roman" pitchFamily="18" charset="0"/>
              </a:rPr>
              <a:t>credited to P&amp;L.</a:t>
            </a:r>
          </a:p>
          <a:p>
            <a:pPr algn="just">
              <a:buNone/>
            </a:pPr>
            <a:r>
              <a:rPr lang="en-GB" sz="2200" dirty="0">
                <a:latin typeface="Times New Roman" pitchFamily="18" charset="0"/>
                <a:cs typeface="Times New Roman" pitchFamily="18" charset="0"/>
              </a:rPr>
              <a:t>(e) </a:t>
            </a:r>
            <a:r>
              <a:rPr lang="en-GB" sz="2200" b="1" u="sng" dirty="0">
                <a:latin typeface="Times New Roman" pitchFamily="18" charset="0"/>
                <a:cs typeface="Times New Roman" pitchFamily="18" charset="0"/>
              </a:rPr>
              <a:t>Government grant</a:t>
            </a:r>
            <a:r>
              <a:rPr lang="en-GB" sz="2200" dirty="0">
                <a:latin typeface="Times New Roman" pitchFamily="18" charset="0"/>
                <a:cs typeface="Times New Roman" pitchFamily="18" charset="0"/>
              </a:rPr>
              <a:t> </a:t>
            </a:r>
            <a:r>
              <a:rPr lang="en-US" sz="2200" dirty="0">
                <a:latin typeface="Times New Roman" pitchFamily="18" charset="0"/>
                <a:cs typeface="Times New Roman" pitchFamily="18" charset="0"/>
              </a:rPr>
              <a:t>in relation to a specific fixed asset where such grant is shown as a deduction from the gross value of the asset by the concern in arriving at its book value.</a:t>
            </a:r>
            <a:endParaRPr lang="en-GB" sz="22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635988926"/>
      </p:ext>
    </p:extLst>
  </p:cSld>
  <p:clrMapOvr>
    <a:masterClrMapping/>
  </p:clrMapOvr>
</p:sld>
</file>

<file path=ppt/slides/slide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04800" y="332656"/>
            <a:ext cx="8534400" cy="5550091"/>
          </a:xfrm>
        </p:spPr>
        <p:txBody>
          <a:bodyPr>
            <a:normAutofit/>
          </a:bodyPr>
          <a:lstStyle/>
          <a:p>
            <a:pPr algn="ctr">
              <a:buNone/>
            </a:pPr>
            <a:r>
              <a:rPr lang="en-US" sz="2400" b="1" dirty="0">
                <a:latin typeface="Times New Roman" pitchFamily="18" charset="0"/>
                <a:cs typeface="Times New Roman" pitchFamily="18" charset="0"/>
              </a:rPr>
              <a:t>As per Page no 128 of Guidance Note on Tax Audit u/s. 44AB of IT Act, 1961 (Revised 2026)</a:t>
            </a:r>
            <a:endParaRPr lang="en-US" sz="2200" b="1" dirty="0">
              <a:latin typeface="Times New Roman" panose="02020603050405020304" pitchFamily="18" charset="0"/>
              <a:cs typeface="Times New Roman" pitchFamily="18" charset="0"/>
            </a:endParaRPr>
          </a:p>
          <a:p>
            <a:pPr algn="just">
              <a:buNone/>
            </a:pPr>
            <a:r>
              <a:rPr lang="en-GB" sz="2400" dirty="0">
                <a:latin typeface="Times New Roman" pitchFamily="18" charset="0"/>
                <a:cs typeface="Times New Roman" pitchFamily="18" charset="0"/>
              </a:rPr>
              <a:t>28.16 </a:t>
            </a:r>
            <a:r>
              <a:rPr lang="en-US" sz="2400" b="1" u="sng" dirty="0">
                <a:latin typeface="Times New Roman" pitchFamily="18" charset="0"/>
                <a:cs typeface="Times New Roman" pitchFamily="18" charset="0"/>
              </a:rPr>
              <a:t>Equity, Loans and borrowings are not required to be stated under subclause (e). </a:t>
            </a:r>
          </a:p>
          <a:p>
            <a:pPr algn="just">
              <a:buNone/>
            </a:pPr>
            <a:r>
              <a:rPr lang="en-US" sz="2400" dirty="0">
                <a:latin typeface="Times New Roman" pitchFamily="18" charset="0"/>
                <a:cs typeface="Times New Roman" pitchFamily="18" charset="0"/>
              </a:rPr>
              <a:t>The tax auditor may use his professional expertise and judgement in determining whether the receipt is taxable or not for the purpose of verifying the e-porting under sub-clauses (a) to (d) of clause 16 and may report in the observation para of audit report, disclosing the basis of the same.</a:t>
            </a:r>
            <a:endParaRPr lang="en-GB" sz="2400" dirty="0">
              <a:latin typeface="Times New Roman" pitchFamily="18" charset="0"/>
              <a:cs typeface="Times New Roman" pitchFamily="18" charset="0"/>
            </a:endParaRPr>
          </a:p>
          <a:p>
            <a:pPr algn="just">
              <a:buNone/>
            </a:pPr>
            <a:endParaRPr lang="en-GB" sz="2400" dirty="0">
              <a:latin typeface="Times New Roman" pitchFamily="18" charset="0"/>
              <a:cs typeface="Times New Roman" pitchFamily="18" charset="0"/>
            </a:endParaRPr>
          </a:p>
          <a:p>
            <a:pPr algn="just">
              <a:buNone/>
            </a:pPr>
            <a:r>
              <a:rPr lang="en-GB" sz="2400" dirty="0">
                <a:latin typeface="Times New Roman" pitchFamily="18" charset="0"/>
                <a:cs typeface="Times New Roman" pitchFamily="18" charset="0"/>
              </a:rPr>
              <a:t>28.17 </a:t>
            </a:r>
            <a:r>
              <a:rPr lang="en-US" sz="2400" dirty="0">
                <a:latin typeface="Times New Roman" pitchFamily="18" charset="0"/>
                <a:cs typeface="Times New Roman" pitchFamily="18" charset="0"/>
              </a:rPr>
              <a:t>If during the course of audit, the auditor finds that certain incomes (e.g. income referred to in section 41(1)) are not credited to profit and loss account, the particulars of the same along with the amount are required to be reported.</a:t>
            </a:r>
            <a:endParaRPr lang="en-IN" sz="24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62818981"/>
      </p:ext>
    </p:extLst>
  </p:cSld>
  <p:clrMapOvr>
    <a:masterClrMapping/>
  </p:clrMapOvr>
</p:sld>
</file>

<file path=ppt/slides/slide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sz="quarter" idx="1"/>
          </p:nvPr>
        </p:nvSpPr>
        <p:spPr>
          <a:xfrm>
            <a:off x="304800" y="914400"/>
            <a:ext cx="8458200" cy="4172524"/>
          </a:xfrm>
          <a:ln w="38100">
            <a:noFill/>
          </a:ln>
        </p:spPr>
        <p:style>
          <a:lnRef idx="2">
            <a:schemeClr val="accent1"/>
          </a:lnRef>
          <a:fillRef idx="1">
            <a:schemeClr val="lt1"/>
          </a:fillRef>
          <a:effectRef idx="0">
            <a:schemeClr val="accent1"/>
          </a:effectRef>
          <a:fontRef idx="minor">
            <a:schemeClr val="dk1"/>
          </a:fontRef>
        </p:style>
        <p:txBody>
          <a:bodyPr>
            <a:normAutofit/>
          </a:bodyPr>
          <a:lstStyle/>
          <a:p>
            <a:pPr marL="173038" indent="0" algn="just">
              <a:buNone/>
            </a:pPr>
            <a:endParaRPr lang="en-US" sz="800" dirty="0">
              <a:latin typeface="Times New Roman" panose="02020603050405020304" pitchFamily="18" charset="0"/>
              <a:ea typeface="Times New Roman"/>
              <a:cs typeface="Times New Roman" panose="02020603050405020304" pitchFamily="18" charset="0"/>
            </a:endParaRPr>
          </a:p>
          <a:p>
            <a:pPr marL="173038" indent="0" algn="just">
              <a:buNone/>
            </a:pPr>
            <a:r>
              <a:rPr lang="en-US" sz="2300" dirty="0">
                <a:latin typeface="Times New Roman" panose="02020603050405020304" pitchFamily="18" charset="0"/>
                <a:ea typeface="Times New Roman"/>
                <a:cs typeface="Times New Roman" panose="02020603050405020304" pitchFamily="18" charset="0"/>
              </a:rPr>
              <a:t>17. Where any </a:t>
            </a:r>
            <a:r>
              <a:rPr lang="en-US" sz="2300" b="1" u="sng" dirty="0">
                <a:latin typeface="Times New Roman" panose="02020603050405020304" pitchFamily="18" charset="0"/>
                <a:ea typeface="Times New Roman"/>
                <a:cs typeface="Times New Roman" panose="02020603050405020304" pitchFamily="18" charset="0"/>
              </a:rPr>
              <a:t>land or building or both is transferred </a:t>
            </a:r>
            <a:r>
              <a:rPr lang="en-US" sz="2300" dirty="0">
                <a:latin typeface="Times New Roman" panose="02020603050405020304" pitchFamily="18" charset="0"/>
                <a:ea typeface="Times New Roman"/>
                <a:cs typeface="Times New Roman" panose="02020603050405020304" pitchFamily="18" charset="0"/>
              </a:rPr>
              <a:t>during the previous year for a consideration less than the value adopted or assessed or assessable by any authority of a State Government referred to in </a:t>
            </a:r>
            <a:r>
              <a:rPr lang="en-US" sz="2300" b="1" u="sng" dirty="0">
                <a:latin typeface="Times New Roman" panose="02020603050405020304" pitchFamily="18" charset="0"/>
                <a:ea typeface="Times New Roman"/>
                <a:cs typeface="Times New Roman" panose="02020603050405020304" pitchFamily="18" charset="0"/>
              </a:rPr>
              <a:t>Section 43CA or 50C</a:t>
            </a:r>
            <a:r>
              <a:rPr lang="en-US" sz="2300" dirty="0">
                <a:latin typeface="Times New Roman" panose="02020603050405020304" pitchFamily="18" charset="0"/>
                <a:ea typeface="Times New Roman"/>
                <a:cs typeface="Times New Roman" panose="02020603050405020304" pitchFamily="18" charset="0"/>
              </a:rPr>
              <a:t>, please furnish:</a:t>
            </a:r>
            <a:endParaRPr lang="en-US" sz="2300" dirty="0">
              <a:latin typeface="Times New Roman" panose="02020603050405020304" pitchFamily="18" charset="0"/>
              <a:ea typeface="Calibri"/>
              <a:cs typeface="Times New Roman" panose="02020603050405020304" pitchFamily="18" charset="0"/>
            </a:endParaRPr>
          </a:p>
          <a:p>
            <a:pPr marL="173038" indent="0" algn="just">
              <a:buNone/>
            </a:pPr>
            <a:endParaRPr lang="en-US" sz="2300" dirty="0">
              <a:latin typeface="Times New Roman" panose="02020603050405020304" pitchFamily="18" charset="0"/>
              <a:ea typeface="Calibri"/>
              <a:cs typeface="Times New Roman" panose="02020603050405020304" pitchFamily="18" charset="0"/>
            </a:endParaRPr>
          </a:p>
          <a:p>
            <a:pPr marL="173038" indent="0" algn="just">
              <a:buNone/>
            </a:pPr>
            <a:endParaRPr lang="en-US" sz="23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304800" y="5029200"/>
            <a:ext cx="8534400" cy="769441"/>
          </a:xfrm>
          <a:prstGeom prst="rect">
            <a:avLst/>
          </a:prstGeom>
          <a:noFill/>
        </p:spPr>
        <p:txBody>
          <a:bodyPr wrap="square" rtlCol="0">
            <a:spAutoFit/>
          </a:bodyPr>
          <a:lstStyle/>
          <a:p>
            <a:pPr marL="725488" indent="-725488" algn="just"/>
            <a:r>
              <a:rPr lang="en-US" sz="2200" b="1" dirty="0">
                <a:latin typeface="Times New Roman" panose="02020603050405020304" pitchFamily="18" charset="0"/>
                <a:cs typeface="Times New Roman" panose="02020603050405020304" pitchFamily="18" charset="0"/>
              </a:rPr>
              <a:t>Brief: </a:t>
            </a:r>
            <a:r>
              <a:rPr lang="en-US" sz="2200" dirty="0">
                <a:latin typeface="Times New Roman" panose="02020603050405020304" pitchFamily="18" charset="0"/>
                <a:cs typeface="Times New Roman" panose="02020603050405020304" pitchFamily="18" charset="0"/>
              </a:rPr>
              <a:t>Stamp Duly value is to be specified for land or building or both sold whether held in nature of Capital assets or Stock in trade.</a:t>
            </a:r>
            <a:endParaRPr lang="en-US" sz="1900" dirty="0">
              <a:latin typeface="Times New Roman" panose="02020603050405020304" pitchFamily="18" charset="0"/>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4027859944"/>
              </p:ext>
            </p:extLst>
          </p:nvPr>
        </p:nvGraphicFramePr>
        <p:xfrm>
          <a:off x="609600" y="2971800"/>
          <a:ext cx="7848600" cy="1741170"/>
        </p:xfrm>
        <a:graphic>
          <a:graphicData uri="http://schemas.openxmlformats.org/drawingml/2006/table">
            <a:tbl>
              <a:tblPr firstRow="1" bandRow="1">
                <a:tableStyleId>{BC89EF96-8CEA-46FF-86C4-4CE0E7609802}</a:tableStyleId>
              </a:tblPr>
              <a:tblGrid>
                <a:gridCol w="1514128">
                  <a:extLst>
                    <a:ext uri="{9D8B030D-6E8A-4147-A177-3AD203B41FA5}">
                      <a16:colId xmlns:a16="http://schemas.microsoft.com/office/drawing/2014/main" val="20000"/>
                    </a:ext>
                  </a:extLst>
                </a:gridCol>
                <a:gridCol w="1872208">
                  <a:extLst>
                    <a:ext uri="{9D8B030D-6E8A-4147-A177-3AD203B41FA5}">
                      <a16:colId xmlns:a16="http://schemas.microsoft.com/office/drawing/2014/main" val="20003"/>
                    </a:ext>
                  </a:extLst>
                </a:gridCol>
                <a:gridCol w="2016224">
                  <a:extLst>
                    <a:ext uri="{9D8B030D-6E8A-4147-A177-3AD203B41FA5}">
                      <a16:colId xmlns:a16="http://schemas.microsoft.com/office/drawing/2014/main" val="20001"/>
                    </a:ext>
                  </a:extLst>
                </a:gridCol>
                <a:gridCol w="2446040">
                  <a:extLst>
                    <a:ext uri="{9D8B030D-6E8A-4147-A177-3AD203B41FA5}">
                      <a16:colId xmlns:a16="http://schemas.microsoft.com/office/drawing/2014/main" val="20002"/>
                    </a:ext>
                  </a:extLst>
                </a:gridCol>
              </a:tblGrid>
              <a:tr h="370840">
                <a:tc>
                  <a:txBody>
                    <a:bodyPr/>
                    <a:lstStyle/>
                    <a:p>
                      <a:pPr marL="0" marR="0" indent="0" algn="ctr" defTabSz="914400" rtl="0" eaLnBrk="1" fontAlgn="auto" latinLnBrk="0" hangingPunct="1">
                        <a:lnSpc>
                          <a:spcPct val="100000"/>
                        </a:lnSpc>
                        <a:spcBef>
                          <a:spcPts val="1200"/>
                        </a:spcBef>
                        <a:spcAft>
                          <a:spcPts val="0"/>
                        </a:spcAft>
                        <a:buClrTx/>
                        <a:buSzTx/>
                        <a:buFontTx/>
                        <a:buNone/>
                        <a:tabLst/>
                        <a:defRPr/>
                      </a:pPr>
                      <a:r>
                        <a:rPr lang="en-US" sz="1800" dirty="0">
                          <a:latin typeface="Times New Roman" panose="02020603050405020304" pitchFamily="18" charset="0"/>
                          <a:cs typeface="Times New Roman" panose="02020603050405020304" pitchFamily="18" charset="0"/>
                        </a:rPr>
                        <a:t>Details of property</a:t>
                      </a:r>
                    </a:p>
                    <a:p>
                      <a:pPr marL="0" marR="0" algn="ctr">
                        <a:lnSpc>
                          <a:spcPct val="100000"/>
                        </a:lnSpc>
                        <a:spcBef>
                          <a:spcPts val="1200"/>
                        </a:spcBef>
                        <a:spcAft>
                          <a:spcPts val="0"/>
                        </a:spcAft>
                      </a:pPr>
                      <a:endParaRPr lang="en-US" sz="1800" dirty="0">
                        <a:solidFill>
                          <a:schemeClr val="bg1"/>
                        </a:solidFill>
                        <a:latin typeface="Times New Roman" panose="02020603050405020304" pitchFamily="18" charset="0"/>
                        <a:ea typeface="Calibri"/>
                        <a:cs typeface="Times New Roman" panose="02020603050405020304" pitchFamily="18" charset="0"/>
                      </a:endParaRPr>
                    </a:p>
                  </a:txBody>
                  <a:tcPr marL="9525" marR="9525" marT="9525" marB="9525"/>
                </a:tc>
                <a:tc>
                  <a:txBody>
                    <a:bodyPr/>
                    <a:lstStyle/>
                    <a:p>
                      <a:pPr marL="0" marR="0" indent="0" algn="ctr" defTabSz="914400" rtl="0" eaLnBrk="1" fontAlgn="auto" latinLnBrk="0" hangingPunct="1">
                        <a:lnSpc>
                          <a:spcPct val="100000"/>
                        </a:lnSpc>
                        <a:spcBef>
                          <a:spcPts val="600"/>
                        </a:spcBef>
                        <a:spcAft>
                          <a:spcPts val="0"/>
                        </a:spcAft>
                        <a:buClrTx/>
                        <a:buSzTx/>
                        <a:buFontTx/>
                        <a:buNone/>
                        <a:tabLst/>
                        <a:defRPr/>
                      </a:pPr>
                      <a:r>
                        <a:rPr lang="en-US" sz="1800" dirty="0">
                          <a:latin typeface="Times New Roman" panose="02020603050405020304" pitchFamily="18" charset="0"/>
                          <a:cs typeface="Times New Roman" panose="02020603050405020304" pitchFamily="18" charset="0"/>
                        </a:rPr>
                        <a:t>Consideration received or accrued</a:t>
                      </a:r>
                      <a:endParaRPr lang="en-US" sz="1800" dirty="0">
                        <a:solidFill>
                          <a:schemeClr val="bg1"/>
                        </a:solidFill>
                        <a:latin typeface="Times New Roman" panose="02020603050405020304" pitchFamily="18" charset="0"/>
                        <a:ea typeface="Calibri"/>
                        <a:cs typeface="Times New Roman" panose="02020603050405020304" pitchFamily="18" charset="0"/>
                      </a:endParaRPr>
                    </a:p>
                  </a:txBody>
                  <a:tcPr marL="9525" marR="9525" marT="9525" marB="9525"/>
                </a:tc>
                <a:tc>
                  <a:txBody>
                    <a:bodyPr/>
                    <a:lstStyle/>
                    <a:p>
                      <a:pPr marL="0" marR="0" lvl="0" indent="0" algn="ctr" defTabSz="914400" rtl="0" eaLnBrk="1" fontAlgn="auto" latinLnBrk="0" hangingPunct="1">
                        <a:lnSpc>
                          <a:spcPct val="100000"/>
                        </a:lnSpc>
                        <a:spcBef>
                          <a:spcPts val="600"/>
                        </a:spcBef>
                        <a:spcAft>
                          <a:spcPts val="0"/>
                        </a:spcAft>
                        <a:buClrTx/>
                        <a:buSzTx/>
                        <a:buFontTx/>
                        <a:buNone/>
                        <a:tabLst/>
                        <a:defRPr/>
                      </a:pPr>
                      <a:r>
                        <a:rPr kumimoji="0" lang="en-US" sz="1800" kern="1200" dirty="0">
                          <a:latin typeface="Times New Roman" panose="02020603050405020304" pitchFamily="18" charset="0"/>
                          <a:cs typeface="Times New Roman" panose="02020603050405020304" pitchFamily="18" charset="0"/>
                        </a:rPr>
                        <a:t>Value adopted or assessed or assessable</a:t>
                      </a:r>
                      <a:endParaRPr lang="en-US" sz="1800" dirty="0">
                        <a:solidFill>
                          <a:schemeClr val="bg1"/>
                        </a:solidFill>
                        <a:latin typeface="Times New Roman" panose="02020603050405020304" pitchFamily="18" charset="0"/>
                        <a:ea typeface="Calibri"/>
                        <a:cs typeface="Times New Roman" panose="02020603050405020304" pitchFamily="18" charset="0"/>
                      </a:endParaRPr>
                    </a:p>
                    <a:p>
                      <a:pPr marL="0" marR="0" indent="0" algn="ctr" defTabSz="914400" rtl="0" eaLnBrk="1" fontAlgn="auto" latinLnBrk="0" hangingPunct="1">
                        <a:lnSpc>
                          <a:spcPct val="100000"/>
                        </a:lnSpc>
                        <a:spcBef>
                          <a:spcPts val="600"/>
                        </a:spcBef>
                        <a:spcAft>
                          <a:spcPts val="0"/>
                        </a:spcAft>
                        <a:buClrTx/>
                        <a:buSzTx/>
                        <a:buFontTx/>
                        <a:buNone/>
                        <a:tabLst/>
                        <a:defRPr/>
                      </a:pPr>
                      <a:endParaRPr lang="en-US" sz="1800" dirty="0">
                        <a:solidFill>
                          <a:schemeClr val="bg1"/>
                        </a:solidFill>
                        <a:latin typeface="Times New Roman" panose="02020603050405020304" pitchFamily="18" charset="0"/>
                        <a:ea typeface="Calibri"/>
                        <a:cs typeface="Times New Roman" panose="02020603050405020304" pitchFamily="18" charset="0"/>
                      </a:endParaRPr>
                    </a:p>
                  </a:txBody>
                  <a:tcPr marL="9525" marR="9525" marT="9525" marB="9525"/>
                </a:tc>
                <a:tc>
                  <a:txBody>
                    <a:bodyPr/>
                    <a:lstStyle/>
                    <a:p>
                      <a:pPr marL="0" marR="0" algn="ctr">
                        <a:lnSpc>
                          <a:spcPct val="100000"/>
                        </a:lnSpc>
                        <a:spcBef>
                          <a:spcPts val="600"/>
                        </a:spcBef>
                        <a:spcAft>
                          <a:spcPts val="0"/>
                        </a:spcAft>
                      </a:pPr>
                      <a:r>
                        <a:rPr lang="en-GB" sz="1800" dirty="0">
                          <a:solidFill>
                            <a:schemeClr val="tx1"/>
                          </a:solidFill>
                          <a:latin typeface="Times New Roman" panose="02020603050405020304" pitchFamily="18" charset="0"/>
                          <a:ea typeface="Calibri"/>
                          <a:cs typeface="Times New Roman" panose="02020603050405020304" pitchFamily="18" charset="0"/>
                        </a:rPr>
                        <a:t>Whether provisions of second proviso to 43CA(1) or fourth proviso to 56(2)(x) applicable ? </a:t>
                      </a:r>
                    </a:p>
                    <a:p>
                      <a:pPr marL="0" marR="0" algn="ctr">
                        <a:lnSpc>
                          <a:spcPct val="100000"/>
                        </a:lnSpc>
                        <a:spcBef>
                          <a:spcPts val="600"/>
                        </a:spcBef>
                        <a:spcAft>
                          <a:spcPts val="0"/>
                        </a:spcAft>
                      </a:pPr>
                      <a:r>
                        <a:rPr lang="en-GB" sz="1800" dirty="0">
                          <a:solidFill>
                            <a:schemeClr val="tx1"/>
                          </a:solidFill>
                          <a:latin typeface="Times New Roman" panose="02020603050405020304" pitchFamily="18" charset="0"/>
                          <a:ea typeface="Calibri"/>
                          <a:cs typeface="Times New Roman" panose="02020603050405020304" pitchFamily="18" charset="0"/>
                        </a:rPr>
                        <a:t>(Yes/No)</a:t>
                      </a:r>
                    </a:p>
                  </a:txBody>
                  <a:tcPr marL="9525" marR="9525" marT="9525" marB="9525"/>
                </a:tc>
                <a:extLst>
                  <a:ext uri="{0D108BD9-81ED-4DB2-BD59-A6C34878D82A}">
                    <a16:rowId xmlns:a16="http://schemas.microsoft.com/office/drawing/2014/main" val="10000"/>
                  </a:ext>
                </a:extLst>
              </a:tr>
            </a:tbl>
          </a:graphicData>
        </a:graphic>
      </p:graphicFrame>
      <p:sp>
        <p:nvSpPr>
          <p:cNvPr id="3" name="Footer Placeholder 2"/>
          <p:cNvSpPr>
            <a:spLocks noGrp="1"/>
          </p:cNvSpPr>
          <p:nvPr>
            <p:ph type="ftr" sz="quarter" idx="11"/>
          </p:nvPr>
        </p:nvSpPr>
        <p:spPr/>
        <p:txBody>
          <a:bodyPr/>
          <a:lstStyle/>
          <a:p>
            <a:r>
              <a:rPr lang="en-IN"/>
              <a:t>H.C.Khincha &amp; Co</a:t>
            </a:r>
            <a:endParaRPr lang="en-US" dirty="0"/>
          </a:p>
        </p:txBody>
      </p:sp>
      <p:sp>
        <p:nvSpPr>
          <p:cNvPr id="10" name="Rectangle 9"/>
          <p:cNvSpPr/>
          <p:nvPr/>
        </p:nvSpPr>
        <p:spPr>
          <a:xfrm>
            <a:off x="577223" y="224135"/>
            <a:ext cx="2050561"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17</a:t>
            </a:r>
          </a:p>
        </p:txBody>
      </p:sp>
    </p:spTree>
    <p:extLst>
      <p:ext uri="{BB962C8B-B14F-4D97-AF65-F5344CB8AC3E}">
        <p14:creationId xmlns:p14="http://schemas.microsoft.com/office/powerpoint/2010/main" val="1013908454"/>
      </p:ext>
    </p:extLst>
  </p:cSld>
  <p:clrMapOvr>
    <a:masterClrMapping/>
  </p:clrMapOvr>
</p:sld>
</file>

<file path=ppt/slides/slide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19201"/>
            <a:ext cx="8515672" cy="1524000"/>
          </a:xfrm>
        </p:spPr>
        <p:style>
          <a:lnRef idx="2">
            <a:schemeClr val="dk1"/>
          </a:lnRef>
          <a:fillRef idx="1">
            <a:schemeClr val="lt1"/>
          </a:fillRef>
          <a:effectRef idx="0">
            <a:schemeClr val="dk1"/>
          </a:effectRef>
          <a:fontRef idx="minor">
            <a:schemeClr val="dk1"/>
          </a:fontRef>
        </p:style>
        <p:txBody>
          <a:bodyPr>
            <a:noAutofit/>
          </a:bodyPr>
          <a:lstStyle/>
          <a:p>
            <a:pPr algn="just">
              <a:buNone/>
            </a:pPr>
            <a:r>
              <a:rPr lang="en-US" sz="2350" dirty="0">
                <a:solidFill>
                  <a:schemeClr val="tx1"/>
                </a:solidFill>
                <a:latin typeface="Times New Roman" pitchFamily="18" charset="0"/>
                <a:cs typeface="Times New Roman" pitchFamily="18" charset="0"/>
              </a:rPr>
              <a:t>17. Where any land or building or both is transferred during the previous year for a consideration less than value adopted or assessed or assessable by any authority of a State Government referred to in section 43CA or 50C, please furnish:</a:t>
            </a:r>
          </a:p>
        </p:txBody>
      </p:sp>
      <p:sp>
        <p:nvSpPr>
          <p:cNvPr id="5" name="Rectangle 4"/>
          <p:cNvSpPr/>
          <p:nvPr/>
        </p:nvSpPr>
        <p:spPr>
          <a:xfrm>
            <a:off x="152400" y="224135"/>
            <a:ext cx="2050561"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17</a:t>
            </a:r>
          </a:p>
        </p:txBody>
      </p:sp>
      <p:sp>
        <p:nvSpPr>
          <p:cNvPr id="6" name="object 5"/>
          <p:cNvSpPr txBox="1"/>
          <p:nvPr/>
        </p:nvSpPr>
        <p:spPr>
          <a:xfrm>
            <a:off x="228600" y="692150"/>
            <a:ext cx="2679700" cy="450850"/>
          </a:xfrm>
          <a:prstGeom prst="rect">
            <a:avLst/>
          </a:prstGeom>
        </p:spPr>
        <p:txBody>
          <a:bodyPr lIns="0" tIns="12065" rIns="0" bIns="0">
            <a:spAutoFit/>
          </a:bodyPr>
          <a:lstStyle/>
          <a:p>
            <a:pPr marL="12700" fontAlgn="auto">
              <a:spcBef>
                <a:spcPts val="95"/>
              </a:spcBef>
              <a:spcAft>
                <a:spcPts val="0"/>
              </a:spcAft>
              <a:defRPr/>
            </a:pPr>
            <a:r>
              <a:rPr sz="2800" b="1" spc="-15" dirty="0">
                <a:latin typeface="Calibri"/>
                <a:cs typeface="Calibri"/>
              </a:rPr>
              <a:t>Format </a:t>
            </a:r>
            <a:r>
              <a:rPr sz="2800" b="1" spc="-5" dirty="0">
                <a:latin typeface="Calibri"/>
                <a:cs typeface="Calibri"/>
              </a:rPr>
              <a:t>in</a:t>
            </a:r>
            <a:r>
              <a:rPr sz="2800" b="1" spc="-40" dirty="0">
                <a:latin typeface="Calibri"/>
                <a:cs typeface="Calibri"/>
              </a:rPr>
              <a:t> </a:t>
            </a:r>
            <a:r>
              <a:rPr sz="2800" b="1" spc="-5" dirty="0">
                <a:latin typeface="Calibri"/>
                <a:cs typeface="Calibri"/>
              </a:rPr>
              <a:t>e-utility</a:t>
            </a:r>
            <a:endParaRPr sz="2800">
              <a:latin typeface="Calibri"/>
              <a:cs typeface="Calibri"/>
            </a:endParaRP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4" name="Picture 3">
            <a:extLst>
              <a:ext uri="{FF2B5EF4-FFF2-40B4-BE49-F238E27FC236}">
                <a16:creationId xmlns:a16="http://schemas.microsoft.com/office/drawing/2014/main" id="{8C530F8A-5E06-F0AE-A1A1-03578CB86B9F}"/>
              </a:ext>
            </a:extLst>
          </p:cNvPr>
          <p:cNvPicPr>
            <a:picLocks noChangeAspect="1"/>
          </p:cNvPicPr>
          <p:nvPr/>
        </p:nvPicPr>
        <p:blipFill>
          <a:blip r:embed="rId2"/>
          <a:srcRect l="6099" t="31658"/>
          <a:stretch>
            <a:fillRect/>
          </a:stretch>
        </p:blipFill>
        <p:spPr>
          <a:xfrm>
            <a:off x="304800" y="2819402"/>
            <a:ext cx="8515672" cy="3388824"/>
          </a:xfrm>
          <a:prstGeom prst="rect">
            <a:avLst/>
          </a:prstGeom>
        </p:spPr>
      </p:pic>
    </p:spTree>
  </p:cSld>
  <p:clrMapOvr>
    <a:masterClrMapping/>
  </p:clrMapOvr>
</p:sld>
</file>

<file path=ppt/slides/slide40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381D3E-9798-55DA-7E4C-B0DCBE646E58}"/>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0BE66AEE-A7E4-2203-9264-84BB3DA58C8D}"/>
              </a:ext>
            </a:extLst>
          </p:cNvPr>
          <p:cNvSpPr/>
          <p:nvPr/>
        </p:nvSpPr>
        <p:spPr>
          <a:xfrm>
            <a:off x="152400" y="224135"/>
            <a:ext cx="2050561"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17</a:t>
            </a:r>
          </a:p>
        </p:txBody>
      </p:sp>
      <p:sp>
        <p:nvSpPr>
          <p:cNvPr id="6" name="object 5">
            <a:extLst>
              <a:ext uri="{FF2B5EF4-FFF2-40B4-BE49-F238E27FC236}">
                <a16:creationId xmlns:a16="http://schemas.microsoft.com/office/drawing/2014/main" id="{60A67E46-C623-6566-9314-BB37D1E45D29}"/>
              </a:ext>
            </a:extLst>
          </p:cNvPr>
          <p:cNvSpPr txBox="1"/>
          <p:nvPr/>
        </p:nvSpPr>
        <p:spPr>
          <a:xfrm>
            <a:off x="228600" y="692150"/>
            <a:ext cx="3119264" cy="443070"/>
          </a:xfrm>
          <a:prstGeom prst="rect">
            <a:avLst/>
          </a:prstGeom>
        </p:spPr>
        <p:txBody>
          <a:bodyPr wrap="square" lIns="0" tIns="12065" rIns="0" bIns="0">
            <a:spAutoFit/>
          </a:bodyPr>
          <a:lstStyle/>
          <a:p>
            <a:pPr marL="12700" fontAlgn="auto">
              <a:spcBef>
                <a:spcPts val="95"/>
              </a:spcBef>
              <a:spcAft>
                <a:spcPts val="0"/>
              </a:spcAft>
              <a:defRPr/>
            </a:pPr>
            <a:r>
              <a:rPr sz="2800" b="1" spc="-15" dirty="0">
                <a:latin typeface="Times New Roman" panose="02020603050405020304" pitchFamily="18" charset="0"/>
                <a:cs typeface="Times New Roman" panose="02020603050405020304" pitchFamily="18" charset="0"/>
              </a:rPr>
              <a:t>Format </a:t>
            </a:r>
            <a:r>
              <a:rPr sz="2800" b="1" spc="-5" dirty="0">
                <a:latin typeface="Times New Roman" panose="02020603050405020304" pitchFamily="18" charset="0"/>
                <a:cs typeface="Times New Roman" panose="02020603050405020304" pitchFamily="18" charset="0"/>
              </a:rPr>
              <a:t>in</a:t>
            </a:r>
            <a:r>
              <a:rPr sz="2800" b="1" spc="-40" dirty="0">
                <a:latin typeface="Times New Roman" panose="02020603050405020304" pitchFamily="18" charset="0"/>
                <a:cs typeface="Times New Roman" panose="02020603050405020304" pitchFamily="18" charset="0"/>
              </a:rPr>
              <a:t> </a:t>
            </a:r>
            <a:r>
              <a:rPr sz="2800" b="1" spc="-5" dirty="0">
                <a:latin typeface="Times New Roman" panose="02020603050405020304" pitchFamily="18" charset="0"/>
                <a:cs typeface="Times New Roman" panose="02020603050405020304" pitchFamily="18" charset="0"/>
              </a:rPr>
              <a:t>e-utility</a:t>
            </a:r>
            <a:endParaRPr sz="28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F6F72FA4-4B47-BF92-05C9-2D407145CC97}"/>
              </a:ext>
            </a:extLst>
          </p:cNvPr>
          <p:cNvSpPr>
            <a:spLocks noGrp="1"/>
          </p:cNvSpPr>
          <p:nvPr>
            <p:ph type="ftr" sz="quarter" idx="11"/>
          </p:nvPr>
        </p:nvSpPr>
        <p:spPr/>
        <p:txBody>
          <a:bodyPr/>
          <a:lstStyle/>
          <a:p>
            <a:r>
              <a:rPr lang="en-IN"/>
              <a:t>H.C.Khincha &amp; Co</a:t>
            </a:r>
            <a:endParaRPr lang="en-US" dirty="0"/>
          </a:p>
        </p:txBody>
      </p:sp>
      <p:pic>
        <p:nvPicPr>
          <p:cNvPr id="8" name="Picture 7">
            <a:extLst>
              <a:ext uri="{FF2B5EF4-FFF2-40B4-BE49-F238E27FC236}">
                <a16:creationId xmlns:a16="http://schemas.microsoft.com/office/drawing/2014/main" id="{AB7FB58E-63A4-B751-F095-1F658273B2A5}"/>
              </a:ext>
            </a:extLst>
          </p:cNvPr>
          <p:cNvPicPr>
            <a:picLocks noChangeAspect="1"/>
          </p:cNvPicPr>
          <p:nvPr/>
        </p:nvPicPr>
        <p:blipFill>
          <a:blip r:embed="rId2"/>
          <a:stretch>
            <a:fillRect/>
          </a:stretch>
        </p:blipFill>
        <p:spPr>
          <a:xfrm>
            <a:off x="228600" y="1149350"/>
            <a:ext cx="8591872" cy="3245440"/>
          </a:xfrm>
          <a:prstGeom prst="rect">
            <a:avLst/>
          </a:prstGeom>
        </p:spPr>
      </p:pic>
      <p:pic>
        <p:nvPicPr>
          <p:cNvPr id="9" name="Picture 8">
            <a:extLst>
              <a:ext uri="{FF2B5EF4-FFF2-40B4-BE49-F238E27FC236}">
                <a16:creationId xmlns:a16="http://schemas.microsoft.com/office/drawing/2014/main" id="{4C6F30BB-4382-D3C9-5F64-999CB4297D05}"/>
              </a:ext>
            </a:extLst>
          </p:cNvPr>
          <p:cNvPicPr>
            <a:picLocks noChangeAspect="1"/>
          </p:cNvPicPr>
          <p:nvPr/>
        </p:nvPicPr>
        <p:blipFill>
          <a:blip r:embed="rId3"/>
          <a:stretch>
            <a:fillRect/>
          </a:stretch>
        </p:blipFill>
        <p:spPr>
          <a:xfrm>
            <a:off x="228600" y="4401140"/>
            <a:ext cx="8591872" cy="1460008"/>
          </a:xfrm>
          <a:prstGeom prst="rect">
            <a:avLst/>
          </a:prstGeom>
        </p:spPr>
      </p:pic>
    </p:spTree>
    <p:extLst>
      <p:ext uri="{BB962C8B-B14F-4D97-AF65-F5344CB8AC3E}">
        <p14:creationId xmlns:p14="http://schemas.microsoft.com/office/powerpoint/2010/main" val="3263455592"/>
      </p:ext>
    </p:extLst>
  </p:cSld>
  <p:clrMapOvr>
    <a:masterClrMapping/>
  </p:clrMapOvr>
</p:sld>
</file>

<file path=ppt/slides/slide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Content Placeholder 2"/>
          <p:cNvSpPr>
            <a:spLocks noGrp="1"/>
          </p:cNvSpPr>
          <p:nvPr>
            <p:ph idx="1"/>
          </p:nvPr>
        </p:nvSpPr>
        <p:spPr>
          <a:xfrm>
            <a:off x="91017" y="-46087"/>
            <a:ext cx="8809566" cy="6283399"/>
          </a:xfrm>
        </p:spPr>
        <p:txBody>
          <a:bodyPr>
            <a:noAutofit/>
          </a:bodyPr>
          <a:lstStyle/>
          <a:p>
            <a:pPr marL="0" indent="0" algn="just">
              <a:buNone/>
            </a:pPr>
            <a:r>
              <a:rPr lang="en-GB" sz="2050" b="1" dirty="0">
                <a:solidFill>
                  <a:srgbClr val="000000"/>
                </a:solidFill>
                <a:latin typeface="Times New Roman" panose="02020603050405020304" pitchFamily="18" charset="0"/>
              </a:rPr>
              <a:t>For reporting liability, the auditor should:</a:t>
            </a:r>
            <a:endParaRPr lang="en-GB" sz="2050" dirty="0">
              <a:solidFill>
                <a:srgbClr val="000000"/>
              </a:solidFill>
              <a:latin typeface="Times New Roman" panose="02020603050405020304" pitchFamily="18" charset="0"/>
            </a:endParaRPr>
          </a:p>
          <a:p>
            <a:pPr marL="342900" lvl="1" indent="-342900" algn="just">
              <a:buSzPts val="2200"/>
              <a:buFont typeface="Wingdings" panose="05000000000000000000" pitchFamily="2" charset="2"/>
              <a:buChar char="Ø"/>
            </a:pPr>
            <a:r>
              <a:rPr lang="en-GB" sz="2050" dirty="0">
                <a:solidFill>
                  <a:srgbClr val="000000"/>
                </a:solidFill>
                <a:latin typeface="Times New Roman" panose="02020603050405020304" pitchFamily="18" charset="0"/>
              </a:rPr>
              <a:t>Obtain the information about the sale of Land or Building or both during the previous year.</a:t>
            </a:r>
          </a:p>
          <a:p>
            <a:pPr marL="342900" lvl="1" indent="-342900" algn="just">
              <a:buSzPts val="2200"/>
              <a:buFont typeface="Wingdings" panose="05000000000000000000" pitchFamily="2" charset="2"/>
              <a:buChar char="Ø"/>
            </a:pPr>
            <a:r>
              <a:rPr lang="en-GB" sz="2050" dirty="0">
                <a:solidFill>
                  <a:srgbClr val="000000"/>
                </a:solidFill>
                <a:latin typeface="Times New Roman" panose="02020603050405020304" pitchFamily="18" charset="0"/>
              </a:rPr>
              <a:t>Check the same with the books of account and Financial Statements.</a:t>
            </a:r>
          </a:p>
          <a:p>
            <a:pPr marL="342900" lvl="1" indent="-342900" algn="just">
              <a:buSzPts val="2200"/>
              <a:buFont typeface="Wingdings" panose="05000000000000000000" pitchFamily="2" charset="2"/>
              <a:buChar char="Ø"/>
            </a:pPr>
            <a:r>
              <a:rPr lang="en-GB" sz="2050" dirty="0">
                <a:solidFill>
                  <a:srgbClr val="000000"/>
                </a:solidFill>
                <a:latin typeface="Times New Roman" panose="02020603050405020304" pitchFamily="18" charset="0"/>
              </a:rPr>
              <a:t>Check whether the profit or loss incurred due to transfer of land or building or both have transferred to profit &amp; loss or not.</a:t>
            </a:r>
          </a:p>
          <a:p>
            <a:pPr marL="342900" lvl="1" indent="-342900" algn="just">
              <a:buSzPts val="2200"/>
              <a:buFont typeface="Wingdings" panose="05000000000000000000" pitchFamily="2" charset="2"/>
              <a:buChar char="Ø"/>
            </a:pPr>
            <a:r>
              <a:rPr lang="en-GB" sz="2050" dirty="0">
                <a:solidFill>
                  <a:srgbClr val="000000"/>
                </a:solidFill>
                <a:latin typeface="Times New Roman" panose="02020603050405020304" pitchFamily="18" charset="0"/>
              </a:rPr>
              <a:t>Obtain a copy of the registered sale deed if the property is registered.</a:t>
            </a:r>
          </a:p>
          <a:p>
            <a:pPr marL="342900" lvl="1" indent="-342900" algn="just">
              <a:buSzPts val="2200"/>
              <a:buFont typeface="Wingdings" panose="05000000000000000000" pitchFamily="2" charset="2"/>
              <a:buChar char="Ø"/>
            </a:pPr>
            <a:r>
              <a:rPr lang="en-GB" sz="2050" dirty="0">
                <a:solidFill>
                  <a:srgbClr val="000000"/>
                </a:solidFill>
                <a:latin typeface="Times New Roman" panose="02020603050405020304" pitchFamily="18" charset="0"/>
              </a:rPr>
              <a:t>Obtain relevant documents from relevant authorities where the property is not registered</a:t>
            </a:r>
          </a:p>
          <a:p>
            <a:pPr marL="342900" lvl="1" indent="-342900" algn="just">
              <a:buSzPts val="2200"/>
              <a:buFont typeface="Wingdings" panose="05000000000000000000" pitchFamily="2" charset="2"/>
              <a:buChar char="Ø"/>
            </a:pPr>
            <a:r>
              <a:rPr lang="en-GB" sz="2050" dirty="0">
                <a:solidFill>
                  <a:srgbClr val="000000"/>
                </a:solidFill>
                <a:latin typeface="Times New Roman" panose="02020603050405020304" pitchFamily="18" charset="0"/>
              </a:rPr>
              <a:t>Check whether the provisions of section 50C or 43CA are appropriately applied.</a:t>
            </a:r>
          </a:p>
          <a:p>
            <a:pPr marL="342900" lvl="1" indent="-342900" algn="just">
              <a:buSzPts val="2200"/>
              <a:buFont typeface="Wingdings" panose="05000000000000000000" pitchFamily="2" charset="2"/>
              <a:buChar char="Ø"/>
            </a:pPr>
            <a:r>
              <a:rPr lang="en-GB" sz="2050" dirty="0">
                <a:solidFill>
                  <a:srgbClr val="000000"/>
                </a:solidFill>
                <a:latin typeface="Times New Roman" panose="02020603050405020304" pitchFamily="18" charset="0"/>
              </a:rPr>
              <a:t>In case of conversion into stock in trade mode of transfer, verify that necessary details are reported in clause 15 as well, with suitable references.</a:t>
            </a:r>
          </a:p>
          <a:p>
            <a:pPr marL="342900" lvl="1" indent="-342900" algn="just">
              <a:buSzPts val="2200"/>
              <a:buFont typeface="Wingdings" panose="05000000000000000000" pitchFamily="2" charset="2"/>
              <a:buChar char="Ø"/>
            </a:pPr>
            <a:r>
              <a:rPr lang="en-GB" sz="2050" dirty="0">
                <a:solidFill>
                  <a:srgbClr val="000000"/>
                </a:solidFill>
                <a:latin typeface="Times New Roman" panose="02020603050405020304" pitchFamily="18" charset="0"/>
              </a:rPr>
              <a:t>Suitable note shall be incorporated in clause 17 in case the </a:t>
            </a:r>
            <a:r>
              <a:rPr lang="en-GB" sz="2050" dirty="0" err="1">
                <a:solidFill>
                  <a:srgbClr val="000000"/>
                </a:solidFill>
                <a:latin typeface="Times New Roman" panose="02020603050405020304" pitchFamily="18" charset="0"/>
              </a:rPr>
              <a:t>assessee</a:t>
            </a:r>
            <a:r>
              <a:rPr lang="en-GB" sz="2050" dirty="0">
                <a:solidFill>
                  <a:srgbClr val="000000"/>
                </a:solidFill>
                <a:latin typeface="Times New Roman" panose="02020603050405020304" pitchFamily="18" charset="0"/>
              </a:rPr>
              <a:t> has disputed the stamp duty value adopted by stamp value authority in appeal or revision.</a:t>
            </a:r>
          </a:p>
          <a:p>
            <a:pPr marL="342900" lvl="1" indent="-342900" algn="just">
              <a:buSzPts val="2200"/>
              <a:buFont typeface="Wingdings" panose="05000000000000000000" pitchFamily="2" charset="2"/>
              <a:buChar char="Ø"/>
            </a:pPr>
            <a:r>
              <a:rPr lang="en-GB" sz="2050" dirty="0">
                <a:solidFill>
                  <a:srgbClr val="000000"/>
                </a:solidFill>
                <a:latin typeface="Times New Roman" panose="02020603050405020304" pitchFamily="18" charset="0"/>
              </a:rPr>
              <a:t>Ensure that reporting is done only if the land or building or both is transferred for a consideration less than the value adopted, assessed, or assessable by any state government authority.</a:t>
            </a:r>
            <a:endParaRPr lang="en-US" altLang="en-US" sz="205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500042"/>
            <a:ext cx="8229600" cy="5507249"/>
          </a:xfrm>
        </p:spPr>
        <p:txBody>
          <a:bodyPr>
            <a:normAutofit/>
          </a:bodyPr>
          <a:lstStyle/>
          <a:p>
            <a:pPr algn="just">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 </a:t>
            </a:r>
          </a:p>
          <a:p>
            <a:pPr algn="just">
              <a:buNone/>
            </a:pPr>
            <a:r>
              <a:rPr lang="en-US" sz="2400" b="1" u="sng" dirty="0">
                <a:latin typeface="Times New Roman" panose="02020603050405020304" pitchFamily="18" charset="0"/>
                <a:cs typeface="Times New Roman" panose="02020603050405020304" pitchFamily="18" charset="0"/>
              </a:rPr>
              <a:t>While reviewing various tax audit reports, it was observed that in certain cases reporting under this clause was done when consideration received on transfer of an asset (capital or otherwise) being land, or building, or both and the value adopted u/s 43CA or 50C were same, which was not required.</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404664"/>
            <a:ext cx="8380324" cy="4194572"/>
          </a:xfrm>
        </p:spPr>
        <p:txBody>
          <a:bodyPr>
            <a:normAutofit/>
          </a:bodyPr>
          <a:lstStyle/>
          <a:p>
            <a:pPr algn="just">
              <a:buNone/>
            </a:pPr>
            <a:r>
              <a:rPr lang="en-US" sz="2000" b="1" dirty="0">
                <a:latin typeface="Times New Roman" pitchFamily="18" charset="0"/>
                <a:cs typeface="Times New Roman" pitchFamily="18" charset="0"/>
              </a:rPr>
              <a:t>43CA (1) </a:t>
            </a:r>
          </a:p>
          <a:p>
            <a:pPr algn="just">
              <a:buFont typeface="Wingdings" panose="05000000000000000000" pitchFamily="2" charset="2"/>
              <a:buChar char="Ø"/>
            </a:pPr>
            <a:r>
              <a:rPr lang="en-GB" sz="2000" dirty="0">
                <a:latin typeface="Times New Roman" pitchFamily="18" charset="0"/>
                <a:cs typeface="Times New Roman" pitchFamily="18" charset="0"/>
              </a:rPr>
              <a:t> Where the consideration received or accruing </a:t>
            </a:r>
          </a:p>
          <a:p>
            <a:pPr algn="just">
              <a:buFont typeface="Wingdings" panose="05000000000000000000" pitchFamily="2" charset="2"/>
              <a:buChar char="Ø"/>
            </a:pPr>
            <a:r>
              <a:rPr lang="en-GB" sz="2000" dirty="0">
                <a:latin typeface="Times New Roman" pitchFamily="18" charset="0"/>
                <a:cs typeface="Times New Roman" pitchFamily="18" charset="0"/>
              </a:rPr>
              <a:t>as a result of the transfer by an </a:t>
            </a:r>
            <a:r>
              <a:rPr lang="en-GB" sz="2000" dirty="0" err="1">
                <a:latin typeface="Times New Roman" pitchFamily="18" charset="0"/>
                <a:cs typeface="Times New Roman" pitchFamily="18" charset="0"/>
              </a:rPr>
              <a:t>assessee</a:t>
            </a:r>
            <a:r>
              <a:rPr lang="en-GB" sz="2000" dirty="0">
                <a:latin typeface="Times New Roman" pitchFamily="18" charset="0"/>
                <a:cs typeface="Times New Roman" pitchFamily="18" charset="0"/>
              </a:rPr>
              <a:t> of an asset (other than a capital asset),</a:t>
            </a:r>
          </a:p>
          <a:p>
            <a:pPr algn="just">
              <a:buFont typeface="Wingdings" panose="05000000000000000000" pitchFamily="2" charset="2"/>
              <a:buChar char="Ø"/>
            </a:pPr>
            <a:r>
              <a:rPr lang="en-GB" sz="2000" dirty="0">
                <a:latin typeface="Times New Roman" pitchFamily="18" charset="0"/>
                <a:cs typeface="Times New Roman" pitchFamily="18" charset="0"/>
              </a:rPr>
              <a:t> being land or building or both, </a:t>
            </a:r>
          </a:p>
          <a:p>
            <a:pPr algn="just">
              <a:buFont typeface="Wingdings" panose="05000000000000000000" pitchFamily="2" charset="2"/>
              <a:buChar char="Ø"/>
            </a:pPr>
            <a:r>
              <a:rPr lang="en-GB" sz="2000" dirty="0">
                <a:latin typeface="Times New Roman" pitchFamily="18" charset="0"/>
                <a:cs typeface="Times New Roman" pitchFamily="18" charset="0"/>
              </a:rPr>
              <a:t> is less than the value adopted or assessed or assessable by any authority of a State Government </a:t>
            </a:r>
          </a:p>
          <a:p>
            <a:pPr algn="just">
              <a:buFont typeface="Wingdings" panose="05000000000000000000" pitchFamily="2" charset="2"/>
              <a:buChar char="Ø"/>
            </a:pPr>
            <a:r>
              <a:rPr lang="en-GB" sz="2000" dirty="0">
                <a:latin typeface="Times New Roman" pitchFamily="18" charset="0"/>
                <a:cs typeface="Times New Roman" pitchFamily="18" charset="0"/>
              </a:rPr>
              <a:t>for the purpose of payment of stamp duty in respect of such transfer, </a:t>
            </a:r>
          </a:p>
          <a:p>
            <a:pPr algn="just">
              <a:buFont typeface="Wingdings" panose="05000000000000000000" pitchFamily="2" charset="2"/>
              <a:buChar char="Ø"/>
            </a:pPr>
            <a:r>
              <a:rPr lang="en-GB" sz="2000" dirty="0">
                <a:latin typeface="Times New Roman" pitchFamily="18" charset="0"/>
                <a:cs typeface="Times New Roman" pitchFamily="18" charset="0"/>
              </a:rPr>
              <a:t>the value so adopted or assessed or assessable shall, </a:t>
            </a:r>
          </a:p>
          <a:p>
            <a:pPr algn="just">
              <a:buFont typeface="Wingdings" panose="05000000000000000000" pitchFamily="2" charset="2"/>
              <a:buChar char="Ø"/>
            </a:pPr>
            <a:r>
              <a:rPr lang="en-GB" sz="2000" dirty="0">
                <a:latin typeface="Times New Roman" pitchFamily="18" charset="0"/>
                <a:cs typeface="Times New Roman" pitchFamily="18" charset="0"/>
              </a:rPr>
              <a:t>for the purposes of computing profits and gains from transfer of such asset, </a:t>
            </a:r>
          </a:p>
          <a:p>
            <a:pPr algn="just">
              <a:buFont typeface="Wingdings" panose="05000000000000000000" pitchFamily="2" charset="2"/>
              <a:buChar char="Ø"/>
            </a:pPr>
            <a:r>
              <a:rPr lang="en-GB" sz="2000" dirty="0">
                <a:latin typeface="Times New Roman" pitchFamily="18" charset="0"/>
                <a:cs typeface="Times New Roman" pitchFamily="18" charset="0"/>
              </a:rPr>
              <a:t>be deemed to be the full value of the consideration received or accruing as a result of such transfer:</a:t>
            </a:r>
            <a:endParaRPr lang="en-US" sz="2000" dirty="0">
              <a:latin typeface="Times New Roman" pitchFamily="18" charset="0"/>
              <a:cs typeface="Times New Roman" pitchFamily="18" charset="0"/>
            </a:endParaRPr>
          </a:p>
        </p:txBody>
      </p:sp>
      <p:sp>
        <p:nvSpPr>
          <p:cNvPr id="4" name="Footer Placeholder 3"/>
          <p:cNvSpPr>
            <a:spLocks noGrp="1"/>
          </p:cNvSpPr>
          <p:nvPr>
            <p:ph type="ftr" sz="quarter" idx="11"/>
          </p:nvPr>
        </p:nvSpPr>
        <p:spPr/>
        <p:txBody>
          <a:bodyPr/>
          <a:lstStyle/>
          <a:p>
            <a:r>
              <a:rPr lang="en-US"/>
              <a:t>H.C.Khincha &amp; Co</a:t>
            </a:r>
          </a:p>
        </p:txBody>
      </p:sp>
    </p:spTree>
    <p:extLst>
      <p:ext uri="{BB962C8B-B14F-4D97-AF65-F5344CB8AC3E}">
        <p14:creationId xmlns:p14="http://schemas.microsoft.com/office/powerpoint/2010/main" val="216662368"/>
      </p:ext>
    </p:extLst>
  </p:cSld>
  <p:clrMapOvr>
    <a:masterClrMapping/>
  </p:clrMapOvr>
</p:sld>
</file>

<file path=ppt/slides/slide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4400" y="476672"/>
            <a:ext cx="8215199" cy="4194572"/>
          </a:xfrm>
        </p:spPr>
        <p:txBody>
          <a:bodyPr>
            <a:normAutofit/>
          </a:bodyPr>
          <a:lstStyle/>
          <a:p>
            <a:pPr algn="just">
              <a:buFont typeface="Wingdings" panose="05000000000000000000" pitchFamily="2" charset="2"/>
              <a:buChar char="Ø"/>
            </a:pPr>
            <a:r>
              <a:rPr lang="en-GB" sz="2000" dirty="0">
                <a:latin typeface="Times New Roman" pitchFamily="18" charset="0"/>
                <a:cs typeface="Times New Roman" pitchFamily="18" charset="0"/>
              </a:rPr>
              <a:t>[Provided that where the value adopted or assessed or assessable by the authority </a:t>
            </a:r>
          </a:p>
          <a:p>
            <a:pPr algn="just">
              <a:buFont typeface="Wingdings" panose="05000000000000000000" pitchFamily="2" charset="2"/>
              <a:buChar char="Ø"/>
            </a:pPr>
            <a:r>
              <a:rPr lang="en-GB" sz="2000" dirty="0">
                <a:latin typeface="Times New Roman" pitchFamily="18" charset="0"/>
                <a:cs typeface="Times New Roman" pitchFamily="18" charset="0"/>
              </a:rPr>
              <a:t>for the purpose of payment of stamp duty does not exceed one hundred and *[ten] per cent of the consideration received or accruing as a result of the transfer, </a:t>
            </a:r>
          </a:p>
          <a:p>
            <a:pPr algn="just">
              <a:buFont typeface="Wingdings" panose="05000000000000000000" pitchFamily="2" charset="2"/>
              <a:buChar char="Ø"/>
            </a:pPr>
            <a:r>
              <a:rPr lang="en-GB" sz="2000" dirty="0">
                <a:latin typeface="Times New Roman" pitchFamily="18" charset="0"/>
                <a:cs typeface="Times New Roman" pitchFamily="18" charset="0"/>
              </a:rPr>
              <a:t>the consideration so received or accruing as a result of the transfer shall, </a:t>
            </a:r>
          </a:p>
          <a:p>
            <a:pPr algn="just">
              <a:buFont typeface="Wingdings" panose="05000000000000000000" pitchFamily="2" charset="2"/>
              <a:buChar char="Ø"/>
            </a:pPr>
            <a:r>
              <a:rPr lang="en-GB" sz="2000" dirty="0">
                <a:latin typeface="Times New Roman" pitchFamily="18" charset="0"/>
                <a:cs typeface="Times New Roman" pitchFamily="18" charset="0"/>
              </a:rPr>
              <a:t>for the purposes of computing profits and gains from transfer of such asset, </a:t>
            </a:r>
          </a:p>
          <a:p>
            <a:pPr algn="just">
              <a:buFont typeface="Wingdings" panose="05000000000000000000" pitchFamily="2" charset="2"/>
              <a:buChar char="Ø"/>
            </a:pPr>
            <a:r>
              <a:rPr lang="en-GB" sz="2000" dirty="0">
                <a:latin typeface="Times New Roman" pitchFamily="18" charset="0"/>
                <a:cs typeface="Times New Roman" pitchFamily="18" charset="0"/>
              </a:rPr>
              <a:t>be deemed to be the full value of the consideration:]</a:t>
            </a:r>
          </a:p>
          <a:p>
            <a:pPr marL="0" indent="0" algn="just">
              <a:buNone/>
            </a:pPr>
            <a:endParaRPr lang="en-GB" sz="2000" dirty="0">
              <a:latin typeface="Times New Roman" pitchFamily="18" charset="0"/>
              <a:cs typeface="Times New Roman" pitchFamily="18" charset="0"/>
            </a:endParaRPr>
          </a:p>
          <a:p>
            <a:pPr marL="0" indent="0" algn="just">
              <a:buNone/>
            </a:pPr>
            <a:r>
              <a:rPr lang="en-GB" sz="2000" b="1" dirty="0">
                <a:latin typeface="Times New Roman" pitchFamily="18" charset="0"/>
                <a:cs typeface="Times New Roman" pitchFamily="18" charset="0"/>
              </a:rPr>
              <a:t>* Substituted for "five" by the Finance Act, 2020, </a:t>
            </a:r>
            <a:r>
              <a:rPr lang="en-GB" sz="2000" b="1" dirty="0" err="1">
                <a:latin typeface="Times New Roman" pitchFamily="18" charset="0"/>
                <a:cs typeface="Times New Roman" pitchFamily="18" charset="0"/>
              </a:rPr>
              <a:t>w.e.f</a:t>
            </a:r>
            <a:r>
              <a:rPr lang="en-GB" sz="2000" b="1" dirty="0">
                <a:latin typeface="Times New Roman" pitchFamily="18" charset="0"/>
                <a:cs typeface="Times New Roman" pitchFamily="18" charset="0"/>
              </a:rPr>
              <a:t>. 1-4-2021.</a:t>
            </a:r>
          </a:p>
          <a:p>
            <a:pPr algn="just">
              <a:buFont typeface="Wingdings" panose="05000000000000000000" pitchFamily="2" charset="2"/>
              <a:buChar char="Ø"/>
            </a:pPr>
            <a:endParaRPr lang="en-US" sz="2000" dirty="0">
              <a:latin typeface="Times New Roman" pitchFamily="18" charset="0"/>
              <a:cs typeface="Times New Roman" pitchFamily="18" charset="0"/>
            </a:endParaRPr>
          </a:p>
        </p:txBody>
      </p:sp>
      <p:sp>
        <p:nvSpPr>
          <p:cNvPr id="4" name="Footer Placeholder 3"/>
          <p:cNvSpPr>
            <a:spLocks noGrp="1"/>
          </p:cNvSpPr>
          <p:nvPr>
            <p:ph type="ftr" sz="quarter" idx="11"/>
          </p:nvPr>
        </p:nvSpPr>
        <p:spPr/>
        <p:txBody>
          <a:bodyPr/>
          <a:lstStyle/>
          <a:p>
            <a:r>
              <a:rPr lang="en-US"/>
              <a:t>H.C.Khincha &amp; Co</a:t>
            </a:r>
          </a:p>
        </p:txBody>
      </p:sp>
    </p:spTree>
    <p:extLst>
      <p:ext uri="{BB962C8B-B14F-4D97-AF65-F5344CB8AC3E}">
        <p14:creationId xmlns:p14="http://schemas.microsoft.com/office/powerpoint/2010/main" val="3305514468"/>
      </p:ext>
    </p:extLst>
  </p:cSld>
  <p:clrMapOvr>
    <a:masterClrMapping/>
  </p:clrMapOvr>
</p:sld>
</file>

<file path=ppt/slides/slide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4400" y="404664"/>
            <a:ext cx="8215199" cy="4614029"/>
          </a:xfrm>
        </p:spPr>
        <p:txBody>
          <a:bodyPr>
            <a:normAutofit/>
          </a:bodyPr>
          <a:lstStyle/>
          <a:p>
            <a:pPr algn="just">
              <a:buFont typeface="Wingdings" panose="05000000000000000000" pitchFamily="2" charset="2"/>
              <a:buChar char="Ø"/>
            </a:pPr>
            <a:r>
              <a:rPr lang="en-GB" sz="2000" dirty="0">
                <a:latin typeface="Times New Roman" pitchFamily="18" charset="0"/>
                <a:cs typeface="Times New Roman" pitchFamily="18" charset="0"/>
              </a:rPr>
              <a:t>[Provided further that in case of transfer of an asset, </a:t>
            </a:r>
          </a:p>
          <a:p>
            <a:pPr algn="just">
              <a:buFont typeface="Wingdings" panose="05000000000000000000" pitchFamily="2" charset="2"/>
              <a:buChar char="Ø"/>
            </a:pPr>
            <a:r>
              <a:rPr lang="en-GB" sz="2000" dirty="0">
                <a:latin typeface="Times New Roman" pitchFamily="18" charset="0"/>
                <a:cs typeface="Times New Roman" pitchFamily="18" charset="0"/>
              </a:rPr>
              <a:t>being a residential unit, </a:t>
            </a:r>
          </a:p>
          <a:p>
            <a:pPr algn="just">
              <a:buFont typeface="Wingdings" panose="05000000000000000000" pitchFamily="2" charset="2"/>
              <a:buChar char="Ø"/>
            </a:pPr>
            <a:r>
              <a:rPr lang="en-GB" sz="2000" dirty="0">
                <a:latin typeface="Times New Roman" pitchFamily="18" charset="0"/>
                <a:cs typeface="Times New Roman" pitchFamily="18" charset="0"/>
              </a:rPr>
              <a:t>the provisions of this proviso shall have the effect as if for the words "one hundred and ten per cent", </a:t>
            </a:r>
          </a:p>
          <a:p>
            <a:pPr algn="just">
              <a:buFont typeface="Wingdings" panose="05000000000000000000" pitchFamily="2" charset="2"/>
              <a:buChar char="Ø"/>
            </a:pPr>
            <a:r>
              <a:rPr lang="en-GB" sz="2000" dirty="0">
                <a:latin typeface="Times New Roman" pitchFamily="18" charset="0"/>
                <a:cs typeface="Times New Roman" pitchFamily="18" charset="0"/>
              </a:rPr>
              <a:t>the words "one hundred and twenty per cent" had been substituted, </a:t>
            </a:r>
          </a:p>
          <a:p>
            <a:pPr algn="just">
              <a:buFont typeface="Wingdings" panose="05000000000000000000" pitchFamily="2" charset="2"/>
              <a:buChar char="Ø"/>
            </a:pPr>
            <a:r>
              <a:rPr lang="en-GB" sz="2000" dirty="0">
                <a:latin typeface="Times New Roman" pitchFamily="18" charset="0"/>
                <a:cs typeface="Times New Roman" pitchFamily="18" charset="0"/>
              </a:rPr>
              <a:t>if the following conditions are satisfied, namely:-</a:t>
            </a:r>
          </a:p>
          <a:p>
            <a:pPr marL="0" indent="0" algn="just">
              <a:buNone/>
            </a:pPr>
            <a:r>
              <a:rPr lang="en-GB" sz="2000" dirty="0">
                <a:latin typeface="Times New Roman" pitchFamily="18" charset="0"/>
                <a:cs typeface="Times New Roman" pitchFamily="18" charset="0"/>
              </a:rPr>
              <a:t>(</a:t>
            </a:r>
            <a:r>
              <a:rPr lang="en-GB" sz="2000" dirty="0" err="1">
                <a:latin typeface="Times New Roman" pitchFamily="18" charset="0"/>
                <a:cs typeface="Times New Roman" pitchFamily="18" charset="0"/>
              </a:rPr>
              <a:t>i</a:t>
            </a:r>
            <a:r>
              <a:rPr lang="en-GB" sz="2000" dirty="0">
                <a:latin typeface="Times New Roman" pitchFamily="18" charset="0"/>
                <a:cs typeface="Times New Roman" pitchFamily="18" charset="0"/>
              </a:rPr>
              <a:t>) the transfer of such residential unit takes place during the period beginning from the 12th day of November, 2020 and ending on the 30th day of June, 2021;</a:t>
            </a:r>
          </a:p>
          <a:p>
            <a:pPr marL="0" indent="0" algn="just">
              <a:buNone/>
            </a:pPr>
            <a:r>
              <a:rPr lang="en-GB" sz="2000" dirty="0">
                <a:latin typeface="Times New Roman" pitchFamily="18" charset="0"/>
                <a:cs typeface="Times New Roman" pitchFamily="18" charset="0"/>
              </a:rPr>
              <a:t>(ii) such transfer is by way of first time allotment of the residential unit to any person; and</a:t>
            </a:r>
          </a:p>
          <a:p>
            <a:pPr marL="0" indent="0" algn="just">
              <a:buNone/>
            </a:pPr>
            <a:r>
              <a:rPr lang="en-GB" sz="2000" dirty="0">
                <a:latin typeface="Times New Roman" pitchFamily="18" charset="0"/>
                <a:cs typeface="Times New Roman" pitchFamily="18" charset="0"/>
              </a:rPr>
              <a:t>(iii) the consideration received or accruing as a result of such transfer does not exceed two </a:t>
            </a:r>
            <a:r>
              <a:rPr lang="en-GB" sz="2000" dirty="0" err="1">
                <a:latin typeface="Times New Roman" pitchFamily="18" charset="0"/>
                <a:cs typeface="Times New Roman" pitchFamily="18" charset="0"/>
              </a:rPr>
              <a:t>crore</a:t>
            </a:r>
            <a:r>
              <a:rPr lang="en-GB" sz="2000" dirty="0">
                <a:latin typeface="Times New Roman" pitchFamily="18" charset="0"/>
                <a:cs typeface="Times New Roman" pitchFamily="18" charset="0"/>
              </a:rPr>
              <a:t> rupees.]</a:t>
            </a:r>
            <a:endParaRPr lang="en-US" sz="2000" dirty="0">
              <a:latin typeface="Times New Roman" pitchFamily="18" charset="0"/>
              <a:cs typeface="Times New Roman" pitchFamily="18" charset="0"/>
            </a:endParaRPr>
          </a:p>
        </p:txBody>
      </p:sp>
      <p:sp>
        <p:nvSpPr>
          <p:cNvPr id="4" name="Footer Placeholder 3"/>
          <p:cNvSpPr>
            <a:spLocks noGrp="1"/>
          </p:cNvSpPr>
          <p:nvPr>
            <p:ph type="ftr" sz="quarter" idx="11"/>
          </p:nvPr>
        </p:nvSpPr>
        <p:spPr/>
        <p:txBody>
          <a:bodyPr/>
          <a:lstStyle/>
          <a:p>
            <a:r>
              <a:rPr lang="en-US"/>
              <a:t>H.C.Khincha &amp; Co</a:t>
            </a:r>
          </a:p>
        </p:txBody>
      </p:sp>
    </p:spTree>
    <p:extLst>
      <p:ext uri="{BB962C8B-B14F-4D97-AF65-F5344CB8AC3E}">
        <p14:creationId xmlns:p14="http://schemas.microsoft.com/office/powerpoint/2010/main" val="1548502898"/>
      </p:ext>
    </p:extLst>
  </p:cSld>
  <p:clrMapOvr>
    <a:masterClrMapping/>
  </p:clrMapOvr>
</p:sld>
</file>

<file path=ppt/slides/slide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290294"/>
            <a:ext cx="8519465" cy="5154930"/>
          </a:xfrm>
        </p:spPr>
        <p:txBody>
          <a:bodyPr>
            <a:normAutofit/>
          </a:bodyPr>
          <a:lstStyle/>
          <a:p>
            <a:pPr marL="0" indent="0" algn="just">
              <a:buNone/>
            </a:pPr>
            <a:r>
              <a:rPr lang="en-GB" sz="2000" b="1" dirty="0">
                <a:latin typeface="Times New Roman" panose="02020603050405020304" pitchFamily="18" charset="0"/>
                <a:cs typeface="Times New Roman" panose="02020603050405020304" pitchFamily="18" charset="0"/>
              </a:rPr>
              <a:t>43CA(2) </a:t>
            </a:r>
          </a:p>
          <a:p>
            <a:pPr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The provisions of sub-section (2) and sub-section (3) of section 50C shall, </a:t>
            </a:r>
          </a:p>
          <a:p>
            <a:pPr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so far as may be, </a:t>
            </a:r>
          </a:p>
          <a:p>
            <a:pPr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apply in relation to determination of the value adopted or assessed or assessable under sub-section (1).</a:t>
            </a:r>
            <a:endParaRPr lang="en-US" sz="2000" dirty="0">
              <a:latin typeface="Times New Roman" pitchFamily="18" charset="0"/>
              <a:cs typeface="Times New Roman" pitchFamily="18" charset="0"/>
            </a:endParaRPr>
          </a:p>
          <a:p>
            <a:pPr algn="just">
              <a:buFont typeface="Wingdings" panose="05000000000000000000" pitchFamily="2" charset="2"/>
              <a:buChar char="Ø"/>
            </a:pPr>
            <a:endParaRPr lang="en-GB" sz="2000" dirty="0">
              <a:latin typeface="Times New Roman" pitchFamily="18" charset="0"/>
              <a:cs typeface="Times New Roman" pitchFamily="18" charset="0"/>
            </a:endParaRPr>
          </a:p>
          <a:p>
            <a:pPr marL="0" indent="0" algn="just">
              <a:buNone/>
            </a:pPr>
            <a:r>
              <a:rPr lang="en-GB" sz="2000" b="1" dirty="0">
                <a:latin typeface="Times New Roman" pitchFamily="18" charset="0"/>
                <a:cs typeface="Times New Roman" pitchFamily="18" charset="0"/>
              </a:rPr>
              <a:t>43CA(3) </a:t>
            </a:r>
          </a:p>
          <a:p>
            <a:pPr algn="just">
              <a:buFont typeface="Wingdings" pitchFamily="2" charset="2"/>
              <a:buChar char="Ø"/>
            </a:pPr>
            <a:r>
              <a:rPr lang="en-GB" sz="2000" dirty="0">
                <a:latin typeface="Times New Roman" pitchFamily="18" charset="0"/>
                <a:cs typeface="Times New Roman" pitchFamily="18" charset="0"/>
              </a:rPr>
              <a:t>Where the date of agreement fixing the value of consideration for transfer of the asset and </a:t>
            </a:r>
          </a:p>
          <a:p>
            <a:pPr algn="just">
              <a:buFont typeface="Wingdings" pitchFamily="2" charset="2"/>
              <a:buChar char="Ø"/>
            </a:pPr>
            <a:r>
              <a:rPr lang="en-GB" sz="2000" dirty="0">
                <a:latin typeface="Times New Roman" pitchFamily="18" charset="0"/>
                <a:cs typeface="Times New Roman" pitchFamily="18" charset="0"/>
              </a:rPr>
              <a:t>the date of registration of such transfer of asset are not the same, </a:t>
            </a:r>
          </a:p>
          <a:p>
            <a:pPr algn="just">
              <a:buFont typeface="Wingdings" pitchFamily="2" charset="2"/>
              <a:buChar char="Ø"/>
            </a:pPr>
            <a:r>
              <a:rPr lang="en-GB" sz="2000" dirty="0">
                <a:latin typeface="Times New Roman" pitchFamily="18" charset="0"/>
                <a:cs typeface="Times New Roman" pitchFamily="18" charset="0"/>
              </a:rPr>
              <a:t>the value referred to in sub-section (1) may be taken as the value assessable by any authority of a State Government </a:t>
            </a:r>
          </a:p>
          <a:p>
            <a:pPr algn="just">
              <a:buFont typeface="Wingdings" pitchFamily="2" charset="2"/>
              <a:buChar char="Ø"/>
            </a:pPr>
            <a:r>
              <a:rPr lang="en-GB" sz="2000" dirty="0">
                <a:latin typeface="Times New Roman" pitchFamily="18" charset="0"/>
                <a:cs typeface="Times New Roman" pitchFamily="18" charset="0"/>
              </a:rPr>
              <a:t>for the purpose of payment of stamp duty </a:t>
            </a:r>
          </a:p>
          <a:p>
            <a:pPr algn="just">
              <a:buFont typeface="Wingdings" pitchFamily="2" charset="2"/>
              <a:buChar char="Ø"/>
            </a:pPr>
            <a:r>
              <a:rPr lang="en-GB" sz="2000" dirty="0">
                <a:latin typeface="Times New Roman" pitchFamily="18" charset="0"/>
                <a:cs typeface="Times New Roman" pitchFamily="18" charset="0"/>
              </a:rPr>
              <a:t>in respect of such transfer on the date of the agreement.</a:t>
            </a:r>
            <a:endParaRPr lang="en-US" sz="2000" dirty="0">
              <a:latin typeface="Times New Roman" pitchFamily="18" charset="0"/>
              <a:cs typeface="Times New Roman" pitchFamily="18" charset="0"/>
            </a:endParaRPr>
          </a:p>
        </p:txBody>
      </p:sp>
      <p:sp>
        <p:nvSpPr>
          <p:cNvPr id="4" name="Footer Placeholder 3"/>
          <p:cNvSpPr>
            <a:spLocks noGrp="1"/>
          </p:cNvSpPr>
          <p:nvPr>
            <p:ph type="ftr" sz="quarter" idx="11"/>
          </p:nvPr>
        </p:nvSpPr>
        <p:spPr/>
        <p:txBody>
          <a:bodyPr/>
          <a:lstStyle/>
          <a:p>
            <a:r>
              <a:rPr lang="en-US"/>
              <a:t>H.C.Khincha &amp; Co</a:t>
            </a:r>
          </a:p>
        </p:txBody>
      </p:sp>
    </p:spTree>
    <p:extLst>
      <p:ext uri="{BB962C8B-B14F-4D97-AF65-F5344CB8AC3E}">
        <p14:creationId xmlns:p14="http://schemas.microsoft.com/office/powerpoint/2010/main" val="3761090679"/>
      </p:ext>
    </p:extLst>
  </p:cSld>
  <p:clrMapOvr>
    <a:masterClrMapping/>
  </p:clrMapOvr>
</p:sld>
</file>

<file path=ppt/slides/slide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187" y="404664"/>
            <a:ext cx="8627625" cy="4686300"/>
          </a:xfrm>
        </p:spPr>
        <p:txBody>
          <a:bodyPr>
            <a:normAutofit/>
          </a:bodyPr>
          <a:lstStyle/>
          <a:p>
            <a:pPr marL="82296" indent="0" algn="just">
              <a:buNone/>
            </a:pPr>
            <a:r>
              <a:rPr lang="en-GB" sz="2000" b="1" dirty="0">
                <a:latin typeface="Times New Roman" pitchFamily="18" charset="0"/>
                <a:cs typeface="Times New Roman" pitchFamily="18" charset="0"/>
              </a:rPr>
              <a:t>43CA(4) </a:t>
            </a:r>
          </a:p>
          <a:p>
            <a:pPr algn="just">
              <a:buFont typeface="Wingdings" pitchFamily="2" charset="2"/>
              <a:buChar char="Ø"/>
            </a:pPr>
            <a:r>
              <a:rPr lang="en-GB" sz="2000" dirty="0">
                <a:latin typeface="Times New Roman" pitchFamily="18" charset="0"/>
                <a:cs typeface="Times New Roman" pitchFamily="18" charset="0"/>
              </a:rPr>
              <a:t> The provisions of sub-section (3) shall apply only in a case </a:t>
            </a:r>
          </a:p>
          <a:p>
            <a:pPr algn="just">
              <a:buFont typeface="Wingdings" pitchFamily="2" charset="2"/>
              <a:buChar char="Ø"/>
            </a:pPr>
            <a:r>
              <a:rPr lang="en-GB" sz="2000" dirty="0">
                <a:latin typeface="Times New Roman" pitchFamily="18" charset="0"/>
                <a:cs typeface="Times New Roman" pitchFamily="18" charset="0"/>
              </a:rPr>
              <a:t>where the amount of consideration or a part thereof has been received </a:t>
            </a:r>
          </a:p>
          <a:p>
            <a:pPr algn="just">
              <a:buFont typeface="Wingdings" pitchFamily="2" charset="2"/>
              <a:buChar char="Ø"/>
            </a:pPr>
            <a:r>
              <a:rPr lang="en-GB" sz="2000" dirty="0">
                <a:latin typeface="Times New Roman" pitchFamily="18" charset="0"/>
                <a:cs typeface="Times New Roman" pitchFamily="18" charset="0"/>
              </a:rPr>
              <a:t>*[by way of an account payee cheque or  an account payee bank draft or  by use of electronic clearing system through a bank account] **[or through such other electronic mode as may be prescribed] </a:t>
            </a:r>
          </a:p>
          <a:p>
            <a:pPr algn="just">
              <a:buFont typeface="Wingdings" pitchFamily="2" charset="2"/>
              <a:buChar char="Ø"/>
            </a:pPr>
            <a:r>
              <a:rPr lang="en-GB" sz="2000" dirty="0">
                <a:latin typeface="Times New Roman" pitchFamily="18" charset="0"/>
                <a:cs typeface="Times New Roman" pitchFamily="18" charset="0"/>
              </a:rPr>
              <a:t> on or before the date of agreement for transfer of the asset.]</a:t>
            </a:r>
          </a:p>
          <a:p>
            <a:pPr marL="0" indent="0" algn="just">
              <a:buNone/>
            </a:pPr>
            <a:endParaRPr lang="en-GB" sz="2000" dirty="0">
              <a:latin typeface="Times New Roman" pitchFamily="18" charset="0"/>
              <a:cs typeface="Times New Roman" pitchFamily="18" charset="0"/>
            </a:endParaRPr>
          </a:p>
          <a:p>
            <a:pPr marL="0" indent="0" algn="just">
              <a:buNone/>
            </a:pPr>
            <a:r>
              <a:rPr lang="en-GB" sz="2000" b="1" dirty="0">
                <a:latin typeface="Times New Roman" pitchFamily="18" charset="0"/>
                <a:cs typeface="Times New Roman" pitchFamily="18" charset="0"/>
              </a:rPr>
              <a:t>*Substituted for "by any mode other than cash" by the Finance Act, 2018, </a:t>
            </a:r>
            <a:r>
              <a:rPr lang="en-GB" sz="2000" b="1" dirty="0" err="1">
                <a:latin typeface="Times New Roman" pitchFamily="18" charset="0"/>
                <a:cs typeface="Times New Roman" pitchFamily="18" charset="0"/>
              </a:rPr>
              <a:t>w.e.f</a:t>
            </a:r>
            <a:r>
              <a:rPr lang="en-GB" sz="2000" b="1" dirty="0">
                <a:latin typeface="Times New Roman" pitchFamily="18" charset="0"/>
                <a:cs typeface="Times New Roman" pitchFamily="18" charset="0"/>
              </a:rPr>
              <a:t>. 1-4-2019.</a:t>
            </a:r>
          </a:p>
          <a:p>
            <a:pPr marL="0" indent="0" algn="just">
              <a:buNone/>
            </a:pPr>
            <a:r>
              <a:rPr lang="en-GB" sz="2000" b="1" dirty="0">
                <a:latin typeface="Times New Roman" pitchFamily="18" charset="0"/>
                <a:cs typeface="Times New Roman" pitchFamily="18" charset="0"/>
              </a:rPr>
              <a:t>** Inserted by the Finance (No. 2) Act, 2019, </a:t>
            </a:r>
            <a:r>
              <a:rPr lang="en-GB" sz="2000" b="1" dirty="0" err="1">
                <a:latin typeface="Times New Roman" pitchFamily="18" charset="0"/>
                <a:cs typeface="Times New Roman" pitchFamily="18" charset="0"/>
              </a:rPr>
              <a:t>w.e.f</a:t>
            </a:r>
            <a:r>
              <a:rPr lang="en-GB" sz="2000" b="1" dirty="0">
                <a:latin typeface="Times New Roman" pitchFamily="18" charset="0"/>
                <a:cs typeface="Times New Roman" pitchFamily="18" charset="0"/>
              </a:rPr>
              <a:t>. 1-4-2020.</a:t>
            </a:r>
          </a:p>
          <a:p>
            <a:pPr marL="0" indent="0" algn="just">
              <a:buNone/>
            </a:pPr>
            <a:endParaRPr lang="en-US" sz="2000" b="1" dirty="0">
              <a:latin typeface="Times New Roman" pitchFamily="18" charset="0"/>
              <a:cs typeface="Times New Roman" pitchFamily="18" charset="0"/>
            </a:endParaRPr>
          </a:p>
        </p:txBody>
      </p:sp>
      <p:sp>
        <p:nvSpPr>
          <p:cNvPr id="4" name="Footer Placeholder 3"/>
          <p:cNvSpPr>
            <a:spLocks noGrp="1"/>
          </p:cNvSpPr>
          <p:nvPr>
            <p:ph type="ftr" sz="quarter" idx="11"/>
          </p:nvPr>
        </p:nvSpPr>
        <p:spPr/>
        <p:txBody>
          <a:bodyPr/>
          <a:lstStyle/>
          <a:p>
            <a:r>
              <a:rPr lang="en-US"/>
              <a:t>H.C.Khincha &amp; Co</a:t>
            </a:r>
          </a:p>
        </p:txBody>
      </p:sp>
    </p:spTree>
    <p:extLst>
      <p:ext uri="{BB962C8B-B14F-4D97-AF65-F5344CB8AC3E}">
        <p14:creationId xmlns:p14="http://schemas.microsoft.com/office/powerpoint/2010/main" val="376270345"/>
      </p:ext>
    </p:extLst>
  </p:cSld>
  <p:clrMapOvr>
    <a:masterClrMapping/>
  </p:clrMapOvr>
</p:sld>
</file>

<file path=ppt/slides/slide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84871" y="223127"/>
            <a:ext cx="8503920" cy="4790049"/>
          </a:xfrm>
        </p:spPr>
        <p:txBody>
          <a:bodyPr>
            <a:normAutofit/>
          </a:bodyPr>
          <a:lstStyle/>
          <a:p>
            <a:pPr marL="14764" algn="just">
              <a:spcBef>
                <a:spcPts val="386"/>
              </a:spcBef>
            </a:pPr>
            <a:r>
              <a:rPr lang="en-GB" sz="2000" b="1" dirty="0">
                <a:solidFill>
                  <a:schemeClr val="tx1"/>
                </a:solidFill>
                <a:latin typeface="Times New Roman" panose="02020603050405020304" pitchFamily="18" charset="0"/>
                <a:cs typeface="Times New Roman" panose="02020603050405020304" pitchFamily="18" charset="0"/>
              </a:rPr>
              <a:t>50C</a:t>
            </a:r>
            <a:r>
              <a:rPr lang="en-GB" sz="2000" b="1" spc="-4" dirty="0">
                <a:solidFill>
                  <a:schemeClr val="tx1"/>
                </a:solidFill>
                <a:latin typeface="Times New Roman" panose="02020603050405020304" pitchFamily="18" charset="0"/>
                <a:cs typeface="Times New Roman" panose="02020603050405020304" pitchFamily="18" charset="0"/>
              </a:rPr>
              <a:t>(1)</a:t>
            </a:r>
            <a:r>
              <a:rPr lang="en-GB" sz="2000" spc="-4" dirty="0">
                <a:solidFill>
                  <a:schemeClr val="tx1"/>
                </a:solidFill>
                <a:latin typeface="Times New Roman" panose="02020603050405020304" pitchFamily="18" charset="0"/>
                <a:cs typeface="Times New Roman" panose="02020603050405020304" pitchFamily="18" charset="0"/>
              </a:rPr>
              <a:t> </a:t>
            </a:r>
          </a:p>
          <a:p>
            <a:pPr marL="271939" indent="-257175" algn="just">
              <a:spcBef>
                <a:spcPts val="386"/>
              </a:spcBef>
              <a:buFont typeface="Wingdings" panose="05000000000000000000" pitchFamily="2" charset="2"/>
              <a:buChar char="Ø"/>
            </a:pPr>
            <a:r>
              <a:rPr lang="en-GB" sz="2000" spc="-4" dirty="0">
                <a:solidFill>
                  <a:schemeClr val="tx1"/>
                </a:solidFill>
                <a:latin typeface="Times New Roman" panose="02020603050405020304" pitchFamily="18" charset="0"/>
                <a:cs typeface="Times New Roman" panose="02020603050405020304" pitchFamily="18" charset="0"/>
              </a:rPr>
              <a:t>Where the </a:t>
            </a:r>
            <a:r>
              <a:rPr lang="en-GB" sz="2000" b="1" u="sng" spc="-4" dirty="0">
                <a:solidFill>
                  <a:schemeClr val="tx1"/>
                </a:solidFill>
                <a:latin typeface="Times New Roman" panose="02020603050405020304" pitchFamily="18" charset="0"/>
                <a:cs typeface="Times New Roman" panose="02020603050405020304" pitchFamily="18" charset="0"/>
              </a:rPr>
              <a:t>consideration</a:t>
            </a:r>
            <a:r>
              <a:rPr lang="en-GB" sz="2000" spc="-4" dirty="0">
                <a:solidFill>
                  <a:schemeClr val="tx1"/>
                </a:solidFill>
                <a:latin typeface="Times New Roman" panose="02020603050405020304" pitchFamily="18" charset="0"/>
                <a:cs typeface="Times New Roman" panose="02020603050405020304" pitchFamily="18" charset="0"/>
              </a:rPr>
              <a:t> received or accruing </a:t>
            </a:r>
          </a:p>
          <a:p>
            <a:pPr marL="271939" indent="-257175" algn="just">
              <a:spcBef>
                <a:spcPts val="386"/>
              </a:spcBef>
              <a:buFont typeface="Wingdings" panose="05000000000000000000" pitchFamily="2" charset="2"/>
              <a:buChar char="Ø"/>
            </a:pPr>
            <a:r>
              <a:rPr lang="en-GB" sz="2000" spc="-4" dirty="0">
                <a:solidFill>
                  <a:schemeClr val="tx1"/>
                </a:solidFill>
                <a:latin typeface="Times New Roman" panose="02020603050405020304" pitchFamily="18" charset="0"/>
                <a:cs typeface="Times New Roman" panose="02020603050405020304" pitchFamily="18" charset="0"/>
              </a:rPr>
              <a:t>as a result of the </a:t>
            </a:r>
            <a:r>
              <a:rPr lang="en-GB" sz="2000" b="1" u="sng" spc="-4" dirty="0">
                <a:solidFill>
                  <a:schemeClr val="tx1"/>
                </a:solidFill>
                <a:latin typeface="Times New Roman" panose="02020603050405020304" pitchFamily="18" charset="0"/>
                <a:cs typeface="Times New Roman" panose="02020603050405020304" pitchFamily="18" charset="0"/>
              </a:rPr>
              <a:t>transfer</a:t>
            </a:r>
          </a:p>
          <a:p>
            <a:pPr marL="271939" indent="-257175" algn="just">
              <a:spcBef>
                <a:spcPts val="386"/>
              </a:spcBef>
              <a:buFont typeface="Wingdings" panose="05000000000000000000" pitchFamily="2" charset="2"/>
              <a:buChar char="Ø"/>
            </a:pPr>
            <a:r>
              <a:rPr lang="en-GB" sz="2000" spc="-4" dirty="0">
                <a:solidFill>
                  <a:schemeClr val="tx1"/>
                </a:solidFill>
                <a:latin typeface="Times New Roman" panose="02020603050405020304" pitchFamily="18" charset="0"/>
                <a:cs typeface="Times New Roman" panose="02020603050405020304" pitchFamily="18" charset="0"/>
              </a:rPr>
              <a:t>by an </a:t>
            </a:r>
            <a:r>
              <a:rPr lang="en-GB" sz="2000" spc="-4" dirty="0" err="1">
                <a:solidFill>
                  <a:schemeClr val="tx1"/>
                </a:solidFill>
                <a:latin typeface="Times New Roman" panose="02020603050405020304" pitchFamily="18" charset="0"/>
                <a:cs typeface="Times New Roman" panose="02020603050405020304" pitchFamily="18" charset="0"/>
              </a:rPr>
              <a:t>assessee</a:t>
            </a:r>
            <a:r>
              <a:rPr lang="en-GB" sz="2000" spc="-4" dirty="0">
                <a:solidFill>
                  <a:schemeClr val="tx1"/>
                </a:solidFill>
                <a:latin typeface="Times New Roman" panose="02020603050405020304" pitchFamily="18" charset="0"/>
                <a:cs typeface="Times New Roman" panose="02020603050405020304" pitchFamily="18" charset="0"/>
              </a:rPr>
              <a:t> of a </a:t>
            </a:r>
            <a:r>
              <a:rPr lang="en-GB" sz="2000" b="1" u="sng" spc="-4" dirty="0">
                <a:solidFill>
                  <a:schemeClr val="tx1"/>
                </a:solidFill>
                <a:latin typeface="Times New Roman" panose="02020603050405020304" pitchFamily="18" charset="0"/>
                <a:cs typeface="Times New Roman" panose="02020603050405020304" pitchFamily="18" charset="0"/>
              </a:rPr>
              <a:t>capital asset, </a:t>
            </a:r>
          </a:p>
          <a:p>
            <a:pPr marL="271939" indent="-257175" algn="just">
              <a:spcBef>
                <a:spcPts val="386"/>
              </a:spcBef>
              <a:buFont typeface="Wingdings" panose="05000000000000000000" pitchFamily="2" charset="2"/>
              <a:buChar char="Ø"/>
            </a:pPr>
            <a:r>
              <a:rPr lang="en-GB" sz="2000" b="1" u="sng" spc="-4" dirty="0">
                <a:solidFill>
                  <a:schemeClr val="tx1"/>
                </a:solidFill>
                <a:latin typeface="Times New Roman" panose="02020603050405020304" pitchFamily="18" charset="0"/>
                <a:cs typeface="Times New Roman" panose="02020603050405020304" pitchFamily="18" charset="0"/>
              </a:rPr>
              <a:t>being a land or building or both,</a:t>
            </a:r>
          </a:p>
          <a:p>
            <a:pPr marL="271939" indent="-257175" algn="just">
              <a:spcBef>
                <a:spcPts val="386"/>
              </a:spcBef>
              <a:buFont typeface="Wingdings" panose="05000000000000000000" pitchFamily="2" charset="2"/>
              <a:buChar char="Ø"/>
            </a:pPr>
            <a:r>
              <a:rPr lang="en-GB" sz="2000" spc="-4" dirty="0">
                <a:solidFill>
                  <a:schemeClr val="tx1"/>
                </a:solidFill>
                <a:latin typeface="Times New Roman" panose="02020603050405020304" pitchFamily="18" charset="0"/>
                <a:cs typeface="Times New Roman" panose="02020603050405020304" pitchFamily="18" charset="0"/>
              </a:rPr>
              <a:t>is </a:t>
            </a:r>
            <a:r>
              <a:rPr lang="en-GB" sz="2000" b="1" u="sng" spc="-4" dirty="0">
                <a:solidFill>
                  <a:schemeClr val="tx1"/>
                </a:solidFill>
                <a:latin typeface="Times New Roman" panose="02020603050405020304" pitchFamily="18" charset="0"/>
                <a:cs typeface="Times New Roman" panose="02020603050405020304" pitchFamily="18" charset="0"/>
              </a:rPr>
              <a:t>less than</a:t>
            </a:r>
            <a:r>
              <a:rPr lang="en-GB" sz="2000" spc="-4" dirty="0">
                <a:solidFill>
                  <a:schemeClr val="tx1"/>
                </a:solidFill>
                <a:latin typeface="Times New Roman" panose="02020603050405020304" pitchFamily="18" charset="0"/>
                <a:cs typeface="Times New Roman" panose="02020603050405020304" pitchFamily="18" charset="0"/>
              </a:rPr>
              <a:t> the </a:t>
            </a:r>
            <a:r>
              <a:rPr lang="en-GB" sz="2000" b="1" u="sng" spc="-4" dirty="0">
                <a:solidFill>
                  <a:schemeClr val="tx1"/>
                </a:solidFill>
                <a:latin typeface="Times New Roman" panose="02020603050405020304" pitchFamily="18" charset="0"/>
                <a:cs typeface="Times New Roman" panose="02020603050405020304" pitchFamily="18" charset="0"/>
              </a:rPr>
              <a:t>value adopted or assessed [or assessable]</a:t>
            </a:r>
            <a:r>
              <a:rPr lang="en-GB" sz="2000" spc="-4" dirty="0">
                <a:solidFill>
                  <a:schemeClr val="tx1"/>
                </a:solidFill>
                <a:latin typeface="Times New Roman" panose="02020603050405020304" pitchFamily="18" charset="0"/>
                <a:cs typeface="Times New Roman" panose="02020603050405020304" pitchFamily="18" charset="0"/>
              </a:rPr>
              <a:t> </a:t>
            </a:r>
          </a:p>
          <a:p>
            <a:pPr marL="271939" indent="-257175" algn="just">
              <a:spcBef>
                <a:spcPts val="386"/>
              </a:spcBef>
              <a:buFont typeface="Wingdings" panose="05000000000000000000" pitchFamily="2" charset="2"/>
              <a:buChar char="Ø"/>
            </a:pPr>
            <a:r>
              <a:rPr lang="en-GB" sz="2000" spc="-4" dirty="0">
                <a:solidFill>
                  <a:schemeClr val="tx1"/>
                </a:solidFill>
                <a:latin typeface="Times New Roman" panose="02020603050405020304" pitchFamily="18" charset="0"/>
                <a:cs typeface="Times New Roman" panose="02020603050405020304" pitchFamily="18" charset="0"/>
              </a:rPr>
              <a:t>by any </a:t>
            </a:r>
            <a:r>
              <a:rPr lang="en-GB" sz="2000" b="1" u="sng" spc="-4" dirty="0">
                <a:solidFill>
                  <a:schemeClr val="tx1"/>
                </a:solidFill>
                <a:latin typeface="Times New Roman" panose="02020603050405020304" pitchFamily="18" charset="0"/>
                <a:cs typeface="Times New Roman" panose="02020603050405020304" pitchFamily="18" charset="0"/>
              </a:rPr>
              <a:t>authority of a State Government</a:t>
            </a:r>
          </a:p>
          <a:p>
            <a:pPr marL="271939" indent="-257175" algn="just">
              <a:spcBef>
                <a:spcPts val="386"/>
              </a:spcBef>
              <a:buFont typeface="Wingdings" panose="05000000000000000000" pitchFamily="2" charset="2"/>
              <a:buChar char="Ø"/>
            </a:pPr>
            <a:r>
              <a:rPr lang="en-GB" sz="2000" spc="-4" dirty="0">
                <a:solidFill>
                  <a:schemeClr val="tx1"/>
                </a:solidFill>
                <a:latin typeface="Times New Roman" panose="02020603050405020304" pitchFamily="18" charset="0"/>
                <a:cs typeface="Times New Roman" panose="02020603050405020304" pitchFamily="18" charset="0"/>
              </a:rPr>
              <a:t>(hereafter in this section referred to as the "stamp valuation authority") </a:t>
            </a:r>
          </a:p>
          <a:p>
            <a:pPr marL="271939" indent="-257175" algn="just">
              <a:spcBef>
                <a:spcPts val="386"/>
              </a:spcBef>
              <a:buFont typeface="Wingdings" panose="05000000000000000000" pitchFamily="2" charset="2"/>
              <a:buChar char="Ø"/>
            </a:pPr>
            <a:r>
              <a:rPr lang="en-GB" sz="2000" b="1" u="sng" spc="-4" dirty="0">
                <a:solidFill>
                  <a:schemeClr val="tx1"/>
                </a:solidFill>
                <a:latin typeface="Times New Roman" panose="02020603050405020304" pitchFamily="18" charset="0"/>
                <a:cs typeface="Times New Roman" panose="02020603050405020304" pitchFamily="18" charset="0"/>
              </a:rPr>
              <a:t>for the purpose of payment of stamp duty</a:t>
            </a:r>
            <a:r>
              <a:rPr lang="en-GB" sz="2000" spc="-4" dirty="0">
                <a:solidFill>
                  <a:schemeClr val="tx1"/>
                </a:solidFill>
                <a:latin typeface="Times New Roman" panose="02020603050405020304" pitchFamily="18" charset="0"/>
                <a:cs typeface="Times New Roman" panose="02020603050405020304" pitchFamily="18" charset="0"/>
              </a:rPr>
              <a:t> in respect of such transfer, </a:t>
            </a:r>
          </a:p>
          <a:p>
            <a:pPr marL="271939" indent="-257175" algn="just">
              <a:spcBef>
                <a:spcPts val="386"/>
              </a:spcBef>
              <a:buFont typeface="Wingdings" panose="05000000000000000000" pitchFamily="2" charset="2"/>
              <a:buChar char="Ø"/>
            </a:pPr>
            <a:r>
              <a:rPr lang="en-GB" sz="2000" spc="-4" dirty="0">
                <a:solidFill>
                  <a:schemeClr val="tx1"/>
                </a:solidFill>
                <a:latin typeface="Times New Roman" panose="02020603050405020304" pitchFamily="18" charset="0"/>
                <a:cs typeface="Times New Roman" panose="02020603050405020304" pitchFamily="18" charset="0"/>
              </a:rPr>
              <a:t>the value so adopted or assessed [or assessable] shall, </a:t>
            </a:r>
          </a:p>
          <a:p>
            <a:pPr marL="271939" indent="-257175" algn="just">
              <a:spcBef>
                <a:spcPts val="386"/>
              </a:spcBef>
              <a:buFont typeface="Wingdings" panose="05000000000000000000" pitchFamily="2" charset="2"/>
              <a:buChar char="Ø"/>
            </a:pPr>
            <a:r>
              <a:rPr lang="en-GB" sz="2000" spc="-4" dirty="0">
                <a:solidFill>
                  <a:schemeClr val="tx1"/>
                </a:solidFill>
                <a:latin typeface="Times New Roman" panose="02020603050405020304" pitchFamily="18" charset="0"/>
                <a:cs typeface="Times New Roman" panose="02020603050405020304" pitchFamily="18" charset="0"/>
              </a:rPr>
              <a:t>for the purposes of section 48, </a:t>
            </a:r>
          </a:p>
          <a:p>
            <a:pPr marL="271939" indent="-257175" algn="just">
              <a:spcBef>
                <a:spcPts val="386"/>
              </a:spcBef>
              <a:buFont typeface="Wingdings" panose="05000000000000000000" pitchFamily="2" charset="2"/>
              <a:buChar char="Ø"/>
            </a:pPr>
            <a:r>
              <a:rPr lang="en-GB" sz="2000" spc="-4" dirty="0">
                <a:solidFill>
                  <a:schemeClr val="tx1"/>
                </a:solidFill>
                <a:latin typeface="Times New Roman" panose="02020603050405020304" pitchFamily="18" charset="0"/>
                <a:cs typeface="Times New Roman" panose="02020603050405020304" pitchFamily="18" charset="0"/>
              </a:rPr>
              <a:t>be </a:t>
            </a:r>
            <a:r>
              <a:rPr lang="en-GB" sz="2000" b="1" u="sng" spc="-4" dirty="0">
                <a:solidFill>
                  <a:schemeClr val="tx1"/>
                </a:solidFill>
                <a:latin typeface="Times New Roman" panose="02020603050405020304" pitchFamily="18" charset="0"/>
                <a:cs typeface="Times New Roman" panose="02020603050405020304" pitchFamily="18" charset="0"/>
              </a:rPr>
              <a:t>deemed to be the full value of the consideration </a:t>
            </a:r>
          </a:p>
          <a:p>
            <a:pPr marL="271939" indent="-257175" algn="just">
              <a:spcBef>
                <a:spcPts val="386"/>
              </a:spcBef>
              <a:buFont typeface="Wingdings" panose="05000000000000000000" pitchFamily="2" charset="2"/>
              <a:buChar char="Ø"/>
            </a:pPr>
            <a:r>
              <a:rPr lang="en-GB" sz="2000" spc="-4" dirty="0">
                <a:solidFill>
                  <a:schemeClr val="tx1"/>
                </a:solidFill>
                <a:latin typeface="Times New Roman" panose="02020603050405020304" pitchFamily="18" charset="0"/>
                <a:cs typeface="Times New Roman" panose="02020603050405020304" pitchFamily="18" charset="0"/>
              </a:rPr>
              <a:t>received or accruing as a result of such transfer :</a:t>
            </a:r>
            <a:endParaRPr lang="en-IN" sz="2000" dirty="0">
              <a:solidFill>
                <a:schemeClr val="tx1"/>
              </a:solidFill>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p>
        </p:txBody>
      </p:sp>
    </p:spTree>
    <p:extLst>
      <p:ext uri="{BB962C8B-B14F-4D97-AF65-F5344CB8AC3E}">
        <p14:creationId xmlns:p14="http://schemas.microsoft.com/office/powerpoint/2010/main" val="2253360275"/>
      </p:ext>
    </p:extLst>
  </p:cSld>
  <p:clrMapOvr>
    <a:masterClrMapping/>
  </p:clrMapOvr>
</p:sld>
</file>

<file path=ppt/slides/slide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84871" y="404664"/>
            <a:ext cx="8503920" cy="4790049"/>
          </a:xfrm>
        </p:spPr>
        <p:txBody>
          <a:bodyPr>
            <a:normAutofit/>
          </a:bodyPr>
          <a:lstStyle/>
          <a:p>
            <a:pPr marL="130016" marR="3810" indent="23813" algn="just"/>
            <a:r>
              <a:rPr lang="en-IN" sz="2400" b="1" spc="-4" dirty="0">
                <a:solidFill>
                  <a:schemeClr val="tx1"/>
                </a:solidFill>
                <a:latin typeface="Times New Roman" panose="02020603050405020304" pitchFamily="18" charset="0"/>
                <a:cs typeface="Times New Roman" panose="02020603050405020304" pitchFamily="18" charset="0"/>
              </a:rPr>
              <a:t>1</a:t>
            </a:r>
            <a:r>
              <a:rPr lang="en-IN" sz="2400" b="1" spc="-4" baseline="30000" dirty="0">
                <a:solidFill>
                  <a:schemeClr val="tx1"/>
                </a:solidFill>
                <a:latin typeface="Times New Roman" panose="02020603050405020304" pitchFamily="18" charset="0"/>
                <a:cs typeface="Times New Roman" panose="02020603050405020304" pitchFamily="18" charset="0"/>
              </a:rPr>
              <a:t>st</a:t>
            </a:r>
            <a:r>
              <a:rPr lang="en-IN" sz="2400" b="1" spc="-4" dirty="0">
                <a:solidFill>
                  <a:schemeClr val="tx1"/>
                </a:solidFill>
                <a:latin typeface="Times New Roman" panose="02020603050405020304" pitchFamily="18" charset="0"/>
                <a:cs typeface="Times New Roman" panose="02020603050405020304" pitchFamily="18" charset="0"/>
              </a:rPr>
              <a:t> Proviso (Inserted by </a:t>
            </a:r>
            <a:r>
              <a:rPr lang="en-IN" sz="2400" b="1" spc="-15" dirty="0">
                <a:solidFill>
                  <a:schemeClr val="tx1"/>
                </a:solidFill>
                <a:latin typeface="Times New Roman" panose="02020603050405020304" pitchFamily="18" charset="0"/>
                <a:cs typeface="Times New Roman" panose="02020603050405020304" pitchFamily="18" charset="0"/>
              </a:rPr>
              <a:t>FA, </a:t>
            </a:r>
            <a:r>
              <a:rPr lang="en-IN" sz="2400" b="1" spc="-4" dirty="0">
                <a:solidFill>
                  <a:schemeClr val="tx1"/>
                </a:solidFill>
                <a:latin typeface="Times New Roman" panose="02020603050405020304" pitchFamily="18" charset="0"/>
                <a:cs typeface="Times New Roman" panose="02020603050405020304" pitchFamily="18" charset="0"/>
              </a:rPr>
              <a:t>2016 </a:t>
            </a:r>
            <a:r>
              <a:rPr lang="en-IN" sz="2400" b="1" spc="-11" dirty="0" err="1">
                <a:solidFill>
                  <a:schemeClr val="tx1"/>
                </a:solidFill>
                <a:latin typeface="Times New Roman" panose="02020603050405020304" pitchFamily="18" charset="0"/>
                <a:cs typeface="Times New Roman" panose="02020603050405020304" pitchFamily="18" charset="0"/>
              </a:rPr>
              <a:t>w.e.f</a:t>
            </a:r>
            <a:r>
              <a:rPr lang="en-IN" sz="2400" b="1" spc="-11" dirty="0">
                <a:solidFill>
                  <a:schemeClr val="tx1"/>
                </a:solidFill>
                <a:latin typeface="Times New Roman" panose="02020603050405020304" pitchFamily="18" charset="0"/>
                <a:cs typeface="Times New Roman" panose="02020603050405020304" pitchFamily="18" charset="0"/>
              </a:rPr>
              <a:t>.</a:t>
            </a:r>
            <a:r>
              <a:rPr lang="en-IN" sz="2400" b="1" spc="15" dirty="0">
                <a:solidFill>
                  <a:schemeClr val="tx1"/>
                </a:solidFill>
                <a:latin typeface="Times New Roman" panose="02020603050405020304" pitchFamily="18" charset="0"/>
                <a:cs typeface="Times New Roman" panose="02020603050405020304" pitchFamily="18" charset="0"/>
              </a:rPr>
              <a:t> </a:t>
            </a:r>
            <a:r>
              <a:rPr lang="en-IN" sz="2400" b="1" spc="-4" dirty="0">
                <a:solidFill>
                  <a:schemeClr val="tx1"/>
                </a:solidFill>
                <a:latin typeface="Times New Roman" panose="02020603050405020304" pitchFamily="18" charset="0"/>
                <a:cs typeface="Times New Roman" panose="02020603050405020304" pitchFamily="18" charset="0"/>
              </a:rPr>
              <a:t>1.4.2017)</a:t>
            </a:r>
            <a:endParaRPr lang="en-IN" sz="2400" b="1" dirty="0">
              <a:solidFill>
                <a:schemeClr val="tx1"/>
              </a:solidFill>
              <a:latin typeface="Times New Roman" panose="02020603050405020304" pitchFamily="18" charset="0"/>
              <a:cs typeface="Times New Roman" panose="02020603050405020304" pitchFamily="18" charset="0"/>
            </a:endParaRPr>
          </a:p>
          <a:p>
            <a:pPr marL="387191" marR="3810" indent="-257175" algn="just">
              <a:buFont typeface="Wingdings" panose="05000000000000000000" pitchFamily="2" charset="2"/>
              <a:buChar char="Ø"/>
            </a:pPr>
            <a:r>
              <a:rPr lang="en-GB" sz="2400" spc="-4" dirty="0">
                <a:solidFill>
                  <a:schemeClr val="tx1"/>
                </a:solidFill>
                <a:latin typeface="Times New Roman" panose="02020603050405020304" pitchFamily="18" charset="0"/>
                <a:cs typeface="Times New Roman" panose="02020603050405020304" pitchFamily="18" charset="0"/>
              </a:rPr>
              <a:t>Provided that where the </a:t>
            </a:r>
            <a:r>
              <a:rPr lang="en-GB" sz="2400" b="1" u="sng" spc="-4" dirty="0">
                <a:solidFill>
                  <a:schemeClr val="tx1"/>
                </a:solidFill>
                <a:latin typeface="Times New Roman" panose="02020603050405020304" pitchFamily="18" charset="0"/>
                <a:cs typeface="Times New Roman" panose="02020603050405020304" pitchFamily="18" charset="0"/>
              </a:rPr>
              <a:t>date of the agreement fixing the amount of consideration and </a:t>
            </a:r>
          </a:p>
          <a:p>
            <a:pPr marL="387191" marR="3810" indent="-257175" algn="just">
              <a:buFont typeface="Wingdings" panose="05000000000000000000" pitchFamily="2" charset="2"/>
              <a:buChar char="Ø"/>
            </a:pPr>
            <a:r>
              <a:rPr lang="en-GB" sz="2400" spc="-4" dirty="0">
                <a:solidFill>
                  <a:schemeClr val="tx1"/>
                </a:solidFill>
                <a:latin typeface="Times New Roman" panose="02020603050405020304" pitchFamily="18" charset="0"/>
                <a:cs typeface="Times New Roman" panose="02020603050405020304" pitchFamily="18" charset="0"/>
              </a:rPr>
              <a:t>the </a:t>
            </a:r>
            <a:r>
              <a:rPr lang="en-GB" sz="2400" b="1" u="sng" spc="-4" dirty="0">
                <a:solidFill>
                  <a:schemeClr val="tx1"/>
                </a:solidFill>
                <a:latin typeface="Times New Roman" panose="02020603050405020304" pitchFamily="18" charset="0"/>
                <a:cs typeface="Times New Roman" panose="02020603050405020304" pitchFamily="18" charset="0"/>
              </a:rPr>
              <a:t>date of registration</a:t>
            </a:r>
            <a:r>
              <a:rPr lang="en-GB" sz="2400" spc="-4" dirty="0">
                <a:solidFill>
                  <a:schemeClr val="tx1"/>
                </a:solidFill>
                <a:latin typeface="Times New Roman" panose="02020603050405020304" pitchFamily="18" charset="0"/>
                <a:cs typeface="Times New Roman" panose="02020603050405020304" pitchFamily="18" charset="0"/>
              </a:rPr>
              <a:t> for the transfer of the capital asset </a:t>
            </a:r>
          </a:p>
          <a:p>
            <a:pPr marL="387191" marR="3810" indent="-257175" algn="just">
              <a:buFont typeface="Wingdings" panose="05000000000000000000" pitchFamily="2" charset="2"/>
              <a:buChar char="Ø"/>
            </a:pPr>
            <a:r>
              <a:rPr lang="en-GB" sz="2400" b="1" u="sng" spc="-4" dirty="0">
                <a:solidFill>
                  <a:schemeClr val="tx1"/>
                </a:solidFill>
                <a:latin typeface="Times New Roman" panose="02020603050405020304" pitchFamily="18" charset="0"/>
                <a:cs typeface="Times New Roman" panose="02020603050405020304" pitchFamily="18" charset="0"/>
              </a:rPr>
              <a:t>are not the same</a:t>
            </a:r>
            <a:r>
              <a:rPr lang="en-GB" sz="2400" spc="-4" dirty="0">
                <a:solidFill>
                  <a:schemeClr val="tx1"/>
                </a:solidFill>
                <a:latin typeface="Times New Roman" panose="02020603050405020304" pitchFamily="18" charset="0"/>
                <a:cs typeface="Times New Roman" panose="02020603050405020304" pitchFamily="18" charset="0"/>
              </a:rPr>
              <a:t>, </a:t>
            </a:r>
          </a:p>
          <a:p>
            <a:pPr marL="387191" marR="3810" indent="-257175" algn="just">
              <a:buFont typeface="Wingdings" panose="05000000000000000000" pitchFamily="2" charset="2"/>
              <a:buChar char="Ø"/>
            </a:pPr>
            <a:r>
              <a:rPr lang="en-GB" sz="2400" spc="-4" dirty="0">
                <a:solidFill>
                  <a:schemeClr val="tx1"/>
                </a:solidFill>
                <a:latin typeface="Times New Roman" panose="02020603050405020304" pitchFamily="18" charset="0"/>
                <a:cs typeface="Times New Roman" panose="02020603050405020304" pitchFamily="18" charset="0"/>
              </a:rPr>
              <a:t>the </a:t>
            </a:r>
            <a:r>
              <a:rPr lang="en-GB" sz="2400" b="1" u="sng" spc="-4" dirty="0">
                <a:solidFill>
                  <a:schemeClr val="tx1"/>
                </a:solidFill>
                <a:latin typeface="Times New Roman" panose="02020603050405020304" pitchFamily="18" charset="0"/>
                <a:cs typeface="Times New Roman" panose="02020603050405020304" pitchFamily="18" charset="0"/>
              </a:rPr>
              <a:t>value adopted or assessed or assessable </a:t>
            </a:r>
          </a:p>
          <a:p>
            <a:pPr marL="387191" marR="3810" indent="-257175" algn="just">
              <a:buFont typeface="Wingdings" panose="05000000000000000000" pitchFamily="2" charset="2"/>
              <a:buChar char="Ø"/>
            </a:pPr>
            <a:r>
              <a:rPr lang="en-GB" sz="2400" b="1" u="sng" spc="-4" dirty="0">
                <a:solidFill>
                  <a:schemeClr val="tx1"/>
                </a:solidFill>
                <a:latin typeface="Times New Roman" panose="02020603050405020304" pitchFamily="18" charset="0"/>
                <a:cs typeface="Times New Roman" panose="02020603050405020304" pitchFamily="18" charset="0"/>
              </a:rPr>
              <a:t>by the stamp valuation authority</a:t>
            </a:r>
            <a:r>
              <a:rPr lang="en-GB" sz="2400" spc="-4" dirty="0">
                <a:solidFill>
                  <a:schemeClr val="tx1"/>
                </a:solidFill>
                <a:latin typeface="Times New Roman" panose="02020603050405020304" pitchFamily="18" charset="0"/>
                <a:cs typeface="Times New Roman" panose="02020603050405020304" pitchFamily="18" charset="0"/>
              </a:rPr>
              <a:t> </a:t>
            </a:r>
          </a:p>
          <a:p>
            <a:pPr marL="387191" marR="3810" indent="-257175" algn="just">
              <a:buFont typeface="Wingdings" panose="05000000000000000000" pitchFamily="2" charset="2"/>
              <a:buChar char="Ø"/>
            </a:pPr>
            <a:r>
              <a:rPr lang="en-GB" sz="2400" spc="-4" dirty="0">
                <a:solidFill>
                  <a:schemeClr val="tx1"/>
                </a:solidFill>
                <a:latin typeface="Times New Roman" panose="02020603050405020304" pitchFamily="18" charset="0"/>
                <a:cs typeface="Times New Roman" panose="02020603050405020304" pitchFamily="18" charset="0"/>
              </a:rPr>
              <a:t>on the </a:t>
            </a:r>
            <a:r>
              <a:rPr lang="en-GB" sz="2400" b="1" u="sng" spc="-4" dirty="0">
                <a:solidFill>
                  <a:schemeClr val="tx1"/>
                </a:solidFill>
                <a:latin typeface="Times New Roman" panose="02020603050405020304" pitchFamily="18" charset="0"/>
                <a:cs typeface="Times New Roman" panose="02020603050405020304" pitchFamily="18" charset="0"/>
              </a:rPr>
              <a:t>date of agreement</a:t>
            </a:r>
          </a:p>
          <a:p>
            <a:pPr marL="387191" marR="3810" indent="-257175" algn="just">
              <a:buFont typeface="Wingdings" panose="05000000000000000000" pitchFamily="2" charset="2"/>
              <a:buChar char="Ø"/>
            </a:pPr>
            <a:r>
              <a:rPr lang="en-GB" sz="2400" b="1" u="sng" spc="-4" dirty="0">
                <a:solidFill>
                  <a:schemeClr val="tx1"/>
                </a:solidFill>
                <a:latin typeface="Times New Roman" panose="02020603050405020304" pitchFamily="18" charset="0"/>
                <a:cs typeface="Times New Roman" panose="02020603050405020304" pitchFamily="18" charset="0"/>
              </a:rPr>
              <a:t>may be taken</a:t>
            </a:r>
            <a:r>
              <a:rPr lang="en-GB" sz="2400" spc="-4" dirty="0">
                <a:solidFill>
                  <a:schemeClr val="tx1"/>
                </a:solidFill>
                <a:latin typeface="Times New Roman" panose="02020603050405020304" pitchFamily="18" charset="0"/>
                <a:cs typeface="Times New Roman" panose="02020603050405020304" pitchFamily="18" charset="0"/>
              </a:rPr>
              <a:t> for the purposes of computing full value of consideration</a:t>
            </a:r>
          </a:p>
          <a:p>
            <a:pPr marL="387191" marR="3810" indent="-257175" algn="just">
              <a:buFont typeface="Wingdings" panose="05000000000000000000" pitchFamily="2" charset="2"/>
              <a:buChar char="Ø"/>
            </a:pPr>
            <a:r>
              <a:rPr lang="en-GB" sz="2400" spc="-4" dirty="0">
                <a:solidFill>
                  <a:schemeClr val="tx1"/>
                </a:solidFill>
                <a:latin typeface="Times New Roman" panose="02020603050405020304" pitchFamily="18" charset="0"/>
                <a:cs typeface="Times New Roman" panose="02020603050405020304" pitchFamily="18" charset="0"/>
              </a:rPr>
              <a:t>for such transfer:</a:t>
            </a:r>
            <a:endParaRPr lang="en-IN" sz="2400" dirty="0">
              <a:solidFill>
                <a:schemeClr val="tx1"/>
              </a:solidFill>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p>
        </p:txBody>
      </p:sp>
    </p:spTree>
    <p:extLst>
      <p:ext uri="{BB962C8B-B14F-4D97-AF65-F5344CB8AC3E}">
        <p14:creationId xmlns:p14="http://schemas.microsoft.com/office/powerpoint/2010/main" val="3671662563"/>
      </p:ext>
    </p:extLst>
  </p:cSld>
  <p:clrMapOvr>
    <a:masterClrMapping/>
  </p:clrMapOvr>
</p:sld>
</file>

<file path=ppt/slides/slide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84871" y="332656"/>
            <a:ext cx="8503920" cy="4790049"/>
          </a:xfrm>
        </p:spPr>
        <p:txBody>
          <a:bodyPr>
            <a:normAutofit/>
          </a:bodyPr>
          <a:lstStyle/>
          <a:p>
            <a:pPr marL="181928" marR="89059" algn="just">
              <a:spcBef>
                <a:spcPts val="296"/>
              </a:spcBef>
            </a:pPr>
            <a:r>
              <a:rPr lang="en-GB" sz="2000" b="1" u="sng" spc="-4" dirty="0">
                <a:solidFill>
                  <a:schemeClr val="tx1"/>
                </a:solidFill>
                <a:latin typeface="Times New Roman" panose="02020603050405020304" pitchFamily="18" charset="0"/>
                <a:cs typeface="Times New Roman" panose="02020603050405020304" pitchFamily="18" charset="0"/>
              </a:rPr>
              <a:t>2</a:t>
            </a:r>
            <a:r>
              <a:rPr lang="en-GB" sz="2000" b="1" u="sng" spc="-4" baseline="30000" dirty="0">
                <a:solidFill>
                  <a:schemeClr val="tx1"/>
                </a:solidFill>
                <a:latin typeface="Times New Roman" panose="02020603050405020304" pitchFamily="18" charset="0"/>
                <a:cs typeface="Times New Roman" panose="02020603050405020304" pitchFamily="18" charset="0"/>
              </a:rPr>
              <a:t>nd</a:t>
            </a:r>
            <a:r>
              <a:rPr lang="en-GB" sz="2000" b="1" u="sng" spc="-4" dirty="0">
                <a:solidFill>
                  <a:schemeClr val="tx1"/>
                </a:solidFill>
                <a:latin typeface="Times New Roman" panose="02020603050405020304" pitchFamily="18" charset="0"/>
                <a:cs typeface="Times New Roman" panose="02020603050405020304" pitchFamily="18" charset="0"/>
              </a:rPr>
              <a:t> Proviso</a:t>
            </a:r>
          </a:p>
          <a:p>
            <a:pPr marL="439103" marR="89059" indent="-257175" algn="just">
              <a:spcBef>
                <a:spcPts val="296"/>
              </a:spcBef>
              <a:buFont typeface="Wingdings" panose="05000000000000000000" pitchFamily="2" charset="2"/>
              <a:buChar char="Ø"/>
            </a:pPr>
            <a:r>
              <a:rPr lang="en-GB" sz="2000" spc="-4" dirty="0">
                <a:solidFill>
                  <a:schemeClr val="tx1"/>
                </a:solidFill>
                <a:latin typeface="Times New Roman" panose="02020603050405020304" pitchFamily="18" charset="0"/>
                <a:cs typeface="Times New Roman" panose="02020603050405020304" pitchFamily="18" charset="0"/>
              </a:rPr>
              <a:t>Provided further that </a:t>
            </a:r>
          </a:p>
          <a:p>
            <a:pPr marL="439103" marR="89059" indent="-257175" algn="just">
              <a:spcBef>
                <a:spcPts val="296"/>
              </a:spcBef>
              <a:buFont typeface="Wingdings" panose="05000000000000000000" pitchFamily="2" charset="2"/>
              <a:buChar char="Ø"/>
            </a:pPr>
            <a:r>
              <a:rPr lang="en-GB" sz="2000" spc="-4" dirty="0">
                <a:solidFill>
                  <a:schemeClr val="tx1"/>
                </a:solidFill>
                <a:latin typeface="Times New Roman" panose="02020603050405020304" pitchFamily="18" charset="0"/>
                <a:cs typeface="Times New Roman" panose="02020603050405020304" pitchFamily="18" charset="0"/>
              </a:rPr>
              <a:t>the </a:t>
            </a:r>
            <a:r>
              <a:rPr lang="en-GB" sz="2000" b="1" u="sng" spc="-4" dirty="0">
                <a:solidFill>
                  <a:schemeClr val="tx1"/>
                </a:solidFill>
                <a:latin typeface="Times New Roman" panose="02020603050405020304" pitchFamily="18" charset="0"/>
                <a:cs typeface="Times New Roman" panose="02020603050405020304" pitchFamily="18" charset="0"/>
              </a:rPr>
              <a:t>first proviso shall apply</a:t>
            </a:r>
            <a:r>
              <a:rPr lang="en-GB" sz="2000" spc="-4" dirty="0">
                <a:solidFill>
                  <a:schemeClr val="tx1"/>
                </a:solidFill>
                <a:latin typeface="Times New Roman" panose="02020603050405020304" pitchFamily="18" charset="0"/>
                <a:cs typeface="Times New Roman" panose="02020603050405020304" pitchFamily="18" charset="0"/>
              </a:rPr>
              <a:t> only in a case </a:t>
            </a:r>
          </a:p>
          <a:p>
            <a:pPr marL="439103" marR="89059" indent="-257175" algn="just">
              <a:spcBef>
                <a:spcPts val="296"/>
              </a:spcBef>
              <a:buFont typeface="Wingdings" panose="05000000000000000000" pitchFamily="2" charset="2"/>
              <a:buChar char="Ø"/>
            </a:pPr>
            <a:r>
              <a:rPr lang="en-GB" sz="2000" b="1" u="sng" spc="-4" dirty="0">
                <a:solidFill>
                  <a:schemeClr val="tx1"/>
                </a:solidFill>
                <a:latin typeface="Times New Roman" panose="02020603050405020304" pitchFamily="18" charset="0"/>
                <a:cs typeface="Times New Roman" panose="02020603050405020304" pitchFamily="18" charset="0"/>
              </a:rPr>
              <a:t>where the amount of consideration or a part thereof,</a:t>
            </a:r>
            <a:r>
              <a:rPr lang="en-GB" sz="2000" spc="-4" dirty="0">
                <a:solidFill>
                  <a:schemeClr val="tx1"/>
                </a:solidFill>
                <a:latin typeface="Times New Roman" panose="02020603050405020304" pitchFamily="18" charset="0"/>
                <a:cs typeface="Times New Roman" panose="02020603050405020304" pitchFamily="18" charset="0"/>
              </a:rPr>
              <a:t> </a:t>
            </a:r>
          </a:p>
          <a:p>
            <a:pPr marL="439103" marR="89059" indent="-257175" algn="just">
              <a:spcBef>
                <a:spcPts val="296"/>
              </a:spcBef>
              <a:buFont typeface="Wingdings" panose="05000000000000000000" pitchFamily="2" charset="2"/>
              <a:buChar char="Ø"/>
            </a:pPr>
            <a:r>
              <a:rPr lang="en-GB" sz="2000" spc="-4" dirty="0">
                <a:solidFill>
                  <a:schemeClr val="tx1"/>
                </a:solidFill>
                <a:latin typeface="Times New Roman" panose="02020603050405020304" pitchFamily="18" charset="0"/>
                <a:cs typeface="Times New Roman" panose="02020603050405020304" pitchFamily="18" charset="0"/>
              </a:rPr>
              <a:t>has been </a:t>
            </a:r>
            <a:r>
              <a:rPr lang="en-GB" sz="2000" b="1" u="sng" spc="-4" dirty="0">
                <a:solidFill>
                  <a:schemeClr val="tx1"/>
                </a:solidFill>
                <a:latin typeface="Times New Roman" panose="02020603050405020304" pitchFamily="18" charset="0"/>
                <a:cs typeface="Times New Roman" panose="02020603050405020304" pitchFamily="18" charset="0"/>
              </a:rPr>
              <a:t>received</a:t>
            </a:r>
            <a:r>
              <a:rPr lang="en-GB" sz="2000" spc="-4" dirty="0">
                <a:solidFill>
                  <a:schemeClr val="tx1"/>
                </a:solidFill>
                <a:latin typeface="Times New Roman" panose="02020603050405020304" pitchFamily="18" charset="0"/>
                <a:cs typeface="Times New Roman" panose="02020603050405020304" pitchFamily="18" charset="0"/>
              </a:rPr>
              <a:t> by way of an </a:t>
            </a:r>
            <a:r>
              <a:rPr lang="en-GB" sz="2000" b="1" u="sng" spc="-4" dirty="0">
                <a:solidFill>
                  <a:schemeClr val="tx1"/>
                </a:solidFill>
                <a:latin typeface="Times New Roman" panose="02020603050405020304" pitchFamily="18" charset="0"/>
                <a:cs typeface="Times New Roman" panose="02020603050405020304" pitchFamily="18" charset="0"/>
              </a:rPr>
              <a:t>account payee cheque or account payee bank draft or by use of electronic clearing system through a bank account</a:t>
            </a:r>
          </a:p>
          <a:p>
            <a:pPr marL="439103" marR="89059" indent="-257175" algn="just">
              <a:spcBef>
                <a:spcPts val="296"/>
              </a:spcBef>
              <a:buFont typeface="Wingdings" panose="05000000000000000000" pitchFamily="2" charset="2"/>
              <a:buChar char="Ø"/>
            </a:pPr>
            <a:r>
              <a:rPr lang="en-GB" sz="2000" spc="-4" dirty="0">
                <a:solidFill>
                  <a:schemeClr val="tx1"/>
                </a:solidFill>
                <a:latin typeface="Times New Roman" panose="02020603050405020304" pitchFamily="18" charset="0"/>
                <a:cs typeface="Times New Roman" panose="02020603050405020304" pitchFamily="18" charset="0"/>
              </a:rPr>
              <a:t>[or through </a:t>
            </a:r>
            <a:r>
              <a:rPr lang="en-GB" sz="2000" b="1" u="sng" spc="-4" dirty="0">
                <a:solidFill>
                  <a:schemeClr val="tx1"/>
                </a:solidFill>
                <a:latin typeface="Times New Roman" panose="02020603050405020304" pitchFamily="18" charset="0"/>
                <a:cs typeface="Times New Roman" panose="02020603050405020304" pitchFamily="18" charset="0"/>
              </a:rPr>
              <a:t>such other electronic mode as may be prescribed</a:t>
            </a:r>
            <a:r>
              <a:rPr lang="en-GB" sz="2000" spc="-4" dirty="0">
                <a:solidFill>
                  <a:schemeClr val="tx1"/>
                </a:solidFill>
                <a:latin typeface="Times New Roman" panose="02020603050405020304" pitchFamily="18" charset="0"/>
                <a:cs typeface="Times New Roman" panose="02020603050405020304" pitchFamily="18" charset="0"/>
              </a:rPr>
              <a:t>] </a:t>
            </a:r>
            <a:r>
              <a:rPr lang="en-IN" sz="2000" b="1" i="1" spc="-4" dirty="0">
                <a:solidFill>
                  <a:schemeClr val="tx1"/>
                </a:solidFill>
                <a:latin typeface="Times New Roman" panose="02020603050405020304" pitchFamily="18" charset="0"/>
                <a:cs typeface="Times New Roman" panose="02020603050405020304" pitchFamily="18" charset="0"/>
              </a:rPr>
              <a:t>Inserted by Finance (No. 2) Act, 2019 </a:t>
            </a:r>
            <a:r>
              <a:rPr lang="en-IN" sz="2000" b="1" i="1" spc="-11" dirty="0" err="1">
                <a:solidFill>
                  <a:schemeClr val="tx1"/>
                </a:solidFill>
                <a:latin typeface="Times New Roman" panose="02020603050405020304" pitchFamily="18" charset="0"/>
                <a:cs typeface="Times New Roman" panose="02020603050405020304" pitchFamily="18" charset="0"/>
              </a:rPr>
              <a:t>w.e.f</a:t>
            </a:r>
            <a:r>
              <a:rPr lang="en-IN" sz="2000" b="1" i="1" spc="-11" dirty="0">
                <a:solidFill>
                  <a:schemeClr val="tx1"/>
                </a:solidFill>
                <a:latin typeface="Times New Roman" panose="02020603050405020304" pitchFamily="18" charset="0"/>
                <a:cs typeface="Times New Roman" panose="02020603050405020304" pitchFamily="18" charset="0"/>
              </a:rPr>
              <a:t>. </a:t>
            </a:r>
            <a:r>
              <a:rPr lang="en-IN" sz="2000" b="1" i="1" spc="-4" dirty="0">
                <a:solidFill>
                  <a:schemeClr val="tx1"/>
                </a:solidFill>
                <a:latin typeface="Times New Roman" panose="02020603050405020304" pitchFamily="18" charset="0"/>
                <a:cs typeface="Times New Roman" panose="02020603050405020304" pitchFamily="18" charset="0"/>
              </a:rPr>
              <a:t>1.4.2020</a:t>
            </a:r>
            <a:endParaRPr lang="en-IN" sz="2000" b="1" spc="-4" dirty="0">
              <a:solidFill>
                <a:schemeClr val="tx1"/>
              </a:solidFill>
              <a:latin typeface="Times New Roman" panose="02020603050405020304" pitchFamily="18" charset="0"/>
              <a:cs typeface="Times New Roman" panose="02020603050405020304" pitchFamily="18" charset="0"/>
            </a:endParaRPr>
          </a:p>
          <a:p>
            <a:pPr marL="439103" marR="89059" indent="-257175" algn="just">
              <a:spcBef>
                <a:spcPts val="296"/>
              </a:spcBef>
              <a:buFont typeface="Wingdings" panose="05000000000000000000" pitchFamily="2" charset="2"/>
              <a:buChar char="Ø"/>
            </a:pPr>
            <a:r>
              <a:rPr lang="en-GB" sz="2000" b="1" u="sng" spc="-4" dirty="0">
                <a:solidFill>
                  <a:schemeClr val="tx1"/>
                </a:solidFill>
                <a:latin typeface="Times New Roman" panose="02020603050405020304" pitchFamily="18" charset="0"/>
                <a:cs typeface="Times New Roman" panose="02020603050405020304" pitchFamily="18" charset="0"/>
              </a:rPr>
              <a:t>on or before the date of the agreement for transfer:</a:t>
            </a:r>
            <a:r>
              <a:rPr lang="en-GB" sz="2000" spc="-4" dirty="0">
                <a:solidFill>
                  <a:schemeClr val="tx1"/>
                </a:solidFill>
                <a:latin typeface="Times New Roman" panose="02020603050405020304" pitchFamily="18" charset="0"/>
                <a:cs typeface="Times New Roman" panose="02020603050405020304" pitchFamily="18" charset="0"/>
              </a:rPr>
              <a:t>] </a:t>
            </a:r>
          </a:p>
          <a:p>
            <a:pPr marL="428625" indent="-428625">
              <a:spcBef>
                <a:spcPts val="23"/>
              </a:spcBef>
              <a:buFont typeface="Wingdings" panose="05000000000000000000" pitchFamily="2" charset="2"/>
              <a:buChar char="Ø"/>
            </a:pPr>
            <a:endParaRPr lang="en-IN" sz="2800" dirty="0">
              <a:solidFill>
                <a:schemeClr val="tx1"/>
              </a:solidFill>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p>
        </p:txBody>
      </p:sp>
    </p:spTree>
    <p:extLst>
      <p:ext uri="{BB962C8B-B14F-4D97-AF65-F5344CB8AC3E}">
        <p14:creationId xmlns:p14="http://schemas.microsoft.com/office/powerpoint/2010/main" val="1666931136"/>
      </p:ext>
    </p:extLst>
  </p:cSld>
  <p:clrMapOvr>
    <a:masterClrMapping/>
  </p:clrMapOvr>
</p:sld>
</file>

<file path=ppt/slides/slide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84871" y="295135"/>
            <a:ext cx="8503920" cy="4790049"/>
          </a:xfrm>
        </p:spPr>
        <p:txBody>
          <a:bodyPr>
            <a:normAutofit/>
          </a:bodyPr>
          <a:lstStyle/>
          <a:p>
            <a:pPr marL="181928" marR="89059" indent="23813" algn="just"/>
            <a:r>
              <a:rPr lang="en-GB" sz="2000" b="1" i="1" dirty="0">
                <a:solidFill>
                  <a:schemeClr val="tx1"/>
                </a:solidFill>
                <a:latin typeface="Times New Roman" panose="02020603050405020304" pitchFamily="18" charset="0"/>
                <a:cs typeface="Times New Roman" panose="02020603050405020304" pitchFamily="18" charset="0"/>
              </a:rPr>
              <a:t>3</a:t>
            </a:r>
            <a:r>
              <a:rPr lang="en-GB" sz="2000" b="1" i="1" baseline="30000" dirty="0">
                <a:solidFill>
                  <a:schemeClr val="tx1"/>
                </a:solidFill>
                <a:latin typeface="Times New Roman" panose="02020603050405020304" pitchFamily="18" charset="0"/>
                <a:cs typeface="Times New Roman" panose="02020603050405020304" pitchFamily="18" charset="0"/>
              </a:rPr>
              <a:t>rd</a:t>
            </a:r>
            <a:r>
              <a:rPr lang="en-GB" sz="2000" b="1" i="1" dirty="0">
                <a:solidFill>
                  <a:schemeClr val="tx1"/>
                </a:solidFill>
                <a:latin typeface="Times New Roman" panose="02020603050405020304" pitchFamily="18" charset="0"/>
                <a:cs typeface="Times New Roman" panose="02020603050405020304" pitchFamily="18" charset="0"/>
              </a:rPr>
              <a:t> Proviso (Inserted by the Finance Act, 2018, </a:t>
            </a:r>
            <a:r>
              <a:rPr lang="en-GB" sz="2000" b="1" i="1" dirty="0" err="1">
                <a:solidFill>
                  <a:schemeClr val="tx1"/>
                </a:solidFill>
                <a:latin typeface="Times New Roman" panose="02020603050405020304" pitchFamily="18" charset="0"/>
                <a:cs typeface="Times New Roman" panose="02020603050405020304" pitchFamily="18" charset="0"/>
              </a:rPr>
              <a:t>w.e.f</a:t>
            </a:r>
            <a:r>
              <a:rPr lang="en-GB" sz="2000" b="1" i="1" dirty="0">
                <a:solidFill>
                  <a:schemeClr val="tx1"/>
                </a:solidFill>
                <a:latin typeface="Times New Roman" panose="02020603050405020304" pitchFamily="18" charset="0"/>
                <a:cs typeface="Times New Roman" panose="02020603050405020304" pitchFamily="18" charset="0"/>
              </a:rPr>
              <a:t>. 1-4-2019)</a:t>
            </a:r>
          </a:p>
          <a:p>
            <a:pPr marL="439103" marR="89059" indent="-257175" algn="just">
              <a:buFont typeface="Wingdings" panose="05000000000000000000" pitchFamily="2" charset="2"/>
              <a:buChar char="Ø"/>
            </a:pPr>
            <a:r>
              <a:rPr lang="en-GB" sz="2000" spc="-4" dirty="0">
                <a:solidFill>
                  <a:schemeClr val="tx1"/>
                </a:solidFill>
                <a:latin typeface="Times New Roman" panose="02020603050405020304" pitchFamily="18" charset="0"/>
                <a:cs typeface="Times New Roman" panose="02020603050405020304" pitchFamily="18" charset="0"/>
              </a:rPr>
              <a:t>[Provided also that </a:t>
            </a:r>
          </a:p>
          <a:p>
            <a:pPr marL="439103" marR="89059" indent="-257175" algn="just">
              <a:buFont typeface="Wingdings" panose="05000000000000000000" pitchFamily="2" charset="2"/>
              <a:buChar char="Ø"/>
            </a:pPr>
            <a:r>
              <a:rPr lang="en-GB" sz="2000" spc="-4" dirty="0">
                <a:solidFill>
                  <a:schemeClr val="tx1"/>
                </a:solidFill>
                <a:latin typeface="Times New Roman" panose="02020603050405020304" pitchFamily="18" charset="0"/>
                <a:cs typeface="Times New Roman" panose="02020603050405020304" pitchFamily="18" charset="0"/>
              </a:rPr>
              <a:t>where the </a:t>
            </a:r>
            <a:r>
              <a:rPr lang="en-GB" sz="2000" b="1" u="sng" spc="-4" dirty="0">
                <a:solidFill>
                  <a:schemeClr val="tx1"/>
                </a:solidFill>
                <a:latin typeface="Times New Roman" panose="02020603050405020304" pitchFamily="18" charset="0"/>
                <a:cs typeface="Times New Roman" panose="02020603050405020304" pitchFamily="18" charset="0"/>
              </a:rPr>
              <a:t>value adopted or assessed or assessable </a:t>
            </a:r>
          </a:p>
          <a:p>
            <a:pPr marL="439103" marR="89059" indent="-257175" algn="just">
              <a:buFont typeface="Wingdings" panose="05000000000000000000" pitchFamily="2" charset="2"/>
              <a:buChar char="Ø"/>
            </a:pPr>
            <a:r>
              <a:rPr lang="en-GB" sz="2000" b="1" u="sng" spc="-4" dirty="0">
                <a:solidFill>
                  <a:schemeClr val="tx1"/>
                </a:solidFill>
                <a:latin typeface="Times New Roman" panose="02020603050405020304" pitchFamily="18" charset="0"/>
                <a:cs typeface="Times New Roman" panose="02020603050405020304" pitchFamily="18" charset="0"/>
              </a:rPr>
              <a:t>by the stamp valuation authority</a:t>
            </a:r>
          </a:p>
          <a:p>
            <a:pPr marL="439103" marR="89059" indent="-257175" algn="just">
              <a:buFont typeface="Wingdings" panose="05000000000000000000" pitchFamily="2" charset="2"/>
              <a:buChar char="Ø"/>
            </a:pPr>
            <a:r>
              <a:rPr lang="en-GB" sz="2000" b="1" u="sng" spc="-4" dirty="0">
                <a:solidFill>
                  <a:schemeClr val="tx1"/>
                </a:solidFill>
                <a:latin typeface="Times New Roman" panose="02020603050405020304" pitchFamily="18" charset="0"/>
                <a:cs typeface="Times New Roman" panose="02020603050405020304" pitchFamily="18" charset="0"/>
              </a:rPr>
              <a:t>does not exceed one hundred and [ten] </a:t>
            </a:r>
            <a:r>
              <a:rPr lang="en-GB" sz="2000" b="1" i="1" spc="-4" dirty="0">
                <a:solidFill>
                  <a:schemeClr val="tx1"/>
                </a:solidFill>
                <a:latin typeface="Times New Roman" panose="02020603050405020304" pitchFamily="18" charset="0"/>
                <a:cs typeface="Times New Roman" panose="02020603050405020304" pitchFamily="18" charset="0"/>
              </a:rPr>
              <a:t>(Substituted for "five" by the Finance Act, 2020, </a:t>
            </a:r>
            <a:r>
              <a:rPr lang="en-GB" sz="2000" b="1" i="1" spc="-4" dirty="0" err="1">
                <a:solidFill>
                  <a:schemeClr val="tx1"/>
                </a:solidFill>
                <a:latin typeface="Times New Roman" panose="02020603050405020304" pitchFamily="18" charset="0"/>
                <a:cs typeface="Times New Roman" panose="02020603050405020304" pitchFamily="18" charset="0"/>
              </a:rPr>
              <a:t>w.e.f</a:t>
            </a:r>
            <a:r>
              <a:rPr lang="en-GB" sz="2000" b="1" i="1" spc="-4" dirty="0">
                <a:solidFill>
                  <a:schemeClr val="tx1"/>
                </a:solidFill>
                <a:latin typeface="Times New Roman" panose="02020603050405020304" pitchFamily="18" charset="0"/>
                <a:cs typeface="Times New Roman" panose="02020603050405020304" pitchFamily="18" charset="0"/>
              </a:rPr>
              <a:t>. 1-4-2021) </a:t>
            </a:r>
            <a:r>
              <a:rPr lang="en-GB" sz="2000" b="1" u="sng" spc="-4" dirty="0">
                <a:solidFill>
                  <a:schemeClr val="tx1"/>
                </a:solidFill>
                <a:latin typeface="Times New Roman" panose="02020603050405020304" pitchFamily="18" charset="0"/>
                <a:cs typeface="Times New Roman" panose="02020603050405020304" pitchFamily="18" charset="0"/>
              </a:rPr>
              <a:t>per cent</a:t>
            </a:r>
            <a:r>
              <a:rPr lang="en-GB" sz="2000" spc="-4" dirty="0">
                <a:solidFill>
                  <a:schemeClr val="tx1"/>
                </a:solidFill>
                <a:latin typeface="Times New Roman" panose="02020603050405020304" pitchFamily="18" charset="0"/>
                <a:cs typeface="Times New Roman" panose="02020603050405020304" pitchFamily="18" charset="0"/>
              </a:rPr>
              <a:t> </a:t>
            </a:r>
          </a:p>
          <a:p>
            <a:pPr marL="439103" marR="89059" indent="-257175" algn="just">
              <a:buFont typeface="Wingdings" panose="05000000000000000000" pitchFamily="2" charset="2"/>
              <a:buChar char="Ø"/>
            </a:pPr>
            <a:r>
              <a:rPr lang="en-GB" sz="2000" spc="-4" dirty="0">
                <a:solidFill>
                  <a:schemeClr val="tx1"/>
                </a:solidFill>
                <a:latin typeface="Times New Roman" panose="02020603050405020304" pitchFamily="18" charset="0"/>
                <a:cs typeface="Times New Roman" panose="02020603050405020304" pitchFamily="18" charset="0"/>
              </a:rPr>
              <a:t>of the </a:t>
            </a:r>
            <a:r>
              <a:rPr lang="en-GB" sz="2000" b="1" u="sng" spc="-4" dirty="0">
                <a:solidFill>
                  <a:schemeClr val="tx1"/>
                </a:solidFill>
                <a:latin typeface="Times New Roman" panose="02020603050405020304" pitchFamily="18" charset="0"/>
                <a:cs typeface="Times New Roman" panose="02020603050405020304" pitchFamily="18" charset="0"/>
              </a:rPr>
              <a:t>consideration received or accruing as a result of the transfer,</a:t>
            </a:r>
            <a:r>
              <a:rPr lang="en-GB" sz="2000" spc="-4" dirty="0">
                <a:solidFill>
                  <a:schemeClr val="tx1"/>
                </a:solidFill>
                <a:latin typeface="Times New Roman" panose="02020603050405020304" pitchFamily="18" charset="0"/>
                <a:cs typeface="Times New Roman" panose="02020603050405020304" pitchFamily="18" charset="0"/>
              </a:rPr>
              <a:t> </a:t>
            </a:r>
          </a:p>
          <a:p>
            <a:pPr marL="439103" marR="89059" indent="-257175" algn="just">
              <a:buFont typeface="Wingdings" panose="05000000000000000000" pitchFamily="2" charset="2"/>
              <a:buChar char="Ø"/>
            </a:pPr>
            <a:r>
              <a:rPr lang="en-GB" sz="2000" spc="-4" dirty="0">
                <a:solidFill>
                  <a:schemeClr val="tx1"/>
                </a:solidFill>
                <a:latin typeface="Times New Roman" panose="02020603050405020304" pitchFamily="18" charset="0"/>
                <a:cs typeface="Times New Roman" panose="02020603050405020304" pitchFamily="18" charset="0"/>
              </a:rPr>
              <a:t>the </a:t>
            </a:r>
            <a:r>
              <a:rPr lang="en-GB" sz="2000" b="1" u="sng" spc="-4" dirty="0">
                <a:solidFill>
                  <a:schemeClr val="tx1"/>
                </a:solidFill>
                <a:latin typeface="Times New Roman" panose="02020603050405020304" pitchFamily="18" charset="0"/>
                <a:cs typeface="Times New Roman" panose="02020603050405020304" pitchFamily="18" charset="0"/>
              </a:rPr>
              <a:t>consideration so received or accruing</a:t>
            </a:r>
            <a:r>
              <a:rPr lang="en-GB" sz="2000" spc="-4" dirty="0">
                <a:solidFill>
                  <a:schemeClr val="tx1"/>
                </a:solidFill>
                <a:latin typeface="Times New Roman" panose="02020603050405020304" pitchFamily="18" charset="0"/>
                <a:cs typeface="Times New Roman" panose="02020603050405020304" pitchFamily="18" charset="0"/>
              </a:rPr>
              <a:t> </a:t>
            </a:r>
          </a:p>
          <a:p>
            <a:pPr marL="439103" marR="89059" indent="-257175" algn="just">
              <a:buFont typeface="Wingdings" panose="05000000000000000000" pitchFamily="2" charset="2"/>
              <a:buChar char="Ø"/>
            </a:pPr>
            <a:r>
              <a:rPr lang="en-GB" sz="2000" spc="-4" dirty="0">
                <a:solidFill>
                  <a:schemeClr val="tx1"/>
                </a:solidFill>
                <a:latin typeface="Times New Roman" panose="02020603050405020304" pitchFamily="18" charset="0"/>
                <a:cs typeface="Times New Roman" panose="02020603050405020304" pitchFamily="18" charset="0"/>
              </a:rPr>
              <a:t>as a result of the transfer shall, </a:t>
            </a:r>
          </a:p>
          <a:p>
            <a:pPr marL="439103" marR="89059" indent="-257175" algn="just">
              <a:buFont typeface="Wingdings" panose="05000000000000000000" pitchFamily="2" charset="2"/>
              <a:buChar char="Ø"/>
            </a:pPr>
            <a:r>
              <a:rPr lang="en-GB" sz="2000" spc="-4" dirty="0">
                <a:solidFill>
                  <a:schemeClr val="tx1"/>
                </a:solidFill>
                <a:latin typeface="Times New Roman" panose="02020603050405020304" pitchFamily="18" charset="0"/>
                <a:cs typeface="Times New Roman" panose="02020603050405020304" pitchFamily="18" charset="0"/>
              </a:rPr>
              <a:t>for the purposes of section 48, </a:t>
            </a:r>
          </a:p>
          <a:p>
            <a:pPr marL="439103" marR="89059" indent="-257175" algn="just">
              <a:buFont typeface="Wingdings" panose="05000000000000000000" pitchFamily="2" charset="2"/>
              <a:buChar char="Ø"/>
            </a:pPr>
            <a:r>
              <a:rPr lang="en-GB" sz="2000" spc="-4" dirty="0">
                <a:solidFill>
                  <a:schemeClr val="tx1"/>
                </a:solidFill>
                <a:latin typeface="Times New Roman" panose="02020603050405020304" pitchFamily="18" charset="0"/>
                <a:cs typeface="Times New Roman" panose="02020603050405020304" pitchFamily="18" charset="0"/>
              </a:rPr>
              <a:t>be </a:t>
            </a:r>
            <a:r>
              <a:rPr lang="en-GB" sz="2000" b="1" u="sng" spc="-4" dirty="0">
                <a:solidFill>
                  <a:schemeClr val="tx1"/>
                </a:solidFill>
                <a:latin typeface="Times New Roman" panose="02020603050405020304" pitchFamily="18" charset="0"/>
                <a:cs typeface="Times New Roman" panose="02020603050405020304" pitchFamily="18" charset="0"/>
              </a:rPr>
              <a:t>deemed to be the full value of the consideration.</a:t>
            </a:r>
            <a:r>
              <a:rPr lang="en-GB" sz="2000" spc="-4" dirty="0">
                <a:solidFill>
                  <a:schemeClr val="tx1"/>
                </a:solidFill>
                <a:latin typeface="Times New Roman" panose="02020603050405020304" pitchFamily="18" charset="0"/>
                <a:cs typeface="Times New Roman" panose="02020603050405020304" pitchFamily="18" charset="0"/>
              </a:rPr>
              <a:t>]</a:t>
            </a:r>
            <a:endParaRPr lang="en-IN" sz="2000" dirty="0">
              <a:solidFill>
                <a:schemeClr val="tx1"/>
              </a:solidFill>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p>
        </p:txBody>
      </p:sp>
    </p:spTree>
    <p:extLst>
      <p:ext uri="{BB962C8B-B14F-4D97-AF65-F5344CB8AC3E}">
        <p14:creationId xmlns:p14="http://schemas.microsoft.com/office/powerpoint/2010/main" val="2472155506"/>
      </p:ext>
    </p:extLst>
  </p:cSld>
  <p:clrMapOvr>
    <a:masterClrMapping/>
  </p:clrMapOvr>
</p:sld>
</file>

<file path=ppt/slides/slide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5944" y="260648"/>
            <a:ext cx="8645979" cy="4691659"/>
          </a:xfrm>
        </p:spPr>
        <p:txBody>
          <a:bodyPr>
            <a:normAutofit fontScale="92500" lnSpcReduction="20000"/>
          </a:bodyPr>
          <a:lstStyle/>
          <a:p>
            <a:pPr marL="82296" indent="0" algn="just">
              <a:buNone/>
            </a:pPr>
            <a:r>
              <a:rPr lang="en-GB" sz="2000" b="1" dirty="0">
                <a:latin typeface="Times New Roman" panose="02020603050405020304" pitchFamily="18" charset="0"/>
                <a:cs typeface="Times New Roman" panose="02020603050405020304" pitchFamily="18" charset="0"/>
              </a:rPr>
              <a:t>50C(2)</a:t>
            </a:r>
            <a:r>
              <a:rPr lang="en-GB" sz="2000" dirty="0">
                <a:latin typeface="Times New Roman" panose="02020603050405020304" pitchFamily="18" charset="0"/>
                <a:cs typeface="Times New Roman" panose="02020603050405020304" pitchFamily="18" charset="0"/>
              </a:rPr>
              <a:t> </a:t>
            </a:r>
          </a:p>
          <a:p>
            <a:pPr marL="82296" indent="0" algn="just">
              <a:buNone/>
            </a:pPr>
            <a:r>
              <a:rPr lang="en-GB" sz="2000" dirty="0">
                <a:latin typeface="Times New Roman" panose="02020603050405020304" pitchFamily="18" charset="0"/>
                <a:cs typeface="Times New Roman" panose="02020603050405020304" pitchFamily="18" charset="0"/>
              </a:rPr>
              <a:t>Without prejudice to the provisions of sub-section (1), </a:t>
            </a:r>
          </a:p>
          <a:p>
            <a:pPr marL="82296" indent="0" algn="just">
              <a:buNone/>
            </a:pPr>
            <a:r>
              <a:rPr lang="en-GB" sz="2000" dirty="0">
                <a:latin typeface="Times New Roman" panose="02020603050405020304" pitchFamily="18" charset="0"/>
                <a:cs typeface="Times New Roman" panose="02020603050405020304" pitchFamily="18" charset="0"/>
              </a:rPr>
              <a:t>where -</a:t>
            </a:r>
          </a:p>
          <a:p>
            <a:pPr marL="82296" indent="0" algn="just">
              <a:buNone/>
            </a:pPr>
            <a:r>
              <a:rPr lang="en-GB" sz="2000" dirty="0">
                <a:latin typeface="Times New Roman" panose="02020603050405020304" pitchFamily="18" charset="0"/>
                <a:cs typeface="Times New Roman" panose="02020603050405020304" pitchFamily="18" charset="0"/>
              </a:rPr>
              <a:t>(a) the </a:t>
            </a:r>
            <a:r>
              <a:rPr lang="en-GB" sz="2000" dirty="0" err="1">
                <a:latin typeface="Times New Roman" panose="02020603050405020304" pitchFamily="18" charset="0"/>
                <a:cs typeface="Times New Roman" panose="02020603050405020304" pitchFamily="18" charset="0"/>
              </a:rPr>
              <a:t>assessee</a:t>
            </a:r>
            <a:r>
              <a:rPr lang="en-GB" sz="2000" dirty="0">
                <a:latin typeface="Times New Roman" panose="02020603050405020304" pitchFamily="18" charset="0"/>
                <a:cs typeface="Times New Roman" panose="02020603050405020304" pitchFamily="18" charset="0"/>
              </a:rPr>
              <a:t> </a:t>
            </a:r>
            <a:r>
              <a:rPr lang="en-GB" sz="2000" b="1" u="sng" dirty="0">
                <a:latin typeface="Times New Roman" panose="02020603050405020304" pitchFamily="18" charset="0"/>
                <a:cs typeface="Times New Roman" panose="02020603050405020304" pitchFamily="18" charset="0"/>
              </a:rPr>
              <a:t>claims</a:t>
            </a:r>
            <a:r>
              <a:rPr lang="en-GB" sz="2000" dirty="0">
                <a:latin typeface="Times New Roman" panose="02020603050405020304" pitchFamily="18" charset="0"/>
                <a:cs typeface="Times New Roman" panose="02020603050405020304" pitchFamily="18" charset="0"/>
              </a:rPr>
              <a:t> before any Assessing Officer </a:t>
            </a:r>
          </a:p>
          <a:p>
            <a:pPr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that the </a:t>
            </a:r>
            <a:r>
              <a:rPr lang="en-GB" sz="2000" b="1" u="sng" dirty="0">
                <a:latin typeface="Times New Roman" panose="02020603050405020304" pitchFamily="18" charset="0"/>
                <a:cs typeface="Times New Roman" panose="02020603050405020304" pitchFamily="18" charset="0"/>
              </a:rPr>
              <a:t>value adopted or assessed [or assessable]</a:t>
            </a:r>
            <a:r>
              <a:rPr lang="en-GB" sz="2000" dirty="0">
                <a:latin typeface="Times New Roman" panose="02020603050405020304" pitchFamily="18" charset="0"/>
                <a:cs typeface="Times New Roman" panose="02020603050405020304" pitchFamily="18" charset="0"/>
              </a:rPr>
              <a:t> </a:t>
            </a:r>
          </a:p>
          <a:p>
            <a:pPr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by the </a:t>
            </a:r>
            <a:r>
              <a:rPr lang="en-GB" sz="2000" b="1" u="sng" dirty="0">
                <a:latin typeface="Times New Roman" panose="02020603050405020304" pitchFamily="18" charset="0"/>
                <a:cs typeface="Times New Roman" panose="02020603050405020304" pitchFamily="18" charset="0"/>
              </a:rPr>
              <a:t>stamp valuation authority</a:t>
            </a:r>
            <a:r>
              <a:rPr lang="en-GB" sz="2000" dirty="0">
                <a:latin typeface="Times New Roman" panose="02020603050405020304" pitchFamily="18" charset="0"/>
                <a:cs typeface="Times New Roman" panose="02020603050405020304" pitchFamily="18" charset="0"/>
              </a:rPr>
              <a:t> under sub-section (1) </a:t>
            </a:r>
          </a:p>
          <a:p>
            <a:pPr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exceeds the </a:t>
            </a:r>
            <a:r>
              <a:rPr lang="en-GB" sz="2000" b="1" u="sng" dirty="0">
                <a:latin typeface="Times New Roman" panose="02020603050405020304" pitchFamily="18" charset="0"/>
                <a:cs typeface="Times New Roman" panose="02020603050405020304" pitchFamily="18" charset="0"/>
              </a:rPr>
              <a:t>fair market value</a:t>
            </a:r>
            <a:r>
              <a:rPr lang="en-GB" sz="2000" dirty="0">
                <a:latin typeface="Times New Roman" panose="02020603050405020304" pitchFamily="18" charset="0"/>
                <a:cs typeface="Times New Roman" panose="02020603050405020304" pitchFamily="18" charset="0"/>
              </a:rPr>
              <a:t> of the property </a:t>
            </a:r>
          </a:p>
          <a:p>
            <a:pPr algn="just">
              <a:buFont typeface="Wingdings" panose="05000000000000000000" pitchFamily="2" charset="2"/>
              <a:buChar char="Ø"/>
            </a:pPr>
            <a:r>
              <a:rPr lang="en-GB" sz="2000" b="1" u="sng" dirty="0">
                <a:latin typeface="Times New Roman" panose="02020603050405020304" pitchFamily="18" charset="0"/>
                <a:cs typeface="Times New Roman" panose="02020603050405020304" pitchFamily="18" charset="0"/>
              </a:rPr>
              <a:t>as on the date of transfer;</a:t>
            </a:r>
          </a:p>
          <a:p>
            <a:pPr marL="82296" indent="0" algn="just">
              <a:buNone/>
            </a:pPr>
            <a:endParaRPr lang="en-GB" sz="2000" dirty="0">
              <a:latin typeface="Times New Roman" panose="02020603050405020304" pitchFamily="18" charset="0"/>
              <a:cs typeface="Times New Roman" panose="02020603050405020304" pitchFamily="18" charset="0"/>
            </a:endParaRPr>
          </a:p>
          <a:p>
            <a:pPr marL="82296" indent="0" algn="just">
              <a:buNone/>
            </a:pPr>
            <a:r>
              <a:rPr lang="en-GB" sz="2000" dirty="0">
                <a:latin typeface="Times New Roman" panose="02020603050405020304" pitchFamily="18" charset="0"/>
                <a:cs typeface="Times New Roman" panose="02020603050405020304" pitchFamily="18" charset="0"/>
              </a:rPr>
              <a:t>(b) the value so adopted or assessed [or assessable] </a:t>
            </a:r>
          </a:p>
          <a:p>
            <a:pPr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by the stamp valuation authority under sub-section (1) </a:t>
            </a:r>
          </a:p>
          <a:p>
            <a:pPr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has </a:t>
            </a:r>
            <a:r>
              <a:rPr lang="en-GB" sz="2000" b="1" u="sng" dirty="0">
                <a:latin typeface="Times New Roman" panose="02020603050405020304" pitchFamily="18" charset="0"/>
                <a:cs typeface="Times New Roman" panose="02020603050405020304" pitchFamily="18" charset="0"/>
              </a:rPr>
              <a:t>not been disputed in any appeal or revision</a:t>
            </a:r>
            <a:r>
              <a:rPr lang="en-GB" sz="2000" dirty="0">
                <a:latin typeface="Times New Roman" panose="02020603050405020304" pitchFamily="18" charset="0"/>
                <a:cs typeface="Times New Roman" panose="02020603050405020304" pitchFamily="18" charset="0"/>
              </a:rPr>
              <a:t> or </a:t>
            </a:r>
          </a:p>
          <a:p>
            <a:pPr algn="just">
              <a:buFont typeface="Wingdings" panose="05000000000000000000" pitchFamily="2" charset="2"/>
              <a:buChar char="Ø"/>
            </a:pPr>
            <a:r>
              <a:rPr lang="en-GB" sz="2000" b="1" u="sng" dirty="0">
                <a:latin typeface="Times New Roman" panose="02020603050405020304" pitchFamily="18" charset="0"/>
                <a:cs typeface="Times New Roman" panose="02020603050405020304" pitchFamily="18" charset="0"/>
              </a:rPr>
              <a:t>no reference has been made before any other authority, court or the High Court,</a:t>
            </a:r>
          </a:p>
          <a:p>
            <a:pPr marL="257175" indent="-257175" algn="just">
              <a:buFont typeface="Wingdings" panose="05000000000000000000" pitchFamily="2" charset="2"/>
              <a:buChar char="Ø"/>
            </a:pPr>
            <a:r>
              <a:rPr lang="en-GB" sz="2000" b="1" u="sng" dirty="0">
                <a:latin typeface="Times New Roman" panose="02020603050405020304" pitchFamily="18" charset="0"/>
                <a:cs typeface="Times New Roman" panose="02020603050405020304" pitchFamily="18" charset="0"/>
              </a:rPr>
              <a:t>the Assessing Officer may refer the valuation of the capital asset</a:t>
            </a:r>
            <a:r>
              <a:rPr lang="en-GB" sz="2000" dirty="0">
                <a:latin typeface="Times New Roman" panose="02020603050405020304" pitchFamily="18" charset="0"/>
                <a:cs typeface="Times New Roman" panose="02020603050405020304" pitchFamily="18" charset="0"/>
              </a:rPr>
              <a:t> to </a:t>
            </a:r>
          </a:p>
          <a:p>
            <a:pPr marL="257175" indent="-257175" algn="just">
              <a:buFont typeface="Wingdings" panose="05000000000000000000" pitchFamily="2" charset="2"/>
              <a:buChar char="Ø"/>
            </a:pPr>
            <a:r>
              <a:rPr lang="en-GB" sz="2000" b="1" u="sng" dirty="0">
                <a:latin typeface="Times New Roman" panose="02020603050405020304" pitchFamily="18" charset="0"/>
                <a:cs typeface="Times New Roman" panose="02020603050405020304" pitchFamily="18" charset="0"/>
              </a:rPr>
              <a:t>a Valuation Officer</a:t>
            </a:r>
            <a:endParaRPr lang="en-GB" sz="200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p>
        </p:txBody>
      </p:sp>
    </p:spTree>
    <p:extLst>
      <p:ext uri="{BB962C8B-B14F-4D97-AF65-F5344CB8AC3E}">
        <p14:creationId xmlns:p14="http://schemas.microsoft.com/office/powerpoint/2010/main" val="1765840907"/>
      </p:ext>
    </p:extLst>
  </p:cSld>
  <p:clrMapOvr>
    <a:masterClrMapping/>
  </p:clrMapOvr>
</p:sld>
</file>

<file path=ppt/slides/slide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5944" y="404664"/>
            <a:ext cx="8645979" cy="4691659"/>
          </a:xfrm>
        </p:spPr>
        <p:txBody>
          <a:bodyPr>
            <a:normAutofit/>
          </a:bodyPr>
          <a:lstStyle/>
          <a:p>
            <a:pPr marL="257175" indent="-257175"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and </a:t>
            </a:r>
            <a:r>
              <a:rPr lang="en-GB" sz="2000" b="1" u="sng" dirty="0">
                <a:latin typeface="Times New Roman" panose="02020603050405020304" pitchFamily="18" charset="0"/>
                <a:cs typeface="Times New Roman" panose="02020603050405020304" pitchFamily="18" charset="0"/>
              </a:rPr>
              <a:t>where any such reference is made,</a:t>
            </a:r>
            <a:r>
              <a:rPr lang="en-GB" sz="2000" dirty="0">
                <a:latin typeface="Times New Roman" panose="02020603050405020304" pitchFamily="18" charset="0"/>
                <a:cs typeface="Times New Roman" panose="02020603050405020304" pitchFamily="18" charset="0"/>
              </a:rPr>
              <a:t> </a:t>
            </a:r>
          </a:p>
          <a:p>
            <a:pPr marL="257175" indent="-257175"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the </a:t>
            </a:r>
            <a:r>
              <a:rPr lang="en-GB" sz="2000" b="1" u="sng" dirty="0">
                <a:latin typeface="Times New Roman" panose="02020603050405020304" pitchFamily="18" charset="0"/>
                <a:cs typeface="Times New Roman" panose="02020603050405020304" pitchFamily="18" charset="0"/>
              </a:rPr>
              <a:t>provisions</a:t>
            </a:r>
            <a:r>
              <a:rPr lang="en-GB" sz="2000" dirty="0">
                <a:latin typeface="Times New Roman" panose="02020603050405020304" pitchFamily="18" charset="0"/>
                <a:cs typeface="Times New Roman" panose="02020603050405020304" pitchFamily="18" charset="0"/>
              </a:rPr>
              <a:t> of sub-sections (2), (3), (4), (5) and (6) of section 16A, </a:t>
            </a:r>
          </a:p>
          <a:p>
            <a:pPr marL="257175" indent="-257175"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clause (</a:t>
            </a:r>
            <a:r>
              <a:rPr lang="en-GB" sz="2000" dirty="0" err="1">
                <a:latin typeface="Times New Roman" panose="02020603050405020304" pitchFamily="18" charset="0"/>
                <a:cs typeface="Times New Roman" panose="02020603050405020304" pitchFamily="18" charset="0"/>
              </a:rPr>
              <a:t>i</a:t>
            </a:r>
            <a:r>
              <a:rPr lang="en-GB" sz="2000" dirty="0">
                <a:latin typeface="Times New Roman" panose="02020603050405020304" pitchFamily="18" charset="0"/>
                <a:cs typeface="Times New Roman" panose="02020603050405020304" pitchFamily="18" charset="0"/>
              </a:rPr>
              <a:t>) of sub-section (1) and sub-sections (6) and (7) of section 23A, </a:t>
            </a:r>
          </a:p>
          <a:p>
            <a:pPr marL="257175" indent="-257175"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sub-section (5) of section 24, </a:t>
            </a:r>
          </a:p>
          <a:p>
            <a:pPr marL="257175" indent="-257175"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section 34AA, section 35 and section 37 </a:t>
            </a:r>
          </a:p>
          <a:p>
            <a:pPr marL="257175" indent="-257175" algn="just">
              <a:buFont typeface="Wingdings" panose="05000000000000000000" pitchFamily="2" charset="2"/>
              <a:buChar char="Ø"/>
            </a:pPr>
            <a:r>
              <a:rPr lang="en-GB" sz="2000" b="1" u="sng" dirty="0">
                <a:latin typeface="Times New Roman" panose="02020603050405020304" pitchFamily="18" charset="0"/>
                <a:cs typeface="Times New Roman" panose="02020603050405020304" pitchFamily="18" charset="0"/>
              </a:rPr>
              <a:t>of the Wealth-tax Act</a:t>
            </a:r>
            <a:r>
              <a:rPr lang="en-GB" sz="2000" dirty="0">
                <a:latin typeface="Times New Roman" panose="02020603050405020304" pitchFamily="18" charset="0"/>
                <a:cs typeface="Times New Roman" panose="02020603050405020304" pitchFamily="18" charset="0"/>
              </a:rPr>
              <a:t>, 1957 (27 of 1957), </a:t>
            </a:r>
          </a:p>
          <a:p>
            <a:pPr marL="257175" indent="-257175" algn="just">
              <a:buFont typeface="Wingdings" panose="05000000000000000000" pitchFamily="2" charset="2"/>
              <a:buChar char="Ø"/>
            </a:pPr>
            <a:r>
              <a:rPr lang="en-GB" sz="2000" b="1" u="sng" dirty="0">
                <a:latin typeface="Times New Roman" panose="02020603050405020304" pitchFamily="18" charset="0"/>
                <a:cs typeface="Times New Roman" panose="02020603050405020304" pitchFamily="18" charset="0"/>
              </a:rPr>
              <a:t>shall, with necessary modifications</a:t>
            </a:r>
            <a:r>
              <a:rPr lang="en-GB" sz="2000" dirty="0">
                <a:latin typeface="Times New Roman" panose="02020603050405020304" pitchFamily="18" charset="0"/>
                <a:cs typeface="Times New Roman" panose="02020603050405020304" pitchFamily="18" charset="0"/>
              </a:rPr>
              <a:t>, </a:t>
            </a:r>
          </a:p>
          <a:p>
            <a:pPr marL="257175" indent="-257175" algn="just">
              <a:buFont typeface="Wingdings" panose="05000000000000000000" pitchFamily="2" charset="2"/>
              <a:buChar char="Ø"/>
            </a:pPr>
            <a:r>
              <a:rPr lang="en-GB" sz="2000" b="1" u="sng" dirty="0">
                <a:latin typeface="Times New Roman" panose="02020603050405020304" pitchFamily="18" charset="0"/>
                <a:cs typeface="Times New Roman" panose="02020603050405020304" pitchFamily="18" charset="0"/>
              </a:rPr>
              <a:t>apply in relation to such reference</a:t>
            </a:r>
          </a:p>
          <a:p>
            <a:pPr marL="257175" indent="-257175" algn="just">
              <a:buFont typeface="Wingdings" panose="05000000000000000000" pitchFamily="2" charset="2"/>
              <a:buChar char="Ø"/>
            </a:pPr>
            <a:r>
              <a:rPr lang="en-GB" sz="2000" b="1" u="sng" dirty="0">
                <a:latin typeface="Times New Roman" panose="02020603050405020304" pitchFamily="18" charset="0"/>
                <a:cs typeface="Times New Roman" panose="02020603050405020304" pitchFamily="18" charset="0"/>
              </a:rPr>
              <a:t>as they apply in relation to a reference made </a:t>
            </a:r>
          </a:p>
          <a:p>
            <a:pPr marL="257175" indent="-257175" algn="just">
              <a:buFont typeface="Wingdings" panose="05000000000000000000" pitchFamily="2" charset="2"/>
              <a:buChar char="Ø"/>
            </a:pPr>
            <a:r>
              <a:rPr lang="en-GB" sz="2000" b="1" u="sng" dirty="0">
                <a:latin typeface="Times New Roman" panose="02020603050405020304" pitchFamily="18" charset="0"/>
                <a:cs typeface="Times New Roman" panose="02020603050405020304" pitchFamily="18" charset="0"/>
              </a:rPr>
              <a:t>by the Assessing Officer under sub-section (1) of section 16A of that Act.</a:t>
            </a:r>
            <a:endParaRPr lang="en-IN" sz="2000" b="1" u="sng"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p>
        </p:txBody>
      </p:sp>
    </p:spTree>
    <p:extLst>
      <p:ext uri="{BB962C8B-B14F-4D97-AF65-F5344CB8AC3E}">
        <p14:creationId xmlns:p14="http://schemas.microsoft.com/office/powerpoint/2010/main" val="262802506"/>
      </p:ext>
    </p:extLst>
  </p:cSld>
  <p:clrMapOvr>
    <a:masterClrMapping/>
  </p:clrMapOvr>
</p:sld>
</file>

<file path=ppt/slides/slide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5944" y="332656"/>
            <a:ext cx="8645979" cy="4691659"/>
          </a:xfrm>
        </p:spPr>
        <p:txBody>
          <a:bodyPr>
            <a:normAutofit/>
          </a:bodyPr>
          <a:lstStyle/>
          <a:p>
            <a:pPr marL="109728" indent="0" algn="just">
              <a:lnSpc>
                <a:spcPct val="100000"/>
              </a:lnSpc>
              <a:buNone/>
            </a:pPr>
            <a:r>
              <a:rPr lang="en-GB" sz="2000" b="1" dirty="0">
                <a:latin typeface="Times New Roman" panose="02020603050405020304" pitchFamily="18" charset="0"/>
                <a:cs typeface="Times New Roman" panose="02020603050405020304" pitchFamily="18" charset="0"/>
              </a:rPr>
              <a:t>Explanation - 1</a:t>
            </a:r>
          </a:p>
          <a:p>
            <a:pPr marL="109728" indent="0" algn="just">
              <a:lnSpc>
                <a:spcPct val="100000"/>
              </a:lnSpc>
              <a:buNone/>
            </a:pPr>
            <a:r>
              <a:rPr lang="en-GB" sz="2000" dirty="0">
                <a:latin typeface="Times New Roman" panose="02020603050405020304" pitchFamily="18" charset="0"/>
                <a:cs typeface="Times New Roman" panose="02020603050405020304" pitchFamily="18" charset="0"/>
              </a:rPr>
              <a:t>For the purposes of this section, "</a:t>
            </a:r>
            <a:r>
              <a:rPr lang="en-GB" sz="2000" b="1" u="sng" dirty="0">
                <a:latin typeface="Times New Roman" panose="02020603050405020304" pitchFamily="18" charset="0"/>
                <a:cs typeface="Times New Roman" panose="02020603050405020304" pitchFamily="18" charset="0"/>
              </a:rPr>
              <a:t>Valuation Officer" shall have the same meaning as in clause (r) of section 2 of the Wealth-tax Act, 1957 (27 of 1957).</a:t>
            </a:r>
          </a:p>
          <a:p>
            <a:pPr algn="just">
              <a:lnSpc>
                <a:spcPct val="100000"/>
              </a:lnSpc>
            </a:pPr>
            <a:endParaRPr lang="en-GB" sz="2000" b="1" u="sng" dirty="0">
              <a:latin typeface="Times New Roman" panose="02020603050405020304" pitchFamily="18" charset="0"/>
              <a:cs typeface="Times New Roman" panose="02020603050405020304" pitchFamily="18" charset="0"/>
            </a:endParaRPr>
          </a:p>
          <a:p>
            <a:pPr marL="109728" indent="0" algn="just">
              <a:lnSpc>
                <a:spcPct val="100000"/>
              </a:lnSpc>
              <a:buNone/>
            </a:pPr>
            <a:r>
              <a:rPr lang="en-GB" sz="2000" b="1" dirty="0">
                <a:latin typeface="Times New Roman" panose="02020603050405020304" pitchFamily="18" charset="0"/>
                <a:cs typeface="Times New Roman" panose="02020603050405020304" pitchFamily="18" charset="0"/>
              </a:rPr>
              <a:t>Explanation - 2 </a:t>
            </a:r>
          </a:p>
          <a:p>
            <a:pPr marL="342900" indent="-342900"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For the purposes of this section, </a:t>
            </a:r>
          </a:p>
          <a:p>
            <a:pPr marL="342900" indent="-342900"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the expression "assessable" means the price</a:t>
            </a:r>
          </a:p>
          <a:p>
            <a:pPr marL="342900" indent="-342900"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which the stamp valuation authority would have, </a:t>
            </a:r>
          </a:p>
          <a:p>
            <a:pPr marL="342900" indent="-342900"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notwithstanding anything to the contrary contained in any other law </a:t>
            </a:r>
          </a:p>
          <a:p>
            <a:pPr marL="342900" indent="-342900"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for the time being in force, </a:t>
            </a:r>
          </a:p>
          <a:p>
            <a:pPr marL="342900" indent="-342900"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adopted or assessed, </a:t>
            </a:r>
          </a:p>
          <a:p>
            <a:pPr marL="342900" indent="-342900"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if it were referred to such authority </a:t>
            </a:r>
          </a:p>
          <a:p>
            <a:pPr marL="342900" indent="-342900"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for the purposes of the payment of stamp duty.</a:t>
            </a:r>
          </a:p>
          <a:p>
            <a:pPr algn="just">
              <a:lnSpc>
                <a:spcPct val="100000"/>
              </a:lnSpc>
            </a:pPr>
            <a:endParaRPr lang="en-GB" sz="2000" dirty="0">
              <a:latin typeface="Times New Roman" panose="02020603050405020304" pitchFamily="18" charset="0"/>
              <a:cs typeface="Times New Roman" panose="02020603050405020304" pitchFamily="18" charset="0"/>
            </a:endParaRPr>
          </a:p>
          <a:p>
            <a:pPr marL="257175" indent="-257175" algn="just">
              <a:buFont typeface="Wingdings" panose="05000000000000000000" pitchFamily="2" charset="2"/>
              <a:buChar char="Ø"/>
            </a:pPr>
            <a:endParaRPr lang="en-IN" sz="2000" b="1" u="sng"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p>
        </p:txBody>
      </p:sp>
    </p:spTree>
    <p:extLst>
      <p:ext uri="{BB962C8B-B14F-4D97-AF65-F5344CB8AC3E}">
        <p14:creationId xmlns:p14="http://schemas.microsoft.com/office/powerpoint/2010/main" val="747384025"/>
      </p:ext>
    </p:extLst>
  </p:cSld>
  <p:clrMapOvr>
    <a:masterClrMapping/>
  </p:clrMapOvr>
</p:sld>
</file>

<file path=ppt/slides/slide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84871" y="260648"/>
            <a:ext cx="8503920" cy="4790049"/>
          </a:xfrm>
        </p:spPr>
        <p:txBody>
          <a:bodyPr>
            <a:normAutofit/>
          </a:bodyPr>
          <a:lstStyle/>
          <a:p>
            <a:pPr algn="just">
              <a:lnSpc>
                <a:spcPct val="100000"/>
              </a:lnSpc>
            </a:pPr>
            <a:r>
              <a:rPr lang="en-GB" sz="2400" b="1" dirty="0">
                <a:solidFill>
                  <a:schemeClr val="tx1"/>
                </a:solidFill>
                <a:latin typeface="Times New Roman" panose="02020603050405020304" pitchFamily="18" charset="0"/>
                <a:cs typeface="Times New Roman" panose="02020603050405020304" pitchFamily="18" charset="0"/>
              </a:rPr>
              <a:t>50C(3)</a:t>
            </a:r>
            <a:endParaRPr lang="en-GB" sz="2400" dirty="0">
              <a:solidFill>
                <a:schemeClr val="tx1"/>
              </a:solidFill>
              <a:latin typeface="Times New Roman" panose="02020603050405020304" pitchFamily="18" charset="0"/>
              <a:cs typeface="Times New Roman" panose="02020603050405020304" pitchFamily="18" charset="0"/>
            </a:endParaRPr>
          </a:p>
          <a:p>
            <a:pPr marL="257175" indent="-257175" algn="just">
              <a:buFont typeface="Wingdings" panose="05000000000000000000" pitchFamily="2" charset="2"/>
              <a:buChar char="Ø"/>
            </a:pPr>
            <a:r>
              <a:rPr lang="en-GB" sz="2400" dirty="0">
                <a:solidFill>
                  <a:schemeClr val="tx1"/>
                </a:solidFill>
                <a:latin typeface="Times New Roman" panose="02020603050405020304" pitchFamily="18" charset="0"/>
                <a:cs typeface="Times New Roman" panose="02020603050405020304" pitchFamily="18" charset="0"/>
              </a:rPr>
              <a:t>Subject to the provisions contained in sub-section (2), </a:t>
            </a:r>
          </a:p>
          <a:p>
            <a:pPr marL="257175" indent="-257175" algn="just">
              <a:buFont typeface="Wingdings" panose="05000000000000000000" pitchFamily="2" charset="2"/>
              <a:buChar char="Ø"/>
            </a:pPr>
            <a:r>
              <a:rPr lang="en-GB" sz="2400" dirty="0">
                <a:solidFill>
                  <a:schemeClr val="tx1"/>
                </a:solidFill>
                <a:latin typeface="Times New Roman" panose="02020603050405020304" pitchFamily="18" charset="0"/>
                <a:cs typeface="Times New Roman" panose="02020603050405020304" pitchFamily="18" charset="0"/>
              </a:rPr>
              <a:t>where the </a:t>
            </a:r>
            <a:r>
              <a:rPr lang="en-GB" sz="2400" b="1" u="sng" dirty="0">
                <a:solidFill>
                  <a:schemeClr val="tx1"/>
                </a:solidFill>
                <a:latin typeface="Times New Roman" panose="02020603050405020304" pitchFamily="18" charset="0"/>
                <a:cs typeface="Times New Roman" panose="02020603050405020304" pitchFamily="18" charset="0"/>
              </a:rPr>
              <a:t>value ascertained under sub-section (2)</a:t>
            </a:r>
          </a:p>
          <a:p>
            <a:pPr marL="257175" indent="-257175" algn="just">
              <a:buFont typeface="Wingdings" panose="05000000000000000000" pitchFamily="2" charset="2"/>
              <a:buChar char="Ø"/>
            </a:pPr>
            <a:r>
              <a:rPr lang="en-GB" sz="2400" b="1" u="sng" dirty="0">
                <a:solidFill>
                  <a:schemeClr val="tx1"/>
                </a:solidFill>
                <a:latin typeface="Times New Roman" panose="02020603050405020304" pitchFamily="18" charset="0"/>
                <a:cs typeface="Times New Roman" panose="02020603050405020304" pitchFamily="18" charset="0"/>
              </a:rPr>
              <a:t>exceeds the value adopted or assessed [or assessable]</a:t>
            </a:r>
            <a:r>
              <a:rPr lang="en-GB" sz="2400" dirty="0">
                <a:solidFill>
                  <a:schemeClr val="tx1"/>
                </a:solidFill>
                <a:latin typeface="Times New Roman" panose="02020603050405020304" pitchFamily="18" charset="0"/>
                <a:cs typeface="Times New Roman" panose="02020603050405020304" pitchFamily="18" charset="0"/>
              </a:rPr>
              <a:t> </a:t>
            </a:r>
          </a:p>
          <a:p>
            <a:pPr marL="257175" indent="-257175" algn="just">
              <a:buFont typeface="Wingdings" panose="05000000000000000000" pitchFamily="2" charset="2"/>
              <a:buChar char="Ø"/>
            </a:pPr>
            <a:r>
              <a:rPr lang="en-GB" sz="2400" b="1" u="sng" dirty="0">
                <a:solidFill>
                  <a:schemeClr val="tx1"/>
                </a:solidFill>
                <a:latin typeface="Times New Roman" panose="02020603050405020304" pitchFamily="18" charset="0"/>
                <a:cs typeface="Times New Roman" panose="02020603050405020304" pitchFamily="18" charset="0"/>
              </a:rPr>
              <a:t>by the stamp valuation authority</a:t>
            </a:r>
            <a:r>
              <a:rPr lang="en-GB" sz="2400" dirty="0">
                <a:solidFill>
                  <a:schemeClr val="tx1"/>
                </a:solidFill>
                <a:latin typeface="Times New Roman" panose="02020603050405020304" pitchFamily="18" charset="0"/>
                <a:cs typeface="Times New Roman" panose="02020603050405020304" pitchFamily="18" charset="0"/>
              </a:rPr>
              <a:t> referred to in sub-section (1), </a:t>
            </a:r>
          </a:p>
          <a:p>
            <a:pPr marL="257175" indent="-257175" algn="just">
              <a:buFont typeface="Wingdings" panose="05000000000000000000" pitchFamily="2" charset="2"/>
              <a:buChar char="Ø"/>
            </a:pPr>
            <a:r>
              <a:rPr lang="en-GB" sz="2400" b="1" u="sng" dirty="0">
                <a:solidFill>
                  <a:schemeClr val="tx1"/>
                </a:solidFill>
                <a:latin typeface="Times New Roman" panose="02020603050405020304" pitchFamily="18" charset="0"/>
                <a:cs typeface="Times New Roman" panose="02020603050405020304" pitchFamily="18" charset="0"/>
              </a:rPr>
              <a:t>the value so adopted or assessed [or assessable] </a:t>
            </a:r>
          </a:p>
          <a:p>
            <a:pPr marL="257175" indent="-257175" algn="just">
              <a:buFont typeface="Wingdings" panose="05000000000000000000" pitchFamily="2" charset="2"/>
              <a:buChar char="Ø"/>
            </a:pPr>
            <a:r>
              <a:rPr lang="en-GB" sz="2400" b="1" u="sng" dirty="0">
                <a:solidFill>
                  <a:schemeClr val="tx1"/>
                </a:solidFill>
                <a:latin typeface="Times New Roman" panose="02020603050405020304" pitchFamily="18" charset="0"/>
                <a:cs typeface="Times New Roman" panose="02020603050405020304" pitchFamily="18" charset="0"/>
              </a:rPr>
              <a:t>by such authority shall be taken </a:t>
            </a:r>
          </a:p>
          <a:p>
            <a:pPr marL="257175" indent="-257175" algn="just">
              <a:buFont typeface="Wingdings" panose="05000000000000000000" pitchFamily="2" charset="2"/>
              <a:buChar char="Ø"/>
            </a:pPr>
            <a:r>
              <a:rPr lang="en-GB" sz="2400" b="1" u="sng" dirty="0">
                <a:solidFill>
                  <a:schemeClr val="tx1"/>
                </a:solidFill>
                <a:latin typeface="Times New Roman" panose="02020603050405020304" pitchFamily="18" charset="0"/>
                <a:cs typeface="Times New Roman" panose="02020603050405020304" pitchFamily="18" charset="0"/>
              </a:rPr>
              <a:t>as the full value of the consideration</a:t>
            </a:r>
            <a:r>
              <a:rPr lang="en-GB" sz="2400" dirty="0">
                <a:solidFill>
                  <a:schemeClr val="tx1"/>
                </a:solidFill>
                <a:latin typeface="Times New Roman" panose="02020603050405020304" pitchFamily="18" charset="0"/>
                <a:cs typeface="Times New Roman" panose="02020603050405020304" pitchFamily="18" charset="0"/>
              </a:rPr>
              <a:t> received or accruing </a:t>
            </a:r>
          </a:p>
          <a:p>
            <a:pPr marL="257175" indent="-257175" algn="just">
              <a:buFont typeface="Wingdings" panose="05000000000000000000" pitchFamily="2" charset="2"/>
              <a:buChar char="Ø"/>
            </a:pPr>
            <a:r>
              <a:rPr lang="en-GB" sz="2400" dirty="0">
                <a:solidFill>
                  <a:schemeClr val="tx1"/>
                </a:solidFill>
                <a:latin typeface="Times New Roman" panose="02020603050405020304" pitchFamily="18" charset="0"/>
                <a:cs typeface="Times New Roman" panose="02020603050405020304" pitchFamily="18" charset="0"/>
              </a:rPr>
              <a:t>as a result of the transfer.]</a:t>
            </a:r>
            <a:endParaRPr lang="en-IN" sz="2400" dirty="0">
              <a:solidFill>
                <a:schemeClr val="tx1"/>
              </a:solidFill>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p>
        </p:txBody>
      </p:sp>
    </p:spTree>
    <p:extLst>
      <p:ext uri="{BB962C8B-B14F-4D97-AF65-F5344CB8AC3E}">
        <p14:creationId xmlns:p14="http://schemas.microsoft.com/office/powerpoint/2010/main" val="1869006353"/>
      </p:ext>
    </p:extLst>
  </p:cSld>
  <p:clrMapOvr>
    <a:masterClrMapping/>
  </p:clrMapOvr>
</p:sld>
</file>

<file path=ppt/slides/slide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3"/>
          <p:cNvSpPr>
            <a:spLocks noGrp="1" noChangeArrowheads="1"/>
          </p:cNvSpPr>
          <p:nvPr>
            <p:ph sz="quarter" idx="1"/>
          </p:nvPr>
        </p:nvSpPr>
        <p:spPr>
          <a:xfrm>
            <a:off x="134462" y="984190"/>
            <a:ext cx="8875076" cy="4028986"/>
          </a:xfrm>
          <a:noFill/>
          <a:ln w="38100">
            <a:noFill/>
          </a:ln>
        </p:spPr>
        <p:txBody>
          <a:bodyPr>
            <a:noAutofit/>
          </a:bodyPr>
          <a:lstStyle/>
          <a:p>
            <a:pPr marL="0" indent="17463" algn="just" eaLnBrk="1" hangingPunct="1">
              <a:spcBef>
                <a:spcPts val="0"/>
              </a:spcBef>
              <a:buNone/>
            </a:pPr>
            <a:r>
              <a:rPr lang="en-US" sz="2100" dirty="0">
                <a:latin typeface="Times New Roman" panose="02020603050405020304" pitchFamily="18" charset="0"/>
                <a:cs typeface="Times New Roman" panose="02020603050405020304" pitchFamily="18" charset="0"/>
              </a:rPr>
              <a:t>Particulars </a:t>
            </a:r>
            <a:r>
              <a:rPr lang="en-US" sz="2100" b="1" u="sng" dirty="0">
                <a:latin typeface="Times New Roman" panose="02020603050405020304" pitchFamily="18" charset="0"/>
                <a:cs typeface="Times New Roman" panose="02020603050405020304" pitchFamily="18" charset="0"/>
              </a:rPr>
              <a:t>of depreciation allowable</a:t>
            </a:r>
            <a:r>
              <a:rPr lang="en-US" sz="2100" b="1" dirty="0">
                <a:latin typeface="Times New Roman" panose="02020603050405020304" pitchFamily="18" charset="0"/>
                <a:cs typeface="Times New Roman" panose="02020603050405020304" pitchFamily="18" charset="0"/>
              </a:rPr>
              <a:t> </a:t>
            </a:r>
            <a:r>
              <a:rPr lang="en-US" sz="2100" dirty="0">
                <a:latin typeface="Times New Roman" panose="02020603050405020304" pitchFamily="18" charset="0"/>
                <a:cs typeface="Times New Roman" panose="02020603050405020304" pitchFamily="18" charset="0"/>
              </a:rPr>
              <a:t>as per the Income-tax Act, 1961 in respect of </a:t>
            </a:r>
            <a:r>
              <a:rPr lang="en-US" sz="2100" b="1" u="sng" dirty="0">
                <a:latin typeface="Times New Roman" panose="02020603050405020304" pitchFamily="18" charset="0"/>
                <a:cs typeface="Times New Roman" panose="02020603050405020304" pitchFamily="18" charset="0"/>
              </a:rPr>
              <a:t>each asset or block of assets</a:t>
            </a:r>
            <a:r>
              <a:rPr lang="en-US" sz="2100" dirty="0">
                <a:latin typeface="Times New Roman" panose="02020603050405020304" pitchFamily="18" charset="0"/>
                <a:cs typeface="Times New Roman" panose="02020603050405020304" pitchFamily="18" charset="0"/>
              </a:rPr>
              <a:t>, as the case may be, in the following forms [as amended by Income-tax (22nd Amendment) Rules, 2020]:</a:t>
            </a:r>
          </a:p>
          <a:p>
            <a:pPr marL="457200" indent="-457200" algn="just">
              <a:spcBef>
                <a:spcPts val="0"/>
              </a:spcBef>
              <a:buSzPct val="100000"/>
              <a:buFont typeface="+mj-lt"/>
              <a:buAutoNum type="alphaLcParenR"/>
            </a:pPr>
            <a:r>
              <a:rPr lang="en-US" sz="2100" dirty="0">
                <a:latin typeface="Times New Roman" panose="02020603050405020304" pitchFamily="18" charset="0"/>
                <a:cs typeface="Times New Roman" panose="02020603050405020304" pitchFamily="18" charset="0"/>
              </a:rPr>
              <a:t>Description of asset/ block of assets.</a:t>
            </a:r>
          </a:p>
          <a:p>
            <a:pPr marL="457200" indent="-457200" algn="just">
              <a:spcBef>
                <a:spcPts val="0"/>
              </a:spcBef>
              <a:buSzPct val="100000"/>
              <a:buFont typeface="+mj-lt"/>
              <a:buAutoNum type="alphaLcParenR"/>
            </a:pPr>
            <a:r>
              <a:rPr lang="en-US" sz="2100" dirty="0">
                <a:latin typeface="Times New Roman" panose="02020603050405020304" pitchFamily="18" charset="0"/>
                <a:cs typeface="Times New Roman" panose="02020603050405020304" pitchFamily="18" charset="0"/>
              </a:rPr>
              <a:t>Rate of Depreciation (in percentage)</a:t>
            </a:r>
          </a:p>
          <a:p>
            <a:pPr marL="457200" indent="-457200" algn="just">
              <a:spcBef>
                <a:spcPts val="0"/>
              </a:spcBef>
              <a:buSzPct val="100000"/>
              <a:buFont typeface="+mj-lt"/>
              <a:buAutoNum type="alphaLcParenR"/>
            </a:pPr>
            <a:r>
              <a:rPr lang="en-US" sz="2100" dirty="0">
                <a:latin typeface="Times New Roman" panose="02020603050405020304" pitchFamily="18" charset="0"/>
                <a:cs typeface="Times New Roman" panose="02020603050405020304" pitchFamily="18" charset="0"/>
              </a:rPr>
              <a:t>Actual cost or written down value, as the case may be.</a:t>
            </a:r>
          </a:p>
          <a:p>
            <a:pPr marL="396875" indent="-396875" algn="just">
              <a:spcBef>
                <a:spcPts val="0"/>
              </a:spcBef>
              <a:buSzPct val="100000"/>
              <a:buNone/>
            </a:pPr>
            <a:r>
              <a:rPr lang="en-US" sz="2100" dirty="0">
                <a:latin typeface="Times New Roman" panose="02020603050405020304" pitchFamily="18" charset="0"/>
                <a:cs typeface="Times New Roman" panose="02020603050405020304" pitchFamily="18" charset="0"/>
              </a:rPr>
              <a:t>ca) Adjustment made to the written down value under section 115BAC/115BAD (for AY 2021-22 only) </a:t>
            </a:r>
            <a:r>
              <a:rPr lang="en-US" sz="2100" i="1" dirty="0">
                <a:latin typeface="Times New Roman" panose="02020603050405020304" pitchFamily="18" charset="0"/>
                <a:cs typeface="Times New Roman" panose="02020603050405020304" pitchFamily="18" charset="0"/>
              </a:rPr>
              <a:t>(Subs. in form 3CD vide IT Rules, 2021)</a:t>
            </a:r>
          </a:p>
          <a:p>
            <a:pPr marL="0" indent="0" algn="just">
              <a:spcBef>
                <a:spcPts val="0"/>
              </a:spcBef>
              <a:buSzPct val="100000"/>
              <a:buNone/>
            </a:pPr>
            <a:r>
              <a:rPr lang="en-US" sz="2100" dirty="0" err="1">
                <a:latin typeface="Times New Roman" panose="02020603050405020304" pitchFamily="18" charset="0"/>
                <a:cs typeface="Times New Roman" panose="02020603050405020304" pitchFamily="18" charset="0"/>
              </a:rPr>
              <a:t>cb</a:t>
            </a:r>
            <a:r>
              <a:rPr lang="en-US" sz="2100" dirty="0">
                <a:latin typeface="Times New Roman" panose="02020603050405020304" pitchFamily="18" charset="0"/>
                <a:cs typeface="Times New Roman" panose="02020603050405020304" pitchFamily="18" charset="0"/>
              </a:rPr>
              <a:t>) Adjustment made to written down value of Intangible Asset due to excluding value of Goodwill of a business or profession </a:t>
            </a:r>
            <a:r>
              <a:rPr lang="en-US" sz="2100" i="1" dirty="0">
                <a:latin typeface="Times New Roman" panose="02020603050405020304" pitchFamily="18" charset="0"/>
                <a:cs typeface="Times New Roman" panose="02020603050405020304" pitchFamily="18" charset="0"/>
              </a:rPr>
              <a:t>(Subs. in form 3CD vide IT Rules, 2021)</a:t>
            </a:r>
          </a:p>
          <a:p>
            <a:pPr marL="0" indent="0" algn="just">
              <a:spcBef>
                <a:spcPts val="0"/>
              </a:spcBef>
              <a:buSzPct val="100000"/>
              <a:buNone/>
            </a:pPr>
            <a:r>
              <a:rPr lang="en-US" sz="2100" dirty="0">
                <a:latin typeface="Times New Roman" panose="02020603050405020304" pitchFamily="18" charset="0"/>
                <a:cs typeface="Times New Roman" panose="02020603050405020304" pitchFamily="18" charset="0"/>
              </a:rPr>
              <a:t>cc) Adjusted written down value……… </a:t>
            </a:r>
            <a:r>
              <a:rPr lang="en-US" sz="2100" i="1" dirty="0">
                <a:latin typeface="Times New Roman" panose="02020603050405020304" pitchFamily="18" charset="0"/>
                <a:cs typeface="Times New Roman" panose="02020603050405020304" pitchFamily="18" charset="0"/>
              </a:rPr>
              <a:t>(Subs. in form 3CD vide IT Rules, 2021)</a:t>
            </a:r>
          </a:p>
          <a:p>
            <a:pPr marL="457200" indent="-457200" algn="just">
              <a:lnSpc>
                <a:spcPct val="150000"/>
              </a:lnSpc>
              <a:spcBef>
                <a:spcPts val="0"/>
              </a:spcBef>
              <a:buSzPct val="100000"/>
              <a:buFont typeface="+mj-lt"/>
              <a:buAutoNum type="alphaLcParenR"/>
            </a:pPr>
            <a:endParaRPr lang="en-US" sz="2100" dirty="0">
              <a:latin typeface="Times New Roman" panose="02020603050405020304" pitchFamily="18" charset="0"/>
              <a:cs typeface="Times New Roman" panose="02020603050405020304" pitchFamily="18" charset="0"/>
            </a:endParaRPr>
          </a:p>
        </p:txBody>
      </p:sp>
      <p:sp>
        <p:nvSpPr>
          <p:cNvPr id="7" name="Rectangle 2"/>
          <p:cNvSpPr>
            <a:spLocks noGrp="1" noChangeArrowheads="1"/>
          </p:cNvSpPr>
          <p:nvPr>
            <p:ph type="title"/>
          </p:nvPr>
        </p:nvSpPr>
        <p:spPr>
          <a:xfrm>
            <a:off x="76200" y="228600"/>
            <a:ext cx="8839200" cy="838200"/>
          </a:xfrm>
        </p:spPr>
        <p:txBody>
          <a:bodyPr>
            <a:noAutofit/>
          </a:bodyPr>
          <a:lstStyle/>
          <a:p>
            <a:pPr algn="just">
              <a:defRPr/>
            </a:pPr>
            <a:r>
              <a:rPr lang="en-US" sz="4000" dirty="0">
                <a:solidFill>
                  <a:schemeClr val="tx1"/>
                </a:solidFill>
                <a:latin typeface="Times New Roman" panose="02020603050405020304" pitchFamily="18" charset="0"/>
                <a:cs typeface="Times New Roman" panose="02020603050405020304" pitchFamily="18" charset="0"/>
              </a:rPr>
              <a:t>Clause </a:t>
            </a:r>
            <a:r>
              <a:rPr lang="en-US" sz="3200" dirty="0">
                <a:solidFill>
                  <a:schemeClr val="tx1"/>
                </a:solidFill>
                <a:latin typeface="Times New Roman" panose="02020603050405020304" pitchFamily="18" charset="0"/>
                <a:cs typeface="Times New Roman" panose="02020603050405020304" pitchFamily="18" charset="0"/>
              </a:rPr>
              <a:t>18</a:t>
            </a:r>
            <a:endParaRPr lang="en-US" sz="2000" i="1" dirty="0">
              <a:solidFill>
                <a:schemeClr val="tx1"/>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134462" y="5013176"/>
            <a:ext cx="8875076" cy="954107"/>
          </a:xfrm>
          <a:prstGeom prst="rect">
            <a:avLst/>
          </a:prstGeom>
          <a:noFill/>
        </p:spPr>
        <p:txBody>
          <a:bodyPr wrap="square" rtlCol="0">
            <a:spAutoFit/>
          </a:bodyPr>
          <a:lstStyle/>
          <a:p>
            <a:r>
              <a:rPr lang="en-US" sz="2000" b="1" u="sng" dirty="0">
                <a:latin typeface="Times New Roman" panose="02020603050405020304" pitchFamily="18" charset="0"/>
                <a:cs typeface="Times New Roman" panose="02020603050405020304" pitchFamily="18" charset="0"/>
              </a:rPr>
              <a:t>ICAI’s Comment</a:t>
            </a:r>
            <a:r>
              <a:rPr lang="en-US" sz="2000" dirty="0">
                <a:latin typeface="Times New Roman" panose="02020603050405020304" pitchFamily="18" charset="0"/>
                <a:cs typeface="Times New Roman" panose="02020603050405020304" pitchFamily="18" charset="0"/>
              </a:rPr>
              <a:t> </a:t>
            </a:r>
          </a:p>
          <a:p>
            <a:pPr marL="273050" indent="-273050" algn="just">
              <a:buFont typeface="Arial" pitchFamily="34" charset="0"/>
              <a:buChar char="•"/>
            </a:pPr>
            <a:r>
              <a:rPr lang="en-US" dirty="0">
                <a:latin typeface="Times New Roman" panose="02020603050405020304" pitchFamily="18" charset="0"/>
                <a:cs typeface="Times New Roman" panose="02020603050405020304" pitchFamily="18" charset="0"/>
              </a:rPr>
              <a:t>It has been observed that the details of additions/deletions reported in Tax Audit Report are not in line with the figures of additions/ deletions disclosed in Audited financial statements.</a:t>
            </a:r>
          </a:p>
        </p:txBody>
      </p:sp>
      <p:sp>
        <p:nvSpPr>
          <p:cNvPr id="3" name="Footer Placeholder 2"/>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574805607"/>
      </p:ext>
    </p:extLst>
  </p:cSld>
  <p:clrMapOvr>
    <a:masterClrMapping/>
  </p:clrMapOvr>
</p:sld>
</file>

<file path=ppt/slides/slide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14910" y="764704"/>
            <a:ext cx="8787204" cy="5286388"/>
          </a:xfrm>
          <a:noFill/>
          <a:ln w="38100">
            <a:noFill/>
          </a:ln>
        </p:spPr>
        <p:txBody>
          <a:bodyPr>
            <a:noAutofit/>
          </a:bodyPr>
          <a:lstStyle/>
          <a:p>
            <a:pPr marL="471488" indent="-457200" algn="just">
              <a:spcBef>
                <a:spcPts val="600"/>
              </a:spcBef>
              <a:buSzPct val="100000"/>
              <a:buFont typeface="+mj-lt"/>
              <a:buAutoNum type="alphaLcParenR" startAt="4"/>
            </a:pPr>
            <a:r>
              <a:rPr lang="en-US" sz="2200" dirty="0">
                <a:latin typeface="Times New Roman" panose="02020603050405020304" pitchFamily="18" charset="0"/>
                <a:cs typeface="Times New Roman" panose="02020603050405020304" pitchFamily="18" charset="0"/>
              </a:rPr>
              <a:t>Additions/deductions during the year with dates; in the case of any addition of an asset, date to put to use;</a:t>
            </a:r>
          </a:p>
          <a:p>
            <a:pPr marL="471488" lvl="1" indent="-457200" algn="just">
              <a:spcBef>
                <a:spcPts val="600"/>
              </a:spcBef>
              <a:buClr>
                <a:schemeClr val="accent2"/>
              </a:buClr>
              <a:buNone/>
            </a:pPr>
            <a:r>
              <a:rPr lang="en-US" sz="2200" dirty="0">
                <a:latin typeface="Times New Roman" panose="02020603050405020304" pitchFamily="18" charset="0"/>
                <a:cs typeface="Times New Roman" panose="02020603050405020304" pitchFamily="18" charset="0"/>
              </a:rPr>
              <a:t>	</a:t>
            </a:r>
            <a:r>
              <a:rPr lang="en-US" sz="2200" i="1" dirty="0">
                <a:latin typeface="Times New Roman" panose="02020603050405020304" pitchFamily="18" charset="0"/>
                <a:cs typeface="Times New Roman" panose="02020603050405020304" pitchFamily="18" charset="0"/>
              </a:rPr>
              <a:t>Date of addition/deductions, Particulars, Amount, In case of addition- date put to use. In case of deduction- NA</a:t>
            </a:r>
          </a:p>
          <a:p>
            <a:pPr marL="471488" lvl="1" indent="-457200" algn="just">
              <a:spcBef>
                <a:spcPts val="600"/>
              </a:spcBef>
              <a:buClr>
                <a:schemeClr val="accent2"/>
              </a:buClr>
              <a:buNone/>
            </a:pPr>
            <a:r>
              <a:rPr lang="en-US" sz="2200" dirty="0">
                <a:latin typeface="Times New Roman" panose="02020603050405020304" pitchFamily="18" charset="0"/>
                <a:cs typeface="Times New Roman" panose="02020603050405020304" pitchFamily="18" charset="0"/>
              </a:rPr>
              <a:t>	</a:t>
            </a:r>
            <a:r>
              <a:rPr lang="en-US" sz="2200" u="sng" dirty="0">
                <a:latin typeface="Times New Roman" panose="02020603050405020304" pitchFamily="18" charset="0"/>
                <a:cs typeface="Times New Roman" panose="02020603050405020304" pitchFamily="18" charset="0"/>
              </a:rPr>
              <a:t>Adjustments on account of</a:t>
            </a:r>
          </a:p>
          <a:p>
            <a:pPr marL="801688" lvl="2" indent="-358775" algn="just" defTabSz="1163638">
              <a:spcBef>
                <a:spcPts val="600"/>
              </a:spcBef>
              <a:buClr>
                <a:schemeClr val="accent1"/>
              </a:buClr>
              <a:buSzPct val="100000"/>
              <a:buFont typeface="+mj-lt"/>
              <a:buAutoNum type="romanLcPeriod"/>
            </a:pPr>
            <a:r>
              <a:rPr lang="en-US" sz="2200" b="1" u="sng" dirty="0">
                <a:latin typeface="Times New Roman" panose="02020603050405020304" pitchFamily="18" charset="0"/>
                <a:cs typeface="Times New Roman" panose="02020603050405020304" pitchFamily="18" charset="0"/>
              </a:rPr>
              <a:t>Central Value Added Tax </a:t>
            </a:r>
            <a:r>
              <a:rPr lang="en-US" sz="2200" dirty="0">
                <a:latin typeface="Times New Roman" panose="02020603050405020304" pitchFamily="18" charset="0"/>
                <a:cs typeface="Times New Roman" panose="02020603050405020304" pitchFamily="18" charset="0"/>
              </a:rPr>
              <a:t>credit claimed and allowed under the central Excise Rule,1994 in respect of assets acquired on or after 1st march,1994</a:t>
            </a:r>
          </a:p>
          <a:p>
            <a:pPr marL="801688" lvl="2" indent="-358775" algn="just" defTabSz="1163638">
              <a:spcBef>
                <a:spcPts val="600"/>
              </a:spcBef>
              <a:buClr>
                <a:schemeClr val="accent1"/>
              </a:buClr>
              <a:buSzPct val="100000"/>
              <a:buFont typeface="+mj-lt"/>
              <a:buAutoNum type="romanLcPeriod"/>
            </a:pPr>
            <a:r>
              <a:rPr lang="en-US" sz="2200" dirty="0">
                <a:latin typeface="Times New Roman" panose="02020603050405020304" pitchFamily="18" charset="0"/>
                <a:cs typeface="Times New Roman" panose="02020603050405020304" pitchFamily="18" charset="0"/>
              </a:rPr>
              <a:t>Change in the rate of exchange of currency, and</a:t>
            </a:r>
          </a:p>
          <a:p>
            <a:pPr marL="801688" lvl="2" indent="-358775" algn="just" defTabSz="1163638">
              <a:spcBef>
                <a:spcPts val="600"/>
              </a:spcBef>
              <a:buClr>
                <a:schemeClr val="accent1"/>
              </a:buClr>
              <a:buSzPct val="100000"/>
              <a:buFont typeface="+mj-lt"/>
              <a:buAutoNum type="romanLcPeriod"/>
            </a:pPr>
            <a:r>
              <a:rPr lang="en-US" sz="2200" dirty="0">
                <a:latin typeface="Times New Roman" panose="02020603050405020304" pitchFamily="18" charset="0"/>
                <a:cs typeface="Times New Roman" panose="02020603050405020304" pitchFamily="18" charset="0"/>
              </a:rPr>
              <a:t>Subsidy or grant or reimbursement, by whatever name   called.</a:t>
            </a:r>
          </a:p>
          <a:p>
            <a:pPr marL="471488" indent="-457200" algn="just">
              <a:spcBef>
                <a:spcPts val="600"/>
              </a:spcBef>
              <a:buSzPct val="100000"/>
              <a:buFont typeface="+mj-lt"/>
              <a:buAutoNum type="alphaLcParenR" startAt="4"/>
            </a:pPr>
            <a:r>
              <a:rPr lang="en-US" sz="2200" dirty="0">
                <a:latin typeface="Times New Roman" panose="02020603050405020304" pitchFamily="18" charset="0"/>
                <a:cs typeface="Times New Roman" panose="02020603050405020304" pitchFamily="18" charset="0"/>
              </a:rPr>
              <a:t>Depreciation allowable</a:t>
            </a:r>
          </a:p>
          <a:p>
            <a:pPr marL="471488" indent="-457200" algn="just">
              <a:spcBef>
                <a:spcPts val="600"/>
              </a:spcBef>
              <a:buSzPct val="100000"/>
              <a:buFont typeface="+mj-lt"/>
              <a:buAutoNum type="alphaLcParenR" startAt="4"/>
            </a:pPr>
            <a:r>
              <a:rPr lang="en-US" sz="2200" dirty="0">
                <a:latin typeface="Times New Roman" panose="02020603050405020304" pitchFamily="18" charset="0"/>
                <a:cs typeface="Times New Roman" panose="02020603050405020304" pitchFamily="18" charset="0"/>
              </a:rPr>
              <a:t>Written down value at the end of the year.</a:t>
            </a:r>
          </a:p>
        </p:txBody>
      </p:sp>
      <p:sp>
        <p:nvSpPr>
          <p:cNvPr id="6" name="Rectangle 2"/>
          <p:cNvSpPr>
            <a:spLocks noGrp="1" noChangeArrowheads="1"/>
          </p:cNvSpPr>
          <p:nvPr>
            <p:ph type="title"/>
          </p:nvPr>
        </p:nvSpPr>
        <p:spPr>
          <a:xfrm>
            <a:off x="152400" y="173986"/>
            <a:ext cx="7239000" cy="518710"/>
          </a:xfrm>
        </p:spPr>
        <p:txBody>
          <a:bodyPr>
            <a:noAutofit/>
          </a:bodyPr>
          <a:lstStyle/>
          <a:p>
            <a:pPr>
              <a:defRPr/>
            </a:pPr>
            <a:r>
              <a:rPr lang="en-US" sz="4000" dirty="0">
                <a:latin typeface="Times New Roman" panose="02020603050405020304" pitchFamily="18" charset="0"/>
                <a:cs typeface="Times New Roman" panose="02020603050405020304" pitchFamily="18" charset="0"/>
              </a:rPr>
              <a:t>Clause no. 18</a:t>
            </a:r>
            <a:endParaRPr lang="en-US" sz="2200" i="1" dirty="0">
              <a:solidFill>
                <a:srgbClr val="FF0000"/>
              </a:solidFill>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940036332"/>
      </p:ext>
    </p:extLst>
  </p:cSld>
  <p:clrMapOvr>
    <a:masterClrMapping/>
  </p:clrMapOvr>
</p:sld>
</file>

<file path=ppt/slides/slide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2"/>
          <p:cNvSpPr>
            <a:spLocks noGrp="1" noChangeArrowheads="1"/>
          </p:cNvSpPr>
          <p:nvPr>
            <p:ph type="title" idx="4294967295"/>
          </p:nvPr>
        </p:nvSpPr>
        <p:spPr>
          <a:xfrm>
            <a:off x="228599" y="51640"/>
            <a:ext cx="8153400" cy="990600"/>
          </a:xfrm>
        </p:spPr>
        <p:txBody>
          <a:bodyPr>
            <a:noAutofit/>
          </a:bodyPr>
          <a:lstStyle/>
          <a:p>
            <a:pPr>
              <a:defRPr/>
            </a:pPr>
            <a:r>
              <a:rPr lang="en-US" sz="4000" dirty="0">
                <a:solidFill>
                  <a:schemeClr val="tx1"/>
                </a:solidFill>
                <a:latin typeface="Times New Roman" panose="02020603050405020304" pitchFamily="18" charset="0"/>
                <a:cs typeface="Times New Roman" panose="02020603050405020304" pitchFamily="18" charset="0"/>
              </a:rPr>
              <a:t>Clause no. 18 	</a:t>
            </a:r>
            <a:r>
              <a:rPr lang="en-US" sz="4000" i="1" dirty="0">
                <a:solidFill>
                  <a:schemeClr val="tx1"/>
                </a:solidFill>
                <a:latin typeface="Times New Roman" panose="02020603050405020304" pitchFamily="18" charset="0"/>
                <a:cs typeface="Times New Roman" panose="02020603050405020304" pitchFamily="18" charset="0"/>
              </a:rPr>
              <a:t> 		</a:t>
            </a:r>
            <a:br>
              <a:rPr lang="en-US" sz="2200" i="1" dirty="0">
                <a:solidFill>
                  <a:schemeClr val="tx1"/>
                </a:solidFill>
                <a:latin typeface="Times New Roman" panose="02020603050405020304" pitchFamily="18" charset="0"/>
                <a:cs typeface="Times New Roman" panose="02020603050405020304" pitchFamily="18" charset="0"/>
              </a:rPr>
            </a:br>
            <a:r>
              <a:rPr lang="en-US" sz="2400" b="1" dirty="0">
                <a:solidFill>
                  <a:schemeClr val="tx1"/>
                </a:solidFill>
                <a:latin typeface="Times New Roman" panose="02020603050405020304" pitchFamily="18" charset="0"/>
                <a:cs typeface="Times New Roman" panose="02020603050405020304" pitchFamily="18" charset="0"/>
              </a:rPr>
              <a:t>Format in E-utility…</a:t>
            </a:r>
            <a:r>
              <a:rPr lang="en-US" sz="2200" b="1" dirty="0">
                <a:solidFill>
                  <a:schemeClr val="tx1"/>
                </a:solidFill>
                <a:latin typeface="Times New Roman" panose="02020603050405020304" pitchFamily="18" charset="0"/>
                <a:cs typeface="Times New Roman" panose="02020603050405020304" pitchFamily="18" charset="0"/>
              </a:rPr>
              <a:t> </a:t>
            </a:r>
          </a:p>
        </p:txBody>
      </p:sp>
      <p:sp>
        <p:nvSpPr>
          <p:cNvPr id="3" name="Footer Placeholder 2"/>
          <p:cNvSpPr>
            <a:spLocks noGrp="1"/>
          </p:cNvSpPr>
          <p:nvPr>
            <p:ph type="ftr" sz="quarter" idx="11"/>
          </p:nvPr>
        </p:nvSpPr>
        <p:spPr/>
        <p:txBody>
          <a:bodyPr/>
          <a:lstStyle/>
          <a:p>
            <a:r>
              <a:rPr lang="en-IN"/>
              <a:t>H.C.Khincha &amp; Co</a:t>
            </a:r>
            <a:endParaRPr lang="en-US"/>
          </a:p>
        </p:txBody>
      </p:sp>
      <p:pic>
        <p:nvPicPr>
          <p:cNvPr id="2" name="Picture 1">
            <a:extLst>
              <a:ext uri="{FF2B5EF4-FFF2-40B4-BE49-F238E27FC236}">
                <a16:creationId xmlns:a16="http://schemas.microsoft.com/office/drawing/2014/main" id="{55CEAABC-E352-E03A-5CF6-3F7E9CDED508}"/>
              </a:ext>
            </a:extLst>
          </p:cNvPr>
          <p:cNvPicPr>
            <a:picLocks noChangeAspect="1"/>
          </p:cNvPicPr>
          <p:nvPr/>
        </p:nvPicPr>
        <p:blipFill>
          <a:blip r:embed="rId2"/>
          <a:stretch>
            <a:fillRect/>
          </a:stretch>
        </p:blipFill>
        <p:spPr>
          <a:xfrm>
            <a:off x="228598" y="1196752"/>
            <a:ext cx="8519865" cy="3151653"/>
          </a:xfrm>
          <a:prstGeom prst="rect">
            <a:avLst/>
          </a:prstGeom>
        </p:spPr>
      </p:pic>
      <p:pic>
        <p:nvPicPr>
          <p:cNvPr id="4" name="Picture 3">
            <a:extLst>
              <a:ext uri="{FF2B5EF4-FFF2-40B4-BE49-F238E27FC236}">
                <a16:creationId xmlns:a16="http://schemas.microsoft.com/office/drawing/2014/main" id="{90D62761-5C21-BA2A-4F63-FAB895124C08}"/>
              </a:ext>
            </a:extLst>
          </p:cNvPr>
          <p:cNvPicPr>
            <a:picLocks noChangeAspect="1"/>
          </p:cNvPicPr>
          <p:nvPr/>
        </p:nvPicPr>
        <p:blipFill>
          <a:blip r:embed="rId3"/>
          <a:stretch>
            <a:fillRect/>
          </a:stretch>
        </p:blipFill>
        <p:spPr>
          <a:xfrm>
            <a:off x="827584" y="4348405"/>
            <a:ext cx="7920879" cy="819264"/>
          </a:xfrm>
          <a:prstGeom prst="rect">
            <a:avLst/>
          </a:prstGeom>
        </p:spPr>
      </p:pic>
    </p:spTree>
    <p:extLst>
      <p:ext uri="{BB962C8B-B14F-4D97-AF65-F5344CB8AC3E}">
        <p14:creationId xmlns:p14="http://schemas.microsoft.com/office/powerpoint/2010/main" val="3715441536"/>
      </p:ext>
    </p:extLst>
  </p:cSld>
  <p:clrMapOvr>
    <a:masterClrMapping/>
  </p:clrMapOvr>
</p:sld>
</file>

<file path=ppt/slides/slide4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6AA52A-FFBF-E2AA-AC5A-246A9E755708}"/>
            </a:ext>
          </a:extLst>
        </p:cNvPr>
        <p:cNvGrpSpPr/>
        <p:nvPr/>
      </p:nvGrpSpPr>
      <p:grpSpPr>
        <a:xfrm>
          <a:off x="0" y="0"/>
          <a:ext cx="0" cy="0"/>
          <a:chOff x="0" y="0"/>
          <a:chExt cx="0" cy="0"/>
        </a:xfrm>
      </p:grpSpPr>
      <p:sp>
        <p:nvSpPr>
          <p:cNvPr id="12" name="Rectangle 2">
            <a:extLst>
              <a:ext uri="{FF2B5EF4-FFF2-40B4-BE49-F238E27FC236}">
                <a16:creationId xmlns:a16="http://schemas.microsoft.com/office/drawing/2014/main" id="{775A5BDE-B30C-863B-E23A-AE5AE2AA6859}"/>
              </a:ext>
            </a:extLst>
          </p:cNvPr>
          <p:cNvSpPr>
            <a:spLocks noGrp="1" noChangeArrowheads="1"/>
          </p:cNvSpPr>
          <p:nvPr>
            <p:ph type="title" idx="4294967295"/>
          </p:nvPr>
        </p:nvSpPr>
        <p:spPr>
          <a:xfrm>
            <a:off x="228599" y="51640"/>
            <a:ext cx="8153400" cy="990600"/>
          </a:xfrm>
        </p:spPr>
        <p:txBody>
          <a:bodyPr>
            <a:noAutofit/>
          </a:bodyPr>
          <a:lstStyle/>
          <a:p>
            <a:pPr>
              <a:defRPr/>
            </a:pPr>
            <a:r>
              <a:rPr lang="en-US" sz="4000" dirty="0">
                <a:solidFill>
                  <a:schemeClr val="tx1"/>
                </a:solidFill>
                <a:latin typeface="Times New Roman" panose="02020603050405020304" pitchFamily="18" charset="0"/>
                <a:cs typeface="Times New Roman" panose="02020603050405020304" pitchFamily="18" charset="0"/>
              </a:rPr>
              <a:t>Clause no. 18 	</a:t>
            </a:r>
            <a:r>
              <a:rPr lang="en-US" sz="4000" i="1" dirty="0">
                <a:solidFill>
                  <a:schemeClr val="tx1"/>
                </a:solidFill>
                <a:latin typeface="Times New Roman" panose="02020603050405020304" pitchFamily="18" charset="0"/>
                <a:cs typeface="Times New Roman" panose="02020603050405020304" pitchFamily="18" charset="0"/>
              </a:rPr>
              <a:t> 		</a:t>
            </a:r>
            <a:br>
              <a:rPr lang="en-US" sz="2200" i="1" dirty="0">
                <a:solidFill>
                  <a:schemeClr val="tx1"/>
                </a:solidFill>
                <a:latin typeface="Times New Roman" panose="02020603050405020304" pitchFamily="18" charset="0"/>
                <a:cs typeface="Times New Roman" panose="02020603050405020304" pitchFamily="18" charset="0"/>
              </a:rPr>
            </a:br>
            <a:r>
              <a:rPr lang="en-US" sz="2400" b="1" dirty="0">
                <a:solidFill>
                  <a:schemeClr val="tx1"/>
                </a:solidFill>
                <a:latin typeface="Times New Roman" panose="02020603050405020304" pitchFamily="18" charset="0"/>
                <a:cs typeface="Times New Roman" panose="02020603050405020304" pitchFamily="18" charset="0"/>
              </a:rPr>
              <a:t>Format in E-utility…</a:t>
            </a:r>
            <a:r>
              <a:rPr lang="en-US" sz="2200" b="1" dirty="0">
                <a:solidFill>
                  <a:schemeClr val="tx1"/>
                </a:solidFill>
                <a:latin typeface="Times New Roman" panose="02020603050405020304" pitchFamily="18" charset="0"/>
                <a:cs typeface="Times New Roman" panose="02020603050405020304" pitchFamily="18" charset="0"/>
              </a:rPr>
              <a:t> </a:t>
            </a:r>
          </a:p>
        </p:txBody>
      </p:sp>
      <p:sp>
        <p:nvSpPr>
          <p:cNvPr id="3" name="Footer Placeholder 2">
            <a:extLst>
              <a:ext uri="{FF2B5EF4-FFF2-40B4-BE49-F238E27FC236}">
                <a16:creationId xmlns:a16="http://schemas.microsoft.com/office/drawing/2014/main" id="{65B41E02-C1DF-623A-39E5-D6A236B8BA31}"/>
              </a:ext>
            </a:extLst>
          </p:cNvPr>
          <p:cNvSpPr>
            <a:spLocks noGrp="1"/>
          </p:cNvSpPr>
          <p:nvPr>
            <p:ph type="ftr" sz="quarter" idx="11"/>
          </p:nvPr>
        </p:nvSpPr>
        <p:spPr/>
        <p:txBody>
          <a:bodyPr/>
          <a:lstStyle/>
          <a:p>
            <a:r>
              <a:rPr lang="en-IN"/>
              <a:t>H.C.Khincha &amp; Co</a:t>
            </a:r>
            <a:endParaRPr lang="en-US"/>
          </a:p>
        </p:txBody>
      </p:sp>
      <p:pic>
        <p:nvPicPr>
          <p:cNvPr id="4" name="Picture 3">
            <a:extLst>
              <a:ext uri="{FF2B5EF4-FFF2-40B4-BE49-F238E27FC236}">
                <a16:creationId xmlns:a16="http://schemas.microsoft.com/office/drawing/2014/main" id="{04A608F1-B245-5B4A-91C0-6BD24683C9B1}"/>
              </a:ext>
            </a:extLst>
          </p:cNvPr>
          <p:cNvPicPr>
            <a:picLocks noChangeAspect="1"/>
          </p:cNvPicPr>
          <p:nvPr/>
        </p:nvPicPr>
        <p:blipFill>
          <a:blip r:embed="rId2"/>
          <a:stretch>
            <a:fillRect/>
          </a:stretch>
        </p:blipFill>
        <p:spPr>
          <a:xfrm>
            <a:off x="335427" y="1102321"/>
            <a:ext cx="8629061" cy="4918967"/>
          </a:xfrm>
          <a:prstGeom prst="rect">
            <a:avLst/>
          </a:prstGeom>
        </p:spPr>
      </p:pic>
    </p:spTree>
    <p:extLst>
      <p:ext uri="{BB962C8B-B14F-4D97-AF65-F5344CB8AC3E}">
        <p14:creationId xmlns:p14="http://schemas.microsoft.com/office/powerpoint/2010/main" val="3678205280"/>
      </p:ext>
    </p:extLst>
  </p:cSld>
  <p:clrMapOvr>
    <a:masterClrMapping/>
  </p:clrMapOvr>
</p:sld>
</file>

<file path=ppt/slides/slide4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4BD49-0F18-F8DA-6001-B1EBA8FAB377}"/>
            </a:ext>
          </a:extLst>
        </p:cNvPr>
        <p:cNvGrpSpPr/>
        <p:nvPr/>
      </p:nvGrpSpPr>
      <p:grpSpPr>
        <a:xfrm>
          <a:off x="0" y="0"/>
          <a:ext cx="0" cy="0"/>
          <a:chOff x="0" y="0"/>
          <a:chExt cx="0" cy="0"/>
        </a:xfrm>
      </p:grpSpPr>
      <p:sp>
        <p:nvSpPr>
          <p:cNvPr id="12" name="Rectangle 2">
            <a:extLst>
              <a:ext uri="{FF2B5EF4-FFF2-40B4-BE49-F238E27FC236}">
                <a16:creationId xmlns:a16="http://schemas.microsoft.com/office/drawing/2014/main" id="{BEBACA0F-23EB-C06F-69F8-98AF3F7EA6BA}"/>
              </a:ext>
            </a:extLst>
          </p:cNvPr>
          <p:cNvSpPr>
            <a:spLocks noGrp="1" noChangeArrowheads="1"/>
          </p:cNvSpPr>
          <p:nvPr>
            <p:ph type="title" idx="4294967295"/>
          </p:nvPr>
        </p:nvSpPr>
        <p:spPr>
          <a:xfrm>
            <a:off x="228599" y="51640"/>
            <a:ext cx="8153400" cy="990600"/>
          </a:xfrm>
        </p:spPr>
        <p:txBody>
          <a:bodyPr>
            <a:noAutofit/>
          </a:bodyPr>
          <a:lstStyle/>
          <a:p>
            <a:pPr>
              <a:defRPr/>
            </a:pPr>
            <a:r>
              <a:rPr lang="en-US" sz="4000" dirty="0">
                <a:solidFill>
                  <a:schemeClr val="tx1"/>
                </a:solidFill>
                <a:latin typeface="Times New Roman" panose="02020603050405020304" pitchFamily="18" charset="0"/>
                <a:cs typeface="Times New Roman" panose="02020603050405020304" pitchFamily="18" charset="0"/>
              </a:rPr>
              <a:t>Clause no. 18 	</a:t>
            </a:r>
            <a:r>
              <a:rPr lang="en-US" sz="4000" i="1" dirty="0">
                <a:solidFill>
                  <a:schemeClr val="tx1"/>
                </a:solidFill>
                <a:latin typeface="Times New Roman" panose="02020603050405020304" pitchFamily="18" charset="0"/>
                <a:cs typeface="Times New Roman" panose="02020603050405020304" pitchFamily="18" charset="0"/>
              </a:rPr>
              <a:t> 		</a:t>
            </a:r>
            <a:br>
              <a:rPr lang="en-US" sz="2200" i="1" dirty="0">
                <a:solidFill>
                  <a:schemeClr val="tx1"/>
                </a:solidFill>
                <a:latin typeface="Times New Roman" panose="02020603050405020304" pitchFamily="18" charset="0"/>
                <a:cs typeface="Times New Roman" panose="02020603050405020304" pitchFamily="18" charset="0"/>
              </a:rPr>
            </a:br>
            <a:r>
              <a:rPr lang="en-US" sz="2400" b="1" dirty="0">
                <a:solidFill>
                  <a:schemeClr val="tx1"/>
                </a:solidFill>
                <a:latin typeface="Times New Roman" panose="02020603050405020304" pitchFamily="18" charset="0"/>
                <a:cs typeface="Times New Roman" panose="02020603050405020304" pitchFamily="18" charset="0"/>
              </a:rPr>
              <a:t>Format in E-utility…</a:t>
            </a:r>
            <a:r>
              <a:rPr lang="en-US" sz="2200" b="1" dirty="0">
                <a:solidFill>
                  <a:schemeClr val="tx1"/>
                </a:solidFill>
                <a:latin typeface="Times New Roman" panose="02020603050405020304" pitchFamily="18" charset="0"/>
                <a:cs typeface="Times New Roman" panose="02020603050405020304" pitchFamily="18" charset="0"/>
              </a:rPr>
              <a:t> </a:t>
            </a:r>
          </a:p>
        </p:txBody>
      </p:sp>
      <p:sp>
        <p:nvSpPr>
          <p:cNvPr id="3" name="Footer Placeholder 2">
            <a:extLst>
              <a:ext uri="{FF2B5EF4-FFF2-40B4-BE49-F238E27FC236}">
                <a16:creationId xmlns:a16="http://schemas.microsoft.com/office/drawing/2014/main" id="{BC287C95-E7A6-9534-99A7-6579B4E46C29}"/>
              </a:ext>
            </a:extLst>
          </p:cNvPr>
          <p:cNvSpPr>
            <a:spLocks noGrp="1"/>
          </p:cNvSpPr>
          <p:nvPr>
            <p:ph type="ftr" sz="quarter" idx="11"/>
          </p:nvPr>
        </p:nvSpPr>
        <p:spPr/>
        <p:txBody>
          <a:bodyPr/>
          <a:lstStyle/>
          <a:p>
            <a:r>
              <a:rPr lang="en-IN"/>
              <a:t>H.C.Khincha &amp; Co</a:t>
            </a:r>
            <a:endParaRPr lang="en-US"/>
          </a:p>
        </p:txBody>
      </p:sp>
      <p:pic>
        <p:nvPicPr>
          <p:cNvPr id="4" name="Picture 3">
            <a:extLst>
              <a:ext uri="{FF2B5EF4-FFF2-40B4-BE49-F238E27FC236}">
                <a16:creationId xmlns:a16="http://schemas.microsoft.com/office/drawing/2014/main" id="{6ABC8F77-C83A-6B00-333A-CF18AA7BAD7D}"/>
              </a:ext>
            </a:extLst>
          </p:cNvPr>
          <p:cNvPicPr>
            <a:picLocks noChangeAspect="1"/>
          </p:cNvPicPr>
          <p:nvPr/>
        </p:nvPicPr>
        <p:blipFill>
          <a:blip r:embed="rId2"/>
          <a:stretch>
            <a:fillRect/>
          </a:stretch>
        </p:blipFill>
        <p:spPr>
          <a:xfrm>
            <a:off x="237188" y="1097271"/>
            <a:ext cx="7719187" cy="5310673"/>
          </a:xfrm>
          <a:prstGeom prst="rect">
            <a:avLst/>
          </a:prstGeom>
        </p:spPr>
      </p:pic>
    </p:spTree>
    <p:extLst>
      <p:ext uri="{BB962C8B-B14F-4D97-AF65-F5344CB8AC3E}">
        <p14:creationId xmlns:p14="http://schemas.microsoft.com/office/powerpoint/2010/main" val="3598322082"/>
      </p:ext>
    </p:extLst>
  </p:cSld>
  <p:clrMapOvr>
    <a:masterClrMapping/>
  </p:clrMapOvr>
</p:sld>
</file>

<file path=ppt/slides/slide4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B23282-D874-E631-E7D1-D2BEE2ADDCD2}"/>
            </a:ext>
          </a:extLst>
        </p:cNvPr>
        <p:cNvGrpSpPr/>
        <p:nvPr/>
      </p:nvGrpSpPr>
      <p:grpSpPr>
        <a:xfrm>
          <a:off x="0" y="0"/>
          <a:ext cx="0" cy="0"/>
          <a:chOff x="0" y="0"/>
          <a:chExt cx="0" cy="0"/>
        </a:xfrm>
      </p:grpSpPr>
      <p:sp>
        <p:nvSpPr>
          <p:cNvPr id="12" name="Rectangle 2">
            <a:extLst>
              <a:ext uri="{FF2B5EF4-FFF2-40B4-BE49-F238E27FC236}">
                <a16:creationId xmlns:a16="http://schemas.microsoft.com/office/drawing/2014/main" id="{B1C76132-CAC4-E929-914F-674A52BCC114}"/>
              </a:ext>
            </a:extLst>
          </p:cNvPr>
          <p:cNvSpPr>
            <a:spLocks noGrp="1" noChangeArrowheads="1"/>
          </p:cNvSpPr>
          <p:nvPr>
            <p:ph type="title" idx="4294967295"/>
          </p:nvPr>
        </p:nvSpPr>
        <p:spPr>
          <a:xfrm>
            <a:off x="228599" y="51640"/>
            <a:ext cx="8153400" cy="990600"/>
          </a:xfrm>
        </p:spPr>
        <p:txBody>
          <a:bodyPr>
            <a:noAutofit/>
          </a:bodyPr>
          <a:lstStyle/>
          <a:p>
            <a:pPr>
              <a:defRPr/>
            </a:pPr>
            <a:r>
              <a:rPr lang="en-US" sz="4000" dirty="0">
                <a:solidFill>
                  <a:schemeClr val="tx1"/>
                </a:solidFill>
                <a:latin typeface="Times New Roman" panose="02020603050405020304" pitchFamily="18" charset="0"/>
                <a:cs typeface="Times New Roman" panose="02020603050405020304" pitchFamily="18" charset="0"/>
              </a:rPr>
              <a:t>Clause no. 18 	</a:t>
            </a:r>
            <a:r>
              <a:rPr lang="en-US" sz="4000" i="1" dirty="0">
                <a:solidFill>
                  <a:schemeClr val="tx1"/>
                </a:solidFill>
                <a:latin typeface="Times New Roman" panose="02020603050405020304" pitchFamily="18" charset="0"/>
                <a:cs typeface="Times New Roman" panose="02020603050405020304" pitchFamily="18" charset="0"/>
              </a:rPr>
              <a:t> 		</a:t>
            </a:r>
            <a:br>
              <a:rPr lang="en-US" sz="2200" i="1" dirty="0">
                <a:solidFill>
                  <a:schemeClr val="tx1"/>
                </a:solidFill>
                <a:latin typeface="Times New Roman" panose="02020603050405020304" pitchFamily="18" charset="0"/>
                <a:cs typeface="Times New Roman" panose="02020603050405020304" pitchFamily="18" charset="0"/>
              </a:rPr>
            </a:br>
            <a:r>
              <a:rPr lang="en-US" sz="2400" b="1" dirty="0">
                <a:solidFill>
                  <a:schemeClr val="tx1"/>
                </a:solidFill>
                <a:latin typeface="Times New Roman" panose="02020603050405020304" pitchFamily="18" charset="0"/>
                <a:cs typeface="Times New Roman" panose="02020603050405020304" pitchFamily="18" charset="0"/>
              </a:rPr>
              <a:t>Format in E-utility…</a:t>
            </a:r>
            <a:r>
              <a:rPr lang="en-US" sz="2200" b="1" dirty="0">
                <a:solidFill>
                  <a:schemeClr val="tx1"/>
                </a:solidFill>
                <a:latin typeface="Times New Roman" panose="02020603050405020304" pitchFamily="18" charset="0"/>
                <a:cs typeface="Times New Roman" panose="02020603050405020304" pitchFamily="18" charset="0"/>
              </a:rPr>
              <a:t> </a:t>
            </a:r>
          </a:p>
        </p:txBody>
      </p:sp>
      <p:sp>
        <p:nvSpPr>
          <p:cNvPr id="3" name="Footer Placeholder 2">
            <a:extLst>
              <a:ext uri="{FF2B5EF4-FFF2-40B4-BE49-F238E27FC236}">
                <a16:creationId xmlns:a16="http://schemas.microsoft.com/office/drawing/2014/main" id="{374D087C-DC05-D357-3CCA-3C6B8723D08A}"/>
              </a:ext>
            </a:extLst>
          </p:cNvPr>
          <p:cNvSpPr>
            <a:spLocks noGrp="1"/>
          </p:cNvSpPr>
          <p:nvPr>
            <p:ph type="ftr" sz="quarter" idx="11"/>
          </p:nvPr>
        </p:nvSpPr>
        <p:spPr/>
        <p:txBody>
          <a:bodyPr/>
          <a:lstStyle/>
          <a:p>
            <a:r>
              <a:rPr lang="en-IN"/>
              <a:t>H.C.Khincha &amp; Co</a:t>
            </a:r>
            <a:endParaRPr lang="en-US"/>
          </a:p>
        </p:txBody>
      </p:sp>
      <p:pic>
        <p:nvPicPr>
          <p:cNvPr id="2" name="Picture 1">
            <a:extLst>
              <a:ext uri="{FF2B5EF4-FFF2-40B4-BE49-F238E27FC236}">
                <a16:creationId xmlns:a16="http://schemas.microsoft.com/office/drawing/2014/main" id="{866EED67-F48F-64D5-636B-15F3052BE6CB}"/>
              </a:ext>
            </a:extLst>
          </p:cNvPr>
          <p:cNvPicPr>
            <a:picLocks noChangeAspect="1"/>
          </p:cNvPicPr>
          <p:nvPr/>
        </p:nvPicPr>
        <p:blipFill>
          <a:blip r:embed="rId2"/>
          <a:stretch>
            <a:fillRect/>
          </a:stretch>
        </p:blipFill>
        <p:spPr>
          <a:xfrm>
            <a:off x="323528" y="1156970"/>
            <a:ext cx="6336704" cy="4544059"/>
          </a:xfrm>
          <a:prstGeom prst="rect">
            <a:avLst/>
          </a:prstGeom>
        </p:spPr>
      </p:pic>
    </p:spTree>
    <p:extLst>
      <p:ext uri="{BB962C8B-B14F-4D97-AF65-F5344CB8AC3E}">
        <p14:creationId xmlns:p14="http://schemas.microsoft.com/office/powerpoint/2010/main" val="3853562402"/>
      </p:ext>
    </p:extLst>
  </p:cSld>
  <p:clrMapOvr>
    <a:masterClrMapping/>
  </p:clrMapOvr>
</p:sld>
</file>

<file path=ppt/slides/slide4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AD848A-3CBC-C0E2-EAC3-203A59C29149}"/>
            </a:ext>
          </a:extLst>
        </p:cNvPr>
        <p:cNvGrpSpPr/>
        <p:nvPr/>
      </p:nvGrpSpPr>
      <p:grpSpPr>
        <a:xfrm>
          <a:off x="0" y="0"/>
          <a:ext cx="0" cy="0"/>
          <a:chOff x="0" y="0"/>
          <a:chExt cx="0" cy="0"/>
        </a:xfrm>
      </p:grpSpPr>
      <p:sp>
        <p:nvSpPr>
          <p:cNvPr id="12" name="Rectangle 2">
            <a:extLst>
              <a:ext uri="{FF2B5EF4-FFF2-40B4-BE49-F238E27FC236}">
                <a16:creationId xmlns:a16="http://schemas.microsoft.com/office/drawing/2014/main" id="{73210C67-67C7-C6FB-455F-43BEA627BBE5}"/>
              </a:ext>
            </a:extLst>
          </p:cNvPr>
          <p:cNvSpPr>
            <a:spLocks noGrp="1" noChangeArrowheads="1"/>
          </p:cNvSpPr>
          <p:nvPr>
            <p:ph type="title" idx="4294967295"/>
          </p:nvPr>
        </p:nvSpPr>
        <p:spPr>
          <a:xfrm>
            <a:off x="228599" y="51640"/>
            <a:ext cx="8153400" cy="990600"/>
          </a:xfrm>
        </p:spPr>
        <p:txBody>
          <a:bodyPr>
            <a:noAutofit/>
          </a:bodyPr>
          <a:lstStyle/>
          <a:p>
            <a:pPr>
              <a:defRPr/>
            </a:pPr>
            <a:r>
              <a:rPr lang="en-US" sz="4000" dirty="0">
                <a:solidFill>
                  <a:schemeClr val="tx1"/>
                </a:solidFill>
                <a:latin typeface="Times New Roman" panose="02020603050405020304" pitchFamily="18" charset="0"/>
                <a:cs typeface="Times New Roman" panose="02020603050405020304" pitchFamily="18" charset="0"/>
              </a:rPr>
              <a:t>Clause no. 18 	</a:t>
            </a:r>
            <a:r>
              <a:rPr lang="en-US" sz="4000" i="1" dirty="0">
                <a:solidFill>
                  <a:schemeClr val="tx1"/>
                </a:solidFill>
                <a:latin typeface="Times New Roman" panose="02020603050405020304" pitchFamily="18" charset="0"/>
                <a:cs typeface="Times New Roman" panose="02020603050405020304" pitchFamily="18" charset="0"/>
              </a:rPr>
              <a:t> 		</a:t>
            </a:r>
            <a:br>
              <a:rPr lang="en-US" sz="2200" i="1" dirty="0">
                <a:solidFill>
                  <a:schemeClr val="tx1"/>
                </a:solidFill>
                <a:latin typeface="Times New Roman" panose="02020603050405020304" pitchFamily="18" charset="0"/>
                <a:cs typeface="Times New Roman" panose="02020603050405020304" pitchFamily="18" charset="0"/>
              </a:rPr>
            </a:br>
            <a:r>
              <a:rPr lang="en-US" sz="2400" b="1" dirty="0">
                <a:solidFill>
                  <a:schemeClr val="tx1"/>
                </a:solidFill>
                <a:latin typeface="Times New Roman" panose="02020603050405020304" pitchFamily="18" charset="0"/>
                <a:cs typeface="Times New Roman" panose="02020603050405020304" pitchFamily="18" charset="0"/>
              </a:rPr>
              <a:t>Format in E-utility…</a:t>
            </a:r>
            <a:r>
              <a:rPr lang="en-US" sz="2200" b="1" dirty="0">
                <a:solidFill>
                  <a:schemeClr val="tx1"/>
                </a:solidFill>
                <a:latin typeface="Times New Roman" panose="02020603050405020304" pitchFamily="18" charset="0"/>
                <a:cs typeface="Times New Roman" panose="02020603050405020304" pitchFamily="18" charset="0"/>
              </a:rPr>
              <a:t> </a:t>
            </a:r>
          </a:p>
        </p:txBody>
      </p:sp>
      <p:sp>
        <p:nvSpPr>
          <p:cNvPr id="3" name="Footer Placeholder 2">
            <a:extLst>
              <a:ext uri="{FF2B5EF4-FFF2-40B4-BE49-F238E27FC236}">
                <a16:creationId xmlns:a16="http://schemas.microsoft.com/office/drawing/2014/main" id="{AE043777-8422-91C4-B3C2-AFF3B9367A4B}"/>
              </a:ext>
            </a:extLst>
          </p:cNvPr>
          <p:cNvSpPr>
            <a:spLocks noGrp="1"/>
          </p:cNvSpPr>
          <p:nvPr>
            <p:ph type="ftr" sz="quarter" idx="11"/>
          </p:nvPr>
        </p:nvSpPr>
        <p:spPr/>
        <p:txBody>
          <a:bodyPr/>
          <a:lstStyle/>
          <a:p>
            <a:r>
              <a:rPr lang="en-IN"/>
              <a:t>H.C.Khincha &amp; Co</a:t>
            </a:r>
            <a:endParaRPr lang="en-US"/>
          </a:p>
        </p:txBody>
      </p:sp>
      <p:pic>
        <p:nvPicPr>
          <p:cNvPr id="2" name="Picture 1">
            <a:extLst>
              <a:ext uri="{FF2B5EF4-FFF2-40B4-BE49-F238E27FC236}">
                <a16:creationId xmlns:a16="http://schemas.microsoft.com/office/drawing/2014/main" id="{30080F18-022B-3185-4C40-8620ECDDED34}"/>
              </a:ext>
            </a:extLst>
          </p:cNvPr>
          <p:cNvPicPr>
            <a:picLocks noChangeAspect="1"/>
          </p:cNvPicPr>
          <p:nvPr/>
        </p:nvPicPr>
        <p:blipFill>
          <a:blip r:embed="rId2"/>
          <a:srcRect t="24729"/>
          <a:stretch>
            <a:fillRect/>
          </a:stretch>
        </p:blipFill>
        <p:spPr>
          <a:xfrm>
            <a:off x="243812" y="1170828"/>
            <a:ext cx="6272489" cy="4516344"/>
          </a:xfrm>
          <a:prstGeom prst="rect">
            <a:avLst/>
          </a:prstGeom>
        </p:spPr>
      </p:pic>
    </p:spTree>
    <p:extLst>
      <p:ext uri="{BB962C8B-B14F-4D97-AF65-F5344CB8AC3E}">
        <p14:creationId xmlns:p14="http://schemas.microsoft.com/office/powerpoint/2010/main" val="2283140381"/>
      </p:ext>
    </p:extLst>
  </p:cSld>
  <p:clrMapOvr>
    <a:masterClrMapping/>
  </p:clrMapOvr>
</p:sld>
</file>

<file path=ppt/slides/slide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432869"/>
            <a:ext cx="8496944" cy="5646343"/>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a) Description of asset/block of assets</a:t>
            </a:r>
          </a:p>
          <a:p>
            <a:pPr marL="0" indent="0" algn="just">
              <a:buNone/>
            </a:pPr>
            <a:r>
              <a:rPr lang="en-US" sz="2400" dirty="0">
                <a:latin typeface="Times New Roman" panose="02020603050405020304" pitchFamily="18" charset="0"/>
                <a:cs typeface="Times New Roman" panose="02020603050405020304" pitchFamily="18" charset="0"/>
              </a:rPr>
              <a:t>In this clause, it is to be ascertained that the classification of asset for block made by the </a:t>
            </a:r>
            <a:r>
              <a:rPr lang="en-US" sz="2400" dirty="0" err="1">
                <a:latin typeface="Times New Roman" panose="02020603050405020304" pitchFamily="18" charset="0"/>
                <a:cs typeface="Times New Roman" panose="02020603050405020304" pitchFamily="18" charset="0"/>
              </a:rPr>
              <a:t>assessee</a:t>
            </a:r>
            <a:r>
              <a:rPr lang="en-US" sz="2400" dirty="0">
                <a:latin typeface="Times New Roman" panose="02020603050405020304" pitchFamily="18" charset="0"/>
                <a:cs typeface="Times New Roman" panose="02020603050405020304" pitchFamily="18" charset="0"/>
              </a:rPr>
              <a:t> for block of asset is correct and updated. </a:t>
            </a:r>
          </a:p>
          <a:p>
            <a:pPr marL="0" indent="0" algn="just">
              <a:buNone/>
            </a:pPr>
            <a:r>
              <a:rPr lang="en-US" sz="2400" dirty="0">
                <a:latin typeface="Times New Roman" panose="02020603050405020304" pitchFamily="18" charset="0"/>
                <a:cs typeface="Times New Roman" panose="02020603050405020304" pitchFamily="18" charset="0"/>
              </a:rPr>
              <a:t>Also, an auditor should check the data reported under clause 18 with the disclosures made in Clause 13(f). </a:t>
            </a:r>
          </a:p>
          <a:p>
            <a:pPr marL="0" indent="0" algn="just">
              <a:buNone/>
            </a:pPr>
            <a:r>
              <a:rPr lang="en-US" sz="2400" dirty="0">
                <a:latin typeface="Times New Roman" panose="02020603050405020304" pitchFamily="18" charset="0"/>
                <a:cs typeface="Times New Roman" panose="02020603050405020304" pitchFamily="18" charset="0"/>
              </a:rPr>
              <a:t>In case where auditor is not satisfied with the classification made by </a:t>
            </a:r>
            <a:r>
              <a:rPr lang="en-US" sz="2400" dirty="0" err="1">
                <a:latin typeface="Times New Roman" panose="02020603050405020304" pitchFamily="18" charset="0"/>
                <a:cs typeface="Times New Roman" panose="02020603050405020304" pitchFamily="18" charset="0"/>
              </a:rPr>
              <a:t>assessee</a:t>
            </a:r>
            <a:r>
              <a:rPr lang="en-US" sz="2400" dirty="0">
                <a:latin typeface="Times New Roman" panose="02020603050405020304" pitchFamily="18" charset="0"/>
                <a:cs typeface="Times New Roman" panose="02020603050405020304" pitchFamily="18" charset="0"/>
              </a:rPr>
              <a:t> for block, the auditor needs to disclose the same with suitable reasons.</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Where, there is any dispute between the </a:t>
            </a:r>
            <a:r>
              <a:rPr lang="en-US" sz="2400" dirty="0" err="1">
                <a:latin typeface="Times New Roman" panose="02020603050405020304" pitchFamily="18" charset="0"/>
                <a:cs typeface="Times New Roman" panose="02020603050405020304" pitchFamily="18" charset="0"/>
              </a:rPr>
              <a:t>assesse</a:t>
            </a:r>
            <a:r>
              <a:rPr lang="en-US" sz="2400" dirty="0">
                <a:latin typeface="Times New Roman" panose="02020603050405020304" pitchFamily="18" charset="0"/>
                <a:cs typeface="Times New Roman" panose="02020603050405020304" pitchFamily="18" charset="0"/>
              </a:rPr>
              <a:t> and the department regarding classification, rate of depreciation etc., the auditor should give its suitable disclosures.</a:t>
            </a:r>
          </a:p>
          <a:p>
            <a:pPr marL="0" indent="0" algn="just">
              <a:buNone/>
            </a:pPr>
            <a:endParaRPr lang="en-IN" sz="18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657632890"/>
      </p:ext>
    </p:extLst>
  </p:cSld>
  <p:clrMapOvr>
    <a:masterClrMapping/>
  </p:clrMapOvr>
</p:sld>
</file>

<file path=ppt/slides/slide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332656"/>
            <a:ext cx="8424936" cy="4395958"/>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b) Rate of depreciation</a:t>
            </a:r>
          </a:p>
          <a:p>
            <a:pPr marL="0" indent="0" algn="just">
              <a:buNone/>
            </a:pPr>
            <a:r>
              <a:rPr lang="en-US" sz="2400" dirty="0">
                <a:latin typeface="Times New Roman" panose="02020603050405020304" pitchFamily="18" charset="0"/>
                <a:cs typeface="Times New Roman" panose="02020603050405020304" pitchFamily="18" charset="0"/>
              </a:rPr>
              <a:t>An auditor should verify that the rate applied on each block of asset is in compliance with rate prescribed in Appendix I of Income Tax Rules, 1962.</a:t>
            </a:r>
          </a:p>
          <a:p>
            <a:pPr marL="0" indent="0" algn="just">
              <a:buNone/>
            </a:pPr>
            <a:endParaRPr lang="en-IN" sz="16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345862324"/>
      </p:ext>
    </p:extLst>
  </p:cSld>
  <p:clrMapOvr>
    <a:masterClrMapping/>
  </p:clrMapOvr>
</p:sld>
</file>

<file path=ppt/slides/slide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16632"/>
            <a:ext cx="8640960" cy="5827448"/>
          </a:xfrm>
        </p:spPr>
        <p:txBody>
          <a:bodyPr>
            <a:noAutofit/>
          </a:bodyPr>
          <a:lstStyle/>
          <a:p>
            <a:pPr marL="0" indent="0" algn="just">
              <a:buNone/>
            </a:pPr>
            <a:r>
              <a:rPr lang="en-US" sz="1900" b="1" dirty="0">
                <a:latin typeface="Times New Roman" panose="02020603050405020304" pitchFamily="18" charset="0"/>
                <a:cs typeface="Times New Roman" panose="02020603050405020304" pitchFamily="18" charset="0"/>
              </a:rPr>
              <a:t>c) Actual cost of written down value, as the case may be</a:t>
            </a:r>
          </a:p>
          <a:p>
            <a:pPr marL="0" indent="0" algn="just">
              <a:buNone/>
            </a:pPr>
            <a:r>
              <a:rPr lang="en-US" sz="1900" dirty="0">
                <a:latin typeface="Times New Roman" panose="02020603050405020304" pitchFamily="18" charset="0"/>
                <a:cs typeface="Times New Roman" panose="02020603050405020304" pitchFamily="18" charset="0"/>
              </a:rPr>
              <a:t>The actual cost of assets should be determined as per provisions of 43(1) of the Income Tax Act, 1961. And also check compliance with provisions of the AS 10 or Ind AS 16. Further, to ensure whether the opening WDV of Block of Assets is same as closing WDV of previous year, the auditor has to obtain the ITR and/or Tax audit report of PY.</a:t>
            </a:r>
          </a:p>
          <a:p>
            <a:pPr marL="0" indent="0" algn="just">
              <a:buNone/>
            </a:pPr>
            <a:r>
              <a:rPr lang="en-US" sz="1900" b="1" dirty="0" err="1">
                <a:latin typeface="Times New Roman" panose="02020603050405020304" pitchFamily="18" charset="0"/>
                <a:cs typeface="Times New Roman" panose="02020603050405020304" pitchFamily="18" charset="0"/>
              </a:rPr>
              <a:t>ca</a:t>
            </a:r>
            <a:r>
              <a:rPr lang="en-US" sz="1900" b="1" dirty="0">
                <a:latin typeface="Times New Roman" panose="02020603050405020304" pitchFamily="18" charset="0"/>
                <a:cs typeface="Times New Roman" panose="02020603050405020304" pitchFamily="18" charset="0"/>
              </a:rPr>
              <a:t>) Adjustment made to the written down value under section 115BAC/115BAD</a:t>
            </a:r>
            <a:endParaRPr lang="en-US" sz="1900" dirty="0">
              <a:latin typeface="Times New Roman" panose="02020603050405020304" pitchFamily="18" charset="0"/>
              <a:cs typeface="Times New Roman" panose="02020603050405020304" pitchFamily="18" charset="0"/>
            </a:endParaRPr>
          </a:p>
          <a:p>
            <a:pPr marL="0" indent="0" algn="just">
              <a:buNone/>
            </a:pPr>
            <a:r>
              <a:rPr lang="en-US" sz="1900" dirty="0">
                <a:latin typeface="Times New Roman" panose="02020603050405020304" pitchFamily="18" charset="0"/>
                <a:cs typeface="Times New Roman" panose="02020603050405020304" pitchFamily="18" charset="0"/>
              </a:rPr>
              <a:t>One time adjustment to WDV of block of assets is made by increasing the WDV by the additional depreciation u/s 32(1)(</a:t>
            </a:r>
            <a:r>
              <a:rPr lang="en-US" sz="1900" dirty="0" err="1">
                <a:latin typeface="Times New Roman" panose="02020603050405020304" pitchFamily="18" charset="0"/>
                <a:cs typeface="Times New Roman" panose="02020603050405020304" pitchFamily="18" charset="0"/>
              </a:rPr>
              <a:t>iia</a:t>
            </a:r>
            <a:r>
              <a:rPr lang="en-US" sz="1900" dirty="0">
                <a:latin typeface="Times New Roman" panose="02020603050405020304" pitchFamily="18" charset="0"/>
                <a:cs typeface="Times New Roman" panose="02020603050405020304" pitchFamily="18" charset="0"/>
              </a:rPr>
              <a:t>) pertaining to any assessment year prior to the assessment year 2021-22, which is not allowed to be set off under section 115BAC or 115BAD.</a:t>
            </a:r>
          </a:p>
          <a:p>
            <a:pPr marL="0" indent="0" algn="just">
              <a:buNone/>
            </a:pPr>
            <a:r>
              <a:rPr lang="en-US" sz="1900" b="1" dirty="0" err="1">
                <a:latin typeface="Times New Roman" panose="02020603050405020304" pitchFamily="18" charset="0"/>
                <a:cs typeface="Times New Roman" panose="02020603050405020304" pitchFamily="18" charset="0"/>
              </a:rPr>
              <a:t>cb</a:t>
            </a:r>
            <a:r>
              <a:rPr lang="en-US" sz="1900" b="1" dirty="0">
                <a:latin typeface="Times New Roman" panose="02020603050405020304" pitchFamily="18" charset="0"/>
                <a:cs typeface="Times New Roman" panose="02020603050405020304" pitchFamily="18" charset="0"/>
              </a:rPr>
              <a:t>) Adjustment made to written down value of Intangible asset due to excluding value of goodwill of a business or profession</a:t>
            </a:r>
            <a:endParaRPr lang="en-US" sz="1900" dirty="0">
              <a:latin typeface="Times New Roman" panose="02020603050405020304" pitchFamily="18" charset="0"/>
              <a:cs typeface="Times New Roman" panose="02020603050405020304" pitchFamily="18" charset="0"/>
            </a:endParaRPr>
          </a:p>
          <a:p>
            <a:pPr marL="0" indent="0" algn="just">
              <a:buNone/>
            </a:pPr>
            <a:r>
              <a:rPr lang="en-US" sz="1900" dirty="0">
                <a:latin typeface="Times New Roman" panose="02020603050405020304" pitchFamily="18" charset="0"/>
                <a:cs typeface="Times New Roman" panose="02020603050405020304" pitchFamily="18" charset="0"/>
              </a:rPr>
              <a:t>Goodwill is no longer being a part of a depreciable asset w.e.f. AY 2021-22, for income tax purposes. Therefore, the </a:t>
            </a:r>
            <a:r>
              <a:rPr lang="en-US" sz="1900" dirty="0" err="1">
                <a:latin typeface="Times New Roman" panose="02020603050405020304" pitchFamily="18" charset="0"/>
                <a:cs typeface="Times New Roman" panose="02020603050405020304" pitchFamily="18" charset="0"/>
              </a:rPr>
              <a:t>assessee</a:t>
            </a:r>
            <a:r>
              <a:rPr lang="en-US" sz="1900" dirty="0">
                <a:latin typeface="Times New Roman" panose="02020603050405020304" pitchFamily="18" charset="0"/>
                <a:cs typeface="Times New Roman" panose="02020603050405020304" pitchFamily="18" charset="0"/>
              </a:rPr>
              <a:t> needs to make adjustments to WDV of Intangible assets due to excluding the value of goodwill of a business or profession is to be disclosed.</a:t>
            </a:r>
          </a:p>
          <a:p>
            <a:pPr marL="0" indent="0">
              <a:buNone/>
            </a:pPr>
            <a:r>
              <a:rPr lang="en-US" sz="1900" b="1" dirty="0">
                <a:latin typeface="Times New Roman" panose="02020603050405020304" pitchFamily="18" charset="0"/>
                <a:cs typeface="Times New Roman" panose="02020603050405020304" pitchFamily="18" charset="0"/>
              </a:rPr>
              <a:t>cc) Adjusted written down value</a:t>
            </a:r>
            <a:endParaRPr lang="en-US" sz="1900" dirty="0">
              <a:latin typeface="Times New Roman" panose="02020603050405020304" pitchFamily="18" charset="0"/>
              <a:cs typeface="Times New Roman" panose="02020603050405020304" pitchFamily="18" charset="0"/>
            </a:endParaRPr>
          </a:p>
          <a:p>
            <a:pPr marL="0" indent="0">
              <a:buNone/>
            </a:pPr>
            <a:r>
              <a:rPr lang="en-US" sz="1900" dirty="0">
                <a:latin typeface="Times New Roman" panose="02020603050405020304" pitchFamily="18" charset="0"/>
                <a:cs typeface="Times New Roman" panose="02020603050405020304" pitchFamily="18" charset="0"/>
              </a:rPr>
              <a:t>It is the result of sub-clauses (c), (ca) and (</a:t>
            </a:r>
            <a:r>
              <a:rPr lang="en-US" sz="1900" dirty="0" err="1">
                <a:latin typeface="Times New Roman" panose="02020603050405020304" pitchFamily="18" charset="0"/>
                <a:cs typeface="Times New Roman" panose="02020603050405020304" pitchFamily="18" charset="0"/>
              </a:rPr>
              <a:t>cb</a:t>
            </a:r>
            <a:r>
              <a:rPr lang="en-US" sz="1900" dirty="0">
                <a:latin typeface="Times New Roman" panose="02020603050405020304" pitchFamily="18" charset="0"/>
                <a:cs typeface="Times New Roman" panose="02020603050405020304" pitchFamily="18" charset="0"/>
              </a:rPr>
              <a:t>) of clause 18 as above.</a:t>
            </a:r>
            <a:endParaRPr lang="en-IN" sz="19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169596914"/>
      </p:ext>
    </p:extLst>
  </p:cSld>
  <p:clrMapOvr>
    <a:masterClrMapping/>
  </p:clrMapOvr>
</p:sld>
</file>

<file path=ppt/slides/slide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260648"/>
            <a:ext cx="8424936" cy="4395958"/>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d) Additions/deductions during the year with dates</a:t>
            </a:r>
          </a:p>
          <a:p>
            <a:pPr marL="0" indent="0" algn="just">
              <a:buNone/>
            </a:pPr>
            <a:r>
              <a:rPr lang="en-US" sz="2400" dirty="0">
                <a:latin typeface="Times New Roman" panose="02020603050405020304" pitchFamily="18" charset="0"/>
                <a:cs typeface="Times New Roman" panose="02020603050405020304" pitchFamily="18" charset="0"/>
              </a:rPr>
              <a:t>In the case of any addition of an asset, date put to use; including adjustments on account of:</a:t>
            </a:r>
          </a:p>
          <a:p>
            <a:pPr marL="685800" lvl="1" indent="-342900" algn="just">
              <a:buFont typeface="+mj-lt"/>
              <a:buAutoNum type="arabicPeriod"/>
            </a:pPr>
            <a:r>
              <a:rPr lang="en-US" sz="2400" dirty="0">
                <a:latin typeface="Times New Roman" panose="02020603050405020304" pitchFamily="18" charset="0"/>
                <a:cs typeface="Times New Roman" panose="02020603050405020304" pitchFamily="18" charset="0"/>
              </a:rPr>
              <a:t>Central Value Added Tax credits claimed and allowed under the Central Excise Rules, 1944, in respect of assets acquired on or after 1st March, 1994,</a:t>
            </a:r>
          </a:p>
          <a:p>
            <a:pPr marL="685800" lvl="1" indent="-342900" algn="just">
              <a:buFont typeface="+mj-lt"/>
              <a:buAutoNum type="arabicPeriod"/>
            </a:pPr>
            <a:r>
              <a:rPr lang="en-US" sz="2400" dirty="0">
                <a:latin typeface="Times New Roman" panose="02020603050405020304" pitchFamily="18" charset="0"/>
                <a:cs typeface="Times New Roman" panose="02020603050405020304" pitchFamily="18" charset="0"/>
              </a:rPr>
              <a:t>change in rate of exchange of currency, and</a:t>
            </a:r>
          </a:p>
          <a:p>
            <a:pPr marL="685800" lvl="1" indent="-342900" algn="just">
              <a:buFont typeface="+mj-lt"/>
              <a:buAutoNum type="arabicPeriod"/>
            </a:pPr>
            <a:r>
              <a:rPr lang="en-US" sz="2400" dirty="0">
                <a:latin typeface="Times New Roman" panose="02020603050405020304" pitchFamily="18" charset="0"/>
                <a:cs typeface="Times New Roman" panose="02020603050405020304" pitchFamily="18" charset="0"/>
              </a:rPr>
              <a:t>subsidy or grant or reimbursement, by whatever name called.</a:t>
            </a:r>
          </a:p>
          <a:p>
            <a:pPr marL="0" indent="0" algn="just">
              <a:buNone/>
            </a:pPr>
            <a:endParaRPr lang="en-IN" sz="24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738511383"/>
      </p:ext>
    </p:extLst>
  </p:cSld>
  <p:clrMapOvr>
    <a:masterClrMapping/>
  </p:clrMapOvr>
</p:sld>
</file>

<file path=ppt/slides/slide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7105" y="310676"/>
            <a:ext cx="8455610" cy="4439918"/>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To verify the additions or deletions made during the year, an auditor should:</a:t>
            </a:r>
          </a:p>
          <a:p>
            <a:pPr marL="406400" lvl="1"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Obtain the supplier’s invoice, purchase order, GRR, authorization for sale, etc. of fixed assets purchased during the previous year (PY).</a:t>
            </a:r>
          </a:p>
          <a:p>
            <a:pPr marL="406400" lvl="1"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In case, an addition was made in a block of assets, check the date on which it was put to use by obtaining a certificate from a technical person.</a:t>
            </a:r>
          </a:p>
          <a:p>
            <a:pPr marL="406400" lvl="1"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Check, if payment for the acquisition of any asset is in violation of the proviso to section 43(1), the expenditure should be excluded from the actual cost.</a:t>
            </a:r>
            <a:endParaRPr lang="en-IN" sz="24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007117140"/>
      </p:ext>
    </p:extLst>
  </p:cSld>
  <p:clrMapOvr>
    <a:masterClrMapping/>
  </p:clrMapOvr>
</p:sld>
</file>

<file path=ppt/slides/slide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6055" y="329186"/>
            <a:ext cx="8371891" cy="4395958"/>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e) Depreciation allowable</a:t>
            </a:r>
          </a:p>
          <a:p>
            <a:pPr marL="0" indent="0" algn="just">
              <a:buNone/>
            </a:pPr>
            <a:r>
              <a:rPr lang="en-US" sz="2400" dirty="0">
                <a:latin typeface="Times New Roman" panose="02020603050405020304" pitchFamily="18" charset="0"/>
                <a:cs typeface="Times New Roman" panose="02020603050405020304" pitchFamily="18" charset="0"/>
              </a:rPr>
              <a:t>In this sub-clause, the auditor has to verify that the depreciation claimed by the </a:t>
            </a:r>
            <a:r>
              <a:rPr lang="en-US" sz="2400" dirty="0" err="1">
                <a:latin typeface="Times New Roman" panose="02020603050405020304" pitchFamily="18" charset="0"/>
                <a:cs typeface="Times New Roman" panose="02020603050405020304" pitchFamily="18" charset="0"/>
              </a:rPr>
              <a:t>assessee</a:t>
            </a:r>
            <a:r>
              <a:rPr lang="en-US" sz="2400" dirty="0">
                <a:latin typeface="Times New Roman" panose="02020603050405020304" pitchFamily="18" charset="0"/>
                <a:cs typeface="Times New Roman" panose="02020603050405020304" pitchFamily="18" charset="0"/>
              </a:rPr>
              <a:t> is in compliance with relevant provisions of the Income Tax Act, 1961.</a:t>
            </a:r>
          </a:p>
          <a:p>
            <a:pPr marL="0" indent="0" algn="just">
              <a:buNone/>
            </a:pPr>
            <a:endParaRPr lang="en-GB" sz="1800" dirty="0">
              <a:latin typeface="Times New Roman" panose="02020603050405020304" pitchFamily="18" charset="0"/>
              <a:cs typeface="Times New Roman" panose="02020603050405020304" pitchFamily="18" charset="0"/>
            </a:endParaRPr>
          </a:p>
          <a:p>
            <a:pPr marL="0" indent="0" algn="just">
              <a:buNone/>
            </a:pPr>
            <a:endParaRPr lang="en-GB" sz="1800" dirty="0">
              <a:latin typeface="Times New Roman" panose="02020603050405020304" pitchFamily="18" charset="0"/>
              <a:cs typeface="Times New Roman" panose="02020603050405020304" pitchFamily="18" charset="0"/>
            </a:endParaRPr>
          </a:p>
          <a:p>
            <a:pPr marL="0" indent="0" algn="just">
              <a:buNone/>
            </a:pPr>
            <a:r>
              <a:rPr lang="en-US" sz="2400" b="1" dirty="0">
                <a:latin typeface="Times New Roman" panose="02020603050405020304" pitchFamily="18" charset="0"/>
                <a:cs typeface="Times New Roman" panose="02020603050405020304" pitchFamily="18" charset="0"/>
              </a:rPr>
              <a:t>f) Written down value at the end of the year</a:t>
            </a:r>
          </a:p>
          <a:p>
            <a:pPr marL="0" indent="0" algn="just">
              <a:buNone/>
            </a:pPr>
            <a:r>
              <a:rPr lang="en-US" sz="2400" dirty="0">
                <a:latin typeface="Times New Roman" panose="02020603050405020304" pitchFamily="18" charset="0"/>
                <a:cs typeface="Times New Roman" panose="02020603050405020304" pitchFamily="18" charset="0"/>
              </a:rPr>
              <a:t>Under this clause, an auditor should verify the numerical calculations is in accordance with the provisions of the Income Tax Act, 1961.</a:t>
            </a:r>
          </a:p>
          <a:p>
            <a:pPr marL="0" indent="0" algn="just">
              <a:buNone/>
            </a:pPr>
            <a:endParaRPr lang="en-IN" sz="18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502223868"/>
      </p:ext>
    </p:extLst>
  </p:cSld>
  <p:clrMapOvr>
    <a:masterClrMapping/>
  </p:clrMapOvr>
</p:sld>
</file>

<file path=ppt/slides/slide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116632"/>
            <a:ext cx="8671994" cy="6143668"/>
          </a:xfrm>
        </p:spPr>
        <p:txBody>
          <a:bodyPr>
            <a:noAutofit/>
          </a:bodyPr>
          <a:lstStyle/>
          <a:p>
            <a:pPr algn="just">
              <a:buNone/>
            </a:pPr>
            <a:r>
              <a:rPr lang="en-IN" sz="2200" b="1" dirty="0">
                <a:latin typeface="Times New Roman" panose="02020603050405020304" pitchFamily="18" charset="0"/>
                <a:cs typeface="Times New Roman" panose="02020603050405020304" pitchFamily="18" charset="0"/>
              </a:rPr>
              <a:t>OBSERVATION ON </a:t>
            </a:r>
            <a:r>
              <a:rPr lang="en-GB" sz="2200" b="1" dirty="0">
                <a:latin typeface="Times New Roman" panose="02020603050405020304" pitchFamily="18" charset="0"/>
                <a:cs typeface="Times New Roman" panose="02020603050405020304" pitchFamily="18" charset="0"/>
              </a:rPr>
              <a:t>STUDY ON COMPLIANCES IN REPORTING IN TAX AUDIT REPORT DATED 20.06.2022 </a:t>
            </a:r>
          </a:p>
          <a:p>
            <a:pPr algn="just">
              <a:buNone/>
            </a:pPr>
            <a:r>
              <a:rPr lang="en-US" sz="2300" b="1" u="sng" dirty="0">
                <a:latin typeface="Times New Roman" pitchFamily="18" charset="0"/>
                <a:cs typeface="Times New Roman" pitchFamily="18" charset="0"/>
              </a:rPr>
              <a:t>While reviewing various tax audit reports, it was observed that:</a:t>
            </a:r>
          </a:p>
          <a:p>
            <a:pPr algn="just">
              <a:buNone/>
            </a:pPr>
            <a:r>
              <a:rPr lang="en-US" sz="2300" b="1" u="sng" dirty="0">
                <a:latin typeface="Times New Roman" pitchFamily="18" charset="0"/>
                <a:cs typeface="Times New Roman" pitchFamily="18" charset="0"/>
              </a:rPr>
              <a:t>a) In many cases, the details of additions/ deletions reported in Tax Audit Report were not in line with the figures of additions/ deletions disclosed in the Audited financial statements. </a:t>
            </a:r>
          </a:p>
          <a:p>
            <a:pPr algn="just">
              <a:buNone/>
            </a:pPr>
            <a:r>
              <a:rPr lang="en-US" sz="2300" b="1" dirty="0">
                <a:latin typeface="Times New Roman" pitchFamily="18" charset="0"/>
                <a:cs typeface="Times New Roman" pitchFamily="18" charset="0"/>
              </a:rPr>
              <a:t>	</a:t>
            </a:r>
            <a:r>
              <a:rPr lang="en-US" sz="2300" b="1" u="sng" dirty="0">
                <a:latin typeface="Times New Roman" pitchFamily="18" charset="0"/>
                <a:cs typeface="Times New Roman" pitchFamily="18" charset="0"/>
              </a:rPr>
              <a:t>The tax Auditor may prepare a reconciliation statement for his own records.</a:t>
            </a:r>
          </a:p>
          <a:p>
            <a:pPr algn="just">
              <a:buNone/>
            </a:pPr>
            <a:r>
              <a:rPr lang="en-US" sz="2300" b="1" u="sng" dirty="0">
                <a:latin typeface="Times New Roman" pitchFamily="18" charset="0"/>
                <a:cs typeface="Times New Roman" pitchFamily="18" charset="0"/>
              </a:rPr>
              <a:t>b) A separate column has been provided for reporting, the ‘amount of adjustment on account of Exchange Fluctuation (due to change in rate of exchange, if any)’ under the column ‘Additions’. </a:t>
            </a:r>
          </a:p>
          <a:p>
            <a:pPr algn="just">
              <a:buNone/>
            </a:pPr>
            <a:r>
              <a:rPr lang="en-US" sz="2300" b="1" dirty="0">
                <a:latin typeface="Times New Roman" pitchFamily="18" charset="0"/>
                <a:cs typeface="Times New Roman" pitchFamily="18" charset="0"/>
              </a:rPr>
              <a:t>	</a:t>
            </a:r>
            <a:r>
              <a:rPr lang="en-US" sz="2300" b="1" u="sng" dirty="0">
                <a:latin typeface="Times New Roman" pitchFamily="18" charset="0"/>
                <a:cs typeface="Times New Roman" pitchFamily="18" charset="0"/>
              </a:rPr>
              <a:t>In few cases, the said amount was not shown in the Tax audit report e-filing utility while the same was reported in the annexure attached and uploaded with the Tax audit report. </a:t>
            </a:r>
          </a:p>
          <a:p>
            <a:pPr algn="just">
              <a:buNone/>
            </a:pPr>
            <a:r>
              <a:rPr lang="en-US" sz="2300" b="1" dirty="0">
                <a:latin typeface="Times New Roman" pitchFamily="18" charset="0"/>
                <a:cs typeface="Times New Roman" pitchFamily="18" charset="0"/>
              </a:rPr>
              <a:t>	</a:t>
            </a:r>
            <a:r>
              <a:rPr lang="en-US" sz="2300" b="1" u="sng" dirty="0">
                <a:latin typeface="Times New Roman" pitchFamily="18" charset="0"/>
                <a:cs typeface="Times New Roman" pitchFamily="18" charset="0"/>
              </a:rPr>
              <a:t>The reported difference observed is not tenable.</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44828" y="188640"/>
            <a:ext cx="8586133" cy="5721563"/>
          </a:xfrm>
        </p:spPr>
        <p:txBody>
          <a:bodyPr>
            <a:normAutofit/>
          </a:bodyPr>
          <a:lstStyle/>
          <a:p>
            <a:pPr algn="just">
              <a:buNone/>
            </a:pPr>
            <a:r>
              <a:rPr lang="en-IN" sz="2200" b="1" dirty="0">
                <a:latin typeface="Times New Roman" panose="02020603050405020304" pitchFamily="18" charset="0"/>
                <a:cs typeface="Times New Roman" panose="02020603050405020304" pitchFamily="18" charset="0"/>
              </a:rPr>
              <a:t>OBSERVATION ON </a:t>
            </a:r>
            <a:r>
              <a:rPr lang="en-GB" sz="2200" b="1" dirty="0">
                <a:latin typeface="Times New Roman" panose="02020603050405020304" pitchFamily="18" charset="0"/>
                <a:cs typeface="Times New Roman" panose="02020603050405020304" pitchFamily="18" charset="0"/>
              </a:rPr>
              <a:t>STUDY ON COMPLIANCES IN REPORTING IN TAX AUDIT REPORT DATED 20.06.2022 </a:t>
            </a:r>
          </a:p>
          <a:p>
            <a:pPr algn="just">
              <a:buNone/>
            </a:pPr>
            <a:r>
              <a:rPr lang="en-US" sz="2400" b="1" u="sng" dirty="0">
                <a:latin typeface="Times New Roman" panose="02020603050405020304" pitchFamily="18" charset="0"/>
                <a:cs typeface="Times New Roman" panose="02020603050405020304" pitchFamily="18" charset="0"/>
              </a:rPr>
              <a:t>c) In some reports, in respect of ‘additions’ to the block of assets, ‘date of purchase’ and ‘date of put to use’ were reported as same in respect of each item under each block of asset purchased, which is practically not possible in all the cases.</a:t>
            </a:r>
          </a:p>
          <a:p>
            <a:pPr algn="just">
              <a:buNone/>
            </a:pPr>
            <a:r>
              <a:rPr lang="en-US" sz="2400" b="1" u="sng" dirty="0">
                <a:latin typeface="Times New Roman" panose="02020603050405020304" pitchFamily="18" charset="0"/>
                <a:cs typeface="Times New Roman" panose="02020603050405020304" pitchFamily="18" charset="0"/>
              </a:rPr>
              <a:t>d) Likewise, in respect of ‘deductions’ from the block of assets, ‘date of sale’ reported were same in respect of each item under each block of asset sold, which again is practically not possible in all the cases.</a:t>
            </a:r>
          </a:p>
          <a:p>
            <a:pPr algn="just">
              <a:buNone/>
            </a:pPr>
            <a:r>
              <a:rPr lang="en-US" sz="2400" b="1" u="sng" dirty="0">
                <a:latin typeface="Times New Roman" panose="02020603050405020304" pitchFamily="18" charset="0"/>
                <a:cs typeface="Times New Roman" panose="02020603050405020304" pitchFamily="18" charset="0"/>
              </a:rPr>
              <a:t>e) In certain cases, single consolidated amount was disclosed at the end of each half part of the financial year as date of addition, instead of actual date of addition of each asset of the block.</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4"/>
          <p:cNvSpPr>
            <a:spLocks noGrp="1"/>
          </p:cNvSpPr>
          <p:nvPr>
            <p:ph idx="1"/>
          </p:nvPr>
        </p:nvSpPr>
        <p:spPr>
          <a:xfrm>
            <a:off x="288131" y="558755"/>
            <a:ext cx="8329612" cy="533400"/>
          </a:xfrm>
        </p:spPr>
        <p:style>
          <a:lnRef idx="2">
            <a:schemeClr val="dk1"/>
          </a:lnRef>
          <a:fillRef idx="1">
            <a:schemeClr val="lt1"/>
          </a:fillRef>
          <a:effectRef idx="0">
            <a:schemeClr val="dk1"/>
          </a:effectRef>
          <a:fontRef idx="minor">
            <a:schemeClr val="dk1"/>
          </a:fontRef>
        </p:style>
        <p:txBody>
          <a:bodyPr>
            <a:normAutofit/>
          </a:bodyPr>
          <a:lstStyle/>
          <a:p>
            <a:pPr algn="just">
              <a:buFont typeface="Arial" pitchFamily="34" charset="0"/>
              <a:buNone/>
            </a:pPr>
            <a:r>
              <a:rPr lang="en-IN" sz="2800" dirty="0">
                <a:solidFill>
                  <a:schemeClr val="tx1"/>
                </a:solidFill>
                <a:latin typeface="Times New Roman" pitchFamily="18" charset="0"/>
                <a:cs typeface="Times New Roman" pitchFamily="18" charset="0"/>
              </a:rPr>
              <a:t>Amounts admissible under sections : </a:t>
            </a:r>
          </a:p>
        </p:txBody>
      </p:sp>
      <p:graphicFrame>
        <p:nvGraphicFramePr>
          <p:cNvPr id="3" name="Table 2"/>
          <p:cNvGraphicFramePr>
            <a:graphicFrameLocks noGrp="1"/>
          </p:cNvGraphicFramePr>
          <p:nvPr>
            <p:extLst>
              <p:ext uri="{D42A27DB-BD31-4B8C-83A1-F6EECF244321}">
                <p14:modId xmlns:p14="http://schemas.microsoft.com/office/powerpoint/2010/main" val="625034752"/>
              </p:ext>
            </p:extLst>
          </p:nvPr>
        </p:nvGraphicFramePr>
        <p:xfrm>
          <a:off x="381000" y="1188680"/>
          <a:ext cx="8143875" cy="3472815"/>
        </p:xfrm>
        <a:graphic>
          <a:graphicData uri="http://schemas.openxmlformats.org/drawingml/2006/table">
            <a:tbl>
              <a:tblPr/>
              <a:tblGrid>
                <a:gridCol w="842963">
                  <a:extLst>
                    <a:ext uri="{9D8B030D-6E8A-4147-A177-3AD203B41FA5}">
                      <a16:colId xmlns:a16="http://schemas.microsoft.com/office/drawing/2014/main" val="20000"/>
                    </a:ext>
                  </a:extLst>
                </a:gridCol>
                <a:gridCol w="1476375">
                  <a:extLst>
                    <a:ext uri="{9D8B030D-6E8A-4147-A177-3AD203B41FA5}">
                      <a16:colId xmlns:a16="http://schemas.microsoft.com/office/drawing/2014/main" val="20001"/>
                    </a:ext>
                  </a:extLst>
                </a:gridCol>
                <a:gridCol w="5824537">
                  <a:extLst>
                    <a:ext uri="{9D8B030D-6E8A-4147-A177-3AD203B41FA5}">
                      <a16:colId xmlns:a16="http://schemas.microsoft.com/office/drawing/2014/main" val="20002"/>
                    </a:ext>
                  </a:extLst>
                </a:gridCol>
              </a:tblGrid>
              <a:tr h="658813">
                <a:tc>
                  <a:txBody>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IN" sz="1600" b="0" i="0" u="none" strike="noStrike" cap="none" normalizeH="0" baseline="0" dirty="0">
                          <a:ln>
                            <a:noFill/>
                          </a:ln>
                          <a:solidFill>
                            <a:schemeClr val="tx1"/>
                          </a:solidFill>
                          <a:effectLst/>
                          <a:latin typeface="Times New Roman" pitchFamily="18" charset="0"/>
                          <a:cs typeface="Times New Roman" pitchFamily="18" charset="0"/>
                        </a:rPr>
                        <a:t>Section</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184150" marR="0" lvl="0" indent="-112713" algn="l" defTabSz="914400" rtl="0" eaLnBrk="0" fontAlgn="base" latinLnBrk="0" hangingPunct="0">
                        <a:lnSpc>
                          <a:spcPct val="150000"/>
                        </a:lnSpc>
                        <a:spcBef>
                          <a:spcPct val="0"/>
                        </a:spcBef>
                        <a:spcAft>
                          <a:spcPct val="0"/>
                        </a:spcAft>
                        <a:buClrTx/>
                        <a:buSzTx/>
                        <a:buFontTx/>
                        <a:buNone/>
                        <a:tabLst/>
                      </a:pPr>
                      <a:r>
                        <a:rPr kumimoji="0" lang="en-IN" sz="1600" b="0" i="0" u="none" strike="noStrike" cap="none" normalizeH="0" baseline="0">
                          <a:ln>
                            <a:noFill/>
                          </a:ln>
                          <a:solidFill>
                            <a:schemeClr val="tx1"/>
                          </a:solidFill>
                          <a:effectLst/>
                          <a:latin typeface="Times New Roman" pitchFamily="18" charset="0"/>
                          <a:cs typeface="Times New Roman" pitchFamily="18" charset="0"/>
                        </a:rPr>
                        <a:t>Amount debited to profit and loss account</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112713" marR="0" lvl="0" indent="0" algn="just" defTabSz="914400" rtl="0" eaLnBrk="0" fontAlgn="base" latinLnBrk="0" hangingPunct="0">
                        <a:lnSpc>
                          <a:spcPct val="100000"/>
                        </a:lnSpc>
                        <a:spcBef>
                          <a:spcPct val="0"/>
                        </a:spcBef>
                        <a:spcAft>
                          <a:spcPct val="0"/>
                        </a:spcAft>
                        <a:buClrTx/>
                        <a:buSzTx/>
                        <a:buFontTx/>
                        <a:buNone/>
                        <a:tabLst/>
                      </a:pPr>
                      <a:r>
                        <a:rPr kumimoji="0" lang="en-IN" sz="1600" b="0" i="0" u="none" strike="noStrike" cap="none" normalizeH="0" baseline="0" dirty="0">
                          <a:ln>
                            <a:noFill/>
                          </a:ln>
                          <a:solidFill>
                            <a:schemeClr val="tx1"/>
                          </a:solidFill>
                          <a:effectLst/>
                          <a:latin typeface="Times New Roman" pitchFamily="18" charset="0"/>
                          <a:cs typeface="Times New Roman" pitchFamily="18" charset="0"/>
                        </a:rPr>
                        <a:t>Amounts admissible as per the provisions of the Income-tax Act, 1961 and also fulfils the conditions, if any specified under the relevant provisions of Income-tax Act, 1961 or Income-tax Rules,1962 or any other guidelines, circular, etc., issued in this behalf.</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01613">
                <a:tc>
                  <a:txBody>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IN" sz="1600" b="0" i="0" u="none" strike="noStrike" cap="none" normalizeH="0" baseline="0">
                          <a:ln>
                            <a:noFill/>
                          </a:ln>
                          <a:solidFill>
                            <a:schemeClr val="tx1"/>
                          </a:solidFill>
                          <a:effectLst/>
                          <a:latin typeface="Times New Roman" pitchFamily="18" charset="0"/>
                          <a:cs typeface="Times New Roman" pitchFamily="18" charset="0"/>
                        </a:rPr>
                        <a:t>33AB</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dirty="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extLst>
                  <a:ext uri="{0D108BD9-81ED-4DB2-BD59-A6C34878D82A}">
                    <a16:rowId xmlns:a16="http://schemas.microsoft.com/office/drawing/2014/main" val="10003"/>
                  </a:ext>
                </a:extLst>
              </a:tr>
              <a:tr h="201613">
                <a:tc>
                  <a:txBody>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IN" sz="1600" b="0" i="0" u="none" strike="noStrike" cap="none" normalizeH="0" baseline="0" dirty="0">
                          <a:ln>
                            <a:noFill/>
                          </a:ln>
                          <a:solidFill>
                            <a:schemeClr val="tx1"/>
                          </a:solidFill>
                          <a:effectLst/>
                          <a:latin typeface="Times New Roman" pitchFamily="18" charset="0"/>
                          <a:cs typeface="Times New Roman" pitchFamily="18" charset="0"/>
                        </a:rPr>
                        <a:t>33ABA</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extLst>
                  <a:ext uri="{0D108BD9-81ED-4DB2-BD59-A6C34878D82A}">
                    <a16:rowId xmlns:a16="http://schemas.microsoft.com/office/drawing/2014/main" val="10004"/>
                  </a:ext>
                </a:extLst>
              </a:tr>
              <a:tr h="201613">
                <a:tc>
                  <a:txBody>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IN" sz="1600" b="0" i="0" u="none" strike="noStrike" cap="none" normalizeH="0" baseline="0">
                          <a:ln>
                            <a:noFill/>
                          </a:ln>
                          <a:solidFill>
                            <a:schemeClr val="tx1"/>
                          </a:solidFill>
                          <a:effectLst/>
                          <a:latin typeface="Times New Roman" pitchFamily="18" charset="0"/>
                          <a:cs typeface="Times New Roman" pitchFamily="18" charset="0"/>
                        </a:rPr>
                        <a:t>35(1)(</a:t>
                      </a:r>
                      <a:r>
                        <a:rPr kumimoji="0" lang="en-IN" sz="1600" b="0" i="1" u="none" strike="noStrike" cap="none" normalizeH="0" baseline="0">
                          <a:ln>
                            <a:noFill/>
                          </a:ln>
                          <a:solidFill>
                            <a:schemeClr val="tx1"/>
                          </a:solidFill>
                          <a:effectLst/>
                          <a:latin typeface="Times New Roman" pitchFamily="18" charset="0"/>
                          <a:cs typeface="Times New Roman" pitchFamily="18" charset="0"/>
                        </a:rPr>
                        <a:t>i</a:t>
                      </a:r>
                      <a:r>
                        <a:rPr kumimoji="0" lang="en-IN" sz="1600" b="0" i="0" u="none" strike="noStrike" cap="none" normalizeH="0" baseline="0">
                          <a:ln>
                            <a:noFill/>
                          </a:ln>
                          <a:solidFill>
                            <a:schemeClr val="tx1"/>
                          </a:solidFill>
                          <a:effectLst/>
                          <a:latin typeface="Times New Roman" pitchFamily="18" charset="0"/>
                          <a:cs typeface="Times New Roman" pitchFamily="18" charset="0"/>
                        </a:rPr>
                        <a:t>)</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extLst>
                  <a:ext uri="{0D108BD9-81ED-4DB2-BD59-A6C34878D82A}">
                    <a16:rowId xmlns:a16="http://schemas.microsoft.com/office/drawing/2014/main" val="10005"/>
                  </a:ext>
                </a:extLst>
              </a:tr>
              <a:tr h="206375">
                <a:tc>
                  <a:txBody>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IN" sz="1600" b="0" i="0" u="none" strike="noStrike" cap="none" normalizeH="0" baseline="0">
                          <a:ln>
                            <a:noFill/>
                          </a:ln>
                          <a:solidFill>
                            <a:schemeClr val="tx1"/>
                          </a:solidFill>
                          <a:effectLst/>
                          <a:latin typeface="Times New Roman" pitchFamily="18" charset="0"/>
                          <a:cs typeface="Times New Roman" pitchFamily="18" charset="0"/>
                        </a:rPr>
                        <a:t>35(1) (</a:t>
                      </a:r>
                      <a:r>
                        <a:rPr kumimoji="0" lang="en-IN" sz="1600" b="0" i="1" u="none" strike="noStrike" cap="none" normalizeH="0" baseline="0">
                          <a:ln>
                            <a:noFill/>
                          </a:ln>
                          <a:solidFill>
                            <a:schemeClr val="tx1"/>
                          </a:solidFill>
                          <a:effectLst/>
                          <a:latin typeface="Times New Roman" pitchFamily="18" charset="0"/>
                          <a:cs typeface="Times New Roman" pitchFamily="18" charset="0"/>
                        </a:rPr>
                        <a:t>ii</a:t>
                      </a:r>
                      <a:r>
                        <a:rPr kumimoji="0" lang="en-IN" sz="1600" b="0" i="0" u="none" strike="noStrike" cap="none" normalizeH="0" baseline="0">
                          <a:ln>
                            <a:noFill/>
                          </a:ln>
                          <a:solidFill>
                            <a:schemeClr val="tx1"/>
                          </a:solidFill>
                          <a:effectLst/>
                          <a:latin typeface="Times New Roman" pitchFamily="18" charset="0"/>
                          <a:cs typeface="Times New Roman" pitchFamily="18" charset="0"/>
                        </a:rPr>
                        <a:t>)</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extLst>
                  <a:ext uri="{0D108BD9-81ED-4DB2-BD59-A6C34878D82A}">
                    <a16:rowId xmlns:a16="http://schemas.microsoft.com/office/drawing/2014/main" val="10006"/>
                  </a:ext>
                </a:extLst>
              </a:tr>
              <a:tr h="201613">
                <a:tc>
                  <a:txBody>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IN" sz="1600" b="0" i="0" u="none" strike="noStrike" cap="none" normalizeH="0" baseline="0">
                          <a:ln>
                            <a:noFill/>
                          </a:ln>
                          <a:solidFill>
                            <a:schemeClr val="tx1"/>
                          </a:solidFill>
                          <a:effectLst/>
                          <a:latin typeface="Times New Roman" pitchFamily="18" charset="0"/>
                          <a:cs typeface="Times New Roman" pitchFamily="18" charset="0"/>
                        </a:rPr>
                        <a:t>35(1)(</a:t>
                      </a:r>
                      <a:r>
                        <a:rPr kumimoji="0" lang="en-IN" sz="1600" b="0" i="1" u="none" strike="noStrike" cap="none" normalizeH="0" baseline="0">
                          <a:ln>
                            <a:noFill/>
                          </a:ln>
                          <a:solidFill>
                            <a:schemeClr val="tx1"/>
                          </a:solidFill>
                          <a:effectLst/>
                          <a:latin typeface="Times New Roman" pitchFamily="18" charset="0"/>
                          <a:cs typeface="Times New Roman" pitchFamily="18" charset="0"/>
                        </a:rPr>
                        <a:t>iia</a:t>
                      </a:r>
                      <a:r>
                        <a:rPr kumimoji="0" lang="en-IN" sz="1600" b="0" i="0" u="none" strike="noStrike" cap="none" normalizeH="0" baseline="0">
                          <a:ln>
                            <a:noFill/>
                          </a:ln>
                          <a:solidFill>
                            <a:schemeClr val="tx1"/>
                          </a:solidFill>
                          <a:effectLst/>
                          <a:latin typeface="Times New Roman" pitchFamily="18" charset="0"/>
                          <a:cs typeface="Times New Roman" pitchFamily="18" charset="0"/>
                        </a:rPr>
                        <a:t>)</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extLst>
                  <a:ext uri="{0D108BD9-81ED-4DB2-BD59-A6C34878D82A}">
                    <a16:rowId xmlns:a16="http://schemas.microsoft.com/office/drawing/2014/main" val="10007"/>
                  </a:ext>
                </a:extLst>
              </a:tr>
              <a:tr h="201613">
                <a:tc>
                  <a:txBody>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IN" sz="1600" b="0" i="0" u="none" strike="noStrike" cap="none" normalizeH="0" baseline="0">
                          <a:ln>
                            <a:noFill/>
                          </a:ln>
                          <a:solidFill>
                            <a:schemeClr val="tx1"/>
                          </a:solidFill>
                          <a:effectLst/>
                          <a:latin typeface="Times New Roman" pitchFamily="18" charset="0"/>
                          <a:cs typeface="Times New Roman" pitchFamily="18" charset="0"/>
                        </a:rPr>
                        <a:t>35(1)(</a:t>
                      </a:r>
                      <a:r>
                        <a:rPr kumimoji="0" lang="en-IN" sz="1600" b="0" i="1" u="none" strike="noStrike" cap="none" normalizeH="0" baseline="0">
                          <a:ln>
                            <a:noFill/>
                          </a:ln>
                          <a:solidFill>
                            <a:schemeClr val="tx1"/>
                          </a:solidFill>
                          <a:effectLst/>
                          <a:latin typeface="Times New Roman" pitchFamily="18" charset="0"/>
                          <a:cs typeface="Times New Roman" pitchFamily="18" charset="0"/>
                        </a:rPr>
                        <a:t>iii</a:t>
                      </a:r>
                      <a:r>
                        <a:rPr kumimoji="0" lang="en-IN" sz="1600" b="0" i="0" u="none" strike="noStrike" cap="none" normalizeH="0" baseline="0">
                          <a:ln>
                            <a:noFill/>
                          </a:ln>
                          <a:solidFill>
                            <a:schemeClr val="tx1"/>
                          </a:solidFill>
                          <a:effectLst/>
                          <a:latin typeface="Times New Roman" pitchFamily="18" charset="0"/>
                          <a:cs typeface="Times New Roman" pitchFamily="18" charset="0"/>
                        </a:rPr>
                        <a:t>)</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extLst>
                  <a:ext uri="{0D108BD9-81ED-4DB2-BD59-A6C34878D82A}">
                    <a16:rowId xmlns:a16="http://schemas.microsoft.com/office/drawing/2014/main" val="10008"/>
                  </a:ext>
                </a:extLst>
              </a:tr>
              <a:tr h="201613">
                <a:tc>
                  <a:txBody>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IN" sz="1600" b="0" i="0" u="none" strike="noStrike" cap="none" normalizeH="0" baseline="0">
                          <a:ln>
                            <a:noFill/>
                          </a:ln>
                          <a:solidFill>
                            <a:schemeClr val="tx1"/>
                          </a:solidFill>
                          <a:effectLst/>
                          <a:latin typeface="Times New Roman" pitchFamily="18" charset="0"/>
                          <a:cs typeface="Times New Roman" pitchFamily="18" charset="0"/>
                        </a:rPr>
                        <a:t>35(1)(</a:t>
                      </a:r>
                      <a:r>
                        <a:rPr kumimoji="0" lang="en-IN" sz="1600" b="0" i="1" u="none" strike="noStrike" cap="none" normalizeH="0" baseline="0">
                          <a:ln>
                            <a:noFill/>
                          </a:ln>
                          <a:solidFill>
                            <a:schemeClr val="tx1"/>
                          </a:solidFill>
                          <a:effectLst/>
                          <a:latin typeface="Times New Roman" pitchFamily="18" charset="0"/>
                          <a:cs typeface="Times New Roman" pitchFamily="18" charset="0"/>
                        </a:rPr>
                        <a:t>iv</a:t>
                      </a:r>
                      <a:r>
                        <a:rPr kumimoji="0" lang="en-IN" sz="1600" b="0" i="0" u="none" strike="noStrike" cap="none" normalizeH="0" baseline="0">
                          <a:ln>
                            <a:noFill/>
                          </a:ln>
                          <a:solidFill>
                            <a:schemeClr val="tx1"/>
                          </a:solidFill>
                          <a:effectLst/>
                          <a:latin typeface="Times New Roman" pitchFamily="18" charset="0"/>
                          <a:cs typeface="Times New Roman" pitchFamily="18" charset="0"/>
                        </a:rPr>
                        <a:t>)</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IN" sz="1600" b="0" i="0" u="none" strike="noStrike" cap="none" normalizeH="0" baseline="0" dirty="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8"/>
                    </a:solidFill>
                  </a:tcPr>
                </a:tc>
                <a:extLst>
                  <a:ext uri="{0D108BD9-81ED-4DB2-BD59-A6C34878D82A}">
                    <a16:rowId xmlns:a16="http://schemas.microsoft.com/office/drawing/2014/main" val="10009"/>
                  </a:ext>
                </a:extLst>
              </a:tr>
            </a:tbl>
          </a:graphicData>
        </a:graphic>
      </p:graphicFrame>
      <p:sp>
        <p:nvSpPr>
          <p:cNvPr id="4" name="Content Placeholder 2"/>
          <p:cNvSpPr txBox="1">
            <a:spLocks/>
          </p:cNvSpPr>
          <p:nvPr/>
        </p:nvSpPr>
        <p:spPr>
          <a:xfrm>
            <a:off x="228600" y="44624"/>
            <a:ext cx="1905000" cy="457199"/>
          </a:xfrm>
          <a:prstGeom prst="rect">
            <a:avLst/>
          </a:prstGeom>
          <a:noFill/>
          <a:ln>
            <a:solidFill>
              <a:schemeClr val="bg1"/>
            </a:solidFill>
          </a:ln>
        </p:spPr>
        <p:style>
          <a:lnRef idx="2">
            <a:schemeClr val="dk1"/>
          </a:lnRef>
          <a:fillRef idx="1">
            <a:schemeClr val="lt1"/>
          </a:fillRef>
          <a:effectRef idx="0">
            <a:schemeClr val="dk1"/>
          </a:effectRef>
          <a:fontRef idx="minor">
            <a:schemeClr val="dk1"/>
          </a:fontRef>
        </p:style>
        <p:txBody>
          <a:bodyPr vert="horz" lIns="91440" tIns="45720" rIns="91440" bIns="45720" rtlCol="0">
            <a:normAutofit fontScale="92500"/>
          </a:bodyPr>
          <a:lstStyle/>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normalizeH="0" baseline="0" noProof="0" dirty="0">
                <a:ln w="0"/>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cs typeface="Times New Roman" panose="02020603050405020304" pitchFamily="18" charset="0"/>
              </a:rPr>
              <a:t>CLAUSE - 19</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2"/>
          <p:cNvGraphicFramePr>
            <a:graphicFrameLocks noGrp="1"/>
          </p:cNvGraphicFramePr>
          <p:nvPr>
            <p:ph idx="1"/>
            <p:extLst>
              <p:ext uri="{D42A27DB-BD31-4B8C-83A1-F6EECF244321}">
                <p14:modId xmlns:p14="http://schemas.microsoft.com/office/powerpoint/2010/main" val="226979965"/>
              </p:ext>
            </p:extLst>
          </p:nvPr>
        </p:nvGraphicFramePr>
        <p:xfrm>
          <a:off x="285750" y="357188"/>
          <a:ext cx="8501121" cy="3541395"/>
        </p:xfrm>
        <a:graphic>
          <a:graphicData uri="http://schemas.openxmlformats.org/drawingml/2006/table">
            <a:tbl>
              <a:tblPr/>
              <a:tblGrid>
                <a:gridCol w="879942">
                  <a:extLst>
                    <a:ext uri="{9D8B030D-6E8A-4147-A177-3AD203B41FA5}">
                      <a16:colId xmlns:a16="http://schemas.microsoft.com/office/drawing/2014/main" val="20000"/>
                    </a:ext>
                  </a:extLst>
                </a:gridCol>
                <a:gridCol w="1540778">
                  <a:extLst>
                    <a:ext uri="{9D8B030D-6E8A-4147-A177-3AD203B41FA5}">
                      <a16:colId xmlns:a16="http://schemas.microsoft.com/office/drawing/2014/main" val="20001"/>
                    </a:ext>
                  </a:extLst>
                </a:gridCol>
                <a:gridCol w="6080401">
                  <a:extLst>
                    <a:ext uri="{9D8B030D-6E8A-4147-A177-3AD203B41FA5}">
                      <a16:colId xmlns:a16="http://schemas.microsoft.com/office/drawing/2014/main" val="20002"/>
                    </a:ext>
                  </a:extLst>
                </a:gridCol>
              </a:tblGrid>
              <a:tr h="302354">
                <a:tc>
                  <a:txBody>
                    <a:bodyPr/>
                    <a:lstStyle/>
                    <a:p>
                      <a:pPr eaLnBrk="0" hangingPunct="0">
                        <a:lnSpc>
                          <a:spcPct val="150000"/>
                        </a:lnSpc>
                        <a:spcAft>
                          <a:spcPts val="0"/>
                        </a:spcAft>
                      </a:pPr>
                      <a:r>
                        <a:rPr lang="en-IN" sz="1600" dirty="0">
                          <a:latin typeface="Times New Roman"/>
                          <a:ea typeface="Times New Roman"/>
                          <a:cs typeface="Times New Roman"/>
                        </a:rPr>
                        <a:t>35(2AA)</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extLst>
                  <a:ext uri="{0D108BD9-81ED-4DB2-BD59-A6C34878D82A}">
                    <a16:rowId xmlns:a16="http://schemas.microsoft.com/office/drawing/2014/main" val="10000"/>
                  </a:ext>
                </a:extLst>
              </a:tr>
              <a:tr h="302354">
                <a:tc>
                  <a:txBody>
                    <a:bodyPr/>
                    <a:lstStyle/>
                    <a:p>
                      <a:pPr eaLnBrk="0" hangingPunct="0">
                        <a:lnSpc>
                          <a:spcPct val="150000"/>
                        </a:lnSpc>
                        <a:spcAft>
                          <a:spcPts val="0"/>
                        </a:spcAft>
                      </a:pPr>
                      <a:r>
                        <a:rPr lang="en-IN" sz="1600">
                          <a:latin typeface="Times New Roman"/>
                          <a:ea typeface="Times New Roman"/>
                          <a:cs typeface="Times New Roman"/>
                        </a:rPr>
                        <a:t>35(2AB)</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extLst>
                  <a:ext uri="{0D108BD9-81ED-4DB2-BD59-A6C34878D82A}">
                    <a16:rowId xmlns:a16="http://schemas.microsoft.com/office/drawing/2014/main" val="10001"/>
                  </a:ext>
                </a:extLst>
              </a:tr>
              <a:tr h="302354">
                <a:tc>
                  <a:txBody>
                    <a:bodyPr/>
                    <a:lstStyle/>
                    <a:p>
                      <a:pPr eaLnBrk="0" hangingPunct="0">
                        <a:lnSpc>
                          <a:spcPct val="150000"/>
                        </a:lnSpc>
                        <a:spcAft>
                          <a:spcPts val="0"/>
                        </a:spcAft>
                      </a:pPr>
                      <a:r>
                        <a:rPr lang="en-IN" sz="1600">
                          <a:latin typeface="Times New Roman"/>
                          <a:ea typeface="Times New Roman"/>
                          <a:cs typeface="Times New Roman"/>
                        </a:rPr>
                        <a:t>35ABB</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extLst>
                  <a:ext uri="{0D108BD9-81ED-4DB2-BD59-A6C34878D82A}">
                    <a16:rowId xmlns:a16="http://schemas.microsoft.com/office/drawing/2014/main" val="10002"/>
                  </a:ext>
                </a:extLst>
              </a:tr>
              <a:tr h="302354">
                <a:tc>
                  <a:txBody>
                    <a:bodyPr/>
                    <a:lstStyle/>
                    <a:p>
                      <a:pPr eaLnBrk="0" hangingPunct="0">
                        <a:lnSpc>
                          <a:spcPct val="150000"/>
                        </a:lnSpc>
                        <a:spcAft>
                          <a:spcPts val="0"/>
                        </a:spcAft>
                      </a:pPr>
                      <a:r>
                        <a:rPr lang="en-IN" sz="1600" dirty="0">
                          <a:latin typeface="Times New Roman"/>
                          <a:ea typeface="Times New Roman"/>
                          <a:cs typeface="Times New Roman"/>
                        </a:rPr>
                        <a:t>35AD</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tc>
                  <a:txBody>
                    <a:bodyPr/>
                    <a:lstStyle/>
                    <a:p>
                      <a:pPr>
                        <a:lnSpc>
                          <a:spcPct val="150000"/>
                        </a:lnSpc>
                        <a:spcAft>
                          <a:spcPts val="0"/>
                        </a:spcAft>
                      </a:pPr>
                      <a:endParaRPr lang="en-IN" sz="1600" dirty="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extLst>
                  <a:ext uri="{0D108BD9-81ED-4DB2-BD59-A6C34878D82A}">
                    <a16:rowId xmlns:a16="http://schemas.microsoft.com/office/drawing/2014/main" val="10004"/>
                  </a:ext>
                </a:extLst>
              </a:tr>
              <a:tr h="302354">
                <a:tc>
                  <a:txBody>
                    <a:bodyPr/>
                    <a:lstStyle/>
                    <a:p>
                      <a:pPr eaLnBrk="0" hangingPunct="0">
                        <a:lnSpc>
                          <a:spcPct val="150000"/>
                        </a:lnSpc>
                        <a:spcAft>
                          <a:spcPts val="0"/>
                        </a:spcAft>
                      </a:pPr>
                      <a:r>
                        <a:rPr lang="en-IN" sz="1600" dirty="0">
                          <a:latin typeface="Times New Roman"/>
                          <a:ea typeface="Times New Roman"/>
                          <a:cs typeface="Times New Roman"/>
                        </a:rPr>
                        <a:t>35CCA</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extLst>
                  <a:ext uri="{0D108BD9-81ED-4DB2-BD59-A6C34878D82A}">
                    <a16:rowId xmlns:a16="http://schemas.microsoft.com/office/drawing/2014/main" val="10005"/>
                  </a:ext>
                </a:extLst>
              </a:tr>
              <a:tr h="302354">
                <a:tc>
                  <a:txBody>
                    <a:bodyPr/>
                    <a:lstStyle/>
                    <a:p>
                      <a:pPr eaLnBrk="0" hangingPunct="0">
                        <a:lnSpc>
                          <a:spcPct val="150000"/>
                        </a:lnSpc>
                        <a:spcAft>
                          <a:spcPts val="0"/>
                        </a:spcAft>
                      </a:pPr>
                      <a:r>
                        <a:rPr lang="en-IN" sz="1600" dirty="0">
                          <a:latin typeface="Times New Roman"/>
                          <a:ea typeface="Times New Roman"/>
                          <a:cs typeface="Times New Roman"/>
                        </a:rPr>
                        <a:t>35CCC</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endParaRPr lang="en-IN" sz="1600" dirty="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tc>
                  <a:txBody>
                    <a:bodyPr/>
                    <a:lstStyle/>
                    <a:p>
                      <a:pPr>
                        <a:lnSpc>
                          <a:spcPct val="150000"/>
                        </a:lnSpc>
                        <a:spcAft>
                          <a:spcPts val="0"/>
                        </a:spcAft>
                      </a:pPr>
                      <a:endParaRPr lang="en-IN" sz="1600" dirty="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extLst>
                  <a:ext uri="{0D108BD9-81ED-4DB2-BD59-A6C34878D82A}">
                    <a16:rowId xmlns:a16="http://schemas.microsoft.com/office/drawing/2014/main" val="10007"/>
                  </a:ext>
                </a:extLst>
              </a:tr>
              <a:tr h="302354">
                <a:tc>
                  <a:txBody>
                    <a:bodyPr/>
                    <a:lstStyle/>
                    <a:p>
                      <a:pPr eaLnBrk="0" hangingPunct="0">
                        <a:lnSpc>
                          <a:spcPct val="150000"/>
                        </a:lnSpc>
                        <a:spcAft>
                          <a:spcPts val="0"/>
                        </a:spcAft>
                      </a:pPr>
                      <a:r>
                        <a:rPr lang="en-IN" sz="1600">
                          <a:latin typeface="Times New Roman"/>
                          <a:ea typeface="Times New Roman"/>
                          <a:cs typeface="Times New Roman"/>
                        </a:rPr>
                        <a:t>35CCD</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extLst>
                  <a:ext uri="{0D108BD9-81ED-4DB2-BD59-A6C34878D82A}">
                    <a16:rowId xmlns:a16="http://schemas.microsoft.com/office/drawing/2014/main" val="10008"/>
                  </a:ext>
                </a:extLst>
              </a:tr>
              <a:tr h="301506">
                <a:tc>
                  <a:txBody>
                    <a:bodyPr/>
                    <a:lstStyle/>
                    <a:p>
                      <a:pPr eaLnBrk="0" hangingPunct="0">
                        <a:lnSpc>
                          <a:spcPct val="150000"/>
                        </a:lnSpc>
                        <a:spcAft>
                          <a:spcPts val="0"/>
                        </a:spcAft>
                      </a:pPr>
                      <a:r>
                        <a:rPr lang="en-IN" sz="1600">
                          <a:latin typeface="Times New Roman"/>
                          <a:ea typeface="Times New Roman"/>
                          <a:cs typeface="Times New Roman"/>
                        </a:rPr>
                        <a:t>35D</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extLst>
                  <a:ext uri="{0D108BD9-81ED-4DB2-BD59-A6C34878D82A}">
                    <a16:rowId xmlns:a16="http://schemas.microsoft.com/office/drawing/2014/main" val="10009"/>
                  </a:ext>
                </a:extLst>
              </a:tr>
              <a:tr h="302354">
                <a:tc>
                  <a:txBody>
                    <a:bodyPr/>
                    <a:lstStyle/>
                    <a:p>
                      <a:pPr eaLnBrk="0" hangingPunct="0">
                        <a:lnSpc>
                          <a:spcPct val="150000"/>
                        </a:lnSpc>
                        <a:spcAft>
                          <a:spcPts val="0"/>
                        </a:spcAft>
                      </a:pPr>
                      <a:r>
                        <a:rPr lang="en-IN" sz="1600">
                          <a:latin typeface="Times New Roman"/>
                          <a:ea typeface="Times New Roman"/>
                          <a:cs typeface="Times New Roman"/>
                        </a:rPr>
                        <a:t>35DD</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extLst>
                  <a:ext uri="{0D108BD9-81ED-4DB2-BD59-A6C34878D82A}">
                    <a16:rowId xmlns:a16="http://schemas.microsoft.com/office/drawing/2014/main" val="10010"/>
                  </a:ext>
                </a:extLst>
              </a:tr>
              <a:tr h="302354">
                <a:tc>
                  <a:txBody>
                    <a:bodyPr/>
                    <a:lstStyle/>
                    <a:p>
                      <a:pPr eaLnBrk="0" hangingPunct="0">
                        <a:lnSpc>
                          <a:spcPct val="150000"/>
                        </a:lnSpc>
                        <a:spcAft>
                          <a:spcPts val="0"/>
                        </a:spcAft>
                      </a:pPr>
                      <a:r>
                        <a:rPr lang="en-IN" sz="1600">
                          <a:latin typeface="Times New Roman"/>
                          <a:ea typeface="Times New Roman"/>
                          <a:cs typeface="Times New Roman"/>
                        </a:rPr>
                        <a:t>35DDA</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extLst>
                  <a:ext uri="{0D108BD9-81ED-4DB2-BD59-A6C34878D82A}">
                    <a16:rowId xmlns:a16="http://schemas.microsoft.com/office/drawing/2014/main" val="10011"/>
                  </a:ext>
                </a:extLst>
              </a:tr>
              <a:tr h="302354">
                <a:tc>
                  <a:txBody>
                    <a:bodyPr/>
                    <a:lstStyle/>
                    <a:p>
                      <a:pPr eaLnBrk="0" hangingPunct="0">
                        <a:lnSpc>
                          <a:spcPct val="150000"/>
                        </a:lnSpc>
                        <a:spcAft>
                          <a:spcPts val="0"/>
                        </a:spcAft>
                      </a:pPr>
                      <a:r>
                        <a:rPr lang="en-IN" sz="1600">
                          <a:latin typeface="Times New Roman"/>
                          <a:ea typeface="Times New Roman"/>
                          <a:cs typeface="Times New Roman"/>
                        </a:rPr>
                        <a:t>35E</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endParaRPr lang="en-IN" sz="160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tc>
                  <a:txBody>
                    <a:bodyPr/>
                    <a:lstStyle/>
                    <a:p>
                      <a:pPr>
                        <a:lnSpc>
                          <a:spcPct val="150000"/>
                        </a:lnSpc>
                        <a:spcAft>
                          <a:spcPts val="0"/>
                        </a:spcAft>
                      </a:pPr>
                      <a:endParaRPr lang="en-IN" sz="1600" dirty="0">
                        <a:latin typeface="Times New Roman"/>
                        <a:ea typeface="Times New Roman"/>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8"/>
                    </a:solidFill>
                  </a:tcPr>
                </a:tc>
                <a:extLst>
                  <a:ext uri="{0D108BD9-81ED-4DB2-BD59-A6C34878D82A}">
                    <a16:rowId xmlns:a16="http://schemas.microsoft.com/office/drawing/2014/main" val="10012"/>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a:xfrm>
            <a:off x="228600" y="152400"/>
            <a:ext cx="1905000" cy="457199"/>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vert="horz" lIns="91440" tIns="45720" rIns="91440" bIns="45720" rtlCol="0">
            <a:normAutofit fontScale="92500"/>
          </a:bodyPr>
          <a:lstStyle/>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a:ln>
                  <a:noFill/>
                </a:ln>
                <a:solidFill>
                  <a:schemeClr val="dk1"/>
                </a:solidFill>
                <a:effectLst/>
                <a:uLnTx/>
                <a:uFillTx/>
                <a:latin typeface="Times New Roman" panose="02020603050405020304" pitchFamily="18" charset="0"/>
                <a:cs typeface="Times New Roman" panose="02020603050405020304" pitchFamily="18" charset="0"/>
              </a:rPr>
              <a:t>CLAUSE - 19</a:t>
            </a:r>
          </a:p>
        </p:txBody>
      </p:sp>
      <p:sp>
        <p:nvSpPr>
          <p:cNvPr id="6" name="object 5"/>
          <p:cNvSpPr txBox="1"/>
          <p:nvPr/>
        </p:nvSpPr>
        <p:spPr>
          <a:xfrm>
            <a:off x="323528" y="537658"/>
            <a:ext cx="3917217" cy="443070"/>
          </a:xfrm>
          <a:prstGeom prst="rect">
            <a:avLst/>
          </a:prstGeom>
        </p:spPr>
        <p:txBody>
          <a:bodyPr lIns="0" tIns="12065" rIns="0" bIns="0">
            <a:spAutoFit/>
          </a:bodyPr>
          <a:lstStyle/>
          <a:p>
            <a:pPr marL="12700" fontAlgn="auto">
              <a:spcBef>
                <a:spcPts val="95"/>
              </a:spcBef>
              <a:spcAft>
                <a:spcPts val="0"/>
              </a:spcAft>
              <a:defRPr/>
            </a:pPr>
            <a:r>
              <a:rPr sz="2800" b="1" spc="-15" dirty="0">
                <a:latin typeface="Times New Roman" panose="02020603050405020304" pitchFamily="18" charset="0"/>
                <a:cs typeface="Times New Roman" panose="02020603050405020304" pitchFamily="18" charset="0"/>
              </a:rPr>
              <a:t>Format </a:t>
            </a:r>
            <a:r>
              <a:rPr sz="2800" b="1" spc="-5" dirty="0">
                <a:latin typeface="Times New Roman" panose="02020603050405020304" pitchFamily="18" charset="0"/>
                <a:cs typeface="Times New Roman" panose="02020603050405020304" pitchFamily="18" charset="0"/>
              </a:rPr>
              <a:t>in</a:t>
            </a:r>
            <a:r>
              <a:rPr sz="2800" b="1" spc="-40" dirty="0">
                <a:latin typeface="Times New Roman" panose="02020603050405020304" pitchFamily="18" charset="0"/>
                <a:cs typeface="Times New Roman" panose="02020603050405020304" pitchFamily="18" charset="0"/>
              </a:rPr>
              <a:t> </a:t>
            </a:r>
            <a:r>
              <a:rPr sz="2800" b="1" spc="-5" dirty="0">
                <a:latin typeface="Times New Roman" panose="02020603050405020304" pitchFamily="18" charset="0"/>
                <a:cs typeface="Times New Roman" panose="02020603050405020304" pitchFamily="18" charset="0"/>
              </a:rPr>
              <a:t>e-utility</a:t>
            </a:r>
            <a:endParaRPr sz="28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4" name="Picture 3">
            <a:extLst>
              <a:ext uri="{FF2B5EF4-FFF2-40B4-BE49-F238E27FC236}">
                <a16:creationId xmlns:a16="http://schemas.microsoft.com/office/drawing/2014/main" id="{C77ECCAE-75CD-7B2E-0EBB-D9EA93695A9C}"/>
              </a:ext>
            </a:extLst>
          </p:cNvPr>
          <p:cNvPicPr>
            <a:picLocks noChangeAspect="1"/>
          </p:cNvPicPr>
          <p:nvPr/>
        </p:nvPicPr>
        <p:blipFill>
          <a:blip r:embed="rId2"/>
          <a:srcRect l="5129"/>
          <a:stretch>
            <a:fillRect/>
          </a:stretch>
        </p:blipFill>
        <p:spPr>
          <a:xfrm>
            <a:off x="319571" y="994857"/>
            <a:ext cx="4828493" cy="4882415"/>
          </a:xfrm>
          <a:prstGeom prst="rect">
            <a:avLst/>
          </a:prstGeom>
        </p:spPr>
      </p:pic>
      <p:sp>
        <p:nvSpPr>
          <p:cNvPr id="12" name="TextBox 11">
            <a:extLst>
              <a:ext uri="{FF2B5EF4-FFF2-40B4-BE49-F238E27FC236}">
                <a16:creationId xmlns:a16="http://schemas.microsoft.com/office/drawing/2014/main" id="{31604563-BCA5-2890-596C-2DC40D766561}"/>
              </a:ext>
            </a:extLst>
          </p:cNvPr>
          <p:cNvSpPr txBox="1"/>
          <p:nvPr/>
        </p:nvSpPr>
        <p:spPr>
          <a:xfrm>
            <a:off x="5242992" y="619908"/>
            <a:ext cx="3433464" cy="5632311"/>
          </a:xfrm>
          <a:prstGeom prst="rect">
            <a:avLst/>
          </a:prstGeom>
          <a:noFill/>
        </p:spPr>
        <p:txBody>
          <a:bodyPr wrap="square">
            <a:spAutoFit/>
          </a:bodyPr>
          <a:lstStyle/>
          <a:p>
            <a:pPr>
              <a:buNone/>
            </a:pPr>
            <a:r>
              <a:rPr lang="en-US" dirty="0">
                <a:effectLst/>
                <a:latin typeface="Roboto" panose="02000000000000000000" pitchFamily="2" charset="0"/>
              </a:rPr>
              <a:t>33AB</a:t>
            </a:r>
          </a:p>
          <a:p>
            <a:pPr>
              <a:buNone/>
            </a:pPr>
            <a:r>
              <a:rPr lang="en-US" dirty="0">
                <a:effectLst/>
                <a:latin typeface="Roboto" panose="02000000000000000000" pitchFamily="2" charset="0"/>
              </a:rPr>
              <a:t>33ABA</a:t>
            </a:r>
          </a:p>
          <a:p>
            <a:pPr>
              <a:buNone/>
            </a:pPr>
            <a:r>
              <a:rPr lang="en-US" dirty="0">
                <a:effectLst/>
                <a:latin typeface="Roboto" panose="02000000000000000000" pitchFamily="2" charset="0"/>
              </a:rPr>
              <a:t>35(1)(</a:t>
            </a:r>
            <a:r>
              <a:rPr lang="en-US" dirty="0" err="1">
                <a:effectLst/>
                <a:latin typeface="Roboto" panose="02000000000000000000" pitchFamily="2" charset="0"/>
              </a:rPr>
              <a:t>i</a:t>
            </a:r>
            <a:r>
              <a:rPr lang="en-US" dirty="0">
                <a:effectLst/>
                <a:latin typeface="Roboto" panose="02000000000000000000" pitchFamily="2" charset="0"/>
              </a:rPr>
              <a:t>)</a:t>
            </a:r>
          </a:p>
          <a:p>
            <a:pPr>
              <a:buNone/>
            </a:pPr>
            <a:r>
              <a:rPr lang="en-US" dirty="0">
                <a:effectLst/>
                <a:latin typeface="Roboto" panose="02000000000000000000" pitchFamily="2" charset="0"/>
              </a:rPr>
              <a:t>35(1)(ii)</a:t>
            </a:r>
          </a:p>
          <a:p>
            <a:pPr>
              <a:buNone/>
            </a:pPr>
            <a:r>
              <a:rPr lang="en-US" dirty="0">
                <a:effectLst/>
                <a:latin typeface="Roboto" panose="02000000000000000000" pitchFamily="2" charset="0"/>
              </a:rPr>
              <a:t>35(1)(</a:t>
            </a:r>
            <a:r>
              <a:rPr lang="en-US" dirty="0" err="1">
                <a:effectLst/>
                <a:latin typeface="Roboto" panose="02000000000000000000" pitchFamily="2" charset="0"/>
              </a:rPr>
              <a:t>iia</a:t>
            </a:r>
            <a:r>
              <a:rPr lang="en-US" dirty="0">
                <a:effectLst/>
                <a:latin typeface="Roboto" panose="02000000000000000000" pitchFamily="2" charset="0"/>
              </a:rPr>
              <a:t>)</a:t>
            </a:r>
          </a:p>
          <a:p>
            <a:pPr>
              <a:buNone/>
            </a:pPr>
            <a:r>
              <a:rPr lang="en-US" dirty="0">
                <a:effectLst/>
                <a:latin typeface="Roboto" panose="02000000000000000000" pitchFamily="2" charset="0"/>
              </a:rPr>
              <a:t>35(1)(iii)</a:t>
            </a:r>
          </a:p>
          <a:p>
            <a:pPr>
              <a:buNone/>
            </a:pPr>
            <a:r>
              <a:rPr lang="en-US" dirty="0">
                <a:effectLst/>
                <a:latin typeface="Roboto" panose="02000000000000000000" pitchFamily="2" charset="0"/>
              </a:rPr>
              <a:t>35(1)(iv)</a:t>
            </a:r>
          </a:p>
          <a:p>
            <a:pPr>
              <a:buNone/>
            </a:pPr>
            <a:r>
              <a:rPr lang="en-US" dirty="0">
                <a:effectLst/>
                <a:latin typeface="Roboto" panose="02000000000000000000" pitchFamily="2" charset="0"/>
              </a:rPr>
              <a:t>35(2AA)</a:t>
            </a:r>
          </a:p>
          <a:p>
            <a:pPr>
              <a:buNone/>
            </a:pPr>
            <a:r>
              <a:rPr lang="en-US" dirty="0">
                <a:effectLst/>
                <a:latin typeface="Roboto" panose="02000000000000000000" pitchFamily="2" charset="0"/>
              </a:rPr>
              <a:t>35(2AB)</a:t>
            </a:r>
          </a:p>
          <a:p>
            <a:pPr>
              <a:buNone/>
            </a:pPr>
            <a:r>
              <a:rPr lang="en-US" dirty="0">
                <a:effectLst/>
                <a:latin typeface="Roboto" panose="02000000000000000000" pitchFamily="2" charset="0"/>
              </a:rPr>
              <a:t>35ABA</a:t>
            </a:r>
          </a:p>
          <a:p>
            <a:pPr>
              <a:buNone/>
            </a:pPr>
            <a:r>
              <a:rPr lang="en-US" dirty="0">
                <a:effectLst/>
                <a:latin typeface="Roboto" panose="02000000000000000000" pitchFamily="2" charset="0"/>
              </a:rPr>
              <a:t>35ABB</a:t>
            </a:r>
          </a:p>
          <a:p>
            <a:pPr>
              <a:buNone/>
            </a:pPr>
            <a:r>
              <a:rPr lang="en-US" dirty="0">
                <a:effectLst/>
                <a:latin typeface="Roboto" panose="02000000000000000000" pitchFamily="2" charset="0"/>
              </a:rPr>
              <a:t>35AD</a:t>
            </a:r>
          </a:p>
          <a:p>
            <a:pPr>
              <a:buNone/>
            </a:pPr>
            <a:r>
              <a:rPr lang="en-US" dirty="0">
                <a:effectLst/>
                <a:latin typeface="Roboto" panose="02000000000000000000" pitchFamily="2" charset="0"/>
              </a:rPr>
              <a:t>35CCA</a:t>
            </a:r>
          </a:p>
          <a:p>
            <a:pPr>
              <a:buNone/>
            </a:pPr>
            <a:r>
              <a:rPr lang="en-US" dirty="0">
                <a:effectLst/>
                <a:latin typeface="Roboto" panose="02000000000000000000" pitchFamily="2" charset="0"/>
              </a:rPr>
              <a:t>35CCC</a:t>
            </a:r>
          </a:p>
          <a:p>
            <a:pPr>
              <a:buNone/>
            </a:pPr>
            <a:r>
              <a:rPr lang="en-US" dirty="0">
                <a:effectLst/>
                <a:latin typeface="Roboto" panose="02000000000000000000" pitchFamily="2" charset="0"/>
              </a:rPr>
              <a:t>35CCD</a:t>
            </a:r>
          </a:p>
          <a:p>
            <a:pPr>
              <a:buNone/>
            </a:pPr>
            <a:r>
              <a:rPr lang="en-US" dirty="0">
                <a:effectLst/>
                <a:latin typeface="Roboto" panose="02000000000000000000" pitchFamily="2" charset="0"/>
              </a:rPr>
              <a:t>35D</a:t>
            </a:r>
          </a:p>
          <a:p>
            <a:pPr>
              <a:buNone/>
            </a:pPr>
            <a:r>
              <a:rPr lang="en-US" dirty="0">
                <a:effectLst/>
                <a:latin typeface="Roboto" panose="02000000000000000000" pitchFamily="2" charset="0"/>
              </a:rPr>
              <a:t>35DD</a:t>
            </a:r>
          </a:p>
          <a:p>
            <a:pPr>
              <a:buNone/>
            </a:pPr>
            <a:r>
              <a:rPr lang="en-US" dirty="0">
                <a:effectLst/>
                <a:latin typeface="Roboto" panose="02000000000000000000" pitchFamily="2" charset="0"/>
              </a:rPr>
              <a:t>35DDA</a:t>
            </a:r>
          </a:p>
          <a:p>
            <a:pPr>
              <a:buNone/>
            </a:pPr>
            <a:r>
              <a:rPr lang="en-US" dirty="0">
                <a:effectLst/>
                <a:latin typeface="Roboto" panose="02000000000000000000" pitchFamily="2" charset="0"/>
              </a:rPr>
              <a:t>35E</a:t>
            </a:r>
          </a:p>
          <a:p>
            <a:pPr>
              <a:buNone/>
            </a:pPr>
            <a:r>
              <a:rPr lang="en-US" dirty="0">
                <a:effectLst/>
                <a:latin typeface="Roboto" panose="02000000000000000000" pitchFamily="2" charset="0"/>
              </a:rPr>
              <a:t>any other relevant section</a:t>
            </a:r>
            <a:endParaRPr lang="en-US" dirty="0"/>
          </a:p>
        </p:txBody>
      </p:sp>
    </p:spTree>
  </p:cSld>
  <p:clrMapOvr>
    <a:masterClrMapping/>
  </p:clrMapOvr>
</p:sld>
</file>

<file path=ppt/slides/slide4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4F2267-9CC5-6176-39E3-C7C4230E6AE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D1838C1-417D-9351-9217-091D96953DC9}"/>
              </a:ext>
            </a:extLst>
          </p:cNvPr>
          <p:cNvSpPr>
            <a:spLocks noGrp="1"/>
          </p:cNvSpPr>
          <p:nvPr>
            <p:ph idx="1"/>
          </p:nvPr>
        </p:nvSpPr>
        <p:spPr>
          <a:xfrm>
            <a:off x="215067" y="84931"/>
            <a:ext cx="8736726" cy="6323013"/>
          </a:xfrm>
        </p:spPr>
        <p:txBody>
          <a:bodyPr>
            <a:noAutofit/>
          </a:bodyPr>
          <a:lstStyle/>
          <a:p>
            <a:pPr marL="0" indent="0" algn="just">
              <a:buNone/>
            </a:pPr>
            <a:r>
              <a:rPr lang="en-IN" sz="2200" b="1" dirty="0">
                <a:latin typeface="Times New Roman" panose="02020603050405020304" pitchFamily="18" charset="0"/>
                <a:cs typeface="Times New Roman" panose="02020603050405020304" pitchFamily="18" charset="0"/>
              </a:rPr>
              <a:t>Amendments in clause 19</a:t>
            </a:r>
          </a:p>
          <a:p>
            <a:pPr marL="0" indent="0" algn="just">
              <a:buNone/>
            </a:pPr>
            <a:endParaRPr lang="en-IN" sz="2200" b="1" dirty="0">
              <a:latin typeface="Times New Roman" panose="02020603050405020304" pitchFamily="18" charset="0"/>
              <a:cs typeface="Times New Roman" panose="02020603050405020304" pitchFamily="18" charset="0"/>
            </a:endParaRPr>
          </a:p>
          <a:p>
            <a:pPr marL="0" indent="0" algn="just">
              <a:buNone/>
            </a:pPr>
            <a:r>
              <a:rPr lang="en-US" sz="2200" b="1" dirty="0">
                <a:latin typeface="Times New Roman" panose="02020603050405020304" pitchFamily="18" charset="0"/>
                <a:cs typeface="Times New Roman" panose="02020603050405020304" pitchFamily="18" charset="0"/>
              </a:rPr>
              <a:t>The following sections have been omitted from Clause 19 from AY 2025-26 onwards:</a:t>
            </a:r>
          </a:p>
          <a:p>
            <a:pPr marL="0" indent="0" algn="just">
              <a:buNone/>
            </a:pPr>
            <a:r>
              <a:rPr lang="en-US" sz="2200" b="1" dirty="0">
                <a:latin typeface="Times New Roman" panose="02020603050405020304" pitchFamily="18" charset="0"/>
                <a:cs typeface="Times New Roman" panose="02020603050405020304" pitchFamily="18" charset="0"/>
              </a:rPr>
              <a:t>Section 32AC – </a:t>
            </a:r>
            <a:r>
              <a:rPr lang="en-US" sz="2200" dirty="0">
                <a:latin typeface="Times New Roman" panose="02020603050405020304" pitchFamily="18" charset="0"/>
                <a:cs typeface="Times New Roman" panose="02020603050405020304" pitchFamily="18" charset="0"/>
              </a:rPr>
              <a:t>Investment in new plant or machinery</a:t>
            </a:r>
          </a:p>
          <a:p>
            <a:pPr marL="0" indent="0" algn="just">
              <a:buNone/>
            </a:pPr>
            <a:r>
              <a:rPr lang="en-US" sz="2200" b="1" dirty="0">
                <a:latin typeface="Times New Roman" panose="02020603050405020304" pitchFamily="18" charset="0"/>
                <a:cs typeface="Times New Roman" panose="02020603050405020304" pitchFamily="18" charset="0"/>
              </a:rPr>
              <a:t>Section 32AD – </a:t>
            </a:r>
            <a:r>
              <a:rPr lang="en-US" sz="2200" dirty="0">
                <a:latin typeface="Times New Roman" panose="02020603050405020304" pitchFamily="18" charset="0"/>
                <a:cs typeface="Times New Roman" panose="02020603050405020304" pitchFamily="18" charset="0"/>
              </a:rPr>
              <a:t>Investment in notified backward areas</a:t>
            </a:r>
          </a:p>
          <a:p>
            <a:pPr marL="0" indent="0" algn="just">
              <a:buNone/>
            </a:pPr>
            <a:r>
              <a:rPr lang="en-US" sz="2200" b="1" dirty="0">
                <a:latin typeface="Times New Roman" panose="02020603050405020304" pitchFamily="18" charset="0"/>
                <a:cs typeface="Times New Roman" panose="02020603050405020304" pitchFamily="18" charset="0"/>
              </a:rPr>
              <a:t>Section 35AC – </a:t>
            </a:r>
            <a:r>
              <a:rPr lang="en-US" sz="2200" dirty="0">
                <a:latin typeface="Times New Roman" panose="02020603050405020304" pitchFamily="18" charset="0"/>
                <a:cs typeface="Times New Roman" panose="02020603050405020304" pitchFamily="18" charset="0"/>
              </a:rPr>
              <a:t>Expenditure on eligible projects</a:t>
            </a:r>
          </a:p>
          <a:p>
            <a:pPr marL="0" indent="0" algn="just">
              <a:buNone/>
            </a:pPr>
            <a:r>
              <a:rPr lang="en-US" sz="2200" b="1" dirty="0">
                <a:latin typeface="Times New Roman" panose="02020603050405020304" pitchFamily="18" charset="0"/>
                <a:cs typeface="Times New Roman" panose="02020603050405020304" pitchFamily="18" charset="0"/>
              </a:rPr>
              <a:t>Section 35CCB – </a:t>
            </a:r>
            <a:r>
              <a:rPr lang="en-US" sz="2200" dirty="0">
                <a:latin typeface="Times New Roman" panose="02020603050405020304" pitchFamily="18" charset="0"/>
                <a:cs typeface="Times New Roman" panose="02020603050405020304" pitchFamily="18" charset="0"/>
              </a:rPr>
              <a:t>Expenditure on agricultural extension projects</a:t>
            </a:r>
            <a:endParaRPr lang="en-IN" sz="22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555D18F7-E4E8-3F10-3926-0120898951D6}"/>
              </a:ext>
            </a:extLst>
          </p:cNvPr>
          <p:cNvSpPr>
            <a:spLocks noGrp="1"/>
          </p:cNvSpPr>
          <p:nvPr>
            <p:ph type="ftr" sz="quarter" idx="11"/>
          </p:nvPr>
        </p:nvSpPr>
        <p:spPr/>
        <p:txBody>
          <a:bodyPr/>
          <a:lstStyle/>
          <a:p>
            <a:r>
              <a:rPr lang="en-IN"/>
              <a:t>H.C.Khincha &amp; Co</a:t>
            </a:r>
          </a:p>
        </p:txBody>
      </p:sp>
    </p:spTree>
    <p:extLst>
      <p:ext uri="{BB962C8B-B14F-4D97-AF65-F5344CB8AC3E}">
        <p14:creationId xmlns:p14="http://schemas.microsoft.com/office/powerpoint/2010/main" val="2873303317"/>
      </p:ext>
    </p:extLst>
  </p:cSld>
  <p:clrMapOvr>
    <a:masterClrMapping/>
  </p:clrMapOvr>
</p:sld>
</file>

<file path=ppt/slides/slide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063357334"/>
              </p:ext>
            </p:extLst>
          </p:nvPr>
        </p:nvGraphicFramePr>
        <p:xfrm>
          <a:off x="152400" y="624840"/>
          <a:ext cx="8839200" cy="4114800"/>
        </p:xfrm>
        <a:graphic>
          <a:graphicData uri="http://schemas.openxmlformats.org/drawingml/2006/table">
            <a:tbl>
              <a:tblPr firstRow="1" bandRow="1">
                <a:tableStyleId>{3B4B98B0-60AC-42C2-AFA5-B58CD77FA1E5}</a:tableStyleId>
              </a:tblPr>
              <a:tblGrid>
                <a:gridCol w="990600">
                  <a:extLst>
                    <a:ext uri="{9D8B030D-6E8A-4147-A177-3AD203B41FA5}">
                      <a16:colId xmlns:a16="http://schemas.microsoft.com/office/drawing/2014/main" val="20000"/>
                    </a:ext>
                  </a:extLst>
                </a:gridCol>
                <a:gridCol w="3886200">
                  <a:extLst>
                    <a:ext uri="{9D8B030D-6E8A-4147-A177-3AD203B41FA5}">
                      <a16:colId xmlns:a16="http://schemas.microsoft.com/office/drawing/2014/main" val="20001"/>
                    </a:ext>
                  </a:extLst>
                </a:gridCol>
                <a:gridCol w="3962400">
                  <a:extLst>
                    <a:ext uri="{9D8B030D-6E8A-4147-A177-3AD203B41FA5}">
                      <a16:colId xmlns:a16="http://schemas.microsoft.com/office/drawing/2014/main" val="20002"/>
                    </a:ext>
                  </a:extLst>
                </a:gridCol>
              </a:tblGrid>
              <a:tr h="601912">
                <a:tc>
                  <a:txBody>
                    <a:bodyPr/>
                    <a:lstStyle/>
                    <a:p>
                      <a:pPr algn="ctr">
                        <a:lnSpc>
                          <a:spcPct val="100000"/>
                        </a:lnSpc>
                      </a:pPr>
                      <a:r>
                        <a:rPr lang="en-US" sz="1800" dirty="0">
                          <a:latin typeface="Times New Roman" panose="02020603050405020304" pitchFamily="18" charset="0"/>
                          <a:cs typeface="Times New Roman" panose="02020603050405020304" pitchFamily="18" charset="0"/>
                        </a:rPr>
                        <a:t>Section</a:t>
                      </a:r>
                    </a:p>
                  </a:txBody>
                  <a:tcPr>
                    <a:lnR w="12700" cap="flat" cmpd="sng" algn="ctr">
                      <a:solidFill>
                        <a:schemeClr val="tx1"/>
                      </a:solidFill>
                      <a:prstDash val="solid"/>
                      <a:round/>
                      <a:headEnd type="none" w="med" len="med"/>
                      <a:tailEnd type="none" w="med" len="med"/>
                    </a:lnR>
                  </a:tcPr>
                </a:tc>
                <a:tc>
                  <a:txBody>
                    <a:bodyPr/>
                    <a:lstStyle/>
                    <a:p>
                      <a:pPr algn="ctr">
                        <a:lnSpc>
                          <a:spcPct val="100000"/>
                        </a:lnSpc>
                      </a:pPr>
                      <a:r>
                        <a:rPr kumimoji="0" lang="en-US" sz="1800" kern="1200" dirty="0">
                          <a:latin typeface="Times New Roman" panose="02020603050405020304" pitchFamily="18" charset="0"/>
                          <a:cs typeface="Times New Roman" panose="02020603050405020304" pitchFamily="18" charset="0"/>
                        </a:rPr>
                        <a:t>Amount debited to P&amp;L Account</a:t>
                      </a:r>
                      <a:r>
                        <a:rPr lang="en-US" sz="1800" baseline="0" dirty="0">
                          <a:latin typeface="Times New Roman" panose="02020603050405020304" pitchFamily="18" charset="0"/>
                          <a:cs typeface="Times New Roman" panose="02020603050405020304" pitchFamily="18" charset="0"/>
                        </a:rPr>
                        <a:t>/Payment</a:t>
                      </a:r>
                      <a:endParaRPr lang="en-US" sz="1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a:lnSpc>
                          <a:spcPct val="100000"/>
                        </a:lnSpc>
                      </a:pPr>
                      <a:r>
                        <a:rPr kumimoji="0" lang="en-US" sz="1800" kern="1200" dirty="0">
                          <a:solidFill>
                            <a:schemeClr val="tx1"/>
                          </a:solidFill>
                          <a:latin typeface="Times New Roman" panose="02020603050405020304" pitchFamily="18" charset="0"/>
                          <a:cs typeface="Times New Roman" panose="02020603050405020304" pitchFamily="18" charset="0"/>
                        </a:rPr>
                        <a:t>Amounts admissible</a:t>
                      </a:r>
                      <a:r>
                        <a:rPr lang="en-US" sz="1800" dirty="0">
                          <a:latin typeface="Times New Roman" panose="02020603050405020304" pitchFamily="18" charset="0"/>
                          <a:cs typeface="Times New Roman" panose="02020603050405020304" pitchFamily="18" charset="0"/>
                        </a:rPr>
                        <a:t>/Quantum</a:t>
                      </a:r>
                      <a:r>
                        <a:rPr lang="en-US" sz="1800" baseline="0" dirty="0">
                          <a:latin typeface="Times New Roman" panose="02020603050405020304" pitchFamily="18" charset="0"/>
                          <a:cs typeface="Times New Roman" panose="02020603050405020304" pitchFamily="18" charset="0"/>
                        </a:rPr>
                        <a:t> of deduction</a:t>
                      </a:r>
                      <a:endParaRPr lang="en-US" sz="1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val="10000"/>
                  </a:ext>
                </a:extLst>
              </a:tr>
              <a:tr h="381000">
                <a:tc>
                  <a:txBody>
                    <a:bodyPr/>
                    <a:lstStyle/>
                    <a:p>
                      <a:pPr marL="0" algn="just" rtl="0" eaLnBrk="1" latinLnBrk="0" hangingPunct="1">
                        <a:lnSpc>
                          <a:spcPct val="100000"/>
                        </a:lnSpc>
                      </a:pPr>
                      <a:endParaRPr kumimoji="0" lang="en-US" sz="1800" b="0" kern="1200" dirty="0">
                        <a:solidFill>
                          <a:schemeClr val="tx1"/>
                        </a:solidFill>
                        <a:latin typeface="Times New Roman" panose="02020603050405020304" pitchFamily="18" charset="0"/>
                        <a:ea typeface="+mn-ea"/>
                        <a:cs typeface="Times New Roman" panose="02020603050405020304" pitchFamily="18" charset="0"/>
                      </a:endParaRPr>
                    </a:p>
                    <a:p>
                      <a:pPr marL="0" algn="just" rtl="0" eaLnBrk="1" latinLnBrk="0" hangingPunct="1">
                        <a:lnSpc>
                          <a:spcPct val="100000"/>
                        </a:lnSpc>
                      </a:pPr>
                      <a:endParaRPr kumimoji="0" lang="en-US" sz="1800" b="0" kern="1200" dirty="0">
                        <a:solidFill>
                          <a:schemeClr val="tx1"/>
                        </a:solidFill>
                        <a:latin typeface="Times New Roman" panose="02020603050405020304" pitchFamily="18" charset="0"/>
                        <a:ea typeface="+mn-ea"/>
                        <a:cs typeface="Times New Roman" panose="02020603050405020304" pitchFamily="18" charset="0"/>
                      </a:endParaRPr>
                    </a:p>
                    <a:p>
                      <a:pPr marL="0" algn="just" rtl="0" eaLnBrk="1" latinLnBrk="0" hangingPunct="1">
                        <a:lnSpc>
                          <a:spcPct val="100000"/>
                        </a:lnSpc>
                      </a:pPr>
                      <a:r>
                        <a:rPr kumimoji="0" lang="en-US" sz="1800" b="0" kern="1200" dirty="0">
                          <a:solidFill>
                            <a:schemeClr val="tx1"/>
                          </a:solidFill>
                          <a:latin typeface="Times New Roman" panose="02020603050405020304" pitchFamily="18" charset="0"/>
                          <a:ea typeface="+mn-ea"/>
                          <a:cs typeface="Times New Roman" panose="02020603050405020304" pitchFamily="18" charset="0"/>
                        </a:rPr>
                        <a:t>33AB</a:t>
                      </a:r>
                    </a:p>
                  </a:txBody>
                  <a:tcPr>
                    <a:lnR w="12700" cap="flat" cmpd="sng" algn="ctr">
                      <a:solidFill>
                        <a:schemeClr val="tx1"/>
                      </a:solidFill>
                      <a:prstDash val="solid"/>
                      <a:round/>
                      <a:headEnd type="none" w="med" len="med"/>
                      <a:tailEnd type="none" w="med" len="med"/>
                    </a:lnR>
                  </a:tcPr>
                </a:tc>
                <a:tc>
                  <a:txBody>
                    <a:bodyPr/>
                    <a:lstStyle/>
                    <a:p>
                      <a:pPr marL="0" algn="just" rtl="0" eaLnBrk="1" latinLnBrk="0" hangingPunct="1">
                        <a:lnSpc>
                          <a:spcPct val="100000"/>
                        </a:lnSpc>
                      </a:pPr>
                      <a:r>
                        <a:rPr kumimoji="0" lang="en-GB" sz="1800" b="0" kern="1200" dirty="0">
                          <a:solidFill>
                            <a:schemeClr val="tx1"/>
                          </a:solidFill>
                          <a:latin typeface="Times New Roman" panose="02020603050405020304" pitchFamily="18" charset="0"/>
                          <a:ea typeface="+mn-ea"/>
                          <a:cs typeface="Times New Roman" panose="02020603050405020304" pitchFamily="18" charset="0"/>
                        </a:rPr>
                        <a:t>Amount deposited in Tea / Coffee / Rubber Development Account.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just" rtl="0" eaLnBrk="1" latinLnBrk="0" hangingPunct="1">
                        <a:lnSpc>
                          <a:spcPct val="100000"/>
                        </a:lnSpc>
                      </a:pPr>
                      <a:r>
                        <a:rPr kumimoji="0" lang="en-GB" sz="1800" b="0" kern="1200" dirty="0">
                          <a:solidFill>
                            <a:schemeClr val="tx1"/>
                          </a:solidFill>
                          <a:latin typeface="Times New Roman" panose="02020603050405020304" pitchFamily="18" charset="0"/>
                          <a:ea typeface="+mn-ea"/>
                          <a:cs typeface="Times New Roman" panose="02020603050405020304" pitchFamily="18" charset="0"/>
                        </a:rPr>
                        <a:t>Deduction is allowed for the least of the following: </a:t>
                      </a:r>
                    </a:p>
                    <a:p>
                      <a:pPr marL="0" algn="just" rtl="0" eaLnBrk="1" latinLnBrk="0" hangingPunct="1">
                        <a:lnSpc>
                          <a:spcPct val="100000"/>
                        </a:lnSpc>
                      </a:pPr>
                      <a:r>
                        <a:rPr kumimoji="0" lang="en-GB" sz="1800" b="0" kern="1200" dirty="0">
                          <a:solidFill>
                            <a:schemeClr val="tx1"/>
                          </a:solidFill>
                          <a:latin typeface="Times New Roman" panose="02020603050405020304" pitchFamily="18" charset="0"/>
                          <a:ea typeface="+mn-ea"/>
                          <a:cs typeface="Times New Roman" panose="02020603050405020304" pitchFamily="18" charset="0"/>
                        </a:rPr>
                        <a:t>(a) Sum equal to the amount or the aggregate of the amounts so deposited.</a:t>
                      </a:r>
                    </a:p>
                    <a:p>
                      <a:pPr marL="0" algn="just" rtl="0" eaLnBrk="1" latinLnBrk="0" hangingPunct="1">
                        <a:lnSpc>
                          <a:spcPct val="100000"/>
                        </a:lnSpc>
                      </a:pPr>
                      <a:r>
                        <a:rPr kumimoji="0" lang="en-GB" sz="1800" b="0" kern="1200" dirty="0">
                          <a:solidFill>
                            <a:schemeClr val="tx1"/>
                          </a:solidFill>
                          <a:latin typeface="Times New Roman" panose="02020603050405020304" pitchFamily="18" charset="0"/>
                          <a:ea typeface="+mn-ea"/>
                          <a:cs typeface="Times New Roman" panose="02020603050405020304" pitchFamily="18" charset="0"/>
                        </a:rPr>
                        <a:t>(b) Sum equal to 40% of the profits of such business.</a:t>
                      </a:r>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2"/>
                  </a:ext>
                </a:extLst>
              </a:tr>
              <a:tr h="381000">
                <a:tc>
                  <a:txBody>
                    <a:bodyPr/>
                    <a:lstStyle/>
                    <a:p>
                      <a:pPr marL="0" marR="0" algn="just" rtl="0" eaLnBrk="1" latinLnBrk="0" hangingPunct="1">
                        <a:lnSpc>
                          <a:spcPct val="100000"/>
                        </a:lnSpc>
                        <a:spcBef>
                          <a:spcPts val="0"/>
                        </a:spcBef>
                        <a:spcAft>
                          <a:spcPts val="0"/>
                        </a:spcAft>
                      </a:pPr>
                      <a:r>
                        <a:rPr kumimoji="0" lang="en-US" sz="1800" b="0" kern="1200" dirty="0">
                          <a:solidFill>
                            <a:schemeClr val="tx1"/>
                          </a:solidFill>
                          <a:latin typeface="Times New Roman" panose="02020603050405020304" pitchFamily="18" charset="0"/>
                          <a:ea typeface="+mn-ea"/>
                          <a:cs typeface="Times New Roman" panose="02020603050405020304" pitchFamily="18" charset="0"/>
                        </a:rPr>
                        <a:t>33ABA </a:t>
                      </a:r>
                    </a:p>
                  </a:txBody>
                  <a:tcPr marL="28575" marR="28575" marT="28575" marB="28575">
                    <a:lnR w="12700" cap="flat" cmpd="sng" algn="ctr">
                      <a:solidFill>
                        <a:schemeClr val="tx1"/>
                      </a:solidFill>
                      <a:prstDash val="solid"/>
                      <a:round/>
                      <a:headEnd type="none" w="med" len="med"/>
                      <a:tailEnd type="none" w="med" len="med"/>
                    </a:lnR>
                  </a:tcPr>
                </a:tc>
                <a:tc>
                  <a:txBody>
                    <a:bodyPr/>
                    <a:lstStyle/>
                    <a:p>
                      <a:pPr marL="0" algn="just" rtl="0" eaLnBrk="1" latinLnBrk="0" hangingPunct="1">
                        <a:lnSpc>
                          <a:spcPct val="100000"/>
                        </a:lnSpc>
                      </a:pPr>
                      <a:r>
                        <a:rPr kumimoji="0" lang="en-GB" sz="1800" b="0" kern="1200" dirty="0">
                          <a:solidFill>
                            <a:schemeClr val="tx1"/>
                          </a:solidFill>
                          <a:latin typeface="Times New Roman" panose="02020603050405020304" pitchFamily="18" charset="0"/>
                          <a:ea typeface="+mn-ea"/>
                          <a:cs typeface="Times New Roman" panose="02020603050405020304" pitchFamily="18" charset="0"/>
                        </a:rPr>
                        <a:t>Where an amount is being </a:t>
                      </a:r>
                      <a:r>
                        <a:rPr kumimoji="0" lang="en-IN" sz="1800" b="0" kern="1200" dirty="0">
                          <a:solidFill>
                            <a:schemeClr val="tx1"/>
                          </a:solidFill>
                          <a:latin typeface="Times New Roman" panose="02020603050405020304" pitchFamily="18" charset="0"/>
                          <a:ea typeface="+mn-ea"/>
                          <a:cs typeface="Times New Roman" panose="02020603050405020304" pitchFamily="18" charset="0"/>
                        </a:rPr>
                        <a:t>deposited by an assesse </a:t>
                      </a:r>
                      <a:r>
                        <a:rPr kumimoji="0" lang="en-GB" sz="1800" b="0" kern="1200" dirty="0">
                          <a:solidFill>
                            <a:schemeClr val="tx1"/>
                          </a:solidFill>
                          <a:latin typeface="Times New Roman" panose="02020603050405020304" pitchFamily="18" charset="0"/>
                          <a:ea typeface="+mn-ea"/>
                          <a:cs typeface="Times New Roman" panose="02020603050405020304" pitchFamily="18" charset="0"/>
                        </a:rPr>
                        <a:t>in a scheme approved by the Government of India in </a:t>
                      </a:r>
                      <a:r>
                        <a:rPr kumimoji="0" lang="en-IN" sz="1800" b="0" kern="1200" dirty="0">
                          <a:solidFill>
                            <a:schemeClr val="tx1"/>
                          </a:solidFill>
                          <a:latin typeface="Times New Roman" panose="02020603050405020304" pitchFamily="18" charset="0"/>
                          <a:ea typeface="+mn-ea"/>
                          <a:cs typeface="Times New Roman" panose="02020603050405020304" pitchFamily="18" charset="0"/>
                        </a:rPr>
                        <a:t>the Ministry of Petroleum </a:t>
                      </a:r>
                      <a:r>
                        <a:rPr kumimoji="0" lang="en-GB" sz="1800" b="0" kern="1200" dirty="0">
                          <a:solidFill>
                            <a:schemeClr val="tx1"/>
                          </a:solidFill>
                          <a:latin typeface="Times New Roman" panose="02020603050405020304" pitchFamily="18" charset="0"/>
                          <a:ea typeface="+mn-ea"/>
                          <a:cs typeface="Times New Roman" panose="02020603050405020304" pitchFamily="18" charset="0"/>
                        </a:rPr>
                        <a:t>and Natural Gas for the </a:t>
                      </a:r>
                      <a:r>
                        <a:rPr kumimoji="0" lang="en-IN" sz="1800" b="0" kern="1200" dirty="0">
                          <a:solidFill>
                            <a:schemeClr val="tx1"/>
                          </a:solidFill>
                          <a:latin typeface="Times New Roman" panose="02020603050405020304" pitchFamily="18" charset="0"/>
                          <a:ea typeface="+mn-ea"/>
                          <a:cs typeface="Times New Roman" panose="02020603050405020304" pitchFamily="18" charset="0"/>
                        </a:rPr>
                        <a:t>purpose of prospecting or extraction etc. of petroleum or natural gas.</a:t>
                      </a:r>
                      <a:endParaRPr kumimoji="0" lang="en-US" sz="1800" b="0" kern="1200" dirty="0">
                        <a:solidFill>
                          <a:schemeClr val="tx1"/>
                        </a:solidFill>
                        <a:latin typeface="Times New Roman" panose="02020603050405020304" pitchFamily="18" charset="0"/>
                        <a:ea typeface="+mn-ea"/>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just" rtl="0" eaLnBrk="1" latinLnBrk="0" hangingPunct="1">
                        <a:lnSpc>
                          <a:spcPct val="100000"/>
                        </a:lnSpc>
                      </a:pPr>
                      <a:r>
                        <a:rPr kumimoji="0" lang="en-GB" sz="1800" b="0" kern="1200" dirty="0">
                          <a:solidFill>
                            <a:schemeClr val="tx1"/>
                          </a:solidFill>
                          <a:latin typeface="Times New Roman" panose="02020603050405020304" pitchFamily="18" charset="0"/>
                          <a:ea typeface="+mn-ea"/>
                          <a:cs typeface="Times New Roman" panose="02020603050405020304" pitchFamily="18" charset="0"/>
                        </a:rPr>
                        <a:t>Deduction is allowed for the least of the following: </a:t>
                      </a:r>
                    </a:p>
                    <a:p>
                      <a:pPr marL="0" algn="just" rtl="0" eaLnBrk="1" latinLnBrk="0" hangingPunct="1">
                        <a:lnSpc>
                          <a:spcPct val="100000"/>
                        </a:lnSpc>
                      </a:pPr>
                      <a:r>
                        <a:rPr kumimoji="0" lang="en-GB" sz="1800" b="0" kern="1200" dirty="0">
                          <a:solidFill>
                            <a:schemeClr val="tx1"/>
                          </a:solidFill>
                          <a:latin typeface="Times New Roman" panose="02020603050405020304" pitchFamily="18" charset="0"/>
                          <a:ea typeface="+mn-ea"/>
                          <a:cs typeface="Times New Roman" panose="02020603050405020304" pitchFamily="18" charset="0"/>
                        </a:rPr>
                        <a:t>(a) Sum equal to the amount or the aggregate of the amounts so deposited. </a:t>
                      </a:r>
                    </a:p>
                    <a:p>
                      <a:pPr marL="0" algn="just" rtl="0" eaLnBrk="1" latinLnBrk="0" hangingPunct="1">
                        <a:lnSpc>
                          <a:spcPct val="100000"/>
                        </a:lnSpc>
                      </a:pPr>
                      <a:r>
                        <a:rPr kumimoji="0" lang="en-GB" sz="1800" b="0" kern="1200" dirty="0">
                          <a:solidFill>
                            <a:schemeClr val="tx1"/>
                          </a:solidFill>
                          <a:latin typeface="Times New Roman" panose="02020603050405020304" pitchFamily="18" charset="0"/>
                          <a:ea typeface="+mn-ea"/>
                          <a:cs typeface="Times New Roman" panose="02020603050405020304" pitchFamily="18" charset="0"/>
                        </a:rPr>
                        <a:t>(b) Sum equal to 20% of the profits of such business.</a:t>
                      </a:r>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678126651"/>
                  </a:ext>
                </a:extLst>
              </a:tr>
            </a:tbl>
          </a:graphicData>
        </a:graphic>
      </p:graphicFrame>
      <p:sp>
        <p:nvSpPr>
          <p:cNvPr id="4" name="Rectangle 2"/>
          <p:cNvSpPr txBox="1">
            <a:spLocks noChangeArrowheads="1"/>
          </p:cNvSpPr>
          <p:nvPr/>
        </p:nvSpPr>
        <p:spPr>
          <a:xfrm>
            <a:off x="0" y="0"/>
            <a:ext cx="8458200" cy="685800"/>
          </a:xfrm>
          <a:prstGeom prst="rect">
            <a:avLst/>
          </a:prstGeom>
        </p:spPr>
        <p:txBody>
          <a:bodyPr anchor="t">
            <a:normAutofit fontScale="62500" lnSpcReduction="20000"/>
          </a:bodyPr>
          <a:lstStyle/>
          <a:p>
            <a:pPr lvl="0" algn="ctr">
              <a:spcBef>
                <a:spcPct val="0"/>
              </a:spcBef>
              <a:defRPr/>
            </a:pPr>
            <a:r>
              <a:rPr lang="en-GB" sz="3600" b="1" dirty="0">
                <a:latin typeface="Times New Roman" panose="02020603050405020304" pitchFamily="18" charset="0"/>
                <a:cs typeface="Times New Roman" panose="02020603050405020304" pitchFamily="18" charset="0"/>
              </a:rPr>
              <a:t>Table showing deductions applicable from A.Y. 2022-23 onwards</a:t>
            </a:r>
            <a:endParaRPr kumimoji="0" lang="en-US" sz="3600" b="1" i="0" u="sng"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p:txBody>
      </p:sp>
      <p:sp>
        <p:nvSpPr>
          <p:cNvPr id="5" name="Footer Placeholder 4"/>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1152876687"/>
      </p:ext>
    </p:extLst>
  </p:cSld>
  <p:clrMapOvr>
    <a:masterClrMapping/>
  </p:clrMapOvr>
</p:sld>
</file>

<file path=ppt/slides/slide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313543030"/>
              </p:ext>
            </p:extLst>
          </p:nvPr>
        </p:nvGraphicFramePr>
        <p:xfrm>
          <a:off x="152400" y="624840"/>
          <a:ext cx="8839200" cy="5375842"/>
        </p:xfrm>
        <a:graphic>
          <a:graphicData uri="http://schemas.openxmlformats.org/drawingml/2006/table">
            <a:tbl>
              <a:tblPr firstRow="1" bandRow="1">
                <a:tableStyleId>{3B4B98B0-60AC-42C2-AFA5-B58CD77FA1E5}</a:tableStyleId>
              </a:tblPr>
              <a:tblGrid>
                <a:gridCol w="8382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gridCol w="3048000">
                  <a:extLst>
                    <a:ext uri="{9D8B030D-6E8A-4147-A177-3AD203B41FA5}">
                      <a16:colId xmlns:a16="http://schemas.microsoft.com/office/drawing/2014/main" val="20002"/>
                    </a:ext>
                  </a:extLst>
                </a:gridCol>
              </a:tblGrid>
              <a:tr h="601912">
                <a:tc>
                  <a:txBody>
                    <a:bodyPr/>
                    <a:lstStyle/>
                    <a:p>
                      <a:pPr algn="ctr">
                        <a:lnSpc>
                          <a:spcPct val="100000"/>
                        </a:lnSpc>
                      </a:pPr>
                      <a:r>
                        <a:rPr lang="en-US" sz="1600" dirty="0">
                          <a:solidFill>
                            <a:schemeClr val="tx1"/>
                          </a:solidFill>
                          <a:latin typeface="Times New Roman" panose="02020603050405020304" pitchFamily="18" charset="0"/>
                          <a:cs typeface="Times New Roman" panose="02020603050405020304" pitchFamily="18" charset="0"/>
                        </a:rPr>
                        <a:t>Section</a:t>
                      </a:r>
                    </a:p>
                  </a:txBody>
                  <a:tcPr>
                    <a:lnR w="12700" cap="flat" cmpd="sng" algn="ctr">
                      <a:solidFill>
                        <a:schemeClr val="tx1"/>
                      </a:solidFill>
                      <a:prstDash val="solid"/>
                      <a:round/>
                      <a:headEnd type="none" w="med" len="med"/>
                      <a:tailEnd type="none" w="med" len="med"/>
                    </a:lnR>
                  </a:tcPr>
                </a:tc>
                <a:tc>
                  <a:txBody>
                    <a:bodyPr/>
                    <a:lstStyle/>
                    <a:p>
                      <a:pPr algn="ctr">
                        <a:lnSpc>
                          <a:spcPct val="100000"/>
                        </a:lnSpc>
                      </a:pPr>
                      <a:r>
                        <a:rPr kumimoji="0" lang="en-US" sz="1600" kern="1200" dirty="0">
                          <a:solidFill>
                            <a:schemeClr val="tx1"/>
                          </a:solidFill>
                          <a:latin typeface="Times New Roman" panose="02020603050405020304" pitchFamily="18" charset="0"/>
                          <a:cs typeface="Times New Roman" panose="02020603050405020304" pitchFamily="18" charset="0"/>
                        </a:rPr>
                        <a:t>Amount debited to P&amp;L Account</a:t>
                      </a:r>
                      <a:r>
                        <a:rPr lang="en-US" sz="1600" baseline="0" dirty="0">
                          <a:solidFill>
                            <a:schemeClr val="tx1"/>
                          </a:solidFill>
                          <a:latin typeface="Times New Roman" panose="02020603050405020304" pitchFamily="18" charset="0"/>
                          <a:cs typeface="Times New Roman" panose="02020603050405020304" pitchFamily="18" charset="0"/>
                        </a:rPr>
                        <a:t>/Payment</a:t>
                      </a:r>
                      <a:endParaRPr lang="en-US" sz="16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a:lnSpc>
                          <a:spcPct val="100000"/>
                        </a:lnSpc>
                      </a:pPr>
                      <a:r>
                        <a:rPr kumimoji="0" lang="en-US" sz="1600" kern="1200" dirty="0">
                          <a:solidFill>
                            <a:schemeClr val="tx1"/>
                          </a:solidFill>
                          <a:latin typeface="Times New Roman" panose="02020603050405020304" pitchFamily="18" charset="0"/>
                          <a:cs typeface="Times New Roman" panose="02020603050405020304" pitchFamily="18" charset="0"/>
                        </a:rPr>
                        <a:t>Amounts admissible</a:t>
                      </a:r>
                      <a:r>
                        <a:rPr lang="en-US" sz="1600" dirty="0">
                          <a:solidFill>
                            <a:schemeClr val="tx1"/>
                          </a:solidFill>
                          <a:latin typeface="Times New Roman" panose="02020603050405020304" pitchFamily="18" charset="0"/>
                          <a:cs typeface="Times New Roman" panose="02020603050405020304" pitchFamily="18" charset="0"/>
                        </a:rPr>
                        <a:t>/Quantum</a:t>
                      </a:r>
                      <a:r>
                        <a:rPr lang="en-US" sz="1600" baseline="0" dirty="0">
                          <a:solidFill>
                            <a:schemeClr val="tx1"/>
                          </a:solidFill>
                          <a:latin typeface="Times New Roman" panose="02020603050405020304" pitchFamily="18" charset="0"/>
                          <a:cs typeface="Times New Roman" panose="02020603050405020304" pitchFamily="18" charset="0"/>
                        </a:rPr>
                        <a:t> of deduction</a:t>
                      </a:r>
                      <a:endParaRPr lang="en-US" sz="16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val="10000"/>
                  </a:ext>
                </a:extLst>
              </a:tr>
              <a:tr h="266768">
                <a:tc>
                  <a:txBody>
                    <a:bodyPr/>
                    <a:lstStyle/>
                    <a:p>
                      <a:pPr marL="0" algn="just" rtl="0" eaLnBrk="1" fontAlgn="t" latinLnBrk="0" hangingPunct="1">
                        <a:lnSpc>
                          <a:spcPct val="100000"/>
                        </a:lnSpc>
                      </a:pPr>
                      <a:r>
                        <a:rPr kumimoji="0" lang="en-IN" sz="1800" b="0" kern="1200" dirty="0">
                          <a:solidFill>
                            <a:schemeClr val="tx1"/>
                          </a:solidFill>
                          <a:latin typeface="Times New Roman" panose="02020603050405020304" pitchFamily="18" charset="0"/>
                          <a:ea typeface="+mn-ea"/>
                          <a:cs typeface="Times New Roman" panose="02020603050405020304" pitchFamily="18" charset="0"/>
                        </a:rPr>
                        <a:t>35(1)(</a:t>
                      </a:r>
                      <a:r>
                        <a:rPr kumimoji="0" lang="en-IN" sz="1800" b="0" kern="1200" dirty="0" err="1">
                          <a:solidFill>
                            <a:schemeClr val="tx1"/>
                          </a:solidFill>
                          <a:latin typeface="Times New Roman" panose="02020603050405020304" pitchFamily="18" charset="0"/>
                          <a:ea typeface="+mn-ea"/>
                          <a:cs typeface="Times New Roman" panose="02020603050405020304" pitchFamily="18" charset="0"/>
                        </a:rPr>
                        <a:t>i</a:t>
                      </a:r>
                      <a:r>
                        <a:rPr kumimoji="0" lang="en-IN" sz="1800" b="0" kern="1200" dirty="0">
                          <a:solidFill>
                            <a:schemeClr val="tx1"/>
                          </a:solidFill>
                          <a:latin typeface="Times New Roman" panose="02020603050405020304" pitchFamily="18" charset="0"/>
                          <a:ea typeface="+mn-ea"/>
                          <a:cs typeface="Times New Roman" panose="02020603050405020304" pitchFamily="18" charset="0"/>
                        </a:rPr>
                        <a:t>)</a:t>
                      </a:r>
                    </a:p>
                  </a:txBody>
                  <a:tcPr marL="9525" marR="9525" marT="9525" marB="0">
                    <a:lnR w="12700" cap="flat" cmpd="sng" algn="ctr">
                      <a:solidFill>
                        <a:schemeClr val="tx1"/>
                      </a:solidFill>
                      <a:prstDash val="solid"/>
                      <a:round/>
                      <a:headEnd type="none" w="med" len="med"/>
                      <a:tailEnd type="none" w="med" len="med"/>
                    </a:lnR>
                  </a:tcPr>
                </a:tc>
                <a:tc>
                  <a:txBody>
                    <a:bodyPr/>
                    <a:lstStyle/>
                    <a:p>
                      <a:pPr marL="0" algn="just" rtl="0" eaLnBrk="1" fontAlgn="b" latinLnBrk="0" hangingPunct="1">
                        <a:lnSpc>
                          <a:spcPct val="100000"/>
                        </a:lnSpc>
                      </a:pPr>
                      <a:r>
                        <a:rPr kumimoji="0" lang="en-GB" sz="1800" b="0" kern="1200" dirty="0">
                          <a:solidFill>
                            <a:schemeClr val="tx1"/>
                          </a:solidFill>
                          <a:latin typeface="Times New Roman" panose="02020603050405020304" pitchFamily="18" charset="0"/>
                          <a:ea typeface="+mn-ea"/>
                          <a:cs typeface="Times New Roman" panose="02020603050405020304" pitchFamily="18" charset="0"/>
                        </a:rPr>
                        <a:t>Any Expenditure other than Capital    Expenditure incurred by the </a:t>
                      </a:r>
                      <a:r>
                        <a:rPr kumimoji="0" lang="en-GB" sz="1800" b="0" kern="1200" dirty="0" err="1">
                          <a:solidFill>
                            <a:schemeClr val="tx1"/>
                          </a:solidFill>
                          <a:latin typeface="Times New Roman" panose="02020603050405020304" pitchFamily="18" charset="0"/>
                          <a:ea typeface="+mn-ea"/>
                          <a:cs typeface="Times New Roman" panose="02020603050405020304" pitchFamily="18" charset="0"/>
                        </a:rPr>
                        <a:t>assessee</a:t>
                      </a:r>
                      <a:r>
                        <a:rPr kumimoji="0" lang="en-GB" sz="1800" b="0" kern="1200" dirty="0">
                          <a:solidFill>
                            <a:schemeClr val="tx1"/>
                          </a:solidFill>
                          <a:latin typeface="Times New Roman" panose="02020603050405020304" pitchFamily="18" charset="0"/>
                          <a:ea typeface="+mn-ea"/>
                          <a:cs typeface="Times New Roman" panose="02020603050405020304" pitchFamily="18" charset="0"/>
                        </a:rPr>
                        <a:t> for scientific research related to its own business.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just" rtl="0" eaLnBrk="1" fontAlgn="t" latinLnBrk="0" hangingPunct="1">
                        <a:lnSpc>
                          <a:spcPct val="100000"/>
                        </a:lnSpc>
                      </a:pPr>
                      <a:r>
                        <a:rPr kumimoji="0" lang="en-IN" sz="1800" b="0" kern="1200" dirty="0">
                          <a:solidFill>
                            <a:schemeClr val="tx1"/>
                          </a:solidFill>
                          <a:latin typeface="Times New Roman" panose="02020603050405020304" pitchFamily="18" charset="0"/>
                          <a:ea typeface="+mn-ea"/>
                          <a:cs typeface="Times New Roman" panose="02020603050405020304" pitchFamily="18" charset="0"/>
                        </a:rPr>
                        <a:t>100% of the expenditure</a:t>
                      </a:r>
                    </a:p>
                  </a:txBody>
                  <a:tcPr marL="9525" marR="9525" marT="9525"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172762176"/>
                  </a:ext>
                </a:extLst>
              </a:tr>
              <a:tr h="381000">
                <a:tc>
                  <a:txBody>
                    <a:bodyPr/>
                    <a:lstStyle/>
                    <a:p>
                      <a:pPr marL="0" algn="just" rtl="0" eaLnBrk="1" fontAlgn="t" latinLnBrk="0" hangingPunct="1">
                        <a:lnSpc>
                          <a:spcPct val="100000"/>
                        </a:lnSpc>
                      </a:pPr>
                      <a:r>
                        <a:rPr kumimoji="0" lang="en-IN" sz="1800" b="0" kern="1200" dirty="0">
                          <a:solidFill>
                            <a:schemeClr val="tx1"/>
                          </a:solidFill>
                          <a:latin typeface="Times New Roman" panose="02020603050405020304" pitchFamily="18" charset="0"/>
                          <a:ea typeface="+mn-ea"/>
                          <a:cs typeface="Times New Roman" panose="02020603050405020304" pitchFamily="18" charset="0"/>
                        </a:rPr>
                        <a:t>35(1)(ii)</a:t>
                      </a:r>
                    </a:p>
                  </a:txBody>
                  <a:tcPr marL="9525" marR="9525" marT="9525" marB="0">
                    <a:lnR w="12700" cap="flat" cmpd="sng" algn="ctr">
                      <a:solidFill>
                        <a:schemeClr val="tx1"/>
                      </a:solidFill>
                      <a:prstDash val="solid"/>
                      <a:round/>
                      <a:headEnd type="none" w="med" len="med"/>
                      <a:tailEnd type="none" w="med" len="med"/>
                    </a:lnR>
                  </a:tcPr>
                </a:tc>
                <a:tc>
                  <a:txBody>
                    <a:bodyPr/>
                    <a:lstStyle/>
                    <a:p>
                      <a:pPr marL="0" algn="just" rtl="0" eaLnBrk="1" fontAlgn="b" latinLnBrk="0" hangingPunct="1">
                        <a:lnSpc>
                          <a:spcPct val="100000"/>
                        </a:lnSpc>
                      </a:pPr>
                      <a:r>
                        <a:rPr kumimoji="0" lang="en-GB" sz="1800" b="0" kern="1200" dirty="0">
                          <a:solidFill>
                            <a:schemeClr val="tx1"/>
                          </a:solidFill>
                          <a:latin typeface="Times New Roman" panose="02020603050405020304" pitchFamily="18" charset="0"/>
                          <a:ea typeface="+mn-ea"/>
                          <a:cs typeface="Times New Roman" panose="02020603050405020304" pitchFamily="18" charset="0"/>
                        </a:rPr>
                        <a:t>Amount paid to Research association which has as its object the undertaking of scientific research </a:t>
                      </a:r>
                    </a:p>
                    <a:p>
                      <a:pPr marL="0" algn="ctr" rtl="0" eaLnBrk="1" fontAlgn="b" latinLnBrk="0" hangingPunct="1">
                        <a:lnSpc>
                          <a:spcPct val="100000"/>
                        </a:lnSpc>
                      </a:pPr>
                      <a:r>
                        <a:rPr kumimoji="0" lang="en-GB" sz="1800" b="0" kern="1200" dirty="0">
                          <a:solidFill>
                            <a:schemeClr val="tx1"/>
                          </a:solidFill>
                          <a:latin typeface="Times New Roman" panose="02020603050405020304" pitchFamily="18" charset="0"/>
                          <a:ea typeface="+mn-ea"/>
                          <a:cs typeface="Times New Roman" panose="02020603050405020304" pitchFamily="18" charset="0"/>
                        </a:rPr>
                        <a:t>Or </a:t>
                      </a:r>
                    </a:p>
                    <a:p>
                      <a:pPr marL="0" algn="just" rtl="0" eaLnBrk="1" fontAlgn="b" latinLnBrk="0" hangingPunct="1">
                        <a:lnSpc>
                          <a:spcPct val="100000"/>
                        </a:lnSpc>
                      </a:pPr>
                      <a:r>
                        <a:rPr kumimoji="0" lang="en-GB" sz="1800" b="0" kern="1200" dirty="0">
                          <a:solidFill>
                            <a:schemeClr val="tx1"/>
                          </a:solidFill>
                          <a:latin typeface="Times New Roman" panose="02020603050405020304" pitchFamily="18" charset="0"/>
                          <a:ea typeface="+mn-ea"/>
                          <a:cs typeface="Times New Roman" panose="02020603050405020304" pitchFamily="18" charset="0"/>
                        </a:rPr>
                        <a:t>amount paid to a University, college or other institutions to be used for scientific research. Provided that, such association,    university, college or other institution is approved and is specified as such, by notification in the official gazette, by Central Govt.</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just" rtl="0" eaLnBrk="1" fontAlgn="t" latinLnBrk="0" hangingPunct="1">
                        <a:lnSpc>
                          <a:spcPct val="100000"/>
                        </a:lnSpc>
                      </a:pPr>
                      <a:r>
                        <a:rPr kumimoji="0" lang="en-GB" sz="1800" b="0" kern="1200" dirty="0">
                          <a:solidFill>
                            <a:schemeClr val="tx1"/>
                          </a:solidFill>
                          <a:latin typeface="Times New Roman" panose="02020603050405020304" pitchFamily="18" charset="0"/>
                          <a:ea typeface="+mn-ea"/>
                          <a:cs typeface="Times New Roman" panose="02020603050405020304" pitchFamily="18" charset="0"/>
                        </a:rPr>
                        <a:t>100%    of    amount paid/ contributed from A.Y. 2021-22 and onwards </a:t>
                      </a:r>
                    </a:p>
                    <a:p>
                      <a:pPr marL="0" algn="just" rtl="0" eaLnBrk="1" fontAlgn="t" latinLnBrk="0" hangingPunct="1">
                        <a:lnSpc>
                          <a:spcPct val="100000"/>
                        </a:lnSpc>
                      </a:pPr>
                      <a:r>
                        <a:rPr kumimoji="0" lang="en-GB" sz="1800" b="0" kern="1200" dirty="0">
                          <a:solidFill>
                            <a:schemeClr val="tx1"/>
                          </a:solidFill>
                          <a:latin typeface="Times New Roman" panose="02020603050405020304" pitchFamily="18" charset="0"/>
                          <a:ea typeface="+mn-ea"/>
                          <a:cs typeface="Times New Roman" panose="02020603050405020304" pitchFamily="18" charset="0"/>
                        </a:rPr>
                        <a:t>100%    of    amount paid/ contributed till A.Y 2021-22.</a:t>
                      </a:r>
                    </a:p>
                  </a:txBody>
                  <a:tcPr marL="9525" marR="9525" marT="9525"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2"/>
                  </a:ext>
                </a:extLst>
              </a:tr>
              <a:tr h="381000">
                <a:tc>
                  <a:txBody>
                    <a:bodyPr/>
                    <a:lstStyle/>
                    <a:p>
                      <a:pPr algn="just">
                        <a:lnSpc>
                          <a:spcPct val="100000"/>
                        </a:lnSpc>
                      </a:pPr>
                      <a:r>
                        <a:rPr lang="en-US" sz="1800" dirty="0">
                          <a:latin typeface="Times New Roman" panose="02020603050405020304" pitchFamily="18" charset="0"/>
                          <a:cs typeface="Times New Roman" panose="02020603050405020304" pitchFamily="18" charset="0"/>
                        </a:rPr>
                        <a:t>35(1) (</a:t>
                      </a:r>
                      <a:r>
                        <a:rPr lang="en-US" sz="1800" dirty="0" err="1">
                          <a:latin typeface="Times New Roman" panose="02020603050405020304" pitchFamily="18" charset="0"/>
                          <a:cs typeface="Times New Roman" panose="02020603050405020304" pitchFamily="18" charset="0"/>
                        </a:rPr>
                        <a:t>iia</a:t>
                      </a:r>
                      <a:r>
                        <a:rPr lang="en-US" sz="1800" dirty="0">
                          <a:latin typeface="Times New Roman" panose="02020603050405020304" pitchFamily="18" charset="0"/>
                          <a:cs typeface="Times New Roman" panose="02020603050405020304" pitchFamily="18" charset="0"/>
                        </a:rPr>
                        <a:t>)</a:t>
                      </a:r>
                    </a:p>
                  </a:txBody>
                  <a:tcPr>
                    <a:lnR w="12700" cap="flat" cmpd="sng" algn="ctr">
                      <a:solidFill>
                        <a:schemeClr val="tx1"/>
                      </a:solidFill>
                      <a:prstDash val="solid"/>
                      <a:round/>
                      <a:headEnd type="none" w="med" len="med"/>
                      <a:tailEnd type="none" w="med" len="med"/>
                    </a:lnR>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latin typeface="Times New Roman" panose="02020603050405020304" pitchFamily="18" charset="0"/>
                          <a:cs typeface="Times New Roman" panose="02020603050405020304" pitchFamily="18" charset="0"/>
                        </a:rPr>
                        <a:t>Amount paid to a Company which is registered in India, having its main object of carrying out of scientific research and development and is approved by the jurisdictional Chief Commissioner of Income Tax in the prescribed manner.</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100% of amount paid from A.Y.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2018-19</a:t>
                      </a:r>
                      <a:endParaRPr kumimoji="0" 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497970189"/>
                  </a:ext>
                </a:extLst>
              </a:tr>
            </a:tbl>
          </a:graphicData>
        </a:graphic>
      </p:graphicFrame>
      <p:sp>
        <p:nvSpPr>
          <p:cNvPr id="4" name="Rectangle 2"/>
          <p:cNvSpPr txBox="1">
            <a:spLocks noChangeArrowheads="1"/>
          </p:cNvSpPr>
          <p:nvPr/>
        </p:nvSpPr>
        <p:spPr>
          <a:xfrm>
            <a:off x="0" y="0"/>
            <a:ext cx="8458200" cy="685800"/>
          </a:xfrm>
          <a:prstGeom prst="rect">
            <a:avLst/>
          </a:prstGeom>
        </p:spPr>
        <p:txBody>
          <a:bodyPr anchor="t">
            <a:normAutofit fontScale="62500" lnSpcReduction="20000"/>
          </a:bodyPr>
          <a:lstStyle/>
          <a:p>
            <a:pPr lvl="0" algn="ctr">
              <a:spcBef>
                <a:spcPct val="0"/>
              </a:spcBef>
              <a:defRPr/>
            </a:pPr>
            <a:r>
              <a:rPr lang="en-GB" sz="3600" b="1" dirty="0">
                <a:latin typeface="Times New Roman" panose="02020603050405020304" pitchFamily="18" charset="0"/>
                <a:cs typeface="Times New Roman" panose="02020603050405020304" pitchFamily="18" charset="0"/>
              </a:rPr>
              <a:t>Table showing deductions applicable from A.Y. 2022-23 onwards</a:t>
            </a:r>
            <a:endParaRPr kumimoji="0" lang="en-US" sz="3600" b="1" i="0" u="sng"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p:txBody>
      </p:sp>
      <p:sp>
        <p:nvSpPr>
          <p:cNvPr id="5" name="Footer Placeholder 4"/>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4096134200"/>
      </p:ext>
    </p:extLst>
  </p:cSld>
  <p:clrMapOvr>
    <a:masterClrMapping/>
  </p:clrMapOvr>
</p:sld>
</file>

<file path=ppt/slides/slide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150548497"/>
              </p:ext>
            </p:extLst>
          </p:nvPr>
        </p:nvGraphicFramePr>
        <p:xfrm>
          <a:off x="152400" y="624840"/>
          <a:ext cx="8839200" cy="4930072"/>
        </p:xfrm>
        <a:graphic>
          <a:graphicData uri="http://schemas.openxmlformats.org/drawingml/2006/table">
            <a:tbl>
              <a:tblPr firstRow="1" bandRow="1">
                <a:tableStyleId>{3B4B98B0-60AC-42C2-AFA5-B58CD77FA1E5}</a:tableStyleId>
              </a:tblPr>
              <a:tblGrid>
                <a:gridCol w="990600">
                  <a:extLst>
                    <a:ext uri="{9D8B030D-6E8A-4147-A177-3AD203B41FA5}">
                      <a16:colId xmlns:a16="http://schemas.microsoft.com/office/drawing/2014/main" val="20000"/>
                    </a:ext>
                  </a:extLst>
                </a:gridCol>
                <a:gridCol w="3657600">
                  <a:extLst>
                    <a:ext uri="{9D8B030D-6E8A-4147-A177-3AD203B41FA5}">
                      <a16:colId xmlns:a16="http://schemas.microsoft.com/office/drawing/2014/main" val="20001"/>
                    </a:ext>
                  </a:extLst>
                </a:gridCol>
                <a:gridCol w="4191000">
                  <a:extLst>
                    <a:ext uri="{9D8B030D-6E8A-4147-A177-3AD203B41FA5}">
                      <a16:colId xmlns:a16="http://schemas.microsoft.com/office/drawing/2014/main" val="20002"/>
                    </a:ext>
                  </a:extLst>
                </a:gridCol>
              </a:tblGrid>
              <a:tr h="601912">
                <a:tc>
                  <a:txBody>
                    <a:bodyPr/>
                    <a:lstStyle/>
                    <a:p>
                      <a:pPr algn="just">
                        <a:lnSpc>
                          <a:spcPct val="100000"/>
                        </a:lnSpc>
                      </a:pPr>
                      <a:r>
                        <a:rPr lang="en-US" sz="1600" dirty="0">
                          <a:latin typeface="Times New Roman" panose="02020603050405020304" pitchFamily="18" charset="0"/>
                          <a:cs typeface="Times New Roman" panose="02020603050405020304" pitchFamily="18" charset="0"/>
                        </a:rPr>
                        <a:t>Section</a:t>
                      </a:r>
                    </a:p>
                  </a:txBody>
                  <a:tcPr>
                    <a:lnR w="12700" cap="flat" cmpd="sng" algn="ctr">
                      <a:solidFill>
                        <a:schemeClr val="tx1"/>
                      </a:solidFill>
                      <a:prstDash val="solid"/>
                      <a:round/>
                      <a:headEnd type="none" w="med" len="med"/>
                      <a:tailEnd type="none" w="med" len="med"/>
                    </a:lnR>
                  </a:tcPr>
                </a:tc>
                <a:tc>
                  <a:txBody>
                    <a:bodyPr/>
                    <a:lstStyle/>
                    <a:p>
                      <a:pPr algn="just">
                        <a:lnSpc>
                          <a:spcPct val="100000"/>
                        </a:lnSpc>
                      </a:pPr>
                      <a:r>
                        <a:rPr kumimoji="0" lang="en-US" sz="1600" kern="1200" dirty="0">
                          <a:latin typeface="Times New Roman" panose="02020603050405020304" pitchFamily="18" charset="0"/>
                          <a:cs typeface="Times New Roman" panose="02020603050405020304" pitchFamily="18" charset="0"/>
                        </a:rPr>
                        <a:t>Amount debited to P&amp;L Account</a:t>
                      </a:r>
                      <a:r>
                        <a:rPr lang="en-US" sz="1600" baseline="0" dirty="0">
                          <a:latin typeface="Times New Roman" panose="02020603050405020304" pitchFamily="18" charset="0"/>
                          <a:cs typeface="Times New Roman" panose="02020603050405020304" pitchFamily="18" charset="0"/>
                        </a:rPr>
                        <a:t>/Payment</a:t>
                      </a:r>
                      <a:endParaRPr lang="en-US" sz="16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just">
                        <a:lnSpc>
                          <a:spcPct val="100000"/>
                        </a:lnSpc>
                      </a:pPr>
                      <a:r>
                        <a:rPr kumimoji="0" lang="en-US" sz="1600" kern="1200" dirty="0">
                          <a:solidFill>
                            <a:schemeClr val="tx1"/>
                          </a:solidFill>
                          <a:latin typeface="Times New Roman" panose="02020603050405020304" pitchFamily="18" charset="0"/>
                          <a:cs typeface="Times New Roman" panose="02020603050405020304" pitchFamily="18" charset="0"/>
                        </a:rPr>
                        <a:t>Amounts admissible</a:t>
                      </a:r>
                      <a:r>
                        <a:rPr lang="en-US" sz="1600" dirty="0">
                          <a:latin typeface="Times New Roman" panose="02020603050405020304" pitchFamily="18" charset="0"/>
                          <a:cs typeface="Times New Roman" panose="02020603050405020304" pitchFamily="18" charset="0"/>
                        </a:rPr>
                        <a:t>/Quantum</a:t>
                      </a:r>
                      <a:r>
                        <a:rPr lang="en-US" sz="1600" baseline="0" dirty="0">
                          <a:latin typeface="Times New Roman" panose="02020603050405020304" pitchFamily="18" charset="0"/>
                          <a:cs typeface="Times New Roman" panose="02020603050405020304" pitchFamily="18" charset="0"/>
                        </a:rPr>
                        <a:t> of deduction</a:t>
                      </a:r>
                      <a:endParaRPr lang="en-US" sz="16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val="10000"/>
                  </a:ext>
                </a:extLst>
              </a:tr>
              <a:tr h="266768">
                <a:tc>
                  <a:txBody>
                    <a:bodyPr/>
                    <a:lstStyle/>
                    <a:p>
                      <a:pPr algn="just">
                        <a:lnSpc>
                          <a:spcPct val="100000"/>
                        </a:lnSpc>
                      </a:pPr>
                      <a:r>
                        <a:rPr lang="en-US" sz="1600" dirty="0">
                          <a:latin typeface="Times New Roman" panose="02020603050405020304" pitchFamily="18" charset="0"/>
                          <a:cs typeface="Times New Roman" panose="02020603050405020304" pitchFamily="18" charset="0"/>
                        </a:rPr>
                        <a:t>35(1)(iii)</a:t>
                      </a:r>
                    </a:p>
                  </a:txBody>
                  <a:tcPr>
                    <a:lnR w="12700" cap="flat" cmpd="sng" algn="ctr">
                      <a:solidFill>
                        <a:schemeClr val="tx1"/>
                      </a:solidFill>
                      <a:prstDash val="solid"/>
                      <a:round/>
                      <a:headEnd type="none" w="med" len="med"/>
                      <a:tailEnd type="none" w="med" len="med"/>
                    </a:lnR>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Amount paid to a research association which has as its main object the undertaking of research in social science or statistical research</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Or</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Amount paid to a university, college or other institutions to be used for research in social science or statistical research. Provided that, such association, university, college or other institution is approved and is specified as such, by notification in the official gazette, by Central Govt.</a:t>
                      </a:r>
                      <a:endParaRPr kumimoji="0" 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just"/>
                      <a:r>
                        <a:rPr lang="en-GB" sz="1600" b="0" i="0" kern="100" dirty="0">
                          <a:solidFill>
                            <a:srgbClr val="000000"/>
                          </a:solidFill>
                          <a:latin typeface="Times New Roman" panose="02020603050405020304" pitchFamily="18" charset="0"/>
                          <a:cs typeface="Times New Roman" panose="02020603050405020304" pitchFamily="18" charset="0"/>
                        </a:rPr>
                        <a:t>100% of amount paid from AY </a:t>
                      </a:r>
                      <a:r>
                        <a:rPr lang="en-IN" sz="1600" b="0" i="0" kern="100" dirty="0">
                          <a:solidFill>
                            <a:srgbClr val="000000"/>
                          </a:solidFill>
                          <a:latin typeface="Times New Roman" panose="02020603050405020304" pitchFamily="18" charset="0"/>
                          <a:cs typeface="Times New Roman" panose="02020603050405020304" pitchFamily="18" charset="0"/>
                        </a:rPr>
                        <a:t>2018-19.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1" u="none" strike="noStrike" cap="none" normalizeH="0" baseline="0" dirty="0">
                        <a:ln>
                          <a:noFill/>
                        </a:ln>
                        <a:solidFill>
                          <a:schemeClr val="accent2"/>
                        </a:solidFill>
                        <a:effectLst/>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172762176"/>
                  </a:ext>
                </a:extLst>
              </a:tr>
              <a:tr h="266768">
                <a:tc>
                  <a:txBody>
                    <a:bodyPr/>
                    <a:lstStyle/>
                    <a:p>
                      <a:pPr algn="just">
                        <a:lnSpc>
                          <a:spcPct val="100000"/>
                        </a:lnSpc>
                      </a:pPr>
                      <a:r>
                        <a:rPr lang="en-US" sz="1600" dirty="0">
                          <a:latin typeface="Times New Roman" panose="02020603050405020304" pitchFamily="18" charset="0"/>
                          <a:cs typeface="Times New Roman" panose="02020603050405020304" pitchFamily="18" charset="0"/>
                        </a:rPr>
                        <a:t>35(1)(iv) </a:t>
                      </a:r>
                    </a:p>
                  </a:txBody>
                  <a:tcPr>
                    <a:lnR w="12700" cap="flat" cmpd="sng" algn="ctr">
                      <a:solidFill>
                        <a:schemeClr val="tx1"/>
                      </a:solidFill>
                      <a:prstDash val="solid"/>
                      <a:round/>
                      <a:headEnd type="none" w="med" len="med"/>
                      <a:tailEnd type="none" w="med" len="med"/>
                    </a:lnR>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latin typeface="Times New Roman" panose="02020603050405020304" pitchFamily="18" charset="0"/>
                          <a:cs typeface="Times New Roman" panose="02020603050405020304" pitchFamily="18" charset="0"/>
                        </a:rPr>
                        <a:t>Expenditure of capital nature on scientific</a:t>
                      </a:r>
                    </a:p>
                    <a:p>
                      <a:pPr marL="0" marR="0" lvl="0" indent="0" algn="just"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latin typeface="Times New Roman" panose="02020603050405020304" pitchFamily="18" charset="0"/>
                          <a:cs typeface="Times New Roman" panose="02020603050405020304" pitchFamily="18" charset="0"/>
                        </a:rPr>
                        <a:t>research, other than expenditure on acquisition of any land, incurred related to the business carried on by the </a:t>
                      </a:r>
                      <a:r>
                        <a:rPr lang="en-GB" sz="1600" dirty="0" err="1">
                          <a:solidFill>
                            <a:schemeClr val="tx1"/>
                          </a:solidFill>
                          <a:latin typeface="Times New Roman" panose="02020603050405020304" pitchFamily="18" charset="0"/>
                          <a:cs typeface="Times New Roman" panose="02020603050405020304" pitchFamily="18" charset="0"/>
                        </a:rPr>
                        <a:t>assessee</a:t>
                      </a:r>
                      <a:r>
                        <a:rPr lang="en-GB" sz="1600" dirty="0">
                          <a:solidFill>
                            <a:schemeClr val="tx1"/>
                          </a:solidFill>
                          <a:latin typeface="Times New Roman" panose="02020603050405020304" pitchFamily="18" charset="0"/>
                          <a:cs typeface="Times New Roman" panose="02020603050405020304" pitchFamily="18" charset="0"/>
                        </a:rPr>
                        <a:t>.</a:t>
                      </a:r>
                      <a:endParaRPr lang="en-US" sz="16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normalizeH="0" baseline="0" dirty="0">
                          <a:ln>
                            <a:noFill/>
                          </a:ln>
                          <a:solidFill>
                            <a:schemeClr val="tx1"/>
                          </a:solidFill>
                          <a:effectLst/>
                          <a:latin typeface="Times New Roman" panose="02020603050405020304" pitchFamily="18" charset="0"/>
                          <a:ea typeface="+mn-ea"/>
                          <a:cs typeface="Times New Roman" panose="02020603050405020304" pitchFamily="18" charset="0"/>
                        </a:rPr>
                        <a:t>100% of the capital expenditure Incurred</a:t>
                      </a:r>
                      <a:endParaRPr kumimoji="0" lang="en-US" sz="1600" b="0" i="0" u="none" strike="noStrike" kern="1200" cap="none" normalizeH="0" baseline="0" dirty="0">
                        <a:ln>
                          <a:noFill/>
                        </a:ln>
                        <a:solidFill>
                          <a:schemeClr val="tx1"/>
                        </a:solidFill>
                        <a:effectLst/>
                        <a:latin typeface="Times New Roman" panose="02020603050405020304" pitchFamily="18" charset="0"/>
                        <a:ea typeface="+mn-ea"/>
                        <a:cs typeface="Times New Roman" panose="02020603050405020304" pitchFamily="18" charset="0"/>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058341521"/>
                  </a:ext>
                </a:extLst>
              </a:tr>
            </a:tbl>
          </a:graphicData>
        </a:graphic>
      </p:graphicFrame>
      <p:sp>
        <p:nvSpPr>
          <p:cNvPr id="4" name="Rectangle 2"/>
          <p:cNvSpPr txBox="1">
            <a:spLocks noChangeArrowheads="1"/>
          </p:cNvSpPr>
          <p:nvPr/>
        </p:nvSpPr>
        <p:spPr>
          <a:xfrm>
            <a:off x="0" y="0"/>
            <a:ext cx="8458200" cy="685800"/>
          </a:xfrm>
          <a:prstGeom prst="rect">
            <a:avLst/>
          </a:prstGeom>
        </p:spPr>
        <p:txBody>
          <a:bodyPr anchor="t">
            <a:normAutofit fontScale="62500" lnSpcReduction="20000"/>
          </a:bodyPr>
          <a:lstStyle/>
          <a:p>
            <a:pPr lvl="0" algn="ctr">
              <a:spcBef>
                <a:spcPct val="0"/>
              </a:spcBef>
              <a:defRPr/>
            </a:pPr>
            <a:r>
              <a:rPr lang="en-GB" sz="3600" b="1" dirty="0">
                <a:latin typeface="Times New Roman" panose="02020603050405020304" pitchFamily="18" charset="0"/>
                <a:cs typeface="Times New Roman" panose="02020603050405020304" pitchFamily="18" charset="0"/>
              </a:rPr>
              <a:t>Table showing deductions applicable from A.Y. 2022-23 onwards</a:t>
            </a:r>
            <a:endParaRPr kumimoji="0" lang="en-US" sz="3600" b="1" i="0" u="sng"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p:txBody>
      </p:sp>
      <p:sp>
        <p:nvSpPr>
          <p:cNvPr id="5" name="Footer Placeholder 4"/>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3230319381"/>
      </p:ext>
    </p:extLst>
  </p:cSld>
  <p:clrMapOvr>
    <a:masterClrMapping/>
  </p:clrMapOvr>
</p:sld>
</file>

<file path=ppt/slides/slide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220837139"/>
              </p:ext>
            </p:extLst>
          </p:nvPr>
        </p:nvGraphicFramePr>
        <p:xfrm>
          <a:off x="152400" y="624840"/>
          <a:ext cx="8839200" cy="5760720"/>
        </p:xfrm>
        <a:graphic>
          <a:graphicData uri="http://schemas.openxmlformats.org/drawingml/2006/table">
            <a:tbl>
              <a:tblPr firstRow="1" bandRow="1">
                <a:tableStyleId>{3B4B98B0-60AC-42C2-AFA5-B58CD77FA1E5}</a:tableStyleId>
              </a:tblPr>
              <a:tblGrid>
                <a:gridCol w="1107232">
                  <a:extLst>
                    <a:ext uri="{9D8B030D-6E8A-4147-A177-3AD203B41FA5}">
                      <a16:colId xmlns:a16="http://schemas.microsoft.com/office/drawing/2014/main" val="20000"/>
                    </a:ext>
                  </a:extLst>
                </a:gridCol>
                <a:gridCol w="4531568">
                  <a:extLst>
                    <a:ext uri="{9D8B030D-6E8A-4147-A177-3AD203B41FA5}">
                      <a16:colId xmlns:a16="http://schemas.microsoft.com/office/drawing/2014/main" val="20001"/>
                    </a:ext>
                  </a:extLst>
                </a:gridCol>
                <a:gridCol w="3200400">
                  <a:extLst>
                    <a:ext uri="{9D8B030D-6E8A-4147-A177-3AD203B41FA5}">
                      <a16:colId xmlns:a16="http://schemas.microsoft.com/office/drawing/2014/main" val="20002"/>
                    </a:ext>
                  </a:extLst>
                </a:gridCol>
              </a:tblGrid>
              <a:tr h="601912">
                <a:tc>
                  <a:txBody>
                    <a:bodyPr/>
                    <a:lstStyle/>
                    <a:p>
                      <a:pPr algn="ctr">
                        <a:lnSpc>
                          <a:spcPct val="100000"/>
                        </a:lnSpc>
                      </a:pPr>
                      <a:r>
                        <a:rPr lang="en-US" sz="1800" dirty="0">
                          <a:latin typeface="Times New Roman" panose="02020603050405020304" pitchFamily="18" charset="0"/>
                          <a:cs typeface="Times New Roman" panose="02020603050405020304" pitchFamily="18" charset="0"/>
                        </a:rPr>
                        <a:t>Section</a:t>
                      </a:r>
                    </a:p>
                  </a:txBody>
                  <a:tcPr>
                    <a:lnR w="12700" cap="flat" cmpd="sng" algn="ctr">
                      <a:solidFill>
                        <a:schemeClr val="tx1"/>
                      </a:solidFill>
                      <a:prstDash val="solid"/>
                      <a:round/>
                      <a:headEnd type="none" w="med" len="med"/>
                      <a:tailEnd type="none" w="med" len="med"/>
                    </a:lnR>
                  </a:tcPr>
                </a:tc>
                <a:tc>
                  <a:txBody>
                    <a:bodyPr/>
                    <a:lstStyle/>
                    <a:p>
                      <a:pPr algn="ctr">
                        <a:lnSpc>
                          <a:spcPct val="100000"/>
                        </a:lnSpc>
                      </a:pPr>
                      <a:r>
                        <a:rPr kumimoji="0" lang="en-US" sz="1800" kern="1200" dirty="0">
                          <a:latin typeface="Times New Roman" panose="02020603050405020304" pitchFamily="18" charset="0"/>
                          <a:cs typeface="Times New Roman" panose="02020603050405020304" pitchFamily="18" charset="0"/>
                        </a:rPr>
                        <a:t>Amount debited to P&amp;L Account</a:t>
                      </a:r>
                      <a:r>
                        <a:rPr lang="en-US" sz="1800" baseline="0" dirty="0">
                          <a:latin typeface="Times New Roman" panose="02020603050405020304" pitchFamily="18" charset="0"/>
                          <a:cs typeface="Times New Roman" panose="02020603050405020304" pitchFamily="18" charset="0"/>
                        </a:rPr>
                        <a:t>/Payment</a:t>
                      </a:r>
                      <a:endParaRPr lang="en-US" sz="1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a:lnSpc>
                          <a:spcPct val="100000"/>
                        </a:lnSpc>
                      </a:pPr>
                      <a:r>
                        <a:rPr kumimoji="0" lang="en-US" sz="1800" kern="1200" dirty="0">
                          <a:solidFill>
                            <a:schemeClr val="tx1"/>
                          </a:solidFill>
                          <a:latin typeface="Times New Roman" panose="02020603050405020304" pitchFamily="18" charset="0"/>
                          <a:cs typeface="Times New Roman" panose="02020603050405020304" pitchFamily="18" charset="0"/>
                        </a:rPr>
                        <a:t>Amounts admissible</a:t>
                      </a:r>
                      <a:r>
                        <a:rPr lang="en-US" sz="1800" dirty="0">
                          <a:latin typeface="Times New Roman" panose="02020603050405020304" pitchFamily="18" charset="0"/>
                          <a:cs typeface="Times New Roman" panose="02020603050405020304" pitchFamily="18" charset="0"/>
                        </a:rPr>
                        <a:t>/Quantum</a:t>
                      </a:r>
                      <a:r>
                        <a:rPr lang="en-US" sz="1800" baseline="0" dirty="0">
                          <a:latin typeface="Times New Roman" panose="02020603050405020304" pitchFamily="18" charset="0"/>
                          <a:cs typeface="Times New Roman" panose="02020603050405020304" pitchFamily="18" charset="0"/>
                        </a:rPr>
                        <a:t> of deduction</a:t>
                      </a:r>
                      <a:endParaRPr lang="en-US" sz="1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val="10000"/>
                  </a:ext>
                </a:extLst>
              </a:tr>
              <a:tr h="266768">
                <a:tc>
                  <a:txBody>
                    <a:bodyPr/>
                    <a:lstStyle/>
                    <a:p>
                      <a:pPr algn="just">
                        <a:lnSpc>
                          <a:spcPct val="100000"/>
                        </a:lnSpc>
                      </a:pPr>
                      <a:r>
                        <a:rPr lang="en-US" sz="1800" dirty="0">
                          <a:latin typeface="Times New Roman" panose="02020603050405020304" pitchFamily="18" charset="0"/>
                          <a:cs typeface="Times New Roman" panose="02020603050405020304" pitchFamily="18" charset="0"/>
                        </a:rPr>
                        <a:t>35(2AA)</a:t>
                      </a:r>
                    </a:p>
                  </a:txBody>
                  <a:tcPr>
                    <a:lnR w="12700" cap="flat" cmpd="sng" algn="ctr">
                      <a:solidFill>
                        <a:schemeClr val="tx1"/>
                      </a:solidFill>
                      <a:prstDash val="solid"/>
                      <a:round/>
                      <a:headEnd type="none" w="med" len="med"/>
                      <a:tailEnd type="none" w="med" len="med"/>
                    </a:lnR>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Any amount paid to National Laboratory; or a University; or Indian Institute of Technology or specified person as defined in the explanation 2 to the section with a specific direction that the said sum shall be used for scientific research undertaken under a programme approved by the prescribed authority.</a:t>
                      </a:r>
                      <a:endParaRPr kumimoji="0" 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normalizeH="0" baseline="0" dirty="0">
                          <a:ln>
                            <a:noFill/>
                          </a:ln>
                          <a:solidFill>
                            <a:schemeClr val="tx1"/>
                          </a:solidFill>
                          <a:effectLst/>
                          <a:latin typeface="Times New Roman" panose="02020603050405020304" pitchFamily="18" charset="0"/>
                          <a:ea typeface="+mn-ea"/>
                          <a:cs typeface="Times New Roman" panose="02020603050405020304" pitchFamily="18" charset="0"/>
                        </a:rPr>
                        <a:t>100% of amount paid from A.Y.</a:t>
                      </a:r>
                      <a:br>
                        <a:rPr kumimoji="0" lang="en-GB" sz="1800" b="0" i="0" u="none" strike="noStrike" kern="1200" cap="none" normalizeH="0" baseline="0" dirty="0">
                          <a:ln>
                            <a:noFill/>
                          </a:ln>
                          <a:solidFill>
                            <a:schemeClr val="tx1"/>
                          </a:solidFill>
                          <a:effectLst/>
                          <a:latin typeface="Times New Roman" panose="02020603050405020304" pitchFamily="18" charset="0"/>
                          <a:ea typeface="+mn-ea"/>
                          <a:cs typeface="Times New Roman" panose="02020603050405020304" pitchFamily="18" charset="0"/>
                        </a:rPr>
                      </a:br>
                      <a:r>
                        <a:rPr kumimoji="0" lang="en-GB" sz="1800" b="0" i="0" u="none" strike="noStrike" kern="1200" cap="none" normalizeH="0" baseline="0" dirty="0">
                          <a:ln>
                            <a:noFill/>
                          </a:ln>
                          <a:solidFill>
                            <a:schemeClr val="tx1"/>
                          </a:solidFill>
                          <a:effectLst/>
                          <a:latin typeface="Times New Roman" panose="02020603050405020304" pitchFamily="18" charset="0"/>
                          <a:ea typeface="+mn-ea"/>
                          <a:cs typeface="Times New Roman" panose="02020603050405020304" pitchFamily="18" charset="0"/>
                        </a:rPr>
                        <a:t>21-22 and onwards.</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172762176"/>
                  </a:ext>
                </a:extLst>
              </a:tr>
              <a:tr h="381000">
                <a:tc>
                  <a:txBody>
                    <a:bodyPr/>
                    <a:lstStyle/>
                    <a:p>
                      <a:pPr algn="ctr">
                        <a:lnSpc>
                          <a:spcPct val="100000"/>
                        </a:lnSpc>
                      </a:pPr>
                      <a:r>
                        <a:rPr lang="en-US" sz="1800" dirty="0">
                          <a:latin typeface="Times New Roman" panose="02020603050405020304" pitchFamily="18" charset="0"/>
                          <a:cs typeface="Times New Roman" panose="02020603050405020304" pitchFamily="18" charset="0"/>
                        </a:rPr>
                        <a:t>35(2AB)</a:t>
                      </a:r>
                    </a:p>
                  </a:txBody>
                  <a:tcPr>
                    <a:lnR w="12700" cap="flat" cmpd="sng" algn="ctr">
                      <a:solidFill>
                        <a:schemeClr val="tx1"/>
                      </a:solidFill>
                      <a:prstDash val="solid"/>
                      <a:round/>
                      <a:headEnd type="none" w="med" len="med"/>
                      <a:tailEnd type="none" w="med" len="med"/>
                    </a:lnR>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Deduction is available only to company engaged in business of biotechnology or </a:t>
                      </a:r>
                      <a:r>
                        <a:rPr kumimoji="0" lang="en-GB" sz="1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or</a:t>
                      </a:r>
                      <a:r>
                        <a:rPr kumimoji="0" lang="en-GB"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in any business of manufacture or production of any article or thing, not being an article or thing specified in the list of the Eleventh Schedule incurs any expenditure on scientific research (not being expenditure in the nature of cost of any land or building) on in-house research and development facility as approved by the prescribed authority</a:t>
                      </a:r>
                      <a:endParaRPr kumimoji="0" 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normalizeH="0" baseline="0" dirty="0">
                          <a:ln>
                            <a:noFill/>
                          </a:ln>
                          <a:solidFill>
                            <a:schemeClr val="tx1"/>
                          </a:solidFill>
                          <a:effectLst/>
                          <a:latin typeface="Times New Roman" panose="02020603050405020304" pitchFamily="18" charset="0"/>
                          <a:ea typeface="+mn-ea"/>
                          <a:cs typeface="Times New Roman" panose="02020603050405020304" pitchFamily="18" charset="0"/>
                        </a:rPr>
                        <a:t>100% of Expenditure incurred from A.Y. 2021-22 and onwards.</a:t>
                      </a:r>
                      <a:endParaRPr kumimoji="0" lang="en-US" sz="1800" b="0" i="0" u="none" strike="noStrike" kern="1200" cap="none" normalizeH="0" baseline="0" dirty="0">
                        <a:ln>
                          <a:noFill/>
                        </a:ln>
                        <a:solidFill>
                          <a:schemeClr val="tx1"/>
                        </a:solidFill>
                        <a:effectLst/>
                        <a:latin typeface="Times New Roman" panose="02020603050405020304" pitchFamily="18" charset="0"/>
                        <a:ea typeface="+mn-ea"/>
                        <a:cs typeface="Times New Roman" panose="02020603050405020304" pitchFamily="18" charset="0"/>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2"/>
                  </a:ext>
                </a:extLst>
              </a:tr>
            </a:tbl>
          </a:graphicData>
        </a:graphic>
      </p:graphicFrame>
      <p:sp>
        <p:nvSpPr>
          <p:cNvPr id="4" name="Rectangle 2"/>
          <p:cNvSpPr txBox="1">
            <a:spLocks noChangeArrowheads="1"/>
          </p:cNvSpPr>
          <p:nvPr/>
        </p:nvSpPr>
        <p:spPr>
          <a:xfrm>
            <a:off x="0" y="0"/>
            <a:ext cx="8458200" cy="685800"/>
          </a:xfrm>
          <a:prstGeom prst="rect">
            <a:avLst/>
          </a:prstGeom>
        </p:spPr>
        <p:txBody>
          <a:bodyPr anchor="t">
            <a:normAutofit fontScale="62500" lnSpcReduction="20000"/>
          </a:bodyPr>
          <a:lstStyle/>
          <a:p>
            <a:pPr lvl="0" algn="ctr">
              <a:spcBef>
                <a:spcPct val="0"/>
              </a:spcBef>
              <a:defRPr/>
            </a:pPr>
            <a:r>
              <a:rPr lang="en-GB" sz="3600" b="1" dirty="0">
                <a:latin typeface="Times New Roman" panose="02020603050405020304" pitchFamily="18" charset="0"/>
                <a:cs typeface="Times New Roman" panose="02020603050405020304" pitchFamily="18" charset="0"/>
              </a:rPr>
              <a:t>Table showing deductions applicable from A.Y. 2022-23 onwards</a:t>
            </a:r>
            <a:endParaRPr kumimoji="0" lang="en-US" sz="3600" b="1" i="0" u="sng"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p:txBody>
      </p:sp>
      <p:sp>
        <p:nvSpPr>
          <p:cNvPr id="5" name="Footer Placeholder 4"/>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3041271223"/>
      </p:ext>
    </p:extLst>
  </p:cSld>
  <p:clrMapOvr>
    <a:masterClrMapping/>
  </p:clrMapOvr>
</p:sld>
</file>

<file path=ppt/slides/slide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4268894362"/>
              </p:ext>
            </p:extLst>
          </p:nvPr>
        </p:nvGraphicFramePr>
        <p:xfrm>
          <a:off x="152400" y="624840"/>
          <a:ext cx="8839200" cy="3535680"/>
        </p:xfrm>
        <a:graphic>
          <a:graphicData uri="http://schemas.openxmlformats.org/drawingml/2006/table">
            <a:tbl>
              <a:tblPr firstRow="1" bandRow="1">
                <a:tableStyleId>{3B4B98B0-60AC-42C2-AFA5-B58CD77FA1E5}</a:tableStyleId>
              </a:tblPr>
              <a:tblGrid>
                <a:gridCol w="990600">
                  <a:extLst>
                    <a:ext uri="{9D8B030D-6E8A-4147-A177-3AD203B41FA5}">
                      <a16:colId xmlns:a16="http://schemas.microsoft.com/office/drawing/2014/main" val="20000"/>
                    </a:ext>
                  </a:extLst>
                </a:gridCol>
                <a:gridCol w="3657600">
                  <a:extLst>
                    <a:ext uri="{9D8B030D-6E8A-4147-A177-3AD203B41FA5}">
                      <a16:colId xmlns:a16="http://schemas.microsoft.com/office/drawing/2014/main" val="20001"/>
                    </a:ext>
                  </a:extLst>
                </a:gridCol>
                <a:gridCol w="4191000">
                  <a:extLst>
                    <a:ext uri="{9D8B030D-6E8A-4147-A177-3AD203B41FA5}">
                      <a16:colId xmlns:a16="http://schemas.microsoft.com/office/drawing/2014/main" val="20002"/>
                    </a:ext>
                  </a:extLst>
                </a:gridCol>
              </a:tblGrid>
              <a:tr h="601912">
                <a:tc>
                  <a:txBody>
                    <a:bodyPr/>
                    <a:lstStyle/>
                    <a:p>
                      <a:pPr algn="ctr">
                        <a:lnSpc>
                          <a:spcPct val="100000"/>
                        </a:lnSpc>
                      </a:pPr>
                      <a:r>
                        <a:rPr lang="en-US" sz="2000" dirty="0">
                          <a:latin typeface="Times New Roman" panose="02020603050405020304" pitchFamily="18" charset="0"/>
                          <a:cs typeface="Times New Roman" panose="02020603050405020304" pitchFamily="18" charset="0"/>
                        </a:rPr>
                        <a:t>Section</a:t>
                      </a:r>
                    </a:p>
                  </a:txBody>
                  <a:tcPr>
                    <a:lnR w="12700" cap="flat" cmpd="sng" algn="ctr">
                      <a:solidFill>
                        <a:schemeClr val="tx1"/>
                      </a:solidFill>
                      <a:prstDash val="solid"/>
                      <a:round/>
                      <a:headEnd type="none" w="med" len="med"/>
                      <a:tailEnd type="none" w="med" len="med"/>
                    </a:lnR>
                  </a:tcPr>
                </a:tc>
                <a:tc>
                  <a:txBody>
                    <a:bodyPr/>
                    <a:lstStyle/>
                    <a:p>
                      <a:pPr algn="ctr">
                        <a:lnSpc>
                          <a:spcPct val="100000"/>
                        </a:lnSpc>
                      </a:pPr>
                      <a:r>
                        <a:rPr kumimoji="0" lang="en-US" sz="2000" kern="1200" dirty="0">
                          <a:latin typeface="Times New Roman" panose="02020603050405020304" pitchFamily="18" charset="0"/>
                          <a:cs typeface="Times New Roman" panose="02020603050405020304" pitchFamily="18" charset="0"/>
                        </a:rPr>
                        <a:t>Amount debited to P&amp;L Account</a:t>
                      </a:r>
                      <a:r>
                        <a:rPr lang="en-US" sz="2000" baseline="0" dirty="0">
                          <a:latin typeface="Times New Roman" panose="02020603050405020304" pitchFamily="18" charset="0"/>
                          <a:cs typeface="Times New Roman" panose="02020603050405020304" pitchFamily="18" charset="0"/>
                        </a:rPr>
                        <a:t>/Payment</a:t>
                      </a:r>
                      <a:endParaRPr lang="en-US" sz="20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a:lnSpc>
                          <a:spcPct val="100000"/>
                        </a:lnSpc>
                      </a:pPr>
                      <a:r>
                        <a:rPr kumimoji="0" lang="en-US" sz="2000" kern="1200" dirty="0">
                          <a:solidFill>
                            <a:schemeClr val="tx1"/>
                          </a:solidFill>
                          <a:latin typeface="Times New Roman" panose="02020603050405020304" pitchFamily="18" charset="0"/>
                          <a:cs typeface="Times New Roman" panose="02020603050405020304" pitchFamily="18" charset="0"/>
                        </a:rPr>
                        <a:t>Amounts admissible</a:t>
                      </a:r>
                      <a:r>
                        <a:rPr lang="en-US" sz="2000" dirty="0">
                          <a:latin typeface="Times New Roman" panose="02020603050405020304" pitchFamily="18" charset="0"/>
                          <a:cs typeface="Times New Roman" panose="02020603050405020304" pitchFamily="18" charset="0"/>
                        </a:rPr>
                        <a:t>/Quantum</a:t>
                      </a:r>
                      <a:r>
                        <a:rPr lang="en-US" sz="2000" baseline="0" dirty="0">
                          <a:latin typeface="Times New Roman" panose="02020603050405020304" pitchFamily="18" charset="0"/>
                          <a:cs typeface="Times New Roman" panose="02020603050405020304" pitchFamily="18" charset="0"/>
                        </a:rPr>
                        <a:t> of deduction</a:t>
                      </a:r>
                      <a:endParaRPr lang="en-US" sz="20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val="10000"/>
                  </a:ext>
                </a:extLst>
              </a:tr>
              <a:tr h="221048">
                <a:tc>
                  <a:txBody>
                    <a:bodyPr/>
                    <a:lstStyle/>
                    <a:p>
                      <a:pPr algn="ctr">
                        <a:lnSpc>
                          <a:spcPct val="100000"/>
                        </a:lnSpc>
                      </a:pPr>
                      <a:r>
                        <a:rPr lang="en-US" sz="2000" dirty="0">
                          <a:latin typeface="Times New Roman" panose="02020603050405020304" pitchFamily="18" charset="0"/>
                          <a:cs typeface="Times New Roman" panose="02020603050405020304" pitchFamily="18" charset="0"/>
                        </a:rPr>
                        <a:t>35ABB</a:t>
                      </a:r>
                    </a:p>
                  </a:txBody>
                  <a:tcPr>
                    <a:lnR w="12700" cap="flat" cmpd="sng" algn="ctr">
                      <a:solidFill>
                        <a:schemeClr val="tx1"/>
                      </a:solidFill>
                      <a:prstDash val="solid"/>
                      <a:round/>
                      <a:headEnd type="none" w="med" len="med"/>
                      <a:tailEnd type="none" w="med" len="med"/>
                    </a:lnR>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2000" dirty="0">
                          <a:solidFill>
                            <a:schemeClr val="tx1"/>
                          </a:solidFill>
                          <a:latin typeface="Times New Roman" panose="02020603050405020304" pitchFamily="18" charset="0"/>
                          <a:cs typeface="Times New Roman" panose="02020603050405020304" pitchFamily="18" charset="0"/>
                        </a:rPr>
                        <a:t>Any expenditure, being in the nature of capital expenditure incurred for acquiring any right to operate telecommunication services [either before the commencement of the business to operate telecommunication services or thereafter at any time during any previous year]</a:t>
                      </a:r>
                      <a:endParaRPr lang="en-US" sz="20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1">
                        <a:lumMod val="20000"/>
                        <a:lumOff val="80000"/>
                      </a:schemeClr>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Deduction equal to the appropriate fraction of the amount of such expenditure. Where “appropriate fraction” means the fraction the numerator of which is one and the denominator of which is the total number of the relevant previous years</a:t>
                      </a:r>
                      <a:endPar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1"/>
                  </a:ext>
                </a:extLst>
              </a:tr>
            </a:tbl>
          </a:graphicData>
        </a:graphic>
      </p:graphicFrame>
      <p:sp>
        <p:nvSpPr>
          <p:cNvPr id="4" name="Rectangle 2"/>
          <p:cNvSpPr txBox="1">
            <a:spLocks noChangeArrowheads="1"/>
          </p:cNvSpPr>
          <p:nvPr/>
        </p:nvSpPr>
        <p:spPr>
          <a:xfrm>
            <a:off x="0" y="0"/>
            <a:ext cx="8458200" cy="685800"/>
          </a:xfrm>
          <a:prstGeom prst="rect">
            <a:avLst/>
          </a:prstGeom>
        </p:spPr>
        <p:txBody>
          <a:bodyPr anchor="t">
            <a:normAutofit fontScale="62500" lnSpcReduction="20000"/>
          </a:bodyPr>
          <a:lstStyle/>
          <a:p>
            <a:pPr lvl="0" algn="ctr">
              <a:spcBef>
                <a:spcPct val="0"/>
              </a:spcBef>
              <a:defRPr/>
            </a:pPr>
            <a:r>
              <a:rPr lang="en-GB" sz="3600" b="1" dirty="0">
                <a:latin typeface="Times New Roman" panose="02020603050405020304" pitchFamily="18" charset="0"/>
                <a:cs typeface="Times New Roman" panose="02020603050405020304" pitchFamily="18" charset="0"/>
              </a:rPr>
              <a:t>Table showing deductions applicable from A.Y. 2022-23 onwards</a:t>
            </a:r>
            <a:endParaRPr kumimoji="0" lang="en-US" sz="3600" b="1" i="0" u="sng"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p:txBody>
      </p:sp>
      <p:sp>
        <p:nvSpPr>
          <p:cNvPr id="5" name="Footer Placeholder 4"/>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3984319233"/>
      </p:ext>
    </p:extLst>
  </p:cSld>
  <p:clrMapOvr>
    <a:masterClrMapping/>
  </p:clrMapOvr>
</p:sld>
</file>

<file path=ppt/slides/slide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50169125"/>
              </p:ext>
            </p:extLst>
          </p:nvPr>
        </p:nvGraphicFramePr>
        <p:xfrm>
          <a:off x="152400" y="624840"/>
          <a:ext cx="8839200" cy="4572000"/>
        </p:xfrm>
        <a:graphic>
          <a:graphicData uri="http://schemas.openxmlformats.org/drawingml/2006/table">
            <a:tbl>
              <a:tblPr firstRow="1" bandRow="1">
                <a:tableStyleId>{3B4B98B0-60AC-42C2-AFA5-B58CD77FA1E5}</a:tableStyleId>
              </a:tblPr>
              <a:tblGrid>
                <a:gridCol w="990600">
                  <a:extLst>
                    <a:ext uri="{9D8B030D-6E8A-4147-A177-3AD203B41FA5}">
                      <a16:colId xmlns:a16="http://schemas.microsoft.com/office/drawing/2014/main" val="20000"/>
                    </a:ext>
                  </a:extLst>
                </a:gridCol>
                <a:gridCol w="3962400">
                  <a:extLst>
                    <a:ext uri="{9D8B030D-6E8A-4147-A177-3AD203B41FA5}">
                      <a16:colId xmlns:a16="http://schemas.microsoft.com/office/drawing/2014/main" val="20001"/>
                    </a:ext>
                  </a:extLst>
                </a:gridCol>
                <a:gridCol w="3886200">
                  <a:extLst>
                    <a:ext uri="{9D8B030D-6E8A-4147-A177-3AD203B41FA5}">
                      <a16:colId xmlns:a16="http://schemas.microsoft.com/office/drawing/2014/main" val="20002"/>
                    </a:ext>
                  </a:extLst>
                </a:gridCol>
              </a:tblGrid>
              <a:tr h="601912">
                <a:tc>
                  <a:txBody>
                    <a:bodyPr/>
                    <a:lstStyle/>
                    <a:p>
                      <a:pPr algn="ctr">
                        <a:lnSpc>
                          <a:spcPct val="100000"/>
                        </a:lnSpc>
                      </a:pPr>
                      <a:r>
                        <a:rPr lang="en-US" sz="1800" dirty="0">
                          <a:latin typeface="Times New Roman" panose="02020603050405020304" pitchFamily="18" charset="0"/>
                          <a:cs typeface="Times New Roman" panose="02020603050405020304" pitchFamily="18" charset="0"/>
                        </a:rPr>
                        <a:t>Section</a:t>
                      </a:r>
                    </a:p>
                  </a:txBody>
                  <a:tcPr>
                    <a:lnR w="12700" cap="flat" cmpd="sng" algn="ctr">
                      <a:solidFill>
                        <a:schemeClr val="tx1"/>
                      </a:solidFill>
                      <a:prstDash val="solid"/>
                      <a:round/>
                      <a:headEnd type="none" w="med" len="med"/>
                      <a:tailEnd type="none" w="med" len="med"/>
                    </a:lnR>
                  </a:tcPr>
                </a:tc>
                <a:tc>
                  <a:txBody>
                    <a:bodyPr/>
                    <a:lstStyle/>
                    <a:p>
                      <a:pPr algn="ctr">
                        <a:lnSpc>
                          <a:spcPct val="100000"/>
                        </a:lnSpc>
                      </a:pPr>
                      <a:r>
                        <a:rPr kumimoji="0" lang="en-US" sz="1800" kern="1200" dirty="0">
                          <a:latin typeface="Times New Roman" panose="02020603050405020304" pitchFamily="18" charset="0"/>
                          <a:cs typeface="Times New Roman" panose="02020603050405020304" pitchFamily="18" charset="0"/>
                        </a:rPr>
                        <a:t>Amount debited to P&amp;L Account</a:t>
                      </a:r>
                      <a:r>
                        <a:rPr lang="en-US" sz="1800" baseline="0" dirty="0">
                          <a:latin typeface="Times New Roman" panose="02020603050405020304" pitchFamily="18" charset="0"/>
                          <a:cs typeface="Times New Roman" panose="02020603050405020304" pitchFamily="18" charset="0"/>
                        </a:rPr>
                        <a:t>/Payment</a:t>
                      </a:r>
                      <a:endParaRPr lang="en-US" sz="1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a:lnSpc>
                          <a:spcPct val="100000"/>
                        </a:lnSpc>
                      </a:pPr>
                      <a:r>
                        <a:rPr kumimoji="0" lang="en-US" sz="1800" kern="1200" dirty="0">
                          <a:solidFill>
                            <a:schemeClr val="tx1"/>
                          </a:solidFill>
                          <a:latin typeface="Times New Roman" panose="02020603050405020304" pitchFamily="18" charset="0"/>
                          <a:cs typeface="Times New Roman" panose="02020603050405020304" pitchFamily="18" charset="0"/>
                        </a:rPr>
                        <a:t>Amounts admissible</a:t>
                      </a:r>
                      <a:r>
                        <a:rPr lang="en-US" sz="1800" dirty="0">
                          <a:latin typeface="Times New Roman" panose="02020603050405020304" pitchFamily="18" charset="0"/>
                          <a:cs typeface="Times New Roman" panose="02020603050405020304" pitchFamily="18" charset="0"/>
                        </a:rPr>
                        <a:t>/Quantum</a:t>
                      </a:r>
                      <a:r>
                        <a:rPr lang="en-US" sz="1800" baseline="0" dirty="0">
                          <a:latin typeface="Times New Roman" panose="02020603050405020304" pitchFamily="18" charset="0"/>
                          <a:cs typeface="Times New Roman" panose="02020603050405020304" pitchFamily="18" charset="0"/>
                        </a:rPr>
                        <a:t> of deduction</a:t>
                      </a:r>
                      <a:endParaRPr lang="en-US" sz="1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val="10000"/>
                  </a:ext>
                </a:extLst>
              </a:tr>
              <a:tr h="221048">
                <a:tc>
                  <a:txBody>
                    <a:bodyPr/>
                    <a:lstStyle/>
                    <a:p>
                      <a:pPr algn="ctr">
                        <a:lnSpc>
                          <a:spcPct val="100000"/>
                        </a:lnSpc>
                      </a:pPr>
                      <a:r>
                        <a:rPr lang="en-US" sz="1800" dirty="0">
                          <a:latin typeface="Times New Roman" panose="02020603050405020304" pitchFamily="18" charset="0"/>
                          <a:cs typeface="Times New Roman" panose="02020603050405020304" pitchFamily="18" charset="0"/>
                        </a:rPr>
                        <a:t>35CCA</a:t>
                      </a:r>
                    </a:p>
                  </a:txBody>
                  <a:tcPr>
                    <a:lnR w="12700" cap="flat" cmpd="sng" algn="ctr">
                      <a:solidFill>
                        <a:schemeClr val="tx1"/>
                      </a:solidFill>
                      <a:prstDash val="solid"/>
                      <a:round/>
                      <a:headEnd type="none" w="med" len="med"/>
                      <a:tailEnd type="none" w="med" len="med"/>
                    </a:lnR>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latin typeface="Times New Roman" panose="02020603050405020304" pitchFamily="18" charset="0"/>
                          <a:cs typeface="Times New Roman" panose="02020603050405020304" pitchFamily="18" charset="0"/>
                        </a:rPr>
                        <a:t>Expenditure by way of payment to association and institutions for carrying out rural development Programmes</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1">
                        <a:lumMod val="20000"/>
                        <a:lumOff val="80000"/>
                      </a:schemeClr>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100% of expenditure</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1"/>
                  </a:ext>
                </a:extLst>
              </a:tr>
              <a:tr h="381000">
                <a:tc>
                  <a:txBody>
                    <a:bodyPr/>
                    <a:lstStyle/>
                    <a:p>
                      <a:pPr algn="ctr">
                        <a:lnSpc>
                          <a:spcPct val="100000"/>
                        </a:lnSpc>
                      </a:pPr>
                      <a:r>
                        <a:rPr lang="en-US" sz="1800" dirty="0">
                          <a:latin typeface="Times New Roman" panose="02020603050405020304" pitchFamily="18" charset="0"/>
                          <a:cs typeface="Times New Roman" panose="02020603050405020304" pitchFamily="18" charset="0"/>
                        </a:rPr>
                        <a:t>35CCC </a:t>
                      </a:r>
                    </a:p>
                  </a:txBody>
                  <a:tcPr>
                    <a:lnR w="12700" cap="flat" cmpd="sng" algn="ctr">
                      <a:solidFill>
                        <a:schemeClr val="tx1"/>
                      </a:solidFill>
                      <a:prstDash val="solid"/>
                      <a:round/>
                      <a:headEnd type="none" w="med" len="med"/>
                      <a:tailEnd type="none" w="med" len="med"/>
                    </a:lnR>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Expenditure on agricultural extension project notified by the Board</a:t>
                      </a:r>
                      <a:endParaRPr kumimoji="0" 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100% of expenditure from AY 2021-22</a:t>
                      </a:r>
                      <a:endParaRPr kumimoji="0" 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2"/>
                  </a:ext>
                </a:extLst>
              </a:tr>
              <a:tr h="228600">
                <a:tc>
                  <a:txBody>
                    <a:bodyPr/>
                    <a:lstStyle/>
                    <a:p>
                      <a:pPr marL="0" marR="0" algn="ctr">
                        <a:lnSpc>
                          <a:spcPct val="100000"/>
                        </a:lnSpc>
                        <a:spcBef>
                          <a:spcPts val="0"/>
                        </a:spcBef>
                        <a:spcAft>
                          <a:spcPts val="0"/>
                        </a:spcAft>
                      </a:pPr>
                      <a:r>
                        <a:rPr lang="en-US" sz="1800" dirty="0">
                          <a:latin typeface="Times New Roman" panose="02020603050405020304" pitchFamily="18" charset="0"/>
                          <a:ea typeface="Calibri"/>
                          <a:cs typeface="Times New Roman" panose="02020603050405020304" pitchFamily="18" charset="0"/>
                        </a:rPr>
                        <a:t>35CCD </a:t>
                      </a:r>
                    </a:p>
                  </a:txBody>
                  <a:tcPr marL="28575" marR="28575" marT="28575" marB="28575">
                    <a:lnR w="12700" cap="flat" cmpd="sng" algn="ctr">
                      <a:solidFill>
                        <a:schemeClr val="tx1"/>
                      </a:solidFill>
                      <a:prstDash val="solid"/>
                      <a:round/>
                      <a:headEnd type="none" w="med" len="med"/>
                      <a:tailEnd type="none" w="med" len="med"/>
                    </a:lnR>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Expenditure incurred by a company on any skill development project notified by the Board</a:t>
                      </a:r>
                      <a:endParaRPr kumimoji="0" 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100% of expenditure from AY 2021-22</a:t>
                      </a:r>
                      <a:endParaRPr kumimoji="0" 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3"/>
                  </a:ext>
                </a:extLst>
              </a:tr>
              <a:tr h="198120">
                <a:tc>
                  <a:txBody>
                    <a:bodyPr/>
                    <a:lstStyle/>
                    <a:p>
                      <a:pPr marL="0" marR="0" algn="ctr">
                        <a:lnSpc>
                          <a:spcPct val="100000"/>
                        </a:lnSpc>
                        <a:spcBef>
                          <a:spcPts val="0"/>
                        </a:spcBef>
                        <a:spcAft>
                          <a:spcPts val="0"/>
                        </a:spcAft>
                      </a:pPr>
                      <a:r>
                        <a:rPr lang="en-US" sz="1800" dirty="0">
                          <a:latin typeface="Times New Roman" panose="02020603050405020304" pitchFamily="18" charset="0"/>
                          <a:ea typeface="Calibri"/>
                          <a:cs typeface="Times New Roman" panose="02020603050405020304" pitchFamily="18" charset="0"/>
                        </a:rPr>
                        <a:t>35D</a:t>
                      </a:r>
                    </a:p>
                  </a:txBody>
                  <a:tcPr marL="28575" marR="28575" marT="28575" marB="28575">
                    <a:lnR w="12700" cap="flat" cmpd="sng" algn="ctr">
                      <a:solidFill>
                        <a:schemeClr val="tx1"/>
                      </a:solidFill>
                      <a:prstDash val="solid"/>
                      <a:round/>
                      <a:headEnd type="none" w="med" len="med"/>
                      <a:tailEnd type="none" w="med" len="med"/>
                    </a:lnR>
                  </a:tcPr>
                </a:tc>
                <a:tc>
                  <a:txBody>
                    <a:bodyPr/>
                    <a:lstStyle/>
                    <a:p>
                      <a:pPr algn="just">
                        <a:lnSpc>
                          <a:spcPct val="100000"/>
                        </a:lnSpc>
                      </a:pPr>
                      <a:r>
                        <a:rPr lang="en-GB" sz="1800" dirty="0">
                          <a:latin typeface="Times New Roman" panose="02020603050405020304" pitchFamily="18" charset="0"/>
                          <a:cs typeface="Times New Roman" panose="02020603050405020304" pitchFamily="18" charset="0"/>
                        </a:rPr>
                        <a:t>Expenditure incurred by an Indian Company or a person who is resident in India on amortization of certain preliminary expenses.</a:t>
                      </a:r>
                      <a:endParaRPr lang="en-US" sz="1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just">
                        <a:lnSpc>
                          <a:spcPct val="100000"/>
                        </a:lnSpc>
                      </a:pPr>
                      <a:r>
                        <a:rPr lang="en-GB" sz="1800" dirty="0">
                          <a:latin typeface="Times New Roman" panose="02020603050405020304" pitchFamily="18" charset="0"/>
                          <a:cs typeface="Times New Roman" panose="02020603050405020304" pitchFamily="18" charset="0"/>
                        </a:rPr>
                        <a:t>One fifth of such expenditure for each of the five successive previous years beginning with the previous year in which business commences or as the case may be.</a:t>
                      </a:r>
                      <a:endParaRPr lang="en-US" sz="1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4"/>
                  </a:ext>
                </a:extLst>
              </a:tr>
            </a:tbl>
          </a:graphicData>
        </a:graphic>
      </p:graphicFrame>
      <p:sp>
        <p:nvSpPr>
          <p:cNvPr id="4" name="Rectangle 2"/>
          <p:cNvSpPr txBox="1">
            <a:spLocks noChangeArrowheads="1"/>
          </p:cNvSpPr>
          <p:nvPr/>
        </p:nvSpPr>
        <p:spPr>
          <a:xfrm>
            <a:off x="0" y="0"/>
            <a:ext cx="8458200" cy="685800"/>
          </a:xfrm>
          <a:prstGeom prst="rect">
            <a:avLst/>
          </a:prstGeom>
        </p:spPr>
        <p:txBody>
          <a:bodyPr anchor="t">
            <a:normAutofit fontScale="62500" lnSpcReduction="20000"/>
          </a:bodyPr>
          <a:lstStyle/>
          <a:p>
            <a:pPr lvl="0" algn="ctr">
              <a:spcBef>
                <a:spcPct val="0"/>
              </a:spcBef>
              <a:defRPr/>
            </a:pPr>
            <a:r>
              <a:rPr lang="en-GB" sz="3600" b="1" dirty="0">
                <a:latin typeface="Times New Roman" panose="02020603050405020304" pitchFamily="18" charset="0"/>
                <a:cs typeface="Times New Roman" panose="02020603050405020304" pitchFamily="18" charset="0"/>
              </a:rPr>
              <a:t>Table showing deductions applicable from A.Y. 2022-23 onwards</a:t>
            </a:r>
            <a:endParaRPr kumimoji="0" lang="en-US" sz="3600" b="1" i="0" u="sng"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p:txBody>
      </p:sp>
      <p:sp>
        <p:nvSpPr>
          <p:cNvPr id="5" name="Footer Placeholder 4"/>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1353754425"/>
      </p:ext>
    </p:extLst>
  </p:cSld>
  <p:clrMapOvr>
    <a:masterClrMapping/>
  </p:clrMapOvr>
</p:sld>
</file>

<file path=ppt/slides/slide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134458032"/>
              </p:ext>
            </p:extLst>
          </p:nvPr>
        </p:nvGraphicFramePr>
        <p:xfrm>
          <a:off x="152400" y="624840"/>
          <a:ext cx="8839200" cy="4861560"/>
        </p:xfrm>
        <a:graphic>
          <a:graphicData uri="http://schemas.openxmlformats.org/drawingml/2006/table">
            <a:tbl>
              <a:tblPr firstRow="1" bandRow="1">
                <a:tableStyleId>{3B4B98B0-60AC-42C2-AFA5-B58CD77FA1E5}</a:tableStyleId>
              </a:tblPr>
              <a:tblGrid>
                <a:gridCol w="990600">
                  <a:extLst>
                    <a:ext uri="{9D8B030D-6E8A-4147-A177-3AD203B41FA5}">
                      <a16:colId xmlns:a16="http://schemas.microsoft.com/office/drawing/2014/main" val="20000"/>
                    </a:ext>
                  </a:extLst>
                </a:gridCol>
                <a:gridCol w="3657600">
                  <a:extLst>
                    <a:ext uri="{9D8B030D-6E8A-4147-A177-3AD203B41FA5}">
                      <a16:colId xmlns:a16="http://schemas.microsoft.com/office/drawing/2014/main" val="20001"/>
                    </a:ext>
                  </a:extLst>
                </a:gridCol>
                <a:gridCol w="4191000">
                  <a:extLst>
                    <a:ext uri="{9D8B030D-6E8A-4147-A177-3AD203B41FA5}">
                      <a16:colId xmlns:a16="http://schemas.microsoft.com/office/drawing/2014/main" val="20002"/>
                    </a:ext>
                  </a:extLst>
                </a:gridCol>
              </a:tblGrid>
              <a:tr h="601912">
                <a:tc>
                  <a:txBody>
                    <a:bodyPr/>
                    <a:lstStyle/>
                    <a:p>
                      <a:pPr algn="ctr">
                        <a:lnSpc>
                          <a:spcPct val="100000"/>
                        </a:lnSpc>
                      </a:pPr>
                      <a:r>
                        <a:rPr lang="en-US" sz="1800" dirty="0">
                          <a:latin typeface="Times New Roman" panose="02020603050405020304" pitchFamily="18" charset="0"/>
                          <a:cs typeface="Times New Roman" panose="02020603050405020304" pitchFamily="18" charset="0"/>
                        </a:rPr>
                        <a:t>Section</a:t>
                      </a:r>
                    </a:p>
                  </a:txBody>
                  <a:tcPr>
                    <a:lnR w="12700" cap="flat" cmpd="sng" algn="ctr">
                      <a:solidFill>
                        <a:schemeClr val="tx1"/>
                      </a:solidFill>
                      <a:prstDash val="solid"/>
                      <a:round/>
                      <a:headEnd type="none" w="med" len="med"/>
                      <a:tailEnd type="none" w="med" len="med"/>
                    </a:lnR>
                  </a:tcPr>
                </a:tc>
                <a:tc>
                  <a:txBody>
                    <a:bodyPr/>
                    <a:lstStyle/>
                    <a:p>
                      <a:pPr algn="ctr">
                        <a:lnSpc>
                          <a:spcPct val="100000"/>
                        </a:lnSpc>
                      </a:pPr>
                      <a:r>
                        <a:rPr kumimoji="0" lang="en-US" sz="1800" kern="1200" dirty="0">
                          <a:latin typeface="Times New Roman" panose="02020603050405020304" pitchFamily="18" charset="0"/>
                          <a:cs typeface="Times New Roman" panose="02020603050405020304" pitchFamily="18" charset="0"/>
                        </a:rPr>
                        <a:t>Amount debited to P&amp;L Account</a:t>
                      </a:r>
                      <a:r>
                        <a:rPr lang="en-US" sz="1800" baseline="0" dirty="0">
                          <a:latin typeface="Times New Roman" panose="02020603050405020304" pitchFamily="18" charset="0"/>
                          <a:cs typeface="Times New Roman" panose="02020603050405020304" pitchFamily="18" charset="0"/>
                        </a:rPr>
                        <a:t>/Payment</a:t>
                      </a:r>
                      <a:endParaRPr lang="en-US" sz="1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a:lnSpc>
                          <a:spcPct val="100000"/>
                        </a:lnSpc>
                      </a:pPr>
                      <a:r>
                        <a:rPr kumimoji="0" lang="en-US" sz="1800" kern="1200" dirty="0">
                          <a:solidFill>
                            <a:schemeClr val="tx1"/>
                          </a:solidFill>
                          <a:latin typeface="Times New Roman" panose="02020603050405020304" pitchFamily="18" charset="0"/>
                          <a:cs typeface="Times New Roman" panose="02020603050405020304" pitchFamily="18" charset="0"/>
                        </a:rPr>
                        <a:t>Amounts admissible</a:t>
                      </a:r>
                      <a:r>
                        <a:rPr lang="en-US" sz="1800" dirty="0">
                          <a:latin typeface="Times New Roman" panose="02020603050405020304" pitchFamily="18" charset="0"/>
                          <a:cs typeface="Times New Roman" panose="02020603050405020304" pitchFamily="18" charset="0"/>
                        </a:rPr>
                        <a:t>/Quantum</a:t>
                      </a:r>
                      <a:r>
                        <a:rPr lang="en-US" sz="1800" baseline="0" dirty="0">
                          <a:latin typeface="Times New Roman" panose="02020603050405020304" pitchFamily="18" charset="0"/>
                          <a:cs typeface="Times New Roman" panose="02020603050405020304" pitchFamily="18" charset="0"/>
                        </a:rPr>
                        <a:t> of deduction</a:t>
                      </a:r>
                      <a:endParaRPr lang="en-US" sz="1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val="10000"/>
                  </a:ext>
                </a:extLst>
              </a:tr>
              <a:tr h="221048">
                <a:tc>
                  <a:txBody>
                    <a:bodyPr/>
                    <a:lstStyle/>
                    <a:p>
                      <a:pPr algn="ctr">
                        <a:lnSpc>
                          <a:spcPct val="100000"/>
                        </a:lnSpc>
                      </a:pPr>
                      <a:r>
                        <a:rPr lang="en-US" sz="1800" dirty="0">
                          <a:latin typeface="Times New Roman" panose="02020603050405020304" pitchFamily="18" charset="0"/>
                          <a:cs typeface="Times New Roman" panose="02020603050405020304" pitchFamily="18" charset="0"/>
                        </a:rPr>
                        <a:t>35DD</a:t>
                      </a:r>
                    </a:p>
                  </a:txBody>
                  <a:tcPr>
                    <a:lnR w="12700" cap="flat" cmpd="sng" algn="ctr">
                      <a:solidFill>
                        <a:schemeClr val="tx1"/>
                      </a:solidFill>
                      <a:prstDash val="solid"/>
                      <a:round/>
                      <a:headEnd type="none" w="med" len="med"/>
                      <a:tailEnd type="none" w="med" len="med"/>
                    </a:lnR>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latin typeface="Times New Roman" panose="02020603050405020304" pitchFamily="18" charset="0"/>
                          <a:cs typeface="Times New Roman" panose="02020603050405020304" pitchFamily="18" charset="0"/>
                        </a:rPr>
                        <a:t>Amortisation of Expenditure incurred by an Indian Company for the purpose of amalgamation or demerger</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1">
                        <a:lumMod val="20000"/>
                        <a:lumOff val="80000"/>
                      </a:schemeClr>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One fifth of such expenditure for each of the five successive previous years beginning with the previous year in which amalgamation or demerger takes place.</a:t>
                      </a:r>
                      <a:endParaRPr kumimoji="0" 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1"/>
                  </a:ext>
                </a:extLst>
              </a:tr>
              <a:tr h="26676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normalizeH="0" baseline="0" dirty="0">
                          <a:ln>
                            <a:noFill/>
                          </a:ln>
                          <a:solidFill>
                            <a:schemeClr val="tx1"/>
                          </a:solidFill>
                          <a:effectLst/>
                          <a:latin typeface="Times New Roman" panose="02020603050405020304" pitchFamily="18" charset="0"/>
                          <a:ea typeface="+mn-ea"/>
                          <a:cs typeface="Times New Roman" panose="02020603050405020304" pitchFamily="18" charset="0"/>
                        </a:rPr>
                        <a:t>35DDA</a:t>
                      </a:r>
                    </a:p>
                  </a:txBody>
                  <a:tcPr>
                    <a:lnR w="12700" cap="flat" cmpd="sng" algn="ctr">
                      <a:solidFill>
                        <a:schemeClr val="tx1"/>
                      </a:solidFill>
                      <a:prstDash val="solid"/>
                      <a:round/>
                      <a:headEnd type="none" w="med" len="med"/>
                      <a:tailEnd type="none" w="med" len="med"/>
                    </a:lnR>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normalizeH="0" baseline="0" dirty="0">
                          <a:ln>
                            <a:noFill/>
                          </a:ln>
                          <a:solidFill>
                            <a:schemeClr val="tx1"/>
                          </a:solidFill>
                          <a:effectLst/>
                          <a:latin typeface="Times New Roman" panose="02020603050405020304" pitchFamily="18" charset="0"/>
                          <a:ea typeface="+mn-ea"/>
                          <a:cs typeface="Times New Roman" panose="02020603050405020304" pitchFamily="18" charset="0"/>
                        </a:rPr>
                        <a:t>Expenditure incurred by way of payment of any sum to an employee in connection with his voluntary retirement, in accordance with any scheme or scheme of</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normalizeH="0" baseline="0" dirty="0">
                          <a:ln>
                            <a:noFill/>
                          </a:ln>
                          <a:solidFill>
                            <a:schemeClr val="tx1"/>
                          </a:solidFill>
                          <a:effectLst/>
                          <a:latin typeface="Times New Roman" panose="02020603050405020304" pitchFamily="18" charset="0"/>
                          <a:ea typeface="+mn-ea"/>
                          <a:cs typeface="Times New Roman" panose="02020603050405020304" pitchFamily="18" charset="0"/>
                        </a:rPr>
                        <a:t>voluntary retirement.</a:t>
                      </a:r>
                      <a:endParaRPr kumimoji="0" lang="en-US" sz="1800" b="0" i="0" u="none" strike="noStrike" kern="1200" cap="none" normalizeH="0" baseline="0" dirty="0">
                        <a:ln>
                          <a:noFill/>
                        </a:ln>
                        <a:solidFill>
                          <a:schemeClr val="tx1"/>
                        </a:solidFill>
                        <a:effectLst/>
                        <a:latin typeface="Times New Roman" panose="02020603050405020304" pitchFamily="18" charset="0"/>
                        <a:ea typeface="+mn-ea"/>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normalizeH="0" baseline="0" dirty="0">
                          <a:ln>
                            <a:noFill/>
                          </a:ln>
                          <a:solidFill>
                            <a:schemeClr val="tx1"/>
                          </a:solidFill>
                          <a:effectLst/>
                          <a:latin typeface="Times New Roman" panose="02020603050405020304" pitchFamily="18" charset="0"/>
                          <a:ea typeface="+mn-ea"/>
                          <a:cs typeface="Times New Roman" panose="02020603050405020304" pitchFamily="18" charset="0"/>
                        </a:rPr>
                        <a:t>One-fifth of the amount so paid shall be deducted in computing the profits and gains of the business for that previous year, and the balance shall be deducted in equal instalments for each of the four immediately succeeding previous years.</a:t>
                      </a:r>
                      <a:endParaRPr kumimoji="0" lang="en-US" sz="1800" b="0" i="0" u="none" strike="noStrike" kern="1200" cap="none" normalizeH="0" baseline="0" dirty="0">
                        <a:ln>
                          <a:noFill/>
                        </a:ln>
                        <a:solidFill>
                          <a:schemeClr val="tx1"/>
                        </a:solidFill>
                        <a:effectLst/>
                        <a:latin typeface="Times New Roman" panose="02020603050405020304" pitchFamily="18" charset="0"/>
                        <a:ea typeface="+mn-ea"/>
                        <a:cs typeface="Times New Roman" panose="02020603050405020304" pitchFamily="18" charset="0"/>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172762176"/>
                  </a:ext>
                </a:extLst>
              </a:tr>
              <a:tr h="381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normalizeH="0" baseline="0" dirty="0">
                          <a:ln>
                            <a:noFill/>
                          </a:ln>
                          <a:solidFill>
                            <a:schemeClr val="tx1"/>
                          </a:solidFill>
                          <a:effectLst/>
                          <a:latin typeface="Times New Roman" panose="02020603050405020304" pitchFamily="18" charset="0"/>
                          <a:ea typeface="+mn-ea"/>
                          <a:cs typeface="Times New Roman" panose="02020603050405020304" pitchFamily="18" charset="0"/>
                        </a:rPr>
                        <a:t>35E</a:t>
                      </a:r>
                    </a:p>
                  </a:txBody>
                  <a:tcPr>
                    <a:lnR w="12700" cap="flat" cmpd="sng" algn="ctr">
                      <a:solidFill>
                        <a:schemeClr val="tx1"/>
                      </a:solidFill>
                      <a:prstDash val="solid"/>
                      <a:round/>
                      <a:headEnd type="none" w="med" len="med"/>
                      <a:tailEnd type="none" w="med" len="med"/>
                    </a:lnR>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normalizeH="0" baseline="0" dirty="0">
                          <a:ln>
                            <a:noFill/>
                          </a:ln>
                          <a:solidFill>
                            <a:schemeClr val="tx1"/>
                          </a:solidFill>
                          <a:effectLst/>
                          <a:latin typeface="Times New Roman" panose="02020603050405020304" pitchFamily="18" charset="0"/>
                          <a:ea typeface="+mn-ea"/>
                          <a:cs typeface="Times New Roman" panose="02020603050405020304" pitchFamily="18" charset="0"/>
                        </a:rPr>
                        <a:t>Deduction for expenditure on prospecting or extraction or production of certain minerals.</a:t>
                      </a:r>
                      <a:endParaRPr kumimoji="0" lang="en-US" sz="1800" b="0" i="0" u="none" strike="noStrike" kern="1200" cap="none" normalizeH="0" baseline="0" dirty="0">
                        <a:ln>
                          <a:noFill/>
                        </a:ln>
                        <a:solidFill>
                          <a:schemeClr val="tx1"/>
                        </a:solidFill>
                        <a:effectLst/>
                        <a:latin typeface="Times New Roman" panose="02020603050405020304" pitchFamily="18" charset="0"/>
                        <a:ea typeface="+mn-ea"/>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normalizeH="0" baseline="0" dirty="0">
                          <a:ln>
                            <a:noFill/>
                          </a:ln>
                          <a:solidFill>
                            <a:schemeClr val="tx1"/>
                          </a:solidFill>
                          <a:effectLst/>
                          <a:latin typeface="Times New Roman" panose="02020603050405020304" pitchFamily="18" charset="0"/>
                          <a:ea typeface="+mn-ea"/>
                          <a:cs typeface="Times New Roman" panose="02020603050405020304" pitchFamily="18" charset="0"/>
                        </a:rPr>
                        <a:t>One tenth of amount of such expenditure for each of ten successive previous years.</a:t>
                      </a:r>
                      <a:endParaRPr kumimoji="0" lang="en-US" sz="1800" b="0" i="0" u="none" strike="noStrike" kern="1200" cap="none" normalizeH="0" baseline="0" dirty="0">
                        <a:ln>
                          <a:noFill/>
                        </a:ln>
                        <a:solidFill>
                          <a:schemeClr val="tx1"/>
                        </a:solidFill>
                        <a:effectLst/>
                        <a:latin typeface="Times New Roman" panose="02020603050405020304" pitchFamily="18" charset="0"/>
                        <a:ea typeface="+mn-ea"/>
                        <a:cs typeface="Times New Roman" panose="02020603050405020304" pitchFamily="18" charset="0"/>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2"/>
                  </a:ext>
                </a:extLst>
              </a:tr>
              <a:tr h="381000">
                <a:tc gridSpan="3">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normalizeH="0" baseline="0" dirty="0">
                          <a:ln>
                            <a:noFill/>
                          </a:ln>
                          <a:solidFill>
                            <a:schemeClr val="tx1"/>
                          </a:solidFill>
                          <a:effectLst/>
                          <a:latin typeface="Times New Roman" panose="02020603050405020304" pitchFamily="18" charset="0"/>
                          <a:ea typeface="+mn-ea"/>
                          <a:cs typeface="Times New Roman" panose="02020603050405020304" pitchFamily="18" charset="0"/>
                        </a:rPr>
                        <a:t>Any other relevant sections</a:t>
                      </a:r>
                    </a:p>
                  </a:txBody>
                  <a:tcPr/>
                </a:tc>
                <a:tc hMerge="1">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normalizeH="0" baseline="0" dirty="0">
                        <a:ln>
                          <a:noFill/>
                        </a:ln>
                        <a:solidFill>
                          <a:schemeClr val="tx1"/>
                        </a:solidFill>
                        <a:effectLst/>
                        <a:latin typeface="Times New Roman" panose="02020603050405020304" pitchFamily="18" charset="0"/>
                        <a:ea typeface="+mn-ea"/>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hMerge="1">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normalizeH="0" baseline="0" dirty="0">
                        <a:ln>
                          <a:noFill/>
                        </a:ln>
                        <a:solidFill>
                          <a:schemeClr val="tx1"/>
                        </a:solidFill>
                        <a:effectLst/>
                        <a:latin typeface="Times New Roman" panose="02020603050405020304" pitchFamily="18" charset="0"/>
                        <a:ea typeface="+mn-ea"/>
                        <a:cs typeface="Times New Roman" panose="02020603050405020304" pitchFamily="18" charset="0"/>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701115714"/>
                  </a:ext>
                </a:extLst>
              </a:tr>
            </a:tbl>
          </a:graphicData>
        </a:graphic>
      </p:graphicFrame>
      <p:sp>
        <p:nvSpPr>
          <p:cNvPr id="4" name="Rectangle 2"/>
          <p:cNvSpPr txBox="1">
            <a:spLocks noChangeArrowheads="1"/>
          </p:cNvSpPr>
          <p:nvPr/>
        </p:nvSpPr>
        <p:spPr>
          <a:xfrm>
            <a:off x="0" y="0"/>
            <a:ext cx="8458200" cy="685800"/>
          </a:xfrm>
          <a:prstGeom prst="rect">
            <a:avLst/>
          </a:prstGeom>
        </p:spPr>
        <p:txBody>
          <a:bodyPr anchor="t">
            <a:normAutofit fontScale="62500" lnSpcReduction="20000"/>
          </a:bodyPr>
          <a:lstStyle/>
          <a:p>
            <a:pPr lvl="0" algn="ctr">
              <a:spcBef>
                <a:spcPct val="0"/>
              </a:spcBef>
              <a:defRPr/>
            </a:pPr>
            <a:r>
              <a:rPr lang="en-GB" sz="3600" b="1" dirty="0">
                <a:latin typeface="Times New Roman" panose="02020603050405020304" pitchFamily="18" charset="0"/>
                <a:cs typeface="Times New Roman" panose="02020603050405020304" pitchFamily="18" charset="0"/>
              </a:rPr>
              <a:t>Table showing deductions applicable from A.Y. 2022-23 onwards</a:t>
            </a:r>
            <a:endParaRPr kumimoji="0" lang="en-US" sz="3600" b="1" i="0" u="sng"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p:txBody>
      </p:sp>
      <p:sp>
        <p:nvSpPr>
          <p:cNvPr id="5" name="Footer Placeholder 4"/>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174468183"/>
      </p:ext>
    </p:extLst>
  </p:cSld>
  <p:clrMapOvr>
    <a:masterClrMapping/>
  </p:clrMapOvr>
</p:sld>
</file>

<file path=ppt/slides/slide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88640"/>
            <a:ext cx="8640960" cy="5976664"/>
          </a:xfrm>
        </p:spPr>
        <p:txBody>
          <a:bodyPr>
            <a:noAutofit/>
          </a:bodyPr>
          <a:lstStyle/>
          <a:p>
            <a:pPr marL="0" indent="0" algn="just">
              <a:buNone/>
            </a:pPr>
            <a:r>
              <a:rPr lang="en-US" sz="2200" dirty="0">
                <a:latin typeface="Times New Roman" panose="02020603050405020304" pitchFamily="18" charset="0"/>
                <a:cs typeface="Times New Roman" panose="02020603050405020304" pitchFamily="18" charset="0"/>
              </a:rPr>
              <a:t>An Auditor should indicate the amount debited to the Profit &amp; Loss Account and the amount actually admissible in accordance with the said sections. Also, amounts not debited to Profit &amp; Loss Account but admissible under any sections mentioned in the clause have to be stated.</a:t>
            </a:r>
          </a:p>
          <a:p>
            <a:pPr marL="0" indent="0" algn="just">
              <a:buNone/>
            </a:pPr>
            <a:r>
              <a:rPr lang="en-US" sz="2200" dirty="0">
                <a:latin typeface="Times New Roman" panose="02020603050405020304" pitchFamily="18" charset="0"/>
                <a:cs typeface="Times New Roman" panose="02020603050405020304" pitchFamily="18" charset="0"/>
              </a:rPr>
              <a:t>While reporting auditor should verify the documents and records in support of the various payments/contributions made and deductions claimed and also conditions of allowability of various deductions. In addition, approval from various authorities should be taken wherever required. However, if condition under relevant sections is not fulfilled then they are treated as deemed profits &amp; gains of business and are taxable in certain cases and the same should be reported under clause 24 of Form 3CD.</a:t>
            </a:r>
          </a:p>
          <a:p>
            <a:pPr marL="0" indent="0" algn="just">
              <a:buNone/>
            </a:pPr>
            <a:r>
              <a:rPr lang="en-US" sz="2200" dirty="0">
                <a:latin typeface="Times New Roman" panose="02020603050405020304" pitchFamily="18" charset="0"/>
                <a:cs typeface="Times New Roman" panose="02020603050405020304" pitchFamily="18" charset="0"/>
              </a:rPr>
              <a:t>Generally, the amount covered by these sections is debited to P&amp;L, but in certain sections, a deduction is based on capital expenditure, these are treated as an asset and thus not debited to profit and loss accounts. In such a case auditor should ensure it is stated either Nil/NA under the second column of the table in which amount admissible is to be mentioned.</a:t>
            </a:r>
            <a:endParaRPr lang="en-IN" sz="22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090589430"/>
      </p:ext>
    </p:extLst>
  </p:cSld>
  <p:clrMapOvr>
    <a:masterClrMapping/>
  </p:clrMapOvr>
</p:sld>
</file>

<file path=ppt/slides/slide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5720" y="357166"/>
            <a:ext cx="8501122" cy="3046988"/>
          </a:xfrm>
          <a:prstGeom prst="rect">
            <a:avLst/>
          </a:prstGeom>
        </p:spPr>
        <p:txBody>
          <a:bodyPr wrap="square">
            <a:spAutoFit/>
          </a:bodyPr>
          <a:lstStyle/>
          <a:p>
            <a:pPr algn="ct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 </a:t>
            </a:r>
          </a:p>
          <a:p>
            <a:pPr algn="just"/>
            <a:endParaRPr lang="en-US" sz="2400" b="1" u="sng" dirty="0">
              <a:latin typeface="Times New Roman" panose="02020603050405020304" pitchFamily="18" charset="0"/>
              <a:cs typeface="Times New Roman" panose="02020603050405020304" pitchFamily="18" charset="0"/>
            </a:endParaRPr>
          </a:p>
          <a:p>
            <a:pPr algn="just"/>
            <a:r>
              <a:rPr lang="en-US" sz="2400" b="1" u="sng" dirty="0">
                <a:latin typeface="Times New Roman" panose="02020603050405020304" pitchFamily="18" charset="0"/>
                <a:cs typeface="Times New Roman" panose="02020603050405020304" pitchFamily="18" charset="0"/>
              </a:rPr>
              <a:t>While reviewing various tax audit reports it was observed that in some cases where the </a:t>
            </a:r>
            <a:r>
              <a:rPr lang="en-US" sz="2400" b="1" u="sng" dirty="0" err="1">
                <a:latin typeface="Times New Roman" panose="02020603050405020304" pitchFamily="18" charset="0"/>
                <a:cs typeface="Times New Roman" panose="02020603050405020304" pitchFamily="18" charset="0"/>
              </a:rPr>
              <a:t>assessee</a:t>
            </a:r>
            <a:r>
              <a:rPr lang="en-US" sz="2400" b="1" u="sng" dirty="0">
                <a:latin typeface="Times New Roman" panose="02020603050405020304" pitchFamily="18" charset="0"/>
                <a:cs typeface="Times New Roman" panose="02020603050405020304" pitchFamily="18" charset="0"/>
              </a:rPr>
              <a:t> has obtained a separate Audit report, reference of that separate Audit report for claiming deductions was not made in Form No. 3CA as per the requirement of para 31.2 of the Guidance Note.</a:t>
            </a:r>
          </a:p>
        </p:txBody>
      </p:sp>
      <p:sp>
        <p:nvSpPr>
          <p:cNvPr id="3" name="Footer Placeholder 2"/>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4"/>
          <p:cNvSpPr>
            <a:spLocks noGrp="1"/>
          </p:cNvSpPr>
          <p:nvPr>
            <p:ph idx="1"/>
          </p:nvPr>
        </p:nvSpPr>
        <p:spPr>
          <a:xfrm>
            <a:off x="357188" y="838201"/>
            <a:ext cx="8329612" cy="2133600"/>
          </a:xfrm>
          <a:ln w="3175">
            <a:solidFill>
              <a:schemeClr val="tx1"/>
            </a:solidFill>
          </a:ln>
        </p:spPr>
        <p:style>
          <a:lnRef idx="2">
            <a:schemeClr val="dk1"/>
          </a:lnRef>
          <a:fillRef idx="1">
            <a:schemeClr val="lt1"/>
          </a:fillRef>
          <a:effectRef idx="0">
            <a:schemeClr val="dk1"/>
          </a:effectRef>
          <a:fontRef idx="minor">
            <a:schemeClr val="dk1"/>
          </a:fontRef>
        </p:style>
        <p:txBody>
          <a:bodyPr/>
          <a:lstStyle/>
          <a:p>
            <a:pPr algn="just">
              <a:buFont typeface="Arial" pitchFamily="34" charset="0"/>
              <a:buNone/>
            </a:pPr>
            <a:r>
              <a:rPr lang="en-IN" sz="2400" dirty="0">
                <a:solidFill>
                  <a:schemeClr val="tx1"/>
                </a:solidFill>
                <a:latin typeface="Times New Roman" pitchFamily="18" charset="0"/>
                <a:cs typeface="Times New Roman" pitchFamily="18" charset="0"/>
              </a:rPr>
              <a:t>20.(a) Any sum paid to an employee as bonus or commission for services rendered, where such sum was otherwise payable to him as profits or dividend. [Section 36(1)(ii)]</a:t>
            </a:r>
          </a:p>
          <a:p>
            <a:pPr algn="just">
              <a:buFont typeface="Arial" pitchFamily="34" charset="0"/>
              <a:buNone/>
            </a:pPr>
            <a:r>
              <a:rPr lang="en-IN" sz="2400" dirty="0">
                <a:solidFill>
                  <a:schemeClr val="tx1"/>
                </a:solidFill>
                <a:latin typeface="Times New Roman" pitchFamily="18" charset="0"/>
                <a:cs typeface="Times New Roman" pitchFamily="18" charset="0"/>
              </a:rPr>
              <a:t>	(b) Details of contributions received from employees for various funds as referred to in section 36(1)(</a:t>
            </a:r>
            <a:r>
              <a:rPr lang="en-IN" sz="2400" dirty="0" err="1">
                <a:solidFill>
                  <a:schemeClr val="tx1"/>
                </a:solidFill>
                <a:latin typeface="Times New Roman" pitchFamily="18" charset="0"/>
                <a:cs typeface="Times New Roman" pitchFamily="18" charset="0"/>
              </a:rPr>
              <a:t>va</a:t>
            </a:r>
            <a:r>
              <a:rPr lang="en-IN" sz="2400" dirty="0">
                <a:solidFill>
                  <a:schemeClr val="tx1"/>
                </a:solidFill>
                <a:latin typeface="Times New Roman" pitchFamily="18" charset="0"/>
                <a:cs typeface="Times New Roman" pitchFamily="18" charset="0"/>
              </a:rPr>
              <a:t>):</a:t>
            </a:r>
          </a:p>
        </p:txBody>
      </p:sp>
      <p:graphicFrame>
        <p:nvGraphicFramePr>
          <p:cNvPr id="3" name="Table 2"/>
          <p:cNvGraphicFramePr>
            <a:graphicFrameLocks noGrp="1"/>
          </p:cNvGraphicFramePr>
          <p:nvPr/>
        </p:nvGraphicFramePr>
        <p:xfrm>
          <a:off x="381000" y="2979420"/>
          <a:ext cx="8305800" cy="1097280"/>
        </p:xfrm>
        <a:graphic>
          <a:graphicData uri="http://schemas.openxmlformats.org/drawingml/2006/table">
            <a:tbl>
              <a:tblPr/>
              <a:tblGrid>
                <a:gridCol w="898799">
                  <a:extLst>
                    <a:ext uri="{9D8B030D-6E8A-4147-A177-3AD203B41FA5}">
                      <a16:colId xmlns:a16="http://schemas.microsoft.com/office/drawing/2014/main" val="20000"/>
                    </a:ext>
                  </a:extLst>
                </a:gridCol>
                <a:gridCol w="957441">
                  <a:extLst>
                    <a:ext uri="{9D8B030D-6E8A-4147-A177-3AD203B41FA5}">
                      <a16:colId xmlns:a16="http://schemas.microsoft.com/office/drawing/2014/main" val="20001"/>
                    </a:ext>
                  </a:extLst>
                </a:gridCol>
                <a:gridCol w="1612778">
                  <a:extLst>
                    <a:ext uri="{9D8B030D-6E8A-4147-A177-3AD203B41FA5}">
                      <a16:colId xmlns:a16="http://schemas.microsoft.com/office/drawing/2014/main" val="20002"/>
                    </a:ext>
                  </a:extLst>
                </a:gridCol>
                <a:gridCol w="1251800">
                  <a:extLst>
                    <a:ext uri="{9D8B030D-6E8A-4147-A177-3AD203B41FA5}">
                      <a16:colId xmlns:a16="http://schemas.microsoft.com/office/drawing/2014/main" val="20003"/>
                    </a:ext>
                  </a:extLst>
                </a:gridCol>
                <a:gridCol w="1248702">
                  <a:extLst>
                    <a:ext uri="{9D8B030D-6E8A-4147-A177-3AD203B41FA5}">
                      <a16:colId xmlns:a16="http://schemas.microsoft.com/office/drawing/2014/main" val="20004"/>
                    </a:ext>
                  </a:extLst>
                </a:gridCol>
                <a:gridCol w="2336280">
                  <a:extLst>
                    <a:ext uri="{9D8B030D-6E8A-4147-A177-3AD203B41FA5}">
                      <a16:colId xmlns:a16="http://schemas.microsoft.com/office/drawing/2014/main" val="20005"/>
                    </a:ext>
                  </a:extLst>
                </a:gridCol>
              </a:tblGrid>
              <a:tr h="563563">
                <a:tc>
                  <a:txBody>
                    <a:bodyPr/>
                    <a:lstStyle/>
                    <a:p>
                      <a:pPr marL="68263" marR="0" lvl="0" indent="52388" algn="l" defTabSz="914400" rtl="0" eaLnBrk="0" fontAlgn="base" latinLnBrk="0" hangingPunct="0">
                        <a:lnSpc>
                          <a:spcPct val="101000"/>
                        </a:lnSpc>
                        <a:spcBef>
                          <a:spcPct val="0"/>
                        </a:spcBef>
                        <a:spcAft>
                          <a:spcPct val="0"/>
                        </a:spcAft>
                        <a:buClrTx/>
                        <a:buSzTx/>
                        <a:buFontTx/>
                        <a:buNone/>
                        <a:tabLst/>
                      </a:pPr>
                      <a:r>
                        <a:rPr kumimoji="0" lang="en-IN" sz="1800" b="0" i="0" u="none" strike="noStrike" cap="none" normalizeH="0" baseline="0" dirty="0">
                          <a:ln>
                            <a:noFill/>
                          </a:ln>
                          <a:solidFill>
                            <a:schemeClr val="tx1"/>
                          </a:solidFill>
                          <a:effectLst/>
                          <a:latin typeface="Times New Roman" pitchFamily="18" charset="0"/>
                          <a:cs typeface="Times New Roman" pitchFamily="18" charset="0"/>
                        </a:rPr>
                        <a:t>Serial number</a:t>
                      </a: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12725" marR="0" lvl="0" indent="-146050" algn="l" defTabSz="914400" rtl="0" eaLnBrk="0" fontAlgn="base" latinLnBrk="0" hangingPunct="0">
                        <a:lnSpc>
                          <a:spcPct val="101000"/>
                        </a:lnSpc>
                        <a:spcBef>
                          <a:spcPct val="0"/>
                        </a:spcBef>
                        <a:spcAft>
                          <a:spcPct val="0"/>
                        </a:spcAft>
                        <a:buClrTx/>
                        <a:buSzTx/>
                        <a:buFontTx/>
                        <a:buNone/>
                        <a:tabLst/>
                      </a:pPr>
                      <a:r>
                        <a:rPr kumimoji="0" lang="en-IN" sz="1800" b="0" i="0" u="none" strike="noStrike" cap="none" normalizeH="0" baseline="0">
                          <a:ln>
                            <a:noFill/>
                          </a:ln>
                          <a:solidFill>
                            <a:schemeClr val="tx1"/>
                          </a:solidFill>
                          <a:effectLst/>
                          <a:latin typeface="Times New Roman" pitchFamily="18" charset="0"/>
                          <a:cs typeface="Times New Roman" pitchFamily="18" charset="0"/>
                        </a:rPr>
                        <a:t>Nature of fund</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112713" marR="0" lvl="0" indent="73025" algn="l" defTabSz="914400" rtl="0" eaLnBrk="0" fontAlgn="base" latinLnBrk="0" hangingPunct="0">
                        <a:lnSpc>
                          <a:spcPct val="101000"/>
                        </a:lnSpc>
                        <a:spcBef>
                          <a:spcPct val="0"/>
                        </a:spcBef>
                        <a:spcAft>
                          <a:spcPct val="0"/>
                        </a:spcAft>
                        <a:buClrTx/>
                        <a:buSzTx/>
                        <a:buFontTx/>
                        <a:buNone/>
                        <a:tabLst/>
                      </a:pPr>
                      <a:r>
                        <a:rPr kumimoji="0" lang="en-IN" sz="1800" b="0" i="0" u="none" strike="noStrike" cap="none" normalizeH="0" baseline="0">
                          <a:ln>
                            <a:noFill/>
                          </a:ln>
                          <a:solidFill>
                            <a:schemeClr val="tx1"/>
                          </a:solidFill>
                          <a:effectLst/>
                          <a:latin typeface="Times New Roman" pitchFamily="18" charset="0"/>
                          <a:cs typeface="Times New Roman" pitchFamily="18" charset="0"/>
                        </a:rPr>
                        <a:t>Sum received from employees</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03200" marR="0" lvl="0" indent="-114300" algn="l" defTabSz="914400" rtl="0" eaLnBrk="0" fontAlgn="base" latinLnBrk="0" hangingPunct="0">
                        <a:lnSpc>
                          <a:spcPct val="101000"/>
                        </a:lnSpc>
                        <a:spcBef>
                          <a:spcPct val="0"/>
                        </a:spcBef>
                        <a:spcAft>
                          <a:spcPct val="0"/>
                        </a:spcAft>
                        <a:buClrTx/>
                        <a:buSzTx/>
                        <a:buFontTx/>
                        <a:buNone/>
                        <a:tabLst/>
                      </a:pPr>
                      <a:r>
                        <a:rPr kumimoji="0" lang="en-IN" sz="1800" b="0" i="0" u="none" strike="noStrike" cap="none" normalizeH="0" baseline="0" dirty="0">
                          <a:ln>
                            <a:noFill/>
                          </a:ln>
                          <a:solidFill>
                            <a:schemeClr val="tx1"/>
                          </a:solidFill>
                          <a:effectLst/>
                          <a:latin typeface="Times New Roman" pitchFamily="18" charset="0"/>
                          <a:cs typeface="Times New Roman" pitchFamily="18" charset="0"/>
                        </a:rPr>
                        <a:t>Due date for payment</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88900" marR="0" lvl="0" indent="57150" algn="l" defTabSz="914400" rtl="0" eaLnBrk="0" fontAlgn="base" latinLnBrk="0" hangingPunct="0">
                        <a:lnSpc>
                          <a:spcPct val="101000"/>
                        </a:lnSpc>
                        <a:spcBef>
                          <a:spcPct val="0"/>
                        </a:spcBef>
                        <a:spcAft>
                          <a:spcPct val="0"/>
                        </a:spcAft>
                        <a:buClrTx/>
                        <a:buSzTx/>
                        <a:buFontTx/>
                        <a:buNone/>
                        <a:tabLst/>
                      </a:pPr>
                      <a:r>
                        <a:rPr kumimoji="0" lang="en-IN" sz="1800" b="0" i="0" u="none" strike="noStrike" cap="none" normalizeH="0" baseline="0">
                          <a:ln>
                            <a:noFill/>
                          </a:ln>
                          <a:solidFill>
                            <a:schemeClr val="tx1"/>
                          </a:solidFill>
                          <a:effectLst/>
                          <a:latin typeface="Times New Roman" pitchFamily="18" charset="0"/>
                          <a:cs typeface="Times New Roman" pitchFamily="18" charset="0"/>
                        </a:rPr>
                        <a:t>The actual amount paid</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95250" marR="0" lvl="0" indent="1588" algn="ctr" defTabSz="914400" rtl="0" eaLnBrk="0" fontAlgn="base" latinLnBrk="0" hangingPunct="0">
                        <a:lnSpc>
                          <a:spcPct val="100000"/>
                        </a:lnSpc>
                        <a:spcBef>
                          <a:spcPct val="0"/>
                        </a:spcBef>
                        <a:spcAft>
                          <a:spcPct val="0"/>
                        </a:spcAft>
                        <a:buClrTx/>
                        <a:buSzTx/>
                        <a:buFontTx/>
                        <a:buNone/>
                        <a:tabLst/>
                      </a:pPr>
                      <a:r>
                        <a:rPr kumimoji="0" lang="en-IN" sz="1800" b="0" i="0" u="none" strike="noStrike" cap="none" normalizeH="0" baseline="0" dirty="0">
                          <a:ln>
                            <a:noFill/>
                          </a:ln>
                          <a:solidFill>
                            <a:schemeClr val="tx1"/>
                          </a:solidFill>
                          <a:effectLst/>
                          <a:latin typeface="Times New Roman" pitchFamily="18" charset="0"/>
                          <a:cs typeface="Times New Roman" pitchFamily="18" charset="0"/>
                        </a:rPr>
                        <a:t>The actual date of payment to the concerned authorities</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2542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IN" sz="18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IN" sz="1800" b="0" i="0" u="none" strike="noStrike" cap="none" normalizeH="0" baseline="0" dirty="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IN" sz="18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IN" sz="18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IN" sz="1800" b="0" i="0" u="none" strike="noStrike" cap="none" normalizeH="0" baseline="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IN" sz="1800" b="0" i="0" u="none" strike="noStrike" cap="none" normalizeH="0" baseline="0" dirty="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8"/>
                    </a:solidFill>
                  </a:tcPr>
                </a:tc>
                <a:extLst>
                  <a:ext uri="{0D108BD9-81ED-4DB2-BD59-A6C34878D82A}">
                    <a16:rowId xmlns:a16="http://schemas.microsoft.com/office/drawing/2014/main" val="10001"/>
                  </a:ext>
                </a:extLst>
              </a:tr>
            </a:tbl>
          </a:graphicData>
        </a:graphic>
      </p:graphicFrame>
      <p:sp>
        <p:nvSpPr>
          <p:cNvPr id="4" name="Content Placeholder 2"/>
          <p:cNvSpPr txBox="1">
            <a:spLocks/>
          </p:cNvSpPr>
          <p:nvPr/>
        </p:nvSpPr>
        <p:spPr>
          <a:xfrm>
            <a:off x="228600" y="152400"/>
            <a:ext cx="1905000" cy="457199"/>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vert="horz" lIns="91440" tIns="45720" rIns="91440" bIns="45720" rtlCol="0">
            <a:normAutofit fontScale="92500"/>
          </a:bodyPr>
          <a:lstStyle/>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a:ln>
                  <a:noFill/>
                </a:ln>
                <a:solidFill>
                  <a:schemeClr val="dk1"/>
                </a:solidFill>
                <a:effectLst/>
                <a:uLnTx/>
                <a:uFillTx/>
                <a:latin typeface="Times New Roman" panose="02020603050405020304" pitchFamily="18" charset="0"/>
                <a:cs typeface="Times New Roman" panose="02020603050405020304" pitchFamily="18" charset="0"/>
              </a:rPr>
              <a:t>CLAUSE - </a:t>
            </a:r>
            <a:r>
              <a:rPr lang="en-US" sz="2400" b="1" dirty="0">
                <a:latin typeface="Times New Roman" panose="02020603050405020304" pitchFamily="18" charset="0"/>
                <a:cs typeface="Times New Roman" panose="02020603050405020304" pitchFamily="18" charset="0"/>
              </a:rPr>
              <a:t>20</a:t>
            </a:r>
            <a:endParaRPr kumimoji="0" lang="en-US" sz="2400" b="1" i="0" u="none" strike="noStrike" kern="1200" cap="none" spc="0" normalizeH="0" baseline="0" noProof="0" dirty="0">
              <a:ln>
                <a:noFill/>
              </a:ln>
              <a:solidFill>
                <a:schemeClr val="dk1"/>
              </a:solidFill>
              <a:effectLst/>
              <a:uLnTx/>
              <a:uFillTx/>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066800"/>
            <a:ext cx="8610600" cy="1295400"/>
          </a:xfrm>
        </p:spPr>
        <p:style>
          <a:lnRef idx="2">
            <a:schemeClr val="dk1"/>
          </a:lnRef>
          <a:fillRef idx="1">
            <a:schemeClr val="lt1"/>
          </a:fillRef>
          <a:effectRef idx="0">
            <a:schemeClr val="dk1"/>
          </a:effectRef>
          <a:fontRef idx="minor">
            <a:schemeClr val="dk1"/>
          </a:fontRef>
        </p:style>
        <p:txBody>
          <a:bodyPr>
            <a:normAutofit/>
          </a:bodyPr>
          <a:lstStyle/>
          <a:p>
            <a:pPr algn="just">
              <a:buNone/>
            </a:pPr>
            <a:r>
              <a:rPr lang="en-US" sz="2400" dirty="0">
                <a:solidFill>
                  <a:schemeClr val="tx1"/>
                </a:solidFill>
                <a:latin typeface="Times New Roman" pitchFamily="18" charset="0"/>
                <a:cs typeface="Times New Roman" pitchFamily="18" charset="0"/>
              </a:rPr>
              <a:t>20  (a) Any sum paid to an employee as bonus or commission for services rendered, where such sum was otherwise payable to him as profits or dividend. [Section 36(1)(ii)]</a:t>
            </a:r>
          </a:p>
        </p:txBody>
      </p:sp>
      <p:pic>
        <p:nvPicPr>
          <p:cNvPr id="4" name="Picture 1"/>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a14:imgEffect>
                  </a14:imgLayer>
                </a14:imgProps>
              </a:ext>
            </a:extLst>
          </a:blip>
          <a:srcRect l="14641" t="62500" r="17423" b="18750"/>
          <a:stretch>
            <a:fillRect/>
          </a:stretch>
        </p:blipFill>
        <p:spPr bwMode="auto">
          <a:xfrm>
            <a:off x="228600" y="2362199"/>
            <a:ext cx="8839200" cy="1371600"/>
          </a:xfrm>
          <a:prstGeom prst="rect">
            <a:avLst/>
          </a:prstGeom>
          <a:noFill/>
          <a:ln w="9525">
            <a:noFill/>
            <a:miter lim="800000"/>
            <a:headEnd/>
            <a:tailEnd/>
          </a:ln>
          <a:effectLst/>
        </p:spPr>
      </p:pic>
      <p:sp>
        <p:nvSpPr>
          <p:cNvPr id="5" name="Content Placeholder 2"/>
          <p:cNvSpPr txBox="1">
            <a:spLocks/>
          </p:cNvSpPr>
          <p:nvPr/>
        </p:nvSpPr>
        <p:spPr>
          <a:xfrm>
            <a:off x="228600" y="152400"/>
            <a:ext cx="2111152" cy="457199"/>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vert="horz" lIns="91440" tIns="45720" rIns="91440" bIns="45720" rtlCol="0">
            <a:normAutofit lnSpcReduction="10000"/>
          </a:bodyPr>
          <a:lstStyle/>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a:ln>
                  <a:noFill/>
                </a:ln>
                <a:solidFill>
                  <a:schemeClr val="dk1"/>
                </a:solidFill>
                <a:effectLst/>
                <a:uLnTx/>
                <a:uFillTx/>
                <a:latin typeface="Times New Roman" panose="02020603050405020304" pitchFamily="18" charset="0"/>
                <a:cs typeface="Times New Roman" panose="02020603050405020304" pitchFamily="18" charset="0"/>
              </a:rPr>
              <a:t>CLAUSE - </a:t>
            </a:r>
            <a:r>
              <a:rPr lang="en-US" sz="2400" b="1" dirty="0">
                <a:latin typeface="Times New Roman" panose="02020603050405020304" pitchFamily="18" charset="0"/>
                <a:cs typeface="Times New Roman" panose="02020603050405020304" pitchFamily="18" charset="0"/>
              </a:rPr>
              <a:t>20</a:t>
            </a:r>
            <a:endParaRPr kumimoji="0" lang="en-US" sz="2400" b="1" i="0" u="none" strike="noStrike" kern="1200" cap="none" spc="0" normalizeH="0" baseline="0" noProof="0" dirty="0">
              <a:ln>
                <a:noFill/>
              </a:ln>
              <a:solidFill>
                <a:schemeClr val="dk1"/>
              </a:solidFill>
              <a:effectLst/>
              <a:uLnTx/>
              <a:uFillTx/>
              <a:latin typeface="Times New Roman" panose="02020603050405020304" pitchFamily="18" charset="0"/>
              <a:cs typeface="Times New Roman" panose="02020603050405020304" pitchFamily="18" charset="0"/>
            </a:endParaRPr>
          </a:p>
        </p:txBody>
      </p:sp>
      <p:sp>
        <p:nvSpPr>
          <p:cNvPr id="6" name="object 5"/>
          <p:cNvSpPr txBox="1"/>
          <p:nvPr/>
        </p:nvSpPr>
        <p:spPr>
          <a:xfrm>
            <a:off x="228600" y="615950"/>
            <a:ext cx="2679700" cy="450850"/>
          </a:xfrm>
          <a:prstGeom prst="rect">
            <a:avLst/>
          </a:prstGeom>
        </p:spPr>
        <p:txBody>
          <a:bodyPr lIns="0" tIns="12065" rIns="0" bIns="0">
            <a:spAutoFit/>
          </a:bodyPr>
          <a:lstStyle/>
          <a:p>
            <a:pPr marL="12700" fontAlgn="auto">
              <a:spcBef>
                <a:spcPts val="95"/>
              </a:spcBef>
              <a:spcAft>
                <a:spcPts val="0"/>
              </a:spcAft>
              <a:defRPr/>
            </a:pPr>
            <a:r>
              <a:rPr sz="2800" b="1" spc="-15" dirty="0">
                <a:latin typeface="Calibri"/>
                <a:cs typeface="Calibri"/>
              </a:rPr>
              <a:t>Format </a:t>
            </a:r>
            <a:r>
              <a:rPr sz="2800" b="1" spc="-5" dirty="0">
                <a:latin typeface="Calibri"/>
                <a:cs typeface="Calibri"/>
              </a:rPr>
              <a:t>in</a:t>
            </a:r>
            <a:r>
              <a:rPr sz="2800" b="1" spc="-40" dirty="0">
                <a:latin typeface="Calibri"/>
                <a:cs typeface="Calibri"/>
              </a:rPr>
              <a:t> </a:t>
            </a:r>
            <a:r>
              <a:rPr sz="2800" b="1" spc="-5" dirty="0">
                <a:latin typeface="Calibri"/>
                <a:cs typeface="Calibri"/>
              </a:rPr>
              <a:t>e-utility</a:t>
            </a:r>
            <a:endParaRPr sz="2800">
              <a:latin typeface="Calibri"/>
              <a:cs typeface="Calibri"/>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16632"/>
            <a:ext cx="8568952" cy="6264696"/>
          </a:xfrm>
        </p:spPr>
        <p:txBody>
          <a:bodyPr>
            <a:noAutofit/>
          </a:bodyPr>
          <a:lstStyle/>
          <a:p>
            <a:pPr marL="0" indent="0" algn="just">
              <a:buNone/>
            </a:pPr>
            <a:r>
              <a:rPr lang="en-US" sz="2400" dirty="0">
                <a:latin typeface="Times New Roman" panose="02020603050405020304" pitchFamily="18" charset="0"/>
                <a:cs typeface="Times New Roman" panose="02020603050405020304" pitchFamily="18" charset="0"/>
              </a:rPr>
              <a:t>The </a:t>
            </a:r>
            <a:r>
              <a:rPr lang="en-US" sz="2400" dirty="0" err="1">
                <a:latin typeface="Times New Roman" panose="02020603050405020304" pitchFamily="18" charset="0"/>
                <a:cs typeface="Times New Roman" panose="02020603050405020304" pitchFamily="18" charset="0"/>
              </a:rPr>
              <a:t>assessee</a:t>
            </a:r>
            <a:r>
              <a:rPr lang="en-US" sz="2400" dirty="0">
                <a:latin typeface="Times New Roman" panose="02020603050405020304" pitchFamily="18" charset="0"/>
                <a:cs typeface="Times New Roman" panose="02020603050405020304" pitchFamily="18" charset="0"/>
              </a:rPr>
              <a:t> would be allowed a deduction in respect of a payment made to an employee in the nature of a bonus of commission only if such bonus or commission was available exclusively to such employee in relation to the services rendered by him. </a:t>
            </a:r>
          </a:p>
          <a:p>
            <a:pPr marL="0" indent="0" algn="just">
              <a:buNone/>
            </a:pPr>
            <a:r>
              <a:rPr lang="en-US" sz="2400" dirty="0">
                <a:latin typeface="Times New Roman" panose="02020603050405020304" pitchFamily="18" charset="0"/>
                <a:cs typeface="Times New Roman" panose="02020603050405020304" pitchFamily="18" charset="0"/>
              </a:rPr>
              <a:t>However, deduction shall not be allowed in the case of distribution of dividends indirectly in the name of bonus/commission.</a:t>
            </a:r>
          </a:p>
          <a:p>
            <a:pPr marL="0" indent="0" algn="just">
              <a:buNone/>
            </a:pPr>
            <a:r>
              <a:rPr lang="en-US" sz="2400" dirty="0">
                <a:latin typeface="Times New Roman" panose="02020603050405020304" pitchFamily="18" charset="0"/>
                <a:cs typeface="Times New Roman" panose="02020603050405020304" pitchFamily="18" charset="0"/>
              </a:rPr>
              <a:t>The tax auditor is not required to express his opinion on the </a:t>
            </a:r>
            <a:r>
              <a:rPr lang="en-US" sz="2400" dirty="0" err="1">
                <a:latin typeface="Times New Roman" panose="02020603050405020304" pitchFamily="18" charset="0"/>
                <a:cs typeface="Times New Roman" panose="02020603050405020304" pitchFamily="18" charset="0"/>
              </a:rPr>
              <a:t>disallowability</a:t>
            </a:r>
            <a:r>
              <a:rPr lang="en-US" sz="2400" dirty="0">
                <a:latin typeface="Times New Roman" panose="02020603050405020304" pitchFamily="18" charset="0"/>
                <a:cs typeface="Times New Roman" panose="02020603050405020304" pitchFamily="18" charset="0"/>
              </a:rPr>
              <a:t> or otherwise of these payments.</a:t>
            </a:r>
          </a:p>
          <a:p>
            <a:pPr marL="0" indent="0" algn="just">
              <a:buNone/>
            </a:pPr>
            <a:r>
              <a:rPr lang="en-US" sz="2400" dirty="0">
                <a:latin typeface="Times New Roman" panose="02020603050405020304" pitchFamily="18" charset="0"/>
                <a:cs typeface="Times New Roman" panose="02020603050405020304" pitchFamily="18" charset="0"/>
              </a:rPr>
              <a:t>The auditor should obtain a schedule giving details of the sum paid/ payable to an employee as bonus/commission for services rendered and examine the same with the terms of the contract of those employees.</a:t>
            </a:r>
          </a:p>
          <a:p>
            <a:pPr marL="0" indent="0" algn="just">
              <a:buNone/>
            </a:pPr>
            <a:r>
              <a:rPr lang="en-US" sz="2400" dirty="0">
                <a:latin typeface="Times New Roman" panose="02020603050405020304" pitchFamily="18" charset="0"/>
                <a:cs typeface="Times New Roman" panose="02020603050405020304" pitchFamily="18" charset="0"/>
              </a:rPr>
              <a:t>In case, bonus/commission paid/payable is not in terms of employment agreement but is paid /payable as profits or dividend, report accordingly.</a:t>
            </a:r>
          </a:p>
          <a:p>
            <a:pPr marL="0" indent="0" algn="just">
              <a:buNone/>
            </a:pPr>
            <a:endParaRPr lang="en-IN" sz="16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01124784"/>
      </p:ext>
    </p:extLst>
  </p:cSld>
  <p:clrMapOvr>
    <a:masterClrMapping/>
  </p:clrMapOvr>
</p:sld>
</file>

<file path=ppt/slides/slide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260648"/>
            <a:ext cx="8424936" cy="5229325"/>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Also, an auditor needs to verify whether the payment has been made within the time limit prescribed under section 43B. The details of such payment need to be provided in clause 26 of Form 3CD.</a:t>
            </a:r>
          </a:p>
          <a:p>
            <a:pPr marL="0" indent="0" algn="just">
              <a:buNone/>
            </a:pPr>
            <a:endParaRPr lang="en-US" sz="1800" dirty="0">
              <a:latin typeface="Times New Roman" panose="02020603050405020304" pitchFamily="18" charset="0"/>
              <a:cs typeface="Times New Roman" panose="02020603050405020304" pitchFamily="18" charset="0"/>
            </a:endParaRPr>
          </a:p>
          <a:p>
            <a:pPr marL="0" indent="0" algn="just">
              <a:buNone/>
            </a:pPr>
            <a:endParaRPr lang="en-IN" sz="1800" dirty="0">
              <a:latin typeface="Times New Roman" panose="02020603050405020304" pitchFamily="18"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44A50068-EF42-49DC-8FD3-B8E32362AD83}"/>
              </a:ext>
            </a:extLst>
          </p:cNvPr>
          <p:cNvGraphicFramePr>
            <a:graphicFrameLocks noGrp="1"/>
          </p:cNvGraphicFramePr>
          <p:nvPr>
            <p:extLst>
              <p:ext uri="{D42A27DB-BD31-4B8C-83A1-F6EECF244321}">
                <p14:modId xmlns:p14="http://schemas.microsoft.com/office/powerpoint/2010/main" val="350686316"/>
              </p:ext>
            </p:extLst>
          </p:nvPr>
        </p:nvGraphicFramePr>
        <p:xfrm>
          <a:off x="738327" y="2276872"/>
          <a:ext cx="6096000" cy="670560"/>
        </p:xfrm>
        <a:graphic>
          <a:graphicData uri="http://schemas.openxmlformats.org/drawingml/2006/table">
            <a:tbl>
              <a:tblPr firstRow="1" bandRow="1">
                <a:tableStyleId>{5940675A-B579-460E-94D1-54222C63F5DA}</a:tableStyleId>
              </a:tblPr>
              <a:tblGrid>
                <a:gridCol w="2032000">
                  <a:extLst>
                    <a:ext uri="{9D8B030D-6E8A-4147-A177-3AD203B41FA5}">
                      <a16:colId xmlns:a16="http://schemas.microsoft.com/office/drawing/2014/main" val="3332452567"/>
                    </a:ext>
                  </a:extLst>
                </a:gridCol>
                <a:gridCol w="2032000">
                  <a:extLst>
                    <a:ext uri="{9D8B030D-6E8A-4147-A177-3AD203B41FA5}">
                      <a16:colId xmlns:a16="http://schemas.microsoft.com/office/drawing/2014/main" val="513321562"/>
                    </a:ext>
                  </a:extLst>
                </a:gridCol>
                <a:gridCol w="2032000">
                  <a:extLst>
                    <a:ext uri="{9D8B030D-6E8A-4147-A177-3AD203B41FA5}">
                      <a16:colId xmlns:a16="http://schemas.microsoft.com/office/drawing/2014/main" val="231355048"/>
                    </a:ext>
                  </a:extLst>
                </a:gridCol>
              </a:tblGrid>
              <a:tr h="320040">
                <a:tc>
                  <a:txBody>
                    <a:bodyPr/>
                    <a:lstStyle/>
                    <a:p>
                      <a:pPr algn="ctr" fontAlgn="t" latinLnBrk="1"/>
                      <a:r>
                        <a:rPr lang="en-IN" sz="1800" b="1" i="0" dirty="0">
                          <a:solidFill>
                            <a:schemeClr val="tx1"/>
                          </a:solidFill>
                          <a:effectLst/>
                          <a:latin typeface="Times New Roman" panose="02020603050405020304" pitchFamily="18" charset="0"/>
                          <a:cs typeface="Times New Roman" panose="02020603050405020304" pitchFamily="18" charset="0"/>
                        </a:rPr>
                        <a:t>S. No.</a:t>
                      </a:r>
                      <a:endParaRPr lang="en-IN" sz="1800" b="0" i="0" dirty="0">
                        <a:solidFill>
                          <a:schemeClr val="tx1"/>
                        </a:solidFill>
                        <a:effectLst/>
                        <a:latin typeface="Times New Roman" panose="02020603050405020304" pitchFamily="18" charset="0"/>
                        <a:cs typeface="Times New Roman" panose="02020603050405020304" pitchFamily="18" charset="0"/>
                      </a:endParaRPr>
                    </a:p>
                  </a:txBody>
                  <a:tcPr marL="57150" marR="57150" marT="57150" marB="57150"/>
                </a:tc>
                <a:tc>
                  <a:txBody>
                    <a:bodyPr/>
                    <a:lstStyle/>
                    <a:p>
                      <a:pPr algn="ctr" fontAlgn="t" latinLnBrk="1"/>
                      <a:r>
                        <a:rPr lang="en-IN" sz="1800" b="1" i="0" dirty="0">
                          <a:solidFill>
                            <a:schemeClr val="tx1"/>
                          </a:solidFill>
                          <a:effectLst/>
                          <a:latin typeface="Times New Roman" panose="02020603050405020304" pitchFamily="18" charset="0"/>
                          <a:cs typeface="Times New Roman" panose="02020603050405020304" pitchFamily="18" charset="0"/>
                        </a:rPr>
                        <a:t>Description</a:t>
                      </a:r>
                      <a:endParaRPr lang="en-IN" sz="1800" b="0" i="0" dirty="0">
                        <a:solidFill>
                          <a:schemeClr val="tx1"/>
                        </a:solidFill>
                        <a:effectLst/>
                        <a:latin typeface="Times New Roman" panose="02020603050405020304" pitchFamily="18" charset="0"/>
                        <a:cs typeface="Times New Roman" panose="02020603050405020304" pitchFamily="18" charset="0"/>
                      </a:endParaRPr>
                    </a:p>
                  </a:txBody>
                  <a:tcPr marL="57150" marR="57150" marT="57150" marB="57150"/>
                </a:tc>
                <a:tc>
                  <a:txBody>
                    <a:bodyPr/>
                    <a:lstStyle/>
                    <a:p>
                      <a:pPr algn="ctr" fontAlgn="t" latinLnBrk="1"/>
                      <a:r>
                        <a:rPr lang="en-IN" sz="1800" b="1" i="0" dirty="0">
                          <a:solidFill>
                            <a:schemeClr val="tx1"/>
                          </a:solidFill>
                          <a:effectLst/>
                          <a:latin typeface="Times New Roman" panose="02020603050405020304" pitchFamily="18" charset="0"/>
                          <a:cs typeface="Times New Roman" panose="02020603050405020304" pitchFamily="18" charset="0"/>
                        </a:rPr>
                        <a:t>Amount</a:t>
                      </a:r>
                      <a:endParaRPr lang="en-IN" sz="1800" b="0" i="0" dirty="0">
                        <a:solidFill>
                          <a:schemeClr val="tx1"/>
                        </a:solidFill>
                        <a:effectLst/>
                        <a:latin typeface="Times New Roman" panose="02020603050405020304" pitchFamily="18" charset="0"/>
                        <a:cs typeface="Times New Roman" panose="02020603050405020304" pitchFamily="18" charset="0"/>
                      </a:endParaRPr>
                    </a:p>
                  </a:txBody>
                  <a:tcPr marL="57150" marR="57150" marT="57150" marB="57150"/>
                </a:tc>
                <a:extLst>
                  <a:ext uri="{0D108BD9-81ED-4DB2-BD59-A6C34878D82A}">
                    <a16:rowId xmlns:a16="http://schemas.microsoft.com/office/drawing/2014/main" val="4232334930"/>
                  </a:ext>
                </a:extLst>
              </a:tr>
              <a:tr h="278130">
                <a:tc>
                  <a:txBody>
                    <a:bodyPr/>
                    <a:lstStyle/>
                    <a:p>
                      <a:endParaRPr lang="en-IN" sz="1400">
                        <a:solidFill>
                          <a:schemeClr val="tx1"/>
                        </a:solidFill>
                        <a:latin typeface="Times New Roman" panose="02020603050405020304" pitchFamily="18" charset="0"/>
                        <a:cs typeface="Times New Roman" panose="02020603050405020304" pitchFamily="18" charset="0"/>
                      </a:endParaRPr>
                    </a:p>
                  </a:txBody>
                  <a:tcPr marL="68580" marR="68580" marT="34290" marB="34290"/>
                </a:tc>
                <a:tc>
                  <a:txBody>
                    <a:bodyPr/>
                    <a:lstStyle/>
                    <a:p>
                      <a:endParaRPr lang="en-IN" sz="1400">
                        <a:solidFill>
                          <a:schemeClr val="tx1"/>
                        </a:solidFill>
                        <a:latin typeface="Times New Roman" panose="02020603050405020304" pitchFamily="18" charset="0"/>
                        <a:cs typeface="Times New Roman" panose="02020603050405020304" pitchFamily="18" charset="0"/>
                      </a:endParaRPr>
                    </a:p>
                  </a:txBody>
                  <a:tcPr marL="68580" marR="68580" marT="34290" marB="34290"/>
                </a:tc>
                <a:tc>
                  <a:txBody>
                    <a:bodyPr/>
                    <a:lstStyle/>
                    <a:p>
                      <a:endParaRPr lang="en-IN" sz="1400" dirty="0">
                        <a:solidFill>
                          <a:schemeClr val="tx1"/>
                        </a:solidFill>
                        <a:latin typeface="Times New Roman" panose="02020603050405020304" pitchFamily="18" charset="0"/>
                        <a:cs typeface="Times New Roman" panose="02020603050405020304" pitchFamily="18" charset="0"/>
                      </a:endParaRPr>
                    </a:p>
                  </a:txBody>
                  <a:tcPr marL="68580" marR="68580" marT="34290" marB="34290"/>
                </a:tc>
                <a:extLst>
                  <a:ext uri="{0D108BD9-81ED-4DB2-BD59-A6C34878D82A}">
                    <a16:rowId xmlns:a16="http://schemas.microsoft.com/office/drawing/2014/main" val="555580440"/>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250760876"/>
      </p:ext>
    </p:extLst>
  </p:cSld>
  <p:clrMapOvr>
    <a:masterClrMapping/>
  </p:clrMapOvr>
</p:sld>
</file>

<file path=ppt/slides/slide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293914"/>
            <a:ext cx="8534400" cy="4154984"/>
          </a:xfrm>
          <a:prstGeom prst="rect">
            <a:avLst/>
          </a:prstGeom>
        </p:spPr>
        <p:txBody>
          <a:bodyPr wrap="square">
            <a:spAutoFit/>
          </a:bodyPr>
          <a:lstStyle/>
          <a:p>
            <a:pPr algn="ctr"/>
            <a:r>
              <a:rPr lang="en-US" sz="2400" b="1" dirty="0">
                <a:latin typeface="Times New Roman" pitchFamily="18" charset="0"/>
                <a:cs typeface="Times New Roman" pitchFamily="18" charset="0"/>
              </a:rPr>
              <a:t>As per Page no 162 of Guidance Note on Tax Audit u/s. 44AB of IT Act, 1961 (Revised 2026)</a:t>
            </a:r>
            <a:endParaRPr lang="en-GB" sz="2200" b="1" u="sng" dirty="0">
              <a:latin typeface="Times New Roman" panose="02020603050405020304" pitchFamily="18" charset="0"/>
              <a:cs typeface="Times New Roman" panose="02020603050405020304" pitchFamily="18" charset="0"/>
            </a:endParaRPr>
          </a:p>
          <a:p>
            <a:pPr algn="just"/>
            <a:endParaRPr lang="en-GB" sz="2400" dirty="0">
              <a:latin typeface="Times New Roman" panose="02020603050405020304" pitchFamily="18" charset="0"/>
              <a:cs typeface="Times New Roman" panose="02020603050405020304" pitchFamily="18" charset="0"/>
            </a:endParaRPr>
          </a:p>
          <a:p>
            <a:pPr algn="just"/>
            <a:r>
              <a:rPr lang="en-GB" sz="2400" dirty="0">
                <a:latin typeface="Times New Roman" panose="02020603050405020304" pitchFamily="18" charset="0"/>
                <a:cs typeface="Times New Roman" panose="02020603050405020304" pitchFamily="18" charset="0"/>
              </a:rPr>
              <a:t>32.1 </a:t>
            </a:r>
            <a:r>
              <a:rPr lang="en-US" sz="2400" dirty="0">
                <a:latin typeface="Times New Roman" panose="02020603050405020304" pitchFamily="18" charset="0"/>
                <a:cs typeface="Times New Roman" panose="02020603050405020304" pitchFamily="18" charset="0"/>
              </a:rPr>
              <a:t>Section 36(1)(ii) provides for deduction of any sum paid to an employee as bonus or commission for services rendered where such sum would not have been payable to him as profit or dividend, if it had not been paid as bonus or commission. </a:t>
            </a:r>
          </a:p>
          <a:p>
            <a:pPr algn="just"/>
            <a:r>
              <a:rPr lang="en-US" sz="2400" dirty="0">
                <a:latin typeface="Times New Roman" panose="02020603050405020304" pitchFamily="18" charset="0"/>
                <a:cs typeface="Times New Roman" panose="02020603050405020304" pitchFamily="18" charset="0"/>
              </a:rPr>
              <a:t>In other words, if bonus or commission is in the nature of profit or dividend, it may not be normally allowable as a deduction unless such payment is wholly and exclusively made to the employee </a:t>
            </a:r>
            <a:r>
              <a:rPr lang="en-US" sz="2400" b="1" dirty="0">
                <a:latin typeface="Times New Roman" panose="02020603050405020304" pitchFamily="18" charset="0"/>
                <a:cs typeface="Times New Roman" panose="02020603050405020304" pitchFamily="18" charset="0"/>
              </a:rPr>
              <a:t>[Shahzada Nand &amp; Sons v. CIT [1977)] 108 ITR 358 (SC).</a:t>
            </a:r>
          </a:p>
        </p:txBody>
      </p:sp>
      <p:sp>
        <p:nvSpPr>
          <p:cNvPr id="2" name="Footer Placeholder 1"/>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90601"/>
            <a:ext cx="8610600" cy="914400"/>
          </a:xfrm>
        </p:spPr>
        <p:style>
          <a:lnRef idx="2">
            <a:schemeClr val="dk1"/>
          </a:lnRef>
          <a:fillRef idx="1">
            <a:schemeClr val="lt1"/>
          </a:fillRef>
          <a:effectRef idx="0">
            <a:schemeClr val="dk1"/>
          </a:effectRef>
          <a:fontRef idx="minor">
            <a:schemeClr val="dk1"/>
          </a:fontRef>
        </p:style>
        <p:txBody>
          <a:bodyPr>
            <a:normAutofit/>
          </a:bodyPr>
          <a:lstStyle/>
          <a:p>
            <a:pPr algn="just">
              <a:buNone/>
            </a:pPr>
            <a:r>
              <a:rPr lang="en-US" sz="2400" dirty="0">
                <a:solidFill>
                  <a:schemeClr val="tx1"/>
                </a:solidFill>
                <a:latin typeface="Times New Roman" pitchFamily="18" charset="0"/>
                <a:cs typeface="Times New Roman" pitchFamily="18" charset="0"/>
              </a:rPr>
              <a:t>(b) Details of contributions received from employees for various funds as referred to in section 36(1)(</a:t>
            </a:r>
            <a:r>
              <a:rPr lang="en-US" sz="2400" dirty="0" err="1">
                <a:solidFill>
                  <a:schemeClr val="tx1"/>
                </a:solidFill>
                <a:latin typeface="Times New Roman" pitchFamily="18" charset="0"/>
                <a:cs typeface="Times New Roman" pitchFamily="18" charset="0"/>
              </a:rPr>
              <a:t>va</a:t>
            </a:r>
            <a:r>
              <a:rPr lang="en-US" sz="2400" dirty="0">
                <a:solidFill>
                  <a:schemeClr val="tx1"/>
                </a:solidFill>
                <a:latin typeface="Times New Roman" pitchFamily="18" charset="0"/>
                <a:cs typeface="Times New Roman" pitchFamily="18" charset="0"/>
              </a:rPr>
              <a:t>):</a:t>
            </a:r>
          </a:p>
        </p:txBody>
      </p:sp>
      <p:pic>
        <p:nvPicPr>
          <p:cNvPr id="12289" name="Picture 1"/>
          <p:cNvPicPr>
            <a:picLocks noChangeAspect="1" noChangeArrowheads="1"/>
          </p:cNvPicPr>
          <p:nvPr/>
        </p:nvPicPr>
        <p:blipFill>
          <a:blip r:embed="rId2"/>
          <a:srcRect l="15227" t="71875" r="18009" b="9375"/>
          <a:stretch>
            <a:fillRect/>
          </a:stretch>
        </p:blipFill>
        <p:spPr bwMode="auto">
          <a:xfrm>
            <a:off x="152400" y="1905000"/>
            <a:ext cx="8686800" cy="1371600"/>
          </a:xfrm>
          <a:prstGeom prst="rect">
            <a:avLst/>
          </a:prstGeom>
          <a:noFill/>
          <a:ln w="9525">
            <a:noFill/>
            <a:miter lim="800000"/>
            <a:headEnd/>
            <a:tailEnd/>
          </a:ln>
          <a:effectLst/>
        </p:spPr>
      </p:pic>
      <p:sp>
        <p:nvSpPr>
          <p:cNvPr id="4" name="Content Placeholder 2"/>
          <p:cNvSpPr txBox="1">
            <a:spLocks/>
          </p:cNvSpPr>
          <p:nvPr/>
        </p:nvSpPr>
        <p:spPr>
          <a:xfrm>
            <a:off x="152400" y="76200"/>
            <a:ext cx="2286000" cy="457199"/>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vert="horz" lIns="91440" tIns="45720" rIns="91440" bIns="45720" rtlCol="0">
            <a:noAutofit/>
          </a:bodyPr>
          <a:lstStyle/>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a:ln>
                  <a:noFill/>
                </a:ln>
                <a:solidFill>
                  <a:schemeClr val="dk1"/>
                </a:solidFill>
                <a:effectLst/>
                <a:uLnTx/>
                <a:uFillTx/>
                <a:latin typeface="Times New Roman" panose="02020603050405020304" pitchFamily="18" charset="0"/>
                <a:cs typeface="Times New Roman" panose="02020603050405020304" pitchFamily="18" charset="0"/>
              </a:rPr>
              <a:t>CLAUSE - </a:t>
            </a:r>
            <a:r>
              <a:rPr lang="en-US" sz="2400" b="1" dirty="0">
                <a:latin typeface="Times New Roman" panose="02020603050405020304" pitchFamily="18" charset="0"/>
                <a:cs typeface="Times New Roman" panose="02020603050405020304" pitchFamily="18" charset="0"/>
              </a:rPr>
              <a:t>20</a:t>
            </a:r>
            <a:endParaRPr kumimoji="0" lang="en-US" sz="2400" b="1" i="0" u="none" strike="noStrike" kern="1200" cap="none" spc="0" normalizeH="0" baseline="0" noProof="0" dirty="0">
              <a:ln>
                <a:noFill/>
              </a:ln>
              <a:solidFill>
                <a:schemeClr val="dk1"/>
              </a:solidFill>
              <a:effectLst/>
              <a:uLnTx/>
              <a:uFillTx/>
              <a:latin typeface="Times New Roman" panose="02020603050405020304" pitchFamily="18" charset="0"/>
              <a:cs typeface="Times New Roman" panose="02020603050405020304" pitchFamily="18" charset="0"/>
            </a:endParaRPr>
          </a:p>
        </p:txBody>
      </p:sp>
      <p:sp>
        <p:nvSpPr>
          <p:cNvPr id="5" name="object 5"/>
          <p:cNvSpPr txBox="1"/>
          <p:nvPr/>
        </p:nvSpPr>
        <p:spPr>
          <a:xfrm>
            <a:off x="228600" y="457200"/>
            <a:ext cx="3048000" cy="443070"/>
          </a:xfrm>
          <a:prstGeom prst="rect">
            <a:avLst/>
          </a:prstGeom>
        </p:spPr>
        <p:txBody>
          <a:bodyPr wrap="square" lIns="0" tIns="12065" rIns="0" bIns="0">
            <a:spAutoFit/>
          </a:bodyPr>
          <a:lstStyle/>
          <a:p>
            <a:pPr marL="12700" fontAlgn="auto">
              <a:spcBef>
                <a:spcPts val="95"/>
              </a:spcBef>
              <a:spcAft>
                <a:spcPts val="0"/>
              </a:spcAft>
              <a:defRPr/>
            </a:pPr>
            <a:r>
              <a:rPr sz="2800" b="1" spc="-15" dirty="0">
                <a:latin typeface="Times New Roman" panose="02020603050405020304" pitchFamily="18" charset="0"/>
                <a:cs typeface="Times New Roman" panose="02020603050405020304" pitchFamily="18" charset="0"/>
              </a:rPr>
              <a:t>Format </a:t>
            </a:r>
            <a:r>
              <a:rPr sz="2800" b="1" spc="-5" dirty="0">
                <a:latin typeface="Times New Roman" panose="02020603050405020304" pitchFamily="18" charset="0"/>
                <a:cs typeface="Times New Roman" panose="02020603050405020304" pitchFamily="18" charset="0"/>
              </a:rPr>
              <a:t>in</a:t>
            </a:r>
            <a:r>
              <a:rPr sz="2800" b="1" spc="-40" dirty="0">
                <a:latin typeface="Times New Roman" panose="02020603050405020304" pitchFamily="18" charset="0"/>
                <a:cs typeface="Times New Roman" panose="02020603050405020304" pitchFamily="18" charset="0"/>
              </a:rPr>
              <a:t> </a:t>
            </a:r>
            <a:r>
              <a:rPr sz="2800" b="1" spc="-5" dirty="0">
                <a:latin typeface="Times New Roman" panose="02020603050405020304" pitchFamily="18" charset="0"/>
                <a:cs typeface="Times New Roman" panose="02020603050405020304" pitchFamily="18" charset="0"/>
              </a:rPr>
              <a:t>e-utility</a:t>
            </a:r>
            <a:endParaRPr sz="28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260648"/>
            <a:ext cx="8568952" cy="5688632"/>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This clause </a:t>
            </a:r>
            <a:r>
              <a:rPr lang="en-US" sz="2400" b="1" u="sng" dirty="0">
                <a:latin typeface="Times New Roman" panose="02020603050405020304" pitchFamily="18" charset="0"/>
                <a:cs typeface="Times New Roman" panose="02020603050405020304" pitchFamily="18" charset="0"/>
              </a:rPr>
              <a:t>permits deduction of the following if it is credited by  the </a:t>
            </a:r>
            <a:r>
              <a:rPr lang="en-US" sz="2400" b="1" u="sng" dirty="0" err="1">
                <a:latin typeface="Times New Roman" panose="02020603050405020304" pitchFamily="18" charset="0"/>
                <a:cs typeface="Times New Roman" panose="02020603050405020304" pitchFamily="18" charset="0"/>
              </a:rPr>
              <a:t>assessee</a:t>
            </a:r>
            <a:r>
              <a:rPr lang="en-US" sz="2400" b="1" u="sng" dirty="0">
                <a:latin typeface="Times New Roman" panose="02020603050405020304" pitchFamily="18" charset="0"/>
                <a:cs typeface="Times New Roman" panose="02020603050405020304" pitchFamily="18" charset="0"/>
              </a:rPr>
              <a:t> to the account of the employees in the relevant statutory fund on or before the due date.</a:t>
            </a: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Here</a:t>
            </a:r>
            <a:r>
              <a:rPr lang="en-US" sz="2400" b="1" u="sng" dirty="0">
                <a:latin typeface="Times New Roman" panose="02020603050405020304" pitchFamily="18" charset="0"/>
                <a:cs typeface="Times New Roman" panose="02020603050405020304" pitchFamily="18" charset="0"/>
              </a:rPr>
              <a:t>, due date is not the due date for filing income tax return but the date by which an </a:t>
            </a:r>
            <a:r>
              <a:rPr lang="en-US" sz="2400" b="1" u="sng" dirty="0" err="1">
                <a:latin typeface="Times New Roman" panose="02020603050405020304" pitchFamily="18" charset="0"/>
                <a:cs typeface="Times New Roman" panose="02020603050405020304" pitchFamily="18" charset="0"/>
              </a:rPr>
              <a:t>assessee</a:t>
            </a:r>
            <a:r>
              <a:rPr lang="en-US" sz="2400" b="1" u="sng" dirty="0">
                <a:latin typeface="Times New Roman" panose="02020603050405020304" pitchFamily="18" charset="0"/>
                <a:cs typeface="Times New Roman" panose="02020603050405020304" pitchFamily="18" charset="0"/>
              </a:rPr>
              <a:t> is required as employer to credit the employee’s contributions to the employee’s account in the relevant fund under any Act such as:</a:t>
            </a:r>
          </a:p>
          <a:p>
            <a:pPr lvl="1"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Any fund setup under the provisions of ESI Act, 1948</a:t>
            </a:r>
          </a:p>
          <a:p>
            <a:pPr lvl="1"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Gratuity Fund</a:t>
            </a:r>
          </a:p>
          <a:p>
            <a:pPr lvl="1"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Provident Fund</a:t>
            </a:r>
          </a:p>
          <a:p>
            <a:pPr lvl="1"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Superannuation Fund</a:t>
            </a:r>
          </a:p>
          <a:p>
            <a:pPr lvl="1"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Any Other Welfare Fund</a:t>
            </a:r>
            <a:endParaRPr lang="en-IN" sz="24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349675399"/>
      </p:ext>
    </p:extLst>
  </p:cSld>
  <p:clrMapOvr>
    <a:masterClrMapping/>
  </p:clrMapOvr>
</p:sld>
</file>

<file path=ppt/slides/slide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332656"/>
            <a:ext cx="8424936" cy="5157317"/>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Further, any grace period allowed under the relevant statute may be taken into consideration while determining the due date.</a:t>
            </a:r>
          </a:p>
          <a:p>
            <a:pPr marL="0" indent="0" algn="just">
              <a:buNone/>
            </a:pPr>
            <a:r>
              <a:rPr lang="en-US" sz="2400" dirty="0">
                <a:latin typeface="Times New Roman" panose="02020603050405020304" pitchFamily="18" charset="0"/>
                <a:cs typeface="Times New Roman" panose="02020603050405020304" pitchFamily="18" charset="0"/>
              </a:rPr>
              <a:t>Auditor responsibility is to scrutinize the liability account where contribution received from employees is recorded and compare this with actual contribution deposited.</a:t>
            </a:r>
          </a:p>
          <a:p>
            <a:pPr marL="0" indent="0" algn="just">
              <a:buNone/>
            </a:pPr>
            <a:r>
              <a:rPr lang="en-US" sz="2400" dirty="0">
                <a:latin typeface="Times New Roman" panose="02020603050405020304" pitchFamily="18" charset="0"/>
                <a:cs typeface="Times New Roman" panose="02020603050405020304" pitchFamily="18" charset="0"/>
              </a:rPr>
              <a:t>Details under this clause shall be provided in the manner below:</a:t>
            </a:r>
            <a:endParaRPr lang="en-IN" sz="1800" dirty="0">
              <a:latin typeface="Times New Roman" panose="02020603050405020304" pitchFamily="18" charset="0"/>
              <a:cs typeface="Times New Roman" panose="02020603050405020304" pitchFamily="18" charset="0"/>
            </a:endParaRPr>
          </a:p>
        </p:txBody>
      </p:sp>
      <p:graphicFrame>
        <p:nvGraphicFramePr>
          <p:cNvPr id="2" name="Table 1">
            <a:extLst>
              <a:ext uri="{FF2B5EF4-FFF2-40B4-BE49-F238E27FC236}">
                <a16:creationId xmlns:a16="http://schemas.microsoft.com/office/drawing/2014/main" id="{D67B67FF-6F6B-4CF2-81BB-EEDE63748CCD}"/>
              </a:ext>
            </a:extLst>
          </p:cNvPr>
          <p:cNvGraphicFramePr>
            <a:graphicFrameLocks noGrp="1"/>
          </p:cNvGraphicFramePr>
          <p:nvPr>
            <p:extLst>
              <p:ext uri="{D42A27DB-BD31-4B8C-83A1-F6EECF244321}">
                <p14:modId xmlns:p14="http://schemas.microsoft.com/office/powerpoint/2010/main" val="956199536"/>
              </p:ext>
            </p:extLst>
          </p:nvPr>
        </p:nvGraphicFramePr>
        <p:xfrm>
          <a:off x="395536" y="2780928"/>
          <a:ext cx="8568952" cy="1152128"/>
        </p:xfrm>
        <a:graphic>
          <a:graphicData uri="http://schemas.openxmlformats.org/drawingml/2006/table">
            <a:tbl>
              <a:tblPr>
                <a:tableStyleId>{5940675A-B579-460E-94D1-54222C63F5DA}</a:tableStyleId>
              </a:tblPr>
              <a:tblGrid>
                <a:gridCol w="897699">
                  <a:extLst>
                    <a:ext uri="{9D8B030D-6E8A-4147-A177-3AD203B41FA5}">
                      <a16:colId xmlns:a16="http://schemas.microsoft.com/office/drawing/2014/main" val="2855677718"/>
                    </a:ext>
                  </a:extLst>
                </a:gridCol>
                <a:gridCol w="1632182">
                  <a:extLst>
                    <a:ext uri="{9D8B030D-6E8A-4147-A177-3AD203B41FA5}">
                      <a16:colId xmlns:a16="http://schemas.microsoft.com/office/drawing/2014/main" val="2204464723"/>
                    </a:ext>
                  </a:extLst>
                </a:gridCol>
                <a:gridCol w="1550572">
                  <a:extLst>
                    <a:ext uri="{9D8B030D-6E8A-4147-A177-3AD203B41FA5}">
                      <a16:colId xmlns:a16="http://schemas.microsoft.com/office/drawing/2014/main" val="2719258061"/>
                    </a:ext>
                  </a:extLst>
                </a:gridCol>
                <a:gridCol w="1468963">
                  <a:extLst>
                    <a:ext uri="{9D8B030D-6E8A-4147-A177-3AD203B41FA5}">
                      <a16:colId xmlns:a16="http://schemas.microsoft.com/office/drawing/2014/main" val="1307216356"/>
                    </a:ext>
                  </a:extLst>
                </a:gridCol>
                <a:gridCol w="1142527">
                  <a:extLst>
                    <a:ext uri="{9D8B030D-6E8A-4147-A177-3AD203B41FA5}">
                      <a16:colId xmlns:a16="http://schemas.microsoft.com/office/drawing/2014/main" val="2068980086"/>
                    </a:ext>
                  </a:extLst>
                </a:gridCol>
                <a:gridCol w="1877009">
                  <a:extLst>
                    <a:ext uri="{9D8B030D-6E8A-4147-A177-3AD203B41FA5}">
                      <a16:colId xmlns:a16="http://schemas.microsoft.com/office/drawing/2014/main" val="866306517"/>
                    </a:ext>
                  </a:extLst>
                </a:gridCol>
              </a:tblGrid>
              <a:tr h="1152128">
                <a:tc>
                  <a:txBody>
                    <a:bodyPr/>
                    <a:lstStyle/>
                    <a:p>
                      <a:pPr algn="ctr" fontAlgn="t" latinLnBrk="1"/>
                      <a:r>
                        <a:rPr lang="en-IN" sz="1600" b="1" dirty="0">
                          <a:effectLst/>
                          <a:latin typeface="Times New Roman" panose="02020603050405020304" pitchFamily="18" charset="0"/>
                          <a:cs typeface="Times New Roman" panose="02020603050405020304" pitchFamily="18" charset="0"/>
                        </a:rPr>
                        <a:t>Serial</a:t>
                      </a:r>
                      <a:br>
                        <a:rPr lang="en-IN" sz="1600" b="1" dirty="0">
                          <a:effectLst/>
                          <a:latin typeface="Times New Roman" panose="02020603050405020304" pitchFamily="18" charset="0"/>
                          <a:cs typeface="Times New Roman" panose="02020603050405020304" pitchFamily="18" charset="0"/>
                        </a:rPr>
                      </a:br>
                      <a:r>
                        <a:rPr lang="en-IN" sz="1600" b="1" dirty="0">
                          <a:effectLst/>
                          <a:latin typeface="Times New Roman" panose="02020603050405020304" pitchFamily="18" charset="0"/>
                          <a:cs typeface="Times New Roman" panose="02020603050405020304" pitchFamily="18" charset="0"/>
                        </a:rPr>
                        <a:t>number</a:t>
                      </a:r>
                    </a:p>
                  </a:txBody>
                  <a:tcPr marL="57150" marR="57150" marT="57150" marB="57150"/>
                </a:tc>
                <a:tc>
                  <a:txBody>
                    <a:bodyPr/>
                    <a:lstStyle/>
                    <a:p>
                      <a:pPr algn="ctr" fontAlgn="t" latinLnBrk="1"/>
                      <a:r>
                        <a:rPr lang="en-IN" sz="1600" b="1" dirty="0">
                          <a:effectLst/>
                          <a:latin typeface="Times New Roman" panose="02020603050405020304" pitchFamily="18" charset="0"/>
                          <a:cs typeface="Times New Roman" panose="02020603050405020304" pitchFamily="18" charset="0"/>
                        </a:rPr>
                        <a:t>Nature of</a:t>
                      </a:r>
                      <a:br>
                        <a:rPr lang="en-IN" sz="1600" b="1" dirty="0">
                          <a:effectLst/>
                          <a:latin typeface="Times New Roman" panose="02020603050405020304" pitchFamily="18" charset="0"/>
                          <a:cs typeface="Times New Roman" panose="02020603050405020304" pitchFamily="18" charset="0"/>
                        </a:rPr>
                      </a:br>
                      <a:r>
                        <a:rPr lang="en-IN" sz="1600" b="1" dirty="0">
                          <a:effectLst/>
                          <a:latin typeface="Times New Roman" panose="02020603050405020304" pitchFamily="18" charset="0"/>
                          <a:cs typeface="Times New Roman" panose="02020603050405020304" pitchFamily="18" charset="0"/>
                        </a:rPr>
                        <a:t>fund</a:t>
                      </a:r>
                    </a:p>
                  </a:txBody>
                  <a:tcPr marL="57150" marR="57150" marT="57150" marB="57150"/>
                </a:tc>
                <a:tc>
                  <a:txBody>
                    <a:bodyPr/>
                    <a:lstStyle/>
                    <a:p>
                      <a:pPr algn="ctr" fontAlgn="t" latinLnBrk="1"/>
                      <a:r>
                        <a:rPr lang="en-IN" sz="1600" b="1" dirty="0">
                          <a:effectLst/>
                          <a:latin typeface="Times New Roman" panose="02020603050405020304" pitchFamily="18" charset="0"/>
                          <a:cs typeface="Times New Roman" panose="02020603050405020304" pitchFamily="18" charset="0"/>
                        </a:rPr>
                        <a:t> Sum received</a:t>
                      </a:r>
                      <a:br>
                        <a:rPr lang="en-IN" sz="1600" b="1" dirty="0">
                          <a:effectLst/>
                          <a:latin typeface="Times New Roman" panose="02020603050405020304" pitchFamily="18" charset="0"/>
                          <a:cs typeface="Times New Roman" panose="02020603050405020304" pitchFamily="18" charset="0"/>
                        </a:rPr>
                      </a:br>
                      <a:r>
                        <a:rPr lang="en-IN" sz="1600" b="1" dirty="0">
                          <a:effectLst/>
                          <a:latin typeface="Times New Roman" panose="02020603050405020304" pitchFamily="18" charset="0"/>
                          <a:cs typeface="Times New Roman" panose="02020603050405020304" pitchFamily="18" charset="0"/>
                        </a:rPr>
                        <a:t>from employees</a:t>
                      </a:r>
                    </a:p>
                  </a:txBody>
                  <a:tcPr marL="57150" marR="57150" marT="57150" marB="57150"/>
                </a:tc>
                <a:tc>
                  <a:txBody>
                    <a:bodyPr/>
                    <a:lstStyle/>
                    <a:p>
                      <a:pPr algn="ctr" fontAlgn="t" latinLnBrk="1"/>
                      <a:r>
                        <a:rPr lang="en-IN" sz="1600" b="1" dirty="0">
                          <a:effectLst/>
                          <a:latin typeface="Times New Roman" panose="02020603050405020304" pitchFamily="18" charset="0"/>
                          <a:cs typeface="Times New Roman" panose="02020603050405020304" pitchFamily="18" charset="0"/>
                        </a:rPr>
                        <a:t>Due date for</a:t>
                      </a:r>
                      <a:br>
                        <a:rPr lang="en-IN" sz="1600" b="1" dirty="0">
                          <a:effectLst/>
                          <a:latin typeface="Times New Roman" panose="02020603050405020304" pitchFamily="18" charset="0"/>
                          <a:cs typeface="Times New Roman" panose="02020603050405020304" pitchFamily="18" charset="0"/>
                        </a:rPr>
                      </a:br>
                      <a:r>
                        <a:rPr lang="en-IN" sz="1600" b="1" dirty="0">
                          <a:effectLst/>
                          <a:latin typeface="Times New Roman" panose="02020603050405020304" pitchFamily="18" charset="0"/>
                          <a:cs typeface="Times New Roman" panose="02020603050405020304" pitchFamily="18" charset="0"/>
                        </a:rPr>
                        <a:t>payment</a:t>
                      </a:r>
                    </a:p>
                  </a:txBody>
                  <a:tcPr marL="57150" marR="57150" marT="57150" marB="57150"/>
                </a:tc>
                <a:tc>
                  <a:txBody>
                    <a:bodyPr/>
                    <a:lstStyle/>
                    <a:p>
                      <a:pPr algn="ctr" fontAlgn="t" latinLnBrk="1"/>
                      <a:r>
                        <a:rPr lang="en-IN" sz="1600" b="1" dirty="0">
                          <a:effectLst/>
                          <a:latin typeface="Times New Roman" panose="02020603050405020304" pitchFamily="18" charset="0"/>
                          <a:cs typeface="Times New Roman" panose="02020603050405020304" pitchFamily="18" charset="0"/>
                        </a:rPr>
                        <a:t>The actual</a:t>
                      </a:r>
                      <a:br>
                        <a:rPr lang="en-IN" sz="1600" b="1" dirty="0">
                          <a:effectLst/>
                          <a:latin typeface="Times New Roman" panose="02020603050405020304" pitchFamily="18" charset="0"/>
                          <a:cs typeface="Times New Roman" panose="02020603050405020304" pitchFamily="18" charset="0"/>
                        </a:rPr>
                      </a:br>
                      <a:r>
                        <a:rPr lang="en-IN" sz="1600" b="1" dirty="0">
                          <a:effectLst/>
                          <a:latin typeface="Times New Roman" panose="02020603050405020304" pitchFamily="18" charset="0"/>
                          <a:cs typeface="Times New Roman" panose="02020603050405020304" pitchFamily="18" charset="0"/>
                        </a:rPr>
                        <a:t>amount </a:t>
                      </a:r>
                    </a:p>
                    <a:p>
                      <a:pPr algn="ctr" fontAlgn="t" latinLnBrk="1"/>
                      <a:r>
                        <a:rPr lang="en-IN" sz="1600" b="1" dirty="0">
                          <a:effectLst/>
                          <a:latin typeface="Times New Roman" panose="02020603050405020304" pitchFamily="18" charset="0"/>
                          <a:cs typeface="Times New Roman" panose="02020603050405020304" pitchFamily="18" charset="0"/>
                        </a:rPr>
                        <a:t>paid</a:t>
                      </a:r>
                    </a:p>
                  </a:txBody>
                  <a:tcPr marL="57150" marR="57150" marT="57150" marB="57150"/>
                </a:tc>
                <a:tc>
                  <a:txBody>
                    <a:bodyPr/>
                    <a:lstStyle/>
                    <a:p>
                      <a:pPr algn="ctr" fontAlgn="t" latinLnBrk="1"/>
                      <a:r>
                        <a:rPr lang="en-US" sz="1600" b="1" dirty="0">
                          <a:effectLst/>
                          <a:latin typeface="Times New Roman" panose="02020603050405020304" pitchFamily="18" charset="0"/>
                          <a:cs typeface="Times New Roman" panose="02020603050405020304" pitchFamily="18" charset="0"/>
                        </a:rPr>
                        <a:t>The actual date of </a:t>
                      </a:r>
                    </a:p>
                    <a:p>
                      <a:pPr algn="ctr" fontAlgn="t" latinLnBrk="1"/>
                      <a:r>
                        <a:rPr lang="en-US" sz="1600" b="1" dirty="0">
                          <a:effectLst/>
                          <a:latin typeface="Times New Roman" panose="02020603050405020304" pitchFamily="18" charset="0"/>
                          <a:cs typeface="Times New Roman" panose="02020603050405020304" pitchFamily="18" charset="0"/>
                        </a:rPr>
                        <a:t>payment to</a:t>
                      </a:r>
                      <a:br>
                        <a:rPr lang="en-US" sz="1600" b="1" dirty="0">
                          <a:effectLst/>
                          <a:latin typeface="Times New Roman" panose="02020603050405020304" pitchFamily="18" charset="0"/>
                          <a:cs typeface="Times New Roman" panose="02020603050405020304" pitchFamily="18" charset="0"/>
                        </a:rPr>
                      </a:br>
                      <a:r>
                        <a:rPr lang="en-US" sz="1600" b="1" dirty="0">
                          <a:effectLst/>
                          <a:latin typeface="Times New Roman" panose="02020603050405020304" pitchFamily="18" charset="0"/>
                          <a:cs typeface="Times New Roman" panose="02020603050405020304" pitchFamily="18" charset="0"/>
                        </a:rPr>
                        <a:t>the concerned              authorities</a:t>
                      </a:r>
                    </a:p>
                  </a:txBody>
                  <a:tcPr marL="57150" marR="57150" marT="57150" marB="57150"/>
                </a:tc>
                <a:extLst>
                  <a:ext uri="{0D108BD9-81ED-4DB2-BD59-A6C34878D82A}">
                    <a16:rowId xmlns:a16="http://schemas.microsoft.com/office/drawing/2014/main" val="2077920688"/>
                  </a:ext>
                </a:extLst>
              </a:tr>
            </a:tbl>
          </a:graphicData>
        </a:graphic>
      </p:graphicFrame>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928198832"/>
      </p:ext>
    </p:extLst>
  </p:cSld>
  <p:clrMapOvr>
    <a:masterClrMapping/>
  </p:clrMapOvr>
</p:sld>
</file>

<file path=ppt/slides/slide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7158" y="357166"/>
            <a:ext cx="8329642" cy="5650125"/>
          </a:xfrm>
        </p:spPr>
        <p:txBody>
          <a:bodyPr>
            <a:normAutofit/>
          </a:bodyPr>
          <a:lstStyle/>
          <a:p>
            <a:pPr algn="just">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a:t>
            </a:r>
            <a:endParaRPr lang="en-US" sz="2400" b="1" dirty="0"/>
          </a:p>
          <a:p>
            <a:pPr algn="just">
              <a:buNone/>
            </a:pPr>
            <a:r>
              <a:rPr lang="en-US" sz="2400" b="1" u="sng" dirty="0">
                <a:latin typeface="Times New Roman" panose="02020603050405020304" pitchFamily="18" charset="0"/>
                <a:cs typeface="Times New Roman" panose="02020603050405020304" pitchFamily="18" charset="0"/>
              </a:rPr>
              <a:t>While reviewing various tax audit reports, it was observed that:</a:t>
            </a:r>
          </a:p>
          <a:p>
            <a:pPr algn="just">
              <a:buNone/>
            </a:pPr>
            <a:r>
              <a:rPr lang="en-US" sz="2400" b="1" u="sng" dirty="0">
                <a:latin typeface="Times New Roman" panose="02020603050405020304" pitchFamily="18" charset="0"/>
                <a:cs typeface="Times New Roman" panose="02020603050405020304" pitchFamily="18" charset="0"/>
              </a:rPr>
              <a:t>a) In certain cases, the details pertaining to provident fund have been reported under clause 20(b) but nothing was reported for ESI Fund, while regular contribution to the same was clearly reflecting in the Annual report of the company.</a:t>
            </a:r>
          </a:p>
          <a:p>
            <a:pPr algn="just">
              <a:buNone/>
            </a:pPr>
            <a:r>
              <a:rPr lang="en-US" sz="2400" b="1" u="sng" dirty="0">
                <a:latin typeface="Times New Roman" panose="02020603050405020304" pitchFamily="18" charset="0"/>
                <a:cs typeface="Times New Roman" panose="02020603050405020304" pitchFamily="18" charset="0"/>
              </a:rPr>
              <a:t>b) Also, “due date” reported for the relevant fund was not correct in some cases</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Content Placeholder 2"/>
          <p:cNvSpPr>
            <a:spLocks noGrp="1"/>
          </p:cNvSpPr>
          <p:nvPr>
            <p:ph idx="1"/>
          </p:nvPr>
        </p:nvSpPr>
        <p:spPr>
          <a:xfrm>
            <a:off x="152400" y="76200"/>
            <a:ext cx="8763000" cy="6553200"/>
          </a:xfrm>
        </p:spPr>
        <p:txBody>
          <a:bodyPr/>
          <a:lstStyle/>
          <a:p>
            <a:pPr algn="just" eaLnBrk="1" hangingPunct="1">
              <a:buFont typeface="Wingdings 3" pitchFamily="18" charset="2"/>
              <a:buNone/>
            </a:pPr>
            <a:r>
              <a:rPr lang="en-US" sz="2000" b="1" dirty="0">
                <a:solidFill>
                  <a:schemeClr val="tx1"/>
                </a:solidFill>
                <a:latin typeface="Times New Roman" pitchFamily="18" charset="0"/>
                <a:cs typeface="Times New Roman" pitchFamily="18" charset="0"/>
              </a:rPr>
              <a:t>Clause – 21(a)</a:t>
            </a:r>
            <a:endParaRPr lang="en-US" altLang="en-US" sz="2000" b="1" u="sng" dirty="0">
              <a:solidFill>
                <a:schemeClr val="tx1"/>
              </a:solidFill>
              <a:latin typeface="Times New Roman" pitchFamily="18" charset="0"/>
              <a:cs typeface="Times New Roman" pitchFamily="18" charset="0"/>
            </a:endParaRPr>
          </a:p>
          <a:p>
            <a:pPr algn="just" eaLnBrk="1" hangingPunct="1">
              <a:buFont typeface="Arial" pitchFamily="34" charset="0"/>
              <a:buNone/>
            </a:pPr>
            <a:r>
              <a:rPr lang="en-US" altLang="en-US" sz="2000" b="1" u="sng" dirty="0">
                <a:solidFill>
                  <a:schemeClr val="tx1"/>
                </a:solidFill>
                <a:latin typeface="Times New Roman" pitchFamily="18" charset="0"/>
                <a:cs typeface="Times New Roman" pitchFamily="18" charset="0"/>
              </a:rPr>
              <a:t>21. (a) Please furnish the details of amounts debited to the profit and loss account, being in the nature of capital, personal, advertisement expenditure etc.</a:t>
            </a:r>
            <a:endParaRPr lang="en-IN" altLang="en-US" sz="2000" dirty="0">
              <a:solidFill>
                <a:schemeClr val="tx1"/>
              </a:solidFill>
              <a:latin typeface="Times New Roman" pitchFamily="18" charset="0"/>
              <a:cs typeface="Times New Roman"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3577498281"/>
              </p:ext>
            </p:extLst>
          </p:nvPr>
        </p:nvGraphicFramePr>
        <p:xfrm>
          <a:off x="304800" y="1447800"/>
          <a:ext cx="8371656" cy="3961507"/>
        </p:xfrm>
        <a:graphic>
          <a:graphicData uri="http://schemas.openxmlformats.org/drawingml/2006/table">
            <a:tbl>
              <a:tblPr>
                <a:tableStyleId>{BC89EF96-8CEA-46FF-86C4-4CE0E7609802}</a:tableStyleId>
              </a:tblPr>
              <a:tblGrid>
                <a:gridCol w="5877971">
                  <a:extLst>
                    <a:ext uri="{9D8B030D-6E8A-4147-A177-3AD203B41FA5}">
                      <a16:colId xmlns:a16="http://schemas.microsoft.com/office/drawing/2014/main" val="20000"/>
                    </a:ext>
                  </a:extLst>
                </a:gridCol>
                <a:gridCol w="1424963">
                  <a:extLst>
                    <a:ext uri="{9D8B030D-6E8A-4147-A177-3AD203B41FA5}">
                      <a16:colId xmlns:a16="http://schemas.microsoft.com/office/drawing/2014/main" val="20002"/>
                    </a:ext>
                  </a:extLst>
                </a:gridCol>
                <a:gridCol w="1068722">
                  <a:extLst>
                    <a:ext uri="{9D8B030D-6E8A-4147-A177-3AD203B41FA5}">
                      <a16:colId xmlns:a16="http://schemas.microsoft.com/office/drawing/2014/main" val="20003"/>
                    </a:ext>
                  </a:extLst>
                </a:gridCol>
              </a:tblGrid>
              <a:tr h="738125">
                <a:tc>
                  <a:txBody>
                    <a:bodyPr/>
                    <a:lstStyle/>
                    <a:p>
                      <a:pPr marL="0" marR="0" algn="ctr">
                        <a:lnSpc>
                          <a:spcPct val="100000"/>
                        </a:lnSpc>
                        <a:spcBef>
                          <a:spcPts val="0"/>
                        </a:spcBef>
                        <a:spcAft>
                          <a:spcPts val="0"/>
                        </a:spcAft>
                      </a:pPr>
                      <a:r>
                        <a:rPr lang="en-US" sz="1800" b="1" dirty="0">
                          <a:latin typeface="Times New Roman" pitchFamily="18" charset="0"/>
                          <a:cs typeface="Times New Roman" pitchFamily="18" charset="0"/>
                        </a:rPr>
                        <a:t>Nature</a:t>
                      </a:r>
                      <a:endParaRPr lang="en-US" sz="1800" b="1"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marL="0" marR="0" algn="ctr">
                        <a:lnSpc>
                          <a:spcPct val="100000"/>
                        </a:lnSpc>
                        <a:spcBef>
                          <a:spcPts val="0"/>
                        </a:spcBef>
                        <a:spcAft>
                          <a:spcPts val="0"/>
                        </a:spcAft>
                      </a:pPr>
                      <a:r>
                        <a:rPr lang="en-US" sz="1800" b="1" dirty="0">
                          <a:latin typeface="Times New Roman" pitchFamily="18" charset="0"/>
                          <a:cs typeface="Times New Roman" pitchFamily="18" charset="0"/>
                        </a:rPr>
                        <a:t>Particulars</a:t>
                      </a:r>
                      <a:endParaRPr lang="en-US" sz="1800" b="1"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marL="0" marR="0" algn="ctr">
                        <a:lnSpc>
                          <a:spcPct val="100000"/>
                        </a:lnSpc>
                        <a:spcBef>
                          <a:spcPts val="0"/>
                        </a:spcBef>
                        <a:spcAft>
                          <a:spcPts val="0"/>
                        </a:spcAft>
                      </a:pPr>
                      <a:r>
                        <a:rPr lang="en-US" sz="1800" b="1" dirty="0">
                          <a:latin typeface="Times New Roman" pitchFamily="18" charset="0"/>
                          <a:cs typeface="Times New Roman" pitchFamily="18" charset="0"/>
                        </a:rPr>
                        <a:t>Amount in Rs.</a:t>
                      </a:r>
                      <a:endParaRPr lang="en-US" sz="1800" b="1"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val="10000"/>
                  </a:ext>
                </a:extLst>
              </a:tr>
              <a:tr h="229311">
                <a:tc rowSpan="2">
                  <a:txBody>
                    <a:bodyPr/>
                    <a:lstStyle/>
                    <a:p>
                      <a:pPr marL="90488" marR="0" indent="-90488" algn="l">
                        <a:lnSpc>
                          <a:spcPct val="100000"/>
                        </a:lnSpc>
                        <a:spcBef>
                          <a:spcPts val="0"/>
                        </a:spcBef>
                        <a:spcAft>
                          <a:spcPts val="0"/>
                        </a:spcAft>
                      </a:pPr>
                      <a:r>
                        <a:rPr kumimoji="0" lang="en-US" sz="1800" kern="1200" dirty="0">
                          <a:solidFill>
                            <a:schemeClr val="tx1"/>
                          </a:solidFill>
                          <a:latin typeface="Times New Roman" pitchFamily="18" charset="0"/>
                          <a:ea typeface="+mn-ea"/>
                          <a:cs typeface="Times New Roman" pitchFamily="18" charset="0"/>
                        </a:rPr>
                        <a:t>1. Capital expenditure</a:t>
                      </a: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l">
                        <a:lnSpc>
                          <a:spcPct val="100000"/>
                        </a:lnSpc>
                        <a:spcBef>
                          <a:spcPts val="0"/>
                        </a:spcBef>
                        <a:spcAft>
                          <a:spcPts val="0"/>
                        </a:spcAft>
                      </a:pPr>
                      <a:endParaRPr lang="en-US" sz="1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l">
                        <a:lnSpc>
                          <a:spcPct val="100000"/>
                        </a:lnSpc>
                        <a:spcBef>
                          <a:spcPts val="0"/>
                        </a:spcBef>
                        <a:spcAft>
                          <a:spcPts val="0"/>
                        </a:spcAft>
                      </a:pPr>
                      <a:endParaRPr lang="en-US" sz="1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29311">
                <a:tc vMerge="1">
                  <a:txBody>
                    <a:bodyPr/>
                    <a:lstStyle/>
                    <a:p>
                      <a:endParaRPr lang="en-US"/>
                    </a:p>
                  </a:txBody>
                  <a:tcPr/>
                </a:tc>
                <a:tc>
                  <a:txBody>
                    <a:bodyPr/>
                    <a:lstStyle/>
                    <a:p>
                      <a:pPr marL="0" marR="0" algn="l">
                        <a:lnSpc>
                          <a:spcPct val="100000"/>
                        </a:lnSpc>
                        <a:spcBef>
                          <a:spcPts val="0"/>
                        </a:spcBef>
                        <a:spcAft>
                          <a:spcPts val="0"/>
                        </a:spcAft>
                      </a:pPr>
                      <a:endParaRPr lang="en-US" sz="1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l">
                        <a:lnSpc>
                          <a:spcPct val="100000"/>
                        </a:lnSpc>
                        <a:spcBef>
                          <a:spcPts val="0"/>
                        </a:spcBef>
                        <a:spcAft>
                          <a:spcPts val="0"/>
                        </a:spcAft>
                      </a:pPr>
                      <a:endParaRPr lang="en-US" sz="1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74511">
                <a:tc rowSpan="2">
                  <a:txBody>
                    <a:bodyPr/>
                    <a:lstStyle/>
                    <a:p>
                      <a:pPr marL="90488" marR="0" indent="-90488" algn="l">
                        <a:lnSpc>
                          <a:spcPct val="100000"/>
                        </a:lnSpc>
                        <a:spcBef>
                          <a:spcPts val="0"/>
                        </a:spcBef>
                        <a:spcAft>
                          <a:spcPts val="0"/>
                        </a:spcAft>
                      </a:pPr>
                      <a:r>
                        <a:rPr kumimoji="0" lang="en-US" sz="1800" kern="1200" dirty="0">
                          <a:solidFill>
                            <a:schemeClr val="tx1"/>
                          </a:solidFill>
                          <a:latin typeface="Times New Roman" pitchFamily="18" charset="0"/>
                          <a:ea typeface="+mn-ea"/>
                          <a:cs typeface="Times New Roman" pitchFamily="18" charset="0"/>
                        </a:rPr>
                        <a:t>2. Personal Expenditure</a:t>
                      </a: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l">
                        <a:lnSpc>
                          <a:spcPct val="100000"/>
                        </a:lnSpc>
                        <a:spcBef>
                          <a:spcPts val="0"/>
                        </a:spcBef>
                        <a:spcAft>
                          <a:spcPts val="0"/>
                        </a:spcAft>
                      </a:pPr>
                      <a:endParaRPr lang="en-US" sz="1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l">
                        <a:lnSpc>
                          <a:spcPct val="100000"/>
                        </a:lnSpc>
                        <a:spcBef>
                          <a:spcPts val="0"/>
                        </a:spcBef>
                        <a:spcAft>
                          <a:spcPts val="0"/>
                        </a:spcAft>
                      </a:pPr>
                      <a:endParaRPr lang="en-US" sz="1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29311">
                <a:tc vMerge="1">
                  <a:txBody>
                    <a:bodyPr/>
                    <a:lstStyle/>
                    <a:p>
                      <a:endParaRPr lang="en-US"/>
                    </a:p>
                  </a:txBody>
                  <a:tcPr/>
                </a:tc>
                <a:tc>
                  <a:txBody>
                    <a:bodyPr/>
                    <a:lstStyle/>
                    <a:p>
                      <a:pPr marL="0" marR="0" algn="l">
                        <a:lnSpc>
                          <a:spcPct val="100000"/>
                        </a:lnSpc>
                        <a:spcBef>
                          <a:spcPts val="0"/>
                        </a:spcBef>
                        <a:spcAft>
                          <a:spcPts val="0"/>
                        </a:spcAft>
                      </a:pPr>
                      <a:endParaRPr lang="en-US" sz="1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l">
                        <a:lnSpc>
                          <a:spcPct val="100000"/>
                        </a:lnSpc>
                        <a:spcBef>
                          <a:spcPts val="0"/>
                        </a:spcBef>
                        <a:spcAft>
                          <a:spcPts val="0"/>
                        </a:spcAft>
                      </a:pPr>
                      <a:endParaRPr lang="en-US" sz="1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354259">
                <a:tc rowSpan="2">
                  <a:txBody>
                    <a:bodyPr/>
                    <a:lstStyle/>
                    <a:p>
                      <a:pPr marL="0" marR="0" indent="0" algn="just">
                        <a:lnSpc>
                          <a:spcPct val="100000"/>
                        </a:lnSpc>
                        <a:spcBef>
                          <a:spcPts val="0"/>
                        </a:spcBef>
                        <a:spcAft>
                          <a:spcPts val="0"/>
                        </a:spcAft>
                      </a:pPr>
                      <a:r>
                        <a:rPr kumimoji="0" lang="en-US" sz="1800" kern="1200" dirty="0">
                          <a:solidFill>
                            <a:schemeClr val="tx1"/>
                          </a:solidFill>
                          <a:latin typeface="Times New Roman" pitchFamily="18" charset="0"/>
                          <a:ea typeface="+mn-ea"/>
                          <a:cs typeface="Times New Roman" pitchFamily="18" charset="0"/>
                        </a:rPr>
                        <a:t>3. Advertisement expenditure in any souvenir, brochure, tract, pamphlet or the like, published by a political party</a:t>
                      </a: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l">
                        <a:lnSpc>
                          <a:spcPct val="100000"/>
                        </a:lnSpc>
                        <a:spcBef>
                          <a:spcPts val="0"/>
                        </a:spcBef>
                        <a:spcAft>
                          <a:spcPts val="0"/>
                        </a:spcAft>
                      </a:pPr>
                      <a:endParaRPr lang="en-US" sz="1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l">
                        <a:lnSpc>
                          <a:spcPct val="100000"/>
                        </a:lnSpc>
                        <a:spcBef>
                          <a:spcPts val="0"/>
                        </a:spcBef>
                        <a:spcAft>
                          <a:spcPts val="0"/>
                        </a:spcAft>
                      </a:pPr>
                      <a:endParaRPr lang="en-US" sz="1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430428">
                <a:tc vMerge="1">
                  <a:txBody>
                    <a:bodyPr/>
                    <a:lstStyle/>
                    <a:p>
                      <a:endParaRPr lang="en-US"/>
                    </a:p>
                  </a:txBody>
                  <a:tcPr/>
                </a:tc>
                <a:tc>
                  <a:txBody>
                    <a:bodyPr/>
                    <a:lstStyle/>
                    <a:p>
                      <a:pPr marL="0" marR="0" algn="l">
                        <a:lnSpc>
                          <a:spcPct val="100000"/>
                        </a:lnSpc>
                        <a:spcBef>
                          <a:spcPts val="0"/>
                        </a:spcBef>
                        <a:spcAft>
                          <a:spcPts val="0"/>
                        </a:spcAft>
                      </a:pPr>
                      <a:endParaRPr lang="en-US" sz="1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l">
                        <a:lnSpc>
                          <a:spcPct val="100000"/>
                        </a:lnSpc>
                        <a:spcBef>
                          <a:spcPts val="0"/>
                        </a:spcBef>
                        <a:spcAft>
                          <a:spcPts val="0"/>
                        </a:spcAft>
                      </a:pPr>
                      <a:endParaRPr lang="en-US" sz="1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274511">
                <a:tc rowSpan="2">
                  <a:txBody>
                    <a:bodyPr/>
                    <a:lstStyle/>
                    <a:p>
                      <a:pPr marL="0" indent="0" algn="just" defTabSz="268288">
                        <a:spcBef>
                          <a:spcPts val="0"/>
                        </a:spcBef>
                        <a:buSzPct val="100000"/>
                        <a:buFont typeface="Wingdings" pitchFamily="2" charset="2"/>
                        <a:buNone/>
                      </a:pPr>
                      <a:r>
                        <a:rPr lang="en-US" sz="1800" dirty="0">
                          <a:latin typeface="Times New Roman" pitchFamily="18" charset="0"/>
                          <a:cs typeface="Times New Roman" pitchFamily="18" charset="0"/>
                        </a:rPr>
                        <a:t>4. Expenditure incurred at clubs being entrance fees and</a:t>
                      </a:r>
                      <a:r>
                        <a:rPr lang="en-US" sz="1800" baseline="0" dirty="0">
                          <a:latin typeface="Times New Roman" pitchFamily="18" charset="0"/>
                          <a:cs typeface="Times New Roman" pitchFamily="18" charset="0"/>
                        </a:rPr>
                        <a:t> </a:t>
                      </a:r>
                      <a:r>
                        <a:rPr lang="en-US" sz="1800" dirty="0">
                          <a:latin typeface="Times New Roman" pitchFamily="18" charset="0"/>
                          <a:cs typeface="Times New Roman" pitchFamily="18" charset="0"/>
                        </a:rPr>
                        <a:t>subscriptions</a:t>
                      </a:r>
                      <a:endParaRPr lang="en-US" sz="18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l">
                        <a:lnSpc>
                          <a:spcPct val="100000"/>
                        </a:lnSpc>
                        <a:spcBef>
                          <a:spcPts val="0"/>
                        </a:spcBef>
                        <a:spcAft>
                          <a:spcPts val="0"/>
                        </a:spcAft>
                      </a:pPr>
                      <a:endParaRPr lang="en-US" sz="1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l">
                        <a:lnSpc>
                          <a:spcPct val="100000"/>
                        </a:lnSpc>
                        <a:spcBef>
                          <a:spcPts val="0"/>
                        </a:spcBef>
                        <a:spcAft>
                          <a:spcPts val="0"/>
                        </a:spcAft>
                      </a:pPr>
                      <a:endParaRPr lang="en-US" sz="1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463614">
                <a:tc vMerge="1">
                  <a:txBody>
                    <a:bodyPr/>
                    <a:lstStyle/>
                    <a:p>
                      <a:endParaRPr lang="en-US"/>
                    </a:p>
                  </a:txBody>
                  <a:tcPr/>
                </a:tc>
                <a:tc>
                  <a:txBody>
                    <a:bodyPr/>
                    <a:lstStyle/>
                    <a:p>
                      <a:pPr marL="0" marR="0" algn="l">
                        <a:lnSpc>
                          <a:spcPct val="100000"/>
                        </a:lnSpc>
                        <a:spcBef>
                          <a:spcPts val="0"/>
                        </a:spcBef>
                        <a:spcAft>
                          <a:spcPts val="0"/>
                        </a:spcAft>
                      </a:pPr>
                      <a:endParaRPr lang="en-US" sz="1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l">
                        <a:lnSpc>
                          <a:spcPct val="100000"/>
                        </a:lnSpc>
                        <a:spcBef>
                          <a:spcPts val="0"/>
                        </a:spcBef>
                        <a:spcAft>
                          <a:spcPts val="0"/>
                        </a:spcAft>
                      </a:pPr>
                      <a:endParaRPr lang="en-US" sz="1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r h="369063">
                <a:tc rowSpan="2">
                  <a:txBody>
                    <a:bodyPr/>
                    <a:lstStyle/>
                    <a:p>
                      <a:pPr marL="0" marR="0" indent="0" algn="just">
                        <a:lnSpc>
                          <a:spcPct val="100000"/>
                        </a:lnSpc>
                        <a:spcBef>
                          <a:spcPts val="0"/>
                        </a:spcBef>
                        <a:spcAft>
                          <a:spcPts val="0"/>
                        </a:spcAft>
                      </a:pPr>
                      <a:r>
                        <a:rPr lang="en-US" sz="1800" dirty="0">
                          <a:latin typeface="Times New Roman" pitchFamily="18" charset="0"/>
                          <a:cs typeface="Times New Roman" pitchFamily="18" charset="0"/>
                        </a:rPr>
                        <a:t>5. Expenditure incurred at clubs being cost for club services and facilities used.</a:t>
                      </a:r>
                      <a:endParaRPr lang="en-US" sz="18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l">
                        <a:lnSpc>
                          <a:spcPct val="100000"/>
                        </a:lnSpc>
                        <a:spcBef>
                          <a:spcPts val="0"/>
                        </a:spcBef>
                        <a:spcAft>
                          <a:spcPts val="0"/>
                        </a:spcAft>
                      </a:pPr>
                      <a:r>
                        <a:rPr lang="en-US" sz="1000" dirty="0">
                          <a:latin typeface="Times New Roman" pitchFamily="18" charset="0"/>
                          <a:cs typeface="Times New Roman" pitchFamily="18" charset="0"/>
                        </a:rPr>
                        <a:t> </a:t>
                      </a:r>
                      <a:endParaRPr lang="en-US" sz="1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l">
                        <a:lnSpc>
                          <a:spcPct val="100000"/>
                        </a:lnSpc>
                        <a:spcBef>
                          <a:spcPts val="0"/>
                        </a:spcBef>
                        <a:spcAft>
                          <a:spcPts val="0"/>
                        </a:spcAft>
                      </a:pPr>
                      <a:r>
                        <a:rPr lang="en-US" sz="1000" dirty="0">
                          <a:latin typeface="Times New Roman" pitchFamily="18" charset="0"/>
                          <a:cs typeface="Times New Roman" pitchFamily="18" charset="0"/>
                        </a:rPr>
                        <a:t> </a:t>
                      </a:r>
                      <a:endParaRPr lang="en-US" sz="1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9"/>
                  </a:ext>
                </a:extLst>
              </a:tr>
              <a:tr h="369063">
                <a:tc vMerge="1">
                  <a:txBody>
                    <a:bodyPr/>
                    <a:lstStyle/>
                    <a:p>
                      <a:endParaRPr lang="en-US"/>
                    </a:p>
                  </a:txBody>
                  <a:tcPr/>
                </a:tc>
                <a:tc>
                  <a:txBody>
                    <a:bodyPr/>
                    <a:lstStyle/>
                    <a:p>
                      <a:pPr marL="0" marR="0" algn="l">
                        <a:lnSpc>
                          <a:spcPct val="100000"/>
                        </a:lnSpc>
                        <a:spcBef>
                          <a:spcPts val="0"/>
                        </a:spcBef>
                        <a:spcAft>
                          <a:spcPts val="0"/>
                        </a:spcAft>
                      </a:pPr>
                      <a:endParaRPr lang="en-US" sz="1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l">
                        <a:lnSpc>
                          <a:spcPct val="100000"/>
                        </a:lnSpc>
                        <a:spcBef>
                          <a:spcPts val="0"/>
                        </a:spcBef>
                        <a:spcAft>
                          <a:spcPts val="0"/>
                        </a:spcAft>
                      </a:pPr>
                      <a:endParaRPr lang="en-US" sz="1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0"/>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nvGraphicFramePr>
        <p:xfrm>
          <a:off x="179512" y="116632"/>
          <a:ext cx="8856984" cy="5852974"/>
        </p:xfrm>
        <a:graphic>
          <a:graphicData uri="http://schemas.openxmlformats.org/drawingml/2006/table">
            <a:tbl>
              <a:tblPr>
                <a:tableStyleId>{BC89EF96-8CEA-46FF-86C4-4CE0E7609802}</a:tableStyleId>
              </a:tblPr>
              <a:tblGrid>
                <a:gridCol w="640871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2"/>
                    </a:ext>
                  </a:extLst>
                </a:gridCol>
                <a:gridCol w="1080120">
                  <a:extLst>
                    <a:ext uri="{9D8B030D-6E8A-4147-A177-3AD203B41FA5}">
                      <a16:colId xmlns:a16="http://schemas.microsoft.com/office/drawing/2014/main" val="20003"/>
                    </a:ext>
                  </a:extLst>
                </a:gridCol>
              </a:tblGrid>
              <a:tr h="576064">
                <a:tc>
                  <a:txBody>
                    <a:bodyPr/>
                    <a:lstStyle/>
                    <a:p>
                      <a:pPr marL="0" marR="0" algn="ctr">
                        <a:lnSpc>
                          <a:spcPct val="100000"/>
                        </a:lnSpc>
                        <a:spcBef>
                          <a:spcPts val="0"/>
                        </a:spcBef>
                        <a:spcAft>
                          <a:spcPts val="0"/>
                        </a:spcAft>
                      </a:pPr>
                      <a:r>
                        <a:rPr lang="en-US" sz="2000" b="1" dirty="0">
                          <a:latin typeface="Times New Roman" pitchFamily="18" charset="0"/>
                          <a:cs typeface="Times New Roman" pitchFamily="18" charset="0"/>
                        </a:rPr>
                        <a:t>Nature</a:t>
                      </a:r>
                      <a:endParaRPr lang="en-US" sz="2000" b="1"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marL="0" marR="0" algn="ctr">
                        <a:lnSpc>
                          <a:spcPct val="100000"/>
                        </a:lnSpc>
                        <a:spcBef>
                          <a:spcPts val="0"/>
                        </a:spcBef>
                        <a:spcAft>
                          <a:spcPts val="0"/>
                        </a:spcAft>
                      </a:pPr>
                      <a:r>
                        <a:rPr lang="en-US" sz="2000" b="1" dirty="0">
                          <a:latin typeface="Times New Roman" pitchFamily="18" charset="0"/>
                          <a:cs typeface="Times New Roman" pitchFamily="18" charset="0"/>
                        </a:rPr>
                        <a:t>Particulars</a:t>
                      </a:r>
                      <a:endParaRPr lang="en-US" sz="2000" b="1"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marL="0" marR="0" algn="ctr">
                        <a:lnSpc>
                          <a:spcPct val="100000"/>
                        </a:lnSpc>
                        <a:spcBef>
                          <a:spcPts val="0"/>
                        </a:spcBef>
                        <a:spcAft>
                          <a:spcPts val="0"/>
                        </a:spcAft>
                      </a:pPr>
                      <a:r>
                        <a:rPr lang="en-US" sz="2000" b="1" dirty="0">
                          <a:latin typeface="Times New Roman" pitchFamily="18" charset="0"/>
                          <a:cs typeface="Times New Roman" pitchFamily="18" charset="0"/>
                        </a:rPr>
                        <a:t>Amount in Rs.</a:t>
                      </a:r>
                      <a:endParaRPr lang="en-US" sz="2000" b="1"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val="10000"/>
                  </a:ext>
                </a:extLst>
              </a:tr>
              <a:tr h="398317">
                <a:tc row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i="0" dirty="0">
                          <a:latin typeface="Times New Roman" pitchFamily="18" charset="0"/>
                          <a:cs typeface="Times New Roman" pitchFamily="18" charset="0"/>
                        </a:rPr>
                        <a:t>6. Expenditure incurred for any purpose which is an offence or is prohibited by law or expenditure by way of penalty or fine for violation of any law (enacted in India or outside India)</a:t>
                      </a: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00000"/>
                        </a:lnSpc>
                        <a:spcBef>
                          <a:spcPts val="0"/>
                        </a:spcBef>
                        <a:spcAft>
                          <a:spcPts val="0"/>
                        </a:spcAft>
                      </a:pPr>
                      <a:r>
                        <a:rPr lang="en-US" sz="2000" dirty="0">
                          <a:latin typeface="Times New Roman" pitchFamily="18" charset="0"/>
                          <a:cs typeface="Times New Roman" pitchFamily="18" charset="0"/>
                        </a:rPr>
                        <a:t> </a:t>
                      </a:r>
                      <a:endParaRPr lang="en-US" sz="2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00000"/>
                        </a:lnSpc>
                        <a:spcBef>
                          <a:spcPts val="0"/>
                        </a:spcBef>
                        <a:spcAft>
                          <a:spcPts val="0"/>
                        </a:spcAft>
                      </a:pPr>
                      <a:r>
                        <a:rPr lang="en-US" sz="2000" dirty="0">
                          <a:latin typeface="Times New Roman" pitchFamily="18" charset="0"/>
                          <a:cs typeface="Times New Roman" pitchFamily="18" charset="0"/>
                        </a:rPr>
                        <a:t> </a:t>
                      </a:r>
                      <a:endParaRPr lang="en-US" sz="2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564743">
                <a:tc vMerge="1">
                  <a:txBody>
                    <a:bodyPr/>
                    <a:lstStyle/>
                    <a:p>
                      <a:endParaRPr lang="en-US"/>
                    </a:p>
                  </a:txBody>
                  <a:tcPr/>
                </a:tc>
                <a:tc>
                  <a:txBody>
                    <a:bodyPr/>
                    <a:lstStyle/>
                    <a:p>
                      <a:pPr marL="0" marR="0" algn="just">
                        <a:lnSpc>
                          <a:spcPct val="100000"/>
                        </a:lnSpc>
                        <a:spcBef>
                          <a:spcPts val="0"/>
                        </a:spcBef>
                        <a:spcAft>
                          <a:spcPts val="0"/>
                        </a:spcAft>
                      </a:pPr>
                      <a:endParaRPr lang="en-US" sz="2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00000"/>
                        </a:lnSpc>
                        <a:spcBef>
                          <a:spcPts val="0"/>
                        </a:spcBef>
                        <a:spcAft>
                          <a:spcPts val="0"/>
                        </a:spcAft>
                      </a:pPr>
                      <a:endParaRPr lang="en-US" sz="2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98317">
                <a:tc rowSpan="2">
                  <a:txBody>
                    <a:bodyPr/>
                    <a:lstStyle/>
                    <a:p>
                      <a:pPr marL="0" marR="0" algn="just">
                        <a:lnSpc>
                          <a:spcPct val="100000"/>
                        </a:lnSpc>
                        <a:spcBef>
                          <a:spcPts val="0"/>
                        </a:spcBef>
                        <a:spcAft>
                          <a:spcPts val="0"/>
                        </a:spcAft>
                      </a:pPr>
                      <a:r>
                        <a:rPr lang="en-US" sz="2000" i="0" dirty="0">
                          <a:latin typeface="Times New Roman" pitchFamily="18" charset="0"/>
                          <a:cs typeface="Times New Roman" pitchFamily="18" charset="0"/>
                        </a:rPr>
                        <a:t>7. Expenditure by way of any other penalty or fine </a:t>
                      </a:r>
                      <a:r>
                        <a:rPr lang="en-US" sz="2000" b="1" i="0" u="sng" dirty="0">
                          <a:latin typeface="Times New Roman" pitchFamily="18" charset="0"/>
                          <a:cs typeface="Times New Roman" pitchFamily="18" charset="0"/>
                        </a:rPr>
                        <a:t>not covered above</a:t>
                      </a:r>
                      <a:endParaRPr lang="en-US" sz="2000" b="1" i="0" u="sng"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00000"/>
                        </a:lnSpc>
                        <a:spcBef>
                          <a:spcPts val="0"/>
                        </a:spcBef>
                        <a:spcAft>
                          <a:spcPts val="0"/>
                        </a:spcAft>
                      </a:pPr>
                      <a:r>
                        <a:rPr lang="en-US" sz="2000" dirty="0">
                          <a:latin typeface="Times New Roman" pitchFamily="18" charset="0"/>
                          <a:cs typeface="Times New Roman" pitchFamily="18" charset="0"/>
                        </a:rPr>
                        <a:t> </a:t>
                      </a:r>
                      <a:endParaRPr lang="en-US" sz="2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00000"/>
                        </a:lnSpc>
                        <a:spcBef>
                          <a:spcPts val="0"/>
                        </a:spcBef>
                        <a:spcAft>
                          <a:spcPts val="0"/>
                        </a:spcAft>
                      </a:pPr>
                      <a:r>
                        <a:rPr lang="en-US" sz="2000" dirty="0">
                          <a:latin typeface="Times New Roman" pitchFamily="18" charset="0"/>
                          <a:cs typeface="Times New Roman" pitchFamily="18" charset="0"/>
                        </a:rPr>
                        <a:t> </a:t>
                      </a:r>
                      <a:endParaRPr lang="en-US" sz="2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49755">
                <a:tc vMerge="1">
                  <a:txBody>
                    <a:bodyPr/>
                    <a:lstStyle/>
                    <a:p>
                      <a:endParaRPr lang="en-US"/>
                    </a:p>
                  </a:txBody>
                  <a:tcPr/>
                </a:tc>
                <a:tc>
                  <a:txBody>
                    <a:bodyPr/>
                    <a:lstStyle/>
                    <a:p>
                      <a:pPr marL="0" marR="0" algn="just">
                        <a:lnSpc>
                          <a:spcPct val="100000"/>
                        </a:lnSpc>
                        <a:spcBef>
                          <a:spcPts val="0"/>
                        </a:spcBef>
                        <a:spcAft>
                          <a:spcPts val="0"/>
                        </a:spcAft>
                      </a:pPr>
                      <a:endParaRPr lang="en-US" sz="2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00000"/>
                        </a:lnSpc>
                        <a:spcBef>
                          <a:spcPts val="0"/>
                        </a:spcBef>
                        <a:spcAft>
                          <a:spcPts val="0"/>
                        </a:spcAft>
                      </a:pPr>
                      <a:endParaRPr lang="en-US" sz="2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398317">
                <a:tc rowSpan="2">
                  <a:txBody>
                    <a:bodyPr/>
                    <a:lstStyle/>
                    <a:p>
                      <a:pPr marL="0" marR="0" algn="just">
                        <a:lnSpc>
                          <a:spcPct val="100000"/>
                        </a:lnSpc>
                        <a:spcBef>
                          <a:spcPts val="0"/>
                        </a:spcBef>
                        <a:spcAft>
                          <a:spcPts val="0"/>
                        </a:spcAft>
                      </a:pPr>
                      <a:r>
                        <a:rPr lang="en-US" sz="2000" i="0" dirty="0">
                          <a:latin typeface="Times New Roman" pitchFamily="18" charset="0"/>
                          <a:cs typeface="Times New Roman" pitchFamily="18" charset="0"/>
                        </a:rPr>
                        <a:t>8. Expenditure incurred to compound an offence under any law for the time being in force, in India or outside India</a:t>
                      </a:r>
                      <a:endParaRPr lang="en-US" sz="2000" i="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00000"/>
                        </a:lnSpc>
                        <a:spcBef>
                          <a:spcPts val="0"/>
                        </a:spcBef>
                        <a:spcAft>
                          <a:spcPts val="0"/>
                        </a:spcAft>
                      </a:pPr>
                      <a:r>
                        <a:rPr lang="en-US" sz="2000" dirty="0">
                          <a:latin typeface="Times New Roman" pitchFamily="18" charset="0"/>
                          <a:cs typeface="Times New Roman" pitchFamily="18" charset="0"/>
                        </a:rPr>
                        <a:t> </a:t>
                      </a:r>
                      <a:endParaRPr lang="en-US" sz="2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00000"/>
                        </a:lnSpc>
                        <a:spcBef>
                          <a:spcPts val="0"/>
                        </a:spcBef>
                        <a:spcAft>
                          <a:spcPts val="0"/>
                        </a:spcAft>
                      </a:pPr>
                      <a:r>
                        <a:rPr lang="en-US" sz="2000" dirty="0">
                          <a:latin typeface="Times New Roman" pitchFamily="18" charset="0"/>
                          <a:cs typeface="Times New Roman" pitchFamily="18" charset="0"/>
                        </a:rPr>
                        <a:t> </a:t>
                      </a:r>
                      <a:endParaRPr lang="en-US" sz="2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168534">
                <a:tc vMerge="1">
                  <a:txBody>
                    <a:bodyPr/>
                    <a:lstStyle/>
                    <a:p>
                      <a:endParaRPr lang="en-US"/>
                    </a:p>
                  </a:txBody>
                  <a:tcPr/>
                </a:tc>
                <a:tc>
                  <a:txBody>
                    <a:bodyPr/>
                    <a:lstStyle/>
                    <a:p>
                      <a:pPr marL="0" marR="0" algn="just">
                        <a:lnSpc>
                          <a:spcPct val="100000"/>
                        </a:lnSpc>
                        <a:spcBef>
                          <a:spcPts val="0"/>
                        </a:spcBef>
                        <a:spcAft>
                          <a:spcPts val="0"/>
                        </a:spcAft>
                      </a:pPr>
                      <a:endParaRPr lang="en-US" sz="2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00000"/>
                        </a:lnSpc>
                        <a:spcBef>
                          <a:spcPts val="0"/>
                        </a:spcBef>
                        <a:spcAft>
                          <a:spcPts val="0"/>
                        </a:spcAft>
                      </a:pPr>
                      <a:endParaRPr lang="en-US" sz="2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398317">
                <a:tc>
                  <a:txBody>
                    <a:bodyPr/>
                    <a:lstStyle/>
                    <a:p>
                      <a:pPr marL="0" marR="0" algn="just">
                        <a:lnSpc>
                          <a:spcPct val="100000"/>
                        </a:lnSpc>
                        <a:spcBef>
                          <a:spcPts val="0"/>
                        </a:spcBef>
                        <a:spcAft>
                          <a:spcPts val="0"/>
                        </a:spcAft>
                      </a:pPr>
                      <a:r>
                        <a:rPr lang="en-US" sz="2000" dirty="0">
                          <a:latin typeface="Times New Roman" pitchFamily="18" charset="0"/>
                          <a:ea typeface="Calibri"/>
                          <a:cs typeface="Times New Roman" pitchFamily="18" charset="0"/>
                        </a:rPr>
                        <a:t>9. </a:t>
                      </a:r>
                      <a:r>
                        <a:rPr lang="en-US" sz="2000" dirty="0">
                          <a:latin typeface="Times New Roman" panose="02020603050405020304" pitchFamily="18" charset="0"/>
                          <a:cs typeface="Times New Roman" panose="02020603050405020304" pitchFamily="18" charset="0"/>
                        </a:rPr>
                        <a:t>Expenditure incurred to provide any benefit or perquisite, in whatever form, to a person, whether or not carrying on a business or exercising a profession, and acceptance of such benefit or perquisite by such person is in violation of any law or rule or regulation or guideline, as the case may be, for the time being in force, governing the conduct of such person</a:t>
                      </a:r>
                      <a:endParaRPr lang="en-US" sz="2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00000"/>
                        </a:lnSpc>
                        <a:spcBef>
                          <a:spcPts val="0"/>
                        </a:spcBef>
                        <a:spcAft>
                          <a:spcPts val="0"/>
                        </a:spcAft>
                      </a:pPr>
                      <a:endParaRPr lang="en-US" sz="2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00000"/>
                        </a:lnSpc>
                        <a:spcBef>
                          <a:spcPts val="0"/>
                        </a:spcBef>
                        <a:spcAft>
                          <a:spcPts val="0"/>
                        </a:spcAft>
                      </a:pPr>
                      <a:endParaRPr lang="en-US" sz="2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10803111"/>
                  </a:ext>
                </a:extLst>
              </a:tr>
              <a:tr h="398317">
                <a:tc>
                  <a:txBody>
                    <a:bodyPr/>
                    <a:lstStyle/>
                    <a:p>
                      <a:pPr marL="0" marR="0" algn="just">
                        <a:lnSpc>
                          <a:spcPct val="100000"/>
                        </a:lnSpc>
                        <a:spcBef>
                          <a:spcPts val="0"/>
                        </a:spcBef>
                        <a:spcAft>
                          <a:spcPts val="0"/>
                        </a:spcAft>
                      </a:pPr>
                      <a:r>
                        <a:rPr lang="en-US" sz="2000" dirty="0">
                          <a:latin typeface="Times New Roman" pitchFamily="18" charset="0"/>
                          <a:ea typeface="Calibri"/>
                          <a:cs typeface="Times New Roman" pitchFamily="18" charset="0"/>
                        </a:rPr>
                        <a:t>10. </a:t>
                      </a:r>
                      <a:r>
                        <a:rPr lang="en-US" sz="2000" i="1" dirty="0">
                          <a:latin typeface="Times New Roman" pitchFamily="18" charset="0"/>
                          <a:ea typeface="Calibri"/>
                          <a:cs typeface="Times New Roman" pitchFamily="18" charset="0"/>
                        </a:rPr>
                        <a:t>Expenditure incurred to settle proceedings initiated in relation to contravention under such law as notified by the central government in the official gazette in this behalf. </a:t>
                      </a:r>
                      <a:r>
                        <a:rPr lang="en-US" sz="2000" b="1" i="1" dirty="0">
                          <a:latin typeface="Times New Roman" pitchFamily="18" charset="0"/>
                          <a:ea typeface="Calibri"/>
                          <a:cs typeface="Times New Roman" pitchFamily="18" charset="0"/>
                        </a:rPr>
                        <a:t>**</a:t>
                      </a: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00000"/>
                        </a:lnSpc>
                        <a:spcBef>
                          <a:spcPts val="0"/>
                        </a:spcBef>
                        <a:spcAft>
                          <a:spcPts val="0"/>
                        </a:spcAft>
                      </a:pPr>
                      <a:endParaRPr lang="en-US" sz="2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00000"/>
                        </a:lnSpc>
                        <a:spcBef>
                          <a:spcPts val="0"/>
                        </a:spcBef>
                        <a:spcAft>
                          <a:spcPts val="0"/>
                        </a:spcAft>
                      </a:pPr>
                      <a:endParaRPr lang="en-US" sz="2000" dirty="0">
                        <a:latin typeface="Times New Roman" pitchFamily="18" charset="0"/>
                        <a:ea typeface="Calibri"/>
                        <a:cs typeface="Times New Roman" pitchFamily="18" charset="0"/>
                      </a:endParaRPr>
                    </a:p>
                  </a:txBody>
                  <a:tcPr marL="13088" marR="13088" marT="13088" marB="1308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27079512"/>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sp>
        <p:nvSpPr>
          <p:cNvPr id="4" name="TextBox 3">
            <a:extLst>
              <a:ext uri="{FF2B5EF4-FFF2-40B4-BE49-F238E27FC236}">
                <a16:creationId xmlns:a16="http://schemas.microsoft.com/office/drawing/2014/main" id="{D61F255B-4687-B0FA-DD0F-62D48476B01E}"/>
              </a:ext>
            </a:extLst>
          </p:cNvPr>
          <p:cNvSpPr txBox="1"/>
          <p:nvPr/>
        </p:nvSpPr>
        <p:spPr>
          <a:xfrm>
            <a:off x="2411760" y="6023547"/>
            <a:ext cx="6408712" cy="352789"/>
          </a:xfrm>
          <a:prstGeom prst="rect">
            <a:avLst/>
          </a:prstGeom>
          <a:noFill/>
        </p:spPr>
        <p:txBody>
          <a:bodyPr wrap="square">
            <a:spAutoFit/>
          </a:bodyPr>
          <a:lstStyle/>
          <a:p>
            <a:pPr algn="just">
              <a:lnSpc>
                <a:spcPct val="115000"/>
              </a:lnSpc>
              <a:spcAft>
                <a:spcPts val="1000"/>
              </a:spcAft>
              <a:buNone/>
            </a:pPr>
            <a:r>
              <a:rPr lang="en-IN" sz="1600" b="1" dirty="0">
                <a:effectLst/>
                <a:latin typeface="Times New Roman" panose="02020603050405020304" pitchFamily="18" charset="0"/>
                <a:ea typeface="Calibri" panose="020F0502020204030204" pitchFamily="34" charset="0"/>
                <a:cs typeface="Times New Roman" panose="02020603050405020304" pitchFamily="18" charset="0"/>
              </a:rPr>
              <a:t>** Inserted by the IT (Eighth </a:t>
            </a:r>
            <a:r>
              <a:rPr lang="en-IN" sz="1600" b="1" dirty="0" err="1">
                <a:effectLst/>
                <a:latin typeface="Times New Roman" panose="02020603050405020304" pitchFamily="18" charset="0"/>
                <a:ea typeface="Calibri" panose="020F0502020204030204" pitchFamily="34" charset="0"/>
                <a:cs typeface="Times New Roman" panose="02020603050405020304" pitchFamily="18" charset="0"/>
              </a:rPr>
              <a:t>Amdt</a:t>
            </a:r>
            <a:r>
              <a:rPr lang="en-IN" sz="1600" b="1" dirty="0">
                <a:effectLst/>
                <a:latin typeface="Times New Roman" panose="02020603050405020304" pitchFamily="18" charset="0"/>
                <a:ea typeface="Calibri" panose="020F0502020204030204" pitchFamily="34" charset="0"/>
                <a:cs typeface="Times New Roman" panose="02020603050405020304" pitchFamily="18" charset="0"/>
              </a:rPr>
              <a:t>.) Rules, 2025, w.e.f. 1-4-2025.</a:t>
            </a:r>
          </a:p>
        </p:txBody>
      </p:sp>
    </p:spTree>
  </p:cSld>
  <p:clrMapOvr>
    <a:masterClrMapping/>
  </p:clrMapOvr>
</p:sld>
</file>

<file path=ppt/slides/slide4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B3669-3CB6-0BBE-314E-0910E65596F7}"/>
            </a:ext>
          </a:extLst>
        </p:cNvPr>
        <p:cNvGrpSpPr/>
        <p:nvPr/>
      </p:nvGrpSpPr>
      <p:grpSpPr>
        <a:xfrm>
          <a:off x="0" y="0"/>
          <a:ext cx="0" cy="0"/>
          <a:chOff x="0" y="0"/>
          <a:chExt cx="0" cy="0"/>
        </a:xfrm>
      </p:grpSpPr>
      <p:sp>
        <p:nvSpPr>
          <p:cNvPr id="16386" name="Content Placeholder 2">
            <a:extLst>
              <a:ext uri="{FF2B5EF4-FFF2-40B4-BE49-F238E27FC236}">
                <a16:creationId xmlns:a16="http://schemas.microsoft.com/office/drawing/2014/main" id="{B4928514-EA92-57D4-32A1-7199F239E407}"/>
              </a:ext>
            </a:extLst>
          </p:cNvPr>
          <p:cNvSpPr>
            <a:spLocks noGrp="1"/>
          </p:cNvSpPr>
          <p:nvPr>
            <p:ph idx="1"/>
          </p:nvPr>
        </p:nvSpPr>
        <p:spPr>
          <a:xfrm>
            <a:off x="208467" y="116632"/>
            <a:ext cx="8696706" cy="5915744"/>
          </a:xfrm>
        </p:spPr>
        <p:txBody>
          <a:bodyPr>
            <a:noAutofit/>
          </a:bodyPr>
          <a:lstStyle/>
          <a:p>
            <a:pPr algn="ctr">
              <a:spcBef>
                <a:spcPts val="0"/>
              </a:spcBef>
              <a:buFont typeface="Wingdings 3" pitchFamily="18" charset="2"/>
              <a:buNone/>
            </a:pPr>
            <a:r>
              <a:rPr lang="en-US" sz="2400" b="1" dirty="0">
                <a:latin typeface="Times New Roman" pitchFamily="18" charset="0"/>
                <a:cs typeface="Times New Roman" pitchFamily="18" charset="0"/>
              </a:rPr>
              <a:t>As per Page no 184 of Guidance Note on Tax Audit u/s. 44AB of IT Act, 1961 (Revised 2026)</a:t>
            </a:r>
            <a:endParaRPr lang="en-US" sz="2200" b="1" dirty="0">
              <a:latin typeface="Times New Roman" pitchFamily="18" charset="0"/>
              <a:cs typeface="Times New Roman" pitchFamily="18" charset="0"/>
            </a:endParaRPr>
          </a:p>
          <a:p>
            <a:pPr algn="just">
              <a:spcBef>
                <a:spcPts val="0"/>
              </a:spcBef>
              <a:buFont typeface="Wingdings 3" pitchFamily="18" charset="2"/>
              <a:buNone/>
            </a:pPr>
            <a:r>
              <a:rPr lang="en-US" sz="2300" b="1" dirty="0">
                <a:solidFill>
                  <a:schemeClr val="tx1"/>
                </a:solidFill>
                <a:latin typeface="Times New Roman" pitchFamily="18" charset="0"/>
                <a:cs typeface="Times New Roman" pitchFamily="18" charset="0"/>
              </a:rPr>
              <a:t>33.24 (ix) Expenditure incurred to settle proceedings initiated in relation to contravention under such law as notified by the Central Government in the Official Gazette in this behalf.</a:t>
            </a:r>
          </a:p>
          <a:p>
            <a:pPr algn="just">
              <a:spcBef>
                <a:spcPts val="0"/>
              </a:spcBef>
              <a:buFont typeface="Wingdings 3" pitchFamily="18" charset="2"/>
              <a:buNone/>
            </a:pPr>
            <a:r>
              <a:rPr lang="en-US" sz="2300" dirty="0">
                <a:solidFill>
                  <a:schemeClr val="tx1"/>
                </a:solidFill>
                <a:latin typeface="Times New Roman" pitchFamily="18" charset="0"/>
                <a:cs typeface="Times New Roman" pitchFamily="18" charset="0"/>
              </a:rPr>
              <a:t>(a) The Finance (No. 2) Act, 2024 has inserted </a:t>
            </a:r>
            <a:r>
              <a:rPr lang="en-US" sz="2300" b="1" u="sng" dirty="0">
                <a:solidFill>
                  <a:schemeClr val="tx1"/>
                </a:solidFill>
                <a:latin typeface="Times New Roman" pitchFamily="18" charset="0"/>
                <a:cs typeface="Times New Roman" pitchFamily="18" charset="0"/>
              </a:rPr>
              <a:t>clause (iv) in Explanation 3 to section 37(1) from the assessment year 2025-26</a:t>
            </a:r>
            <a:r>
              <a:rPr lang="en-US" sz="2300" dirty="0">
                <a:solidFill>
                  <a:schemeClr val="tx1"/>
                </a:solidFill>
                <a:latin typeface="Times New Roman" pitchFamily="18" charset="0"/>
                <a:cs typeface="Times New Roman" pitchFamily="18" charset="0"/>
              </a:rPr>
              <a:t>. </a:t>
            </a:r>
          </a:p>
          <a:p>
            <a:pPr algn="just">
              <a:spcBef>
                <a:spcPts val="0"/>
              </a:spcBef>
              <a:buFont typeface="Wingdings 3" pitchFamily="18" charset="2"/>
              <a:buNone/>
            </a:pPr>
            <a:r>
              <a:rPr lang="en-US" sz="2300" dirty="0">
                <a:solidFill>
                  <a:schemeClr val="tx1"/>
                </a:solidFill>
                <a:latin typeface="Times New Roman" pitchFamily="18" charset="0"/>
                <a:cs typeface="Times New Roman" pitchFamily="18" charset="0"/>
              </a:rPr>
              <a:t>	This clause provides that for the removal of doubts, it is hereby clarified that the expression "expenditure incurred by an </a:t>
            </a:r>
            <a:r>
              <a:rPr lang="en-US" sz="2300" dirty="0" err="1">
                <a:solidFill>
                  <a:schemeClr val="tx1"/>
                </a:solidFill>
                <a:latin typeface="Times New Roman" pitchFamily="18" charset="0"/>
                <a:cs typeface="Times New Roman" pitchFamily="18" charset="0"/>
              </a:rPr>
              <a:t>assessee</a:t>
            </a:r>
            <a:r>
              <a:rPr lang="en-US" sz="2300" dirty="0">
                <a:solidFill>
                  <a:schemeClr val="tx1"/>
                </a:solidFill>
                <a:latin typeface="Times New Roman" pitchFamily="18" charset="0"/>
                <a:cs typeface="Times New Roman" pitchFamily="18" charset="0"/>
              </a:rPr>
              <a:t> for any purpose which is an offence or which is prohibited by law" under Explanation 1, shall include and shall be deemed to have always included the expenditure incurred by an </a:t>
            </a:r>
            <a:r>
              <a:rPr lang="en-US" sz="2300" dirty="0" err="1">
                <a:solidFill>
                  <a:schemeClr val="tx1"/>
                </a:solidFill>
                <a:latin typeface="Times New Roman" pitchFamily="18" charset="0"/>
                <a:cs typeface="Times New Roman" pitchFamily="18" charset="0"/>
              </a:rPr>
              <a:t>assessee</a:t>
            </a:r>
            <a:r>
              <a:rPr lang="en-US" sz="2300" dirty="0">
                <a:solidFill>
                  <a:schemeClr val="tx1"/>
                </a:solidFill>
                <a:latin typeface="Times New Roman" pitchFamily="18" charset="0"/>
                <a:cs typeface="Times New Roman" pitchFamily="18" charset="0"/>
              </a:rPr>
              <a:t> to settle proceedings initiated in relation to contravention under such law as may be notified by the Central Government in the Official Gazette in this behalf.</a:t>
            </a:r>
          </a:p>
        </p:txBody>
      </p:sp>
      <p:sp>
        <p:nvSpPr>
          <p:cNvPr id="2" name="Footer Placeholder 1">
            <a:extLst>
              <a:ext uri="{FF2B5EF4-FFF2-40B4-BE49-F238E27FC236}">
                <a16:creationId xmlns:a16="http://schemas.microsoft.com/office/drawing/2014/main" id="{9ED24DBA-A724-33D2-B500-FF859ADB516C}"/>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542491663"/>
      </p:ext>
    </p:extLst>
  </p:cSld>
  <p:clrMapOvr>
    <a:masterClrMapping/>
  </p:clrMapOvr>
</p:sld>
</file>

<file path=ppt/slides/slide4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FCB349-CB72-8E54-8E74-9C108FEA1468}"/>
            </a:ext>
          </a:extLst>
        </p:cNvPr>
        <p:cNvGrpSpPr/>
        <p:nvPr/>
      </p:nvGrpSpPr>
      <p:grpSpPr>
        <a:xfrm>
          <a:off x="0" y="0"/>
          <a:ext cx="0" cy="0"/>
          <a:chOff x="0" y="0"/>
          <a:chExt cx="0" cy="0"/>
        </a:xfrm>
      </p:grpSpPr>
      <p:sp>
        <p:nvSpPr>
          <p:cNvPr id="16386" name="Content Placeholder 2">
            <a:extLst>
              <a:ext uri="{FF2B5EF4-FFF2-40B4-BE49-F238E27FC236}">
                <a16:creationId xmlns:a16="http://schemas.microsoft.com/office/drawing/2014/main" id="{31F8EE16-5537-DE46-B034-AF7FFF91CB19}"/>
              </a:ext>
            </a:extLst>
          </p:cNvPr>
          <p:cNvSpPr>
            <a:spLocks noGrp="1"/>
          </p:cNvSpPr>
          <p:nvPr>
            <p:ph idx="1"/>
          </p:nvPr>
        </p:nvSpPr>
        <p:spPr>
          <a:xfrm>
            <a:off x="218264" y="188640"/>
            <a:ext cx="8783673" cy="5915744"/>
          </a:xfrm>
        </p:spPr>
        <p:txBody>
          <a:bodyPr>
            <a:noAutofit/>
          </a:bodyPr>
          <a:lstStyle/>
          <a:p>
            <a:pPr algn="just">
              <a:buFont typeface="Wingdings 3" pitchFamily="18" charset="2"/>
              <a:buNone/>
            </a:pPr>
            <a:r>
              <a:rPr lang="en-US" sz="2200" dirty="0">
                <a:latin typeface="Times New Roman" pitchFamily="18" charset="0"/>
                <a:cs typeface="Times New Roman" pitchFamily="18" charset="0"/>
              </a:rPr>
              <a:t>(b) In exercise of the powers conferred by clause (iv) of Explanation 3 of sub-section (1) to section 37 of the Income-tax Act, 1961, the Central Government has vide Notification no. 38/2025 dated 23.04.2025 provided that </a:t>
            </a:r>
            <a:r>
              <a:rPr lang="en-US" sz="2200" b="1" u="sng" dirty="0">
                <a:latin typeface="Times New Roman" pitchFamily="18" charset="0"/>
                <a:cs typeface="Times New Roman" pitchFamily="18" charset="0"/>
              </a:rPr>
              <a:t>any expenditure incurred to settle proceedings initiated in relation to contravention or defaults under the following laws shall not be deemed to have been incurred for the purpose of business or profession and no deduction or allowance shall be made in respect of such expenditure, namely</a:t>
            </a:r>
            <a:r>
              <a:rPr lang="en-US" sz="2200" dirty="0">
                <a:latin typeface="Times New Roman" pitchFamily="18" charset="0"/>
                <a:cs typeface="Times New Roman" pitchFamily="18" charset="0"/>
              </a:rPr>
              <a:t>:-</a:t>
            </a:r>
          </a:p>
          <a:p>
            <a:pPr algn="just">
              <a:buFont typeface="Wingdings 3" pitchFamily="18" charset="2"/>
              <a:buNone/>
            </a:pPr>
            <a:r>
              <a:rPr lang="en-US" sz="2200" b="1" u="sng" dirty="0">
                <a:latin typeface="Times New Roman" pitchFamily="18" charset="0"/>
                <a:cs typeface="Times New Roman" pitchFamily="18" charset="0"/>
              </a:rPr>
              <a:t>(</a:t>
            </a:r>
            <a:r>
              <a:rPr lang="en-US" sz="2200" b="1" u="sng" dirty="0" err="1">
                <a:latin typeface="Times New Roman" pitchFamily="18" charset="0"/>
                <a:cs typeface="Times New Roman" pitchFamily="18" charset="0"/>
              </a:rPr>
              <a:t>i</a:t>
            </a:r>
            <a:r>
              <a:rPr lang="en-US" sz="2200" b="1" u="sng" dirty="0">
                <a:latin typeface="Times New Roman" pitchFamily="18" charset="0"/>
                <a:cs typeface="Times New Roman" pitchFamily="18" charset="0"/>
              </a:rPr>
              <a:t>) the Securities and Exchange Board of India Act, 1992;</a:t>
            </a:r>
          </a:p>
          <a:p>
            <a:pPr algn="just">
              <a:buFont typeface="Wingdings 3" pitchFamily="18" charset="2"/>
              <a:buNone/>
            </a:pPr>
            <a:r>
              <a:rPr lang="en-US" sz="2200" b="1" u="sng" dirty="0">
                <a:latin typeface="Times New Roman" pitchFamily="18" charset="0"/>
                <a:cs typeface="Times New Roman" pitchFamily="18" charset="0"/>
              </a:rPr>
              <a:t>(ii) the Securities Contracts (Regulation) Act, 1956;</a:t>
            </a:r>
          </a:p>
          <a:p>
            <a:pPr algn="just">
              <a:buFont typeface="Wingdings 3" pitchFamily="18" charset="2"/>
              <a:buNone/>
            </a:pPr>
            <a:r>
              <a:rPr lang="en-US" sz="2200" b="1" u="sng" dirty="0">
                <a:latin typeface="Times New Roman" pitchFamily="18" charset="0"/>
                <a:cs typeface="Times New Roman" pitchFamily="18" charset="0"/>
              </a:rPr>
              <a:t>(iii) the Depositories Act, 1996;</a:t>
            </a:r>
          </a:p>
          <a:p>
            <a:pPr algn="just">
              <a:buFont typeface="Wingdings 3" pitchFamily="18" charset="2"/>
              <a:buNone/>
            </a:pPr>
            <a:r>
              <a:rPr lang="en-US" sz="2200" b="1" u="sng" dirty="0">
                <a:latin typeface="Times New Roman" pitchFamily="18" charset="0"/>
                <a:cs typeface="Times New Roman" pitchFamily="18" charset="0"/>
              </a:rPr>
              <a:t>(iv) the Competition Act, 2002.</a:t>
            </a:r>
          </a:p>
          <a:p>
            <a:pPr algn="just">
              <a:buFont typeface="Wingdings 3" pitchFamily="18" charset="2"/>
              <a:buNone/>
            </a:pPr>
            <a:r>
              <a:rPr lang="en-US" sz="2200" dirty="0">
                <a:latin typeface="Times New Roman" pitchFamily="18" charset="0"/>
                <a:cs typeface="Times New Roman" pitchFamily="18" charset="0"/>
              </a:rPr>
              <a:t>The notification shall come into force on the date of its publication in the Official Gazette.</a:t>
            </a:r>
          </a:p>
        </p:txBody>
      </p:sp>
      <p:sp>
        <p:nvSpPr>
          <p:cNvPr id="2" name="Footer Placeholder 1">
            <a:extLst>
              <a:ext uri="{FF2B5EF4-FFF2-40B4-BE49-F238E27FC236}">
                <a16:creationId xmlns:a16="http://schemas.microsoft.com/office/drawing/2014/main" id="{7CD8E8E7-0081-EC44-5DEE-EDD2622E9C1A}"/>
              </a:ext>
            </a:extLst>
          </p:cNvPr>
          <p:cNvSpPr>
            <a:spLocks noGrp="1"/>
          </p:cNvSpPr>
          <p:nvPr>
            <p:ph type="ftr" sz="quarter" idx="11"/>
          </p:nvPr>
        </p:nvSpPr>
        <p:spPr/>
        <p:txBody>
          <a:bodyPr/>
          <a:lstStyle/>
          <a:p>
            <a:r>
              <a:rPr lang="en-IN" dirty="0" err="1"/>
              <a:t>H.C.Khincha</a:t>
            </a:r>
            <a:r>
              <a:rPr lang="en-IN" dirty="0"/>
              <a:t> &amp; Co</a:t>
            </a:r>
            <a:endParaRPr lang="en-US" dirty="0"/>
          </a:p>
        </p:txBody>
      </p:sp>
    </p:spTree>
    <p:extLst>
      <p:ext uri="{BB962C8B-B14F-4D97-AF65-F5344CB8AC3E}">
        <p14:creationId xmlns:p14="http://schemas.microsoft.com/office/powerpoint/2010/main" val="3208229068"/>
      </p:ext>
    </p:extLst>
  </p:cSld>
  <p:clrMapOvr>
    <a:masterClrMapping/>
  </p:clrMapOvr>
</p:sld>
</file>

<file path=ppt/slides/slide4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38D38-DA66-F434-2F26-FB78C252CCCE}"/>
            </a:ext>
          </a:extLst>
        </p:cNvPr>
        <p:cNvGrpSpPr/>
        <p:nvPr/>
      </p:nvGrpSpPr>
      <p:grpSpPr>
        <a:xfrm>
          <a:off x="0" y="0"/>
          <a:ext cx="0" cy="0"/>
          <a:chOff x="0" y="0"/>
          <a:chExt cx="0" cy="0"/>
        </a:xfrm>
      </p:grpSpPr>
      <p:sp>
        <p:nvSpPr>
          <p:cNvPr id="16386" name="Content Placeholder 2">
            <a:extLst>
              <a:ext uri="{FF2B5EF4-FFF2-40B4-BE49-F238E27FC236}">
                <a16:creationId xmlns:a16="http://schemas.microsoft.com/office/drawing/2014/main" id="{6AEF60E9-0A42-2612-0669-39F987571CA6}"/>
              </a:ext>
            </a:extLst>
          </p:cNvPr>
          <p:cNvSpPr>
            <a:spLocks noGrp="1"/>
          </p:cNvSpPr>
          <p:nvPr>
            <p:ph idx="1"/>
          </p:nvPr>
        </p:nvSpPr>
        <p:spPr>
          <a:xfrm>
            <a:off x="304800" y="332656"/>
            <a:ext cx="8610600" cy="5915744"/>
          </a:xfrm>
        </p:spPr>
        <p:txBody>
          <a:bodyPr>
            <a:noAutofit/>
          </a:bodyPr>
          <a:lstStyle/>
          <a:p>
            <a:pPr algn="just">
              <a:buFont typeface="Wingdings 3" pitchFamily="18" charset="2"/>
              <a:buNone/>
            </a:pPr>
            <a:r>
              <a:rPr lang="en-US" sz="2300" dirty="0">
                <a:solidFill>
                  <a:schemeClr val="tx1"/>
                </a:solidFill>
                <a:latin typeface="Times New Roman" pitchFamily="18" charset="0"/>
                <a:cs typeface="Times New Roman" pitchFamily="18" charset="0"/>
              </a:rPr>
              <a:t>(c) The tax auditor has to verify if any expenditure has been incurred to settle proceedings initiated in relation to contravention or defaults under the above Acts and if so, whether the appropriate reporting under this clause has been done.</a:t>
            </a:r>
            <a:endParaRPr lang="en-IN" sz="2300" dirty="0">
              <a:solidFill>
                <a:schemeClr val="tx1"/>
              </a:solidFill>
              <a:latin typeface="Times New Roman" pitchFamily="18" charset="0"/>
              <a:cs typeface="Times New Roman" pitchFamily="18" charset="0"/>
            </a:endParaRPr>
          </a:p>
        </p:txBody>
      </p:sp>
      <p:sp>
        <p:nvSpPr>
          <p:cNvPr id="2" name="Footer Placeholder 1">
            <a:extLst>
              <a:ext uri="{FF2B5EF4-FFF2-40B4-BE49-F238E27FC236}">
                <a16:creationId xmlns:a16="http://schemas.microsoft.com/office/drawing/2014/main" id="{18E2473D-94C0-7A26-8860-2200C499871F}"/>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739321671"/>
      </p:ext>
    </p:extLst>
  </p:cSld>
  <p:clrMapOvr>
    <a:masterClrMapping/>
  </p:clrMapOvr>
</p:sld>
</file>

<file path=ppt/slides/slide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7504" y="128293"/>
            <a:ext cx="8832318" cy="6109019"/>
          </a:xfrm>
        </p:spPr>
        <p:txBody>
          <a:bodyPr>
            <a:noAutofit/>
          </a:bodyPr>
          <a:lstStyle/>
          <a:p>
            <a:pPr algn="just">
              <a:buNone/>
            </a:pPr>
            <a:r>
              <a:rPr lang="en-IN" sz="2200" b="1" dirty="0">
                <a:latin typeface="Times New Roman" panose="02020603050405020304" pitchFamily="18" charset="0"/>
                <a:cs typeface="Times New Roman" panose="02020603050405020304" pitchFamily="18" charset="0"/>
              </a:rPr>
              <a:t>OBSERVATION ON </a:t>
            </a:r>
            <a:r>
              <a:rPr lang="en-GB" sz="2200" b="1" dirty="0">
                <a:latin typeface="Times New Roman" panose="02020603050405020304" pitchFamily="18" charset="0"/>
                <a:cs typeface="Times New Roman" panose="02020603050405020304" pitchFamily="18" charset="0"/>
              </a:rPr>
              <a:t>STUDY ON COMPLIANCES IN REPORTING IN TAX AUDIT REPORT DATED 20.06.2022</a:t>
            </a:r>
          </a:p>
          <a:p>
            <a:pPr algn="just">
              <a:buNone/>
            </a:pPr>
            <a:r>
              <a:rPr lang="en-US" sz="2200" b="1" u="sng" dirty="0">
                <a:latin typeface="Times New Roman" pitchFamily="18" charset="0"/>
                <a:cs typeface="Times New Roman" pitchFamily="18" charset="0"/>
              </a:rPr>
              <a:t>While reviewing various tax audit reports, it was observed that:</a:t>
            </a:r>
          </a:p>
          <a:p>
            <a:pPr marL="342900" indent="-233363" algn="just">
              <a:buNone/>
            </a:pPr>
            <a:r>
              <a:rPr lang="en-US" sz="2200" b="1" u="sng" dirty="0">
                <a:latin typeface="Times New Roman" pitchFamily="18" charset="0"/>
                <a:cs typeface="Times New Roman" pitchFamily="18" charset="0"/>
              </a:rPr>
              <a:t>a) ‘Expenditure incurred at clubs being entrance fees and subscriptions’ was clubbed with ‘expenditure incurred at clubs being cost for club services and facilities used’ and reported together under this sub-clause. </a:t>
            </a:r>
          </a:p>
          <a:p>
            <a:pPr algn="just">
              <a:buNone/>
            </a:pPr>
            <a:r>
              <a:rPr lang="en-US" sz="2200" b="1" dirty="0">
                <a:latin typeface="Times New Roman" pitchFamily="18" charset="0"/>
                <a:cs typeface="Times New Roman" pitchFamily="18" charset="0"/>
              </a:rPr>
              <a:t>	</a:t>
            </a:r>
            <a:r>
              <a:rPr lang="en-US" sz="2200" b="1" u="sng" dirty="0">
                <a:latin typeface="Times New Roman" pitchFamily="18" charset="0"/>
                <a:cs typeface="Times New Roman" pitchFamily="18" charset="0"/>
              </a:rPr>
              <a:t>The two expenses are to be separately reported as per the requirement of the prescribed format of tax audit report as well as the Guidance Note on tax audit under section 44AB of the Income tax Act.</a:t>
            </a:r>
          </a:p>
          <a:p>
            <a:pPr algn="just">
              <a:buNone/>
            </a:pPr>
            <a:r>
              <a:rPr lang="en-US" sz="2200" b="1" u="sng" dirty="0">
                <a:latin typeface="Times New Roman" pitchFamily="18" charset="0"/>
                <a:cs typeface="Times New Roman" pitchFamily="18" charset="0"/>
              </a:rPr>
              <a:t>b) ‘Penalty or fine for violation of any law for the time being force’, and ‘any other penalty or fine’ were reported under one (1) subheading. </a:t>
            </a:r>
          </a:p>
          <a:p>
            <a:pPr algn="just">
              <a:buNone/>
            </a:pPr>
            <a:r>
              <a:rPr lang="en-US" sz="2200" b="1" dirty="0">
                <a:latin typeface="Times New Roman" pitchFamily="18" charset="0"/>
                <a:cs typeface="Times New Roman" pitchFamily="18" charset="0"/>
              </a:rPr>
              <a:t>	</a:t>
            </a:r>
            <a:r>
              <a:rPr lang="en-US" sz="2200" b="1" u="sng" dirty="0">
                <a:latin typeface="Times New Roman" pitchFamily="18" charset="0"/>
                <a:cs typeface="Times New Roman" pitchFamily="18" charset="0"/>
              </a:rPr>
              <a:t>However, the same were to be separately reported under different sub-headings as per the requirement of the prescribed format of tax audit report as well as the Guidance Note on tax audit under section 44AB of the Income tax Act.</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99566" y="357166"/>
            <a:ext cx="8744869" cy="5929354"/>
          </a:xfrm>
        </p:spPr>
        <p:txBody>
          <a:bodyPr>
            <a:noAutofit/>
          </a:bodyPr>
          <a:lstStyle/>
          <a:p>
            <a:pPr algn="just">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 </a:t>
            </a:r>
          </a:p>
          <a:p>
            <a:pPr algn="just">
              <a:buNone/>
            </a:pPr>
            <a:r>
              <a:rPr lang="en-US" sz="2400" b="1" u="sng" dirty="0">
                <a:latin typeface="Times New Roman" pitchFamily="18" charset="0"/>
                <a:cs typeface="Times New Roman" pitchFamily="18" charset="0"/>
              </a:rPr>
              <a:t>c) Late filing fee of TDS return, paid during the year, was reported under this sub-clause, under the sub-heading ‘as any other penalty or fine not covered above’. As per MCQ’s on Late filing fees and penalty hosted at the link</a:t>
            </a:r>
          </a:p>
          <a:p>
            <a:pPr algn="ctr">
              <a:buNone/>
            </a:pPr>
            <a:r>
              <a:rPr lang="en-US" sz="2400" b="1" u="sng" dirty="0">
                <a:latin typeface="Times New Roman" pitchFamily="18" charset="0"/>
                <a:cs typeface="Times New Roman" pitchFamily="18" charset="0"/>
                <a:hlinkClick r:id="rId2"/>
              </a:rPr>
              <a:t>https://www.incometaxindia.gov.in/Tutorials/25-%20MCQ% 20Late%20filing%20fees%20and%20penalty.pdf</a:t>
            </a:r>
            <a:r>
              <a:rPr lang="en-US" sz="2400" b="1" u="sng" dirty="0">
                <a:latin typeface="Times New Roman" pitchFamily="18" charset="0"/>
                <a:cs typeface="Times New Roman" pitchFamily="18" charset="0"/>
              </a:rPr>
              <a:t> </a:t>
            </a:r>
          </a:p>
          <a:p>
            <a:pPr algn="just">
              <a:buNone/>
            </a:pPr>
            <a:r>
              <a:rPr lang="en-US" sz="2400" b="1" dirty="0">
                <a:latin typeface="Times New Roman" pitchFamily="18" charset="0"/>
                <a:cs typeface="Times New Roman" pitchFamily="18" charset="0"/>
              </a:rPr>
              <a:t>	</a:t>
            </a:r>
            <a:r>
              <a:rPr lang="en-US" sz="2400" b="1" u="sng" dirty="0">
                <a:latin typeface="Times New Roman" pitchFamily="18" charset="0"/>
                <a:cs typeface="Times New Roman" pitchFamily="18" charset="0"/>
              </a:rPr>
              <a:t>in respect of ‘Late filing fees under section 234E’ it has been stated: ‘It should be noted that Rs. 200 per day is not penalty but it is a late filing fee’. </a:t>
            </a:r>
          </a:p>
          <a:p>
            <a:pPr algn="just">
              <a:buNone/>
            </a:pPr>
            <a:r>
              <a:rPr lang="en-US" sz="2400" b="1" dirty="0">
                <a:latin typeface="Times New Roman" pitchFamily="18" charset="0"/>
                <a:cs typeface="Times New Roman" pitchFamily="18" charset="0"/>
              </a:rPr>
              <a:t>	</a:t>
            </a:r>
            <a:r>
              <a:rPr lang="en-US" sz="2400" b="1" u="sng" dirty="0">
                <a:latin typeface="Times New Roman" pitchFamily="18" charset="0"/>
                <a:cs typeface="Times New Roman" pitchFamily="18" charset="0"/>
              </a:rPr>
              <a:t>Thus, the same is not required to be reported under this sub-clause.</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228600" y="990600"/>
            <a:ext cx="8686800" cy="3962400"/>
          </a:xfrm>
          <a:ln w="38100">
            <a:noFill/>
          </a:ln>
        </p:spPr>
        <p:style>
          <a:lnRef idx="2">
            <a:schemeClr val="accent1"/>
          </a:lnRef>
          <a:fillRef idx="1">
            <a:schemeClr val="lt1"/>
          </a:fillRef>
          <a:effectRef idx="0">
            <a:schemeClr val="accent1"/>
          </a:effectRef>
          <a:fontRef idx="minor">
            <a:schemeClr val="dk1"/>
          </a:fontRef>
        </p:style>
        <p:txBody>
          <a:bodyPr>
            <a:noAutofit/>
          </a:bodyPr>
          <a:lstStyle/>
          <a:p>
            <a:pPr marL="0" indent="0" algn="just">
              <a:spcBef>
                <a:spcPct val="0"/>
              </a:spcBef>
              <a:buSzPct val="100000"/>
              <a:buFont typeface="Wingdings 3" pitchFamily="18" charset="2"/>
              <a:buNone/>
              <a:defRPr/>
            </a:pPr>
            <a:endParaRPr lang="en-US" sz="100" b="1" u="sng" dirty="0">
              <a:solidFill>
                <a:schemeClr val="tx1"/>
              </a:solidFill>
              <a:latin typeface="Times New Roman" pitchFamily="18" charset="0"/>
              <a:cs typeface="Times New Roman" pitchFamily="18" charset="0"/>
            </a:endParaRPr>
          </a:p>
          <a:p>
            <a:pPr marL="0" indent="0" algn="just">
              <a:spcBef>
                <a:spcPct val="0"/>
              </a:spcBef>
              <a:buSzPct val="100000"/>
              <a:buFont typeface="Wingdings 3" pitchFamily="18" charset="2"/>
              <a:buNone/>
              <a:defRPr/>
            </a:pPr>
            <a:r>
              <a:rPr lang="en-US" sz="2400" dirty="0">
                <a:solidFill>
                  <a:schemeClr val="tx1"/>
                </a:solidFill>
                <a:latin typeface="Times New Roman" pitchFamily="18" charset="0"/>
                <a:cs typeface="Times New Roman" pitchFamily="18" charset="0"/>
              </a:rPr>
              <a:t>Amounts inadmissible under Section 40(a):-</a:t>
            </a:r>
          </a:p>
          <a:p>
            <a:pPr marL="0" indent="0" algn="just">
              <a:spcBef>
                <a:spcPts val="600"/>
              </a:spcBef>
              <a:buFont typeface="Wingdings 3" pitchFamily="18" charset="2"/>
              <a:buNone/>
              <a:defRPr/>
            </a:pPr>
            <a:r>
              <a:rPr lang="en-US" sz="2400" b="1" dirty="0">
                <a:solidFill>
                  <a:schemeClr val="tx1"/>
                </a:solidFill>
                <a:latin typeface="Times New Roman" pitchFamily="18" charset="0"/>
                <a:cs typeface="Times New Roman" pitchFamily="18" charset="0"/>
              </a:rPr>
              <a:t>(</a:t>
            </a:r>
            <a:r>
              <a:rPr lang="en-US" sz="2400" b="1" dirty="0" err="1">
                <a:solidFill>
                  <a:schemeClr val="tx1"/>
                </a:solidFill>
                <a:latin typeface="Times New Roman" pitchFamily="18" charset="0"/>
                <a:cs typeface="Times New Roman" pitchFamily="18" charset="0"/>
              </a:rPr>
              <a:t>i</a:t>
            </a:r>
            <a:r>
              <a:rPr lang="en-US" sz="2400" b="1" dirty="0">
                <a:solidFill>
                  <a:schemeClr val="tx1"/>
                </a:solidFill>
                <a:latin typeface="Times New Roman" pitchFamily="18" charset="0"/>
                <a:cs typeface="Times New Roman" pitchFamily="18" charset="0"/>
              </a:rPr>
              <a:t>) </a:t>
            </a:r>
            <a:r>
              <a:rPr lang="en-US" sz="2400" dirty="0">
                <a:solidFill>
                  <a:schemeClr val="tx1"/>
                </a:solidFill>
                <a:latin typeface="Times New Roman" pitchFamily="18" charset="0"/>
                <a:cs typeface="Times New Roman" pitchFamily="18" charset="0"/>
              </a:rPr>
              <a:t>as payment to </a:t>
            </a:r>
            <a:r>
              <a:rPr lang="en-US" sz="2400" b="1" u="sng" dirty="0">
                <a:solidFill>
                  <a:schemeClr val="tx1"/>
                </a:solidFill>
                <a:latin typeface="Times New Roman" pitchFamily="18" charset="0"/>
                <a:cs typeface="Times New Roman" pitchFamily="18" charset="0"/>
              </a:rPr>
              <a:t>non-resident</a:t>
            </a:r>
            <a:r>
              <a:rPr lang="en-US" sz="2400" dirty="0">
                <a:solidFill>
                  <a:schemeClr val="tx1"/>
                </a:solidFill>
                <a:latin typeface="Times New Roman" pitchFamily="18" charset="0"/>
                <a:cs typeface="Times New Roman" pitchFamily="18" charset="0"/>
              </a:rPr>
              <a:t> referred to in sub-Clause (</a:t>
            </a:r>
            <a:r>
              <a:rPr lang="en-US" sz="2400" dirty="0" err="1">
                <a:solidFill>
                  <a:schemeClr val="tx1"/>
                </a:solidFill>
                <a:latin typeface="Times New Roman" pitchFamily="18" charset="0"/>
                <a:cs typeface="Times New Roman" pitchFamily="18" charset="0"/>
              </a:rPr>
              <a:t>i</a:t>
            </a:r>
            <a:r>
              <a:rPr lang="en-US" sz="2400" dirty="0">
                <a:solidFill>
                  <a:schemeClr val="tx1"/>
                </a:solidFill>
                <a:latin typeface="Times New Roman" pitchFamily="18" charset="0"/>
                <a:cs typeface="Times New Roman" pitchFamily="18" charset="0"/>
              </a:rPr>
              <a:t>) </a:t>
            </a:r>
          </a:p>
          <a:p>
            <a:pPr marL="0" indent="0" algn="just">
              <a:spcBef>
                <a:spcPts val="600"/>
              </a:spcBef>
              <a:buSzPct val="100000"/>
              <a:buFont typeface="Wingdings 3" pitchFamily="18" charset="2"/>
              <a:buNone/>
              <a:defRPr/>
            </a:pPr>
            <a:r>
              <a:rPr lang="en-US" sz="2400" dirty="0">
                <a:solidFill>
                  <a:schemeClr val="tx1"/>
                </a:solidFill>
                <a:latin typeface="Times New Roman" pitchFamily="18" charset="0"/>
                <a:cs typeface="Times New Roman" pitchFamily="18" charset="0"/>
              </a:rPr>
              <a:t>   (A) Details of payment on which tax is not deducted: </a:t>
            </a:r>
          </a:p>
          <a:p>
            <a:pPr marL="0" indent="0" algn="just">
              <a:spcBef>
                <a:spcPts val="600"/>
              </a:spcBef>
              <a:buSzPct val="100000"/>
              <a:buFont typeface="Wingdings 3" pitchFamily="18" charset="2"/>
              <a:buNone/>
              <a:defRPr/>
            </a:pPr>
            <a:endParaRPr lang="en-US" sz="2400" dirty="0">
              <a:solidFill>
                <a:schemeClr val="tx1"/>
              </a:solidFill>
              <a:latin typeface="Times New Roman" pitchFamily="18" charset="0"/>
              <a:cs typeface="Times New Roman"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776225771"/>
              </p:ext>
            </p:extLst>
          </p:nvPr>
        </p:nvGraphicFramePr>
        <p:xfrm>
          <a:off x="1524000" y="2564904"/>
          <a:ext cx="6915176" cy="891540"/>
        </p:xfrm>
        <a:graphic>
          <a:graphicData uri="http://schemas.openxmlformats.org/drawingml/2006/table">
            <a:tbl>
              <a:tblPr firstRow="1" bandRow="1">
                <a:tableStyleId>{5C22544A-7EE6-4342-B048-85BDC9FD1C3A}</a:tableStyleId>
              </a:tblPr>
              <a:tblGrid>
                <a:gridCol w="1428776">
                  <a:extLst>
                    <a:ext uri="{9D8B030D-6E8A-4147-A177-3AD203B41FA5}">
                      <a16:colId xmlns:a16="http://schemas.microsoft.com/office/drawing/2014/main" val="20000"/>
                    </a:ext>
                  </a:extLst>
                </a:gridCol>
                <a:gridCol w="1752600">
                  <a:extLst>
                    <a:ext uri="{9D8B030D-6E8A-4147-A177-3AD203B41FA5}">
                      <a16:colId xmlns:a16="http://schemas.microsoft.com/office/drawing/2014/main" val="20001"/>
                    </a:ext>
                  </a:extLst>
                </a:gridCol>
                <a:gridCol w="1600200">
                  <a:extLst>
                    <a:ext uri="{9D8B030D-6E8A-4147-A177-3AD203B41FA5}">
                      <a16:colId xmlns:a16="http://schemas.microsoft.com/office/drawing/2014/main" val="20002"/>
                    </a:ext>
                  </a:extLst>
                </a:gridCol>
                <a:gridCol w="2133600">
                  <a:extLst>
                    <a:ext uri="{9D8B030D-6E8A-4147-A177-3AD203B41FA5}">
                      <a16:colId xmlns:a16="http://schemas.microsoft.com/office/drawing/2014/main" val="20003"/>
                    </a:ext>
                  </a:extLst>
                </a:gridCol>
              </a:tblGrid>
              <a:tr h="601785">
                <a:tc>
                  <a:txBody>
                    <a:bodyPr/>
                    <a:lstStyle/>
                    <a:p>
                      <a:pPr algn="ctr"/>
                      <a:r>
                        <a:rPr lang="en-US" sz="1800" b="1" kern="1200" dirty="0">
                          <a:solidFill>
                            <a:schemeClr val="lt1"/>
                          </a:solidFill>
                          <a:latin typeface="Times New Roman" pitchFamily="18" charset="0"/>
                          <a:ea typeface="+mn-ea"/>
                          <a:cs typeface="Times New Roman" pitchFamily="18" charset="0"/>
                        </a:rPr>
                        <a:t>Date of payment</a:t>
                      </a:r>
                      <a:endParaRPr lang="en-US" sz="1800" dirty="0">
                        <a:latin typeface="Times New Roman" pitchFamily="18" charset="0"/>
                        <a:cs typeface="Times New Roman" pitchFamily="18" charset="0"/>
                      </a:endParaRPr>
                    </a:p>
                  </a:txBody>
                  <a:tcPr/>
                </a:tc>
                <a:tc>
                  <a:txBody>
                    <a:bodyPr/>
                    <a:lstStyle/>
                    <a:p>
                      <a:pPr algn="ctr"/>
                      <a:r>
                        <a:rPr lang="en-US" sz="1800" b="1" kern="1200" dirty="0">
                          <a:solidFill>
                            <a:schemeClr val="lt1"/>
                          </a:solidFill>
                          <a:latin typeface="Times New Roman" pitchFamily="18" charset="0"/>
                          <a:ea typeface="+mn-ea"/>
                          <a:cs typeface="Times New Roman" pitchFamily="18" charset="0"/>
                        </a:rPr>
                        <a:t>Amount of payment</a:t>
                      </a:r>
                      <a:endParaRPr lang="en-US" sz="1800" dirty="0">
                        <a:latin typeface="Times New Roman" pitchFamily="18" charset="0"/>
                        <a:cs typeface="Times New Roman" pitchFamily="18" charset="0"/>
                      </a:endParaRPr>
                    </a:p>
                  </a:txBody>
                  <a:tcPr/>
                </a:tc>
                <a:tc>
                  <a:txBody>
                    <a:bodyPr/>
                    <a:lstStyle/>
                    <a:p>
                      <a:pPr algn="ctr"/>
                      <a:r>
                        <a:rPr lang="en-US" sz="1800" b="1" kern="1200" dirty="0">
                          <a:solidFill>
                            <a:schemeClr val="lt1"/>
                          </a:solidFill>
                          <a:latin typeface="Times New Roman" pitchFamily="18" charset="0"/>
                          <a:ea typeface="+mn-ea"/>
                          <a:cs typeface="Times New Roman" pitchFamily="18" charset="0"/>
                        </a:rPr>
                        <a:t>Nature of payment</a:t>
                      </a:r>
                      <a:endParaRPr lang="en-US" sz="1800" dirty="0">
                        <a:latin typeface="Times New Roman" pitchFamily="18" charset="0"/>
                        <a:cs typeface="Times New Roman" pitchFamily="18" charset="0"/>
                      </a:endParaRPr>
                    </a:p>
                  </a:txBody>
                  <a:tcPr/>
                </a:tc>
                <a:tc>
                  <a:txBody>
                    <a:bodyPr/>
                    <a:lstStyle/>
                    <a:p>
                      <a:pPr algn="ctr"/>
                      <a:r>
                        <a:rPr lang="en-US" sz="1800" b="1" kern="1200" dirty="0">
                          <a:solidFill>
                            <a:schemeClr val="lt1"/>
                          </a:solidFill>
                          <a:latin typeface="Times New Roman" pitchFamily="18" charset="0"/>
                          <a:ea typeface="+mn-ea"/>
                          <a:cs typeface="Times New Roman" pitchFamily="18" charset="0"/>
                        </a:rPr>
                        <a:t>Name and address of the payee</a:t>
                      </a:r>
                      <a:endParaRPr lang="en-US" sz="1800" dirty="0">
                        <a:latin typeface="Times New Roman" pitchFamily="18" charset="0"/>
                        <a:cs typeface="Times New Roman" pitchFamily="18" charset="0"/>
                      </a:endParaRPr>
                    </a:p>
                  </a:txBody>
                  <a:tcPr/>
                </a:tc>
                <a:extLst>
                  <a:ext uri="{0D108BD9-81ED-4DB2-BD59-A6C34878D82A}">
                    <a16:rowId xmlns:a16="http://schemas.microsoft.com/office/drawing/2014/main" val="10000"/>
                  </a:ext>
                </a:extLst>
              </a:tr>
              <a:tr h="236415">
                <a:tc>
                  <a:txBody>
                    <a:bodyPr/>
                    <a:lstStyle/>
                    <a:p>
                      <a:pPr algn="ctr"/>
                      <a:endParaRPr lang="en-US" sz="1050" dirty="0">
                        <a:latin typeface="Times New Roman" pitchFamily="18" charset="0"/>
                        <a:cs typeface="Times New Roman" pitchFamily="18" charset="0"/>
                      </a:endParaRPr>
                    </a:p>
                  </a:txBody>
                  <a:tcPr/>
                </a:tc>
                <a:tc>
                  <a:txBody>
                    <a:bodyPr/>
                    <a:lstStyle/>
                    <a:p>
                      <a:pPr algn="ctr"/>
                      <a:endParaRPr lang="en-US" sz="1050" dirty="0">
                        <a:latin typeface="Times New Roman" pitchFamily="18" charset="0"/>
                        <a:cs typeface="Times New Roman" pitchFamily="18" charset="0"/>
                      </a:endParaRPr>
                    </a:p>
                  </a:txBody>
                  <a:tcPr/>
                </a:tc>
                <a:tc>
                  <a:txBody>
                    <a:bodyPr/>
                    <a:lstStyle/>
                    <a:p>
                      <a:pPr algn="ctr"/>
                      <a:endParaRPr lang="en-US" sz="1050" dirty="0">
                        <a:latin typeface="Times New Roman" pitchFamily="18" charset="0"/>
                        <a:cs typeface="Times New Roman" pitchFamily="18" charset="0"/>
                      </a:endParaRPr>
                    </a:p>
                  </a:txBody>
                  <a:tcPr/>
                </a:tc>
                <a:tc>
                  <a:txBody>
                    <a:bodyPr/>
                    <a:lstStyle/>
                    <a:p>
                      <a:pPr algn="ctr"/>
                      <a:endParaRPr lang="en-US" sz="105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bl>
          </a:graphicData>
        </a:graphic>
      </p:graphicFrame>
      <p:cxnSp>
        <p:nvCxnSpPr>
          <p:cNvPr id="7" name="Straight Arrow Connector 6"/>
          <p:cNvCxnSpPr/>
          <p:nvPr/>
        </p:nvCxnSpPr>
        <p:spPr>
          <a:xfrm>
            <a:off x="7239000" y="3250704"/>
            <a:ext cx="0" cy="609600"/>
          </a:xfrm>
          <a:prstGeom prst="straightConnector1">
            <a:avLst/>
          </a:prstGeom>
          <a:ln w="317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4114800" y="4012704"/>
            <a:ext cx="4648200" cy="762000"/>
          </a:xfrm>
          <a:prstGeom prst="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a:solidFill>
                  <a:schemeClr val="tx1"/>
                </a:solidFill>
                <a:latin typeface="Times New Roman" pitchFamily="18" charset="0"/>
                <a:cs typeface="Times New Roman" pitchFamily="18" charset="0"/>
              </a:rPr>
              <a:t>e-utility also requires PAN, if available</a:t>
            </a:r>
          </a:p>
        </p:txBody>
      </p:sp>
      <p:sp>
        <p:nvSpPr>
          <p:cNvPr id="122902" name="Rectangle 12"/>
          <p:cNvSpPr>
            <a:spLocks noChangeArrowheads="1"/>
          </p:cNvSpPr>
          <p:nvPr/>
        </p:nvSpPr>
        <p:spPr bwMode="auto">
          <a:xfrm>
            <a:off x="165016" y="279558"/>
            <a:ext cx="8763000" cy="461963"/>
          </a:xfrm>
          <a:prstGeom prst="rect">
            <a:avLst/>
          </a:prstGeom>
          <a:noFill/>
          <a:ln w="9525">
            <a:noFill/>
            <a:miter lim="800000"/>
            <a:headEnd/>
            <a:tailEnd/>
          </a:ln>
        </p:spPr>
        <p:txBody>
          <a:bodyPr>
            <a:spAutoFit/>
          </a:bodyPr>
          <a:lstStyle/>
          <a:p>
            <a:pPr algn="just"/>
            <a:r>
              <a:rPr lang="en-US" sz="2400" b="1" dirty="0">
                <a:latin typeface="Times New Roman" pitchFamily="18" charset="0"/>
                <a:cs typeface="Times New Roman" pitchFamily="18" charset="0"/>
              </a:rPr>
              <a:t>CLAUSE 21(b)</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Content Placeholder 2"/>
          <p:cNvSpPr>
            <a:spLocks noGrp="1"/>
          </p:cNvSpPr>
          <p:nvPr>
            <p:ph idx="1"/>
          </p:nvPr>
        </p:nvSpPr>
        <p:spPr>
          <a:xfrm>
            <a:off x="228600" y="914400"/>
            <a:ext cx="8686800" cy="3352800"/>
          </a:xfrm>
        </p:spPr>
        <p:txBody>
          <a:bodyPr/>
          <a:lstStyle/>
          <a:p>
            <a:pPr marL="627063" lvl="2" indent="-457200" algn="just">
              <a:buFont typeface="Wingdings 2" pitchFamily="18" charset="2"/>
              <a:buNone/>
            </a:pPr>
            <a:r>
              <a:rPr lang="en-US" dirty="0">
                <a:solidFill>
                  <a:schemeClr val="tx1"/>
                </a:solidFill>
                <a:latin typeface="Times New Roman" pitchFamily="18" charset="0"/>
                <a:cs typeface="Times New Roman" pitchFamily="18" charset="0"/>
              </a:rPr>
              <a:t>(B) Details of payment on which tax has been deducted but has not been paid during the previous year or in the subsequent year before the expiry of time prescribed under Section 200(1)</a:t>
            </a:r>
          </a:p>
          <a:p>
            <a:pPr marL="457200" indent="-457200" algn="just">
              <a:buSzPct val="100000"/>
              <a:buFont typeface="Wingdings" pitchFamily="2" charset="2"/>
              <a:buAutoNum type="alphaUcParenBoth" startAt="2"/>
            </a:pPr>
            <a:endParaRPr lang="en-US" sz="2400" dirty="0">
              <a:solidFill>
                <a:schemeClr val="tx1"/>
              </a:solidFill>
              <a:latin typeface="Times New Roman" pitchFamily="18" charset="0"/>
              <a:cs typeface="Times New Roman" pitchFamily="18" charset="0"/>
            </a:endParaRPr>
          </a:p>
          <a:p>
            <a:pPr marL="457200" indent="-457200" algn="just">
              <a:buSzPct val="100000"/>
              <a:buFont typeface="Wingdings" pitchFamily="2" charset="2"/>
              <a:buAutoNum type="alphaUcParenBoth" startAt="2"/>
            </a:pPr>
            <a:endParaRPr lang="en-US" sz="2400" dirty="0">
              <a:solidFill>
                <a:schemeClr val="tx1"/>
              </a:solidFill>
              <a:latin typeface="Times New Roman" pitchFamily="18" charset="0"/>
              <a:cs typeface="Times New Roman" pitchFamily="18" charset="0"/>
            </a:endParaRPr>
          </a:p>
          <a:p>
            <a:pPr marL="457200" indent="-457200" algn="just">
              <a:buSzPct val="100000"/>
              <a:buFont typeface="Wingdings" pitchFamily="2" charset="2"/>
              <a:buAutoNum type="alphaUcParenBoth" startAt="2"/>
            </a:pPr>
            <a:endParaRPr lang="en-US" sz="2400" dirty="0">
              <a:solidFill>
                <a:schemeClr val="tx1"/>
              </a:solidFill>
              <a:latin typeface="Times New Roman" pitchFamily="18" charset="0"/>
              <a:cs typeface="Times New Roman" pitchFamily="18" charset="0"/>
            </a:endParaRPr>
          </a:p>
          <a:p>
            <a:pPr marL="457200" indent="-457200" algn="just">
              <a:buSzPct val="100000"/>
              <a:buFont typeface="Wingdings" pitchFamily="2" charset="2"/>
              <a:buAutoNum type="alphaUcParenBoth" startAt="2"/>
            </a:pPr>
            <a:endParaRPr lang="en-US" sz="2400" dirty="0">
              <a:solidFill>
                <a:schemeClr val="tx1"/>
              </a:solidFill>
              <a:latin typeface="Times New Roman" pitchFamily="18" charset="0"/>
              <a:cs typeface="Times New Roman" pitchFamily="18" charset="0"/>
            </a:endParaRPr>
          </a:p>
        </p:txBody>
      </p:sp>
      <p:sp>
        <p:nvSpPr>
          <p:cNvPr id="9" name="Title 6"/>
          <p:cNvSpPr>
            <a:spLocks noGrp="1"/>
          </p:cNvSpPr>
          <p:nvPr>
            <p:ph type="title"/>
          </p:nvPr>
        </p:nvSpPr>
        <p:spPr>
          <a:xfrm>
            <a:off x="152400" y="152400"/>
            <a:ext cx="6858000" cy="685800"/>
          </a:xfrm>
        </p:spPr>
        <p:txBody>
          <a:bodyPr>
            <a:noAutofit/>
          </a:bodyPr>
          <a:lstStyle/>
          <a:p>
            <a:pPr algn="l"/>
            <a:r>
              <a:rPr lang="en-US" sz="3200" b="1" dirty="0">
                <a:solidFill>
                  <a:schemeClr val="tx1"/>
                </a:solidFill>
                <a:latin typeface="Times New Roman" pitchFamily="18" charset="0"/>
                <a:cs typeface="Times New Roman" pitchFamily="18" charset="0"/>
              </a:rPr>
              <a:t>CLAUSE 21(b)</a:t>
            </a:r>
          </a:p>
        </p:txBody>
      </p:sp>
      <p:graphicFrame>
        <p:nvGraphicFramePr>
          <p:cNvPr id="13" name="Table 12"/>
          <p:cNvGraphicFramePr>
            <a:graphicFrameLocks noGrp="1"/>
          </p:cNvGraphicFramePr>
          <p:nvPr/>
        </p:nvGraphicFramePr>
        <p:xfrm>
          <a:off x="731838" y="2286000"/>
          <a:ext cx="7722090" cy="1330960"/>
        </p:xfrm>
        <a:graphic>
          <a:graphicData uri="http://schemas.openxmlformats.org/drawingml/2006/table">
            <a:tbl>
              <a:tblPr firstRow="1" bandRow="1">
                <a:tableStyleId>{5C22544A-7EE6-4342-B048-85BDC9FD1C3A}</a:tableStyleId>
              </a:tblPr>
              <a:tblGrid>
                <a:gridCol w="1544418">
                  <a:extLst>
                    <a:ext uri="{9D8B030D-6E8A-4147-A177-3AD203B41FA5}">
                      <a16:colId xmlns:a16="http://schemas.microsoft.com/office/drawing/2014/main" val="20000"/>
                    </a:ext>
                  </a:extLst>
                </a:gridCol>
                <a:gridCol w="1544418">
                  <a:extLst>
                    <a:ext uri="{9D8B030D-6E8A-4147-A177-3AD203B41FA5}">
                      <a16:colId xmlns:a16="http://schemas.microsoft.com/office/drawing/2014/main" val="20001"/>
                    </a:ext>
                  </a:extLst>
                </a:gridCol>
                <a:gridCol w="1544418">
                  <a:extLst>
                    <a:ext uri="{9D8B030D-6E8A-4147-A177-3AD203B41FA5}">
                      <a16:colId xmlns:a16="http://schemas.microsoft.com/office/drawing/2014/main" val="20002"/>
                    </a:ext>
                  </a:extLst>
                </a:gridCol>
                <a:gridCol w="1544418">
                  <a:extLst>
                    <a:ext uri="{9D8B030D-6E8A-4147-A177-3AD203B41FA5}">
                      <a16:colId xmlns:a16="http://schemas.microsoft.com/office/drawing/2014/main" val="20003"/>
                    </a:ext>
                  </a:extLst>
                </a:gridCol>
                <a:gridCol w="1544418">
                  <a:extLst>
                    <a:ext uri="{9D8B030D-6E8A-4147-A177-3AD203B41FA5}">
                      <a16:colId xmlns:a16="http://schemas.microsoft.com/office/drawing/2014/main" val="20004"/>
                    </a:ext>
                  </a:extLst>
                </a:gridCol>
              </a:tblGrid>
              <a:tr h="370840">
                <a:tc>
                  <a:txBody>
                    <a:bodyPr/>
                    <a:lstStyle/>
                    <a:p>
                      <a:pPr algn="ctr"/>
                      <a:r>
                        <a:rPr lang="en-US" sz="1900" b="1" kern="1200" dirty="0">
                          <a:solidFill>
                            <a:schemeClr val="lt1"/>
                          </a:solidFill>
                          <a:latin typeface="+mn-lt"/>
                          <a:ea typeface="+mn-ea"/>
                          <a:cs typeface="+mn-cs"/>
                        </a:rPr>
                        <a:t>Date of payment</a:t>
                      </a:r>
                      <a:endParaRPr lang="en-US" sz="1900" dirty="0"/>
                    </a:p>
                  </a:txBody>
                  <a:tcPr/>
                </a:tc>
                <a:tc>
                  <a:txBody>
                    <a:bodyPr/>
                    <a:lstStyle/>
                    <a:p>
                      <a:pPr algn="ctr"/>
                      <a:r>
                        <a:rPr lang="en-US" sz="1900" b="1" kern="1200" dirty="0">
                          <a:solidFill>
                            <a:schemeClr val="lt1"/>
                          </a:solidFill>
                          <a:latin typeface="+mn-lt"/>
                          <a:ea typeface="+mn-ea"/>
                          <a:cs typeface="+mn-cs"/>
                        </a:rPr>
                        <a:t>Amount of payment</a:t>
                      </a:r>
                      <a:endParaRPr lang="en-US" sz="1900" dirty="0"/>
                    </a:p>
                  </a:txBody>
                  <a:tcPr/>
                </a:tc>
                <a:tc>
                  <a:txBody>
                    <a:bodyPr/>
                    <a:lstStyle/>
                    <a:p>
                      <a:pPr algn="ctr"/>
                      <a:r>
                        <a:rPr lang="en-US" sz="1900" b="1" kern="1200" dirty="0">
                          <a:solidFill>
                            <a:schemeClr val="lt1"/>
                          </a:solidFill>
                          <a:latin typeface="+mn-lt"/>
                          <a:ea typeface="+mn-ea"/>
                          <a:cs typeface="+mn-cs"/>
                        </a:rPr>
                        <a:t>Nature of payment</a:t>
                      </a:r>
                      <a:endParaRPr lang="en-US" sz="1900" dirty="0"/>
                    </a:p>
                  </a:txBody>
                  <a:tcPr/>
                </a:tc>
                <a:tc>
                  <a:txBody>
                    <a:bodyPr/>
                    <a:lstStyle/>
                    <a:p>
                      <a:pPr algn="ctr"/>
                      <a:r>
                        <a:rPr lang="en-US" sz="1900" b="1" kern="1200" dirty="0">
                          <a:solidFill>
                            <a:schemeClr val="lt1"/>
                          </a:solidFill>
                          <a:latin typeface="+mn-lt"/>
                          <a:ea typeface="+mn-ea"/>
                          <a:cs typeface="+mn-cs"/>
                        </a:rPr>
                        <a:t>Name and address of the payee</a:t>
                      </a:r>
                      <a:endParaRPr lang="en-US" sz="1900" dirty="0"/>
                    </a:p>
                  </a:txBody>
                  <a:tcPr/>
                </a:tc>
                <a:tc>
                  <a:txBody>
                    <a:bodyPr/>
                    <a:lstStyle/>
                    <a:p>
                      <a:pPr algn="ctr"/>
                      <a:r>
                        <a:rPr lang="en-US" sz="1900" b="1" kern="1200" dirty="0">
                          <a:solidFill>
                            <a:schemeClr val="lt1"/>
                          </a:solidFill>
                          <a:latin typeface="+mn-lt"/>
                          <a:ea typeface="+mn-ea"/>
                          <a:cs typeface="+mn-cs"/>
                        </a:rPr>
                        <a:t>Amount of tax deducted</a:t>
                      </a:r>
                      <a:endParaRPr lang="en-US" sz="1900" dirty="0"/>
                    </a:p>
                  </a:txBody>
                  <a:tcPr/>
                </a:tc>
                <a:extLst>
                  <a:ext uri="{0D108BD9-81ED-4DB2-BD59-A6C34878D82A}">
                    <a16:rowId xmlns:a16="http://schemas.microsoft.com/office/drawing/2014/main" val="10000"/>
                  </a:ext>
                </a:extLst>
              </a:tr>
              <a:tr h="370840">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extLst>
                  <a:ext uri="{0D108BD9-81ED-4DB2-BD59-A6C34878D82A}">
                    <a16:rowId xmlns:a16="http://schemas.microsoft.com/office/drawing/2014/main" val="10001"/>
                  </a:ext>
                </a:extLst>
              </a:tr>
            </a:tbl>
          </a:graphicData>
        </a:graphic>
      </p:graphicFrame>
      <p:cxnSp>
        <p:nvCxnSpPr>
          <p:cNvPr id="8" name="Straight Arrow Connector 7"/>
          <p:cNvCxnSpPr/>
          <p:nvPr/>
        </p:nvCxnSpPr>
        <p:spPr>
          <a:xfrm>
            <a:off x="6172200" y="3581400"/>
            <a:ext cx="0" cy="609600"/>
          </a:xfrm>
          <a:prstGeom prst="straightConnector1">
            <a:avLst/>
          </a:prstGeom>
          <a:ln w="317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4038600" y="4267200"/>
            <a:ext cx="4724400" cy="685800"/>
          </a:xfrm>
          <a:prstGeom prst="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dirty="0">
                <a:solidFill>
                  <a:schemeClr val="tx1"/>
                </a:solidFill>
              </a:rPr>
              <a:t>e-utility also requires PAN, if available</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txBox="1">
            <a:spLocks/>
          </p:cNvSpPr>
          <p:nvPr/>
        </p:nvSpPr>
        <p:spPr>
          <a:xfrm>
            <a:off x="152400" y="152400"/>
            <a:ext cx="7239000" cy="990600"/>
          </a:xfrm>
          <a:prstGeom prst="rect">
            <a:avLst/>
          </a:prstGeom>
        </p:spPr>
        <p:txBody>
          <a:bodyPr anchor="ctr"/>
          <a:lstStyle/>
          <a:p>
            <a:pPr algn="just"/>
            <a:r>
              <a:rPr lang="en-US" sz="3200" b="1" dirty="0">
                <a:latin typeface="Times New Roman" panose="02020603050405020304" pitchFamily="18" charset="0"/>
                <a:cs typeface="Times New Roman" pitchFamily="18" charset="0"/>
              </a:rPr>
              <a:t>CLAUSE 21(b)</a:t>
            </a:r>
          </a:p>
          <a:p>
            <a:pPr algn="just">
              <a:defRPr/>
            </a:pPr>
            <a:r>
              <a:rPr lang="en-US" sz="2800" b="1" dirty="0">
                <a:latin typeface="Times New Roman" panose="02020603050405020304" pitchFamily="18" charset="0"/>
                <a:cs typeface="Times New Roman" panose="02020603050405020304" pitchFamily="18" charset="0"/>
              </a:rPr>
              <a:t>Format in E-utility</a:t>
            </a:r>
            <a:endParaRPr lang="en-US" sz="2800" b="1" i="1" dirty="0">
              <a:latin typeface="Times New Roman" panose="02020603050405020304" pitchFamily="18" charset="0"/>
              <a:ea typeface="+mj-ea"/>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0D809F01-3EA3-A856-ADBB-15BA9DB5CDEB}"/>
              </a:ext>
            </a:extLst>
          </p:cNvPr>
          <p:cNvPicPr>
            <a:picLocks noChangeAspect="1"/>
          </p:cNvPicPr>
          <p:nvPr/>
        </p:nvPicPr>
        <p:blipFill>
          <a:blip r:embed="rId2"/>
          <a:srcRect l="1968"/>
          <a:stretch>
            <a:fillRect/>
          </a:stretch>
        </p:blipFill>
        <p:spPr>
          <a:xfrm>
            <a:off x="205160" y="1024966"/>
            <a:ext cx="8786440" cy="4996322"/>
          </a:xfrm>
          <a:prstGeom prst="rect">
            <a:avLst/>
          </a:prstGeom>
        </p:spPr>
      </p:pic>
    </p:spTree>
  </p:cSld>
  <p:clrMapOvr>
    <a:masterClrMapping/>
  </p:clrMapOvr>
</p:sld>
</file>

<file path=ppt/slides/slide4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542A2F-4FFE-217E-5186-206219461FF2}"/>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2D467A2F-BDFE-B414-4122-193271587AAF}"/>
              </a:ext>
            </a:extLst>
          </p:cNvPr>
          <p:cNvSpPr txBox="1">
            <a:spLocks/>
          </p:cNvSpPr>
          <p:nvPr/>
        </p:nvSpPr>
        <p:spPr>
          <a:xfrm>
            <a:off x="152400" y="152400"/>
            <a:ext cx="7239000" cy="990600"/>
          </a:xfrm>
          <a:prstGeom prst="rect">
            <a:avLst/>
          </a:prstGeom>
        </p:spPr>
        <p:txBody>
          <a:bodyPr anchor="ctr"/>
          <a:lstStyle/>
          <a:p>
            <a:pPr algn="just"/>
            <a:r>
              <a:rPr lang="en-US" sz="3200" b="1" dirty="0">
                <a:latin typeface="Times New Roman" panose="02020603050405020304" pitchFamily="18" charset="0"/>
                <a:cs typeface="Times New Roman" pitchFamily="18" charset="0"/>
              </a:rPr>
              <a:t>CLAUSE 21(b)</a:t>
            </a:r>
          </a:p>
          <a:p>
            <a:pPr algn="just">
              <a:defRPr/>
            </a:pPr>
            <a:r>
              <a:rPr lang="en-US" sz="2800" b="1" dirty="0">
                <a:latin typeface="Times New Roman" panose="02020603050405020304" pitchFamily="18" charset="0"/>
                <a:cs typeface="Times New Roman" panose="02020603050405020304" pitchFamily="18" charset="0"/>
              </a:rPr>
              <a:t>Format in E-utility</a:t>
            </a:r>
            <a:endParaRPr lang="en-US" sz="2800" b="1" i="1" dirty="0">
              <a:latin typeface="Times New Roman" panose="02020603050405020304" pitchFamily="18" charset="0"/>
              <a:ea typeface="+mj-ea"/>
              <a:cs typeface="Times New Roman" panose="02020603050405020304" pitchFamily="18" charset="0"/>
            </a:endParaRPr>
          </a:p>
        </p:txBody>
      </p:sp>
      <p:sp>
        <p:nvSpPr>
          <p:cNvPr id="2" name="Footer Placeholder 1">
            <a:extLst>
              <a:ext uri="{FF2B5EF4-FFF2-40B4-BE49-F238E27FC236}">
                <a16:creationId xmlns:a16="http://schemas.microsoft.com/office/drawing/2014/main" id="{4F04A888-4876-C09A-AB52-A10727163C3C}"/>
              </a:ext>
            </a:extLst>
          </p:cNvPr>
          <p:cNvSpPr>
            <a:spLocks noGrp="1"/>
          </p:cNvSpPr>
          <p:nvPr>
            <p:ph type="ftr" sz="quarter" idx="11"/>
          </p:nvPr>
        </p:nvSpPr>
        <p:spPr/>
        <p:txBody>
          <a:bodyPr/>
          <a:lstStyle/>
          <a:p>
            <a:r>
              <a:rPr lang="en-IN"/>
              <a:t>H.C.Khincha &amp; Co</a:t>
            </a:r>
            <a:endParaRPr lang="en-US" dirty="0"/>
          </a:p>
        </p:txBody>
      </p:sp>
      <p:pic>
        <p:nvPicPr>
          <p:cNvPr id="4" name="Picture 3">
            <a:extLst>
              <a:ext uri="{FF2B5EF4-FFF2-40B4-BE49-F238E27FC236}">
                <a16:creationId xmlns:a16="http://schemas.microsoft.com/office/drawing/2014/main" id="{17BB44B1-B6F9-2693-336A-8B43620F6647}"/>
              </a:ext>
            </a:extLst>
          </p:cNvPr>
          <p:cNvPicPr>
            <a:picLocks noChangeAspect="1"/>
          </p:cNvPicPr>
          <p:nvPr/>
        </p:nvPicPr>
        <p:blipFill>
          <a:blip r:embed="rId2"/>
          <a:srcRect b="5705"/>
          <a:stretch>
            <a:fillRect/>
          </a:stretch>
        </p:blipFill>
        <p:spPr>
          <a:xfrm>
            <a:off x="308566" y="1142752"/>
            <a:ext cx="8620963" cy="3150344"/>
          </a:xfrm>
          <a:prstGeom prst="rect">
            <a:avLst/>
          </a:prstGeom>
        </p:spPr>
      </p:pic>
      <p:pic>
        <p:nvPicPr>
          <p:cNvPr id="5" name="Picture 4">
            <a:extLst>
              <a:ext uri="{FF2B5EF4-FFF2-40B4-BE49-F238E27FC236}">
                <a16:creationId xmlns:a16="http://schemas.microsoft.com/office/drawing/2014/main" id="{03738D88-97B6-0E50-5FF1-57D69C203003}"/>
              </a:ext>
            </a:extLst>
          </p:cNvPr>
          <p:cNvPicPr>
            <a:picLocks noChangeAspect="1"/>
          </p:cNvPicPr>
          <p:nvPr/>
        </p:nvPicPr>
        <p:blipFill>
          <a:blip r:embed="rId3"/>
          <a:srcRect t="6248"/>
          <a:stretch>
            <a:fillRect/>
          </a:stretch>
        </p:blipFill>
        <p:spPr>
          <a:xfrm>
            <a:off x="214471" y="4293096"/>
            <a:ext cx="8750017" cy="2161153"/>
          </a:xfrm>
          <a:prstGeom prst="rect">
            <a:avLst/>
          </a:prstGeom>
        </p:spPr>
      </p:pic>
    </p:spTree>
    <p:extLst>
      <p:ext uri="{BB962C8B-B14F-4D97-AF65-F5344CB8AC3E}">
        <p14:creationId xmlns:p14="http://schemas.microsoft.com/office/powerpoint/2010/main" val="3175927596"/>
      </p:ext>
    </p:extLst>
  </p:cSld>
  <p:clrMapOvr>
    <a:masterClrMapping/>
  </p:clrMapOvr>
</p:sld>
</file>

<file path=ppt/slides/slide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88640"/>
            <a:ext cx="8263830" cy="5301333"/>
          </a:xfrm>
        </p:spPr>
        <p:txBody>
          <a:bodyPr>
            <a:normAutofit/>
          </a:bodyPr>
          <a:lstStyle/>
          <a:p>
            <a:pPr marL="0" indent="0" algn="just">
              <a:buNone/>
            </a:pPr>
            <a:r>
              <a:rPr lang="en-US" sz="2300" b="1" dirty="0">
                <a:latin typeface="Times New Roman" panose="02020603050405020304" pitchFamily="18" charset="0"/>
                <a:cs typeface="Times New Roman" panose="02020603050405020304" pitchFamily="18" charset="0"/>
              </a:rPr>
              <a:t>Amounts inadmissible under section 40(a):-</a:t>
            </a:r>
          </a:p>
          <a:p>
            <a:pPr marL="0" indent="0" algn="just">
              <a:buNone/>
            </a:pPr>
            <a:r>
              <a:rPr lang="en-US" sz="2300" b="1" dirty="0">
                <a:latin typeface="Times New Roman" panose="02020603050405020304" pitchFamily="18" charset="0"/>
                <a:cs typeface="Times New Roman" panose="02020603050405020304" pitchFamily="18" charset="0"/>
              </a:rPr>
              <a:t>Payment made to non-resident referred to in sub-clause (</a:t>
            </a:r>
            <a:r>
              <a:rPr lang="en-US" sz="2300" b="1" dirty="0" err="1">
                <a:latin typeface="Times New Roman" panose="02020603050405020304" pitchFamily="18" charset="0"/>
                <a:cs typeface="Times New Roman" panose="02020603050405020304" pitchFamily="18" charset="0"/>
              </a:rPr>
              <a:t>i</a:t>
            </a:r>
            <a:r>
              <a:rPr lang="en-US" sz="2300" b="1" dirty="0">
                <a:latin typeface="Times New Roman" panose="02020603050405020304" pitchFamily="18" charset="0"/>
                <a:cs typeface="Times New Roman" panose="02020603050405020304" pitchFamily="18" charset="0"/>
              </a:rPr>
              <a:t>)</a:t>
            </a:r>
            <a:endParaRPr lang="en-US" sz="2300" dirty="0">
              <a:latin typeface="Times New Roman" panose="02020603050405020304" pitchFamily="18" charset="0"/>
              <a:cs typeface="Times New Roman" panose="02020603050405020304" pitchFamily="18" charset="0"/>
            </a:endParaRPr>
          </a:p>
          <a:p>
            <a:pPr marL="0" indent="0" algn="just">
              <a:buNone/>
            </a:pPr>
            <a:r>
              <a:rPr lang="en-US" sz="2300" b="1" dirty="0">
                <a:latin typeface="Times New Roman" panose="02020603050405020304" pitchFamily="18" charset="0"/>
                <a:cs typeface="Times New Roman" panose="02020603050405020304" pitchFamily="18" charset="0"/>
              </a:rPr>
              <a:t>(a) Details of payment made to non-resident on which tax is not deducted.</a:t>
            </a:r>
            <a:endParaRPr lang="en-US" sz="2300" dirty="0">
              <a:latin typeface="Times New Roman" panose="02020603050405020304" pitchFamily="18" charset="0"/>
              <a:cs typeface="Times New Roman" panose="02020603050405020304" pitchFamily="18" charset="0"/>
            </a:endParaRPr>
          </a:p>
          <a:p>
            <a:pPr marL="0" indent="0" algn="just">
              <a:buNone/>
            </a:pPr>
            <a:r>
              <a:rPr lang="en-US" sz="2300" dirty="0">
                <a:latin typeface="Times New Roman" panose="02020603050405020304" pitchFamily="18" charset="0"/>
                <a:cs typeface="Times New Roman" panose="02020603050405020304" pitchFamily="18" charset="0"/>
              </a:rPr>
              <a:t>In clause 21(b)(</a:t>
            </a:r>
            <a:r>
              <a:rPr lang="en-US" sz="2300" dirty="0" err="1">
                <a:latin typeface="Times New Roman" panose="02020603050405020304" pitchFamily="18" charset="0"/>
                <a:cs typeface="Times New Roman" panose="02020603050405020304" pitchFamily="18" charset="0"/>
              </a:rPr>
              <a:t>i</a:t>
            </a:r>
            <a:r>
              <a:rPr lang="en-US" sz="2300" dirty="0">
                <a:latin typeface="Times New Roman" panose="02020603050405020304" pitchFamily="18" charset="0"/>
                <a:cs typeface="Times New Roman" panose="02020603050405020304" pitchFamily="18" charset="0"/>
              </a:rPr>
              <a:t>)(A) auditor is required to check and report all the payments which are made to non-resident but TDS is not deducted on them. Under this clause, the auditor is required to give the following details for each such type of payment:</a:t>
            </a:r>
          </a:p>
          <a:p>
            <a:pPr lvl="1"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date of payment</a:t>
            </a:r>
          </a:p>
          <a:p>
            <a:pPr lvl="1"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amount of payment</a:t>
            </a:r>
          </a:p>
          <a:p>
            <a:pPr lvl="1"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nature of payment</a:t>
            </a:r>
          </a:p>
          <a:p>
            <a:pPr lvl="1"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name and address of the payee</a:t>
            </a:r>
            <a:endParaRPr lang="en-IN" sz="23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463211446"/>
      </p:ext>
    </p:extLst>
  </p:cSld>
  <p:clrMapOvr>
    <a:masterClrMapping/>
  </p:clrMapOvr>
</p:sld>
</file>

<file path=ppt/slides/slide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260648"/>
            <a:ext cx="8424936" cy="5544616"/>
          </a:xfrm>
        </p:spPr>
        <p:txBody>
          <a:bodyPr>
            <a:noAutofit/>
          </a:bodyPr>
          <a:lstStyle/>
          <a:p>
            <a:pPr marL="0" indent="0" algn="just">
              <a:buNone/>
            </a:pPr>
            <a:r>
              <a:rPr lang="en-US" sz="2200" b="1" dirty="0">
                <a:latin typeface="Times New Roman" panose="02020603050405020304" pitchFamily="18" charset="0"/>
                <a:cs typeface="Times New Roman" panose="02020603050405020304" pitchFamily="18" charset="0"/>
              </a:rPr>
              <a:t>(b) Details of payment made to non-resident on which tax has been deducted but has not been paid during the PY or in the subsequent year before the expiry of the time prescribed under section 200(1).</a:t>
            </a:r>
            <a:endParaRPr lang="en-US" sz="2200" dirty="0">
              <a:latin typeface="Times New Roman" panose="02020603050405020304" pitchFamily="18" charset="0"/>
              <a:cs typeface="Times New Roman" panose="02020603050405020304" pitchFamily="18" charset="0"/>
            </a:endParaRPr>
          </a:p>
          <a:p>
            <a:pPr marL="0" indent="0" algn="just">
              <a:buNone/>
            </a:pPr>
            <a:r>
              <a:rPr lang="en-US" sz="2200" dirty="0">
                <a:latin typeface="Times New Roman" panose="02020603050405020304" pitchFamily="18" charset="0"/>
                <a:cs typeface="Times New Roman" panose="02020603050405020304" pitchFamily="18" charset="0"/>
              </a:rPr>
              <a:t>In clause 21(b)(</a:t>
            </a:r>
            <a:r>
              <a:rPr lang="en-US" sz="2200" dirty="0" err="1">
                <a:latin typeface="Times New Roman" panose="02020603050405020304" pitchFamily="18" charset="0"/>
                <a:cs typeface="Times New Roman" panose="02020603050405020304" pitchFamily="18" charset="0"/>
              </a:rPr>
              <a:t>i</a:t>
            </a:r>
            <a:r>
              <a:rPr lang="en-US" sz="2200" dirty="0">
                <a:latin typeface="Times New Roman" panose="02020603050405020304" pitchFamily="18" charset="0"/>
                <a:cs typeface="Times New Roman" panose="02020603050405020304" pitchFamily="18" charset="0"/>
              </a:rPr>
              <a:t>)(B) auditor is required to check and report all the payments which are made to non-resident on which TDS is deducted but the same is not deposited with the government. Under this clause, the auditor is required to give the following details for each such type of payment:</a:t>
            </a:r>
          </a:p>
          <a:p>
            <a:pPr marL="403225" lvl="1"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date of payment</a:t>
            </a:r>
          </a:p>
          <a:p>
            <a:pPr marL="403225" lvl="1"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amount of payment</a:t>
            </a:r>
          </a:p>
          <a:p>
            <a:pPr marL="403225" lvl="1"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nature of payment</a:t>
            </a:r>
          </a:p>
          <a:p>
            <a:pPr marL="403225" lvl="1"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name and address of the payee</a:t>
            </a:r>
          </a:p>
          <a:p>
            <a:pPr marL="403225" lvl="1"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amount of tax deducted</a:t>
            </a:r>
          </a:p>
          <a:p>
            <a:pPr marL="0" indent="0" algn="just">
              <a:buNone/>
            </a:pPr>
            <a:r>
              <a:rPr lang="en-US" sz="2200" dirty="0">
                <a:latin typeface="Times New Roman" panose="02020603050405020304" pitchFamily="18" charset="0"/>
                <a:cs typeface="Times New Roman" panose="02020603050405020304" pitchFamily="18" charset="0"/>
              </a:rPr>
              <a:t>Note: Under both the sub-clauses the entire payment made to a non-resident shall be disallowed.</a:t>
            </a:r>
          </a:p>
          <a:p>
            <a:pPr marL="0" indent="0" algn="just">
              <a:buNone/>
            </a:pPr>
            <a:endParaRPr lang="en-IN" sz="22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342676632"/>
      </p:ext>
    </p:extLst>
  </p:cSld>
  <p:clrMapOvr>
    <a:masterClrMapping/>
  </p:clrMapOvr>
</p:sld>
</file>

<file path=ppt/slides/slide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2"/>
          <p:cNvSpPr>
            <a:spLocks noGrp="1"/>
          </p:cNvSpPr>
          <p:nvPr>
            <p:ph idx="4294967295"/>
          </p:nvPr>
        </p:nvSpPr>
        <p:spPr>
          <a:xfrm>
            <a:off x="0" y="685800"/>
            <a:ext cx="8686800" cy="4953000"/>
          </a:xfrm>
          <a:ln w="38100"/>
        </p:spPr>
        <p:txBody>
          <a:bodyPr>
            <a:normAutofit/>
          </a:bodyPr>
          <a:lstStyle/>
          <a:p>
            <a:pPr algn="just">
              <a:spcBef>
                <a:spcPts val="0"/>
              </a:spcBef>
              <a:buFont typeface="Wingdings 3" pitchFamily="18" charset="2"/>
              <a:buNone/>
              <a:defRPr/>
            </a:pPr>
            <a:r>
              <a:rPr lang="en-US" sz="2200" dirty="0">
                <a:solidFill>
                  <a:schemeClr val="tx1"/>
                </a:solidFill>
                <a:latin typeface="Times New Roman" pitchFamily="18" charset="0"/>
                <a:cs typeface="Times New Roman" pitchFamily="18" charset="0"/>
              </a:rPr>
              <a:t>21(b) </a:t>
            </a:r>
            <a:r>
              <a:rPr lang="en-US" sz="2200" b="1" dirty="0">
                <a:solidFill>
                  <a:schemeClr val="tx1"/>
                </a:solidFill>
                <a:latin typeface="Times New Roman" pitchFamily="18" charset="0"/>
                <a:cs typeface="Times New Roman" pitchFamily="18" charset="0"/>
              </a:rPr>
              <a:t>(ii) </a:t>
            </a:r>
            <a:r>
              <a:rPr lang="en-US" sz="2200" dirty="0">
                <a:solidFill>
                  <a:schemeClr val="tx1"/>
                </a:solidFill>
                <a:latin typeface="Times New Roman" pitchFamily="18" charset="0"/>
                <a:cs typeface="Times New Roman" pitchFamily="18" charset="0"/>
              </a:rPr>
              <a:t>as payment referred to in sub-Clause (</a:t>
            </a:r>
            <a:r>
              <a:rPr lang="en-US" sz="2200" dirty="0" err="1">
                <a:solidFill>
                  <a:schemeClr val="tx1"/>
                </a:solidFill>
                <a:latin typeface="Times New Roman" pitchFamily="18" charset="0"/>
                <a:cs typeface="Times New Roman" pitchFamily="18" charset="0"/>
              </a:rPr>
              <a:t>ia</a:t>
            </a:r>
            <a:r>
              <a:rPr lang="en-US" sz="2200" dirty="0">
                <a:solidFill>
                  <a:schemeClr val="tx1"/>
                </a:solidFill>
                <a:latin typeface="Times New Roman" pitchFamily="18" charset="0"/>
                <a:cs typeface="Times New Roman" pitchFamily="18" charset="0"/>
              </a:rPr>
              <a:t>)</a:t>
            </a:r>
            <a:endParaRPr lang="en-US" sz="2200" u="sng" dirty="0">
              <a:solidFill>
                <a:schemeClr val="tx1"/>
              </a:solidFill>
              <a:latin typeface="Times New Roman" pitchFamily="18" charset="0"/>
              <a:cs typeface="Times New Roman" pitchFamily="18" charset="0"/>
            </a:endParaRPr>
          </a:p>
          <a:p>
            <a:pPr marL="1402398" lvl="2" indent="-457200" algn="just">
              <a:spcBef>
                <a:spcPts val="0"/>
              </a:spcBef>
              <a:buFont typeface="Wingdings 2" pitchFamily="18" charset="2"/>
              <a:buNone/>
              <a:defRPr/>
            </a:pPr>
            <a:r>
              <a:rPr lang="en-US" sz="2000" dirty="0">
                <a:solidFill>
                  <a:schemeClr val="tx1"/>
                </a:solidFill>
                <a:latin typeface="Times New Roman" pitchFamily="18" charset="0"/>
                <a:cs typeface="Times New Roman" pitchFamily="18" charset="0"/>
              </a:rPr>
              <a:t>(A)  </a:t>
            </a:r>
            <a:r>
              <a:rPr lang="en-US" sz="2200" dirty="0">
                <a:solidFill>
                  <a:schemeClr val="tx1"/>
                </a:solidFill>
                <a:latin typeface="Times New Roman" pitchFamily="18" charset="0"/>
                <a:cs typeface="Times New Roman" pitchFamily="18" charset="0"/>
              </a:rPr>
              <a:t>Details of payment on which tax is not deducted:</a:t>
            </a:r>
          </a:p>
          <a:p>
            <a:pPr marL="892175" indent="-514350" algn="just">
              <a:spcBef>
                <a:spcPts val="0"/>
              </a:spcBef>
              <a:buSzPct val="100000"/>
              <a:buFont typeface="Wingdings 3" pitchFamily="18" charset="2"/>
              <a:buNone/>
              <a:defRPr/>
            </a:pPr>
            <a:endParaRPr lang="en-US" sz="2200" dirty="0">
              <a:solidFill>
                <a:schemeClr val="tx1"/>
              </a:solidFill>
              <a:latin typeface="Times New Roman" pitchFamily="18" charset="0"/>
              <a:cs typeface="Times New Roman" pitchFamily="18" charset="0"/>
            </a:endParaRPr>
          </a:p>
          <a:p>
            <a:pPr marL="892175" indent="-514350" algn="just">
              <a:spcBef>
                <a:spcPts val="0"/>
              </a:spcBef>
              <a:buSzPct val="100000"/>
              <a:buFont typeface="Wingdings 3" pitchFamily="18" charset="2"/>
              <a:buAutoNum type="alphaUcParenBoth"/>
              <a:defRPr/>
            </a:pPr>
            <a:endParaRPr lang="en-US" sz="600" dirty="0">
              <a:solidFill>
                <a:schemeClr val="tx1"/>
              </a:solidFill>
              <a:latin typeface="Times New Roman" pitchFamily="18" charset="0"/>
              <a:cs typeface="Times New Roman" pitchFamily="18" charset="0"/>
            </a:endParaRPr>
          </a:p>
          <a:p>
            <a:pPr marL="892175" indent="-514350" algn="just">
              <a:spcBef>
                <a:spcPts val="0"/>
              </a:spcBef>
              <a:buSzPct val="100000"/>
              <a:buFont typeface="Wingdings 3" pitchFamily="18" charset="2"/>
              <a:buAutoNum type="alphaUcParenBoth"/>
              <a:defRPr/>
            </a:pPr>
            <a:endParaRPr lang="en-US" sz="2200" dirty="0">
              <a:solidFill>
                <a:schemeClr val="tx1"/>
              </a:solidFill>
              <a:latin typeface="Times New Roman" pitchFamily="18" charset="0"/>
              <a:cs typeface="Times New Roman" pitchFamily="18" charset="0"/>
            </a:endParaRPr>
          </a:p>
          <a:p>
            <a:pPr marL="892175" indent="-514350" algn="just">
              <a:spcBef>
                <a:spcPts val="0"/>
              </a:spcBef>
              <a:buSzPct val="100000"/>
              <a:buFont typeface="Wingdings 3" pitchFamily="18" charset="2"/>
              <a:buAutoNum type="alphaUcParenBoth"/>
              <a:defRPr/>
            </a:pPr>
            <a:endParaRPr lang="en-US" sz="2200" dirty="0">
              <a:solidFill>
                <a:schemeClr val="tx1"/>
              </a:solidFill>
              <a:latin typeface="Times New Roman" pitchFamily="18" charset="0"/>
              <a:cs typeface="Times New Roman" pitchFamily="18" charset="0"/>
            </a:endParaRPr>
          </a:p>
          <a:p>
            <a:pPr marL="719138" indent="-268288" algn="just">
              <a:spcBef>
                <a:spcPts val="0"/>
              </a:spcBef>
              <a:buSzPct val="100000"/>
              <a:buFont typeface="Wingdings 3" pitchFamily="18" charset="2"/>
              <a:buNone/>
              <a:defRPr/>
            </a:pPr>
            <a:endParaRPr lang="en-US" sz="2200" dirty="0">
              <a:solidFill>
                <a:schemeClr val="tx1"/>
              </a:solidFill>
              <a:latin typeface="Times New Roman" pitchFamily="18" charset="0"/>
              <a:cs typeface="Times New Roman" pitchFamily="18" charset="0"/>
            </a:endParaRPr>
          </a:p>
          <a:p>
            <a:pPr marL="719138" indent="-268288" algn="just">
              <a:spcBef>
                <a:spcPts val="0"/>
              </a:spcBef>
              <a:buSzPct val="100000"/>
              <a:buFont typeface="Wingdings 3" pitchFamily="18" charset="2"/>
              <a:buNone/>
              <a:defRPr/>
            </a:pPr>
            <a:r>
              <a:rPr lang="en-US" sz="2200" dirty="0">
                <a:solidFill>
                  <a:schemeClr val="tx1"/>
                </a:solidFill>
                <a:latin typeface="Times New Roman" pitchFamily="18" charset="0"/>
                <a:cs typeface="Times New Roman" pitchFamily="18" charset="0"/>
              </a:rPr>
              <a:t>		(B) Details of payment on which tax has been deducted but has not 	      been paid on or before the due date specified in Sec. 139(1).</a:t>
            </a:r>
          </a:p>
          <a:p>
            <a:pPr marL="892175" indent="-514350" algn="just">
              <a:spcBef>
                <a:spcPts val="0"/>
              </a:spcBef>
              <a:buSzPct val="100000"/>
              <a:buFont typeface="Wingdings 3" pitchFamily="18" charset="2"/>
              <a:buAutoNum type="alphaUcParenBoth" startAt="2"/>
              <a:defRPr/>
            </a:pPr>
            <a:endParaRPr lang="en-US" sz="2200" dirty="0">
              <a:solidFill>
                <a:schemeClr val="tx1"/>
              </a:solidFill>
              <a:latin typeface="Times New Roman" pitchFamily="18" charset="0"/>
              <a:cs typeface="Times New Roman" pitchFamily="18" charset="0"/>
            </a:endParaRPr>
          </a:p>
          <a:p>
            <a:pPr marL="457200" indent="-457200" algn="just">
              <a:spcBef>
                <a:spcPts val="0"/>
              </a:spcBef>
              <a:buSzPct val="100000"/>
              <a:buFont typeface="Wingdings" pitchFamily="2" charset="2"/>
              <a:buAutoNum type="alphaUcParenBoth" startAt="2"/>
              <a:defRPr/>
            </a:pPr>
            <a:endParaRPr lang="en-US" sz="2200" dirty="0">
              <a:solidFill>
                <a:schemeClr val="tx1"/>
              </a:solidFill>
              <a:latin typeface="Times New Roman" pitchFamily="18" charset="0"/>
              <a:cs typeface="Times New Roman" pitchFamily="18" charset="0"/>
            </a:endParaRPr>
          </a:p>
        </p:txBody>
      </p:sp>
      <p:sp>
        <p:nvSpPr>
          <p:cNvPr id="9" name="Title 6"/>
          <p:cNvSpPr>
            <a:spLocks noGrp="1"/>
          </p:cNvSpPr>
          <p:nvPr>
            <p:ph type="title" idx="4294967295"/>
          </p:nvPr>
        </p:nvSpPr>
        <p:spPr>
          <a:xfrm>
            <a:off x="0" y="152400"/>
            <a:ext cx="6858000" cy="990600"/>
          </a:xfrm>
        </p:spPr>
        <p:txBody>
          <a:bodyPr>
            <a:noAutofit/>
          </a:bodyPr>
          <a:lstStyle/>
          <a:p>
            <a:pPr algn="just">
              <a:defRPr/>
            </a:pPr>
            <a:r>
              <a:rPr lang="en-US" sz="3200" b="1" dirty="0">
                <a:solidFill>
                  <a:schemeClr val="tx1"/>
                </a:solidFill>
                <a:latin typeface="Times New Roman" pitchFamily="18" charset="0"/>
                <a:cs typeface="Times New Roman" pitchFamily="18" charset="0"/>
              </a:rPr>
              <a:t>CLAUSE 21(b)</a:t>
            </a:r>
            <a:r>
              <a:rPr lang="en-US" sz="3200" dirty="0">
                <a:solidFill>
                  <a:schemeClr val="tx1"/>
                </a:solidFill>
                <a:latin typeface="Times New Roman" pitchFamily="18" charset="0"/>
                <a:cs typeface="Times New Roman" pitchFamily="18" charset="0"/>
              </a:rPr>
              <a:t>		   				    	</a:t>
            </a:r>
            <a:endParaRPr lang="en-US" sz="1800" i="1" dirty="0">
              <a:solidFill>
                <a:schemeClr val="tx1"/>
              </a:solidFill>
              <a:latin typeface="Times New Roman" pitchFamily="18" charset="0"/>
              <a:cs typeface="Times New Roman" pitchFamily="18" charset="0"/>
            </a:endParaRPr>
          </a:p>
        </p:txBody>
      </p:sp>
      <p:graphicFrame>
        <p:nvGraphicFramePr>
          <p:cNvPr id="6" name="Table 5"/>
          <p:cNvGraphicFramePr>
            <a:graphicFrameLocks noGrp="1"/>
          </p:cNvGraphicFramePr>
          <p:nvPr/>
        </p:nvGraphicFramePr>
        <p:xfrm>
          <a:off x="1162050" y="1524000"/>
          <a:ext cx="6915176" cy="1341120"/>
        </p:xfrm>
        <a:graphic>
          <a:graphicData uri="http://schemas.openxmlformats.org/drawingml/2006/table">
            <a:tbl>
              <a:tblPr firstRow="1" bandRow="1">
                <a:tableStyleId>{5C22544A-7EE6-4342-B048-85BDC9FD1C3A}</a:tableStyleId>
              </a:tblPr>
              <a:tblGrid>
                <a:gridCol w="1428776">
                  <a:extLst>
                    <a:ext uri="{9D8B030D-6E8A-4147-A177-3AD203B41FA5}">
                      <a16:colId xmlns:a16="http://schemas.microsoft.com/office/drawing/2014/main" val="20000"/>
                    </a:ext>
                  </a:extLst>
                </a:gridCol>
                <a:gridCol w="1752600">
                  <a:extLst>
                    <a:ext uri="{9D8B030D-6E8A-4147-A177-3AD203B41FA5}">
                      <a16:colId xmlns:a16="http://schemas.microsoft.com/office/drawing/2014/main" val="20001"/>
                    </a:ext>
                  </a:extLst>
                </a:gridCol>
                <a:gridCol w="1600200">
                  <a:extLst>
                    <a:ext uri="{9D8B030D-6E8A-4147-A177-3AD203B41FA5}">
                      <a16:colId xmlns:a16="http://schemas.microsoft.com/office/drawing/2014/main" val="20002"/>
                    </a:ext>
                  </a:extLst>
                </a:gridCol>
                <a:gridCol w="2133600">
                  <a:extLst>
                    <a:ext uri="{9D8B030D-6E8A-4147-A177-3AD203B41FA5}">
                      <a16:colId xmlns:a16="http://schemas.microsoft.com/office/drawing/2014/main" val="20003"/>
                    </a:ext>
                  </a:extLst>
                </a:gridCol>
              </a:tblGrid>
              <a:tr h="441960">
                <a:tc>
                  <a:txBody>
                    <a:bodyPr/>
                    <a:lstStyle/>
                    <a:p>
                      <a:pPr algn="ctr"/>
                      <a:r>
                        <a:rPr lang="en-US" sz="1900" b="1" kern="1200" dirty="0">
                          <a:solidFill>
                            <a:schemeClr val="lt1"/>
                          </a:solidFill>
                          <a:latin typeface="+mn-lt"/>
                          <a:ea typeface="+mn-ea"/>
                          <a:cs typeface="+mn-cs"/>
                        </a:rPr>
                        <a:t>date of payment</a:t>
                      </a:r>
                      <a:endParaRPr lang="en-US"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900" b="1" kern="1200" dirty="0">
                          <a:solidFill>
                            <a:schemeClr val="lt1"/>
                          </a:solidFill>
                          <a:latin typeface="+mn-lt"/>
                          <a:ea typeface="+mn-ea"/>
                          <a:cs typeface="+mn-cs"/>
                        </a:rPr>
                        <a:t>amount of payment</a:t>
                      </a:r>
                      <a:endParaRPr lang="en-US"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900" b="1" kern="1200" dirty="0">
                          <a:solidFill>
                            <a:schemeClr val="lt1"/>
                          </a:solidFill>
                          <a:latin typeface="+mn-lt"/>
                          <a:ea typeface="+mn-ea"/>
                          <a:cs typeface="+mn-cs"/>
                        </a:rPr>
                        <a:t>nature of payment</a:t>
                      </a:r>
                      <a:endParaRPr lang="en-US"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900" b="1" kern="1200" dirty="0">
                          <a:solidFill>
                            <a:schemeClr val="lt1"/>
                          </a:solidFill>
                          <a:latin typeface="+mn-lt"/>
                          <a:ea typeface="+mn-ea"/>
                          <a:cs typeface="+mn-cs"/>
                        </a:rPr>
                        <a:t>name and address of the payee</a:t>
                      </a:r>
                      <a:endParaRPr lang="en-US"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en-US"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8" name="Table 7"/>
          <p:cNvGraphicFramePr>
            <a:graphicFrameLocks noGrp="1"/>
          </p:cNvGraphicFramePr>
          <p:nvPr/>
        </p:nvGraphicFramePr>
        <p:xfrm>
          <a:off x="914400" y="3657600"/>
          <a:ext cx="7772399" cy="1706880"/>
        </p:xfrm>
        <a:graphic>
          <a:graphicData uri="http://schemas.openxmlformats.org/drawingml/2006/table">
            <a:tbl>
              <a:tblPr firstRow="1" bandRow="1">
                <a:tableStyleId>{5C22544A-7EE6-4342-B048-85BDC9FD1C3A}</a:tableStyleId>
              </a:tblPr>
              <a:tblGrid>
                <a:gridCol w="1142999">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1446416">
                  <a:extLst>
                    <a:ext uri="{9D8B030D-6E8A-4147-A177-3AD203B41FA5}">
                      <a16:colId xmlns:a16="http://schemas.microsoft.com/office/drawing/2014/main" val="20003"/>
                    </a:ext>
                  </a:extLst>
                </a:gridCol>
                <a:gridCol w="1283846">
                  <a:extLst>
                    <a:ext uri="{9D8B030D-6E8A-4147-A177-3AD203B41FA5}">
                      <a16:colId xmlns:a16="http://schemas.microsoft.com/office/drawing/2014/main" val="20004"/>
                    </a:ext>
                  </a:extLst>
                </a:gridCol>
                <a:gridCol w="1613138">
                  <a:extLst>
                    <a:ext uri="{9D8B030D-6E8A-4147-A177-3AD203B41FA5}">
                      <a16:colId xmlns:a16="http://schemas.microsoft.com/office/drawing/2014/main" val="20005"/>
                    </a:ext>
                  </a:extLst>
                </a:gridCol>
              </a:tblGrid>
              <a:tr h="370840">
                <a:tc>
                  <a:txBody>
                    <a:bodyPr/>
                    <a:lstStyle/>
                    <a:p>
                      <a:pPr algn="ctr"/>
                      <a:r>
                        <a:rPr lang="en-US" sz="1900" b="1" kern="1200" dirty="0">
                          <a:solidFill>
                            <a:schemeClr val="lt1"/>
                          </a:solidFill>
                          <a:latin typeface="+mn-lt"/>
                          <a:ea typeface="+mn-ea"/>
                          <a:cs typeface="+mn-cs"/>
                        </a:rPr>
                        <a:t>date of payment</a:t>
                      </a:r>
                      <a:endParaRPr lang="en-US"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900" b="1" kern="1200" dirty="0">
                          <a:solidFill>
                            <a:schemeClr val="lt1"/>
                          </a:solidFill>
                          <a:latin typeface="+mn-lt"/>
                          <a:ea typeface="+mn-ea"/>
                          <a:cs typeface="+mn-cs"/>
                        </a:rPr>
                        <a:t>amount of payment</a:t>
                      </a:r>
                      <a:endParaRPr lang="en-US"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900" b="1" kern="1200" dirty="0">
                          <a:solidFill>
                            <a:schemeClr val="lt1"/>
                          </a:solidFill>
                          <a:latin typeface="+mn-lt"/>
                          <a:ea typeface="+mn-ea"/>
                          <a:cs typeface="+mn-cs"/>
                        </a:rPr>
                        <a:t>nature of payment</a:t>
                      </a:r>
                      <a:endParaRPr lang="en-US"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900" b="1" kern="1200" dirty="0">
                          <a:solidFill>
                            <a:schemeClr val="lt1"/>
                          </a:solidFill>
                          <a:latin typeface="+mn-lt"/>
                          <a:ea typeface="+mn-ea"/>
                          <a:cs typeface="+mn-cs"/>
                        </a:rPr>
                        <a:t>name and address of the payer</a:t>
                      </a:r>
                      <a:endParaRPr lang="en-US"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kumimoji="0" lang="en-US" sz="1900" b="1" kern="1200" dirty="0">
                          <a:solidFill>
                            <a:schemeClr val="lt1"/>
                          </a:solidFill>
                          <a:latin typeface="+mn-lt"/>
                          <a:ea typeface="+mn-ea"/>
                          <a:cs typeface="+mn-cs"/>
                        </a:rPr>
                        <a:t>amount of tax deducted</a:t>
                      </a:r>
                      <a:endParaRPr lang="en-US"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kumimoji="0" lang="en-US" sz="1900" b="1" kern="1200" dirty="0">
                          <a:solidFill>
                            <a:schemeClr val="lt1"/>
                          </a:solidFill>
                          <a:latin typeface="+mn-lt"/>
                          <a:ea typeface="+mn-ea"/>
                          <a:cs typeface="+mn-cs"/>
                        </a:rPr>
                        <a:t>amount out of </a:t>
                      </a:r>
                      <a:r>
                        <a:rPr kumimoji="0" lang="en-US" sz="2400" b="0" kern="1200" dirty="0">
                          <a:solidFill>
                            <a:schemeClr val="bg1"/>
                          </a:solidFill>
                          <a:latin typeface="+mn-lt"/>
                          <a:ea typeface="+mn-ea"/>
                          <a:cs typeface="+mn-cs"/>
                        </a:rPr>
                        <a:t>(V) </a:t>
                      </a:r>
                      <a:r>
                        <a:rPr kumimoji="0" lang="en-US" sz="1900" b="1" kern="1200" dirty="0">
                          <a:solidFill>
                            <a:schemeClr val="lt1"/>
                          </a:solidFill>
                          <a:latin typeface="+mn-lt"/>
                          <a:ea typeface="+mn-ea"/>
                          <a:cs typeface="+mn-cs"/>
                        </a:rPr>
                        <a:t>deposited, if any</a:t>
                      </a:r>
                      <a:endParaRPr lang="en-US"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en-US"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cxnSp>
        <p:nvCxnSpPr>
          <p:cNvPr id="12" name="Straight Arrow Connector 11"/>
          <p:cNvCxnSpPr/>
          <p:nvPr/>
        </p:nvCxnSpPr>
        <p:spPr>
          <a:xfrm>
            <a:off x="4876800" y="5105400"/>
            <a:ext cx="0" cy="762000"/>
          </a:xfrm>
          <a:prstGeom prst="straightConnector1">
            <a:avLst/>
          </a:prstGeom>
          <a:ln w="317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4267200" y="5867400"/>
            <a:ext cx="4800600" cy="533400"/>
          </a:xfrm>
          <a:prstGeom prst="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200" dirty="0">
                <a:solidFill>
                  <a:schemeClr val="tx1"/>
                </a:solidFill>
                <a:latin typeface="Times New Roman" pitchFamily="18" charset="0"/>
                <a:cs typeface="Times New Roman" pitchFamily="18" charset="0"/>
              </a:rPr>
              <a:t>e-utility also requires PAN, if available</a:t>
            </a:r>
          </a:p>
        </p:txBody>
      </p:sp>
      <p:cxnSp>
        <p:nvCxnSpPr>
          <p:cNvPr id="15" name="Straight Arrow Connector 14"/>
          <p:cNvCxnSpPr/>
          <p:nvPr/>
        </p:nvCxnSpPr>
        <p:spPr>
          <a:xfrm>
            <a:off x="8915400" y="2819400"/>
            <a:ext cx="0" cy="3124200"/>
          </a:xfrm>
          <a:prstGeom prst="straightConnector1">
            <a:avLst/>
          </a:prstGeom>
          <a:ln w="317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781800" y="2819400"/>
            <a:ext cx="2133600" cy="0"/>
          </a:xfrm>
          <a:prstGeom prst="line">
            <a:avLst/>
          </a:prstGeom>
          <a:ln w="317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6781800" y="2590800"/>
            <a:ext cx="0" cy="228600"/>
          </a:xfrm>
          <a:prstGeom prst="straightConnector1">
            <a:avLst/>
          </a:prstGeom>
          <a:ln w="317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 name="Footer Placeholder 1"/>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52400" y="71438"/>
            <a:ext cx="3810000" cy="585787"/>
          </a:xfrm>
          <a:prstGeom prst="rect">
            <a:avLst/>
          </a:prstGeom>
          <a:solidFill>
            <a:schemeClr val="accent1">
              <a:lumMod val="75000"/>
            </a:schemeClr>
          </a:solidFill>
        </p:spPr>
        <p:txBody>
          <a:bodyPr wrap="square">
            <a:spAutoFit/>
          </a:bodyPr>
          <a:lstStyle/>
          <a:p>
            <a:pPr>
              <a:defRPr/>
            </a:pPr>
            <a:r>
              <a:rPr lang="en-US" sz="3200" dirty="0">
                <a:latin typeface="Times New Roman" panose="02020603050405020304" pitchFamily="18" charset="0"/>
                <a:cs typeface="Times New Roman" panose="02020603050405020304" pitchFamily="18" charset="0"/>
              </a:rPr>
              <a:t>Format in E-utility</a:t>
            </a:r>
          </a:p>
        </p:txBody>
      </p:sp>
      <p:sp>
        <p:nvSpPr>
          <p:cNvPr id="2" name="Footer Placeholder 1"/>
          <p:cNvSpPr>
            <a:spLocks noGrp="1"/>
          </p:cNvSpPr>
          <p:nvPr>
            <p:ph type="ftr" sz="quarter" idx="11"/>
          </p:nvPr>
        </p:nvSpPr>
        <p:spPr/>
        <p:txBody>
          <a:bodyPr/>
          <a:lstStyle/>
          <a:p>
            <a:r>
              <a:rPr lang="en-IN"/>
              <a:t>H.C.Khincha &amp; Co</a:t>
            </a:r>
            <a:endParaRPr lang="en-US"/>
          </a:p>
        </p:txBody>
      </p:sp>
      <p:pic>
        <p:nvPicPr>
          <p:cNvPr id="3" name="Picture 2">
            <a:extLst>
              <a:ext uri="{FF2B5EF4-FFF2-40B4-BE49-F238E27FC236}">
                <a16:creationId xmlns:a16="http://schemas.microsoft.com/office/drawing/2014/main" id="{FB93A71F-AAE1-8724-0442-19EDF3A2A2DF}"/>
              </a:ext>
            </a:extLst>
          </p:cNvPr>
          <p:cNvPicPr>
            <a:picLocks noChangeAspect="1"/>
          </p:cNvPicPr>
          <p:nvPr/>
        </p:nvPicPr>
        <p:blipFill>
          <a:blip r:embed="rId2"/>
          <a:stretch>
            <a:fillRect/>
          </a:stretch>
        </p:blipFill>
        <p:spPr>
          <a:xfrm>
            <a:off x="152400" y="764704"/>
            <a:ext cx="8812088" cy="5144588"/>
          </a:xfrm>
          <a:prstGeom prst="rect">
            <a:avLst/>
          </a:prstGeom>
        </p:spPr>
      </p:pic>
    </p:spTree>
  </p:cSld>
  <p:clrMapOvr>
    <a:masterClrMapping/>
  </p:clrMapOvr>
</p:sld>
</file>

<file path=ppt/slides/slide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228601"/>
            <a:ext cx="8763000" cy="6248400"/>
          </a:xfrm>
        </p:spPr>
        <p:txBody>
          <a:bodyPr/>
          <a:lstStyle/>
          <a:p>
            <a:br>
              <a:rPr lang="en-US" dirty="0">
                <a:solidFill>
                  <a:schemeClr val="tx1"/>
                </a:solidFill>
                <a:latin typeface="Times New Roman" pitchFamily="18" charset="0"/>
                <a:cs typeface="Times New Roman" pitchFamily="18" charset="0"/>
              </a:rPr>
            </a:br>
            <a:endParaRPr lang="en-US" dirty="0">
              <a:solidFill>
                <a:schemeClr val="tx1"/>
              </a:solidFill>
              <a:latin typeface="Times New Roman" pitchFamily="18" charset="0"/>
              <a:cs typeface="Times New Roman" pitchFamily="18" charset="0"/>
            </a:endParaRPr>
          </a:p>
        </p:txBody>
      </p:sp>
      <p:sp>
        <p:nvSpPr>
          <p:cNvPr id="3" name="Rectangle 2"/>
          <p:cNvSpPr/>
          <p:nvPr/>
        </p:nvSpPr>
        <p:spPr>
          <a:xfrm>
            <a:off x="228600" y="228600"/>
            <a:ext cx="8558242" cy="4524315"/>
          </a:xfrm>
          <a:prstGeom prst="rect">
            <a:avLst/>
          </a:prstGeom>
        </p:spPr>
        <p:txBody>
          <a:bodyPr wrap="square">
            <a:spAutoFit/>
          </a:bodyPr>
          <a:lstStyle/>
          <a:p>
            <a:pPr algn="just"/>
            <a:r>
              <a:rPr lang="en-US" sz="2400" b="1" dirty="0">
                <a:latin typeface="Times New Roman" panose="02020603050405020304" pitchFamily="18" charset="0"/>
                <a:cs typeface="Times New Roman" panose="02020603050405020304" pitchFamily="18" charset="0"/>
              </a:rPr>
              <a:t>Payment referred under section 40(a)(</a:t>
            </a:r>
            <a:r>
              <a:rPr lang="en-US" sz="2400" b="1" dirty="0" err="1">
                <a:latin typeface="Times New Roman" panose="02020603050405020304" pitchFamily="18" charset="0"/>
                <a:cs typeface="Times New Roman" panose="02020603050405020304" pitchFamily="18" charset="0"/>
              </a:rPr>
              <a:t>ia</a:t>
            </a:r>
            <a:r>
              <a:rPr lang="en-US" sz="2400" b="1" dirty="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algn="just"/>
            <a:r>
              <a:rPr lang="en-US" sz="2400" b="1" dirty="0">
                <a:latin typeface="Times New Roman" panose="02020603050405020304" pitchFamily="18" charset="0"/>
                <a:cs typeface="Times New Roman" panose="02020603050405020304" pitchFamily="18" charset="0"/>
              </a:rPr>
              <a:t>(a) Details of payment made to resident on which tax is not deducted: </a:t>
            </a:r>
          </a:p>
          <a:p>
            <a:pPr algn="just"/>
            <a:r>
              <a:rPr lang="en-US" sz="2400" dirty="0">
                <a:latin typeface="Times New Roman" panose="02020603050405020304" pitchFamily="18" charset="0"/>
                <a:cs typeface="Times New Roman" panose="02020603050405020304" pitchFamily="18" charset="0"/>
              </a:rPr>
              <a:t>This sub-clause is applicable when any amount of payment is made to a resident on which tax is deductible but the same was not deducted, that amount would attract 30% of disallowance. Under this situation tax auditor has to report the following particulars:</a:t>
            </a:r>
          </a:p>
          <a:p>
            <a:pPr marL="800100" lvl="1"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date of payment</a:t>
            </a:r>
          </a:p>
          <a:p>
            <a:pPr marL="800100" lvl="1"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amount of payment</a:t>
            </a:r>
          </a:p>
          <a:p>
            <a:pPr marL="800100" lvl="1"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nature of payment</a:t>
            </a:r>
          </a:p>
          <a:p>
            <a:pPr marL="800100" lvl="1"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name and address of the payee</a:t>
            </a:r>
          </a:p>
          <a:p>
            <a:pPr marL="342900" indent="-342900" algn="just">
              <a:buFont typeface="Wingdings" panose="05000000000000000000" pitchFamily="2" charset="2"/>
              <a:buChar char="Ø"/>
            </a:pPr>
            <a:endParaRPr lang="en-IN" sz="2400" dirty="0">
              <a:latin typeface="Times New Roman" panose="02020603050405020304" pitchFamily="18" charset="0"/>
              <a:cs typeface="Times New Roman" panose="02020603050405020304" pitchFamily="18" charset="0"/>
            </a:endParaRPr>
          </a:p>
        </p:txBody>
      </p:sp>
      <p:sp>
        <p:nvSpPr>
          <p:cNvPr id="5" name="Footer Placeholder 4"/>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16632"/>
            <a:ext cx="8496944" cy="6336704"/>
          </a:xfrm>
        </p:spPr>
        <p:txBody>
          <a:bodyPr>
            <a:noAutofit/>
          </a:bodyPr>
          <a:lstStyle/>
          <a:p>
            <a:pPr marL="0" indent="0" algn="just">
              <a:buNone/>
            </a:pPr>
            <a:r>
              <a:rPr lang="en-US" sz="2150" b="1" dirty="0">
                <a:latin typeface="Times New Roman" panose="02020603050405020304" pitchFamily="18" charset="0"/>
                <a:cs typeface="Times New Roman" panose="02020603050405020304" pitchFamily="18" charset="0"/>
              </a:rPr>
              <a:t>b) Details of payment made to resident on which tax has been deducted but has not been paid on or before the due date specified under section 139(1).</a:t>
            </a:r>
            <a:endParaRPr lang="en-US" sz="2150" dirty="0">
              <a:latin typeface="Times New Roman" panose="02020603050405020304" pitchFamily="18" charset="0"/>
              <a:cs typeface="Times New Roman" panose="02020603050405020304" pitchFamily="18" charset="0"/>
            </a:endParaRPr>
          </a:p>
          <a:p>
            <a:pPr marL="0" indent="0" algn="just">
              <a:buNone/>
            </a:pPr>
            <a:r>
              <a:rPr lang="en-US" sz="2150" dirty="0">
                <a:latin typeface="Times New Roman" panose="02020603050405020304" pitchFamily="18" charset="0"/>
                <a:cs typeface="Times New Roman" panose="02020603050405020304" pitchFamily="18" charset="0"/>
              </a:rPr>
              <a:t>This sub-clause is applicable when any amount of payment is made to a resident on which tax is was deducted but the same was not either fully or partially deposited to the government, that amount would attract 30% of disallowance. Under this situation tax auditor has to report the following particulars:</a:t>
            </a:r>
          </a:p>
          <a:p>
            <a:pPr lvl="1" algn="just">
              <a:buFont typeface="Wingdings" panose="05000000000000000000" pitchFamily="2" charset="2"/>
              <a:buChar char="Ø"/>
            </a:pPr>
            <a:r>
              <a:rPr lang="en-US" sz="2150" dirty="0">
                <a:latin typeface="Times New Roman" panose="02020603050405020304" pitchFamily="18" charset="0"/>
                <a:cs typeface="Times New Roman" panose="02020603050405020304" pitchFamily="18" charset="0"/>
              </a:rPr>
              <a:t>date of payment</a:t>
            </a:r>
          </a:p>
          <a:p>
            <a:pPr lvl="1" algn="just">
              <a:buFont typeface="Wingdings" panose="05000000000000000000" pitchFamily="2" charset="2"/>
              <a:buChar char="Ø"/>
            </a:pPr>
            <a:r>
              <a:rPr lang="en-US" sz="2150" dirty="0">
                <a:latin typeface="Times New Roman" panose="02020603050405020304" pitchFamily="18" charset="0"/>
                <a:cs typeface="Times New Roman" panose="02020603050405020304" pitchFamily="18" charset="0"/>
              </a:rPr>
              <a:t>amount of payment</a:t>
            </a:r>
          </a:p>
          <a:p>
            <a:pPr lvl="1" algn="just">
              <a:buFont typeface="Wingdings" panose="05000000000000000000" pitchFamily="2" charset="2"/>
              <a:buChar char="Ø"/>
            </a:pPr>
            <a:r>
              <a:rPr lang="en-US" sz="2150" dirty="0">
                <a:latin typeface="Times New Roman" panose="02020603050405020304" pitchFamily="18" charset="0"/>
                <a:cs typeface="Times New Roman" panose="02020603050405020304" pitchFamily="18" charset="0"/>
              </a:rPr>
              <a:t>nature of payment</a:t>
            </a:r>
          </a:p>
          <a:p>
            <a:pPr lvl="1" algn="just">
              <a:buFont typeface="Wingdings" panose="05000000000000000000" pitchFamily="2" charset="2"/>
              <a:buChar char="Ø"/>
            </a:pPr>
            <a:r>
              <a:rPr lang="en-US" sz="2150" dirty="0">
                <a:latin typeface="Times New Roman" panose="02020603050405020304" pitchFamily="18" charset="0"/>
                <a:cs typeface="Times New Roman" panose="02020603050405020304" pitchFamily="18" charset="0"/>
              </a:rPr>
              <a:t>name and address of the payer</a:t>
            </a:r>
          </a:p>
          <a:p>
            <a:pPr lvl="1" algn="just">
              <a:buFont typeface="Wingdings" panose="05000000000000000000" pitchFamily="2" charset="2"/>
              <a:buChar char="Ø"/>
            </a:pPr>
            <a:r>
              <a:rPr lang="en-US" sz="2150" dirty="0">
                <a:latin typeface="Times New Roman" panose="02020603050405020304" pitchFamily="18" charset="0"/>
                <a:cs typeface="Times New Roman" panose="02020603050405020304" pitchFamily="18" charset="0"/>
              </a:rPr>
              <a:t>amount of tax deducted</a:t>
            </a:r>
          </a:p>
          <a:p>
            <a:pPr lvl="1" algn="just">
              <a:buFont typeface="Wingdings" panose="05000000000000000000" pitchFamily="2" charset="2"/>
              <a:buChar char="Ø"/>
            </a:pPr>
            <a:r>
              <a:rPr lang="en-US" sz="2150" dirty="0">
                <a:latin typeface="Times New Roman" panose="02020603050405020304" pitchFamily="18" charset="0"/>
                <a:cs typeface="Times New Roman" panose="02020603050405020304" pitchFamily="18" charset="0"/>
              </a:rPr>
              <a:t>amount out of</a:t>
            </a:r>
          </a:p>
          <a:p>
            <a:pPr lvl="1" algn="just">
              <a:buFont typeface="Wingdings" panose="05000000000000000000" pitchFamily="2" charset="2"/>
              <a:buChar char="Ø"/>
            </a:pPr>
            <a:r>
              <a:rPr lang="en-US" sz="2150" dirty="0">
                <a:latin typeface="Times New Roman" panose="02020603050405020304" pitchFamily="18" charset="0"/>
                <a:cs typeface="Times New Roman" panose="02020603050405020304" pitchFamily="18" charset="0"/>
              </a:rPr>
              <a:t>deposited, if any</a:t>
            </a:r>
          </a:p>
          <a:p>
            <a:pPr marL="0" indent="0" algn="just">
              <a:buNone/>
            </a:pPr>
            <a:r>
              <a:rPr lang="en-US" sz="2150" b="1" dirty="0">
                <a:latin typeface="Times New Roman" panose="02020603050405020304" pitchFamily="18" charset="0"/>
                <a:cs typeface="Times New Roman" panose="02020603050405020304" pitchFamily="18" charset="0"/>
              </a:rPr>
              <a:t>Note: </a:t>
            </a:r>
            <a:r>
              <a:rPr lang="en-US" sz="2150" dirty="0">
                <a:latin typeface="Times New Roman" panose="02020603050405020304" pitchFamily="18" charset="0"/>
                <a:cs typeface="Times New Roman" panose="02020603050405020304" pitchFamily="18" charset="0"/>
              </a:rPr>
              <a:t>This clause is applicable to only those sums which are disclosed and are claimed as an expenditure.</a:t>
            </a:r>
          </a:p>
          <a:p>
            <a:pPr marL="0" indent="0" algn="just">
              <a:buNone/>
            </a:pPr>
            <a:endParaRPr lang="en-IN" sz="215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527603276"/>
      </p:ext>
    </p:extLst>
  </p:cSld>
  <p:clrMapOvr>
    <a:masterClrMapping/>
  </p:clrMapOvr>
</p:sld>
</file>

<file path=ppt/slides/slide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Content Placeholder 3"/>
          <p:cNvSpPr>
            <a:spLocks noGrp="1"/>
          </p:cNvSpPr>
          <p:nvPr>
            <p:ph idx="1"/>
          </p:nvPr>
        </p:nvSpPr>
        <p:spPr>
          <a:xfrm>
            <a:off x="304800" y="332656"/>
            <a:ext cx="8534400" cy="5334000"/>
          </a:xfrm>
        </p:spPr>
        <p:txBody>
          <a:bodyPr/>
          <a:lstStyle/>
          <a:p>
            <a:pPr algn="just">
              <a:buFont typeface="Wingdings 3" pitchFamily="18" charset="2"/>
              <a:buNone/>
            </a:pPr>
            <a:r>
              <a:rPr lang="en-US" sz="2400" b="1" u="sng" dirty="0">
                <a:latin typeface="Times New Roman" panose="02020603050405020304" pitchFamily="18" charset="0"/>
                <a:cs typeface="Times New Roman" pitchFamily="18" charset="0"/>
              </a:rPr>
              <a:t>CLAUSE 21 (b)</a:t>
            </a:r>
            <a:endParaRPr lang="en-US" sz="2000" b="1" u="sng" dirty="0">
              <a:latin typeface="Times New Roman" pitchFamily="18" charset="0"/>
              <a:cs typeface="Times New Roman" pitchFamily="18" charset="0"/>
            </a:endParaRPr>
          </a:p>
          <a:p>
            <a:pPr algn="just">
              <a:buFont typeface="Wingdings 3" pitchFamily="18" charset="2"/>
              <a:buNone/>
            </a:pPr>
            <a:r>
              <a:rPr lang="en-US" sz="2000" b="1" dirty="0">
                <a:latin typeface="Times New Roman" pitchFamily="18" charset="0"/>
                <a:cs typeface="Times New Roman" pitchFamily="18" charset="0"/>
              </a:rPr>
              <a:t>(iii) As payment referred to in sub-clause (</a:t>
            </a:r>
            <a:r>
              <a:rPr lang="en-US" sz="2000" b="1" dirty="0" err="1">
                <a:latin typeface="Times New Roman" pitchFamily="18" charset="0"/>
                <a:cs typeface="Times New Roman" pitchFamily="18" charset="0"/>
              </a:rPr>
              <a:t>ib</a:t>
            </a:r>
            <a:r>
              <a:rPr lang="en-US" sz="2000" b="1" dirty="0">
                <a:latin typeface="Times New Roman" pitchFamily="18" charset="0"/>
                <a:cs typeface="Times New Roman" pitchFamily="18" charset="0"/>
              </a:rPr>
              <a:t>)</a:t>
            </a:r>
          </a:p>
          <a:p>
            <a:pPr algn="just">
              <a:buFont typeface="Wingdings 3" pitchFamily="18" charset="2"/>
              <a:buNone/>
            </a:pPr>
            <a:r>
              <a:rPr lang="en-US" sz="2000" b="1" dirty="0">
                <a:latin typeface="Times New Roman" pitchFamily="18" charset="0"/>
                <a:cs typeface="Times New Roman" pitchFamily="18" charset="0"/>
              </a:rPr>
              <a:t>A) Details of payment on which levy is not deducted: </a:t>
            </a:r>
          </a:p>
          <a:p>
            <a:pPr algn="just">
              <a:buFont typeface="Wingdings 3" pitchFamily="18" charset="2"/>
              <a:buNone/>
            </a:pPr>
            <a:endParaRPr lang="en-US" sz="2000" b="1" dirty="0">
              <a:latin typeface="Times New Roman" pitchFamily="18" charset="0"/>
              <a:cs typeface="Times New Roman" pitchFamily="18" charset="0"/>
            </a:endParaRPr>
          </a:p>
          <a:p>
            <a:pPr algn="just">
              <a:buFont typeface="Wingdings 3" pitchFamily="18" charset="2"/>
              <a:buNone/>
            </a:pPr>
            <a:endParaRPr lang="en-US" sz="2000" b="1" dirty="0">
              <a:latin typeface="Times New Roman" pitchFamily="18" charset="0"/>
              <a:cs typeface="Times New Roman" pitchFamily="18" charset="0"/>
            </a:endParaRPr>
          </a:p>
          <a:p>
            <a:pPr algn="just">
              <a:buFont typeface="Wingdings 3" pitchFamily="18" charset="2"/>
              <a:buNone/>
            </a:pPr>
            <a:endParaRPr lang="en-US" sz="2000" b="1" dirty="0">
              <a:latin typeface="Times New Roman" pitchFamily="18" charset="0"/>
              <a:cs typeface="Times New Roman" pitchFamily="18" charset="0"/>
            </a:endParaRPr>
          </a:p>
          <a:p>
            <a:pPr algn="just">
              <a:buFont typeface="Wingdings 3" pitchFamily="18" charset="2"/>
              <a:buNone/>
            </a:pPr>
            <a:endParaRPr lang="en-US" sz="2000" b="1" dirty="0">
              <a:latin typeface="Times New Roman" pitchFamily="18" charset="0"/>
              <a:cs typeface="Times New Roman" pitchFamily="18" charset="0"/>
            </a:endParaRPr>
          </a:p>
          <a:p>
            <a:pPr algn="just">
              <a:buFont typeface="Wingdings 3" pitchFamily="18" charset="2"/>
              <a:buNone/>
            </a:pPr>
            <a:r>
              <a:rPr lang="en-US" sz="2000" b="1" dirty="0">
                <a:latin typeface="Times New Roman" pitchFamily="18" charset="0"/>
                <a:cs typeface="Times New Roman" pitchFamily="18" charset="0"/>
              </a:rPr>
              <a:t>B) Details of payment on which levy has been deducted but has not been paid on or before the due date specified in sub-section (1) of section 139.</a:t>
            </a:r>
            <a:endParaRPr lang="en-US" sz="2200" b="1" dirty="0">
              <a:latin typeface="Times New Roman" pitchFamily="18" charset="0"/>
              <a:cs typeface="Times New Roman"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2262325182"/>
              </p:ext>
            </p:extLst>
          </p:nvPr>
        </p:nvGraphicFramePr>
        <p:xfrm>
          <a:off x="827584" y="1628800"/>
          <a:ext cx="6915176" cy="1051560"/>
        </p:xfrm>
        <a:graphic>
          <a:graphicData uri="http://schemas.openxmlformats.org/drawingml/2006/table">
            <a:tbl>
              <a:tblPr firstRow="1" bandRow="1">
                <a:tableStyleId>{5C22544A-7EE6-4342-B048-85BDC9FD1C3A}</a:tableStyleId>
              </a:tblPr>
              <a:tblGrid>
                <a:gridCol w="1428776">
                  <a:extLst>
                    <a:ext uri="{9D8B030D-6E8A-4147-A177-3AD203B41FA5}">
                      <a16:colId xmlns:a16="http://schemas.microsoft.com/office/drawing/2014/main" val="20000"/>
                    </a:ext>
                  </a:extLst>
                </a:gridCol>
                <a:gridCol w="1752600">
                  <a:extLst>
                    <a:ext uri="{9D8B030D-6E8A-4147-A177-3AD203B41FA5}">
                      <a16:colId xmlns:a16="http://schemas.microsoft.com/office/drawing/2014/main" val="20001"/>
                    </a:ext>
                  </a:extLst>
                </a:gridCol>
                <a:gridCol w="1600200">
                  <a:extLst>
                    <a:ext uri="{9D8B030D-6E8A-4147-A177-3AD203B41FA5}">
                      <a16:colId xmlns:a16="http://schemas.microsoft.com/office/drawing/2014/main" val="20002"/>
                    </a:ext>
                  </a:extLst>
                </a:gridCol>
                <a:gridCol w="2133600">
                  <a:extLst>
                    <a:ext uri="{9D8B030D-6E8A-4147-A177-3AD203B41FA5}">
                      <a16:colId xmlns:a16="http://schemas.microsoft.com/office/drawing/2014/main" val="20003"/>
                    </a:ext>
                  </a:extLst>
                </a:gridCol>
              </a:tblGrid>
              <a:tr h="441960">
                <a:tc>
                  <a:txBody>
                    <a:bodyPr/>
                    <a:lstStyle/>
                    <a:p>
                      <a:pPr algn="ctr"/>
                      <a:r>
                        <a:rPr lang="en-US" sz="1900" b="1" kern="1200" dirty="0">
                          <a:solidFill>
                            <a:schemeClr val="tx1"/>
                          </a:solidFill>
                          <a:latin typeface="Times New Roman" panose="02020603050405020304" pitchFamily="18" charset="0"/>
                          <a:ea typeface="+mn-ea"/>
                          <a:cs typeface="Times New Roman" panose="02020603050405020304" pitchFamily="18" charset="0"/>
                        </a:rPr>
                        <a:t>date of payment</a:t>
                      </a:r>
                      <a:endParaRPr lang="en-US" sz="19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900" b="1" kern="1200" dirty="0">
                          <a:solidFill>
                            <a:schemeClr val="tx1"/>
                          </a:solidFill>
                          <a:latin typeface="Times New Roman" panose="02020603050405020304" pitchFamily="18" charset="0"/>
                          <a:ea typeface="+mn-ea"/>
                          <a:cs typeface="Times New Roman" panose="02020603050405020304" pitchFamily="18" charset="0"/>
                        </a:rPr>
                        <a:t>amount of payment</a:t>
                      </a:r>
                      <a:endParaRPr lang="en-US" sz="19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900" b="1" kern="1200" dirty="0">
                          <a:solidFill>
                            <a:schemeClr val="tx1"/>
                          </a:solidFill>
                          <a:latin typeface="Times New Roman" panose="02020603050405020304" pitchFamily="18" charset="0"/>
                          <a:ea typeface="+mn-ea"/>
                          <a:cs typeface="Times New Roman" panose="02020603050405020304" pitchFamily="18" charset="0"/>
                        </a:rPr>
                        <a:t>nature of payment</a:t>
                      </a:r>
                      <a:endParaRPr lang="en-US" sz="19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900" b="1" kern="1200" dirty="0">
                          <a:solidFill>
                            <a:schemeClr val="tx1"/>
                          </a:solidFill>
                          <a:latin typeface="Times New Roman" panose="02020603050405020304" pitchFamily="18" charset="0"/>
                          <a:ea typeface="+mn-ea"/>
                          <a:cs typeface="Times New Roman" panose="02020603050405020304" pitchFamily="18" charset="0"/>
                        </a:rPr>
                        <a:t>name and address of the payee</a:t>
                      </a:r>
                      <a:endParaRPr lang="en-US" sz="19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en-US" sz="19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9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9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9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40442445"/>
              </p:ext>
            </p:extLst>
          </p:nvPr>
        </p:nvGraphicFramePr>
        <p:xfrm>
          <a:off x="827584" y="3717032"/>
          <a:ext cx="7772399" cy="1325880"/>
        </p:xfrm>
        <a:graphic>
          <a:graphicData uri="http://schemas.openxmlformats.org/drawingml/2006/table">
            <a:tbl>
              <a:tblPr firstRow="1" bandRow="1">
                <a:tableStyleId>{5C22544A-7EE6-4342-B048-85BDC9FD1C3A}</a:tableStyleId>
              </a:tblPr>
              <a:tblGrid>
                <a:gridCol w="1142999">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1446416">
                  <a:extLst>
                    <a:ext uri="{9D8B030D-6E8A-4147-A177-3AD203B41FA5}">
                      <a16:colId xmlns:a16="http://schemas.microsoft.com/office/drawing/2014/main" val="20003"/>
                    </a:ext>
                  </a:extLst>
                </a:gridCol>
                <a:gridCol w="1283846">
                  <a:extLst>
                    <a:ext uri="{9D8B030D-6E8A-4147-A177-3AD203B41FA5}">
                      <a16:colId xmlns:a16="http://schemas.microsoft.com/office/drawing/2014/main" val="20004"/>
                    </a:ext>
                  </a:extLst>
                </a:gridCol>
                <a:gridCol w="1613138">
                  <a:extLst>
                    <a:ext uri="{9D8B030D-6E8A-4147-A177-3AD203B41FA5}">
                      <a16:colId xmlns:a16="http://schemas.microsoft.com/office/drawing/2014/main" val="20005"/>
                    </a:ext>
                  </a:extLst>
                </a:gridCol>
              </a:tblGrid>
              <a:tr h="370840">
                <a:tc>
                  <a:txBody>
                    <a:bodyPr/>
                    <a:lstStyle/>
                    <a:p>
                      <a:pPr algn="ctr"/>
                      <a:r>
                        <a:rPr lang="en-US" sz="1800" b="1" kern="1200" dirty="0">
                          <a:solidFill>
                            <a:schemeClr val="tx1"/>
                          </a:solidFill>
                          <a:latin typeface="Times New Roman" panose="02020603050405020304" pitchFamily="18" charset="0"/>
                          <a:ea typeface="+mn-ea"/>
                          <a:cs typeface="Times New Roman" panose="02020603050405020304" pitchFamily="18" charset="0"/>
                        </a:rPr>
                        <a:t>date of payment</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1" kern="1200" dirty="0">
                          <a:solidFill>
                            <a:schemeClr val="tx1"/>
                          </a:solidFill>
                          <a:latin typeface="Times New Roman" panose="02020603050405020304" pitchFamily="18" charset="0"/>
                          <a:ea typeface="+mn-ea"/>
                          <a:cs typeface="Times New Roman" panose="02020603050405020304" pitchFamily="18" charset="0"/>
                        </a:rPr>
                        <a:t>amount of payment</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1" kern="1200" dirty="0">
                          <a:solidFill>
                            <a:schemeClr val="tx1"/>
                          </a:solidFill>
                          <a:latin typeface="Times New Roman" panose="02020603050405020304" pitchFamily="18" charset="0"/>
                          <a:ea typeface="+mn-ea"/>
                          <a:cs typeface="Times New Roman" panose="02020603050405020304" pitchFamily="18" charset="0"/>
                        </a:rPr>
                        <a:t>nature of payment</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1" kern="1200" dirty="0">
                          <a:solidFill>
                            <a:schemeClr val="tx1"/>
                          </a:solidFill>
                          <a:latin typeface="Times New Roman" panose="02020603050405020304" pitchFamily="18" charset="0"/>
                          <a:ea typeface="+mn-ea"/>
                          <a:cs typeface="Times New Roman" panose="02020603050405020304" pitchFamily="18" charset="0"/>
                        </a:rPr>
                        <a:t>name and address of the payer</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kumimoji="0" lang="en-US" sz="1800" b="1" kern="1200" dirty="0">
                          <a:solidFill>
                            <a:schemeClr val="tx1"/>
                          </a:solidFill>
                          <a:latin typeface="Times New Roman" panose="02020603050405020304" pitchFamily="18" charset="0"/>
                          <a:ea typeface="+mn-ea"/>
                          <a:cs typeface="Times New Roman" panose="02020603050405020304" pitchFamily="18" charset="0"/>
                        </a:rPr>
                        <a:t>amount of tax deducted</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kumimoji="0" lang="en-US" sz="1800" b="1" kern="1200" dirty="0">
                          <a:solidFill>
                            <a:schemeClr val="tx1"/>
                          </a:solidFill>
                          <a:latin typeface="Times New Roman" panose="02020603050405020304" pitchFamily="18" charset="0"/>
                          <a:ea typeface="+mn-ea"/>
                          <a:cs typeface="Times New Roman" panose="02020603050405020304" pitchFamily="18" charset="0"/>
                        </a:rPr>
                        <a:t>amount out of </a:t>
                      </a:r>
                      <a:r>
                        <a:rPr kumimoji="0" lang="en-US" sz="2000" b="0" kern="1200" dirty="0">
                          <a:solidFill>
                            <a:schemeClr val="tx1"/>
                          </a:solidFill>
                          <a:latin typeface="Times New Roman" panose="02020603050405020304" pitchFamily="18" charset="0"/>
                          <a:ea typeface="+mn-ea"/>
                          <a:cs typeface="Times New Roman" panose="02020603050405020304" pitchFamily="18" charset="0"/>
                        </a:rPr>
                        <a:t>(V) </a:t>
                      </a:r>
                      <a:r>
                        <a:rPr kumimoji="0" lang="en-US" sz="1800" b="1" kern="1200" dirty="0">
                          <a:solidFill>
                            <a:schemeClr val="tx1"/>
                          </a:solidFill>
                          <a:latin typeface="Times New Roman" panose="02020603050405020304" pitchFamily="18" charset="0"/>
                          <a:ea typeface="+mn-ea"/>
                          <a:cs typeface="Times New Roman" panose="02020603050405020304" pitchFamily="18" charset="0"/>
                        </a:rPr>
                        <a:t>deposited, if any</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en-US" sz="19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9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9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9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9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9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Content Placeholder 2"/>
          <p:cNvSpPr>
            <a:spLocks noGrp="1"/>
          </p:cNvSpPr>
          <p:nvPr>
            <p:ph idx="1"/>
          </p:nvPr>
        </p:nvSpPr>
        <p:spPr>
          <a:xfrm>
            <a:off x="304800" y="332656"/>
            <a:ext cx="8534400" cy="3886200"/>
          </a:xfrm>
          <a:noFill/>
          <a:ln>
            <a:noFill/>
          </a:ln>
        </p:spPr>
        <p:txBody>
          <a:bodyPr/>
          <a:lstStyle/>
          <a:p>
            <a:pPr algn="just">
              <a:buFont typeface="Wingdings 3" pitchFamily="18" charset="2"/>
              <a:buNone/>
            </a:pPr>
            <a:r>
              <a:rPr lang="en-US" sz="2400" b="1" u="sng" dirty="0">
                <a:solidFill>
                  <a:schemeClr val="tx1"/>
                </a:solidFill>
                <a:latin typeface="Times New Roman" pitchFamily="18" charset="0"/>
                <a:cs typeface="Times New Roman" pitchFamily="18" charset="0"/>
              </a:rPr>
              <a:t>Clause 21 (b)</a:t>
            </a:r>
          </a:p>
          <a:p>
            <a:pPr algn="just">
              <a:buFont typeface="Wingdings 3" pitchFamily="18" charset="2"/>
              <a:buNone/>
            </a:pPr>
            <a:r>
              <a:rPr lang="en-US" sz="2400" b="1" dirty="0">
                <a:solidFill>
                  <a:schemeClr val="tx1"/>
                </a:solidFill>
                <a:latin typeface="Times New Roman" pitchFamily="18" charset="0"/>
                <a:cs typeface="Times New Roman" pitchFamily="18" charset="0"/>
              </a:rPr>
              <a:t>(iv) Under Sub-Clause (</a:t>
            </a:r>
            <a:r>
              <a:rPr lang="en-US" sz="2400" b="1" dirty="0" err="1">
                <a:solidFill>
                  <a:schemeClr val="tx1"/>
                </a:solidFill>
                <a:latin typeface="Times New Roman" pitchFamily="18" charset="0"/>
                <a:cs typeface="Times New Roman" pitchFamily="18" charset="0"/>
              </a:rPr>
              <a:t>ic</a:t>
            </a:r>
            <a:r>
              <a:rPr lang="en-US" sz="2400" b="1" dirty="0">
                <a:solidFill>
                  <a:schemeClr val="tx1"/>
                </a:solidFill>
                <a:latin typeface="Times New Roman" pitchFamily="18" charset="0"/>
                <a:cs typeface="Times New Roman" pitchFamily="18" charset="0"/>
              </a:rPr>
              <a:t>) [Wherever applicable]</a:t>
            </a:r>
          </a:p>
          <a:p>
            <a:pPr algn="just">
              <a:buFont typeface="Wingdings 3" pitchFamily="18" charset="2"/>
              <a:buNone/>
            </a:pPr>
            <a:endParaRPr lang="en-US" sz="2400" dirty="0">
              <a:solidFill>
                <a:schemeClr val="tx1"/>
              </a:solidFill>
              <a:latin typeface="Times New Roman" pitchFamily="18" charset="0"/>
              <a:cs typeface="Times New Roman" pitchFamily="18" charset="0"/>
            </a:endParaRPr>
          </a:p>
          <a:p>
            <a:pPr algn="just">
              <a:buFont typeface="Wingdings 3" pitchFamily="18" charset="2"/>
              <a:buNone/>
            </a:pPr>
            <a:endParaRPr lang="en-US" sz="2400" dirty="0">
              <a:solidFill>
                <a:schemeClr val="tx1"/>
              </a:solidFill>
              <a:latin typeface="Times New Roman" pitchFamily="18" charset="0"/>
              <a:cs typeface="Times New Roman" pitchFamily="18" charset="0"/>
            </a:endParaRPr>
          </a:p>
          <a:p>
            <a:pPr algn="just">
              <a:buFont typeface="Wingdings 3" pitchFamily="18" charset="2"/>
              <a:buNone/>
            </a:pPr>
            <a:endParaRPr lang="en-US" sz="2400" dirty="0">
              <a:solidFill>
                <a:schemeClr val="tx1"/>
              </a:solidFill>
              <a:latin typeface="Times New Roman" pitchFamily="18" charset="0"/>
              <a:cs typeface="Times New Roman" pitchFamily="18" charset="0"/>
            </a:endParaRPr>
          </a:p>
          <a:p>
            <a:pPr algn="just">
              <a:buFont typeface="Wingdings 3" pitchFamily="18" charset="2"/>
              <a:buNone/>
            </a:pPr>
            <a:r>
              <a:rPr lang="en-US" sz="2400" b="1" dirty="0">
                <a:solidFill>
                  <a:schemeClr val="tx1"/>
                </a:solidFill>
                <a:latin typeface="Times New Roman" pitchFamily="18" charset="0"/>
                <a:cs typeface="Times New Roman" pitchFamily="18" charset="0"/>
              </a:rPr>
              <a:t>(v) Under Sub-Clause (</a:t>
            </a:r>
            <a:r>
              <a:rPr lang="en-US" sz="2400" b="1" dirty="0" err="1">
                <a:solidFill>
                  <a:schemeClr val="tx1"/>
                </a:solidFill>
                <a:latin typeface="Times New Roman" pitchFamily="18" charset="0"/>
                <a:cs typeface="Times New Roman" pitchFamily="18" charset="0"/>
              </a:rPr>
              <a:t>iia</a:t>
            </a:r>
            <a:r>
              <a:rPr lang="en-US" sz="2400" b="1" dirty="0">
                <a:solidFill>
                  <a:schemeClr val="tx1"/>
                </a:solidFill>
                <a:latin typeface="Times New Roman" pitchFamily="18" charset="0"/>
                <a:cs typeface="Times New Roman" pitchFamily="18" charset="0"/>
              </a:rPr>
              <a:t>)</a:t>
            </a:r>
          </a:p>
        </p:txBody>
      </p:sp>
      <p:sp>
        <p:nvSpPr>
          <p:cNvPr id="7" name="Rectangle 6"/>
          <p:cNvSpPr/>
          <p:nvPr/>
        </p:nvSpPr>
        <p:spPr>
          <a:xfrm>
            <a:off x="595446" y="1196752"/>
            <a:ext cx="8081010" cy="800100"/>
          </a:xfrm>
          <a:prstGeom prst="rect">
            <a:avLst/>
          </a:prstGeom>
          <a:noFill/>
          <a:ln>
            <a:noFill/>
          </a:ln>
        </p:spPr>
        <p:txBody>
          <a:bodyPr>
            <a:spAutoFit/>
          </a:bodyPr>
          <a:lstStyle/>
          <a:p>
            <a:pPr algn="just">
              <a:defRPr/>
            </a:pPr>
            <a:r>
              <a:rPr lang="en-US" sz="2200" b="1" u="sng" dirty="0">
                <a:latin typeface="Times New Roman" pitchFamily="18" charset="0"/>
                <a:cs typeface="Times New Roman" pitchFamily="18" charset="0"/>
              </a:rPr>
              <a:t>Section 40(a)(</a:t>
            </a:r>
            <a:r>
              <a:rPr lang="en-US" sz="2200" b="1" u="sng" dirty="0" err="1">
                <a:latin typeface="Times New Roman" pitchFamily="18" charset="0"/>
                <a:cs typeface="Times New Roman" pitchFamily="18" charset="0"/>
              </a:rPr>
              <a:t>ic</a:t>
            </a:r>
            <a:r>
              <a:rPr lang="en-US" sz="2200" b="1" u="sng" dirty="0">
                <a:latin typeface="Times New Roman" pitchFamily="18" charset="0"/>
                <a:cs typeface="Times New Roman" pitchFamily="18" charset="0"/>
              </a:rPr>
              <a:t>)-</a:t>
            </a:r>
            <a:r>
              <a:rPr lang="en-US" sz="2200" dirty="0">
                <a:latin typeface="Times New Roman" pitchFamily="18" charset="0"/>
                <a:cs typeface="Times New Roman" pitchFamily="18" charset="0"/>
              </a:rPr>
              <a:t> Any sum paid on account of </a:t>
            </a:r>
            <a:r>
              <a:rPr lang="en-US" sz="2200" b="1" dirty="0">
                <a:latin typeface="Times New Roman" pitchFamily="18" charset="0"/>
                <a:cs typeface="Times New Roman" pitchFamily="18" charset="0"/>
              </a:rPr>
              <a:t>fringe benefit tax </a:t>
            </a:r>
            <a:r>
              <a:rPr lang="en-US" sz="2200" dirty="0">
                <a:latin typeface="Times New Roman" pitchFamily="18" charset="0"/>
                <a:cs typeface="Times New Roman" pitchFamily="18" charset="0"/>
              </a:rPr>
              <a:t>under Chapter - XIIH.</a:t>
            </a:r>
          </a:p>
        </p:txBody>
      </p:sp>
      <p:sp>
        <p:nvSpPr>
          <p:cNvPr id="9" name="Rectangle 8"/>
          <p:cNvSpPr/>
          <p:nvPr/>
        </p:nvSpPr>
        <p:spPr>
          <a:xfrm>
            <a:off x="635310" y="2780928"/>
            <a:ext cx="8001000" cy="600075"/>
          </a:xfrm>
          <a:prstGeom prst="rect">
            <a:avLst/>
          </a:prstGeom>
          <a:noFill/>
          <a:ln>
            <a:noFill/>
          </a:ln>
        </p:spPr>
        <p:txBody>
          <a:bodyPr>
            <a:spAutoFit/>
          </a:bodyPr>
          <a:lstStyle/>
          <a:p>
            <a:pPr algn="just">
              <a:defRPr/>
            </a:pPr>
            <a:endParaRPr lang="en-US" sz="500" b="1" u="sng" dirty="0">
              <a:latin typeface="Times New Roman" pitchFamily="18" charset="0"/>
              <a:cs typeface="Times New Roman" pitchFamily="18" charset="0"/>
            </a:endParaRPr>
          </a:p>
          <a:p>
            <a:pPr algn="just">
              <a:defRPr/>
            </a:pPr>
            <a:r>
              <a:rPr lang="en-US" sz="2300" b="1" u="sng" dirty="0">
                <a:latin typeface="Times New Roman" pitchFamily="18" charset="0"/>
                <a:cs typeface="Times New Roman" pitchFamily="18" charset="0"/>
              </a:rPr>
              <a:t>Section 40(a)(</a:t>
            </a:r>
            <a:r>
              <a:rPr lang="en-US" sz="2300" b="1" u="sng" dirty="0" err="1">
                <a:latin typeface="Times New Roman" pitchFamily="18" charset="0"/>
                <a:cs typeface="Times New Roman" pitchFamily="18" charset="0"/>
              </a:rPr>
              <a:t>iia</a:t>
            </a:r>
            <a:r>
              <a:rPr lang="en-US" sz="2300" b="1" u="sng" dirty="0">
                <a:latin typeface="Times New Roman" pitchFamily="18" charset="0"/>
                <a:cs typeface="Times New Roman" pitchFamily="18" charset="0"/>
              </a:rPr>
              <a:t>)-</a:t>
            </a:r>
            <a:r>
              <a:rPr lang="en-US" sz="2300" dirty="0">
                <a:latin typeface="Times New Roman" pitchFamily="18" charset="0"/>
                <a:cs typeface="Times New Roman" pitchFamily="18" charset="0"/>
              </a:rPr>
              <a:t> Any sum paid on account of </a:t>
            </a:r>
            <a:r>
              <a:rPr lang="en-US" sz="2300" b="1" dirty="0">
                <a:latin typeface="Times New Roman" pitchFamily="18" charset="0"/>
                <a:cs typeface="Times New Roman" pitchFamily="18" charset="0"/>
              </a:rPr>
              <a:t>wealth-tax.</a:t>
            </a:r>
          </a:p>
          <a:p>
            <a:pPr algn="just">
              <a:defRPr/>
            </a:pPr>
            <a:endParaRPr lang="en-US" sz="500" b="1" dirty="0">
              <a:latin typeface="Times New Roman" pitchFamily="18" charset="0"/>
              <a:cs typeface="Times New Roman" pitchFamily="18" charset="0"/>
            </a:endParaRPr>
          </a:p>
        </p:txBody>
      </p:sp>
      <p:sp>
        <p:nvSpPr>
          <p:cNvPr id="134150" name="TextBox 7"/>
          <p:cNvSpPr txBox="1">
            <a:spLocks noChangeArrowheads="1"/>
          </p:cNvSpPr>
          <p:nvPr/>
        </p:nvSpPr>
        <p:spPr bwMode="auto">
          <a:xfrm>
            <a:off x="474008" y="3933056"/>
            <a:ext cx="8195984" cy="400110"/>
          </a:xfrm>
          <a:prstGeom prst="rect">
            <a:avLst/>
          </a:prstGeom>
          <a:noFill/>
          <a:ln w="9525">
            <a:noFill/>
            <a:miter lim="800000"/>
            <a:headEnd/>
            <a:tailEnd/>
          </a:ln>
        </p:spPr>
        <p:txBody>
          <a:bodyPr>
            <a:spAutoFit/>
          </a:bodyPr>
          <a:lstStyle/>
          <a:p>
            <a:pPr algn="ctr"/>
            <a:r>
              <a:rPr lang="en-US" sz="2000" b="1" dirty="0">
                <a:latin typeface="Times New Roman" panose="02020603050405020304" pitchFamily="18" charset="0"/>
                <a:cs typeface="Times New Roman" panose="02020603050405020304" pitchFamily="18" charset="0"/>
              </a:rPr>
              <a:t>Note: These clauses are not applicable. However, reporting still continues.</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332656"/>
            <a:ext cx="8496944" cy="5157317"/>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Payment made under section 40(a)(</a:t>
            </a:r>
            <a:r>
              <a:rPr lang="en-US" sz="2400" b="1" dirty="0" err="1">
                <a:latin typeface="Times New Roman" panose="02020603050405020304" pitchFamily="18" charset="0"/>
                <a:cs typeface="Times New Roman" panose="02020603050405020304" pitchFamily="18" charset="0"/>
              </a:rPr>
              <a:t>ic</a:t>
            </a:r>
            <a:r>
              <a:rPr lang="en-US" sz="2400" b="1" dirty="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Section 40(a)(</a:t>
            </a:r>
            <a:r>
              <a:rPr lang="en-US" sz="2400" dirty="0" err="1">
                <a:latin typeface="Times New Roman" panose="02020603050405020304" pitchFamily="18" charset="0"/>
                <a:cs typeface="Times New Roman" panose="02020603050405020304" pitchFamily="18" charset="0"/>
              </a:rPr>
              <a:t>ic</a:t>
            </a:r>
            <a:r>
              <a:rPr lang="en-US" sz="2400" dirty="0">
                <a:latin typeface="Times New Roman" panose="02020603050405020304" pitchFamily="18" charset="0"/>
                <a:cs typeface="Times New Roman" panose="02020603050405020304" pitchFamily="18" charset="0"/>
              </a:rPr>
              <a:t>) is talking about fringe benefits tax. This attracts to those payments which companies paid to their employees in lieu of benefits they offered in addition to the compensation paid. Now this section is not applicable. If any old dues are paid in the year under audit and debited in the books of account, the  same must be reported.</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b="1" dirty="0">
                <a:latin typeface="Times New Roman" panose="02020603050405020304" pitchFamily="18" charset="0"/>
                <a:cs typeface="Times New Roman" panose="02020603050405020304" pitchFamily="18" charset="0"/>
              </a:rPr>
              <a:t>Payment made under section 40(a)(</a:t>
            </a:r>
            <a:r>
              <a:rPr lang="en-US" sz="2400" b="1" dirty="0" err="1">
                <a:latin typeface="Times New Roman" panose="02020603050405020304" pitchFamily="18" charset="0"/>
                <a:cs typeface="Times New Roman" panose="02020603050405020304" pitchFamily="18" charset="0"/>
              </a:rPr>
              <a:t>iia</a:t>
            </a:r>
            <a:r>
              <a:rPr lang="en-US" sz="2400" b="1" dirty="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This section is applicable to any sum paid on account of wealth tax. Now this section is not applicable.</a:t>
            </a:r>
            <a:endParaRPr lang="en-IN" sz="18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747217294"/>
      </p:ext>
    </p:extLst>
  </p:cSld>
  <p:clrMapOvr>
    <a:masterClrMapping/>
  </p:clrMapOvr>
</p:sld>
</file>

<file path=ppt/slides/slide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332656"/>
            <a:ext cx="8280920" cy="4320480"/>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(vi) Payment made under 40(a)(</a:t>
            </a:r>
            <a:r>
              <a:rPr lang="en-US" sz="2400" b="1" dirty="0" err="1">
                <a:latin typeface="Times New Roman" panose="02020603050405020304" pitchFamily="18" charset="0"/>
                <a:cs typeface="Times New Roman" panose="02020603050405020304" pitchFamily="18" charset="0"/>
              </a:rPr>
              <a:t>iib</a:t>
            </a:r>
            <a:r>
              <a:rPr lang="en-US" sz="2400" b="1" dirty="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This section is applicable to any payment made by way of royalty, license fee, service fee, privilege fee, service charge, or any other fee or charge, which is levied exclusively on or which is appropriated, directly or indirectly, from a State Government undertaking by the State Government.</a:t>
            </a:r>
          </a:p>
          <a:p>
            <a:pPr marL="0" indent="0" algn="just">
              <a:buNone/>
            </a:pPr>
            <a:r>
              <a:rPr lang="en-US" sz="2400" dirty="0">
                <a:latin typeface="Times New Roman" panose="02020603050405020304" pitchFamily="18" charset="0"/>
                <a:cs typeface="Times New Roman" panose="02020603050405020304" pitchFamily="18" charset="0"/>
              </a:rPr>
              <a:t>Any such royalty, license fee, service fee, privilege fee etc. should be reported.</a:t>
            </a:r>
          </a:p>
          <a:p>
            <a:pPr marL="0" indent="0" algn="r">
              <a:buNone/>
            </a:pPr>
            <a:r>
              <a:rPr lang="en-US" sz="2400" i="1" dirty="0">
                <a:latin typeface="Times New Roman" pitchFamily="18" charset="0"/>
                <a:cs typeface="Times New Roman" pitchFamily="18" charset="0"/>
              </a:rPr>
              <a:t>Inserted by Finance Act, 2013, </a:t>
            </a:r>
            <a:r>
              <a:rPr lang="en-US" sz="2400" i="1" dirty="0" err="1">
                <a:latin typeface="Times New Roman" pitchFamily="18" charset="0"/>
                <a:cs typeface="Times New Roman" pitchFamily="18" charset="0"/>
              </a:rPr>
              <a:t>w.e.f</a:t>
            </a:r>
            <a:r>
              <a:rPr lang="en-US" sz="2400" i="1" dirty="0">
                <a:latin typeface="Times New Roman" pitchFamily="18" charset="0"/>
                <a:cs typeface="Times New Roman" pitchFamily="18" charset="0"/>
              </a:rPr>
              <a:t>. 1-4-2014</a:t>
            </a:r>
            <a:endParaRPr lang="en-IN" sz="16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2272807"/>
      </p:ext>
    </p:extLst>
  </p:cSld>
  <p:clrMapOvr>
    <a:masterClrMapping/>
  </p:clrMapOvr>
</p:sld>
</file>

<file path=ppt/slides/slide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2"/>
          <p:cNvSpPr>
            <a:spLocks noGrp="1"/>
          </p:cNvSpPr>
          <p:nvPr>
            <p:ph idx="1"/>
          </p:nvPr>
        </p:nvSpPr>
        <p:spPr>
          <a:xfrm>
            <a:off x="228600" y="1143000"/>
            <a:ext cx="8763000" cy="4953000"/>
          </a:xfrm>
          <a:ln w="38100"/>
        </p:spPr>
        <p:txBody>
          <a:bodyPr>
            <a:normAutofit/>
          </a:bodyPr>
          <a:lstStyle/>
          <a:p>
            <a:pPr algn="just">
              <a:buFont typeface="Wingdings 3" pitchFamily="18" charset="2"/>
              <a:buNone/>
              <a:defRPr/>
            </a:pPr>
            <a:r>
              <a:rPr lang="en-US" sz="2200" b="1" dirty="0">
                <a:solidFill>
                  <a:schemeClr val="tx1"/>
                </a:solidFill>
                <a:latin typeface="Times New Roman" pitchFamily="18" charset="0"/>
                <a:cs typeface="Times New Roman" pitchFamily="18" charset="0"/>
              </a:rPr>
              <a:t>(vii) Under Sub-Clause (iii)</a:t>
            </a:r>
          </a:p>
          <a:p>
            <a:pPr marL="514350" indent="-514350" algn="just">
              <a:buFont typeface="Wingdings 3" pitchFamily="18" charset="2"/>
              <a:buNone/>
              <a:defRPr/>
            </a:pPr>
            <a:endParaRPr lang="en-US" sz="2200" dirty="0">
              <a:solidFill>
                <a:schemeClr val="tx1"/>
              </a:solidFill>
              <a:latin typeface="Times New Roman" pitchFamily="18" charset="0"/>
              <a:cs typeface="Times New Roman" pitchFamily="18" charset="0"/>
            </a:endParaRPr>
          </a:p>
          <a:p>
            <a:pPr marL="514350" indent="-514350" algn="just">
              <a:buFont typeface="Wingdings 3" pitchFamily="18" charset="2"/>
              <a:buNone/>
              <a:defRPr/>
            </a:pPr>
            <a:endParaRPr lang="en-US" sz="2200" dirty="0">
              <a:solidFill>
                <a:schemeClr val="tx1"/>
              </a:solidFill>
              <a:latin typeface="Times New Roman" pitchFamily="18" charset="0"/>
              <a:cs typeface="Times New Roman" pitchFamily="18" charset="0"/>
            </a:endParaRPr>
          </a:p>
          <a:p>
            <a:pPr marL="514350" indent="-514350" algn="just">
              <a:buFont typeface="Wingdings 3" pitchFamily="18" charset="2"/>
              <a:buNone/>
              <a:defRPr/>
            </a:pPr>
            <a:endParaRPr lang="en-US" sz="2200" dirty="0">
              <a:solidFill>
                <a:schemeClr val="tx1"/>
              </a:solidFill>
              <a:latin typeface="Times New Roman" pitchFamily="18" charset="0"/>
              <a:cs typeface="Times New Roman" pitchFamily="18" charset="0"/>
            </a:endParaRPr>
          </a:p>
        </p:txBody>
      </p:sp>
      <p:graphicFrame>
        <p:nvGraphicFramePr>
          <p:cNvPr id="5" name="Table 4"/>
          <p:cNvGraphicFramePr>
            <a:graphicFrameLocks noGrp="1"/>
          </p:cNvGraphicFramePr>
          <p:nvPr/>
        </p:nvGraphicFramePr>
        <p:xfrm>
          <a:off x="781050" y="1828800"/>
          <a:ext cx="7448576" cy="1041400"/>
        </p:xfrm>
        <a:graphic>
          <a:graphicData uri="http://schemas.openxmlformats.org/drawingml/2006/table">
            <a:tbl>
              <a:tblPr firstRow="1" bandRow="1">
                <a:tableStyleId>{5C22544A-7EE6-4342-B048-85BDC9FD1C3A}</a:tableStyleId>
              </a:tblPr>
              <a:tblGrid>
                <a:gridCol w="2002332">
                  <a:extLst>
                    <a:ext uri="{9D8B030D-6E8A-4147-A177-3AD203B41FA5}">
                      <a16:colId xmlns:a16="http://schemas.microsoft.com/office/drawing/2014/main" val="20000"/>
                    </a:ext>
                  </a:extLst>
                </a:gridCol>
                <a:gridCol w="2456149">
                  <a:extLst>
                    <a:ext uri="{9D8B030D-6E8A-4147-A177-3AD203B41FA5}">
                      <a16:colId xmlns:a16="http://schemas.microsoft.com/office/drawing/2014/main" val="20001"/>
                    </a:ext>
                  </a:extLst>
                </a:gridCol>
                <a:gridCol w="2990095">
                  <a:extLst>
                    <a:ext uri="{9D8B030D-6E8A-4147-A177-3AD203B41FA5}">
                      <a16:colId xmlns:a16="http://schemas.microsoft.com/office/drawing/2014/main" val="20002"/>
                    </a:ext>
                  </a:extLst>
                </a:gridCol>
              </a:tblGrid>
              <a:tr h="370840">
                <a:tc>
                  <a:txBody>
                    <a:bodyPr/>
                    <a:lstStyle/>
                    <a:p>
                      <a:pPr algn="ctr"/>
                      <a:r>
                        <a:rPr lang="en-US" sz="1900" b="1" kern="1200" dirty="0">
                          <a:solidFill>
                            <a:schemeClr val="lt1"/>
                          </a:solidFill>
                          <a:latin typeface="Times New Roman" pitchFamily="18" charset="0"/>
                          <a:ea typeface="+mn-ea"/>
                          <a:cs typeface="Times New Roman" pitchFamily="18" charset="0"/>
                        </a:rPr>
                        <a:t>date of payment</a:t>
                      </a:r>
                      <a:endParaRPr lang="en-US" sz="1900" dirty="0">
                        <a:latin typeface="Times New Roman" pitchFamily="18" charset="0"/>
                        <a:cs typeface="Times New Roman" pitchFamily="18" charset="0"/>
                      </a:endParaRPr>
                    </a:p>
                  </a:txBody>
                  <a:tcPr/>
                </a:tc>
                <a:tc>
                  <a:txBody>
                    <a:bodyPr/>
                    <a:lstStyle/>
                    <a:p>
                      <a:pPr algn="ctr"/>
                      <a:r>
                        <a:rPr lang="en-US" sz="1900" b="1" kern="1200" dirty="0">
                          <a:solidFill>
                            <a:schemeClr val="lt1"/>
                          </a:solidFill>
                          <a:latin typeface="Times New Roman" pitchFamily="18" charset="0"/>
                          <a:ea typeface="+mn-ea"/>
                          <a:cs typeface="Times New Roman" pitchFamily="18" charset="0"/>
                        </a:rPr>
                        <a:t>amount of payment</a:t>
                      </a:r>
                      <a:endParaRPr lang="en-US" sz="1900" dirty="0">
                        <a:latin typeface="Times New Roman" pitchFamily="18" charset="0"/>
                        <a:cs typeface="Times New Roman" pitchFamily="18" charset="0"/>
                      </a:endParaRPr>
                    </a:p>
                  </a:txBody>
                  <a:tcPr/>
                </a:tc>
                <a:tc>
                  <a:txBody>
                    <a:bodyPr/>
                    <a:lstStyle/>
                    <a:p>
                      <a:pPr algn="ctr"/>
                      <a:r>
                        <a:rPr lang="en-US" sz="1900" b="1" kern="1200" dirty="0">
                          <a:solidFill>
                            <a:schemeClr val="lt1"/>
                          </a:solidFill>
                          <a:latin typeface="Times New Roman" pitchFamily="18" charset="0"/>
                          <a:ea typeface="+mn-ea"/>
                          <a:cs typeface="Times New Roman" pitchFamily="18" charset="0"/>
                        </a:rPr>
                        <a:t>name and address of the payee</a:t>
                      </a:r>
                      <a:endParaRPr lang="en-US" sz="1900" dirty="0">
                        <a:latin typeface="Times New Roman" pitchFamily="18" charset="0"/>
                        <a:cs typeface="Times New Roman" pitchFamily="18" charset="0"/>
                      </a:endParaRPr>
                    </a:p>
                  </a:txBody>
                  <a:tcPr/>
                </a:tc>
                <a:extLst>
                  <a:ext uri="{0D108BD9-81ED-4DB2-BD59-A6C34878D82A}">
                    <a16:rowId xmlns:a16="http://schemas.microsoft.com/office/drawing/2014/main" val="10000"/>
                  </a:ext>
                </a:extLst>
              </a:tr>
              <a:tr h="370840">
                <a:tc>
                  <a:txBody>
                    <a:bodyPr/>
                    <a:lstStyle/>
                    <a:p>
                      <a:endParaRPr lang="en-US" dirty="0">
                        <a:latin typeface="Times New Roman" pitchFamily="18" charset="0"/>
                        <a:cs typeface="Times New Roman" pitchFamily="18" charset="0"/>
                      </a:endParaRPr>
                    </a:p>
                  </a:txBody>
                  <a:tcPr/>
                </a:tc>
                <a:tc>
                  <a:txBody>
                    <a:bodyPr/>
                    <a:lstStyle/>
                    <a:p>
                      <a:endParaRPr lang="en-US" dirty="0">
                        <a:latin typeface="Times New Roman" pitchFamily="18" charset="0"/>
                        <a:cs typeface="Times New Roman" pitchFamily="18" charset="0"/>
                      </a:endParaRPr>
                    </a:p>
                  </a:txBody>
                  <a:tcPr/>
                </a:tc>
                <a:tc>
                  <a:txBody>
                    <a:bodyPr/>
                    <a:lstStyle/>
                    <a:p>
                      <a:endParaRPr lang="en-US"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bl>
          </a:graphicData>
        </a:graphic>
      </p:graphicFrame>
      <p:cxnSp>
        <p:nvCxnSpPr>
          <p:cNvPr id="8" name="Straight Arrow Connector 7"/>
          <p:cNvCxnSpPr/>
          <p:nvPr/>
        </p:nvCxnSpPr>
        <p:spPr>
          <a:xfrm>
            <a:off x="6705600" y="2667000"/>
            <a:ext cx="0" cy="457200"/>
          </a:xfrm>
          <a:prstGeom prst="straightConnector1">
            <a:avLst/>
          </a:prstGeom>
          <a:ln w="317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3962400" y="3124200"/>
            <a:ext cx="4572000" cy="457200"/>
          </a:xfrm>
          <a:prstGeom prst="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200" dirty="0">
                <a:solidFill>
                  <a:schemeClr val="tx1"/>
                </a:solidFill>
                <a:latin typeface="Times New Roman" pitchFamily="18" charset="0"/>
                <a:cs typeface="Times New Roman" pitchFamily="18" charset="0"/>
              </a:rPr>
              <a:t>e-utility also requires PAN, if available</a:t>
            </a:r>
          </a:p>
        </p:txBody>
      </p:sp>
      <p:sp>
        <p:nvSpPr>
          <p:cNvPr id="14" name="Rectangle 13"/>
          <p:cNvSpPr/>
          <p:nvPr/>
        </p:nvSpPr>
        <p:spPr>
          <a:xfrm>
            <a:off x="381000" y="457200"/>
            <a:ext cx="2196435" cy="461665"/>
          </a:xfrm>
          <a:prstGeom prst="rect">
            <a:avLst/>
          </a:prstGeom>
        </p:spPr>
        <p:txBody>
          <a:bodyPr wrap="none">
            <a:spAutoFit/>
          </a:bodyPr>
          <a:lstStyle/>
          <a:p>
            <a:pPr algn="just"/>
            <a:r>
              <a:rPr lang="en-US" sz="2400" b="1" dirty="0">
                <a:latin typeface="Times New Roman" pitchFamily="18" charset="0"/>
                <a:cs typeface="Times New Roman" pitchFamily="18" charset="0"/>
              </a:rPr>
              <a:t>CLAUSE 21(b)</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88640"/>
            <a:ext cx="8496944" cy="6120680"/>
          </a:xfrm>
        </p:spPr>
        <p:txBody>
          <a:bodyPr>
            <a:normAutofit fontScale="92500" lnSpcReduction="10000"/>
          </a:bodyPr>
          <a:lstStyle/>
          <a:p>
            <a:pPr marL="0" indent="0" algn="just">
              <a:buNone/>
            </a:pPr>
            <a:r>
              <a:rPr lang="en-US" sz="2300" b="1" dirty="0">
                <a:latin typeface="Times New Roman" panose="02020603050405020304" pitchFamily="18" charset="0"/>
                <a:cs typeface="Times New Roman" panose="02020603050405020304" pitchFamily="18" charset="0"/>
              </a:rPr>
              <a:t>Payment made under section 40(a)(iii)</a:t>
            </a:r>
            <a:endParaRPr lang="en-US" sz="2300" dirty="0">
              <a:latin typeface="Times New Roman" panose="02020603050405020304" pitchFamily="18" charset="0"/>
              <a:cs typeface="Times New Roman" panose="02020603050405020304" pitchFamily="18" charset="0"/>
            </a:endParaRPr>
          </a:p>
          <a:p>
            <a:pPr marL="0" indent="0" algn="just">
              <a:buNone/>
            </a:pPr>
            <a:r>
              <a:rPr lang="en-GB" sz="2300" dirty="0">
                <a:latin typeface="Times New Roman" panose="02020603050405020304" pitchFamily="18" charset="0"/>
                <a:cs typeface="Times New Roman" panose="02020603050405020304" pitchFamily="18" charset="0"/>
              </a:rPr>
              <a:t>Any payment which is chargeable under the head "Salaries", if it is payable -</a:t>
            </a:r>
          </a:p>
          <a:p>
            <a:pPr marL="0" indent="0" algn="just">
              <a:buNone/>
            </a:pPr>
            <a:r>
              <a:rPr lang="en-GB" sz="2300" dirty="0">
                <a:latin typeface="Times New Roman" panose="02020603050405020304" pitchFamily="18" charset="0"/>
                <a:cs typeface="Times New Roman" panose="02020603050405020304" pitchFamily="18" charset="0"/>
              </a:rPr>
              <a:t>(A)   outside India; or</a:t>
            </a:r>
          </a:p>
          <a:p>
            <a:pPr marL="0" indent="0" algn="just">
              <a:buNone/>
            </a:pPr>
            <a:r>
              <a:rPr lang="en-GB" sz="2300" dirty="0">
                <a:latin typeface="Times New Roman" panose="02020603050405020304" pitchFamily="18" charset="0"/>
                <a:cs typeface="Times New Roman" panose="02020603050405020304" pitchFamily="18" charset="0"/>
              </a:rPr>
              <a:t>(B)   to a non-resident,</a:t>
            </a:r>
          </a:p>
          <a:p>
            <a:pPr marL="0" indent="0" algn="just">
              <a:buNone/>
            </a:pPr>
            <a:r>
              <a:rPr lang="en-GB" sz="2300" dirty="0">
                <a:latin typeface="Times New Roman" panose="02020603050405020304" pitchFamily="18" charset="0"/>
                <a:cs typeface="Times New Roman" panose="02020603050405020304" pitchFamily="18" charset="0"/>
              </a:rPr>
              <a:t>and if the tax has not been paid thereon nor deducted there from under Chapter XVII-B</a:t>
            </a:r>
          </a:p>
          <a:p>
            <a:pPr marL="0" indent="0" algn="just">
              <a:buNone/>
            </a:pPr>
            <a:r>
              <a:rPr lang="en-US" sz="2300" dirty="0">
                <a:latin typeface="Times New Roman" panose="02020603050405020304" pitchFamily="18" charset="0"/>
                <a:cs typeface="Times New Roman" panose="02020603050405020304" pitchFamily="18" charset="0"/>
              </a:rPr>
              <a:t>Under this situation tax auditor has to report the following particulars:</a:t>
            </a:r>
          </a:p>
          <a:p>
            <a:pPr lvl="1"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date of payment</a:t>
            </a:r>
          </a:p>
          <a:p>
            <a:pPr lvl="1"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amount of payment</a:t>
            </a:r>
          </a:p>
          <a:p>
            <a:pPr lvl="1"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name and address of the payee</a:t>
            </a:r>
          </a:p>
          <a:p>
            <a:pPr lvl="1"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PAN of the Payee, if available</a:t>
            </a:r>
          </a:p>
          <a:p>
            <a:pPr lvl="1"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Aadhaar of the Payee, if available</a:t>
            </a:r>
          </a:p>
          <a:p>
            <a:pPr lvl="1"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Country / region</a:t>
            </a:r>
          </a:p>
          <a:p>
            <a:pPr lvl="1"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Address,</a:t>
            </a:r>
          </a:p>
          <a:p>
            <a:pPr lvl="1"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Pin</a:t>
            </a:r>
          </a:p>
          <a:p>
            <a:pPr lvl="1"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City</a:t>
            </a:r>
          </a:p>
          <a:p>
            <a:pPr lvl="1"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State</a:t>
            </a:r>
          </a:p>
          <a:p>
            <a:pPr lvl="1" algn="just"/>
            <a:endParaRPr lang="en-US" dirty="0">
              <a:latin typeface="Times New Roman" panose="02020603050405020304" pitchFamily="18" charset="0"/>
              <a:cs typeface="Times New Roman" panose="02020603050405020304" pitchFamily="18" charset="0"/>
            </a:endParaRPr>
          </a:p>
          <a:p>
            <a:pPr marL="0" indent="0" algn="just">
              <a:buNone/>
            </a:pPr>
            <a:endParaRPr lang="en-IN" sz="23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404825428"/>
      </p:ext>
    </p:extLst>
  </p:cSld>
  <p:clrMapOvr>
    <a:masterClrMapping/>
  </p:clrMapOvr>
</p:sld>
</file>

<file path=ppt/slides/slide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Content Placeholder 2"/>
          <p:cNvSpPr>
            <a:spLocks noGrp="1"/>
          </p:cNvSpPr>
          <p:nvPr>
            <p:ph idx="1"/>
          </p:nvPr>
        </p:nvSpPr>
        <p:spPr>
          <a:xfrm>
            <a:off x="300608" y="914400"/>
            <a:ext cx="8591872" cy="3581400"/>
          </a:xfrm>
        </p:spPr>
        <p:txBody>
          <a:bodyPr/>
          <a:lstStyle/>
          <a:p>
            <a:pPr marL="255588" indent="-255588" algn="just">
              <a:buFont typeface="Wingdings 3" pitchFamily="18" charset="2"/>
              <a:buNone/>
            </a:pPr>
            <a:r>
              <a:rPr lang="en-US" sz="2500" b="1" dirty="0">
                <a:solidFill>
                  <a:schemeClr val="tx1"/>
                </a:solidFill>
                <a:latin typeface="Times New Roman" pitchFamily="18" charset="0"/>
                <a:cs typeface="Times New Roman" pitchFamily="18" charset="0"/>
              </a:rPr>
              <a:t>(viii) Under Sub-Clause (iv)</a:t>
            </a:r>
          </a:p>
          <a:p>
            <a:pPr algn="just">
              <a:buFont typeface="Wingdings 3" pitchFamily="18" charset="2"/>
              <a:buNone/>
            </a:pPr>
            <a:endParaRPr lang="en-US" sz="2500" b="1" dirty="0">
              <a:latin typeface="Times New Roman" pitchFamily="18" charset="0"/>
              <a:cs typeface="Times New Roman" pitchFamily="18" charset="0"/>
            </a:endParaRPr>
          </a:p>
          <a:p>
            <a:pPr algn="just">
              <a:buNone/>
            </a:pPr>
            <a:r>
              <a:rPr lang="en-US" sz="2400" b="1" u="sng" dirty="0">
                <a:latin typeface="Times New Roman" pitchFamily="18" charset="0"/>
                <a:cs typeface="Times New Roman" pitchFamily="18" charset="0"/>
              </a:rPr>
              <a:t>Section 40(a)(iv)</a:t>
            </a:r>
            <a:r>
              <a:rPr lang="en-US" sz="2400" b="1" dirty="0">
                <a:latin typeface="Times New Roman" pitchFamily="18" charset="0"/>
                <a:cs typeface="Times New Roman" pitchFamily="18" charset="0"/>
              </a:rPr>
              <a:t> - </a:t>
            </a:r>
            <a:r>
              <a:rPr lang="en-US" sz="2400" dirty="0">
                <a:latin typeface="Times New Roman" pitchFamily="18" charset="0"/>
                <a:cs typeface="Times New Roman" pitchFamily="18" charset="0"/>
              </a:rPr>
              <a:t>any payment to a provident or other fund established for the benefit of employees of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unless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has made effective arrangements to secure that tax shall be deducted at source from any payments made from the fund which are chargeable to tax under the head "Salaries“.</a:t>
            </a:r>
          </a:p>
          <a:p>
            <a:pPr algn="just">
              <a:buNone/>
            </a:pPr>
            <a:r>
              <a:rPr lang="en-US" sz="2400" dirty="0">
                <a:latin typeface="Times New Roman" pitchFamily="18" charset="0"/>
                <a:cs typeface="Times New Roman" pitchFamily="18" charset="0"/>
              </a:rPr>
              <a:t>The amount of payment as referred above is required to be reported under this clause.</a:t>
            </a:r>
            <a:endParaRPr lang="en-US" sz="2400" b="1" dirty="0">
              <a:solidFill>
                <a:schemeClr val="tx1"/>
              </a:solidFill>
              <a:latin typeface="Times New Roman" pitchFamily="18" charset="0"/>
              <a:cs typeface="Times New Roman" pitchFamily="18" charset="0"/>
            </a:endParaRPr>
          </a:p>
        </p:txBody>
      </p:sp>
      <p:sp>
        <p:nvSpPr>
          <p:cNvPr id="7" name="Rectangle 6"/>
          <p:cNvSpPr/>
          <p:nvPr/>
        </p:nvSpPr>
        <p:spPr>
          <a:xfrm>
            <a:off x="381000" y="457200"/>
            <a:ext cx="2196435" cy="461665"/>
          </a:xfrm>
          <a:prstGeom prst="rect">
            <a:avLst/>
          </a:prstGeom>
        </p:spPr>
        <p:txBody>
          <a:bodyPr wrap="none">
            <a:spAutoFit/>
          </a:bodyPr>
          <a:lstStyle/>
          <a:p>
            <a:pPr algn="just"/>
            <a:r>
              <a:rPr lang="en-US" sz="2400" b="1" dirty="0">
                <a:latin typeface="Times New Roman" pitchFamily="18" charset="0"/>
                <a:cs typeface="Times New Roman" pitchFamily="18" charset="0"/>
              </a:rPr>
              <a:t>CLAUSE 21(b)</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Content Placeholder 2"/>
          <p:cNvSpPr>
            <a:spLocks noGrp="1"/>
          </p:cNvSpPr>
          <p:nvPr>
            <p:ph idx="1"/>
          </p:nvPr>
        </p:nvSpPr>
        <p:spPr>
          <a:xfrm>
            <a:off x="251520" y="622920"/>
            <a:ext cx="8550082" cy="5686400"/>
          </a:xfrm>
        </p:spPr>
        <p:txBody>
          <a:bodyPr>
            <a:noAutofit/>
          </a:bodyPr>
          <a:lstStyle/>
          <a:p>
            <a:pPr marL="0" indent="0" algn="just">
              <a:buNone/>
            </a:pPr>
            <a:r>
              <a:rPr lang="en-US" sz="2200" b="1" dirty="0">
                <a:solidFill>
                  <a:schemeClr val="tx1"/>
                </a:solidFill>
                <a:latin typeface="Times New Roman" pitchFamily="18" charset="0"/>
                <a:cs typeface="Times New Roman" pitchFamily="18" charset="0"/>
              </a:rPr>
              <a:t>(ix) Under Sub-Clause (v)</a:t>
            </a:r>
          </a:p>
          <a:p>
            <a:pPr marL="109728" indent="0" algn="just">
              <a:buNone/>
              <a:defRPr/>
            </a:pPr>
            <a:r>
              <a:rPr lang="en-US" sz="2200" b="1" u="sng" dirty="0">
                <a:latin typeface="Times New Roman" pitchFamily="18" charset="0"/>
                <a:cs typeface="Times New Roman" pitchFamily="18" charset="0"/>
              </a:rPr>
              <a:t>Section 40(a)(v)</a:t>
            </a:r>
            <a:r>
              <a:rPr lang="en-US" sz="2200" b="1" dirty="0">
                <a:latin typeface="Times New Roman" pitchFamily="18" charset="0"/>
                <a:cs typeface="Times New Roman" pitchFamily="18" charset="0"/>
              </a:rPr>
              <a:t>- </a:t>
            </a:r>
            <a:r>
              <a:rPr lang="en-GB" sz="2200" dirty="0">
                <a:latin typeface="Times New Roman" pitchFamily="18" charset="0"/>
                <a:cs typeface="Times New Roman" pitchFamily="18" charset="0"/>
              </a:rPr>
              <a:t>This section is applicable to those payments on which tax is actually paid by an employer under clause 10CC of section 10 </a:t>
            </a:r>
          </a:p>
          <a:p>
            <a:pPr marL="109728" indent="0" algn="just">
              <a:buNone/>
              <a:defRPr/>
            </a:pPr>
            <a:r>
              <a:rPr lang="en-GB" sz="2200" dirty="0">
                <a:latin typeface="Times New Roman" pitchFamily="18" charset="0"/>
                <a:cs typeface="Times New Roman" pitchFamily="18" charset="0"/>
              </a:rPr>
              <a:t>(“where an employee, being an individual generate income in the nature of a perquisite, provided for by way of other monetary payment, the tax on such income actually paid by his employer, at his own option, on behalf of employee”).</a:t>
            </a:r>
          </a:p>
          <a:p>
            <a:pPr marL="109728" indent="0" algn="just">
              <a:buNone/>
              <a:defRPr/>
            </a:pPr>
            <a:r>
              <a:rPr lang="en-GB" sz="2200" dirty="0">
                <a:latin typeface="Times New Roman" pitchFamily="18" charset="0"/>
                <a:cs typeface="Times New Roman" pitchFamily="18" charset="0"/>
              </a:rPr>
              <a:t>The amount of payment as referred above is required to be reported under this clause.</a:t>
            </a:r>
            <a:endParaRPr lang="en-US" sz="2200" dirty="0">
              <a:latin typeface="Times New Roman" pitchFamily="18" charset="0"/>
              <a:cs typeface="Times New Roman" pitchFamily="18" charset="0"/>
            </a:endParaRPr>
          </a:p>
          <a:p>
            <a:pPr marL="109728" indent="0" algn="just">
              <a:buNone/>
              <a:defRPr/>
            </a:pPr>
            <a:endParaRPr lang="en-US" sz="2200" b="1" dirty="0">
              <a:latin typeface="Times New Roman" pitchFamily="18" charset="0"/>
              <a:cs typeface="Times New Roman" pitchFamily="18" charset="0"/>
            </a:endParaRPr>
          </a:p>
        </p:txBody>
      </p:sp>
      <p:sp>
        <p:nvSpPr>
          <p:cNvPr id="7" name="Rectangle 6"/>
          <p:cNvSpPr/>
          <p:nvPr/>
        </p:nvSpPr>
        <p:spPr>
          <a:xfrm>
            <a:off x="381000" y="161255"/>
            <a:ext cx="2196435" cy="461665"/>
          </a:xfrm>
          <a:prstGeom prst="rect">
            <a:avLst/>
          </a:prstGeom>
        </p:spPr>
        <p:txBody>
          <a:bodyPr wrap="none">
            <a:spAutoFit/>
          </a:bodyPr>
          <a:lstStyle/>
          <a:p>
            <a:pPr algn="just"/>
            <a:r>
              <a:rPr lang="en-US" sz="2400" b="1" dirty="0">
                <a:latin typeface="Times New Roman" pitchFamily="18" charset="0"/>
                <a:cs typeface="Times New Roman" pitchFamily="18" charset="0"/>
              </a:rPr>
              <a:t>CLAUSE 21(b)</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8" name="TextBox 6"/>
          <p:cNvSpPr txBox="1">
            <a:spLocks noChangeArrowheads="1"/>
          </p:cNvSpPr>
          <p:nvPr/>
        </p:nvSpPr>
        <p:spPr bwMode="auto">
          <a:xfrm>
            <a:off x="228600" y="838200"/>
            <a:ext cx="8763000" cy="1200329"/>
          </a:xfrm>
          <a:prstGeom prst="rect">
            <a:avLst/>
          </a:prstGeom>
          <a:noFill/>
          <a:ln w="9525">
            <a:noFill/>
            <a:miter lim="800000"/>
            <a:headEnd/>
            <a:tailEnd/>
          </a:ln>
        </p:spPr>
        <p:txBody>
          <a:bodyPr wrap="square">
            <a:spAutoFit/>
          </a:bodyPr>
          <a:lstStyle/>
          <a:p>
            <a:pPr marL="88900" indent="-88900" algn="just">
              <a:buSzPct val="80000"/>
            </a:pPr>
            <a:r>
              <a:rPr lang="en-US" sz="2400" dirty="0">
                <a:latin typeface="Times New Roman" pitchFamily="18" charset="0"/>
                <a:cs typeface="Times New Roman" pitchFamily="18" charset="0"/>
              </a:rPr>
              <a:t>	e-utility also provides facility to import CSV template to fill the details in Clause 21(b) along with CSV template with specified format.</a:t>
            </a:r>
          </a:p>
        </p:txBody>
      </p:sp>
      <p:sp>
        <p:nvSpPr>
          <p:cNvPr id="7" name="Rectangle 6"/>
          <p:cNvSpPr/>
          <p:nvPr/>
        </p:nvSpPr>
        <p:spPr>
          <a:xfrm>
            <a:off x="304800" y="381000"/>
            <a:ext cx="2196435" cy="461665"/>
          </a:xfrm>
          <a:prstGeom prst="rect">
            <a:avLst/>
          </a:prstGeom>
        </p:spPr>
        <p:txBody>
          <a:bodyPr wrap="none">
            <a:spAutoFit/>
          </a:bodyPr>
          <a:lstStyle/>
          <a:p>
            <a:pPr algn="just"/>
            <a:r>
              <a:rPr lang="en-US" sz="2400" b="1" dirty="0">
                <a:latin typeface="Times New Roman" pitchFamily="18" charset="0"/>
                <a:cs typeface="Times New Roman" pitchFamily="18" charset="0"/>
              </a:rPr>
              <a:t>CLAUSE 21(b)</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90" name="Picture 3"/>
          <p:cNvPicPr>
            <a:picLocks noChangeAspect="1" noChangeArrowheads="1"/>
          </p:cNvPicPr>
          <p:nvPr/>
        </p:nvPicPr>
        <p:blipFill>
          <a:blip r:embed="rId2"/>
          <a:srcRect l="1678" r="3513"/>
          <a:stretch>
            <a:fillRect/>
          </a:stretch>
        </p:blipFill>
        <p:spPr bwMode="auto">
          <a:xfrm>
            <a:off x="152400" y="548680"/>
            <a:ext cx="8839200" cy="4648200"/>
          </a:xfrm>
          <a:prstGeom prst="rect">
            <a:avLst/>
          </a:prstGeom>
          <a:noFill/>
          <a:ln w="9525">
            <a:noFill/>
            <a:miter lim="800000"/>
            <a:headEnd/>
            <a:tailEnd/>
          </a:ln>
        </p:spPr>
      </p:pic>
      <p:sp>
        <p:nvSpPr>
          <p:cNvPr id="140291" name="Content Placeholder 2"/>
          <p:cNvSpPr>
            <a:spLocks noGrp="1"/>
          </p:cNvSpPr>
          <p:nvPr>
            <p:ph idx="1"/>
          </p:nvPr>
        </p:nvSpPr>
        <p:spPr>
          <a:xfrm>
            <a:off x="277688" y="5157192"/>
            <a:ext cx="8686800" cy="914400"/>
          </a:xfrm>
        </p:spPr>
        <p:txBody>
          <a:bodyPr/>
          <a:lstStyle/>
          <a:p>
            <a:pPr marL="0" indent="0" eaLnBrk="1" hangingPunct="1">
              <a:buFont typeface="Arial" pitchFamily="34" charset="0"/>
              <a:buNone/>
            </a:pPr>
            <a:r>
              <a:rPr lang="en-US" altLang="en-US" sz="2400" b="1" dirty="0">
                <a:solidFill>
                  <a:schemeClr val="tx1"/>
                </a:solidFill>
                <a:latin typeface="Times New Roman" pitchFamily="18" charset="0"/>
                <a:cs typeface="Times New Roman" pitchFamily="18" charset="0"/>
              </a:rPr>
              <a:t>For all the items of TDS, .CSV templates can be downloaded and then filled up in excel and later imported into the utility</a:t>
            </a:r>
            <a:endParaRPr lang="en-US" altLang="en-US" sz="2400" dirty="0">
              <a:solidFill>
                <a:schemeClr val="tx1"/>
              </a:solidFill>
              <a:latin typeface="Times New Roman" pitchFamily="18" charset="0"/>
              <a:cs typeface="Times New Roman" pitchFamily="18" charset="0"/>
            </a:endParaRPr>
          </a:p>
        </p:txBody>
      </p:sp>
      <p:sp>
        <p:nvSpPr>
          <p:cNvPr id="140292" name="TextBox 3"/>
          <p:cNvSpPr txBox="1">
            <a:spLocks noChangeArrowheads="1"/>
          </p:cNvSpPr>
          <p:nvPr/>
        </p:nvSpPr>
        <p:spPr bwMode="auto">
          <a:xfrm>
            <a:off x="186071" y="32048"/>
            <a:ext cx="7543800" cy="523875"/>
          </a:xfrm>
          <a:prstGeom prst="rect">
            <a:avLst/>
          </a:prstGeom>
          <a:noFill/>
          <a:ln w="9525">
            <a:noFill/>
            <a:miter lim="800000"/>
            <a:headEnd/>
            <a:tailEnd/>
          </a:ln>
        </p:spPr>
        <p:txBody>
          <a:bodyPr wrap="square">
            <a:spAutoFit/>
          </a:bodyPr>
          <a:lstStyle/>
          <a:p>
            <a:r>
              <a:rPr lang="en-US" altLang="en-US" sz="2800" b="1" u="sng" dirty="0">
                <a:latin typeface="Times New Roman" pitchFamily="18" charset="0"/>
                <a:cs typeface="Times New Roman" pitchFamily="18" charset="0"/>
              </a:rPr>
              <a:t>As per e-utility software</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85720" y="357166"/>
            <a:ext cx="8572560" cy="5650125"/>
          </a:xfrm>
        </p:spPr>
        <p:txBody>
          <a:bodyPr>
            <a:normAutofit/>
          </a:bodyPr>
          <a:lstStyle/>
          <a:p>
            <a:pPr algn="just">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a:t>
            </a:r>
            <a:endParaRPr lang="en-US" sz="2400" dirty="0"/>
          </a:p>
          <a:p>
            <a:pPr algn="just">
              <a:buNone/>
            </a:pPr>
            <a:r>
              <a:rPr lang="en-US" sz="2400" b="1" u="sng" dirty="0">
                <a:latin typeface="Times New Roman" panose="02020603050405020304" pitchFamily="18" charset="0"/>
                <a:cs typeface="Times New Roman" panose="02020603050405020304" pitchFamily="18" charset="0"/>
              </a:rPr>
              <a:t>While reviewing various tax audit reports, it was observed that:</a:t>
            </a:r>
          </a:p>
          <a:p>
            <a:pPr algn="just">
              <a:buNone/>
            </a:pPr>
            <a:r>
              <a:rPr lang="en-US" sz="2400" b="1" u="sng" dirty="0">
                <a:latin typeface="Times New Roman" panose="02020603050405020304" pitchFamily="18" charset="0"/>
                <a:cs typeface="Times New Roman" panose="02020603050405020304" pitchFamily="18" charset="0"/>
              </a:rPr>
              <a:t>a) In some cases, a consolidated sum in respect of ‘provision for various expenses’ of ‘sundry parties’ were reported. Instead of the date of crediting the amount of provision in the books of account, a random/ dummy date was reported in many cases. </a:t>
            </a:r>
          </a:p>
          <a:p>
            <a:pPr algn="just">
              <a:buNone/>
            </a:pPr>
            <a:r>
              <a:rPr lang="en-US" sz="2400" b="1" u="sng" dirty="0">
                <a:latin typeface="Times New Roman" panose="02020603050405020304" pitchFamily="18" charset="0"/>
                <a:cs typeface="Times New Roman" panose="02020603050405020304" pitchFamily="18" charset="0"/>
              </a:rPr>
              <a:t>b) Reporting under this clause is required separately for each of the individual payee. Consolidated reporting for the heads under which tax has not been deducted has been done in certain cases.</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85720" y="357166"/>
            <a:ext cx="8572560" cy="5650125"/>
          </a:xfrm>
        </p:spPr>
        <p:txBody>
          <a:bodyPr>
            <a:normAutofit/>
          </a:bodyPr>
          <a:lstStyle/>
          <a:p>
            <a:pPr algn="just">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 </a:t>
            </a:r>
          </a:p>
          <a:p>
            <a:pPr algn="just">
              <a:buNone/>
            </a:pPr>
            <a:r>
              <a:rPr lang="en-US" sz="2400" b="1" u="sng" dirty="0">
                <a:latin typeface="Times New Roman" panose="02020603050405020304" pitchFamily="18" charset="0"/>
                <a:cs typeface="Times New Roman" panose="02020603050405020304" pitchFamily="18" charset="0"/>
              </a:rPr>
              <a:t>c) Reporting of inadmissible amount on account of non- deduction of taxes for ‘resident’ (30%) as well as ‘non-resident payee’ (100%) are to be reported appropriately under respective </a:t>
            </a:r>
            <a:r>
              <a:rPr lang="en-US" sz="2400" b="1" u="sng" dirty="0" err="1">
                <a:latin typeface="Times New Roman" panose="02020603050405020304" pitchFamily="18" charset="0"/>
                <a:cs typeface="Times New Roman" panose="02020603050405020304" pitchFamily="18" charset="0"/>
              </a:rPr>
              <a:t>subclauses</a:t>
            </a:r>
            <a:r>
              <a:rPr lang="en-US" sz="2400" b="1" u="sng" dirty="0">
                <a:latin typeface="Times New Roman" panose="02020603050405020304" pitchFamily="18" charset="0"/>
                <a:cs typeface="Times New Roman" panose="02020603050405020304" pitchFamily="18" charset="0"/>
              </a:rPr>
              <a:t>. This was however not done in few cases. Instead of reporting of details of ‘resident payee’, details of ‘non-resident payee’ were reported under clause 21(b)(ii)(A). Similarly, instead of reporting of details of ‘non-resident payee’, details of ‘resident payee’ were reported under clause 21(b)(</a:t>
            </a:r>
            <a:r>
              <a:rPr lang="en-US" sz="2400" b="1" u="sng" dirty="0" err="1">
                <a:latin typeface="Times New Roman" panose="02020603050405020304" pitchFamily="18" charset="0"/>
                <a:cs typeface="Times New Roman" panose="02020603050405020304" pitchFamily="18" charset="0"/>
              </a:rPr>
              <a:t>i</a:t>
            </a:r>
            <a:r>
              <a:rPr lang="en-US" sz="2400" b="1" u="sng" dirty="0">
                <a:latin typeface="Times New Roman" panose="02020603050405020304" pitchFamily="18" charset="0"/>
                <a:cs typeface="Times New Roman" panose="02020603050405020304" pitchFamily="18" charset="0"/>
              </a:rPr>
              <a:t>)(A).</a:t>
            </a:r>
          </a:p>
          <a:p>
            <a:pPr algn="just">
              <a:buNone/>
            </a:pPr>
            <a:r>
              <a:rPr lang="en-US" sz="2400" b="1" u="sng" dirty="0">
                <a:latin typeface="Times New Roman" panose="02020603050405020304" pitchFamily="18" charset="0"/>
                <a:cs typeface="Times New Roman" panose="02020603050405020304" pitchFamily="18" charset="0"/>
              </a:rPr>
              <a:t>d) Complete address of the payee was not reported in few cases.</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object 2"/>
          <p:cNvSpPr>
            <a:spLocks noChangeArrowheads="1"/>
          </p:cNvSpPr>
          <p:nvPr/>
        </p:nvSpPr>
        <p:spPr bwMode="auto">
          <a:xfrm>
            <a:off x="571472" y="1058956"/>
            <a:ext cx="7897119" cy="1580029"/>
          </a:xfrm>
          <a:custGeom>
            <a:avLst/>
            <a:gdLst>
              <a:gd name="T0" fmla="*/ 0 w 8572500"/>
              <a:gd name="T1" fmla="*/ 0 h 1790700"/>
              <a:gd name="T2" fmla="*/ 8572500 w 8572500"/>
              <a:gd name="T3" fmla="*/ 1790700 h 1790700"/>
            </a:gdLst>
            <a:ahLst/>
            <a:cxnLst/>
            <a:rect l="T0" t="T1" r="T2" b="T3"/>
            <a:pathLst>
              <a:path w="8572500" h="1790700">
                <a:moveTo>
                  <a:pt x="8572500" y="1770888"/>
                </a:moveTo>
                <a:lnTo>
                  <a:pt x="8572500" y="18288"/>
                </a:lnTo>
                <a:lnTo>
                  <a:pt x="8570904" y="11572"/>
                </a:lnTo>
                <a:lnTo>
                  <a:pt x="8566594" y="5715"/>
                </a:lnTo>
                <a:lnTo>
                  <a:pt x="8560284" y="1571"/>
                </a:lnTo>
                <a:lnTo>
                  <a:pt x="8552688" y="0"/>
                </a:lnTo>
                <a:lnTo>
                  <a:pt x="18288" y="0"/>
                </a:lnTo>
                <a:lnTo>
                  <a:pt x="11572" y="1571"/>
                </a:lnTo>
                <a:lnTo>
                  <a:pt x="5715" y="5715"/>
                </a:lnTo>
                <a:lnTo>
                  <a:pt x="1571" y="11572"/>
                </a:lnTo>
                <a:lnTo>
                  <a:pt x="0" y="18288"/>
                </a:lnTo>
                <a:lnTo>
                  <a:pt x="0" y="1770888"/>
                </a:lnTo>
                <a:lnTo>
                  <a:pt x="1571" y="1778484"/>
                </a:lnTo>
                <a:lnTo>
                  <a:pt x="5715" y="1784794"/>
                </a:lnTo>
                <a:lnTo>
                  <a:pt x="11572" y="1789104"/>
                </a:lnTo>
                <a:lnTo>
                  <a:pt x="18288" y="1790700"/>
                </a:lnTo>
                <a:lnTo>
                  <a:pt x="18288" y="38100"/>
                </a:lnTo>
                <a:lnTo>
                  <a:pt x="38100" y="18288"/>
                </a:lnTo>
                <a:lnTo>
                  <a:pt x="38100" y="38100"/>
                </a:lnTo>
                <a:lnTo>
                  <a:pt x="8534400" y="38100"/>
                </a:lnTo>
                <a:lnTo>
                  <a:pt x="8534400" y="18288"/>
                </a:lnTo>
                <a:lnTo>
                  <a:pt x="8552688" y="38100"/>
                </a:lnTo>
                <a:lnTo>
                  <a:pt x="8552688" y="1790700"/>
                </a:lnTo>
                <a:lnTo>
                  <a:pt x="8560284" y="1789104"/>
                </a:lnTo>
                <a:lnTo>
                  <a:pt x="8566594" y="1784794"/>
                </a:lnTo>
                <a:lnTo>
                  <a:pt x="8570904" y="1778484"/>
                </a:lnTo>
                <a:lnTo>
                  <a:pt x="8572500" y="1770888"/>
                </a:lnTo>
                <a:close/>
              </a:path>
              <a:path w="8572500" h="1790700">
                <a:moveTo>
                  <a:pt x="38100" y="38100"/>
                </a:moveTo>
                <a:lnTo>
                  <a:pt x="38100" y="18288"/>
                </a:lnTo>
                <a:lnTo>
                  <a:pt x="18288" y="38100"/>
                </a:lnTo>
                <a:lnTo>
                  <a:pt x="38100" y="38100"/>
                </a:lnTo>
                <a:close/>
              </a:path>
              <a:path w="8572500" h="1790700">
                <a:moveTo>
                  <a:pt x="38100" y="1752600"/>
                </a:moveTo>
                <a:lnTo>
                  <a:pt x="38100" y="38100"/>
                </a:lnTo>
                <a:lnTo>
                  <a:pt x="18288" y="38100"/>
                </a:lnTo>
                <a:lnTo>
                  <a:pt x="18288" y="1752600"/>
                </a:lnTo>
                <a:lnTo>
                  <a:pt x="38100" y="1752600"/>
                </a:lnTo>
                <a:close/>
              </a:path>
              <a:path w="8572500" h="1790700">
                <a:moveTo>
                  <a:pt x="8552688" y="1752600"/>
                </a:moveTo>
                <a:lnTo>
                  <a:pt x="18288" y="1752600"/>
                </a:lnTo>
                <a:lnTo>
                  <a:pt x="38100" y="1770888"/>
                </a:lnTo>
                <a:lnTo>
                  <a:pt x="38100" y="1790700"/>
                </a:lnTo>
                <a:lnTo>
                  <a:pt x="8534400" y="1790700"/>
                </a:lnTo>
                <a:lnTo>
                  <a:pt x="8534400" y="1770888"/>
                </a:lnTo>
                <a:lnTo>
                  <a:pt x="8552688" y="1752600"/>
                </a:lnTo>
                <a:close/>
              </a:path>
              <a:path w="8572500" h="1790700">
                <a:moveTo>
                  <a:pt x="38100" y="1790700"/>
                </a:moveTo>
                <a:lnTo>
                  <a:pt x="38100" y="1770888"/>
                </a:lnTo>
                <a:lnTo>
                  <a:pt x="18288" y="1752600"/>
                </a:lnTo>
                <a:lnTo>
                  <a:pt x="18288" y="1790700"/>
                </a:lnTo>
                <a:lnTo>
                  <a:pt x="38100" y="1790700"/>
                </a:lnTo>
                <a:close/>
              </a:path>
              <a:path w="8572500" h="1790700">
                <a:moveTo>
                  <a:pt x="8552688" y="38100"/>
                </a:moveTo>
                <a:lnTo>
                  <a:pt x="8534400" y="18288"/>
                </a:lnTo>
                <a:lnTo>
                  <a:pt x="8534400" y="38100"/>
                </a:lnTo>
                <a:lnTo>
                  <a:pt x="8552688" y="38100"/>
                </a:lnTo>
                <a:close/>
              </a:path>
              <a:path w="8572500" h="1790700">
                <a:moveTo>
                  <a:pt x="8552688" y="1752600"/>
                </a:moveTo>
                <a:lnTo>
                  <a:pt x="8552688" y="38100"/>
                </a:lnTo>
                <a:lnTo>
                  <a:pt x="8534400" y="38100"/>
                </a:lnTo>
                <a:lnTo>
                  <a:pt x="8534400" y="1752600"/>
                </a:lnTo>
                <a:lnTo>
                  <a:pt x="8552688" y="1752600"/>
                </a:lnTo>
                <a:close/>
              </a:path>
              <a:path w="8572500" h="1790700">
                <a:moveTo>
                  <a:pt x="8552688" y="1790700"/>
                </a:moveTo>
                <a:lnTo>
                  <a:pt x="8552688" y="1752600"/>
                </a:lnTo>
                <a:lnTo>
                  <a:pt x="8534400" y="1770888"/>
                </a:lnTo>
                <a:lnTo>
                  <a:pt x="8534400" y="1790700"/>
                </a:lnTo>
                <a:lnTo>
                  <a:pt x="8552688" y="1790700"/>
                </a:lnTo>
                <a:close/>
              </a:path>
            </a:pathLst>
          </a:custGeom>
          <a:ln>
            <a:headEnd/>
            <a:tailEnd/>
          </a:ln>
        </p:spPr>
        <p:style>
          <a:lnRef idx="2">
            <a:schemeClr val="dk1"/>
          </a:lnRef>
          <a:fillRef idx="1">
            <a:schemeClr val="lt1"/>
          </a:fillRef>
          <a:effectRef idx="0">
            <a:schemeClr val="dk1"/>
          </a:effectRef>
          <a:fontRef idx="minor">
            <a:schemeClr val="dk1"/>
          </a:fontRef>
        </p:style>
        <p:txBody>
          <a:bodyPr lIns="0" tIns="0" rIns="0" bIns="0"/>
          <a:lstStyle/>
          <a:p>
            <a:endParaRPr lang="en-US">
              <a:latin typeface="Calibri" pitchFamily="34" charset="0"/>
            </a:endParaRPr>
          </a:p>
        </p:txBody>
      </p:sp>
      <p:sp>
        <p:nvSpPr>
          <p:cNvPr id="3" name="object 3"/>
          <p:cNvSpPr txBox="1"/>
          <p:nvPr/>
        </p:nvSpPr>
        <p:spPr>
          <a:xfrm>
            <a:off x="487796" y="507067"/>
            <a:ext cx="2565977" cy="1011782"/>
          </a:xfrm>
          <a:prstGeom prst="rect">
            <a:avLst/>
          </a:prstGeom>
        </p:spPr>
        <p:txBody>
          <a:bodyPr lIns="0" tIns="11397" rIns="0" bIns="0">
            <a:spAutoFit/>
          </a:bodyPr>
          <a:lstStyle/>
          <a:p>
            <a:pPr marL="361284">
              <a:spcBef>
                <a:spcPts val="1849"/>
              </a:spcBef>
              <a:defRPr/>
            </a:pPr>
            <a:endParaRPr lang="en-IN" sz="2800" b="1" spc="-4" dirty="0">
              <a:latin typeface="Times New Roman" panose="02020603050405020304" pitchFamily="18" charset="0"/>
              <a:cs typeface="Times New Roman" panose="02020603050405020304" pitchFamily="18" charset="0"/>
            </a:endParaRPr>
          </a:p>
          <a:p>
            <a:pPr marL="361284">
              <a:spcBef>
                <a:spcPts val="1849"/>
              </a:spcBef>
              <a:defRPr/>
            </a:pPr>
            <a:r>
              <a:rPr sz="2200" b="1" spc="-4" dirty="0">
                <a:latin typeface="Times New Roman" panose="02020603050405020304" pitchFamily="18" charset="0"/>
                <a:cs typeface="Times New Roman" panose="02020603050405020304" pitchFamily="18" charset="0"/>
              </a:rPr>
              <a:t>Clause</a:t>
            </a:r>
            <a:r>
              <a:rPr sz="2200" b="1" spc="-18" dirty="0">
                <a:latin typeface="Times New Roman" panose="02020603050405020304" pitchFamily="18" charset="0"/>
                <a:cs typeface="Times New Roman" panose="02020603050405020304" pitchFamily="18" charset="0"/>
              </a:rPr>
              <a:t> </a:t>
            </a:r>
            <a:r>
              <a:rPr sz="2200" b="1" spc="-4" dirty="0">
                <a:latin typeface="Times New Roman" panose="02020603050405020304" pitchFamily="18" charset="0"/>
                <a:cs typeface="Times New Roman" panose="02020603050405020304" pitchFamily="18" charset="0"/>
              </a:rPr>
              <a:t>21(c)</a:t>
            </a:r>
            <a:endParaRPr sz="2200" dirty="0">
              <a:latin typeface="Times New Roman" panose="02020603050405020304" pitchFamily="18" charset="0"/>
              <a:cs typeface="Times New Roman" panose="02020603050405020304" pitchFamily="18" charset="0"/>
            </a:endParaRPr>
          </a:p>
        </p:txBody>
      </p:sp>
      <p:sp>
        <p:nvSpPr>
          <p:cNvPr id="152581" name="object 5"/>
          <p:cNvSpPr>
            <a:spLocks noChangeArrowheads="1"/>
          </p:cNvSpPr>
          <p:nvPr/>
        </p:nvSpPr>
        <p:spPr bwMode="auto">
          <a:xfrm>
            <a:off x="623455" y="3294529"/>
            <a:ext cx="7612785" cy="134471"/>
          </a:xfrm>
          <a:prstGeom prst="rect">
            <a:avLst/>
          </a:prstGeom>
          <a:blipFill dpi="0" rotWithShape="1">
            <a:blip r:embed="rId2"/>
            <a:srcRect/>
            <a:stretch>
              <a:fillRect/>
            </a:stretch>
          </a:blipFill>
          <a:ln w="9525">
            <a:noFill/>
            <a:miter lim="800000"/>
            <a:headEnd/>
            <a:tailEnd/>
          </a:ln>
        </p:spPr>
        <p:txBody>
          <a:bodyPr lIns="0" tIns="0" rIns="0" bIns="0"/>
          <a:lstStyle/>
          <a:p>
            <a:endParaRPr lang="en-US">
              <a:latin typeface="Calibri" pitchFamily="34" charset="0"/>
            </a:endParaRPr>
          </a:p>
        </p:txBody>
      </p:sp>
      <p:sp>
        <p:nvSpPr>
          <p:cNvPr id="152582" name="object 6"/>
          <p:cNvSpPr txBox="1">
            <a:spLocks noChangeArrowheads="1"/>
          </p:cNvSpPr>
          <p:nvPr/>
        </p:nvSpPr>
        <p:spPr bwMode="auto">
          <a:xfrm>
            <a:off x="695613" y="1524000"/>
            <a:ext cx="7684944" cy="1796612"/>
          </a:xfrm>
          <a:prstGeom prst="rect">
            <a:avLst/>
          </a:prstGeom>
          <a:noFill/>
          <a:ln w="9525">
            <a:noFill/>
            <a:miter lim="800000"/>
            <a:headEnd/>
            <a:tailEnd/>
          </a:ln>
        </p:spPr>
        <p:txBody>
          <a:bodyPr lIns="0" tIns="11397" rIns="0" bIns="0">
            <a:spAutoFit/>
          </a:bodyPr>
          <a:lstStyle/>
          <a:p>
            <a:pPr marL="165256" algn="just">
              <a:spcBef>
                <a:spcPts val="90"/>
              </a:spcBef>
            </a:pPr>
            <a:r>
              <a:rPr lang="en-US" sz="2200" b="1" u="sng" dirty="0">
                <a:latin typeface="Times New Roman" pitchFamily="18" charset="0"/>
                <a:cs typeface="Times New Roman" pitchFamily="18" charset="0"/>
              </a:rPr>
              <a:t>Amounts debited to profit and loss account</a:t>
            </a:r>
            <a:r>
              <a:rPr lang="en-US" sz="2200" b="1" dirty="0">
                <a:latin typeface="Times New Roman" pitchFamily="18" charset="0"/>
                <a:cs typeface="Times New Roman" pitchFamily="18" charset="0"/>
              </a:rPr>
              <a:t> </a:t>
            </a:r>
            <a:r>
              <a:rPr lang="en-US" sz="2200" dirty="0">
                <a:latin typeface="Times New Roman" pitchFamily="18" charset="0"/>
                <a:cs typeface="Times New Roman" pitchFamily="18" charset="0"/>
              </a:rPr>
              <a:t>being, interest, salary,  bonus, commission or remuneration inadmissible under Section  40(b)/40(</a:t>
            </a:r>
            <a:r>
              <a:rPr lang="en-US" sz="2200" dirty="0" err="1">
                <a:latin typeface="Times New Roman" pitchFamily="18" charset="0"/>
                <a:cs typeface="Times New Roman" pitchFamily="18" charset="0"/>
              </a:rPr>
              <a:t>ba</a:t>
            </a:r>
            <a:r>
              <a:rPr lang="en-US" sz="2200" dirty="0">
                <a:latin typeface="Times New Roman" pitchFamily="18" charset="0"/>
                <a:cs typeface="Times New Roman" pitchFamily="18" charset="0"/>
              </a:rPr>
              <a:t>) and computation thereof;</a:t>
            </a:r>
          </a:p>
          <a:p>
            <a:pPr marL="165256">
              <a:spcBef>
                <a:spcPts val="22"/>
              </a:spcBef>
            </a:pPr>
            <a:endParaRPr lang="en-US" sz="2500" dirty="0">
              <a:latin typeface="Times New Roman" pitchFamily="18" charset="0"/>
              <a:cs typeface="Times New Roman" pitchFamily="18" charset="0"/>
            </a:endParaRPr>
          </a:p>
          <a:p>
            <a:pPr marL="165256"/>
            <a:r>
              <a:rPr lang="en-US" sz="2500" b="1" dirty="0">
                <a:latin typeface="Times New Roman" pitchFamily="18" charset="0"/>
                <a:cs typeface="Times New Roman" pitchFamily="18" charset="0"/>
              </a:rPr>
              <a:t>Format in e-utility</a:t>
            </a:r>
            <a:endParaRPr lang="en-US" sz="2500" dirty="0">
              <a:latin typeface="Times New Roman" pitchFamily="18" charset="0"/>
              <a:cs typeface="Times New Roman" pitchFamily="18" charset="0"/>
            </a:endParaRPr>
          </a:p>
        </p:txBody>
      </p:sp>
      <p:sp>
        <p:nvSpPr>
          <p:cNvPr id="152583" name="object 7"/>
          <p:cNvSpPr>
            <a:spLocks noChangeArrowheads="1"/>
          </p:cNvSpPr>
          <p:nvPr/>
        </p:nvSpPr>
        <p:spPr bwMode="auto">
          <a:xfrm>
            <a:off x="623455" y="3429000"/>
            <a:ext cx="7605568" cy="2465294"/>
          </a:xfrm>
          <a:prstGeom prst="rect">
            <a:avLst/>
          </a:prstGeom>
          <a:blipFill dpi="0" rotWithShape="1">
            <a:blip r:embed="rId3"/>
            <a:srcRect/>
            <a:stretch>
              <a:fillRect/>
            </a:stretch>
          </a:blipFill>
          <a:ln w="9525">
            <a:noFill/>
            <a:miter lim="800000"/>
            <a:headEnd/>
            <a:tailEnd/>
          </a:ln>
        </p:spPr>
        <p:txBody>
          <a:bodyPr lIns="0" tIns="0" rIns="0" bIns="0"/>
          <a:lstStyle/>
          <a:p>
            <a:endParaRPr lang="en-US">
              <a:latin typeface="Calibri" pitchFamily="34"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44624"/>
            <a:ext cx="8640960" cy="6109365"/>
          </a:xfrm>
          <a:prstGeom prst="rect">
            <a:avLst/>
          </a:prstGeom>
        </p:spPr>
        <p:txBody>
          <a:bodyPr wrap="square">
            <a:spAutoFit/>
          </a:bodyPr>
          <a:lstStyle/>
          <a:p>
            <a:pPr algn="ctr"/>
            <a:r>
              <a:rPr lang="en-US" sz="2300" b="1" dirty="0">
                <a:latin typeface="Times New Roman" pitchFamily="18" charset="0"/>
                <a:cs typeface="Times New Roman" pitchFamily="18" charset="0"/>
              </a:rPr>
              <a:t>As per Page no 192 of Guidance Note on Tax Audit u/s. 44AB of IT Act, 1961 (Revised 2026)</a:t>
            </a:r>
          </a:p>
          <a:p>
            <a:pPr algn="just"/>
            <a:r>
              <a:rPr lang="en-US" sz="2300" b="1" dirty="0">
                <a:latin typeface="Times New Roman" pitchFamily="18" charset="0"/>
                <a:cs typeface="Times New Roman" pitchFamily="18" charset="0"/>
              </a:rPr>
              <a:t>Amount debited to profit and loss account being, interest, salary, bonus, commission or remuneration inadmissible under section 40(b)/40(</a:t>
            </a:r>
            <a:r>
              <a:rPr lang="en-US" sz="2300" b="1" dirty="0" err="1">
                <a:latin typeface="Times New Roman" pitchFamily="18" charset="0"/>
                <a:cs typeface="Times New Roman" pitchFamily="18" charset="0"/>
              </a:rPr>
              <a:t>ba</a:t>
            </a:r>
            <a:r>
              <a:rPr lang="en-US" sz="2300" b="1" dirty="0">
                <a:latin typeface="Times New Roman" pitchFamily="18" charset="0"/>
                <a:cs typeface="Times New Roman" pitchFamily="18" charset="0"/>
              </a:rPr>
              <a:t>) and computation thereof.</a:t>
            </a:r>
          </a:p>
          <a:p>
            <a:pPr algn="just"/>
            <a:r>
              <a:rPr lang="en-US" sz="2300" dirty="0">
                <a:latin typeface="Times New Roman" pitchFamily="18" charset="0"/>
                <a:cs typeface="Times New Roman" pitchFamily="18" charset="0"/>
              </a:rPr>
              <a:t>35.1 Under Clause 21(c) of Form No. 3CD, the amounts debited to profit and loss account being, interest, salary, bonus, commission or remuneration </a:t>
            </a:r>
            <a:r>
              <a:rPr lang="en-US" sz="2300" b="1" u="sng" dirty="0">
                <a:latin typeface="Times New Roman" pitchFamily="18" charset="0"/>
                <a:cs typeface="Times New Roman" pitchFamily="18" charset="0"/>
              </a:rPr>
              <a:t>inadmissible under section 40(b)/40(</a:t>
            </a:r>
            <a:r>
              <a:rPr lang="en-US" sz="2300" b="1" u="sng" dirty="0" err="1">
                <a:latin typeface="Times New Roman" pitchFamily="18" charset="0"/>
                <a:cs typeface="Times New Roman" pitchFamily="18" charset="0"/>
              </a:rPr>
              <a:t>ba</a:t>
            </a:r>
            <a:r>
              <a:rPr lang="en-US" sz="2300" b="1" u="sng" dirty="0">
                <a:latin typeface="Times New Roman" pitchFamily="18" charset="0"/>
                <a:cs typeface="Times New Roman" pitchFamily="18" charset="0"/>
              </a:rPr>
              <a:t>) and computation thereof have to be reported.</a:t>
            </a:r>
            <a:r>
              <a:rPr lang="en-US" sz="2300" dirty="0">
                <a:latin typeface="Times New Roman" pitchFamily="18" charset="0"/>
                <a:cs typeface="Times New Roman" pitchFamily="18" charset="0"/>
              </a:rPr>
              <a:t> </a:t>
            </a:r>
          </a:p>
          <a:p>
            <a:pPr algn="just"/>
            <a:r>
              <a:rPr lang="en-US" sz="2300" dirty="0">
                <a:latin typeface="Times New Roman" pitchFamily="18" charset="0"/>
                <a:cs typeface="Times New Roman" pitchFamily="18" charset="0"/>
              </a:rPr>
              <a:t>Section 40(b) deals with expenditure not allowable in case of a firm / LLP whereas section 40(</a:t>
            </a:r>
            <a:r>
              <a:rPr lang="en-US" sz="2300" dirty="0" err="1">
                <a:latin typeface="Times New Roman" pitchFamily="18" charset="0"/>
                <a:cs typeface="Times New Roman" pitchFamily="18" charset="0"/>
              </a:rPr>
              <a:t>ba</a:t>
            </a:r>
            <a:r>
              <a:rPr lang="en-US" sz="2300" dirty="0">
                <a:latin typeface="Times New Roman" pitchFamily="18" charset="0"/>
                <a:cs typeface="Times New Roman" pitchFamily="18" charset="0"/>
              </a:rPr>
              <a:t>) deals with expenses not allowable in case of an AOP or BOI.</a:t>
            </a:r>
          </a:p>
          <a:p>
            <a:pPr algn="just"/>
            <a:endParaRPr lang="en-US" sz="2300" dirty="0">
              <a:latin typeface="Times New Roman" pitchFamily="18" charset="0"/>
              <a:cs typeface="Times New Roman" pitchFamily="18" charset="0"/>
            </a:endParaRPr>
          </a:p>
          <a:p>
            <a:pPr algn="just"/>
            <a:r>
              <a:rPr lang="en-US" sz="2300" dirty="0">
                <a:latin typeface="Times New Roman" pitchFamily="18" charset="0"/>
                <a:cs typeface="Times New Roman" pitchFamily="18" charset="0"/>
              </a:rPr>
              <a:t>35.3 The word "inadmissible" implies that the tax auditor will have to examine the facts, apply the conditions for allowance or disallowance and accordingly determine the prima facie inadmissibility of the deduction and verify if the same has been correctly quantified.</a:t>
            </a:r>
            <a:endParaRPr lang="en-GB" sz="23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3528" y="332656"/>
            <a:ext cx="8515672" cy="3754874"/>
          </a:xfrm>
          <a:prstGeom prst="rect">
            <a:avLst/>
          </a:prstGeom>
        </p:spPr>
        <p:txBody>
          <a:bodyPr wrap="square">
            <a:spAutoFit/>
          </a:bodyPr>
          <a:lstStyle/>
          <a:p>
            <a:pPr algn="ctr"/>
            <a:r>
              <a:rPr lang="en-US" sz="2000" b="1" dirty="0">
                <a:latin typeface="Times New Roman" pitchFamily="18" charset="0"/>
                <a:cs typeface="Times New Roman" pitchFamily="18" charset="0"/>
              </a:rPr>
              <a:t>As per Page no 193 of Guidance Note on Tax Audit u/s. 44AB of IT Act, 1961 (Revised 2026)</a:t>
            </a:r>
            <a:endParaRPr lang="en-US" sz="2200" b="1" dirty="0">
              <a:latin typeface="Times New Roman" pitchFamily="18" charset="0"/>
              <a:cs typeface="Times New Roman" pitchFamily="18" charset="0"/>
            </a:endParaRPr>
          </a:p>
          <a:p>
            <a:pPr algn="ctr"/>
            <a:endParaRPr lang="en-US" sz="2200" b="1" dirty="0">
              <a:latin typeface="Times New Roman" pitchFamily="18" charset="0"/>
              <a:cs typeface="Times New Roman" pitchFamily="18" charset="0"/>
            </a:endParaRPr>
          </a:p>
          <a:p>
            <a:pPr algn="just" defTabSz="927100"/>
            <a:r>
              <a:rPr lang="en-GB" sz="2400" dirty="0">
                <a:latin typeface="Times New Roman" pitchFamily="18" charset="0"/>
                <a:cs typeface="Times New Roman" pitchFamily="18" charset="0"/>
              </a:rPr>
              <a:t>35.4 </a:t>
            </a:r>
            <a:r>
              <a:rPr lang="en-US" sz="2400" dirty="0">
                <a:latin typeface="Times New Roman" pitchFamily="18" charset="0"/>
                <a:cs typeface="Times New Roman" pitchFamily="18" charset="0"/>
              </a:rPr>
              <a:t>Salary, bonus, commission or remuneration or interest are not admissible, unless the following conditions are satisfied:</a:t>
            </a:r>
            <a:endParaRPr lang="en-GB" sz="2400" dirty="0">
              <a:latin typeface="Times New Roman" pitchFamily="18" charset="0"/>
              <a:cs typeface="Times New Roman" pitchFamily="18" charset="0"/>
            </a:endParaRPr>
          </a:p>
          <a:p>
            <a:pPr algn="just"/>
            <a:r>
              <a:rPr lang="en-GB" sz="2400" dirty="0">
                <a:latin typeface="Times New Roman" pitchFamily="18" charset="0"/>
                <a:cs typeface="Times New Roman" pitchFamily="18" charset="0"/>
              </a:rPr>
              <a:t>(a) </a:t>
            </a:r>
            <a:r>
              <a:rPr lang="en-US" sz="2400" dirty="0">
                <a:latin typeface="Times New Roman" pitchFamily="18" charset="0"/>
                <a:cs typeface="Times New Roman" pitchFamily="18" charset="0"/>
              </a:rPr>
              <a:t>Remuneration is paid to working partner(s).</a:t>
            </a:r>
            <a:endParaRPr lang="en-GB" sz="2400" dirty="0">
              <a:latin typeface="Times New Roman" pitchFamily="18" charset="0"/>
              <a:cs typeface="Times New Roman" pitchFamily="18" charset="0"/>
            </a:endParaRPr>
          </a:p>
          <a:p>
            <a:pPr algn="just"/>
            <a:r>
              <a:rPr lang="en-GB" sz="2400" dirty="0">
                <a:latin typeface="Times New Roman" pitchFamily="18" charset="0"/>
                <a:cs typeface="Times New Roman" pitchFamily="18" charset="0"/>
              </a:rPr>
              <a:t>(b) </a:t>
            </a:r>
            <a:r>
              <a:rPr lang="en-US" sz="2400" dirty="0">
                <a:latin typeface="Times New Roman" pitchFamily="18" charset="0"/>
                <a:cs typeface="Times New Roman" pitchFamily="18" charset="0"/>
              </a:rPr>
              <a:t>Remuneration or interest is </a:t>
            </a:r>
            <a:r>
              <a:rPr lang="en-US" sz="2400" dirty="0" err="1">
                <a:latin typeface="Times New Roman" pitchFamily="18" charset="0"/>
                <a:cs typeface="Times New Roman" pitchFamily="18" charset="0"/>
              </a:rPr>
              <a:t>authorised</a:t>
            </a:r>
            <a:r>
              <a:rPr lang="en-US" sz="2400" dirty="0">
                <a:latin typeface="Times New Roman" pitchFamily="18" charset="0"/>
                <a:cs typeface="Times New Roman" pitchFamily="18" charset="0"/>
              </a:rPr>
              <a:t> by the partnership deed and is in accordance with the partnership deed.</a:t>
            </a:r>
            <a:endParaRPr lang="en-GB" sz="2400" dirty="0">
              <a:latin typeface="Times New Roman" pitchFamily="18" charset="0"/>
              <a:cs typeface="Times New Roman" pitchFamily="18" charset="0"/>
            </a:endParaRPr>
          </a:p>
          <a:p>
            <a:pPr algn="just"/>
            <a:r>
              <a:rPr lang="en-GB" sz="2400" dirty="0">
                <a:latin typeface="Times New Roman" pitchFamily="18" charset="0"/>
                <a:cs typeface="Times New Roman" pitchFamily="18" charset="0"/>
              </a:rPr>
              <a:t>(c) </a:t>
            </a:r>
            <a:r>
              <a:rPr lang="en-US" sz="2400" dirty="0">
                <a:latin typeface="Times New Roman" pitchFamily="18" charset="0"/>
                <a:cs typeface="Times New Roman" pitchFamily="18" charset="0"/>
              </a:rPr>
              <a:t>Remuneration or interest does not pertain to a period prior to the date of partnership deed.</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Content Placeholder 2"/>
          <p:cNvSpPr>
            <a:spLocks noGrp="1"/>
          </p:cNvSpPr>
          <p:nvPr>
            <p:ph idx="1"/>
          </p:nvPr>
        </p:nvSpPr>
        <p:spPr>
          <a:xfrm>
            <a:off x="304800" y="457200"/>
            <a:ext cx="8382000" cy="5668963"/>
          </a:xfrm>
        </p:spPr>
        <p:txBody>
          <a:bodyPr/>
          <a:lstStyle/>
          <a:p>
            <a:pPr algn="just" eaLnBrk="1" hangingPunct="1">
              <a:buFont typeface="Arial" pitchFamily="34" charset="0"/>
              <a:buNone/>
            </a:pPr>
            <a:r>
              <a:rPr lang="en-US" altLang="en-US" sz="2400" dirty="0">
                <a:solidFill>
                  <a:schemeClr val="tx1"/>
                </a:solidFill>
                <a:latin typeface="Times New Roman" pitchFamily="18" charset="0"/>
                <a:cs typeface="Times New Roman" pitchFamily="18" charset="0"/>
              </a:rPr>
              <a:t>	</a:t>
            </a:r>
            <a:endParaRPr lang="en-US" altLang="en-US" dirty="0">
              <a:solidFill>
                <a:schemeClr val="tx1"/>
              </a:solidFill>
              <a:latin typeface="Times New Roman" pitchFamily="18" charset="0"/>
              <a:cs typeface="Times New Roman" pitchFamily="18" charset="0"/>
            </a:endParaRPr>
          </a:p>
        </p:txBody>
      </p:sp>
      <p:sp>
        <p:nvSpPr>
          <p:cNvPr id="141316" name="Rectangle 5"/>
          <p:cNvSpPr>
            <a:spLocks noChangeArrowheads="1"/>
          </p:cNvSpPr>
          <p:nvPr/>
        </p:nvSpPr>
        <p:spPr bwMode="auto">
          <a:xfrm>
            <a:off x="381000" y="381000"/>
            <a:ext cx="2053767" cy="400110"/>
          </a:xfrm>
          <a:prstGeom prst="rect">
            <a:avLst/>
          </a:prstGeom>
          <a:noFill/>
          <a:ln w="9525">
            <a:noFill/>
            <a:miter lim="800000"/>
            <a:headEnd/>
            <a:tailEnd/>
          </a:ln>
        </p:spPr>
        <p:txBody>
          <a:bodyPr wrap="none">
            <a:spAutoFit/>
          </a:bodyPr>
          <a:lstStyle/>
          <a:p>
            <a:pPr algn="just"/>
            <a:r>
              <a:rPr lang="en-US" sz="2000" b="1" dirty="0">
                <a:latin typeface="Times New Roman" pitchFamily="18" charset="0"/>
                <a:cs typeface="Times New Roman" pitchFamily="18" charset="0"/>
              </a:rPr>
              <a:t>CLAUSE – 21(d)</a:t>
            </a:r>
            <a:endParaRPr lang="en-US" sz="2800" b="1" dirty="0">
              <a:latin typeface="Times New Roman" pitchFamily="18" charset="0"/>
              <a:cs typeface="Times New Roman"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1802072791"/>
              </p:ext>
            </p:extLst>
          </p:nvPr>
        </p:nvGraphicFramePr>
        <p:xfrm>
          <a:off x="381000" y="1066799"/>
          <a:ext cx="8458202" cy="5059362"/>
        </p:xfrm>
        <a:graphic>
          <a:graphicData uri="http://schemas.openxmlformats.org/drawingml/2006/table">
            <a:tbl>
              <a:tblPr/>
              <a:tblGrid>
                <a:gridCol w="228603">
                  <a:extLst>
                    <a:ext uri="{9D8B030D-6E8A-4147-A177-3AD203B41FA5}">
                      <a16:colId xmlns:a16="http://schemas.microsoft.com/office/drawing/2014/main" val="20000"/>
                    </a:ext>
                  </a:extLst>
                </a:gridCol>
                <a:gridCol w="533400">
                  <a:extLst>
                    <a:ext uri="{9D8B030D-6E8A-4147-A177-3AD203B41FA5}">
                      <a16:colId xmlns:a16="http://schemas.microsoft.com/office/drawing/2014/main" val="20001"/>
                    </a:ext>
                  </a:extLst>
                </a:gridCol>
                <a:gridCol w="457200">
                  <a:extLst>
                    <a:ext uri="{9D8B030D-6E8A-4147-A177-3AD203B41FA5}">
                      <a16:colId xmlns:a16="http://schemas.microsoft.com/office/drawing/2014/main" val="20002"/>
                    </a:ext>
                  </a:extLst>
                </a:gridCol>
                <a:gridCol w="412691">
                  <a:extLst>
                    <a:ext uri="{9D8B030D-6E8A-4147-A177-3AD203B41FA5}">
                      <a16:colId xmlns:a16="http://schemas.microsoft.com/office/drawing/2014/main" val="20003"/>
                    </a:ext>
                  </a:extLst>
                </a:gridCol>
                <a:gridCol w="1148171">
                  <a:extLst>
                    <a:ext uri="{9D8B030D-6E8A-4147-A177-3AD203B41FA5}">
                      <a16:colId xmlns:a16="http://schemas.microsoft.com/office/drawing/2014/main" val="20004"/>
                    </a:ext>
                  </a:extLst>
                </a:gridCol>
                <a:gridCol w="1338470">
                  <a:extLst>
                    <a:ext uri="{9D8B030D-6E8A-4147-A177-3AD203B41FA5}">
                      <a16:colId xmlns:a16="http://schemas.microsoft.com/office/drawing/2014/main" val="20005"/>
                    </a:ext>
                  </a:extLst>
                </a:gridCol>
                <a:gridCol w="1051428">
                  <a:extLst>
                    <a:ext uri="{9D8B030D-6E8A-4147-A177-3AD203B41FA5}">
                      <a16:colId xmlns:a16="http://schemas.microsoft.com/office/drawing/2014/main" val="20006"/>
                    </a:ext>
                  </a:extLst>
                </a:gridCol>
                <a:gridCol w="3288239">
                  <a:extLst>
                    <a:ext uri="{9D8B030D-6E8A-4147-A177-3AD203B41FA5}">
                      <a16:colId xmlns:a16="http://schemas.microsoft.com/office/drawing/2014/main" val="20007"/>
                    </a:ext>
                  </a:extLst>
                </a:gridCol>
              </a:tblGrid>
              <a:tr h="357520">
                <a:tc>
                  <a:txBody>
                    <a:bodyPr/>
                    <a:lstStyle/>
                    <a:p>
                      <a:pPr marL="0" marR="0" algn="just">
                        <a:lnSpc>
                          <a:spcPct val="115000"/>
                        </a:lnSpc>
                        <a:spcBef>
                          <a:spcPts val="100"/>
                        </a:spcBef>
                        <a:spcAft>
                          <a:spcPts val="0"/>
                        </a:spcAft>
                      </a:pPr>
                      <a:endParaRPr lang="en-US" sz="1800" dirty="0">
                        <a:latin typeface="Times New Roman" pitchFamily="18" charset="0"/>
                        <a:ea typeface="Times New Roman"/>
                        <a:cs typeface="Times New Roman" pitchFamily="18" charset="0"/>
                      </a:endParaRPr>
                    </a:p>
                  </a:txBody>
                  <a:tcPr marL="16460" marR="16460" marT="1646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just">
                        <a:lnSpc>
                          <a:spcPct val="115000"/>
                        </a:lnSpc>
                        <a:spcBef>
                          <a:spcPts val="100"/>
                        </a:spcBef>
                        <a:spcAft>
                          <a:spcPts val="0"/>
                        </a:spcAft>
                      </a:pPr>
                      <a:r>
                        <a:rPr lang="en-US" sz="1800" dirty="0">
                          <a:latin typeface="Times New Roman" pitchFamily="18" charset="0"/>
                          <a:ea typeface="Times New Roman"/>
                          <a:cs typeface="Times New Roman" pitchFamily="18" charset="0"/>
                        </a:rPr>
                        <a:t>(d)</a:t>
                      </a:r>
                    </a:p>
                  </a:txBody>
                  <a:tcPr marL="0" marR="0" marT="1646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6">
                  <a:txBody>
                    <a:bodyPr/>
                    <a:lstStyle/>
                    <a:p>
                      <a:pPr marL="0" marR="0" algn="just">
                        <a:lnSpc>
                          <a:spcPct val="115000"/>
                        </a:lnSpc>
                        <a:spcBef>
                          <a:spcPts val="100"/>
                        </a:spcBef>
                        <a:spcAft>
                          <a:spcPts val="0"/>
                        </a:spcAft>
                      </a:pPr>
                      <a:r>
                        <a:rPr lang="en-US" sz="1800" dirty="0">
                          <a:latin typeface="Times New Roman" pitchFamily="18" charset="0"/>
                          <a:ea typeface="Times New Roman"/>
                          <a:cs typeface="Times New Roman" pitchFamily="18" charset="0"/>
                        </a:rPr>
                        <a:t>Disallowance/deemed income under section 40A(3):</a:t>
                      </a:r>
                    </a:p>
                  </a:txBody>
                  <a:tcPr marL="32921" marR="65274" marT="1646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441711">
                <a:tc>
                  <a:txBody>
                    <a:bodyPr/>
                    <a:lstStyle/>
                    <a:p>
                      <a:pPr marL="0" marR="0" algn="just">
                        <a:lnSpc>
                          <a:spcPct val="115000"/>
                        </a:lnSpc>
                        <a:spcBef>
                          <a:spcPts val="100"/>
                        </a:spcBef>
                        <a:spcAft>
                          <a:spcPts val="0"/>
                        </a:spcAft>
                      </a:pPr>
                      <a:endParaRPr lang="en-US" sz="1800" dirty="0">
                        <a:latin typeface="Times New Roman" pitchFamily="18" charset="0"/>
                        <a:ea typeface="Times New Roman"/>
                        <a:cs typeface="Times New Roman" pitchFamily="18" charset="0"/>
                      </a:endParaRPr>
                    </a:p>
                  </a:txBody>
                  <a:tcPr marL="16460" marR="16460" marT="1646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just">
                        <a:lnSpc>
                          <a:spcPct val="115000"/>
                        </a:lnSpc>
                        <a:spcBef>
                          <a:spcPts val="100"/>
                        </a:spcBef>
                        <a:spcAft>
                          <a:spcPts val="0"/>
                        </a:spcAft>
                      </a:pPr>
                      <a:endParaRPr lang="en-US" sz="1800" dirty="0">
                        <a:latin typeface="Times New Roman" pitchFamily="18" charset="0"/>
                        <a:ea typeface="Times New Roman"/>
                        <a:cs typeface="Times New Roman" pitchFamily="18" charset="0"/>
                      </a:endParaRPr>
                    </a:p>
                  </a:txBody>
                  <a:tcPr marL="0" marR="0" marT="1646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just">
                        <a:lnSpc>
                          <a:spcPct val="115000"/>
                        </a:lnSpc>
                        <a:spcBef>
                          <a:spcPts val="100"/>
                        </a:spcBef>
                        <a:spcAft>
                          <a:spcPts val="0"/>
                        </a:spcAft>
                      </a:pPr>
                      <a:r>
                        <a:rPr lang="en-US" sz="1800" dirty="0">
                          <a:latin typeface="Times New Roman" pitchFamily="18" charset="0"/>
                          <a:ea typeface="Times New Roman"/>
                          <a:cs typeface="Times New Roman" pitchFamily="18" charset="0"/>
                        </a:rPr>
                        <a:t>(A)</a:t>
                      </a:r>
                    </a:p>
                  </a:txBody>
                  <a:tcPr marL="16460" marR="0" marT="1646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5">
                  <a:txBody>
                    <a:bodyPr/>
                    <a:lstStyle/>
                    <a:p>
                      <a:pPr marL="0" marR="0" algn="just">
                        <a:lnSpc>
                          <a:spcPct val="115000"/>
                        </a:lnSpc>
                        <a:spcBef>
                          <a:spcPts val="100"/>
                        </a:spcBef>
                        <a:spcAft>
                          <a:spcPts val="0"/>
                        </a:spcAft>
                      </a:pPr>
                      <a:r>
                        <a:rPr lang="en-US" sz="1800" dirty="0">
                          <a:latin typeface="Times New Roman" pitchFamily="18" charset="0"/>
                          <a:ea typeface="Times New Roman"/>
                          <a:cs typeface="Times New Roman" pitchFamily="18" charset="0"/>
                        </a:rPr>
                        <a:t>On the basis of the examination of books of account and other relevant documents/evidence, whether the expenditure covered under section 40A(3) read with rule 6DD were made by account payee </a:t>
                      </a:r>
                      <a:r>
                        <a:rPr lang="en-US" sz="1800" dirty="0" err="1">
                          <a:latin typeface="Times New Roman" pitchFamily="18" charset="0"/>
                          <a:ea typeface="Times New Roman"/>
                          <a:cs typeface="Times New Roman" pitchFamily="18" charset="0"/>
                        </a:rPr>
                        <a:t>cheque</a:t>
                      </a:r>
                      <a:r>
                        <a:rPr lang="en-US" sz="1800" dirty="0">
                          <a:latin typeface="Times New Roman" pitchFamily="18" charset="0"/>
                          <a:ea typeface="Times New Roman"/>
                          <a:cs typeface="Times New Roman" pitchFamily="18" charset="0"/>
                        </a:rPr>
                        <a:t> drawn on a bank or account payee bank draft. If not, please furnish the details:</a:t>
                      </a:r>
                    </a:p>
                  </a:txBody>
                  <a:tcPr marL="32921" marR="65274"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725313">
                <a:tc>
                  <a:txBody>
                    <a:bodyPr/>
                    <a:lstStyle/>
                    <a:p>
                      <a:pPr marL="0" marR="0" algn="just">
                        <a:lnSpc>
                          <a:spcPct val="115000"/>
                        </a:lnSpc>
                        <a:spcBef>
                          <a:spcPts val="100"/>
                        </a:spcBef>
                        <a:spcAft>
                          <a:spcPts val="0"/>
                        </a:spcAft>
                      </a:pPr>
                      <a:endParaRPr lang="en-US" sz="1800" dirty="0">
                        <a:latin typeface="Times New Roman" pitchFamily="18" charset="0"/>
                        <a:ea typeface="Times New Roman"/>
                        <a:cs typeface="Times New Roman" pitchFamily="18" charset="0"/>
                      </a:endParaRPr>
                    </a:p>
                  </a:txBody>
                  <a:tcPr marL="16460" marR="16460" marT="164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15000"/>
                        </a:lnSpc>
                        <a:spcBef>
                          <a:spcPts val="100"/>
                        </a:spcBef>
                        <a:spcAft>
                          <a:spcPts val="0"/>
                        </a:spcAft>
                      </a:pPr>
                      <a:endParaRPr lang="en-US" sz="1800" dirty="0">
                        <a:latin typeface="Times New Roman" pitchFamily="18" charset="0"/>
                        <a:ea typeface="Times New Roman"/>
                        <a:cs typeface="Times New Roman" pitchFamily="18" charset="0"/>
                      </a:endParaRPr>
                    </a:p>
                  </a:txBody>
                  <a:tcPr marL="0" marR="0" marT="164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marL="0" marR="0" algn="ctr">
                        <a:lnSpc>
                          <a:spcPct val="115000"/>
                        </a:lnSpc>
                        <a:spcBef>
                          <a:spcPts val="100"/>
                        </a:spcBef>
                        <a:spcAft>
                          <a:spcPts val="0"/>
                        </a:spcAft>
                      </a:pPr>
                      <a:r>
                        <a:rPr lang="en-US" sz="1800" dirty="0">
                          <a:latin typeface="Times New Roman" pitchFamily="18" charset="0"/>
                          <a:ea typeface="Times New Roman"/>
                          <a:cs typeface="Times New Roman" pitchFamily="18" charset="0"/>
                        </a:rPr>
                        <a:t>Serial number</a:t>
                      </a:r>
                    </a:p>
                  </a:txBody>
                  <a:tcPr marL="16460" marR="0" marT="164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a:txBody>
                    <a:bodyPr/>
                    <a:lstStyle/>
                    <a:p>
                      <a:pPr marL="0" marR="0" algn="ctr">
                        <a:lnSpc>
                          <a:spcPct val="115000"/>
                        </a:lnSpc>
                        <a:spcBef>
                          <a:spcPts val="100"/>
                        </a:spcBef>
                        <a:spcAft>
                          <a:spcPts val="0"/>
                        </a:spcAft>
                      </a:pPr>
                      <a:r>
                        <a:rPr lang="en-US" sz="1800" dirty="0">
                          <a:latin typeface="Times New Roman" pitchFamily="18" charset="0"/>
                          <a:ea typeface="Times New Roman"/>
                          <a:cs typeface="Times New Roman" pitchFamily="18" charset="0"/>
                        </a:rPr>
                        <a:t>Date of payment</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100"/>
                        </a:spcBef>
                        <a:spcAft>
                          <a:spcPts val="0"/>
                        </a:spcAft>
                      </a:pPr>
                      <a:r>
                        <a:rPr lang="en-US" sz="1800" dirty="0">
                          <a:latin typeface="Times New Roman" pitchFamily="18" charset="0"/>
                          <a:ea typeface="Times New Roman"/>
                          <a:cs typeface="Times New Roman" pitchFamily="18" charset="0"/>
                        </a:rPr>
                        <a:t>Nature of payment</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100"/>
                        </a:spcBef>
                        <a:spcAft>
                          <a:spcPts val="0"/>
                        </a:spcAft>
                      </a:pPr>
                      <a:r>
                        <a:rPr lang="en-US" sz="1800" dirty="0">
                          <a:latin typeface="Times New Roman" pitchFamily="18" charset="0"/>
                          <a:ea typeface="Times New Roman"/>
                          <a:cs typeface="Times New Roman" pitchFamily="18" charset="0"/>
                        </a:rPr>
                        <a:t>Amount</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100"/>
                        </a:spcBef>
                        <a:spcAft>
                          <a:spcPts val="0"/>
                        </a:spcAft>
                      </a:pPr>
                      <a:r>
                        <a:rPr lang="en-US" sz="1800" dirty="0">
                          <a:latin typeface="Times New Roman" pitchFamily="18" charset="0"/>
                          <a:ea typeface="Times New Roman"/>
                          <a:cs typeface="Times New Roman" pitchFamily="18" charset="0"/>
                        </a:rPr>
                        <a:t>Name and Permanent Account Number of the payee, if available</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809505">
                <a:tc>
                  <a:txBody>
                    <a:bodyPr/>
                    <a:lstStyle/>
                    <a:p>
                      <a:pPr marL="0" marR="0" algn="just">
                        <a:lnSpc>
                          <a:spcPct val="115000"/>
                        </a:lnSpc>
                        <a:spcBef>
                          <a:spcPts val="100"/>
                        </a:spcBef>
                        <a:spcAft>
                          <a:spcPts val="0"/>
                        </a:spcAft>
                      </a:pPr>
                      <a:endParaRPr lang="en-US" sz="1800" dirty="0">
                        <a:latin typeface="Times New Roman" pitchFamily="18" charset="0"/>
                        <a:ea typeface="Times New Roman"/>
                        <a:cs typeface="Times New Roman" pitchFamily="18" charset="0"/>
                      </a:endParaRPr>
                    </a:p>
                  </a:txBody>
                  <a:tcPr marL="16460" marR="16460" marT="1646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just">
                        <a:lnSpc>
                          <a:spcPct val="115000"/>
                        </a:lnSpc>
                        <a:spcBef>
                          <a:spcPts val="100"/>
                        </a:spcBef>
                        <a:spcAft>
                          <a:spcPts val="0"/>
                        </a:spcAft>
                      </a:pPr>
                      <a:endParaRPr lang="en-US" sz="1800" dirty="0">
                        <a:latin typeface="Times New Roman" pitchFamily="18" charset="0"/>
                        <a:ea typeface="Times New Roman"/>
                        <a:cs typeface="Times New Roman" pitchFamily="18" charset="0"/>
                      </a:endParaRPr>
                    </a:p>
                  </a:txBody>
                  <a:tcPr marL="0" marR="0" marT="1646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just">
                        <a:lnSpc>
                          <a:spcPct val="115000"/>
                        </a:lnSpc>
                        <a:spcBef>
                          <a:spcPts val="100"/>
                        </a:spcBef>
                        <a:spcAft>
                          <a:spcPts val="0"/>
                        </a:spcAft>
                      </a:pPr>
                      <a:r>
                        <a:rPr lang="en-US" sz="1800" dirty="0">
                          <a:latin typeface="Times New Roman" pitchFamily="18" charset="0"/>
                          <a:ea typeface="Times New Roman"/>
                          <a:cs typeface="Times New Roman" pitchFamily="18" charset="0"/>
                        </a:rPr>
                        <a:t>(B)</a:t>
                      </a:r>
                    </a:p>
                  </a:txBody>
                  <a:tcPr marL="16460" marR="0" marT="1646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5">
                  <a:txBody>
                    <a:bodyPr/>
                    <a:lstStyle/>
                    <a:p>
                      <a:pPr marL="0" marR="0" algn="just">
                        <a:lnSpc>
                          <a:spcPct val="115000"/>
                        </a:lnSpc>
                        <a:spcBef>
                          <a:spcPts val="100"/>
                        </a:spcBef>
                        <a:spcAft>
                          <a:spcPts val="0"/>
                        </a:spcAft>
                      </a:pPr>
                      <a:r>
                        <a:rPr lang="en-US" sz="1800" dirty="0">
                          <a:latin typeface="Times New Roman" pitchFamily="18" charset="0"/>
                          <a:ea typeface="Times New Roman"/>
                          <a:cs typeface="Times New Roman" pitchFamily="18" charset="0"/>
                        </a:rPr>
                        <a:t>On the basis of the examination of books of account and other relevant documents/evidence, whether the payment referred to in section 40A(3A) read with rule 6DD were made by account payee </a:t>
                      </a:r>
                      <a:r>
                        <a:rPr lang="en-US" sz="1800" dirty="0" err="1">
                          <a:latin typeface="Times New Roman" pitchFamily="18" charset="0"/>
                          <a:ea typeface="Times New Roman"/>
                          <a:cs typeface="Times New Roman" pitchFamily="18" charset="0"/>
                        </a:rPr>
                        <a:t>cheque</a:t>
                      </a:r>
                      <a:r>
                        <a:rPr lang="en-US" sz="1800" dirty="0">
                          <a:latin typeface="Times New Roman" pitchFamily="18" charset="0"/>
                          <a:ea typeface="Times New Roman"/>
                          <a:cs typeface="Times New Roman" pitchFamily="18" charset="0"/>
                        </a:rPr>
                        <a:t> drawn on a bank or account payee bank draft If not, please furnish the details of amount deemed to be the profits and gains of business or profession under section 40A(3A);</a:t>
                      </a:r>
                    </a:p>
                  </a:txBody>
                  <a:tcPr marL="32921" marR="65274"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3"/>
                  </a:ext>
                </a:extLst>
              </a:tr>
              <a:tr h="725313">
                <a:tc>
                  <a:txBody>
                    <a:bodyPr/>
                    <a:lstStyle/>
                    <a:p>
                      <a:pPr marL="0" marR="0" algn="just">
                        <a:lnSpc>
                          <a:spcPct val="115000"/>
                        </a:lnSpc>
                        <a:spcBef>
                          <a:spcPts val="100"/>
                        </a:spcBef>
                        <a:spcAft>
                          <a:spcPts val="0"/>
                        </a:spcAft>
                      </a:pPr>
                      <a:endParaRPr lang="en-US" sz="1800" dirty="0">
                        <a:latin typeface="Times New Roman" pitchFamily="18" charset="0"/>
                        <a:ea typeface="Times New Roman"/>
                        <a:cs typeface="Times New Roman" pitchFamily="18" charset="0"/>
                      </a:endParaRPr>
                    </a:p>
                  </a:txBody>
                  <a:tcPr marL="16460" marR="16460" marT="164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15000"/>
                        </a:lnSpc>
                        <a:spcBef>
                          <a:spcPts val="100"/>
                        </a:spcBef>
                        <a:spcAft>
                          <a:spcPts val="0"/>
                        </a:spcAft>
                      </a:pPr>
                      <a:endParaRPr lang="en-US" sz="1800" dirty="0">
                        <a:latin typeface="Times New Roman" pitchFamily="18" charset="0"/>
                        <a:ea typeface="Times New Roman"/>
                        <a:cs typeface="Times New Roman" pitchFamily="18" charset="0"/>
                      </a:endParaRPr>
                    </a:p>
                  </a:txBody>
                  <a:tcPr marL="0" marR="0" marT="164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marL="0" marR="0" algn="ctr">
                        <a:lnSpc>
                          <a:spcPct val="115000"/>
                        </a:lnSpc>
                        <a:spcBef>
                          <a:spcPts val="100"/>
                        </a:spcBef>
                        <a:spcAft>
                          <a:spcPts val="0"/>
                        </a:spcAft>
                      </a:pPr>
                      <a:r>
                        <a:rPr lang="en-US" sz="1800" dirty="0">
                          <a:latin typeface="Times New Roman" pitchFamily="18" charset="0"/>
                          <a:ea typeface="Times New Roman"/>
                          <a:cs typeface="Times New Roman" pitchFamily="18" charset="0"/>
                        </a:rPr>
                        <a:t>Serial number</a:t>
                      </a:r>
                    </a:p>
                  </a:txBody>
                  <a:tcPr marL="16460" marR="0" marT="164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a:txBody>
                    <a:bodyPr/>
                    <a:lstStyle/>
                    <a:p>
                      <a:pPr marL="0" marR="0" algn="ctr">
                        <a:lnSpc>
                          <a:spcPct val="115000"/>
                        </a:lnSpc>
                        <a:spcBef>
                          <a:spcPts val="100"/>
                        </a:spcBef>
                        <a:spcAft>
                          <a:spcPts val="0"/>
                        </a:spcAft>
                      </a:pPr>
                      <a:r>
                        <a:rPr lang="en-US" sz="1800" dirty="0">
                          <a:latin typeface="Times New Roman" pitchFamily="18" charset="0"/>
                          <a:ea typeface="Times New Roman"/>
                          <a:cs typeface="Times New Roman" pitchFamily="18" charset="0"/>
                        </a:rPr>
                        <a:t>Date of payment</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100"/>
                        </a:spcBef>
                        <a:spcAft>
                          <a:spcPts val="0"/>
                        </a:spcAft>
                      </a:pPr>
                      <a:r>
                        <a:rPr lang="en-US" sz="1800" dirty="0">
                          <a:latin typeface="Times New Roman" pitchFamily="18" charset="0"/>
                          <a:ea typeface="Times New Roman"/>
                          <a:cs typeface="Times New Roman" pitchFamily="18" charset="0"/>
                        </a:rPr>
                        <a:t>Nature of payment</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100"/>
                        </a:spcBef>
                        <a:spcAft>
                          <a:spcPts val="0"/>
                        </a:spcAft>
                      </a:pPr>
                      <a:r>
                        <a:rPr lang="en-US" sz="1800" dirty="0">
                          <a:latin typeface="Times New Roman" pitchFamily="18" charset="0"/>
                          <a:ea typeface="Times New Roman"/>
                          <a:cs typeface="Times New Roman" pitchFamily="18" charset="0"/>
                        </a:rPr>
                        <a:t>Amount</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100"/>
                        </a:spcBef>
                        <a:spcAft>
                          <a:spcPts val="0"/>
                        </a:spcAft>
                      </a:pPr>
                      <a:r>
                        <a:rPr lang="en-US" sz="1800" dirty="0">
                          <a:latin typeface="Times New Roman" pitchFamily="18" charset="0"/>
                          <a:ea typeface="Times New Roman"/>
                          <a:cs typeface="Times New Roman" pitchFamily="18" charset="0"/>
                        </a:rPr>
                        <a:t>Name and Permanent Account Number of the payee, if available</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11156"/>
          </a:xfrm>
        </p:spPr>
        <p:txBody>
          <a:bodyPr>
            <a:normAutofit fontScale="90000"/>
          </a:bodyPr>
          <a:lstStyle/>
          <a:p>
            <a:pPr algn="l"/>
            <a:r>
              <a:rPr lang="en-IN" sz="3600" dirty="0">
                <a:solidFill>
                  <a:schemeClr val="tx1"/>
                </a:solidFill>
                <a:latin typeface="Times New Roman" pitchFamily="18" charset="0"/>
                <a:cs typeface="Times New Roman" pitchFamily="18" charset="0"/>
              </a:rPr>
              <a:t>Format in e-utility</a:t>
            </a:r>
          </a:p>
        </p:txBody>
      </p:sp>
      <p:pic>
        <p:nvPicPr>
          <p:cNvPr id="1026" name="Picture 2"/>
          <p:cNvPicPr>
            <a:picLocks noChangeAspect="1" noChangeArrowheads="1"/>
          </p:cNvPicPr>
          <p:nvPr/>
        </p:nvPicPr>
        <p:blipFill>
          <a:blip r:embed="rId2"/>
          <a:srcRect l="4219" t="30000" r="21250" b="61422"/>
          <a:stretch>
            <a:fillRect/>
          </a:stretch>
        </p:blipFill>
        <p:spPr bwMode="auto">
          <a:xfrm>
            <a:off x="178563" y="767786"/>
            <a:ext cx="8786874" cy="1221054"/>
          </a:xfrm>
          <a:prstGeom prst="rect">
            <a:avLst/>
          </a:prstGeom>
          <a:noFill/>
          <a:ln w="9525">
            <a:noFill/>
            <a:miter lim="800000"/>
            <a:headEnd/>
            <a:tailEnd/>
          </a:ln>
          <a:effectLst/>
        </p:spPr>
      </p:pic>
      <p:sp>
        <p:nvSpPr>
          <p:cNvPr id="3" name="Footer Placeholder 2"/>
          <p:cNvSpPr>
            <a:spLocks noGrp="1"/>
          </p:cNvSpPr>
          <p:nvPr>
            <p:ph type="ftr" sz="quarter" idx="11"/>
          </p:nvPr>
        </p:nvSpPr>
        <p:spPr/>
        <p:txBody>
          <a:bodyPr/>
          <a:lstStyle/>
          <a:p>
            <a:r>
              <a:rPr lang="en-IN"/>
              <a:t>H.C.Khincha &amp; Co</a:t>
            </a:r>
            <a:endParaRPr lang="en-US" dirty="0"/>
          </a:p>
        </p:txBody>
      </p:sp>
      <p:pic>
        <p:nvPicPr>
          <p:cNvPr id="4" name="Picture 2">
            <a:extLst>
              <a:ext uri="{FF2B5EF4-FFF2-40B4-BE49-F238E27FC236}">
                <a16:creationId xmlns:a16="http://schemas.microsoft.com/office/drawing/2014/main" id="{99C8BE7E-8496-5077-5914-DE87097DBFDE}"/>
              </a:ext>
            </a:extLst>
          </p:cNvPr>
          <p:cNvPicPr>
            <a:picLocks noChangeAspect="1" noChangeArrowheads="1"/>
          </p:cNvPicPr>
          <p:nvPr/>
        </p:nvPicPr>
        <p:blipFill>
          <a:blip r:embed="rId2"/>
          <a:srcRect l="4220" t="58227" r="22141" b="35650"/>
          <a:stretch>
            <a:fillRect/>
          </a:stretch>
        </p:blipFill>
        <p:spPr bwMode="auto">
          <a:xfrm>
            <a:off x="178563" y="1988840"/>
            <a:ext cx="8965438" cy="646478"/>
          </a:xfrm>
          <a:prstGeom prst="rect">
            <a:avLst/>
          </a:prstGeom>
          <a:noFill/>
          <a:ln w="9525">
            <a:noFill/>
            <a:miter lim="800000"/>
            <a:headEnd/>
            <a:tailEnd/>
          </a:ln>
          <a:effectLst/>
        </p:spPr>
      </p:pic>
      <p:pic>
        <p:nvPicPr>
          <p:cNvPr id="5" name="Picture 4">
            <a:extLst>
              <a:ext uri="{FF2B5EF4-FFF2-40B4-BE49-F238E27FC236}">
                <a16:creationId xmlns:a16="http://schemas.microsoft.com/office/drawing/2014/main" id="{65D4B616-A490-B1D5-7ABD-1221BB82F219}"/>
              </a:ext>
            </a:extLst>
          </p:cNvPr>
          <p:cNvPicPr>
            <a:picLocks noChangeAspect="1"/>
          </p:cNvPicPr>
          <p:nvPr/>
        </p:nvPicPr>
        <p:blipFill>
          <a:blip r:embed="rId3"/>
          <a:srcRect t="19198"/>
          <a:stretch>
            <a:fillRect/>
          </a:stretch>
        </p:blipFill>
        <p:spPr>
          <a:xfrm>
            <a:off x="143291" y="2652625"/>
            <a:ext cx="4677029" cy="3340543"/>
          </a:xfrm>
          <a:prstGeom prst="rect">
            <a:avLst/>
          </a:prstGeom>
        </p:spPr>
      </p:pic>
      <p:pic>
        <p:nvPicPr>
          <p:cNvPr id="7" name="Picture 6">
            <a:extLst>
              <a:ext uri="{FF2B5EF4-FFF2-40B4-BE49-F238E27FC236}">
                <a16:creationId xmlns:a16="http://schemas.microsoft.com/office/drawing/2014/main" id="{CFC9215B-A278-39DF-C0D3-491675008033}"/>
              </a:ext>
            </a:extLst>
          </p:cNvPr>
          <p:cNvPicPr>
            <a:picLocks noChangeAspect="1"/>
          </p:cNvPicPr>
          <p:nvPr/>
        </p:nvPicPr>
        <p:blipFill>
          <a:blip r:embed="rId4"/>
          <a:srcRect l="3378" t="57449" r="89842"/>
          <a:stretch>
            <a:fillRect/>
          </a:stretch>
        </p:blipFill>
        <p:spPr>
          <a:xfrm>
            <a:off x="8172399" y="729508"/>
            <a:ext cx="576065" cy="827284"/>
          </a:xfrm>
          <a:prstGeom prst="rect">
            <a:avLst/>
          </a:prstGeom>
          <a:ln>
            <a:solidFill>
              <a:schemeClr val="tx1"/>
            </a:solidFill>
          </a:ln>
        </p:spPr>
      </p:pic>
      <p:pic>
        <p:nvPicPr>
          <p:cNvPr id="6" name="Picture 5">
            <a:extLst>
              <a:ext uri="{FF2B5EF4-FFF2-40B4-BE49-F238E27FC236}">
                <a16:creationId xmlns:a16="http://schemas.microsoft.com/office/drawing/2014/main" id="{34E83272-6AEC-91D4-44D0-D89155FADC8B}"/>
              </a:ext>
            </a:extLst>
          </p:cNvPr>
          <p:cNvPicPr>
            <a:picLocks noChangeAspect="1"/>
          </p:cNvPicPr>
          <p:nvPr/>
        </p:nvPicPr>
        <p:blipFill>
          <a:blip r:embed="rId5"/>
          <a:srcRect t="29373"/>
          <a:stretch>
            <a:fillRect/>
          </a:stretch>
        </p:blipFill>
        <p:spPr>
          <a:xfrm>
            <a:off x="4820320" y="2690432"/>
            <a:ext cx="4069413" cy="2348144"/>
          </a:xfrm>
          <a:prstGeom prst="rect">
            <a:avLst/>
          </a:prstGeom>
        </p:spPr>
      </p:pic>
    </p:spTree>
  </p:cSld>
  <p:clrMapOvr>
    <a:masterClrMapping/>
  </p:clrMapOvr>
</p:sld>
</file>

<file path=ppt/slides/slide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304800"/>
            <a:ext cx="8610600" cy="5755422"/>
          </a:xfrm>
          <a:prstGeom prst="rect">
            <a:avLst/>
          </a:prstGeom>
        </p:spPr>
        <p:txBody>
          <a:bodyPr wrap="square">
            <a:spAutoFit/>
          </a:bodyPr>
          <a:lstStyle/>
          <a:p>
            <a:pPr algn="just"/>
            <a:r>
              <a:rPr lang="en-US" sz="2300" b="1" dirty="0">
                <a:latin typeface="Times New Roman" pitchFamily="18" charset="0"/>
                <a:cs typeface="Times New Roman" pitchFamily="18" charset="0"/>
              </a:rPr>
              <a:t>Disallowance / deemed income u/s 40A(3)/ 40A(3A)</a:t>
            </a:r>
          </a:p>
          <a:p>
            <a:pPr algn="just"/>
            <a:r>
              <a:rPr lang="en-US" sz="2300" dirty="0">
                <a:latin typeface="Times New Roman" pitchFamily="18" charset="0"/>
                <a:cs typeface="Times New Roman" pitchFamily="18" charset="0"/>
              </a:rPr>
              <a:t>It should be noted that cash expenditure limit per person per day has been decreased from AY 2018-19 from Rs. 20000/- to Rs.10000/-.</a:t>
            </a:r>
          </a:p>
          <a:p>
            <a:pPr algn="just"/>
            <a:endParaRPr lang="en-US" sz="2300" dirty="0">
              <a:latin typeface="Times New Roman" pitchFamily="18" charset="0"/>
              <a:cs typeface="Times New Roman" pitchFamily="18" charset="0"/>
            </a:endParaRPr>
          </a:p>
          <a:p>
            <a:pPr algn="just"/>
            <a:r>
              <a:rPr lang="en-US" sz="2300" dirty="0">
                <a:latin typeface="Times New Roman" pitchFamily="18" charset="0"/>
                <a:cs typeface="Times New Roman" pitchFamily="18" charset="0"/>
              </a:rPr>
              <a:t>The Tax Auditor should obtain a list of all the cash payments exceeding Rs.10,000/- per person per day (Rs.35,000 in case of plying, hiring or leasing goods carriages) made by the </a:t>
            </a:r>
            <a:r>
              <a:rPr lang="en-US" sz="2300" dirty="0" err="1">
                <a:latin typeface="Times New Roman" pitchFamily="18" charset="0"/>
                <a:cs typeface="Times New Roman" pitchFamily="18" charset="0"/>
              </a:rPr>
              <a:t>assessee</a:t>
            </a:r>
            <a:r>
              <a:rPr lang="en-US" sz="2300" dirty="0">
                <a:latin typeface="Times New Roman" pitchFamily="18" charset="0"/>
                <a:cs typeface="Times New Roman" pitchFamily="18" charset="0"/>
              </a:rPr>
              <a:t> during the relevant year which should include the list of payments exempted in terms of Rule 6DD with reasons. </a:t>
            </a:r>
          </a:p>
          <a:p>
            <a:pPr algn="just"/>
            <a:endParaRPr lang="en-US" sz="2300" dirty="0">
              <a:latin typeface="Times New Roman" pitchFamily="18" charset="0"/>
              <a:cs typeface="Times New Roman" pitchFamily="18" charset="0"/>
            </a:endParaRPr>
          </a:p>
          <a:p>
            <a:pPr algn="just"/>
            <a:r>
              <a:rPr lang="en-US" sz="2300" dirty="0">
                <a:latin typeface="Times New Roman" pitchFamily="18" charset="0"/>
                <a:cs typeface="Times New Roman" pitchFamily="18" charset="0"/>
              </a:rPr>
              <a:t>This list should be verified by the tax auditor with the books of account in order to ascertain whether the conditions for specific exemption granted under clauses of Rule 6DD are satisfied. </a:t>
            </a:r>
          </a:p>
          <a:p>
            <a:pPr algn="just"/>
            <a:endParaRPr lang="en-US" sz="2300" dirty="0">
              <a:latin typeface="Times New Roman" pitchFamily="18" charset="0"/>
              <a:cs typeface="Times New Roman" pitchFamily="18" charset="0"/>
            </a:endParaRPr>
          </a:p>
          <a:p>
            <a:pPr algn="just"/>
            <a:r>
              <a:rPr lang="en-US" sz="2300" dirty="0">
                <a:latin typeface="Times New Roman" pitchFamily="18" charset="0"/>
                <a:cs typeface="Times New Roman" pitchFamily="18" charset="0"/>
              </a:rPr>
              <a:t>Details of payments which do not satisfy the above conditions should be stated under this clause.</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260648"/>
            <a:ext cx="8534400" cy="5509200"/>
          </a:xfrm>
          <a:prstGeom prst="rect">
            <a:avLst/>
          </a:prstGeom>
        </p:spPr>
        <p:txBody>
          <a:bodyPr wrap="square">
            <a:spAutoFit/>
          </a:bodyPr>
          <a:lstStyle/>
          <a:p>
            <a:pPr algn="just"/>
            <a:r>
              <a:rPr lang="en-US" sz="2200" dirty="0">
                <a:latin typeface="Times New Roman" pitchFamily="18" charset="0"/>
                <a:cs typeface="Times New Roman" pitchFamily="18" charset="0"/>
              </a:rPr>
              <a:t>In case expenditure is incurred in earlier previous years, but payment is made in the previous year under tax audit, then also the limits discussed above needs to be verified and payments made in excess of the limits would be deemed to be income of current previous year u/s 40A(3A) and is to be reported in clause 21(d)(B).</a:t>
            </a:r>
          </a:p>
          <a:p>
            <a:pPr algn="just"/>
            <a:endParaRPr lang="en-US" sz="2200" dirty="0">
              <a:latin typeface="Times New Roman" pitchFamily="18" charset="0"/>
              <a:cs typeface="Times New Roman" pitchFamily="18" charset="0"/>
            </a:endParaRPr>
          </a:p>
          <a:p>
            <a:pPr algn="just"/>
            <a:r>
              <a:rPr lang="en-US" sz="2200" dirty="0">
                <a:latin typeface="Times New Roman" pitchFamily="18" charset="0"/>
                <a:cs typeface="Times New Roman" pitchFamily="18" charset="0"/>
              </a:rPr>
              <a:t>The tax auditor has to take into account the technological advancements in the field of banking and information technology. </a:t>
            </a:r>
          </a:p>
          <a:p>
            <a:pPr algn="just"/>
            <a:endParaRPr lang="en-US" sz="2200" dirty="0">
              <a:latin typeface="Times New Roman" pitchFamily="18" charset="0"/>
              <a:cs typeface="Times New Roman" pitchFamily="18" charset="0"/>
            </a:endParaRPr>
          </a:p>
          <a:p>
            <a:pPr algn="just"/>
            <a:r>
              <a:rPr lang="en-US" sz="2200" dirty="0">
                <a:latin typeface="Times New Roman" pitchFamily="18" charset="0"/>
                <a:cs typeface="Times New Roman" pitchFamily="18" charset="0"/>
              </a:rPr>
              <a:t>It may be noted that with the advancement in technology, use of electronic payment system such as RTGS/NEFT, etc, are widely used. </a:t>
            </a:r>
          </a:p>
          <a:p>
            <a:pPr algn="just"/>
            <a:endParaRPr lang="en-US" sz="2200" dirty="0">
              <a:latin typeface="Times New Roman" pitchFamily="18" charset="0"/>
              <a:cs typeface="Times New Roman" pitchFamily="18" charset="0"/>
            </a:endParaRPr>
          </a:p>
          <a:p>
            <a:pPr algn="just"/>
            <a:r>
              <a:rPr lang="en-US" sz="2200" dirty="0">
                <a:latin typeface="Times New Roman" pitchFamily="18" charset="0"/>
                <a:cs typeface="Times New Roman" pitchFamily="18" charset="0"/>
              </a:rPr>
              <a:t>In case the payments are made electronically, then it can be contented that such payments are not liable for disallowance as the main intention of provisions of sec. 40(3)/ (3A) is to restrict the use of cash in transactions exceeding Rs.10000/-</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228600"/>
            <a:ext cx="8686800" cy="4524315"/>
          </a:xfrm>
          <a:prstGeom prst="rect">
            <a:avLst/>
          </a:prstGeom>
        </p:spPr>
        <p:txBody>
          <a:bodyPr wrap="square">
            <a:spAutoFit/>
          </a:bodyPr>
          <a:lstStyle/>
          <a:p>
            <a:pPr algn="just"/>
            <a:r>
              <a:rPr lang="en-US" sz="2400" dirty="0">
                <a:latin typeface="Times New Roman" pitchFamily="18" charset="0"/>
                <a:cs typeface="Times New Roman" pitchFamily="18" charset="0"/>
              </a:rPr>
              <a:t>It is also to be verified that the payment was made by account payee </a:t>
            </a:r>
            <a:r>
              <a:rPr lang="en-US" sz="2400" dirty="0" err="1">
                <a:latin typeface="Times New Roman" pitchFamily="18" charset="0"/>
                <a:cs typeface="Times New Roman" pitchFamily="18" charset="0"/>
              </a:rPr>
              <a:t>cheque</a:t>
            </a:r>
            <a:r>
              <a:rPr lang="en-US" sz="2400" dirty="0">
                <a:latin typeface="Times New Roman" pitchFamily="18" charset="0"/>
                <a:cs typeface="Times New Roman" pitchFamily="18" charset="0"/>
              </a:rPr>
              <a:t> or account payee draft. Crossed </a:t>
            </a:r>
            <a:r>
              <a:rPr lang="en-US" sz="2400" dirty="0" err="1">
                <a:latin typeface="Times New Roman" pitchFamily="18" charset="0"/>
                <a:cs typeface="Times New Roman" pitchFamily="18" charset="0"/>
              </a:rPr>
              <a:t>cheques</a:t>
            </a:r>
            <a:r>
              <a:rPr lang="en-US" sz="2400" dirty="0">
                <a:latin typeface="Times New Roman" pitchFamily="18" charset="0"/>
                <a:cs typeface="Times New Roman" pitchFamily="18" charset="0"/>
              </a:rPr>
              <a:t> are not account payee as held in few cases.</a:t>
            </a:r>
          </a:p>
          <a:p>
            <a:pPr algn="just"/>
            <a:r>
              <a:rPr lang="en-US" sz="2400" dirty="0">
                <a:latin typeface="Times New Roman" pitchFamily="18" charset="0"/>
                <a:cs typeface="Times New Roman" pitchFamily="18" charset="0"/>
              </a:rPr>
              <a:t>Though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did not possess necessary evidence to enable the auditor to verify that the payment made was through account </a:t>
            </a:r>
            <a:r>
              <a:rPr lang="en-US" sz="2400" dirty="0" err="1">
                <a:latin typeface="Times New Roman" pitchFamily="18" charset="0"/>
                <a:cs typeface="Times New Roman" pitchFamily="18" charset="0"/>
              </a:rPr>
              <a:t>cheque</a:t>
            </a:r>
            <a:r>
              <a:rPr lang="en-US" sz="2400" dirty="0">
                <a:latin typeface="Times New Roman" pitchFamily="18" charset="0"/>
                <a:cs typeface="Times New Roman" pitchFamily="18" charset="0"/>
              </a:rPr>
              <a:t> or account payee draft, the same should be accordingly reported, which may be as under:</a:t>
            </a:r>
          </a:p>
          <a:p>
            <a:pPr algn="just"/>
            <a:r>
              <a:rPr lang="en-US" sz="2400" i="1" dirty="0">
                <a:latin typeface="Times New Roman" pitchFamily="18" charset="0"/>
                <a:cs typeface="Times New Roman" pitchFamily="18" charset="0"/>
              </a:rPr>
              <a:t>Though we have not noticed any payment in excess of Rs.10000/- or Rs. 35000/- (in case of plying, hiring or leasing goods carriages) have been made in contravention of section 40A(3) / 40(3A) read with rule 6DD, however the </a:t>
            </a:r>
            <a:r>
              <a:rPr lang="en-US" sz="2400" i="1" dirty="0" err="1">
                <a:latin typeface="Times New Roman" pitchFamily="18" charset="0"/>
                <a:cs typeface="Times New Roman" pitchFamily="18" charset="0"/>
              </a:rPr>
              <a:t>assesse</a:t>
            </a:r>
            <a:r>
              <a:rPr lang="en-US" sz="2400" i="1" dirty="0">
                <a:latin typeface="Times New Roman" pitchFamily="18" charset="0"/>
                <a:cs typeface="Times New Roman" pitchFamily="18" charset="0"/>
              </a:rPr>
              <a:t> did not possess necessary evidence to verify the same.</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Rectangle 3"/>
          <p:cNvSpPr>
            <a:spLocks noGrp="1" noChangeArrowheads="1"/>
          </p:cNvSpPr>
          <p:nvPr>
            <p:ph idx="1"/>
          </p:nvPr>
        </p:nvSpPr>
        <p:spPr>
          <a:xfrm>
            <a:off x="152400" y="908720"/>
            <a:ext cx="8763000" cy="5400600"/>
          </a:xfrm>
          <a:ln w="38100"/>
        </p:spPr>
        <p:txBody>
          <a:bodyPr>
            <a:noAutofit/>
          </a:bodyPr>
          <a:lstStyle/>
          <a:p>
            <a:pPr marL="365760" indent="-256032" algn="just" eaLnBrk="1" fontAlgn="auto" hangingPunct="1">
              <a:spcBef>
                <a:spcPts val="0"/>
              </a:spcBef>
              <a:spcAft>
                <a:spcPts val="0"/>
              </a:spcAft>
              <a:buFont typeface="Arial" pitchFamily="34" charset="0"/>
              <a:buNone/>
              <a:defRPr/>
            </a:pPr>
            <a:r>
              <a:rPr lang="en-US" sz="2400" b="1" dirty="0">
                <a:solidFill>
                  <a:schemeClr val="tx1"/>
                </a:solidFill>
                <a:latin typeface="Times New Roman" pitchFamily="18" charset="0"/>
                <a:cs typeface="Times New Roman" pitchFamily="18" charset="0"/>
              </a:rPr>
              <a:t>Notification No 208/2007, </a:t>
            </a:r>
            <a:r>
              <a:rPr lang="en-US" sz="2400" b="1" dirty="0" err="1">
                <a:solidFill>
                  <a:schemeClr val="tx1"/>
                </a:solidFill>
                <a:latin typeface="Times New Roman" pitchFamily="18" charset="0"/>
                <a:cs typeface="Times New Roman" pitchFamily="18" charset="0"/>
              </a:rPr>
              <a:t>dt</a:t>
            </a:r>
            <a:r>
              <a:rPr lang="en-US" sz="2400" b="1" dirty="0">
                <a:solidFill>
                  <a:schemeClr val="tx1"/>
                </a:solidFill>
                <a:latin typeface="Times New Roman" pitchFamily="18" charset="0"/>
                <a:cs typeface="Times New Roman" pitchFamily="18" charset="0"/>
              </a:rPr>
              <a:t> 27.06.2007	</a:t>
            </a:r>
          </a:p>
          <a:p>
            <a:pPr marL="185738" indent="-185738" algn="just" eaLnBrk="1" fontAlgn="auto" hangingPunct="1">
              <a:spcBef>
                <a:spcPts val="0"/>
              </a:spcBef>
              <a:spcAft>
                <a:spcPts val="0"/>
              </a:spcAft>
              <a:buFont typeface="Wingdings" pitchFamily="2" charset="2"/>
              <a:buNone/>
              <a:defRPr/>
            </a:pPr>
            <a:r>
              <a:rPr lang="en-US" sz="2400" i="1" dirty="0">
                <a:solidFill>
                  <a:schemeClr val="tx1"/>
                </a:solidFill>
                <a:latin typeface="Times New Roman" pitchFamily="18" charset="0"/>
                <a:cs typeface="Times New Roman" pitchFamily="18" charset="0"/>
              </a:rPr>
              <a:t>	</a:t>
            </a:r>
            <a:r>
              <a:rPr lang="en-US" sz="2400" u="sng" dirty="0">
                <a:solidFill>
                  <a:schemeClr val="tx1"/>
                </a:solidFill>
                <a:latin typeface="Times New Roman" pitchFamily="18" charset="0"/>
                <a:cs typeface="Times New Roman" pitchFamily="18" charset="0"/>
              </a:rPr>
              <a:t>Rule 6DD - No disallowance of sum exceeding Rs 20,000 made to a person in a day otherwise than by a/c payee cheque or draft for payment for following:</a:t>
            </a:r>
          </a:p>
          <a:p>
            <a:pPr marL="365760" indent="-256032" algn="just" eaLnBrk="1" fontAlgn="auto" hangingPunct="1">
              <a:spcBef>
                <a:spcPts val="0"/>
              </a:spcBef>
              <a:spcAft>
                <a:spcPts val="0"/>
              </a:spcAft>
              <a:buFont typeface="Wingdings" pitchFamily="2" charset="2"/>
              <a:buChar char="Ø"/>
              <a:defRPr/>
            </a:pPr>
            <a:endParaRPr lang="en-US" sz="1400" dirty="0">
              <a:solidFill>
                <a:schemeClr val="tx1"/>
              </a:solidFill>
              <a:latin typeface="Times New Roman" pitchFamily="18" charset="0"/>
              <a:cs typeface="Times New Roman" pitchFamily="18" charset="0"/>
            </a:endParaRPr>
          </a:p>
          <a:p>
            <a:pPr marL="542925" indent="-271463" algn="just" eaLnBrk="1" fontAlgn="auto" hangingPunct="1">
              <a:spcBef>
                <a:spcPts val="0"/>
              </a:spcBef>
              <a:spcAft>
                <a:spcPts val="0"/>
              </a:spcAft>
              <a:buFont typeface="Wingdings" pitchFamily="2" charset="2"/>
              <a:buChar char="Ø"/>
              <a:defRPr/>
            </a:pPr>
            <a:r>
              <a:rPr lang="en-US" sz="2400" dirty="0">
                <a:solidFill>
                  <a:schemeClr val="tx1"/>
                </a:solidFill>
                <a:latin typeface="Times New Roman" pitchFamily="18" charset="0"/>
                <a:cs typeface="Times New Roman" pitchFamily="18" charset="0"/>
              </a:rPr>
              <a:t>Payment made to - RBI, SBI, Cooperative/land mortgage Bank, Primary Agricultural Credit Society, LIC</a:t>
            </a:r>
          </a:p>
          <a:p>
            <a:pPr marL="542925" indent="-271463" algn="just" eaLnBrk="1" fontAlgn="auto" hangingPunct="1">
              <a:spcBef>
                <a:spcPts val="0"/>
              </a:spcBef>
              <a:spcAft>
                <a:spcPts val="0"/>
              </a:spcAft>
              <a:buFont typeface="Wingdings" pitchFamily="2" charset="2"/>
              <a:buChar char="Ø"/>
              <a:defRPr/>
            </a:pPr>
            <a:r>
              <a:rPr lang="en-US" sz="2400" dirty="0">
                <a:solidFill>
                  <a:schemeClr val="tx1"/>
                </a:solidFill>
                <a:latin typeface="Times New Roman" pitchFamily="18" charset="0"/>
                <a:cs typeface="Times New Roman" pitchFamily="18" charset="0"/>
              </a:rPr>
              <a:t>Payment to Govt. for legal tender</a:t>
            </a:r>
          </a:p>
          <a:p>
            <a:pPr marL="542925" indent="-271463" algn="just" eaLnBrk="1" fontAlgn="auto" hangingPunct="1">
              <a:spcBef>
                <a:spcPts val="0"/>
              </a:spcBef>
              <a:spcAft>
                <a:spcPts val="0"/>
              </a:spcAft>
              <a:buFont typeface="Wingdings" pitchFamily="2" charset="2"/>
              <a:buChar char="Ø"/>
              <a:defRPr/>
            </a:pPr>
            <a:r>
              <a:rPr lang="en-US" sz="2400" dirty="0">
                <a:solidFill>
                  <a:schemeClr val="tx1"/>
                </a:solidFill>
                <a:latin typeface="Times New Roman" pitchFamily="18" charset="0"/>
                <a:cs typeface="Times New Roman" pitchFamily="18" charset="0"/>
              </a:rPr>
              <a:t>Payment made by - LC, Mail or Telegraphic t/f, Book adjustment in bank or inter bank,  BE, ECS, Credit card, Debit card</a:t>
            </a:r>
          </a:p>
          <a:p>
            <a:pPr marL="542925" indent="-271463" algn="just" eaLnBrk="1" fontAlgn="auto" hangingPunct="1">
              <a:spcBef>
                <a:spcPts val="0"/>
              </a:spcBef>
              <a:spcAft>
                <a:spcPts val="0"/>
              </a:spcAft>
              <a:buFont typeface="Wingdings" pitchFamily="2" charset="2"/>
              <a:buChar char="Ø"/>
              <a:defRPr/>
            </a:pPr>
            <a:r>
              <a:rPr lang="en-US" sz="2400" dirty="0">
                <a:solidFill>
                  <a:schemeClr val="tx1"/>
                </a:solidFill>
                <a:latin typeface="Times New Roman" pitchFamily="18" charset="0"/>
                <a:cs typeface="Times New Roman" pitchFamily="18" charset="0"/>
              </a:rPr>
              <a:t>Payment made by way of adjustment against the amount of any liability incurred by the payee for any goods supplied or services rendered by the assessee to such payee.</a:t>
            </a:r>
          </a:p>
          <a:p>
            <a:pPr marL="542925" indent="-271463" algn="just" eaLnBrk="1" fontAlgn="auto" hangingPunct="1">
              <a:spcBef>
                <a:spcPts val="0"/>
              </a:spcBef>
              <a:spcAft>
                <a:spcPts val="0"/>
              </a:spcAft>
              <a:buFont typeface="Wingdings" pitchFamily="2" charset="2"/>
              <a:buChar char="Ø"/>
              <a:defRPr/>
            </a:pPr>
            <a:endParaRPr lang="en-US" sz="2400" dirty="0">
              <a:solidFill>
                <a:schemeClr val="tx1"/>
              </a:solidFill>
              <a:latin typeface="Times New Roman" pitchFamily="18" charset="0"/>
              <a:cs typeface="Times New Roman" pitchFamily="18" charset="0"/>
            </a:endParaRPr>
          </a:p>
        </p:txBody>
      </p:sp>
      <p:sp>
        <p:nvSpPr>
          <p:cNvPr id="112644" name="Title 6"/>
          <p:cNvSpPr>
            <a:spLocks noGrp="1"/>
          </p:cNvSpPr>
          <p:nvPr>
            <p:ph type="title"/>
          </p:nvPr>
        </p:nvSpPr>
        <p:spPr>
          <a:xfrm>
            <a:off x="228600" y="152400"/>
            <a:ext cx="7315200" cy="990600"/>
          </a:xfrm>
        </p:spPr>
        <p:txBody>
          <a:bodyPr/>
          <a:lstStyle/>
          <a:p>
            <a:pPr algn="just" eaLnBrk="1" fontAlgn="auto" hangingPunct="1">
              <a:spcAft>
                <a:spcPts val="0"/>
              </a:spcAft>
              <a:defRPr/>
            </a:pPr>
            <a:r>
              <a:rPr lang="en-US" sz="4000" dirty="0">
                <a:solidFill>
                  <a:schemeClr val="tx1"/>
                </a:solidFill>
                <a:latin typeface="Times New Roman" pitchFamily="18" charset="0"/>
                <a:cs typeface="Times New Roman" pitchFamily="18" charset="0"/>
              </a:rPr>
              <a:t>Rule 6DD…..</a:t>
            </a:r>
            <a:endParaRPr lang="en-US" sz="2000" i="1" dirty="0">
              <a:solidFill>
                <a:schemeClr val="tx1"/>
              </a:solidFill>
              <a:latin typeface="Times New Roman" pitchFamily="18" charset="0"/>
              <a:cs typeface="Times New Roman" pitchFamily="18" charset="0"/>
            </a:endParaRPr>
          </a:p>
        </p:txBody>
      </p:sp>
      <p:sp>
        <p:nvSpPr>
          <p:cNvPr id="144388" name="Rectangle 4"/>
          <p:cNvSpPr>
            <a:spLocks noChangeArrowheads="1"/>
          </p:cNvSpPr>
          <p:nvPr/>
        </p:nvSpPr>
        <p:spPr bwMode="auto">
          <a:xfrm>
            <a:off x="1524000" y="1981200"/>
            <a:ext cx="7620000" cy="4114800"/>
          </a:xfrm>
          <a:prstGeom prst="rect">
            <a:avLst/>
          </a:prstGeom>
          <a:noFill/>
          <a:ln w="12700" cap="sq">
            <a:noFill/>
            <a:miter lim="800000"/>
            <a:headEnd type="none" w="sm" len="sm"/>
            <a:tailEnd type="none" w="sm" len="sm"/>
          </a:ln>
        </p:spPr>
        <p:txBody>
          <a:bodyPr/>
          <a:lstStyle/>
          <a:p>
            <a:pPr marL="342900" indent="-342900">
              <a:spcBef>
                <a:spcPct val="20000"/>
              </a:spcBef>
              <a:buClr>
                <a:schemeClr val="tx2"/>
              </a:buClr>
              <a:buFont typeface="Wingdings" pitchFamily="2" charset="2"/>
              <a:buChar char="w"/>
            </a:pPr>
            <a:endParaRPr lang="en-AU" sz="3200">
              <a:latin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itle 6"/>
          <p:cNvSpPr>
            <a:spLocks noGrp="1"/>
          </p:cNvSpPr>
          <p:nvPr>
            <p:ph type="title"/>
          </p:nvPr>
        </p:nvSpPr>
        <p:spPr>
          <a:xfrm>
            <a:off x="228600" y="152400"/>
            <a:ext cx="7315200" cy="990600"/>
          </a:xfrm>
        </p:spPr>
        <p:txBody>
          <a:bodyPr/>
          <a:lstStyle/>
          <a:p>
            <a:pPr algn="just" eaLnBrk="1" fontAlgn="auto" hangingPunct="1">
              <a:spcAft>
                <a:spcPts val="0"/>
              </a:spcAft>
              <a:defRPr/>
            </a:pPr>
            <a:r>
              <a:rPr lang="en-US" sz="4000" dirty="0">
                <a:solidFill>
                  <a:schemeClr val="tx1"/>
                </a:solidFill>
                <a:latin typeface="Times New Roman" pitchFamily="18" charset="0"/>
                <a:cs typeface="Times New Roman" pitchFamily="18" charset="0"/>
              </a:rPr>
              <a:t>Rule 6DD…..</a:t>
            </a:r>
            <a:endParaRPr lang="en-US" sz="2000" i="1" dirty="0">
              <a:solidFill>
                <a:schemeClr val="tx1"/>
              </a:solidFill>
              <a:latin typeface="Times New Roman" pitchFamily="18" charset="0"/>
              <a:cs typeface="Times New Roman" pitchFamily="18" charset="0"/>
            </a:endParaRPr>
          </a:p>
        </p:txBody>
      </p:sp>
      <p:sp>
        <p:nvSpPr>
          <p:cNvPr id="6" name="Rectangle 5"/>
          <p:cNvSpPr/>
          <p:nvPr/>
        </p:nvSpPr>
        <p:spPr>
          <a:xfrm>
            <a:off x="228600" y="990600"/>
            <a:ext cx="8686800" cy="4940300"/>
          </a:xfrm>
          <a:prstGeom prst="rect">
            <a:avLst/>
          </a:prstGeom>
        </p:spPr>
        <p:txBody>
          <a:bodyPr>
            <a:spAutoFit/>
          </a:bodyPr>
          <a:lstStyle/>
          <a:p>
            <a:pPr marL="228600" indent="-228600" algn="just">
              <a:spcBef>
                <a:spcPts val="0"/>
              </a:spcBef>
              <a:buFont typeface="Wingdings" pitchFamily="2" charset="2"/>
              <a:buChar char="Ø"/>
              <a:defRPr/>
            </a:pPr>
            <a:r>
              <a:rPr lang="en-US" sz="2100" b="1" dirty="0">
                <a:latin typeface="Times New Roman" pitchFamily="18" charset="0"/>
                <a:cs typeface="Times New Roman" pitchFamily="18" charset="0"/>
              </a:rPr>
              <a:t>Payment for purchase of</a:t>
            </a:r>
          </a:p>
          <a:p>
            <a:pPr marL="625475" lvl="1" indent="-336550" algn="just">
              <a:spcBef>
                <a:spcPts val="0"/>
              </a:spcBef>
              <a:buFont typeface="Wingdings" pitchFamily="2" charset="2"/>
              <a:buChar char="§"/>
              <a:defRPr/>
            </a:pPr>
            <a:r>
              <a:rPr lang="en-US" sz="2100" dirty="0">
                <a:latin typeface="Times New Roman" pitchFamily="18" charset="0"/>
                <a:cs typeface="Times New Roman" pitchFamily="18" charset="0"/>
              </a:rPr>
              <a:t>Agriculture or forest produce</a:t>
            </a:r>
          </a:p>
          <a:p>
            <a:pPr marL="625475" lvl="1" indent="-336550" algn="just">
              <a:spcBef>
                <a:spcPts val="0"/>
              </a:spcBef>
              <a:buFont typeface="Wingdings" pitchFamily="2" charset="2"/>
              <a:buChar char="§"/>
              <a:defRPr/>
            </a:pPr>
            <a:r>
              <a:rPr lang="en-US" sz="2100" dirty="0">
                <a:latin typeface="Times New Roman" pitchFamily="18" charset="0"/>
                <a:cs typeface="Times New Roman" pitchFamily="18" charset="0"/>
              </a:rPr>
              <a:t>Production of animal husbandry.</a:t>
            </a:r>
          </a:p>
          <a:p>
            <a:pPr marL="625475" lvl="1" indent="-336550" algn="just">
              <a:spcBef>
                <a:spcPts val="0"/>
              </a:spcBef>
              <a:buFont typeface="Wingdings" pitchFamily="2" charset="2"/>
              <a:buChar char="§"/>
              <a:defRPr/>
            </a:pPr>
            <a:r>
              <a:rPr lang="en-US" sz="2100" dirty="0">
                <a:latin typeface="Times New Roman" pitchFamily="18" charset="0"/>
                <a:cs typeface="Times New Roman" pitchFamily="18" charset="0"/>
              </a:rPr>
              <a:t>Fish or fish products</a:t>
            </a:r>
          </a:p>
          <a:p>
            <a:pPr marL="625475" lvl="1" indent="-336550" algn="just">
              <a:spcBef>
                <a:spcPts val="0"/>
              </a:spcBef>
              <a:buFont typeface="Wingdings" pitchFamily="2" charset="2"/>
              <a:buChar char="§"/>
              <a:defRPr/>
            </a:pPr>
            <a:r>
              <a:rPr lang="en-US" sz="2100" dirty="0">
                <a:latin typeface="Times New Roman" pitchFamily="18" charset="0"/>
                <a:cs typeface="Times New Roman" pitchFamily="18" charset="0"/>
              </a:rPr>
              <a:t>Products of horticulture or apiculture</a:t>
            </a:r>
          </a:p>
          <a:p>
            <a:pPr marL="228600" lvl="1" indent="-228600" algn="just">
              <a:spcBef>
                <a:spcPts val="0"/>
              </a:spcBef>
              <a:buFont typeface="Wingdings" pitchFamily="2" charset="2"/>
              <a:buChar char="Ø"/>
              <a:defRPr/>
            </a:pPr>
            <a:r>
              <a:rPr lang="en-US" sz="2100" dirty="0">
                <a:latin typeface="Times New Roman" pitchFamily="18" charset="0"/>
                <a:cs typeface="Times New Roman" pitchFamily="18" charset="0"/>
              </a:rPr>
              <a:t>Payment for purchase of product produced without aid of power in cottage industry.</a:t>
            </a:r>
          </a:p>
          <a:p>
            <a:pPr marL="228600" indent="-228600" algn="just">
              <a:spcBef>
                <a:spcPts val="0"/>
              </a:spcBef>
              <a:buFont typeface="Wingdings" pitchFamily="2" charset="2"/>
              <a:buChar char="Ø"/>
              <a:defRPr/>
            </a:pPr>
            <a:r>
              <a:rPr lang="en-US" sz="2100" dirty="0">
                <a:latin typeface="Times New Roman" pitchFamily="18" charset="0"/>
                <a:cs typeface="Times New Roman" pitchFamily="18" charset="0"/>
              </a:rPr>
              <a:t>Payment made in village or town &amp; date of payment is not served by bank.</a:t>
            </a:r>
          </a:p>
          <a:p>
            <a:pPr marL="228600" indent="-228600" algn="just">
              <a:spcBef>
                <a:spcPts val="0"/>
              </a:spcBef>
              <a:buFont typeface="Wingdings" pitchFamily="2" charset="2"/>
              <a:buChar char="Ø"/>
              <a:defRPr/>
            </a:pPr>
            <a:r>
              <a:rPr lang="en-US" sz="2100" dirty="0">
                <a:latin typeface="Times New Roman" pitchFamily="18" charset="0"/>
                <a:cs typeface="Times New Roman" pitchFamily="18" charset="0"/>
              </a:rPr>
              <a:t>Payment not exceeding Rs 50,000 by an </a:t>
            </a:r>
            <a:r>
              <a:rPr lang="en-US" sz="2100" dirty="0" err="1">
                <a:latin typeface="Times New Roman" pitchFamily="18" charset="0"/>
                <a:cs typeface="Times New Roman" pitchFamily="18" charset="0"/>
              </a:rPr>
              <a:t>assessee</a:t>
            </a:r>
            <a:r>
              <a:rPr lang="en-US" sz="2100" dirty="0">
                <a:latin typeface="Times New Roman" pitchFamily="18" charset="0"/>
                <a:cs typeface="Times New Roman" pitchFamily="18" charset="0"/>
              </a:rPr>
              <a:t> to his employee or his heirs as gratuity, retrenchment compensation etc.</a:t>
            </a:r>
          </a:p>
          <a:p>
            <a:pPr marL="228600" indent="-228600" algn="just">
              <a:spcBef>
                <a:spcPts val="0"/>
              </a:spcBef>
              <a:buFont typeface="Wingdings" pitchFamily="2" charset="2"/>
              <a:buChar char="Ø"/>
              <a:defRPr/>
            </a:pPr>
            <a:r>
              <a:rPr lang="en-US" sz="2100" dirty="0">
                <a:latin typeface="Times New Roman" pitchFamily="18" charset="0"/>
                <a:cs typeface="Times New Roman" pitchFamily="18" charset="0"/>
              </a:rPr>
              <a:t>Payment of  Salary to employee (Sec 192). </a:t>
            </a:r>
          </a:p>
          <a:p>
            <a:pPr marL="228600" indent="-228600" algn="just">
              <a:spcBef>
                <a:spcPts val="0"/>
              </a:spcBef>
              <a:buFont typeface="Wingdings" pitchFamily="2" charset="2"/>
              <a:buChar char="Ø"/>
              <a:defRPr/>
            </a:pPr>
            <a:r>
              <a:rPr lang="en-US" sz="2100" dirty="0">
                <a:latin typeface="Times New Roman" pitchFamily="18" charset="0"/>
                <a:cs typeface="Times New Roman" pitchFamily="18" charset="0"/>
              </a:rPr>
              <a:t>Payment made on date when banks were closed.</a:t>
            </a:r>
          </a:p>
          <a:p>
            <a:pPr marL="228600" indent="-228600" algn="just">
              <a:spcBef>
                <a:spcPts val="0"/>
              </a:spcBef>
              <a:buFont typeface="Wingdings" pitchFamily="2" charset="2"/>
              <a:buChar char="Ø"/>
              <a:defRPr/>
            </a:pPr>
            <a:r>
              <a:rPr lang="en-US" sz="2100" dirty="0">
                <a:latin typeface="Times New Roman" pitchFamily="18" charset="0"/>
                <a:cs typeface="Times New Roman" pitchFamily="18" charset="0"/>
              </a:rPr>
              <a:t>Payment made by person to his agent who requires to make cash payment for goods.</a:t>
            </a:r>
          </a:p>
          <a:p>
            <a:pPr marL="228600" indent="-228600" algn="just">
              <a:spcBef>
                <a:spcPts val="0"/>
              </a:spcBef>
              <a:buFont typeface="Wingdings" pitchFamily="2" charset="2"/>
              <a:buChar char="Ø"/>
              <a:defRPr/>
            </a:pPr>
            <a:r>
              <a:rPr lang="en-US" sz="2100" dirty="0">
                <a:latin typeface="Times New Roman" pitchFamily="18" charset="0"/>
                <a:cs typeface="Times New Roman" pitchFamily="18" charset="0"/>
              </a:rPr>
              <a:t>Payment by authorized dealer for purchase of foreign currency</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88640"/>
            <a:ext cx="8640960" cy="5976664"/>
          </a:xfrm>
        </p:spPr>
        <p:txBody>
          <a:bodyPr>
            <a:normAutofit/>
          </a:bodyPr>
          <a:lstStyle/>
          <a:p>
            <a:pPr marL="109728" indent="0" algn="ctr">
              <a:buNone/>
            </a:pPr>
            <a:r>
              <a:rPr lang="en-US" sz="2400" b="1" dirty="0">
                <a:latin typeface="Times New Roman" pitchFamily="18" charset="0"/>
                <a:cs typeface="Times New Roman" pitchFamily="18" charset="0"/>
              </a:rPr>
              <a:t>As per Page no 199 of Guidance Note on Tax Audit u/s. 44AB of IT Act, 1961 (Revised 2026)</a:t>
            </a:r>
            <a:endParaRPr lang="en-GB" sz="2200" b="1" dirty="0">
              <a:latin typeface="Times New Roman" panose="02020603050405020304" pitchFamily="18" charset="0"/>
              <a:cs typeface="Times New Roman" panose="02020603050405020304" pitchFamily="18" charset="0"/>
            </a:endParaRPr>
          </a:p>
          <a:p>
            <a:pPr marL="109728" indent="0" algn="just">
              <a:buNone/>
            </a:pPr>
            <a:r>
              <a:rPr lang="en-GB" sz="2400" dirty="0">
                <a:latin typeface="Times New Roman" panose="02020603050405020304" pitchFamily="18" charset="0"/>
                <a:cs typeface="Times New Roman" panose="02020603050405020304" pitchFamily="18" charset="0"/>
              </a:rPr>
              <a:t>36.2.(d) </a:t>
            </a:r>
            <a:r>
              <a:rPr lang="en-US" sz="2400" dirty="0">
                <a:latin typeface="Times New Roman" panose="02020603050405020304" pitchFamily="18" charset="0"/>
                <a:cs typeface="Times New Roman" panose="02020603050405020304" pitchFamily="18" charset="0"/>
              </a:rPr>
              <a:t>Other electronic modes of payment referred to in section 40A(3) and section 40A(3A) have been prescribed in Rule 6ABBA. For the purpose of sub-sections (3) and (3A), the electronic modes are prescribed by Rule 6ABBA and such modes include:</a:t>
            </a:r>
            <a:endParaRPr lang="en-GB" sz="2400" dirty="0">
              <a:latin typeface="Times New Roman" panose="02020603050405020304" pitchFamily="18" charset="0"/>
              <a:cs typeface="Times New Roman" panose="02020603050405020304" pitchFamily="18" charset="0"/>
            </a:endParaRPr>
          </a:p>
          <a:p>
            <a:pPr marL="109728" indent="0" algn="just">
              <a:buNone/>
            </a:pPr>
            <a:r>
              <a:rPr lang="en-GB" sz="2400" b="1" dirty="0">
                <a:latin typeface="Times New Roman" panose="02020603050405020304" pitchFamily="18" charset="0"/>
                <a:cs typeface="Times New Roman" panose="02020603050405020304" pitchFamily="18" charset="0"/>
              </a:rPr>
              <a:t>(a) Credit Card;</a:t>
            </a:r>
          </a:p>
          <a:p>
            <a:pPr marL="109728" indent="0" algn="just">
              <a:buNone/>
            </a:pPr>
            <a:r>
              <a:rPr lang="en-GB" sz="2400" b="1" dirty="0">
                <a:latin typeface="Times New Roman" panose="02020603050405020304" pitchFamily="18" charset="0"/>
                <a:cs typeface="Times New Roman" panose="02020603050405020304" pitchFamily="18" charset="0"/>
              </a:rPr>
              <a:t>(b) Debit Card;</a:t>
            </a:r>
          </a:p>
          <a:p>
            <a:pPr marL="109728" indent="0" algn="just">
              <a:buNone/>
            </a:pPr>
            <a:r>
              <a:rPr lang="en-GB" sz="2400" b="1" dirty="0">
                <a:latin typeface="Times New Roman" panose="02020603050405020304" pitchFamily="18" charset="0"/>
                <a:cs typeface="Times New Roman" panose="02020603050405020304" pitchFamily="18" charset="0"/>
              </a:rPr>
              <a:t>(c) Net Banking;</a:t>
            </a:r>
          </a:p>
          <a:p>
            <a:pPr marL="109728" indent="0" algn="just">
              <a:buNone/>
            </a:pPr>
            <a:r>
              <a:rPr lang="en-GB" sz="2400" b="1" dirty="0">
                <a:latin typeface="Times New Roman" panose="02020603050405020304" pitchFamily="18" charset="0"/>
                <a:cs typeface="Times New Roman" panose="02020603050405020304" pitchFamily="18" charset="0"/>
              </a:rPr>
              <a:t>(d) IMPS (Immediate Payment Service);</a:t>
            </a:r>
          </a:p>
          <a:p>
            <a:pPr marL="109728" indent="0" algn="just">
              <a:buNone/>
            </a:pPr>
            <a:r>
              <a:rPr lang="en-GB" sz="2400" b="1" dirty="0">
                <a:latin typeface="Times New Roman" panose="02020603050405020304" pitchFamily="18" charset="0"/>
                <a:cs typeface="Times New Roman" panose="02020603050405020304" pitchFamily="18" charset="0"/>
              </a:rPr>
              <a:t>(e) UPI (Unified Payment Interface);</a:t>
            </a:r>
          </a:p>
          <a:p>
            <a:pPr marL="109728" indent="0" algn="just">
              <a:buNone/>
            </a:pPr>
            <a:r>
              <a:rPr lang="en-GB" sz="2400" b="1" dirty="0">
                <a:latin typeface="Times New Roman" panose="02020603050405020304" pitchFamily="18" charset="0"/>
                <a:cs typeface="Times New Roman" panose="02020603050405020304" pitchFamily="18" charset="0"/>
              </a:rPr>
              <a:t>(f) RTGS (Real Time Gross Settlement);</a:t>
            </a:r>
          </a:p>
          <a:p>
            <a:pPr marL="109728" indent="0" algn="just">
              <a:buNone/>
            </a:pPr>
            <a:r>
              <a:rPr lang="en-GB" sz="2400" b="1" dirty="0">
                <a:latin typeface="Times New Roman" panose="02020603050405020304" pitchFamily="18" charset="0"/>
                <a:cs typeface="Times New Roman" panose="02020603050405020304" pitchFamily="18" charset="0"/>
              </a:rPr>
              <a:t>(g) NEFT (National Electronic Funds Transfer); and</a:t>
            </a:r>
          </a:p>
          <a:p>
            <a:pPr marL="109728" indent="0" algn="just">
              <a:buNone/>
            </a:pPr>
            <a:r>
              <a:rPr lang="en-GB" sz="2400" b="1" dirty="0">
                <a:latin typeface="Times New Roman" panose="02020603050405020304" pitchFamily="18" charset="0"/>
                <a:cs typeface="Times New Roman" panose="02020603050405020304" pitchFamily="18" charset="0"/>
              </a:rPr>
              <a:t>(h) BHIM (Bharat Interface for Money) Aadhaar Pay;</a:t>
            </a:r>
            <a:endParaRPr lang="en-IN" sz="2400" b="1"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638298284"/>
      </p:ext>
    </p:extLst>
  </p:cSld>
  <p:clrMapOvr>
    <a:masterClrMapping/>
  </p:clrMapOvr>
</p:sld>
</file>

<file path=ppt/slides/slide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9" y="188640"/>
            <a:ext cx="8568951" cy="6215063"/>
          </a:xfrm>
        </p:spPr>
        <p:txBody>
          <a:bodyPr rtlCol="0">
            <a:normAutofit/>
          </a:bodyPr>
          <a:lstStyle/>
          <a:p>
            <a:pPr fontAlgn="auto">
              <a:spcAft>
                <a:spcPts val="0"/>
              </a:spcAft>
              <a:buFont typeface="Arial" panose="020B0604020202020204" pitchFamily="34" charset="0"/>
              <a:buNone/>
              <a:defRPr/>
            </a:pPr>
            <a:r>
              <a:rPr lang="en-US" sz="2300" b="1" dirty="0">
                <a:latin typeface="Times New Roman" pitchFamily="18" charset="0"/>
                <a:cs typeface="Times New Roman" pitchFamily="18" charset="0"/>
              </a:rPr>
              <a:t>3CD Notes - Cash payments</a:t>
            </a:r>
            <a:endParaRPr lang="en-IN" sz="2300" b="1" dirty="0">
              <a:latin typeface="Times New Roman" pitchFamily="18" charset="0"/>
              <a:cs typeface="Times New Roman" pitchFamily="18" charset="0"/>
            </a:endParaRPr>
          </a:p>
          <a:p>
            <a:pPr marL="109728" indent="0" algn="just" fontAlgn="auto">
              <a:spcAft>
                <a:spcPts val="0"/>
              </a:spcAft>
              <a:buNone/>
              <a:defRPr/>
            </a:pPr>
            <a:r>
              <a:rPr lang="en-US" sz="2300" dirty="0">
                <a:latin typeface="Times New Roman" pitchFamily="18" charset="0"/>
                <a:cs typeface="Times New Roman" pitchFamily="18" charset="0"/>
              </a:rPr>
              <a:t>With regard to Clause 21(d) it is informed to us that the Company follows a policy for making all payments for expenses in excess of Rs. 10,000/- through only account payee </a:t>
            </a:r>
            <a:r>
              <a:rPr lang="en-US" sz="2300" dirty="0" err="1">
                <a:latin typeface="Times New Roman" pitchFamily="18" charset="0"/>
                <a:cs typeface="Times New Roman" pitchFamily="18" charset="0"/>
              </a:rPr>
              <a:t>cheque</a:t>
            </a:r>
            <a:r>
              <a:rPr lang="en-US" sz="2300" dirty="0">
                <a:latin typeface="Times New Roman" pitchFamily="18" charset="0"/>
                <a:cs typeface="Times New Roman" pitchFamily="18" charset="0"/>
              </a:rPr>
              <a:t> or account payee bank drafts or by direct credit to accounts. </a:t>
            </a:r>
          </a:p>
          <a:p>
            <a:pPr marL="109728" indent="0" algn="just" fontAlgn="auto">
              <a:spcAft>
                <a:spcPts val="0"/>
              </a:spcAft>
              <a:buNone/>
              <a:defRPr/>
            </a:pPr>
            <a:r>
              <a:rPr lang="en-US" sz="2300" dirty="0">
                <a:latin typeface="Times New Roman" pitchFamily="18" charset="0"/>
                <a:cs typeface="Times New Roman" pitchFamily="18" charset="0"/>
              </a:rPr>
              <a:t>On a scrutiny made on a test check basis no payment in excess of Rs.20,000/- made otherwise than by a account payee cheque or account payee bank draft has been noticed except the payment of Rs.2,50,000 made towards Electricity bill paid to Madhya Pradesh Paschim Kshetra Vidyut </a:t>
            </a:r>
            <a:r>
              <a:rPr lang="en-US" sz="2300" dirty="0" err="1">
                <a:latin typeface="Times New Roman" pitchFamily="18" charset="0"/>
                <a:cs typeface="Times New Roman" pitchFamily="18" charset="0"/>
              </a:rPr>
              <a:t>Vitaran</a:t>
            </a:r>
            <a:r>
              <a:rPr lang="en-US" sz="2300" dirty="0">
                <a:latin typeface="Times New Roman" pitchFamily="18" charset="0"/>
                <a:cs typeface="Times New Roman" pitchFamily="18" charset="0"/>
              </a:rPr>
              <a:t> Company Limited (a government company) which has not been considered disallowable under section 40A(3) by the Company based on following judicial pronouncements:</a:t>
            </a:r>
            <a:endParaRPr lang="en-IN" sz="2300" dirty="0">
              <a:latin typeface="Times New Roman" pitchFamily="18" charset="0"/>
              <a:cs typeface="Times New Roman" pitchFamily="18" charset="0"/>
            </a:endParaRPr>
          </a:p>
          <a:p>
            <a:pPr algn="just" fontAlgn="auto">
              <a:spcAft>
                <a:spcPts val="0"/>
              </a:spcAft>
              <a:buFont typeface="Wingdings" panose="05000000000000000000" pitchFamily="2" charset="2"/>
              <a:buChar char="Ø"/>
              <a:defRPr/>
            </a:pPr>
            <a:r>
              <a:rPr lang="en-US" sz="2300" b="1" dirty="0" err="1">
                <a:latin typeface="Times New Roman" pitchFamily="18" charset="0"/>
                <a:cs typeface="Times New Roman" pitchFamily="18" charset="0"/>
              </a:rPr>
              <a:t>Padigela</a:t>
            </a:r>
            <a:r>
              <a:rPr lang="en-US" sz="2300" b="1" dirty="0">
                <a:latin typeface="Times New Roman" pitchFamily="18" charset="0"/>
                <a:cs typeface="Times New Roman" pitchFamily="18" charset="0"/>
              </a:rPr>
              <a:t> Rajeshwar Ginning Industries (ITA 1137/</a:t>
            </a:r>
            <a:r>
              <a:rPr lang="en-US" sz="2300" b="1" dirty="0" err="1">
                <a:latin typeface="Times New Roman" pitchFamily="18" charset="0"/>
                <a:cs typeface="Times New Roman" pitchFamily="18" charset="0"/>
              </a:rPr>
              <a:t>Hyd</a:t>
            </a:r>
            <a:r>
              <a:rPr lang="en-US" sz="2300" b="1" dirty="0">
                <a:latin typeface="Times New Roman" pitchFamily="18" charset="0"/>
                <a:cs typeface="Times New Roman" pitchFamily="18" charset="0"/>
              </a:rPr>
              <a:t>/2011)</a:t>
            </a:r>
            <a:endParaRPr lang="en-IN" sz="2300" b="1" dirty="0">
              <a:latin typeface="Times New Roman" pitchFamily="18" charset="0"/>
              <a:cs typeface="Times New Roman" pitchFamily="18" charset="0"/>
            </a:endParaRPr>
          </a:p>
          <a:p>
            <a:pPr algn="just" fontAlgn="auto">
              <a:spcAft>
                <a:spcPts val="0"/>
              </a:spcAft>
              <a:buFont typeface="Wingdings" panose="05000000000000000000" pitchFamily="2" charset="2"/>
              <a:buChar char="Ø"/>
              <a:defRPr/>
            </a:pPr>
            <a:r>
              <a:rPr lang="en-US" sz="2300" b="1" dirty="0">
                <a:latin typeface="Times New Roman" pitchFamily="18" charset="0"/>
                <a:cs typeface="Times New Roman" pitchFamily="18" charset="0"/>
              </a:rPr>
              <a:t>Trivedi Corporation (ITA 2844/Ahd/2006)</a:t>
            </a:r>
            <a:endParaRPr lang="en-IN" sz="2300" b="1" dirty="0">
              <a:latin typeface="Times New Roman" pitchFamily="18" charset="0"/>
              <a:cs typeface="Times New Roman" pitchFamily="18" charset="0"/>
            </a:endParaRPr>
          </a:p>
          <a:p>
            <a:pPr algn="just" fontAlgn="auto">
              <a:spcAft>
                <a:spcPts val="0"/>
              </a:spcAft>
              <a:buFont typeface="Wingdings" panose="05000000000000000000" pitchFamily="2" charset="2"/>
              <a:buChar char="Ø"/>
              <a:defRPr/>
            </a:pPr>
            <a:r>
              <a:rPr lang="en-US" sz="2300" b="1" dirty="0">
                <a:latin typeface="Times New Roman" pitchFamily="18" charset="0"/>
                <a:cs typeface="Times New Roman" pitchFamily="18" charset="0"/>
              </a:rPr>
              <a:t>M.R. Soap (P.) Ltd. 32 TTJ 505 (Del)</a:t>
            </a:r>
            <a:endParaRPr lang="en-IN" sz="23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874235519"/>
      </p:ext>
    </p:extLst>
  </p:cSld>
  <p:clrMapOvr>
    <a:masterClrMapping/>
  </p:clrMapOvr>
</p:sld>
</file>

<file path=ppt/slides/slide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116632"/>
            <a:ext cx="8568952" cy="5890659"/>
          </a:xfrm>
        </p:spPr>
        <p:txBody>
          <a:bodyPr>
            <a:normAutofit/>
          </a:bodyPr>
          <a:lstStyle/>
          <a:p>
            <a:pPr algn="just">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 </a:t>
            </a:r>
          </a:p>
          <a:p>
            <a:pPr algn="just">
              <a:buNone/>
            </a:pPr>
            <a:r>
              <a:rPr lang="en-US" sz="2400" b="1" u="sng" dirty="0">
                <a:latin typeface="Times New Roman" panose="02020603050405020304" pitchFamily="18" charset="0"/>
                <a:cs typeface="Times New Roman" panose="02020603050405020304" pitchFamily="18" charset="0"/>
              </a:rPr>
              <a:t>While reviewing various tax audit reports, it has been observed that:</a:t>
            </a:r>
          </a:p>
          <a:p>
            <a:pPr algn="just">
              <a:buNone/>
            </a:pPr>
            <a:r>
              <a:rPr lang="en-US" sz="2400" b="1" u="sng" dirty="0">
                <a:latin typeface="Times New Roman" panose="02020603050405020304" pitchFamily="18" charset="0"/>
                <a:cs typeface="Times New Roman" panose="02020603050405020304" pitchFamily="18" charset="0"/>
              </a:rPr>
              <a:t>a) Where the reporting has been done on the basis of certificate from the </a:t>
            </a:r>
            <a:r>
              <a:rPr lang="en-US" sz="2400" b="1" u="sng" dirty="0" err="1">
                <a:latin typeface="Times New Roman" panose="02020603050405020304" pitchFamily="18" charset="0"/>
                <a:cs typeface="Times New Roman" panose="02020603050405020304" pitchFamily="18" charset="0"/>
              </a:rPr>
              <a:t>assessee</a:t>
            </a:r>
            <a:r>
              <a:rPr lang="en-US" sz="2400" b="1" u="sng" dirty="0">
                <a:latin typeface="Times New Roman" panose="02020603050405020304" pitchFamily="18" charset="0"/>
                <a:cs typeface="Times New Roman" panose="02020603050405020304" pitchFamily="18" charset="0"/>
              </a:rPr>
              <a:t>, the fact was not reported as an observation in clause (3) of Form No. 3CA and clause (5) of Form No.3CB, as the case may be as required by the Guidance Note.</a:t>
            </a:r>
          </a:p>
          <a:p>
            <a:pPr algn="just">
              <a:buNone/>
            </a:pPr>
            <a:r>
              <a:rPr lang="en-US" sz="2400" b="1" u="sng" dirty="0">
                <a:latin typeface="Times New Roman" panose="02020603050405020304" pitchFamily="18" charset="0"/>
                <a:cs typeface="Times New Roman" panose="02020603050405020304" pitchFamily="18" charset="0"/>
              </a:rPr>
              <a:t>b) The observation/ qualification under this clause were provided in the notes attached to Form No. 3CA. However, the same should be reported under clause (3) of Form No. 3CA and/or clause (5) of Form No.3CB, as the case may be as required by the Guidance Note.</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5774" y="404664"/>
            <a:ext cx="8696706" cy="5909310"/>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gn="ctr"/>
            <a:r>
              <a:rPr lang="en-US" sz="2400" b="1" dirty="0">
                <a:latin typeface="Times New Roman" pitchFamily="18" charset="0"/>
                <a:cs typeface="Times New Roman" pitchFamily="18" charset="0"/>
              </a:rPr>
              <a:t>As per Page no 200 &amp; 201 of Guidance Note on Tax Audit u/s. 44AB of IT Act, 1961 (Revised 2026)</a:t>
            </a:r>
            <a:endParaRPr lang="en-US" sz="2200" b="1" dirty="0">
              <a:latin typeface="Times New Roman" pitchFamily="18" charset="0"/>
              <a:cs typeface="Times New Roman" pitchFamily="18" charset="0"/>
            </a:endParaRPr>
          </a:p>
          <a:p>
            <a:pPr algn="just"/>
            <a:r>
              <a:rPr lang="en-US" sz="2200" b="1" dirty="0">
                <a:latin typeface="Times New Roman" pitchFamily="18" charset="0"/>
                <a:cs typeface="Times New Roman" pitchFamily="18" charset="0"/>
              </a:rPr>
              <a:t>Provision for gratuity not allowable u/s 40A(7)</a:t>
            </a:r>
          </a:p>
          <a:p>
            <a:pPr algn="just"/>
            <a:r>
              <a:rPr lang="en-GB" sz="2200" dirty="0">
                <a:latin typeface="Times New Roman" pitchFamily="18" charset="0"/>
                <a:cs typeface="Times New Roman" pitchFamily="18" charset="0"/>
              </a:rPr>
              <a:t>37.1 </a:t>
            </a:r>
            <a:r>
              <a:rPr lang="en-US" sz="2200" dirty="0">
                <a:latin typeface="Times New Roman" pitchFamily="18" charset="0"/>
                <a:cs typeface="Times New Roman" pitchFamily="18" charset="0"/>
              </a:rPr>
              <a:t>As per section 40A(7)(a), no deduction shall be allowed in respect of any provision (whether called as such or by any other name) made by the </a:t>
            </a:r>
            <a:r>
              <a:rPr lang="en-US" sz="2200" dirty="0" err="1">
                <a:latin typeface="Times New Roman" pitchFamily="18" charset="0"/>
                <a:cs typeface="Times New Roman" pitchFamily="18" charset="0"/>
              </a:rPr>
              <a:t>assessee</a:t>
            </a:r>
            <a:r>
              <a:rPr lang="en-US" sz="2200" dirty="0">
                <a:latin typeface="Times New Roman" pitchFamily="18" charset="0"/>
                <a:cs typeface="Times New Roman" pitchFamily="18" charset="0"/>
              </a:rPr>
              <a:t> for the payment of gratuity to his employees on their retirement or on termination of their employment for any reason.</a:t>
            </a:r>
            <a:endParaRPr lang="en-GB" sz="2200" dirty="0">
              <a:latin typeface="Times New Roman" pitchFamily="18" charset="0"/>
              <a:cs typeface="Times New Roman" pitchFamily="18" charset="0"/>
            </a:endParaRPr>
          </a:p>
          <a:p>
            <a:pPr algn="just"/>
            <a:r>
              <a:rPr lang="en-GB" sz="2200" dirty="0">
                <a:latin typeface="Times New Roman" pitchFamily="18" charset="0"/>
                <a:cs typeface="Times New Roman" pitchFamily="18" charset="0"/>
              </a:rPr>
              <a:t>37.2 </a:t>
            </a:r>
            <a:r>
              <a:rPr lang="en-US" sz="2200" dirty="0">
                <a:latin typeface="Times New Roman" pitchFamily="18" charset="0"/>
                <a:cs typeface="Times New Roman" pitchFamily="18" charset="0"/>
              </a:rPr>
              <a:t>As per section 40A(7)(b), the deduction shall be allowed in relation to any provision made by the </a:t>
            </a:r>
            <a:r>
              <a:rPr lang="en-US" sz="2200" dirty="0" err="1">
                <a:latin typeface="Times New Roman" pitchFamily="18" charset="0"/>
                <a:cs typeface="Times New Roman" pitchFamily="18" charset="0"/>
              </a:rPr>
              <a:t>assessee</a:t>
            </a:r>
            <a:r>
              <a:rPr lang="en-US" sz="2200" dirty="0">
                <a:latin typeface="Times New Roman" pitchFamily="18" charset="0"/>
                <a:cs typeface="Times New Roman" pitchFamily="18" charset="0"/>
              </a:rPr>
              <a:t> for the purpose of payment of a sum by way of any contribution towards an approved gratuity fund, or for the purpose of payment of any gratuity, that has become payable during the previous year.</a:t>
            </a:r>
          </a:p>
          <a:p>
            <a:pPr algn="just"/>
            <a:r>
              <a:rPr lang="en-US" sz="2200" dirty="0">
                <a:latin typeface="Times New Roman" pitchFamily="18" charset="0"/>
                <a:cs typeface="Times New Roman" pitchFamily="18" charset="0"/>
              </a:rPr>
              <a:t>The gratuity fund should be approved for the relevant previous year by the Commissioner of Income-tax. If the gratuity fund is not approved for the time being, the </a:t>
            </a:r>
            <a:r>
              <a:rPr lang="en-US" sz="2200" dirty="0" err="1">
                <a:latin typeface="Times New Roman" pitchFamily="18" charset="0"/>
                <a:cs typeface="Times New Roman" pitchFamily="18" charset="0"/>
              </a:rPr>
              <a:t>assessee</a:t>
            </a:r>
            <a:r>
              <a:rPr lang="en-US" sz="2200" dirty="0">
                <a:latin typeface="Times New Roman" pitchFamily="18" charset="0"/>
                <a:cs typeface="Times New Roman" pitchFamily="18" charset="0"/>
              </a:rPr>
              <a:t> would not be able to avail of deduction for any provision made for the payment of a sum by way of any contribution towards that gratuity fund.</a:t>
            </a:r>
            <a:endParaRPr lang="en-GB" sz="2200" dirty="0">
              <a:latin typeface="Times New Roman" pitchFamily="18" charset="0"/>
              <a:cs typeface="Times New Roman" pitchFamily="18" charset="0"/>
            </a:endParaRPr>
          </a:p>
        </p:txBody>
      </p:sp>
      <p:sp>
        <p:nvSpPr>
          <p:cNvPr id="4" name="Rectangle 3"/>
          <p:cNvSpPr/>
          <p:nvPr/>
        </p:nvSpPr>
        <p:spPr>
          <a:xfrm>
            <a:off x="277168" y="44624"/>
            <a:ext cx="2340705" cy="461665"/>
          </a:xfrm>
          <a:prstGeom prst="rect">
            <a:avLst/>
          </a:prstGeom>
        </p:spPr>
        <p:txBody>
          <a:bodyPr wrap="none">
            <a:spAutoFit/>
          </a:bodyPr>
          <a:lstStyle/>
          <a:p>
            <a:pPr algn="just"/>
            <a:r>
              <a:rPr lang="en-US" sz="2400" b="1" dirty="0">
                <a:latin typeface="Times New Roman" pitchFamily="18" charset="0"/>
                <a:cs typeface="Times New Roman" pitchFamily="18" charset="0"/>
              </a:rPr>
              <a:t>CLAUSE - 21(e)</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0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0D24B1-4495-F11C-55AA-CBED34B2C97C}"/>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85957154-07DD-594A-D7AE-327632C29CC6}"/>
              </a:ext>
            </a:extLst>
          </p:cNvPr>
          <p:cNvSpPr/>
          <p:nvPr/>
        </p:nvSpPr>
        <p:spPr>
          <a:xfrm>
            <a:off x="195774" y="476667"/>
            <a:ext cx="8696706" cy="4216539"/>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gn="ctr"/>
            <a:r>
              <a:rPr lang="en-US" sz="2000" b="1" dirty="0">
                <a:latin typeface="Times New Roman" pitchFamily="18" charset="0"/>
                <a:cs typeface="Times New Roman" pitchFamily="18" charset="0"/>
              </a:rPr>
              <a:t>As per Page no 201 of Guidance Note on Tax Audit u/s. 44AB of IT Act, 1961 (Revised 2026)</a:t>
            </a:r>
            <a:endParaRPr lang="en-US" sz="2200" b="1" dirty="0">
              <a:latin typeface="Times New Roman" pitchFamily="18" charset="0"/>
              <a:cs typeface="Times New Roman" pitchFamily="18" charset="0"/>
            </a:endParaRPr>
          </a:p>
          <a:p>
            <a:pPr algn="just"/>
            <a:endParaRPr lang="en-US" sz="2200" dirty="0">
              <a:latin typeface="Times New Roman" pitchFamily="18" charset="0"/>
              <a:cs typeface="Times New Roman" pitchFamily="18" charset="0"/>
            </a:endParaRPr>
          </a:p>
          <a:p>
            <a:pPr algn="just"/>
            <a:r>
              <a:rPr lang="en-US" sz="2200" dirty="0">
                <a:latin typeface="Times New Roman" pitchFamily="18" charset="0"/>
                <a:cs typeface="Times New Roman" pitchFamily="18" charset="0"/>
              </a:rPr>
              <a:t>37.3 The tax auditor should call for the order of the Principal Commissioner of Income-tax/Commissioner of Income-tax granting approval to the gratuity fund, verify the date from which it is effective and also verify whether the provision has been made as provided in the trust deed, rules and regulations governing such trust deed and PCIT/CIT Approval Order stipulations. </a:t>
            </a:r>
          </a:p>
          <a:p>
            <a:pPr algn="just"/>
            <a:endParaRPr lang="en-US" sz="2200" dirty="0">
              <a:latin typeface="Times New Roman" pitchFamily="18" charset="0"/>
              <a:cs typeface="Times New Roman" pitchFamily="18" charset="0"/>
            </a:endParaRPr>
          </a:p>
          <a:p>
            <a:pPr algn="just"/>
            <a:r>
              <a:rPr lang="en-US" sz="2200" dirty="0">
                <a:latin typeface="Times New Roman" pitchFamily="18" charset="0"/>
                <a:cs typeface="Times New Roman" pitchFamily="18" charset="0"/>
              </a:rPr>
              <a:t>37.4 In case the provision made for payment of gratuity is not allowable under section 40A(7), the same is to be stated under this sub-clause.</a:t>
            </a:r>
          </a:p>
        </p:txBody>
      </p:sp>
      <p:sp>
        <p:nvSpPr>
          <p:cNvPr id="4" name="Rectangle 3">
            <a:extLst>
              <a:ext uri="{FF2B5EF4-FFF2-40B4-BE49-F238E27FC236}">
                <a16:creationId xmlns:a16="http://schemas.microsoft.com/office/drawing/2014/main" id="{9DB44D79-82B6-F5FD-E6D5-30E15EAC49AA}"/>
              </a:ext>
            </a:extLst>
          </p:cNvPr>
          <p:cNvSpPr/>
          <p:nvPr/>
        </p:nvSpPr>
        <p:spPr>
          <a:xfrm>
            <a:off x="277168" y="44624"/>
            <a:ext cx="2340705" cy="461665"/>
          </a:xfrm>
          <a:prstGeom prst="rect">
            <a:avLst/>
          </a:prstGeom>
        </p:spPr>
        <p:txBody>
          <a:bodyPr wrap="none">
            <a:spAutoFit/>
          </a:bodyPr>
          <a:lstStyle/>
          <a:p>
            <a:pPr algn="just"/>
            <a:r>
              <a:rPr lang="en-US" sz="2400" b="1" dirty="0">
                <a:latin typeface="Times New Roman" pitchFamily="18" charset="0"/>
                <a:cs typeface="Times New Roman" pitchFamily="18" charset="0"/>
              </a:rPr>
              <a:t>CLAUSE - 21(e)</a:t>
            </a:r>
          </a:p>
        </p:txBody>
      </p:sp>
      <p:sp>
        <p:nvSpPr>
          <p:cNvPr id="2" name="Footer Placeholder 1">
            <a:extLst>
              <a:ext uri="{FF2B5EF4-FFF2-40B4-BE49-F238E27FC236}">
                <a16:creationId xmlns:a16="http://schemas.microsoft.com/office/drawing/2014/main" id="{086F321B-D902-A8B4-9732-9C868F50E9D8}"/>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25581800"/>
      </p:ext>
    </p:extLst>
  </p:cSld>
  <p:clrMapOvr>
    <a:masterClrMapping/>
  </p:clrMapOvr>
</p:sld>
</file>

<file path=ppt/slides/slide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745153"/>
            <a:ext cx="8458200" cy="5262979"/>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gn="ctr"/>
            <a:r>
              <a:rPr lang="en-US" sz="2400" b="1" dirty="0">
                <a:latin typeface="Times New Roman" pitchFamily="18" charset="0"/>
                <a:cs typeface="Times New Roman" pitchFamily="18" charset="0"/>
              </a:rPr>
              <a:t>As per Page no 201 of Guidance Note on Tax Audit u/s. 44AB of IT Act, 1961 (Revised 2026)</a:t>
            </a:r>
            <a:endParaRPr lang="en-US" sz="2200" b="1" dirty="0">
              <a:latin typeface="Times New Roman" pitchFamily="18" charset="0"/>
              <a:cs typeface="Times New Roman" pitchFamily="18" charset="0"/>
            </a:endParaRPr>
          </a:p>
          <a:p>
            <a:pPr algn="just"/>
            <a:endParaRPr lang="en-US" sz="2400" b="1" dirty="0">
              <a:latin typeface="Times New Roman" pitchFamily="18" charset="0"/>
              <a:cs typeface="Times New Roman" pitchFamily="18" charset="0"/>
            </a:endParaRPr>
          </a:p>
          <a:p>
            <a:pPr algn="just"/>
            <a:r>
              <a:rPr lang="en-US" sz="2400" b="1" dirty="0">
                <a:latin typeface="Times New Roman" pitchFamily="18" charset="0"/>
                <a:cs typeface="Times New Roman" pitchFamily="18" charset="0"/>
              </a:rPr>
              <a:t>Any sum paid by the </a:t>
            </a:r>
            <a:r>
              <a:rPr lang="en-US" sz="2400" b="1" dirty="0" err="1">
                <a:latin typeface="Times New Roman" pitchFamily="18" charset="0"/>
                <a:cs typeface="Times New Roman" pitchFamily="18" charset="0"/>
              </a:rPr>
              <a:t>assessee</a:t>
            </a:r>
            <a:r>
              <a:rPr lang="en-US" sz="2400" b="1" dirty="0">
                <a:latin typeface="Times New Roman" pitchFamily="18" charset="0"/>
                <a:cs typeface="Times New Roman" pitchFamily="18" charset="0"/>
              </a:rPr>
              <a:t> as an employer not allowable under section 40A(9);</a:t>
            </a:r>
          </a:p>
          <a:p>
            <a:pPr algn="just"/>
            <a:r>
              <a:rPr lang="en-GB" sz="2400" dirty="0">
                <a:latin typeface="Times New Roman" pitchFamily="18" charset="0"/>
                <a:cs typeface="Times New Roman" pitchFamily="18" charset="0"/>
              </a:rPr>
              <a:t>38.1 </a:t>
            </a:r>
            <a:r>
              <a:rPr lang="en-US" sz="2400" dirty="0">
                <a:latin typeface="Times New Roman" pitchFamily="18" charset="0"/>
                <a:cs typeface="Times New Roman" pitchFamily="18" charset="0"/>
              </a:rPr>
              <a:t>Under section 40A(9), any payment made by an employer towards the setting up or formation of or as contribution to any fund, trust, company, association of persons, body of individuals, society registered under the Societies Registration Act, 1860, or other institutions (other than contributions to </a:t>
            </a:r>
            <a:r>
              <a:rPr lang="en-US" sz="2400" dirty="0" err="1">
                <a:latin typeface="Times New Roman" pitchFamily="18" charset="0"/>
                <a:cs typeface="Times New Roman" pitchFamily="18" charset="0"/>
              </a:rPr>
              <a:t>recognised</a:t>
            </a:r>
            <a:r>
              <a:rPr lang="en-US" sz="2400" dirty="0">
                <a:latin typeface="Times New Roman" pitchFamily="18" charset="0"/>
                <a:cs typeface="Times New Roman" pitchFamily="18" charset="0"/>
              </a:rPr>
              <a:t> provident fund or approved superannuation fund or notified pension scheme or approved gratuity fund) is not allowable. </a:t>
            </a:r>
          </a:p>
          <a:p>
            <a:pPr algn="just"/>
            <a:r>
              <a:rPr lang="en-US" sz="2400" dirty="0">
                <a:latin typeface="Times New Roman" pitchFamily="18" charset="0"/>
                <a:cs typeface="Times New Roman" pitchFamily="18" charset="0"/>
              </a:rPr>
              <a:t>The tax auditor should examine the details of payments which are not allowable under this section.</a:t>
            </a:r>
            <a:endParaRPr lang="en-GB" sz="2400" dirty="0">
              <a:latin typeface="Times New Roman" pitchFamily="18" charset="0"/>
              <a:cs typeface="Times New Roman" pitchFamily="18" charset="0"/>
            </a:endParaRPr>
          </a:p>
        </p:txBody>
      </p:sp>
      <p:sp>
        <p:nvSpPr>
          <p:cNvPr id="4" name="Rectangle 3"/>
          <p:cNvSpPr/>
          <p:nvPr/>
        </p:nvSpPr>
        <p:spPr>
          <a:xfrm>
            <a:off x="330448" y="228600"/>
            <a:ext cx="2307042" cy="461665"/>
          </a:xfrm>
          <a:prstGeom prst="rect">
            <a:avLst/>
          </a:prstGeom>
        </p:spPr>
        <p:txBody>
          <a:bodyPr wrap="none">
            <a:spAutoFit/>
          </a:bodyPr>
          <a:lstStyle/>
          <a:p>
            <a:pPr algn="just"/>
            <a:r>
              <a:rPr lang="en-US" sz="2400" b="1" dirty="0">
                <a:latin typeface="Times New Roman" pitchFamily="18" charset="0"/>
                <a:cs typeface="Times New Roman" pitchFamily="18" charset="0"/>
              </a:rPr>
              <a:t>CLAUSE - 21(f)</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745153"/>
            <a:ext cx="8458200" cy="4862870"/>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gn="ctr"/>
            <a:r>
              <a:rPr lang="en-US" sz="2400" b="1" dirty="0">
                <a:latin typeface="Times New Roman" pitchFamily="18" charset="0"/>
                <a:cs typeface="Times New Roman" pitchFamily="18" charset="0"/>
              </a:rPr>
              <a:t>As per Page no 202 of Guidance Note on Tax Audit u/s. 44AB of IT Act, 1961 (Revised 2026)</a:t>
            </a:r>
          </a:p>
          <a:p>
            <a:pPr algn="ctr"/>
            <a:endParaRPr lang="en-US" sz="2200" b="1" dirty="0">
              <a:latin typeface="Times New Roman" pitchFamily="18" charset="0"/>
              <a:cs typeface="Times New Roman" pitchFamily="18" charset="0"/>
            </a:endParaRPr>
          </a:p>
          <a:p>
            <a:pPr algn="just"/>
            <a:r>
              <a:rPr lang="en-GB" sz="2400" dirty="0">
                <a:latin typeface="Times New Roman" pitchFamily="18" charset="0"/>
                <a:cs typeface="Times New Roman" pitchFamily="18" charset="0"/>
              </a:rPr>
              <a:t>38.4 </a:t>
            </a:r>
            <a:r>
              <a:rPr lang="en-US" sz="2400" dirty="0">
                <a:latin typeface="Times New Roman" pitchFamily="18" charset="0"/>
                <a:cs typeface="Times New Roman" pitchFamily="18" charset="0"/>
              </a:rPr>
              <a:t>It may be noted that section 40A(9) allows deduction of any contributions made as an employer towards recognized provident fund or approved superannuation fund or notified pension scheme or approved gratuity fund or as required by or under any other law for the time being in force. </a:t>
            </a:r>
          </a:p>
          <a:p>
            <a:pPr algn="just"/>
            <a:r>
              <a:rPr lang="en-US" sz="2400" dirty="0">
                <a:latin typeface="Times New Roman" pitchFamily="18" charset="0"/>
                <a:cs typeface="Times New Roman" pitchFamily="18" charset="0"/>
              </a:rPr>
              <a:t>Thus, any contribution made to Employees’ Welfare Co -op Society will not be allowed as a deduction in the case of the employer company under section 40A(9), unless such contribution is required by or under any other law for the time being in force. </a:t>
            </a:r>
          </a:p>
          <a:p>
            <a:pPr algn="just"/>
            <a:r>
              <a:rPr lang="en-US" sz="2400" dirty="0">
                <a:latin typeface="Times New Roman" pitchFamily="18" charset="0"/>
                <a:cs typeface="Times New Roman" pitchFamily="18" charset="0"/>
              </a:rPr>
              <a:t>Instruction: No. 1799, dated 3-10-1988.</a:t>
            </a:r>
          </a:p>
        </p:txBody>
      </p:sp>
      <p:sp>
        <p:nvSpPr>
          <p:cNvPr id="4" name="Rectangle 3"/>
          <p:cNvSpPr/>
          <p:nvPr/>
        </p:nvSpPr>
        <p:spPr>
          <a:xfrm>
            <a:off x="304800" y="228600"/>
            <a:ext cx="2358338" cy="461665"/>
          </a:xfrm>
          <a:prstGeom prst="rect">
            <a:avLst/>
          </a:prstGeom>
        </p:spPr>
        <p:txBody>
          <a:bodyPr wrap="none">
            <a:spAutoFit/>
          </a:bodyPr>
          <a:lstStyle/>
          <a:p>
            <a:pPr algn="just"/>
            <a:r>
              <a:rPr lang="en-US" sz="2400" b="1" dirty="0">
                <a:latin typeface="Times New Roman" pitchFamily="18" charset="0"/>
                <a:cs typeface="Times New Roman" pitchFamily="18" charset="0"/>
              </a:rPr>
              <a:t>CLAUSE – 21(f)</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516655310"/>
      </p:ext>
    </p:extLst>
  </p:cSld>
  <p:clrMapOvr>
    <a:masterClrMapping/>
  </p:clrMapOvr>
</p:sld>
</file>

<file path=ppt/slides/slide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685800"/>
            <a:ext cx="8610600" cy="4524315"/>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gn="ctr"/>
            <a:r>
              <a:rPr lang="en-US" sz="2400" b="1" dirty="0">
                <a:latin typeface="Times New Roman" pitchFamily="18" charset="0"/>
                <a:cs typeface="Times New Roman" pitchFamily="18" charset="0"/>
              </a:rPr>
              <a:t>As per Page no 202 &amp; 203 of Guidance Note on Tax Audit u/s. 44AB of IT Act, 1961 (Revised 2026)</a:t>
            </a:r>
            <a:endParaRPr lang="en-US" sz="2200" b="1" dirty="0">
              <a:latin typeface="Times New Roman" pitchFamily="18" charset="0"/>
              <a:cs typeface="Times New Roman" pitchFamily="18" charset="0"/>
            </a:endParaRPr>
          </a:p>
          <a:p>
            <a:pPr algn="just"/>
            <a:r>
              <a:rPr lang="en-US" sz="2400" b="1" dirty="0">
                <a:latin typeface="Times New Roman" pitchFamily="18" charset="0"/>
                <a:cs typeface="Times New Roman" pitchFamily="18" charset="0"/>
              </a:rPr>
              <a:t>Particulars of any liability of a Contingent nature</a:t>
            </a:r>
          </a:p>
          <a:p>
            <a:pPr algn="just"/>
            <a:r>
              <a:rPr lang="en-GB" sz="2400" dirty="0">
                <a:latin typeface="Times New Roman" pitchFamily="18" charset="0"/>
                <a:cs typeface="Times New Roman" pitchFamily="18" charset="0"/>
              </a:rPr>
              <a:t>39.3 </a:t>
            </a:r>
            <a:r>
              <a:rPr lang="en-US" sz="2400" dirty="0">
                <a:latin typeface="Times New Roman" pitchFamily="18" charset="0"/>
                <a:cs typeface="Times New Roman" pitchFamily="18" charset="0"/>
              </a:rPr>
              <a:t>Reference may be made to AS-29, ‘Provisions, Contingent Liabilities and Contingent Assets’ / Ind AS 37, Provisions, Contingent Liabilities and Contingent Assets, to determine what should normally be treated as a contingent liability. </a:t>
            </a:r>
          </a:p>
          <a:p>
            <a:pPr algn="just"/>
            <a:r>
              <a:rPr lang="en-US" sz="2400" dirty="0">
                <a:latin typeface="Times New Roman" pitchFamily="18" charset="0"/>
                <a:cs typeface="Times New Roman" pitchFamily="18" charset="0"/>
              </a:rPr>
              <a:t>Contingent Liability is defined in Income Computation and Disclosure Standards (ICDS) to mean a possible obligation (as opposed to ‘present obligation’) existence of which will be confirmed only on occurrence or non-occurrence of an event beyond the control of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a:t>
            </a:r>
          </a:p>
        </p:txBody>
      </p:sp>
      <p:sp>
        <p:nvSpPr>
          <p:cNvPr id="3" name="Rectangle 2"/>
          <p:cNvSpPr/>
          <p:nvPr/>
        </p:nvSpPr>
        <p:spPr>
          <a:xfrm>
            <a:off x="330448" y="228600"/>
            <a:ext cx="2358338" cy="461665"/>
          </a:xfrm>
          <a:prstGeom prst="rect">
            <a:avLst/>
          </a:prstGeom>
        </p:spPr>
        <p:txBody>
          <a:bodyPr wrap="none">
            <a:spAutoFit/>
          </a:bodyPr>
          <a:lstStyle/>
          <a:p>
            <a:pPr algn="just"/>
            <a:r>
              <a:rPr lang="en-US" sz="2400" b="1" dirty="0">
                <a:latin typeface="Times New Roman" pitchFamily="18" charset="0"/>
                <a:cs typeface="Times New Roman" pitchFamily="18" charset="0"/>
              </a:rPr>
              <a:t>CLAUSE - 21(g)</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685800"/>
            <a:ext cx="8610600" cy="5262979"/>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gn="ctr"/>
            <a:r>
              <a:rPr lang="en-US" sz="2000" b="1" dirty="0">
                <a:latin typeface="Times New Roman" pitchFamily="18" charset="0"/>
                <a:cs typeface="Times New Roman" pitchFamily="18" charset="0"/>
              </a:rPr>
              <a:t>As per Page no 203 of Guidance Note on Tax Audit u/s. 44AB of IT Act, 1961 (Revised 2026)</a:t>
            </a:r>
            <a:endParaRPr lang="en-US" sz="2200" b="1" dirty="0">
              <a:latin typeface="Times New Roman" pitchFamily="18" charset="0"/>
              <a:cs typeface="Times New Roman" pitchFamily="18" charset="0"/>
            </a:endParaRPr>
          </a:p>
          <a:p>
            <a:pPr algn="just"/>
            <a:endParaRPr lang="en-US" sz="2400" b="1" dirty="0">
              <a:latin typeface="Times New Roman" pitchFamily="18" charset="0"/>
              <a:cs typeface="Times New Roman" pitchFamily="18" charset="0"/>
            </a:endParaRPr>
          </a:p>
          <a:p>
            <a:pPr algn="just"/>
            <a:r>
              <a:rPr lang="en-GB" sz="2400" dirty="0">
                <a:latin typeface="Times New Roman" pitchFamily="18" charset="0"/>
                <a:cs typeface="Times New Roman" pitchFamily="18" charset="0"/>
              </a:rPr>
              <a:t>39.5 </a:t>
            </a:r>
            <a:r>
              <a:rPr lang="en-US" sz="2400" dirty="0">
                <a:latin typeface="Times New Roman" pitchFamily="18" charset="0"/>
                <a:cs typeface="Times New Roman" pitchFamily="18" charset="0"/>
              </a:rPr>
              <a:t>It is recommended that the tax auditor maintains the following information in his working papers for the purpose of verifying the reporting in this clause in the format provided in the e-filing utility:</a:t>
            </a:r>
            <a:endParaRPr lang="en-GB" sz="2400" dirty="0">
              <a:latin typeface="Times New Roman" pitchFamily="18" charset="0"/>
              <a:cs typeface="Times New Roman" pitchFamily="18" charset="0"/>
            </a:endParaRPr>
          </a:p>
          <a:p>
            <a:pPr algn="just"/>
            <a:endParaRPr lang="en-GB" sz="2400" dirty="0">
              <a:latin typeface="Times New Roman" pitchFamily="18" charset="0"/>
              <a:cs typeface="Times New Roman" pitchFamily="18" charset="0"/>
            </a:endParaRPr>
          </a:p>
          <a:p>
            <a:pPr algn="just"/>
            <a:endParaRPr lang="en-GB" sz="2400" dirty="0">
              <a:latin typeface="Times New Roman" pitchFamily="18" charset="0"/>
              <a:cs typeface="Times New Roman" pitchFamily="18" charset="0"/>
            </a:endParaRPr>
          </a:p>
          <a:p>
            <a:pPr algn="just"/>
            <a:r>
              <a:rPr lang="en-GB" sz="2400" dirty="0">
                <a:latin typeface="Times New Roman" pitchFamily="18" charset="0"/>
                <a:cs typeface="Times New Roman" pitchFamily="18" charset="0"/>
              </a:rPr>
              <a:t>ICDS X, Para 10 provides that Contingent liability shall not be deductible.</a:t>
            </a:r>
          </a:p>
          <a:p>
            <a:pPr algn="just"/>
            <a:r>
              <a:rPr lang="en-GB" sz="2400" dirty="0">
                <a:latin typeface="Times New Roman" pitchFamily="18" charset="0"/>
                <a:cs typeface="Times New Roman" pitchFamily="18" charset="0"/>
              </a:rPr>
              <a:t>Auditors should note that the Contingent liability shown in Notes to Accounts is not required to be reported, as the amounts debited to Profit and Loss account are required to be reported in this sub-clause.</a:t>
            </a:r>
            <a:endParaRPr lang="en-US" sz="2400" dirty="0">
              <a:latin typeface="Times New Roman" pitchFamily="18" charset="0"/>
              <a:cs typeface="Times New Roman" pitchFamily="18" charset="0"/>
            </a:endParaRPr>
          </a:p>
        </p:txBody>
      </p:sp>
      <p:sp>
        <p:nvSpPr>
          <p:cNvPr id="3" name="Rectangle 2"/>
          <p:cNvSpPr/>
          <p:nvPr/>
        </p:nvSpPr>
        <p:spPr>
          <a:xfrm>
            <a:off x="304800" y="228600"/>
            <a:ext cx="2409634" cy="461665"/>
          </a:xfrm>
          <a:prstGeom prst="rect">
            <a:avLst/>
          </a:prstGeom>
        </p:spPr>
        <p:txBody>
          <a:bodyPr wrap="none">
            <a:spAutoFit/>
          </a:bodyPr>
          <a:lstStyle/>
          <a:p>
            <a:pPr algn="just"/>
            <a:r>
              <a:rPr lang="en-US" sz="2400" b="1" dirty="0">
                <a:latin typeface="Times New Roman" pitchFamily="18" charset="0"/>
                <a:cs typeface="Times New Roman" pitchFamily="18" charset="0"/>
              </a:rPr>
              <a:t>CLAUSE – 21(g)</a:t>
            </a:r>
          </a:p>
        </p:txBody>
      </p:sp>
      <p:pic>
        <p:nvPicPr>
          <p:cNvPr id="2" name="Picture 1"/>
          <p:cNvPicPr>
            <a:picLocks noChangeAspect="1"/>
          </p:cNvPicPr>
          <p:nvPr/>
        </p:nvPicPr>
        <p:blipFill>
          <a:blip r:embed="rId2"/>
          <a:stretch>
            <a:fillRect/>
          </a:stretch>
        </p:blipFill>
        <p:spPr>
          <a:xfrm>
            <a:off x="339755" y="2807671"/>
            <a:ext cx="6821973" cy="792088"/>
          </a:xfrm>
          <a:prstGeom prst="rect">
            <a:avLst/>
          </a:prstGeom>
        </p:spPr>
      </p:pic>
      <p:sp>
        <p:nvSpPr>
          <p:cNvPr id="6" name="Footer Placeholder 5"/>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020820708"/>
      </p:ext>
    </p:extLst>
  </p:cSld>
  <p:clrMapOvr>
    <a:masterClrMapping/>
  </p:clrMapOvr>
</p:sld>
</file>

<file path=ppt/slides/slide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85720" y="357166"/>
            <a:ext cx="8401080" cy="5650125"/>
          </a:xfrm>
        </p:spPr>
        <p:txBody>
          <a:bodyPr>
            <a:normAutofit/>
          </a:bodyPr>
          <a:lstStyle/>
          <a:p>
            <a:pPr algn="just">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a:t>
            </a:r>
            <a:endParaRPr lang="en-US" sz="2400" b="1" dirty="0"/>
          </a:p>
          <a:p>
            <a:pPr algn="just">
              <a:buNone/>
            </a:pPr>
            <a:r>
              <a:rPr lang="en-US" sz="2400" b="1" u="sng" dirty="0">
                <a:latin typeface="Times New Roman" panose="02020603050405020304" pitchFamily="18" charset="0"/>
                <a:cs typeface="Times New Roman" panose="02020603050405020304" pitchFamily="18" charset="0"/>
              </a:rPr>
              <a:t>While reviewing various tax audit reports it was found that reporting under this clause was done for the ‘provision’ created in the Books of accounts while in line with the requirement of the Guidance Note any liability of a ‘contingent nature debited to the profit and loss account’ is to be reported. Contingent liabilities which are mentioned in notes to accounts are not to be reported here as they are not debited to profit and loss account.</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363135"/>
            <a:ext cx="8763000" cy="5586145"/>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gn="just"/>
            <a:r>
              <a:rPr lang="en-US" sz="2100" b="1" dirty="0">
                <a:latin typeface="Times New Roman" pitchFamily="18" charset="0"/>
                <a:cs typeface="Times New Roman" pitchFamily="18" charset="0"/>
              </a:rPr>
              <a:t>Amount of deduction inadmissible in terms of section 14A in respect of the expenditure incurred in relation to income which does not form part of the total income.</a:t>
            </a:r>
          </a:p>
          <a:p>
            <a:pPr algn="just"/>
            <a:r>
              <a:rPr lang="en-US" sz="2100" dirty="0">
                <a:latin typeface="Times New Roman" panose="02020603050405020304" pitchFamily="18" charset="0"/>
                <a:cs typeface="Times New Roman" panose="02020603050405020304" pitchFamily="18" charset="0"/>
              </a:rPr>
              <a:t>Section 14A of the Income Tax Act, states that no deduction is allowed in respect all those expenditures incurred by the </a:t>
            </a:r>
            <a:r>
              <a:rPr lang="en-US" sz="2100" dirty="0" err="1">
                <a:latin typeface="Times New Roman" panose="02020603050405020304" pitchFamily="18" charset="0"/>
                <a:cs typeface="Times New Roman" panose="02020603050405020304" pitchFamily="18" charset="0"/>
              </a:rPr>
              <a:t>assessee</a:t>
            </a:r>
            <a:r>
              <a:rPr lang="en-US" sz="2100" dirty="0">
                <a:latin typeface="Times New Roman" panose="02020603050405020304" pitchFamily="18" charset="0"/>
                <a:cs typeface="Times New Roman" panose="02020603050405020304" pitchFamily="18" charset="0"/>
              </a:rPr>
              <a:t> towards the income that does not form part of total income of the </a:t>
            </a:r>
            <a:r>
              <a:rPr lang="en-US" sz="2100" dirty="0" err="1">
                <a:latin typeface="Times New Roman" panose="02020603050405020304" pitchFamily="18" charset="0"/>
                <a:cs typeface="Times New Roman" panose="02020603050405020304" pitchFamily="18" charset="0"/>
              </a:rPr>
              <a:t>assessee</a:t>
            </a:r>
            <a:r>
              <a:rPr lang="en-US" sz="2100" dirty="0">
                <a:latin typeface="Times New Roman" panose="02020603050405020304" pitchFamily="18" charset="0"/>
                <a:cs typeface="Times New Roman" panose="02020603050405020304" pitchFamily="18" charset="0"/>
              </a:rPr>
              <a:t> as per provisions of the Act.</a:t>
            </a:r>
          </a:p>
          <a:p>
            <a:pPr algn="just"/>
            <a:r>
              <a:rPr lang="en-US" sz="2100" dirty="0">
                <a:latin typeface="Times New Roman" panose="02020603050405020304" pitchFamily="18" charset="0"/>
                <a:cs typeface="Times New Roman" panose="02020603050405020304" pitchFamily="18" charset="0"/>
              </a:rPr>
              <a:t>This clause puts liability on the auditor to check and report the amount of expenditure incurred by an </a:t>
            </a:r>
            <a:r>
              <a:rPr lang="en-US" sz="2100" dirty="0" err="1">
                <a:latin typeface="Times New Roman" panose="02020603050405020304" pitchFamily="18" charset="0"/>
                <a:cs typeface="Times New Roman" panose="02020603050405020304" pitchFamily="18" charset="0"/>
              </a:rPr>
              <a:t>assessee</a:t>
            </a:r>
            <a:r>
              <a:rPr lang="en-US" sz="2100" dirty="0">
                <a:latin typeface="Times New Roman" panose="02020603050405020304" pitchFamily="18" charset="0"/>
                <a:cs typeface="Times New Roman" panose="02020603050405020304" pitchFamily="18" charset="0"/>
              </a:rPr>
              <a:t> in relation to an income that does not form part of the total income under the Income Tax Act.</a:t>
            </a:r>
          </a:p>
          <a:p>
            <a:pPr algn="just"/>
            <a:r>
              <a:rPr lang="en-US" sz="2100" dirty="0">
                <a:latin typeface="Times New Roman" panose="02020603050405020304" pitchFamily="18" charset="0"/>
                <a:cs typeface="Times New Roman" panose="02020603050405020304" pitchFamily="18" charset="0"/>
              </a:rPr>
              <a:t>The tax auditor should scrutinize the details of the amount of inadmissible expenditure as furnished by the </a:t>
            </a:r>
            <a:r>
              <a:rPr lang="en-US" sz="2100" dirty="0" err="1">
                <a:latin typeface="Times New Roman" panose="02020603050405020304" pitchFamily="18" charset="0"/>
                <a:cs typeface="Times New Roman" panose="02020603050405020304" pitchFamily="18" charset="0"/>
              </a:rPr>
              <a:t>assessee</a:t>
            </a:r>
            <a:r>
              <a:rPr lang="en-US" sz="2100" dirty="0">
                <a:latin typeface="Times New Roman" panose="02020603050405020304" pitchFamily="18" charset="0"/>
                <a:cs typeface="Times New Roman" panose="02020603050405020304" pitchFamily="18" charset="0"/>
              </a:rPr>
              <a:t>. While doing the same auditor has to rely on the management representation. Moreover, the auditor should also verify the amount of inadmissible expenditure estimated by the </a:t>
            </a:r>
            <a:r>
              <a:rPr lang="en-US" sz="2100" dirty="0" err="1">
                <a:latin typeface="Times New Roman" panose="02020603050405020304" pitchFamily="18" charset="0"/>
                <a:cs typeface="Times New Roman" panose="02020603050405020304" pitchFamily="18" charset="0"/>
              </a:rPr>
              <a:t>assessee</a:t>
            </a:r>
            <a:r>
              <a:rPr lang="en-US" sz="2100" dirty="0">
                <a:latin typeface="Times New Roman" panose="02020603050405020304" pitchFamily="18" charset="0"/>
                <a:cs typeface="Times New Roman" panose="02020603050405020304" pitchFamily="18" charset="0"/>
              </a:rPr>
              <a:t> with reference to established principles of allocation of expenditure based on some logical parameters.</a:t>
            </a:r>
          </a:p>
          <a:p>
            <a:pPr algn="just"/>
            <a:r>
              <a:rPr lang="en-US" sz="2100" dirty="0">
                <a:latin typeface="Times New Roman" panose="02020603050405020304" pitchFamily="18" charset="0"/>
                <a:cs typeface="Times New Roman" panose="02020603050405020304" pitchFamily="18" charset="0"/>
              </a:rPr>
              <a:t>In case where the Assessing Officer is not satisfied with the correctness of the claim, the computation shall be done in accordance with the method prescribed.</a:t>
            </a:r>
            <a:endParaRPr lang="en-US" sz="2100" b="1" dirty="0">
              <a:latin typeface="Times New Roman" pitchFamily="18" charset="0"/>
              <a:cs typeface="Times New Roman" pitchFamily="18" charset="0"/>
            </a:endParaRPr>
          </a:p>
        </p:txBody>
      </p:sp>
      <p:sp>
        <p:nvSpPr>
          <p:cNvPr id="4" name="Rectangle 3"/>
          <p:cNvSpPr/>
          <p:nvPr/>
        </p:nvSpPr>
        <p:spPr>
          <a:xfrm>
            <a:off x="178048" y="-16498"/>
            <a:ext cx="2375971" cy="461665"/>
          </a:xfrm>
          <a:prstGeom prst="rect">
            <a:avLst/>
          </a:prstGeom>
        </p:spPr>
        <p:txBody>
          <a:bodyPr wrap="none">
            <a:spAutoFit/>
          </a:bodyPr>
          <a:lstStyle/>
          <a:p>
            <a:pPr algn="just"/>
            <a:r>
              <a:rPr lang="en-US" sz="2400" b="1" dirty="0">
                <a:latin typeface="Times New Roman" pitchFamily="18" charset="0"/>
                <a:cs typeface="Times New Roman" pitchFamily="18" charset="0"/>
              </a:rPr>
              <a:t>CLAUSE - 21(h)</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4136" y="267027"/>
            <a:ext cx="8668344" cy="6455613"/>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gn="just"/>
            <a:r>
              <a:rPr lang="en-US" sz="2150" b="1" dirty="0">
                <a:latin typeface="Times New Roman" pitchFamily="18" charset="0"/>
                <a:cs typeface="Times New Roman" pitchFamily="18" charset="0"/>
              </a:rPr>
              <a:t>Amount inadmissible under the proviso to section 36(1)(iii).</a:t>
            </a:r>
          </a:p>
          <a:p>
            <a:pPr algn="ctr"/>
            <a:r>
              <a:rPr lang="en-US" sz="2000" b="1" dirty="0">
                <a:latin typeface="Times New Roman" pitchFamily="18" charset="0"/>
                <a:cs typeface="Times New Roman" pitchFamily="18" charset="0"/>
              </a:rPr>
              <a:t>As per Page no 207 of Guidance Note on Tax Audit u/s. 44AB of IT Act, 1961 (Revised 2026)</a:t>
            </a:r>
            <a:endParaRPr lang="en-US" sz="2150" b="1" dirty="0">
              <a:latin typeface="Times New Roman" pitchFamily="18" charset="0"/>
              <a:cs typeface="Times New Roman" pitchFamily="18" charset="0"/>
            </a:endParaRPr>
          </a:p>
          <a:p>
            <a:pPr algn="just"/>
            <a:r>
              <a:rPr lang="en-GB" sz="2150" dirty="0">
                <a:latin typeface="Times New Roman" pitchFamily="18" charset="0"/>
                <a:cs typeface="Times New Roman" pitchFamily="18" charset="0"/>
              </a:rPr>
              <a:t>41.1 </a:t>
            </a:r>
            <a:r>
              <a:rPr lang="en-US" sz="2150" dirty="0">
                <a:latin typeface="Times New Roman" pitchFamily="18" charset="0"/>
                <a:cs typeface="Times New Roman" pitchFamily="18" charset="0"/>
              </a:rPr>
              <a:t>The provisions of </a:t>
            </a:r>
            <a:r>
              <a:rPr lang="en-US" sz="2150" b="1" u="sng" dirty="0">
                <a:latin typeface="Times New Roman" pitchFamily="18" charset="0"/>
                <a:cs typeface="Times New Roman" pitchFamily="18" charset="0"/>
              </a:rPr>
              <a:t>section 36(1)(iii) provide</a:t>
            </a:r>
            <a:r>
              <a:rPr lang="en-US" sz="2150" dirty="0">
                <a:latin typeface="Times New Roman" pitchFamily="18" charset="0"/>
                <a:cs typeface="Times New Roman" pitchFamily="18" charset="0"/>
              </a:rPr>
              <a:t> that the amount of the </a:t>
            </a:r>
            <a:r>
              <a:rPr lang="en-US" sz="2150" b="1" u="sng" dirty="0">
                <a:latin typeface="Times New Roman" pitchFamily="18" charset="0"/>
                <a:cs typeface="Times New Roman" pitchFamily="18" charset="0"/>
              </a:rPr>
              <a:t>interest paid in respect of capital borrowed for the purposes of the business or profession would be allowed as a deduction in computing the income referred to in section 28 of the Act.</a:t>
            </a:r>
            <a:endParaRPr lang="en-GB" sz="2150" b="1" u="sng" dirty="0">
              <a:latin typeface="Times New Roman" pitchFamily="18" charset="0"/>
              <a:cs typeface="Times New Roman" pitchFamily="18" charset="0"/>
            </a:endParaRPr>
          </a:p>
          <a:p>
            <a:pPr algn="just"/>
            <a:endParaRPr lang="en-GB" sz="2150" dirty="0">
              <a:latin typeface="Times New Roman" pitchFamily="18" charset="0"/>
              <a:cs typeface="Times New Roman" pitchFamily="18" charset="0"/>
            </a:endParaRPr>
          </a:p>
          <a:p>
            <a:pPr algn="just"/>
            <a:r>
              <a:rPr lang="en-GB" sz="2150" dirty="0">
                <a:latin typeface="Times New Roman" pitchFamily="18" charset="0"/>
                <a:cs typeface="Times New Roman" pitchFamily="18" charset="0"/>
              </a:rPr>
              <a:t>41.2 </a:t>
            </a:r>
            <a:r>
              <a:rPr lang="en-US" sz="2150" b="1" u="sng" dirty="0">
                <a:latin typeface="Times New Roman" pitchFamily="18" charset="0"/>
                <a:cs typeface="Times New Roman" pitchFamily="18" charset="0"/>
              </a:rPr>
              <a:t>The proviso</a:t>
            </a:r>
            <a:r>
              <a:rPr lang="en-US" sz="2150" dirty="0">
                <a:latin typeface="Times New Roman" pitchFamily="18" charset="0"/>
                <a:cs typeface="Times New Roman" pitchFamily="18" charset="0"/>
              </a:rPr>
              <a:t> thereunder </a:t>
            </a:r>
            <a:r>
              <a:rPr lang="en-US" sz="2150" b="1" u="sng" dirty="0">
                <a:latin typeface="Times New Roman" pitchFamily="18" charset="0"/>
                <a:cs typeface="Times New Roman" pitchFamily="18" charset="0"/>
              </a:rPr>
              <a:t>provides that any amount of the interest paid, in respect of capital borrowed for acquisition of an asset (whether capitalized in the books of account or not) for any period beginning from the date on which the capital was borrowed for acquisition of the asset till the date on which such asset was put to use, shall not be allowed as a deduction.</a:t>
            </a:r>
          </a:p>
          <a:p>
            <a:pPr algn="just"/>
            <a:r>
              <a:rPr lang="en-US" sz="2150" dirty="0">
                <a:latin typeface="Times New Roman" pitchFamily="18" charset="0"/>
                <a:cs typeface="Times New Roman" pitchFamily="18" charset="0"/>
              </a:rPr>
              <a:t>Interest as defined under section 2(28A) means interest payable in any manner in respect of any moneys borrowed or debt incurred (including a deposit, claim or other similar right or obligation) and includes any service fee or other charge in respect of the moneys borrowed or debt incurred or in respect of any credit facility which has not been utilized.</a:t>
            </a:r>
          </a:p>
        </p:txBody>
      </p:sp>
      <p:sp>
        <p:nvSpPr>
          <p:cNvPr id="4" name="Rectangle 3"/>
          <p:cNvSpPr/>
          <p:nvPr/>
        </p:nvSpPr>
        <p:spPr>
          <a:xfrm>
            <a:off x="251520" y="0"/>
            <a:ext cx="2289409" cy="461665"/>
          </a:xfrm>
          <a:prstGeom prst="rect">
            <a:avLst/>
          </a:prstGeom>
        </p:spPr>
        <p:txBody>
          <a:bodyPr wrap="none">
            <a:spAutoFit/>
          </a:bodyPr>
          <a:lstStyle/>
          <a:p>
            <a:pPr algn="just"/>
            <a:r>
              <a:rPr lang="en-US" sz="2400" b="1" dirty="0">
                <a:latin typeface="Times New Roman" pitchFamily="18" charset="0"/>
                <a:cs typeface="Times New Roman" pitchFamily="18" charset="0"/>
              </a:rPr>
              <a:t>CLAUSE - 21(</a:t>
            </a:r>
            <a:r>
              <a:rPr lang="en-US" sz="2400" b="1" dirty="0" err="1">
                <a:latin typeface="Times New Roman" pitchFamily="18" charset="0"/>
                <a:cs typeface="Times New Roman" pitchFamily="18" charset="0"/>
              </a:rPr>
              <a:t>i</a:t>
            </a:r>
            <a:r>
              <a:rPr lang="en-US" sz="2400" b="1" dirty="0">
                <a:latin typeface="Times New Roman" pitchFamily="18" charset="0"/>
                <a:cs typeface="Times New Roman" pitchFamily="18" charset="0"/>
              </a:rPr>
              <a:t>)</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7690" y="188640"/>
            <a:ext cx="8542782" cy="5201424"/>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gn="ctr"/>
            <a:r>
              <a:rPr lang="en-US" sz="2400" b="1" dirty="0">
                <a:latin typeface="Times New Roman" pitchFamily="18" charset="0"/>
                <a:cs typeface="Times New Roman" pitchFamily="18" charset="0"/>
              </a:rPr>
              <a:t>As per Page no 207 of Guidance Note on Tax Audit u/s. 44AB of IT Act, 1961 (Revised 2026)</a:t>
            </a:r>
          </a:p>
          <a:p>
            <a:pPr algn="just"/>
            <a:endParaRPr lang="en-US" sz="2000" b="1" dirty="0">
              <a:latin typeface="Times New Roman" pitchFamily="18" charset="0"/>
              <a:cs typeface="Times New Roman" pitchFamily="18" charset="0"/>
            </a:endParaRPr>
          </a:p>
          <a:p>
            <a:pPr algn="just"/>
            <a:r>
              <a:rPr lang="en-GB" sz="2200" dirty="0">
                <a:latin typeface="Times New Roman" pitchFamily="18" charset="0"/>
                <a:cs typeface="Times New Roman" pitchFamily="18" charset="0"/>
              </a:rPr>
              <a:t>41.3 </a:t>
            </a:r>
            <a:r>
              <a:rPr lang="en-US" sz="2200" dirty="0">
                <a:latin typeface="Times New Roman" pitchFamily="18" charset="0"/>
                <a:cs typeface="Times New Roman" pitchFamily="18" charset="0"/>
              </a:rPr>
              <a:t>The requirements of sub-clause 21(</a:t>
            </a:r>
            <a:r>
              <a:rPr lang="en-US" sz="2200" dirty="0" err="1">
                <a:latin typeface="Times New Roman" pitchFamily="18" charset="0"/>
                <a:cs typeface="Times New Roman" pitchFamily="18" charset="0"/>
              </a:rPr>
              <a:t>i</a:t>
            </a:r>
            <a:r>
              <a:rPr lang="en-US" sz="2200" dirty="0">
                <a:latin typeface="Times New Roman" pitchFamily="18" charset="0"/>
                <a:cs typeface="Times New Roman" pitchFamily="18" charset="0"/>
              </a:rPr>
              <a:t>) are applicable in respect of capital borrowed for acquisition of an asset.</a:t>
            </a:r>
          </a:p>
          <a:p>
            <a:pPr algn="just"/>
            <a:r>
              <a:rPr lang="en-US" sz="2200" dirty="0">
                <a:latin typeface="Times New Roman" pitchFamily="18" charset="0"/>
                <a:cs typeface="Times New Roman" pitchFamily="18" charset="0"/>
              </a:rPr>
              <a:t>The </a:t>
            </a:r>
            <a:r>
              <a:rPr lang="en-US" sz="2200" dirty="0" err="1">
                <a:latin typeface="Times New Roman" pitchFamily="18" charset="0"/>
                <a:cs typeface="Times New Roman" pitchFamily="18" charset="0"/>
              </a:rPr>
              <a:t>assessee</a:t>
            </a:r>
            <a:r>
              <a:rPr lang="en-US" sz="2200" dirty="0">
                <a:latin typeface="Times New Roman" pitchFamily="18" charset="0"/>
                <a:cs typeface="Times New Roman" pitchFamily="18" charset="0"/>
              </a:rPr>
              <a:t> has to furnish the details of amount inadmissible under the proviso to section 36(1)(iii). </a:t>
            </a:r>
          </a:p>
          <a:p>
            <a:pPr algn="just"/>
            <a:r>
              <a:rPr lang="en-US" sz="2200" dirty="0">
                <a:latin typeface="Times New Roman" pitchFamily="18" charset="0"/>
                <a:cs typeface="Times New Roman" pitchFamily="18" charset="0"/>
              </a:rPr>
              <a:t>The tax auditor has to verify the correctness of the particulars furnished by the </a:t>
            </a:r>
            <a:r>
              <a:rPr lang="en-US" sz="2200" dirty="0" err="1">
                <a:latin typeface="Times New Roman" pitchFamily="18" charset="0"/>
                <a:cs typeface="Times New Roman" pitchFamily="18" charset="0"/>
              </a:rPr>
              <a:t>assessee</a:t>
            </a:r>
            <a:r>
              <a:rPr lang="en-US" sz="2200" dirty="0">
                <a:latin typeface="Times New Roman" pitchFamily="18" charset="0"/>
                <a:cs typeface="Times New Roman" pitchFamily="18" charset="0"/>
              </a:rPr>
              <a:t> with the documentary evidence in accordance with the relevant auditing standards and other issuances of the ICAI from time to time.</a:t>
            </a:r>
          </a:p>
          <a:p>
            <a:pPr algn="just"/>
            <a:endParaRPr lang="en-GB" sz="2200" dirty="0">
              <a:latin typeface="Times New Roman" pitchFamily="18" charset="0"/>
              <a:cs typeface="Times New Roman" pitchFamily="18" charset="0"/>
            </a:endParaRPr>
          </a:p>
          <a:p>
            <a:pPr algn="just"/>
            <a:r>
              <a:rPr lang="en-GB" sz="2200" dirty="0">
                <a:latin typeface="Times New Roman" pitchFamily="18" charset="0"/>
                <a:cs typeface="Times New Roman" pitchFamily="18" charset="0"/>
              </a:rPr>
              <a:t>41.4 </a:t>
            </a:r>
            <a:r>
              <a:rPr lang="en-US" sz="2200" dirty="0">
                <a:latin typeface="Times New Roman" pitchFamily="18" charset="0"/>
                <a:cs typeface="Times New Roman" pitchFamily="18" charset="0"/>
              </a:rPr>
              <a:t>The tax auditor while determining the admissible/inadmissible amount under section 36(1)(iii) should also keep in mind the requirements of ICDS IX relating to Borrowing Cost.</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609095090"/>
      </p:ext>
    </p:extLst>
  </p:cSld>
  <p:clrMapOvr>
    <a:masterClrMapping/>
  </p:clrMapOvr>
</p:sld>
</file>

<file path=ppt/slides/slide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p:cNvSpPr>
            <a:spLocks noChangeArrowheads="1"/>
          </p:cNvSpPr>
          <p:nvPr/>
        </p:nvSpPr>
        <p:spPr bwMode="auto">
          <a:xfrm>
            <a:off x="107504" y="1191"/>
            <a:ext cx="2050561" cy="461665"/>
          </a:xfrm>
          <a:prstGeom prst="rect">
            <a:avLst/>
          </a:prstGeom>
          <a:noFill/>
          <a:ln w="9525">
            <a:noFill/>
            <a:miter lim="800000"/>
            <a:headEnd/>
            <a:tailEnd/>
          </a:ln>
        </p:spPr>
        <p:txBody>
          <a:bodyPr wrap="none">
            <a:spAutoFit/>
          </a:bodyPr>
          <a:lstStyle/>
          <a:p>
            <a:pPr algn="just"/>
            <a:r>
              <a:rPr lang="en-US" sz="2400" b="1" dirty="0">
                <a:latin typeface="Times New Roman" pitchFamily="18" charset="0"/>
                <a:cs typeface="Times New Roman" pitchFamily="18" charset="0"/>
              </a:rPr>
              <a:t>CLAUSE – 22</a:t>
            </a:r>
            <a:endParaRPr lang="en-US" sz="3200" b="1" dirty="0">
              <a:latin typeface="Times New Roman" pitchFamily="18" charset="0"/>
              <a:cs typeface="Times New Roman" pitchFamily="18" charset="0"/>
            </a:endParaRPr>
          </a:p>
        </p:txBody>
      </p:sp>
      <p:sp>
        <p:nvSpPr>
          <p:cNvPr id="5" name="Rectangle 4"/>
          <p:cNvSpPr/>
          <p:nvPr/>
        </p:nvSpPr>
        <p:spPr>
          <a:xfrm>
            <a:off x="244600" y="380851"/>
            <a:ext cx="8647880" cy="2616101"/>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pPr algn="just"/>
            <a:r>
              <a:rPr lang="en-US" sz="2050" dirty="0">
                <a:latin typeface="Times New Roman" panose="02020603050405020304" pitchFamily="18" charset="0"/>
                <a:cs typeface="Times New Roman" panose="02020603050405020304" pitchFamily="18" charset="0"/>
              </a:rPr>
              <a:t>22.[(</a:t>
            </a:r>
            <a:r>
              <a:rPr lang="en-US" sz="2050" dirty="0" err="1">
                <a:latin typeface="Times New Roman" panose="02020603050405020304" pitchFamily="18" charset="0"/>
                <a:cs typeface="Times New Roman" panose="02020603050405020304" pitchFamily="18" charset="0"/>
              </a:rPr>
              <a:t>i</a:t>
            </a:r>
            <a:r>
              <a:rPr lang="en-US" sz="2050" dirty="0">
                <a:latin typeface="Times New Roman" panose="02020603050405020304" pitchFamily="18" charset="0"/>
                <a:cs typeface="Times New Roman" panose="02020603050405020304" pitchFamily="18" charset="0"/>
              </a:rPr>
              <a:t>) Amount of interest inadmissible under section 23 of the Micro,</a:t>
            </a:r>
          </a:p>
          <a:p>
            <a:pPr algn="just"/>
            <a:r>
              <a:rPr lang="en-US" sz="2050" dirty="0">
                <a:latin typeface="Times New Roman" panose="02020603050405020304" pitchFamily="18" charset="0"/>
                <a:cs typeface="Times New Roman" panose="02020603050405020304" pitchFamily="18" charset="0"/>
              </a:rPr>
              <a:t>Small and Medium Enterprises Development Act, 2006 (MSMED Act); or</a:t>
            </a:r>
          </a:p>
          <a:p>
            <a:pPr algn="just"/>
            <a:r>
              <a:rPr lang="en-US" sz="2050" dirty="0">
                <a:latin typeface="Times New Roman" panose="02020603050405020304" pitchFamily="18" charset="0"/>
                <a:cs typeface="Times New Roman" panose="02020603050405020304" pitchFamily="18" charset="0"/>
              </a:rPr>
              <a:t>(ii) Total amount required to be paid to a micro or small enterprise, as referred</a:t>
            </a:r>
          </a:p>
          <a:p>
            <a:pPr algn="just"/>
            <a:r>
              <a:rPr lang="en-US" sz="2050" dirty="0">
                <a:latin typeface="Times New Roman" panose="02020603050405020304" pitchFamily="18" charset="0"/>
                <a:cs typeface="Times New Roman" panose="02020603050405020304" pitchFamily="18" charset="0"/>
              </a:rPr>
              <a:t>to in section 15 of the MSMED Act, during the previous year;</a:t>
            </a:r>
          </a:p>
          <a:p>
            <a:pPr algn="just"/>
            <a:r>
              <a:rPr lang="en-US" sz="2050" dirty="0">
                <a:latin typeface="Times New Roman" panose="02020603050405020304" pitchFamily="18" charset="0"/>
                <a:cs typeface="Times New Roman" panose="02020603050405020304" pitchFamily="18" charset="0"/>
              </a:rPr>
              <a:t>(iii) Of amount referred to in (ii) above, amount -</a:t>
            </a:r>
          </a:p>
          <a:p>
            <a:pPr algn="just"/>
            <a:r>
              <a:rPr lang="en-US" sz="2050" dirty="0">
                <a:latin typeface="Times New Roman" panose="02020603050405020304" pitchFamily="18" charset="0"/>
                <a:cs typeface="Times New Roman" panose="02020603050405020304" pitchFamily="18" charset="0"/>
              </a:rPr>
              <a:t>(a) paid up to time given under section 15 of the MSMED Act;</a:t>
            </a:r>
          </a:p>
          <a:p>
            <a:pPr algn="just"/>
            <a:r>
              <a:rPr lang="en-US" sz="2050" dirty="0">
                <a:latin typeface="Times New Roman" panose="02020603050405020304" pitchFamily="18" charset="0"/>
                <a:cs typeface="Times New Roman" panose="02020603050405020304" pitchFamily="18" charset="0"/>
              </a:rPr>
              <a:t>(b) not paid up to time given under section 15 of the MSMED Act and inadmissible for the previous year.]</a:t>
            </a: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6" name="Picture 5">
            <a:extLst>
              <a:ext uri="{FF2B5EF4-FFF2-40B4-BE49-F238E27FC236}">
                <a16:creationId xmlns:a16="http://schemas.microsoft.com/office/drawing/2014/main" id="{CC6F3148-F52C-EC64-8D2E-2CCD22C47058}"/>
              </a:ext>
            </a:extLst>
          </p:cNvPr>
          <p:cNvPicPr>
            <a:picLocks noChangeAspect="1"/>
          </p:cNvPicPr>
          <p:nvPr/>
        </p:nvPicPr>
        <p:blipFill>
          <a:blip r:embed="rId2"/>
          <a:srcRect b="7414"/>
          <a:stretch>
            <a:fillRect/>
          </a:stretch>
        </p:blipFill>
        <p:spPr>
          <a:xfrm>
            <a:off x="244600" y="2942070"/>
            <a:ext cx="8809324" cy="3597612"/>
          </a:xfrm>
          <a:prstGeom prst="rect">
            <a:avLst/>
          </a:prstGeom>
        </p:spPr>
      </p:pic>
    </p:spTree>
  </p:cSld>
  <p:clrMapOvr>
    <a:masterClrMapping/>
  </p:clrMapOvr>
</p:sld>
</file>

<file path=ppt/slides/slide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a:srcRect/>
          <a:stretch>
            <a:fillRect/>
          </a:stretch>
        </p:blipFill>
        <p:spPr bwMode="auto">
          <a:xfrm>
            <a:off x="285720" y="2314571"/>
            <a:ext cx="7286676" cy="352800"/>
          </a:xfrm>
          <a:prstGeom prst="rect">
            <a:avLst/>
          </a:prstGeom>
          <a:noFill/>
          <a:ln w="9525">
            <a:solidFill>
              <a:schemeClr val="tx1"/>
            </a:solidFill>
            <a:miter lim="800000"/>
            <a:headEnd/>
            <a:tailEnd/>
          </a:ln>
          <a:effectLst/>
        </p:spPr>
      </p:pic>
      <p:sp>
        <p:nvSpPr>
          <p:cNvPr id="4" name="Rectangle 5"/>
          <p:cNvSpPr>
            <a:spLocks noChangeArrowheads="1"/>
          </p:cNvSpPr>
          <p:nvPr/>
        </p:nvSpPr>
        <p:spPr bwMode="auto">
          <a:xfrm>
            <a:off x="304800" y="228600"/>
            <a:ext cx="2050561" cy="461665"/>
          </a:xfrm>
          <a:prstGeom prst="rect">
            <a:avLst/>
          </a:prstGeom>
          <a:noFill/>
          <a:ln w="9525">
            <a:noFill/>
            <a:miter lim="800000"/>
            <a:headEnd/>
            <a:tailEnd/>
          </a:ln>
        </p:spPr>
        <p:txBody>
          <a:bodyPr wrap="none">
            <a:spAutoFit/>
          </a:bodyPr>
          <a:lstStyle/>
          <a:p>
            <a:pPr algn="just"/>
            <a:r>
              <a:rPr lang="en-US" sz="2400" b="1" dirty="0">
                <a:latin typeface="Times New Roman" pitchFamily="18" charset="0"/>
                <a:cs typeface="Times New Roman" pitchFamily="18" charset="0"/>
              </a:rPr>
              <a:t>CLAUSE – 23</a:t>
            </a:r>
            <a:endParaRPr lang="en-US" sz="3200" b="1" dirty="0">
              <a:latin typeface="Times New Roman" pitchFamily="18" charset="0"/>
              <a:cs typeface="Times New Roman" pitchFamily="18" charset="0"/>
            </a:endParaRPr>
          </a:p>
        </p:txBody>
      </p:sp>
      <p:sp>
        <p:nvSpPr>
          <p:cNvPr id="5" name="Rectangle 4"/>
          <p:cNvSpPr/>
          <p:nvPr/>
        </p:nvSpPr>
        <p:spPr>
          <a:xfrm>
            <a:off x="76200" y="17526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6" name="Rectangle 5"/>
          <p:cNvSpPr/>
          <p:nvPr/>
        </p:nvSpPr>
        <p:spPr>
          <a:xfrm>
            <a:off x="304800" y="762000"/>
            <a:ext cx="8610600" cy="83099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buFont typeface="Arial" pitchFamily="34" charset="0"/>
              <a:buNone/>
            </a:pPr>
            <a:r>
              <a:rPr lang="en-IN" sz="2400" dirty="0">
                <a:latin typeface="Times New Roman" pitchFamily="18" charset="0"/>
                <a:cs typeface="Times New Roman" pitchFamily="18" charset="0"/>
              </a:rPr>
              <a:t>23. Particulars of payments made to persons specified under section 40A(2)(b). </a:t>
            </a: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0B694E91-BC23-1871-D6C4-23937C8D82B6}"/>
              </a:ext>
            </a:extLst>
          </p:cNvPr>
          <p:cNvPicPr>
            <a:picLocks noChangeAspect="1"/>
          </p:cNvPicPr>
          <p:nvPr/>
        </p:nvPicPr>
        <p:blipFill>
          <a:blip r:embed="rId3"/>
          <a:srcRect l="9850" t="35121" r="15850"/>
          <a:stretch>
            <a:fillRect/>
          </a:stretch>
        </p:blipFill>
        <p:spPr>
          <a:xfrm>
            <a:off x="285720" y="2736276"/>
            <a:ext cx="4094352" cy="3602762"/>
          </a:xfrm>
          <a:prstGeom prst="rect">
            <a:avLst/>
          </a:prstGeom>
        </p:spPr>
      </p:pic>
      <p:pic>
        <p:nvPicPr>
          <p:cNvPr id="7" name="Picture 6">
            <a:extLst>
              <a:ext uri="{FF2B5EF4-FFF2-40B4-BE49-F238E27FC236}">
                <a16:creationId xmlns:a16="http://schemas.microsoft.com/office/drawing/2014/main" id="{E72D70D5-68A0-9C58-64A9-7E8BFB38FEE7}"/>
              </a:ext>
            </a:extLst>
          </p:cNvPr>
          <p:cNvPicPr>
            <a:picLocks noChangeAspect="1"/>
          </p:cNvPicPr>
          <p:nvPr/>
        </p:nvPicPr>
        <p:blipFill>
          <a:blip r:embed="rId4"/>
          <a:stretch>
            <a:fillRect/>
          </a:stretch>
        </p:blipFill>
        <p:spPr>
          <a:xfrm>
            <a:off x="4406960" y="2736276"/>
            <a:ext cx="4451320" cy="3602762"/>
          </a:xfrm>
          <a:prstGeom prst="rect">
            <a:avLst/>
          </a:prstGeom>
        </p:spPr>
      </p:pic>
    </p:spTree>
  </p:cSld>
  <p:clrMapOvr>
    <a:masterClrMapping/>
  </p:clrMapOvr>
</p:sld>
</file>

<file path=ppt/slides/slide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52400"/>
            <a:ext cx="8686800" cy="5324535"/>
          </a:xfrm>
          <a:prstGeom prst="rect">
            <a:avLst/>
          </a:prstGeom>
        </p:spPr>
        <p:txBody>
          <a:bodyPr wrap="square">
            <a:spAutoFit/>
          </a:bodyPr>
          <a:lstStyle/>
          <a:p>
            <a:pPr algn="just"/>
            <a:r>
              <a:rPr lang="en-US" sz="2200" b="1" dirty="0">
                <a:latin typeface="Times New Roman" pitchFamily="18" charset="0"/>
                <a:cs typeface="Times New Roman" pitchFamily="18" charset="0"/>
              </a:rPr>
              <a:t>S. No. 23: Payments made to persons specified u/s 40A(2)(b)</a:t>
            </a:r>
          </a:p>
          <a:p>
            <a:pPr algn="just"/>
            <a:r>
              <a:rPr lang="en-US" sz="2200" dirty="0">
                <a:latin typeface="Times New Roman" pitchFamily="18" charset="0"/>
                <a:cs typeface="Times New Roman" pitchFamily="18" charset="0"/>
              </a:rPr>
              <a:t>This clause is applicable to all the </a:t>
            </a:r>
            <a:r>
              <a:rPr lang="en-US" sz="2200" dirty="0" err="1">
                <a:latin typeface="Times New Roman" pitchFamily="18" charset="0"/>
                <a:cs typeface="Times New Roman" pitchFamily="18" charset="0"/>
              </a:rPr>
              <a:t>assessees</a:t>
            </a:r>
            <a:r>
              <a:rPr lang="en-US" sz="2200" dirty="0">
                <a:latin typeface="Times New Roman" pitchFamily="18" charset="0"/>
                <a:cs typeface="Times New Roman" pitchFamily="18" charset="0"/>
              </a:rPr>
              <a:t> and requires the Tax Auditor to report payments made by the </a:t>
            </a:r>
            <a:r>
              <a:rPr lang="en-US" sz="2200" dirty="0" err="1">
                <a:latin typeface="Times New Roman" pitchFamily="18" charset="0"/>
                <a:cs typeface="Times New Roman" pitchFamily="18" charset="0"/>
              </a:rPr>
              <a:t>assessee</a:t>
            </a:r>
            <a:r>
              <a:rPr lang="en-US" sz="2200" dirty="0">
                <a:latin typeface="Times New Roman" pitchFamily="18" charset="0"/>
                <a:cs typeface="Times New Roman" pitchFamily="18" charset="0"/>
              </a:rPr>
              <a:t> during the previous year to the persons specified u/s 40A(2)(b). These persons are generally termed as ‘Related Parties’. It may be noted that relationships/parties covered under AS-18 are not identical.</a:t>
            </a:r>
          </a:p>
          <a:p>
            <a:pPr algn="just"/>
            <a:r>
              <a:rPr lang="en-US" sz="2200" dirty="0">
                <a:latin typeface="Times New Roman" pitchFamily="18" charset="0"/>
                <a:cs typeface="Times New Roman" pitchFamily="18" charset="0"/>
              </a:rPr>
              <a:t>Section 40(A)(2) provides that expenditure for which payment has been or is to be made to certain specified persons may be disallowed if, in the opinion of the Assessing Officer, such expenditure is excessive or unreasonable having regard to:</a:t>
            </a:r>
          </a:p>
          <a:p>
            <a:pPr algn="just">
              <a:buFont typeface="Wingdings" pitchFamily="2" charset="2"/>
              <a:buChar char="Ø"/>
            </a:pPr>
            <a:r>
              <a:rPr lang="en-US" sz="2400" dirty="0">
                <a:latin typeface="Times New Roman" pitchFamily="18" charset="0"/>
                <a:cs typeface="Times New Roman" pitchFamily="18" charset="0"/>
              </a:rPr>
              <a:t>the fair market value of the goods, services or facilities for which the payment is made;</a:t>
            </a:r>
          </a:p>
          <a:p>
            <a:pPr algn="just">
              <a:buFont typeface="Wingdings" pitchFamily="2" charset="2"/>
              <a:buChar char="Ø"/>
            </a:pPr>
            <a:r>
              <a:rPr lang="en-US" sz="2400" dirty="0">
                <a:latin typeface="Times New Roman" pitchFamily="18" charset="0"/>
                <a:cs typeface="Times New Roman" pitchFamily="18" charset="0"/>
              </a:rPr>
              <a:t>for the legitimate needs of business or profession of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a:t>
            </a:r>
          </a:p>
          <a:p>
            <a:pPr algn="just">
              <a:buFont typeface="Wingdings" pitchFamily="2" charset="2"/>
              <a:buChar char="Ø"/>
            </a:pPr>
            <a:r>
              <a:rPr lang="en-US" sz="2400" dirty="0">
                <a:latin typeface="Times New Roman" pitchFamily="18" charset="0"/>
                <a:cs typeface="Times New Roman" pitchFamily="18" charset="0"/>
              </a:rPr>
              <a:t>the benefit derived by or accruing to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from such expenditure.</a:t>
            </a:r>
            <a:endParaRPr lang="en-US" sz="22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44624"/>
            <a:ext cx="8763000" cy="6400800"/>
          </a:xfrm>
        </p:spPr>
        <p:txBody>
          <a:bodyPr>
            <a:noAutofit/>
          </a:bodyPr>
          <a:lstStyle/>
          <a:p>
            <a:pPr algn="just">
              <a:buNone/>
            </a:pPr>
            <a:r>
              <a:rPr lang="en-US" sz="2150" b="1" dirty="0">
                <a:solidFill>
                  <a:schemeClr val="tx1"/>
                </a:solidFill>
                <a:latin typeface="Times New Roman" pitchFamily="18" charset="0"/>
                <a:cs typeface="Times New Roman" pitchFamily="18" charset="0"/>
              </a:rPr>
              <a:t>Auditor Role</a:t>
            </a:r>
          </a:p>
          <a:p>
            <a:pPr algn="just">
              <a:buFont typeface="Wingdings" pitchFamily="2" charset="2"/>
              <a:buChar char="Ø"/>
            </a:pPr>
            <a:r>
              <a:rPr lang="en-US" sz="2150" dirty="0">
                <a:solidFill>
                  <a:schemeClr val="tx1"/>
                </a:solidFill>
                <a:latin typeface="Times New Roman" pitchFamily="18" charset="0"/>
                <a:cs typeface="Times New Roman" pitchFamily="18" charset="0"/>
              </a:rPr>
              <a:t>Obtain full list of specified persons as contemplated in this section.</a:t>
            </a:r>
          </a:p>
          <a:p>
            <a:pPr algn="just">
              <a:buFont typeface="Wingdings" pitchFamily="2" charset="2"/>
              <a:buChar char="Ø"/>
            </a:pPr>
            <a:r>
              <a:rPr lang="en-US" sz="2150" dirty="0">
                <a:solidFill>
                  <a:schemeClr val="tx1"/>
                </a:solidFill>
                <a:latin typeface="Times New Roman" pitchFamily="18" charset="0"/>
                <a:cs typeface="Times New Roman" pitchFamily="18" charset="0"/>
              </a:rPr>
              <a:t>Obtain details of expenditure/payments made to the specified persons.</a:t>
            </a:r>
          </a:p>
          <a:p>
            <a:pPr algn="just">
              <a:buFont typeface="Wingdings" pitchFamily="2" charset="2"/>
              <a:buChar char="Ø"/>
            </a:pPr>
            <a:r>
              <a:rPr lang="en-US" sz="2150" dirty="0" err="1">
                <a:solidFill>
                  <a:schemeClr val="tx1"/>
                </a:solidFill>
                <a:latin typeface="Times New Roman" pitchFamily="18" charset="0"/>
                <a:cs typeface="Times New Roman" pitchFamily="18" charset="0"/>
              </a:rPr>
              <a:t>Scrutinise</a:t>
            </a:r>
            <a:r>
              <a:rPr lang="en-US" sz="2150" dirty="0">
                <a:solidFill>
                  <a:schemeClr val="tx1"/>
                </a:solidFill>
                <a:latin typeface="Times New Roman" pitchFamily="18" charset="0"/>
                <a:cs typeface="Times New Roman" pitchFamily="18" charset="0"/>
              </a:rPr>
              <a:t> all items of expenditure/payments to the above persons.</a:t>
            </a:r>
          </a:p>
          <a:p>
            <a:pPr algn="just">
              <a:buFont typeface="Wingdings" pitchFamily="2" charset="2"/>
              <a:buChar char="Ø"/>
            </a:pPr>
            <a:r>
              <a:rPr lang="en-US" sz="2150" dirty="0">
                <a:solidFill>
                  <a:schemeClr val="tx1"/>
                </a:solidFill>
                <a:latin typeface="Times New Roman" pitchFamily="18" charset="0"/>
                <a:cs typeface="Times New Roman" pitchFamily="18" charset="0"/>
              </a:rPr>
              <a:t>Review the list of transactions with the Related Party disclosures made in the financial statements under AS-18 (AS-18 disclosures are required for all assesses including partnership firms and sole proprietorships). Also follow the guidance for audit procedures as given under SA-550 on Related Parties.</a:t>
            </a:r>
          </a:p>
          <a:p>
            <a:pPr algn="just">
              <a:buFont typeface="Wingdings" pitchFamily="2" charset="2"/>
              <a:buChar char="Ø"/>
            </a:pPr>
            <a:r>
              <a:rPr lang="en-US" sz="2150" dirty="0">
                <a:solidFill>
                  <a:schemeClr val="tx1"/>
                </a:solidFill>
                <a:latin typeface="Times New Roman" pitchFamily="18" charset="0"/>
                <a:cs typeface="Times New Roman" pitchFamily="18" charset="0"/>
              </a:rPr>
              <a:t>Ensure reporting above mentioned payments under this clause.</a:t>
            </a:r>
          </a:p>
          <a:p>
            <a:pPr algn="just">
              <a:buFont typeface="Wingdings" pitchFamily="2" charset="2"/>
              <a:buChar char="Ø"/>
            </a:pPr>
            <a:r>
              <a:rPr lang="en-US" sz="2150" dirty="0">
                <a:solidFill>
                  <a:schemeClr val="tx1"/>
                </a:solidFill>
                <a:latin typeface="Times New Roman" pitchFamily="18" charset="0"/>
                <a:cs typeface="Times New Roman" pitchFamily="18" charset="0"/>
              </a:rPr>
              <a:t>Salaries and perquisites etc. paid to directors or persons having substantial interest in the company should be included in the list referred to above. </a:t>
            </a:r>
          </a:p>
          <a:p>
            <a:pPr algn="just">
              <a:buFont typeface="Wingdings" pitchFamily="2" charset="2"/>
              <a:buChar char="Ø"/>
            </a:pPr>
            <a:r>
              <a:rPr lang="en-US" sz="2150" dirty="0">
                <a:solidFill>
                  <a:schemeClr val="tx1"/>
                </a:solidFill>
                <a:latin typeface="Times New Roman" pitchFamily="18" charset="0"/>
                <a:cs typeface="Times New Roman" pitchFamily="18" charset="0"/>
              </a:rPr>
              <a:t>The Tax Auditor is not required to comment on the reasonableness or otherwise of such payments.</a:t>
            </a:r>
          </a:p>
          <a:p>
            <a:pPr algn="just">
              <a:buFont typeface="Wingdings" pitchFamily="2" charset="2"/>
              <a:buChar char="Ø"/>
            </a:pPr>
            <a:r>
              <a:rPr lang="en-US" sz="2150" dirty="0">
                <a:solidFill>
                  <a:schemeClr val="tx1"/>
                </a:solidFill>
                <a:latin typeface="Times New Roman" pitchFamily="18" charset="0"/>
                <a:cs typeface="Times New Roman" pitchFamily="18" charset="0"/>
              </a:rPr>
              <a:t>In case of voluminous transactions, the Tax Auditor may consider grouping the similar transaction based on their nature and disclose such consolidated information as per their nature individual party wise.</a:t>
            </a:r>
            <a:endParaRPr lang="en-IN" sz="2150" dirty="0">
              <a:solidFill>
                <a:schemeClr val="tx1"/>
              </a:solidFill>
              <a:latin typeface="Times New Roman" pitchFamily="18" charset="0"/>
              <a:cs typeface="Times New Roman"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43087" y="357166"/>
            <a:ext cx="8649393" cy="5650125"/>
          </a:xfrm>
        </p:spPr>
        <p:txBody>
          <a:bodyPr>
            <a:normAutofit/>
          </a:bodyPr>
          <a:lstStyle/>
          <a:p>
            <a:pPr algn="just">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a:t>
            </a:r>
            <a:endParaRPr lang="en-US" sz="2400" b="1" dirty="0"/>
          </a:p>
          <a:p>
            <a:pPr algn="just">
              <a:buNone/>
            </a:pPr>
            <a:r>
              <a:rPr lang="en-US" sz="2400" b="1" u="sng" dirty="0">
                <a:latin typeface="Times New Roman" panose="02020603050405020304" pitchFamily="18" charset="0"/>
                <a:cs typeface="Times New Roman" panose="02020603050405020304" pitchFamily="18" charset="0"/>
              </a:rPr>
              <a:t>While reviewing various tax audit reports, it has been observed that:</a:t>
            </a:r>
          </a:p>
          <a:p>
            <a:pPr algn="just">
              <a:buNone/>
            </a:pPr>
            <a:r>
              <a:rPr lang="en-US" sz="2400" b="1" u="sng" dirty="0">
                <a:latin typeface="Times New Roman" panose="02020603050405020304" pitchFamily="18" charset="0"/>
                <a:cs typeface="Times New Roman" panose="02020603050405020304" pitchFamily="18" charset="0"/>
              </a:rPr>
              <a:t>a) In certain cases, ‘Name’ and ‘PAN’ of persons specified under section 40A(2)(b) were not reported.</a:t>
            </a:r>
          </a:p>
          <a:p>
            <a:pPr algn="just">
              <a:buNone/>
            </a:pPr>
            <a:r>
              <a:rPr lang="en-US" sz="2400" b="1" u="sng" dirty="0">
                <a:latin typeface="Times New Roman" panose="02020603050405020304" pitchFamily="18" charset="0"/>
                <a:cs typeface="Times New Roman" panose="02020603050405020304" pitchFamily="18" charset="0"/>
              </a:rPr>
              <a:t>b) In certain cases, the amount reported under this clause did not match with the amount as mentioned in the Annual Report.</a:t>
            </a:r>
          </a:p>
          <a:p>
            <a:pPr algn="just">
              <a:buNone/>
            </a:pPr>
            <a:r>
              <a:rPr lang="en-US" sz="2400" b="1" u="sng" dirty="0">
                <a:latin typeface="Times New Roman" panose="02020603050405020304" pitchFamily="18" charset="0"/>
                <a:cs typeface="Times New Roman" panose="02020603050405020304" pitchFamily="18" charset="0"/>
              </a:rPr>
              <a:t>c) In certain cases, consolidated figures were reported instead of respective transaction with respective persons as specified under section 40A(2)(b).</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285720" y="730230"/>
          <a:ext cx="8401080" cy="687090"/>
        </p:xfrm>
        <a:graphic>
          <a:graphicData uri="http://schemas.openxmlformats.org/drawingml/2006/table">
            <a:tbl>
              <a:tblPr/>
              <a:tblGrid>
                <a:gridCol w="553751">
                  <a:extLst>
                    <a:ext uri="{9D8B030D-6E8A-4147-A177-3AD203B41FA5}">
                      <a16:colId xmlns:a16="http://schemas.microsoft.com/office/drawing/2014/main" val="20000"/>
                    </a:ext>
                  </a:extLst>
                </a:gridCol>
                <a:gridCol w="7847329">
                  <a:extLst>
                    <a:ext uri="{9D8B030D-6E8A-4147-A177-3AD203B41FA5}">
                      <a16:colId xmlns:a16="http://schemas.microsoft.com/office/drawing/2014/main" val="20001"/>
                    </a:ext>
                  </a:extLst>
                </a:gridCol>
              </a:tblGrid>
              <a:tr h="381000">
                <a:tc>
                  <a:txBody>
                    <a:bodyPr/>
                    <a:lstStyle/>
                    <a:p>
                      <a:pPr marL="0" marR="0" algn="ctr">
                        <a:spcBef>
                          <a:spcPts val="100"/>
                        </a:spcBef>
                        <a:spcAft>
                          <a:spcPts val="0"/>
                        </a:spcAft>
                      </a:pPr>
                      <a:r>
                        <a:rPr lang="en-US" sz="2200" b="0" i="0" dirty="0">
                          <a:solidFill>
                            <a:schemeClr val="tx1"/>
                          </a:solidFill>
                          <a:latin typeface="Times New Roman" pitchFamily="18" charset="0"/>
                          <a:ea typeface="Times New Roman"/>
                          <a:cs typeface="Times New Roman" pitchFamily="18" charset="0"/>
                        </a:rPr>
                        <a:t>24</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100"/>
                        </a:spcBef>
                        <a:spcAft>
                          <a:spcPts val="0"/>
                        </a:spcAft>
                      </a:pPr>
                      <a:r>
                        <a:rPr lang="en-US" sz="2200" b="0" i="0" dirty="0">
                          <a:solidFill>
                            <a:schemeClr val="tx1"/>
                          </a:solidFill>
                          <a:latin typeface="Times New Roman" pitchFamily="18" charset="0"/>
                          <a:ea typeface="Times New Roman"/>
                          <a:cs typeface="Times New Roman" pitchFamily="18" charset="0"/>
                        </a:rPr>
                        <a:t>Amounts deemed to be profits and gains under section 32AC or 32AD or 33AB or 33ABA or 33AC.</a:t>
                      </a:r>
                    </a:p>
                  </a:txBody>
                  <a:tcPr marL="33059" marR="65548" marT="165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sp>
        <p:nvSpPr>
          <p:cNvPr id="6" name="Rectangle 5"/>
          <p:cNvSpPr>
            <a:spLocks noChangeArrowheads="1"/>
          </p:cNvSpPr>
          <p:nvPr/>
        </p:nvSpPr>
        <p:spPr bwMode="auto">
          <a:xfrm>
            <a:off x="254248" y="152400"/>
            <a:ext cx="1999265" cy="461665"/>
          </a:xfrm>
          <a:prstGeom prst="rect">
            <a:avLst/>
          </a:prstGeom>
          <a:noFill/>
          <a:ln w="9525">
            <a:noFill/>
            <a:miter lim="800000"/>
            <a:headEnd/>
            <a:tailEnd/>
          </a:ln>
        </p:spPr>
        <p:txBody>
          <a:bodyPr wrap="none">
            <a:spAutoFit/>
          </a:bodyPr>
          <a:lstStyle/>
          <a:p>
            <a:pPr algn="just"/>
            <a:r>
              <a:rPr lang="en-US" sz="2400" b="1" dirty="0">
                <a:latin typeface="Times New Roman" pitchFamily="18" charset="0"/>
                <a:cs typeface="Times New Roman" pitchFamily="18" charset="0"/>
              </a:rPr>
              <a:t>CLAUSE - 24</a:t>
            </a:r>
            <a:endParaRPr lang="en-US" sz="3200" b="1" dirty="0">
              <a:latin typeface="Times New Roman" pitchFamily="18" charset="0"/>
              <a:cs typeface="Times New Roman" pitchFamily="18" charset="0"/>
            </a:endParaRPr>
          </a:p>
        </p:txBody>
      </p:sp>
      <p:sp>
        <p:nvSpPr>
          <p:cNvPr id="7" name="Rectangle 6"/>
          <p:cNvSpPr/>
          <p:nvPr/>
        </p:nvSpPr>
        <p:spPr>
          <a:xfrm>
            <a:off x="76200" y="15240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157B98A2-5499-0F8A-B8EE-422EB9FED366}"/>
              </a:ext>
            </a:extLst>
          </p:cNvPr>
          <p:cNvPicPr>
            <a:picLocks noChangeAspect="1"/>
          </p:cNvPicPr>
          <p:nvPr/>
        </p:nvPicPr>
        <p:blipFill>
          <a:blip r:embed="rId2"/>
          <a:stretch>
            <a:fillRect/>
          </a:stretch>
        </p:blipFill>
        <p:spPr>
          <a:xfrm>
            <a:off x="299596" y="2092345"/>
            <a:ext cx="8520875" cy="3928943"/>
          </a:xfrm>
          <a:prstGeom prst="rect">
            <a:avLst/>
          </a:prstGeom>
        </p:spPr>
      </p:pic>
    </p:spTree>
  </p:cSld>
  <p:clrMapOvr>
    <a:masterClrMapping/>
  </p:clrMapOvr>
</p:sld>
</file>

<file path=ppt/slides/slide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4315" y="116632"/>
            <a:ext cx="8675370" cy="6408712"/>
          </a:xfrm>
        </p:spPr>
        <p:txBody>
          <a:bodyPr>
            <a:noAutofit/>
          </a:bodyPr>
          <a:lstStyle/>
          <a:p>
            <a:pPr marL="0" indent="0" algn="just">
              <a:buNone/>
            </a:pPr>
            <a:r>
              <a:rPr lang="en-US" sz="2200" b="1" dirty="0">
                <a:latin typeface="Times New Roman" panose="02020603050405020304" pitchFamily="18" charset="0"/>
                <a:cs typeface="Times New Roman" panose="02020603050405020304" pitchFamily="18" charset="0"/>
              </a:rPr>
              <a:t>Section 32AC</a:t>
            </a:r>
          </a:p>
          <a:p>
            <a:pPr marL="0" indent="0" algn="just">
              <a:buNone/>
            </a:pPr>
            <a:r>
              <a:rPr lang="en-US" sz="2200" dirty="0">
                <a:latin typeface="Times New Roman" panose="02020603050405020304" pitchFamily="18" charset="0"/>
                <a:cs typeface="Times New Roman" panose="02020603050405020304" pitchFamily="18" charset="0"/>
              </a:rPr>
              <a:t>Section 32AC allowed deduction @ 15% in respect of Investment in new Plant &amp; Machinery to a company who is engaged in the business of manufacture or production of any article or thing, etc. and who acquires and installs new asset after the 31st day of March, 2013 but before the 1st day of April,2015 and the aggregate actual cost of such new assets exceeds one hundred crore rupees. </a:t>
            </a:r>
          </a:p>
          <a:p>
            <a:pPr marL="0" indent="0" algn="just">
              <a:buNone/>
            </a:pPr>
            <a:r>
              <a:rPr lang="en-US" sz="2200" dirty="0">
                <a:latin typeface="Times New Roman" panose="02020603050405020304" pitchFamily="18" charset="0"/>
                <a:cs typeface="Times New Roman" panose="02020603050405020304" pitchFamily="18" charset="0"/>
              </a:rPr>
              <a:t>The tax auditor is required to verify the deemed income chargeable as profits and gains of business under the circumstances specified in sub sections (2) of section 32AC. </a:t>
            </a:r>
          </a:p>
          <a:p>
            <a:pPr marL="0" indent="0" algn="just">
              <a:buNone/>
            </a:pPr>
            <a:r>
              <a:rPr lang="en-US" sz="2200" dirty="0">
                <a:latin typeface="Times New Roman" panose="02020603050405020304" pitchFamily="18" charset="0"/>
                <a:cs typeface="Times New Roman" panose="02020603050405020304" pitchFamily="18" charset="0"/>
              </a:rPr>
              <a:t>Only because section 32AC(2) provides for chargeability of deemed income under the head “Profit and gains from business or profession” in addition to taxability of capital gains, any capital gains/losses arising on transfer on the said asset is not required to be reported.</a:t>
            </a:r>
          </a:p>
          <a:p>
            <a:pPr marL="0" indent="0" algn="just">
              <a:buNone/>
            </a:pPr>
            <a:r>
              <a:rPr lang="en-US" sz="2200" dirty="0">
                <a:latin typeface="Times New Roman" panose="02020603050405020304" pitchFamily="18" charset="0"/>
                <a:cs typeface="Times New Roman" panose="02020603050405020304" pitchFamily="18" charset="0"/>
              </a:rPr>
              <a:t>The tax auditor will be required to verify the compliance to the conditions of the provisions of section 32AC. </a:t>
            </a:r>
          </a:p>
          <a:p>
            <a:pPr marL="0" indent="0" algn="just">
              <a:buNone/>
            </a:pPr>
            <a:r>
              <a:rPr lang="en-US" sz="2200" dirty="0">
                <a:latin typeface="Times New Roman" panose="02020603050405020304" pitchFamily="18" charset="0"/>
                <a:cs typeface="Times New Roman" panose="02020603050405020304" pitchFamily="18" charset="0"/>
              </a:rPr>
              <a:t>No deduction under section 32AC(1A) shall be allowed for any AY commencing on or after 01.04.2018.</a:t>
            </a:r>
            <a:endParaRPr lang="en-IN" sz="22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827907096"/>
      </p:ext>
    </p:extLst>
  </p:cSld>
  <p:clrMapOvr>
    <a:masterClrMapping/>
  </p:clrMapOvr>
</p:sld>
</file>

<file path=ppt/slides/slide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257178"/>
            <a:ext cx="8640960" cy="5836118"/>
          </a:xfrm>
        </p:spPr>
        <p:txBody>
          <a:bodyPr>
            <a:noAutofit/>
          </a:bodyPr>
          <a:lstStyle/>
          <a:p>
            <a:pPr marL="0" indent="0" algn="just">
              <a:buNone/>
            </a:pPr>
            <a:r>
              <a:rPr lang="en-US" sz="2300" b="1" dirty="0">
                <a:latin typeface="Times New Roman" panose="02020603050405020304" pitchFamily="18" charset="0"/>
                <a:cs typeface="Times New Roman" panose="02020603050405020304" pitchFamily="18" charset="0"/>
              </a:rPr>
              <a:t>Section 32AD</a:t>
            </a:r>
          </a:p>
          <a:p>
            <a:pPr marL="0" indent="0" algn="just">
              <a:buNone/>
            </a:pPr>
            <a:r>
              <a:rPr lang="en-US" sz="2300" dirty="0">
                <a:latin typeface="Times New Roman" panose="02020603050405020304" pitchFamily="18" charset="0"/>
                <a:cs typeface="Times New Roman" panose="02020603050405020304" pitchFamily="18" charset="0"/>
              </a:rPr>
              <a:t>Section 32AD allowed deduction for investment in new plant or machinery in notified backward areas in States of Andhra Pradesh or Bihar or Telangana or West Bengal in case an </a:t>
            </a:r>
            <a:r>
              <a:rPr lang="en-US" sz="2300" dirty="0" err="1">
                <a:latin typeface="Times New Roman" panose="02020603050405020304" pitchFamily="18" charset="0"/>
                <a:cs typeface="Times New Roman" panose="02020603050405020304" pitchFamily="18" charset="0"/>
              </a:rPr>
              <a:t>assessee</a:t>
            </a:r>
            <a:r>
              <a:rPr lang="en-US" sz="2300" dirty="0">
                <a:latin typeface="Times New Roman" panose="02020603050405020304" pitchFamily="18" charset="0"/>
                <a:cs typeface="Times New Roman" panose="02020603050405020304" pitchFamily="18" charset="0"/>
              </a:rPr>
              <a:t>, sets up an undertaking or enterprise for manufacture or production of any article or thing, on or after 01.04.2015 and acquires and installs any new asset for the purposes of the said undertaking or enterprise during the period beginning on 01.04.2015 and ending before 01.04.2020 in the notified backward area. </a:t>
            </a:r>
          </a:p>
          <a:p>
            <a:pPr marL="0" indent="0" algn="just">
              <a:buNone/>
            </a:pPr>
            <a:r>
              <a:rPr lang="en-US" sz="2300" dirty="0">
                <a:latin typeface="Times New Roman" panose="02020603050405020304" pitchFamily="18" charset="0"/>
                <a:cs typeface="Times New Roman" panose="02020603050405020304" pitchFamily="18" charset="0"/>
              </a:rPr>
              <a:t>Deduction allowed was of a sum equal to 15% of the actual cost of such new asset for the assessment year relevant to the previous year in which such new asset is installed. </a:t>
            </a:r>
          </a:p>
          <a:p>
            <a:pPr marL="0" indent="0" algn="just">
              <a:buNone/>
            </a:pPr>
            <a:r>
              <a:rPr lang="en-US" sz="2300" dirty="0">
                <a:latin typeface="Times New Roman" panose="02020603050405020304" pitchFamily="18" charset="0"/>
                <a:cs typeface="Times New Roman" panose="02020603050405020304" pitchFamily="18" charset="0"/>
              </a:rPr>
              <a:t>The deemed income chargeable as profits and gains of business under the circumstances specified in sub-section (2) of section 32AD has to be reported in this clause.</a:t>
            </a:r>
            <a:endParaRPr lang="en-IN" sz="23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159477157"/>
      </p:ext>
    </p:extLst>
  </p:cSld>
  <p:clrMapOvr>
    <a:masterClrMapping/>
  </p:clrMapOvr>
</p:sld>
</file>

<file path=ppt/slides/slide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260648"/>
            <a:ext cx="8496944" cy="5229325"/>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Section 33AB</a:t>
            </a:r>
          </a:p>
          <a:p>
            <a:pPr marL="0" indent="0" algn="just">
              <a:buNone/>
            </a:pPr>
            <a:r>
              <a:rPr lang="en-US" sz="2400" dirty="0">
                <a:latin typeface="Times New Roman" panose="02020603050405020304" pitchFamily="18" charset="0"/>
                <a:cs typeface="Times New Roman" panose="02020603050405020304" pitchFamily="18" charset="0"/>
              </a:rPr>
              <a:t>Section 33AB allowed deduction in respect of Tea Development Account, Coffee Development Account and Rubber Development Account.</a:t>
            </a:r>
          </a:p>
          <a:p>
            <a:pPr marL="0" indent="0" algn="just">
              <a:buNone/>
            </a:pPr>
            <a:r>
              <a:rPr lang="en-US" sz="2400" dirty="0">
                <a:latin typeface="Times New Roman" panose="02020603050405020304" pitchFamily="18" charset="0"/>
                <a:cs typeface="Times New Roman" panose="02020603050405020304" pitchFamily="18" charset="0"/>
              </a:rPr>
              <a:t>The auditor is required to verify the amount reported as deemed income chargeable as profits and gains of business under the circumstances specified in sub sections (4), (5), (7) and (8) of section 33AB.</a:t>
            </a:r>
            <a:endParaRPr lang="en-IN" sz="18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976421804"/>
      </p:ext>
    </p:extLst>
  </p:cSld>
  <p:clrMapOvr>
    <a:masterClrMapping/>
  </p:clrMapOvr>
</p:sld>
</file>

<file path=ppt/slides/slide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260648"/>
            <a:ext cx="8424936" cy="5229325"/>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Section 33ABA</a:t>
            </a:r>
          </a:p>
          <a:p>
            <a:pPr marL="0" indent="0" algn="just">
              <a:buNone/>
            </a:pPr>
            <a:r>
              <a:rPr lang="en-US" sz="2400" dirty="0">
                <a:latin typeface="Times New Roman" panose="02020603050405020304" pitchFamily="18" charset="0"/>
                <a:cs typeface="Times New Roman" panose="02020603050405020304" pitchFamily="18" charset="0"/>
              </a:rPr>
              <a:t>Section 33ABA allowed deduction in respect of Site Restoration Fund.</a:t>
            </a:r>
          </a:p>
          <a:p>
            <a:pPr marL="0" indent="0" algn="just">
              <a:buNone/>
            </a:pPr>
            <a:r>
              <a:rPr lang="en-US" sz="2400" dirty="0">
                <a:latin typeface="Times New Roman" panose="02020603050405020304" pitchFamily="18" charset="0"/>
                <a:cs typeface="Times New Roman" panose="02020603050405020304" pitchFamily="18" charset="0"/>
              </a:rPr>
              <a:t>The auditor is required to verify the amount reported as the deemed income chargeable as profits and gains of business under the circumstances specified in sub sections (5), (7) and (8) of section 33ABA. </a:t>
            </a:r>
          </a:p>
          <a:p>
            <a:pPr marL="0" indent="0" algn="just">
              <a:buNone/>
            </a:pPr>
            <a:r>
              <a:rPr lang="en-US" sz="2400" dirty="0">
                <a:latin typeface="Times New Roman" panose="02020603050405020304" pitchFamily="18" charset="0"/>
                <a:cs typeface="Times New Roman" panose="02020603050405020304" pitchFamily="18" charset="0"/>
              </a:rPr>
              <a:t>Where deduction has been claimed with respect to interest credited in Special Account or the Site Restoration Account, utilization of withdrawal thereof for purposes other than those specified shall be deemed to be income from business.</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068956336"/>
      </p:ext>
    </p:extLst>
  </p:cSld>
  <p:clrMapOvr>
    <a:masterClrMapping/>
  </p:clrMapOvr>
</p:sld>
</file>

<file path=ppt/slides/slide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260648"/>
            <a:ext cx="8568952" cy="5904656"/>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Section 33AC</a:t>
            </a:r>
          </a:p>
          <a:p>
            <a:pPr marL="0" indent="0" algn="just">
              <a:buNone/>
            </a:pPr>
            <a:r>
              <a:rPr lang="en-US" sz="2400" dirty="0">
                <a:latin typeface="Times New Roman" panose="02020603050405020304" pitchFamily="18" charset="0"/>
                <a:cs typeface="Times New Roman" panose="02020603050405020304" pitchFamily="18" charset="0"/>
              </a:rPr>
              <a:t>Likewise, section 33AC allowed deduction in respect of reserve created out of the profit of the </a:t>
            </a:r>
            <a:r>
              <a:rPr lang="en-US" sz="2400" dirty="0" err="1">
                <a:latin typeface="Times New Roman" panose="02020603050405020304" pitchFamily="18" charset="0"/>
                <a:cs typeface="Times New Roman" panose="02020603050405020304" pitchFamily="18" charset="0"/>
              </a:rPr>
              <a:t>assessee</a:t>
            </a:r>
            <a:r>
              <a:rPr lang="en-US" sz="2400" dirty="0">
                <a:latin typeface="Times New Roman" panose="02020603050405020304" pitchFamily="18" charset="0"/>
                <a:cs typeface="Times New Roman" panose="02020603050405020304" pitchFamily="18" charset="0"/>
              </a:rPr>
              <a:t> engaged in shipping business to be utilized in accordance with the provision of sub section (2) of section 33AC.</a:t>
            </a:r>
          </a:p>
          <a:p>
            <a:pPr marL="0" indent="0" algn="just">
              <a:buNone/>
            </a:pPr>
            <a:r>
              <a:rPr lang="en-US" sz="2400" dirty="0">
                <a:latin typeface="Times New Roman" panose="02020603050405020304" pitchFamily="18" charset="0"/>
                <a:cs typeface="Times New Roman" panose="02020603050405020304" pitchFamily="18" charset="0"/>
              </a:rPr>
              <a:t>The deemed income chargeable as profits and gains of business under the circumstances specified in sub-sections (3) and (4) of section 33AC for the amount of reserves created on or before 31st March, 2004 has to be reported.</a:t>
            </a:r>
          </a:p>
          <a:p>
            <a:pPr marL="0" indent="0" algn="just">
              <a:buNone/>
            </a:pPr>
            <a:r>
              <a:rPr lang="en-US" sz="2400" dirty="0">
                <a:latin typeface="Times New Roman" panose="02020603050405020304" pitchFamily="18" charset="0"/>
                <a:cs typeface="Times New Roman" panose="02020603050405020304" pitchFamily="18" charset="0"/>
              </a:rPr>
              <a:t>Clause 24 requires disclosure of amounts deemed to be profits and gains under section 32AC, or 32AD, or 33AB, or 33ABA or 33AC.</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859932938"/>
      </p:ext>
    </p:extLst>
  </p:cSld>
  <p:clrMapOvr>
    <a:masterClrMapping/>
  </p:clrMapOvr>
</p:sld>
</file>

<file path=ppt/slides/slide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a:srcRect/>
          <a:stretch>
            <a:fillRect/>
          </a:stretch>
        </p:blipFill>
        <p:spPr bwMode="auto">
          <a:xfrm>
            <a:off x="251520" y="2352870"/>
            <a:ext cx="8215370" cy="500066"/>
          </a:xfrm>
          <a:prstGeom prst="rect">
            <a:avLst/>
          </a:prstGeom>
          <a:noFill/>
          <a:ln w="9525">
            <a:solidFill>
              <a:schemeClr val="tx1"/>
            </a:solidFill>
            <a:miter lim="800000"/>
            <a:headEnd/>
            <a:tailEnd/>
          </a:ln>
          <a:effectLst/>
        </p:spPr>
      </p:pic>
      <p:sp>
        <p:nvSpPr>
          <p:cNvPr id="5" name="Rectangle 4"/>
          <p:cNvSpPr>
            <a:spLocks noChangeArrowheads="1"/>
          </p:cNvSpPr>
          <p:nvPr/>
        </p:nvSpPr>
        <p:spPr bwMode="auto">
          <a:xfrm>
            <a:off x="228600" y="152400"/>
            <a:ext cx="2050561" cy="461665"/>
          </a:xfrm>
          <a:prstGeom prst="rect">
            <a:avLst/>
          </a:prstGeom>
          <a:noFill/>
          <a:ln w="9525">
            <a:noFill/>
            <a:miter lim="800000"/>
            <a:headEnd/>
            <a:tailEnd/>
          </a:ln>
        </p:spPr>
        <p:txBody>
          <a:bodyPr wrap="none">
            <a:spAutoFit/>
          </a:bodyPr>
          <a:lstStyle/>
          <a:p>
            <a:pPr algn="just"/>
            <a:r>
              <a:rPr lang="en-US" sz="2400" b="1" dirty="0">
                <a:latin typeface="Times New Roman" pitchFamily="18" charset="0"/>
                <a:cs typeface="Times New Roman" pitchFamily="18" charset="0"/>
              </a:rPr>
              <a:t>CLAUSE – 25</a:t>
            </a:r>
            <a:endParaRPr lang="en-US" sz="3200" b="1" dirty="0">
              <a:latin typeface="Times New Roman" pitchFamily="18" charset="0"/>
              <a:cs typeface="Times New Roman" pitchFamily="18" charset="0"/>
            </a:endParaRPr>
          </a:p>
        </p:txBody>
      </p:sp>
      <p:sp>
        <p:nvSpPr>
          <p:cNvPr id="6" name="Rectangle 5"/>
          <p:cNvSpPr/>
          <p:nvPr/>
        </p:nvSpPr>
        <p:spPr>
          <a:xfrm>
            <a:off x="0" y="193388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7" name="Rectangle 6"/>
          <p:cNvSpPr/>
          <p:nvPr/>
        </p:nvSpPr>
        <p:spPr>
          <a:xfrm>
            <a:off x="304800" y="990600"/>
            <a:ext cx="8305800" cy="76944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buFont typeface="Arial" pitchFamily="34" charset="0"/>
              <a:buNone/>
            </a:pPr>
            <a:r>
              <a:rPr lang="en-IN" sz="2200" dirty="0">
                <a:latin typeface="Times New Roman" pitchFamily="18" charset="0"/>
                <a:cs typeface="Times New Roman" pitchFamily="18" charset="0"/>
              </a:rPr>
              <a:t>25. Any amount of profit chargeable to tax under section 41 and computation thereof.</a:t>
            </a: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4EE30280-2BDB-3AF3-E6D4-349CE5DA001C}"/>
              </a:ext>
            </a:extLst>
          </p:cNvPr>
          <p:cNvPicPr>
            <a:picLocks noChangeAspect="1"/>
          </p:cNvPicPr>
          <p:nvPr/>
        </p:nvPicPr>
        <p:blipFill>
          <a:blip r:embed="rId3"/>
          <a:srcRect l="10517" t="26857" r="12324"/>
          <a:stretch>
            <a:fillRect/>
          </a:stretch>
        </p:blipFill>
        <p:spPr>
          <a:xfrm>
            <a:off x="228105" y="2924945"/>
            <a:ext cx="4151967" cy="3483000"/>
          </a:xfrm>
          <a:prstGeom prst="rect">
            <a:avLst/>
          </a:prstGeom>
        </p:spPr>
      </p:pic>
      <p:pic>
        <p:nvPicPr>
          <p:cNvPr id="10" name="Picture 9">
            <a:extLst>
              <a:ext uri="{FF2B5EF4-FFF2-40B4-BE49-F238E27FC236}">
                <a16:creationId xmlns:a16="http://schemas.microsoft.com/office/drawing/2014/main" id="{342323AE-465B-04C5-A5AA-A54AE9FCEE71}"/>
              </a:ext>
            </a:extLst>
          </p:cNvPr>
          <p:cNvPicPr>
            <a:picLocks noChangeAspect="1"/>
          </p:cNvPicPr>
          <p:nvPr/>
        </p:nvPicPr>
        <p:blipFill>
          <a:blip r:embed="rId4"/>
          <a:srcRect b="80717"/>
          <a:stretch>
            <a:fillRect/>
          </a:stretch>
        </p:blipFill>
        <p:spPr>
          <a:xfrm>
            <a:off x="3707904" y="3382584"/>
            <a:ext cx="4143620" cy="755792"/>
          </a:xfrm>
          <a:prstGeom prst="rect">
            <a:avLst/>
          </a:prstGeom>
        </p:spPr>
      </p:pic>
      <p:pic>
        <p:nvPicPr>
          <p:cNvPr id="11" name="Picture 10">
            <a:extLst>
              <a:ext uri="{FF2B5EF4-FFF2-40B4-BE49-F238E27FC236}">
                <a16:creationId xmlns:a16="http://schemas.microsoft.com/office/drawing/2014/main" id="{F7A1A3DF-9C11-E76D-B3DB-064644D89AE9}"/>
              </a:ext>
            </a:extLst>
          </p:cNvPr>
          <p:cNvPicPr>
            <a:picLocks noChangeAspect="1"/>
          </p:cNvPicPr>
          <p:nvPr/>
        </p:nvPicPr>
        <p:blipFill>
          <a:blip r:embed="rId4"/>
          <a:srcRect t="35846" b="14102"/>
          <a:stretch>
            <a:fillRect/>
          </a:stretch>
        </p:blipFill>
        <p:spPr>
          <a:xfrm>
            <a:off x="4366967" y="4638410"/>
            <a:ext cx="4243633" cy="1769533"/>
          </a:xfrm>
          <a:prstGeom prst="rect">
            <a:avLst/>
          </a:prstGeom>
        </p:spPr>
      </p:pic>
      <p:sp>
        <p:nvSpPr>
          <p:cNvPr id="12" name="TextBox 11">
            <a:extLst>
              <a:ext uri="{FF2B5EF4-FFF2-40B4-BE49-F238E27FC236}">
                <a16:creationId xmlns:a16="http://schemas.microsoft.com/office/drawing/2014/main" id="{06EABD60-933F-FA9C-E739-EA0EEBA1C128}"/>
              </a:ext>
            </a:extLst>
          </p:cNvPr>
          <p:cNvSpPr txBox="1"/>
          <p:nvPr/>
        </p:nvSpPr>
        <p:spPr>
          <a:xfrm>
            <a:off x="7765752" y="3113673"/>
            <a:ext cx="1284129" cy="1323439"/>
          </a:xfrm>
          <a:prstGeom prst="rect">
            <a:avLst/>
          </a:prstGeom>
          <a:noFill/>
        </p:spPr>
        <p:txBody>
          <a:bodyPr wrap="square">
            <a:spAutoFit/>
          </a:bodyPr>
          <a:lstStyle/>
          <a:p>
            <a:pPr>
              <a:buNone/>
            </a:pPr>
            <a:r>
              <a:rPr lang="fr-FR" sz="1600" dirty="0">
                <a:effectLst/>
                <a:latin typeface="Times New Roman" panose="02020603050405020304" pitchFamily="18" charset="0"/>
                <a:cs typeface="Times New Roman" panose="02020603050405020304" pitchFamily="18" charset="0"/>
              </a:rPr>
              <a:t>Sec 41(1)(a)</a:t>
            </a:r>
          </a:p>
          <a:p>
            <a:pPr>
              <a:buNone/>
            </a:pPr>
            <a:r>
              <a:rPr lang="fr-FR" sz="1600" dirty="0">
                <a:effectLst/>
                <a:latin typeface="Times New Roman" panose="02020603050405020304" pitchFamily="18" charset="0"/>
                <a:cs typeface="Times New Roman" panose="02020603050405020304" pitchFamily="18" charset="0"/>
              </a:rPr>
              <a:t>Sec 41(1)(b)</a:t>
            </a:r>
          </a:p>
          <a:p>
            <a:pPr>
              <a:buNone/>
            </a:pPr>
            <a:r>
              <a:rPr lang="fr-FR" sz="1600" dirty="0">
                <a:effectLst/>
                <a:latin typeface="Times New Roman" panose="02020603050405020304" pitchFamily="18" charset="0"/>
                <a:cs typeface="Times New Roman" panose="02020603050405020304" pitchFamily="18" charset="0"/>
              </a:rPr>
              <a:t>Sec 41(2)</a:t>
            </a:r>
          </a:p>
          <a:p>
            <a:pPr>
              <a:buNone/>
            </a:pPr>
            <a:r>
              <a:rPr lang="fr-FR" sz="1600" dirty="0">
                <a:effectLst/>
                <a:latin typeface="Times New Roman" panose="02020603050405020304" pitchFamily="18" charset="0"/>
                <a:cs typeface="Times New Roman" panose="02020603050405020304" pitchFamily="18" charset="0"/>
              </a:rPr>
              <a:t>Sec 41(3)</a:t>
            </a:r>
          </a:p>
          <a:p>
            <a:pPr>
              <a:buNone/>
            </a:pPr>
            <a:r>
              <a:rPr lang="fr-FR" sz="1600" dirty="0">
                <a:effectLst/>
                <a:latin typeface="Times New Roman" panose="02020603050405020304" pitchFamily="18" charset="0"/>
                <a:cs typeface="Times New Roman" panose="02020603050405020304" pitchFamily="18" charset="0"/>
              </a:rPr>
              <a:t>Sec 41(4)</a:t>
            </a:r>
            <a:endParaRPr lang="en-US" sz="1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solidFill>
                  <a:schemeClr val="tx1"/>
                </a:solidFill>
                <a:latin typeface="Times New Roman" pitchFamily="18" charset="0"/>
                <a:cs typeface="Times New Roman" pitchFamily="18" charset="0"/>
              </a:rPr>
            </a:br>
            <a:endParaRPr lang="en-US" dirty="0">
              <a:solidFill>
                <a:schemeClr val="tx1"/>
              </a:solidFill>
              <a:latin typeface="Times New Roman" pitchFamily="18" charset="0"/>
              <a:cs typeface="Times New Roman" pitchFamily="18" charset="0"/>
            </a:endParaRPr>
          </a:p>
        </p:txBody>
      </p:sp>
      <p:sp>
        <p:nvSpPr>
          <p:cNvPr id="3" name="Rectangle 2"/>
          <p:cNvSpPr/>
          <p:nvPr/>
        </p:nvSpPr>
        <p:spPr>
          <a:xfrm>
            <a:off x="228600" y="381000"/>
            <a:ext cx="8686800" cy="5047536"/>
          </a:xfrm>
          <a:prstGeom prst="rect">
            <a:avLst/>
          </a:prstGeom>
        </p:spPr>
        <p:txBody>
          <a:bodyPr wrap="square">
            <a:spAutoFit/>
          </a:bodyPr>
          <a:lstStyle/>
          <a:p>
            <a:pPr algn="just"/>
            <a:r>
              <a:rPr lang="en-US" sz="2300" b="1" dirty="0">
                <a:latin typeface="Times New Roman" pitchFamily="18" charset="0"/>
                <a:cs typeface="Times New Roman" pitchFamily="18" charset="0"/>
              </a:rPr>
              <a:t>Deemed Profits / Gains u/s 41</a:t>
            </a:r>
          </a:p>
          <a:p>
            <a:pPr algn="just"/>
            <a:r>
              <a:rPr lang="en-US" sz="2300" dirty="0">
                <a:latin typeface="Times New Roman" pitchFamily="18" charset="0"/>
                <a:cs typeface="Times New Roman" pitchFamily="18" charset="0"/>
              </a:rPr>
              <a:t>S. No. 25 applies to all </a:t>
            </a:r>
            <a:r>
              <a:rPr lang="en-US" sz="2300" dirty="0" err="1">
                <a:latin typeface="Times New Roman" pitchFamily="18" charset="0"/>
                <a:cs typeface="Times New Roman" pitchFamily="18" charset="0"/>
              </a:rPr>
              <a:t>assessees</a:t>
            </a:r>
            <a:r>
              <a:rPr lang="en-US" sz="2300" dirty="0">
                <a:latin typeface="Times New Roman" pitchFamily="18" charset="0"/>
                <a:cs typeface="Times New Roman" pitchFamily="18" charset="0"/>
              </a:rPr>
              <a:t> and requires the tax auditor to report the amount covered u/s 41 along with computation.</a:t>
            </a:r>
          </a:p>
          <a:p>
            <a:pPr algn="just"/>
            <a:endParaRPr lang="en-US" sz="2300" dirty="0">
              <a:latin typeface="Times New Roman" pitchFamily="18" charset="0"/>
              <a:cs typeface="Times New Roman" pitchFamily="18" charset="0"/>
            </a:endParaRPr>
          </a:p>
          <a:p>
            <a:pPr algn="just"/>
            <a:r>
              <a:rPr lang="en-US" sz="2300" b="1" dirty="0">
                <a:latin typeface="Times New Roman" pitchFamily="18" charset="0"/>
                <a:cs typeface="Times New Roman" pitchFamily="18" charset="0"/>
              </a:rPr>
              <a:t>Section 41(1) : Reversal/writing back of trading liability</a:t>
            </a:r>
          </a:p>
          <a:p>
            <a:pPr algn="just"/>
            <a:r>
              <a:rPr lang="en-US" sz="2300" dirty="0">
                <a:latin typeface="Times New Roman" pitchFamily="18" charset="0"/>
                <a:cs typeface="Times New Roman" pitchFamily="18" charset="0"/>
              </a:rPr>
              <a:t>Under this section if any allowance or deduction that had been allowed to </a:t>
            </a:r>
            <a:r>
              <a:rPr lang="en-US" sz="2300" dirty="0" err="1">
                <a:latin typeface="Times New Roman" pitchFamily="18" charset="0"/>
                <a:cs typeface="Times New Roman" pitchFamily="18" charset="0"/>
              </a:rPr>
              <a:t>assessee</a:t>
            </a:r>
            <a:r>
              <a:rPr lang="en-US" sz="2300" dirty="0">
                <a:latin typeface="Times New Roman" pitchFamily="18" charset="0"/>
                <a:cs typeface="Times New Roman" pitchFamily="18" charset="0"/>
              </a:rPr>
              <a:t> in respect of any loss, expenditure or trading liability in any assessment year and in later years if </a:t>
            </a:r>
            <a:r>
              <a:rPr lang="en-US" sz="2300" dirty="0" err="1">
                <a:latin typeface="Times New Roman" pitchFamily="18" charset="0"/>
                <a:cs typeface="Times New Roman" pitchFamily="18" charset="0"/>
              </a:rPr>
              <a:t>assessee</a:t>
            </a:r>
            <a:r>
              <a:rPr lang="en-US" sz="2300" dirty="0">
                <a:latin typeface="Times New Roman" pitchFamily="18" charset="0"/>
                <a:cs typeface="Times New Roman" pitchFamily="18" charset="0"/>
              </a:rPr>
              <a:t> obtains such amount, then the same shall be chargeable to tax as business income.</a:t>
            </a:r>
          </a:p>
          <a:p>
            <a:pPr algn="just"/>
            <a:endParaRPr lang="en-US" sz="2300" dirty="0">
              <a:latin typeface="Times New Roman" pitchFamily="18" charset="0"/>
              <a:cs typeface="Times New Roman" pitchFamily="18" charset="0"/>
            </a:endParaRPr>
          </a:p>
          <a:p>
            <a:pPr algn="just"/>
            <a:r>
              <a:rPr lang="en-US" sz="2300" dirty="0">
                <a:latin typeface="Times New Roman" pitchFamily="18" charset="0"/>
                <a:cs typeface="Times New Roman" pitchFamily="18" charset="0"/>
              </a:rPr>
              <a:t>If the </a:t>
            </a:r>
            <a:r>
              <a:rPr lang="en-US" sz="2300" dirty="0" err="1">
                <a:latin typeface="Times New Roman" pitchFamily="18" charset="0"/>
                <a:cs typeface="Times New Roman" pitchFamily="18" charset="0"/>
              </a:rPr>
              <a:t>assessee</a:t>
            </a:r>
            <a:r>
              <a:rPr lang="en-US" sz="2300" dirty="0">
                <a:latin typeface="Times New Roman" pitchFamily="18" charset="0"/>
                <a:cs typeface="Times New Roman" pitchFamily="18" charset="0"/>
              </a:rPr>
              <a:t> has written back some liability in the books of accounts and the expenditure represented by such liability had been allowed as deduction in any previous year, then such write back shall be taxable as business income.</a:t>
            </a:r>
          </a:p>
        </p:txBody>
      </p:sp>
      <p:sp>
        <p:nvSpPr>
          <p:cNvPr id="5" name="Footer Placeholder 4"/>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solidFill>
                  <a:schemeClr val="tx1"/>
                </a:solidFill>
                <a:latin typeface="Times New Roman" pitchFamily="18" charset="0"/>
                <a:cs typeface="Times New Roman" pitchFamily="18" charset="0"/>
              </a:rPr>
            </a:br>
            <a:endParaRPr lang="en-US" dirty="0">
              <a:solidFill>
                <a:schemeClr val="tx1"/>
              </a:solidFill>
              <a:latin typeface="Times New Roman" pitchFamily="18" charset="0"/>
              <a:cs typeface="Times New Roman" pitchFamily="18" charset="0"/>
            </a:endParaRPr>
          </a:p>
        </p:txBody>
      </p:sp>
      <p:sp>
        <p:nvSpPr>
          <p:cNvPr id="3" name="Rectangle 2"/>
          <p:cNvSpPr/>
          <p:nvPr/>
        </p:nvSpPr>
        <p:spPr>
          <a:xfrm>
            <a:off x="228600" y="228600"/>
            <a:ext cx="8686800" cy="4154984"/>
          </a:xfrm>
          <a:prstGeom prst="rect">
            <a:avLst/>
          </a:prstGeom>
        </p:spPr>
        <p:txBody>
          <a:bodyPr wrap="square">
            <a:spAutoFit/>
          </a:bodyPr>
          <a:lstStyle/>
          <a:p>
            <a:pPr algn="just"/>
            <a:r>
              <a:rPr lang="en-US" sz="2200" b="1" dirty="0">
                <a:latin typeface="Times New Roman" pitchFamily="18" charset="0"/>
                <a:cs typeface="Times New Roman" pitchFamily="18" charset="0"/>
              </a:rPr>
              <a:t>Section 41(2) : Sale of assets of undertaking</a:t>
            </a:r>
          </a:p>
          <a:p>
            <a:pPr algn="just"/>
            <a:r>
              <a:rPr lang="en-US" sz="2200" dirty="0">
                <a:latin typeface="Times New Roman" pitchFamily="18" charset="0"/>
                <a:cs typeface="Times New Roman" pitchFamily="18" charset="0"/>
              </a:rPr>
              <a:t>Any building, machinery or plant which is owned by </a:t>
            </a:r>
            <a:r>
              <a:rPr lang="en-US" sz="2200" dirty="0" err="1">
                <a:latin typeface="Times New Roman" pitchFamily="18" charset="0"/>
                <a:cs typeface="Times New Roman" pitchFamily="18" charset="0"/>
              </a:rPr>
              <a:t>assessee</a:t>
            </a:r>
            <a:r>
              <a:rPr lang="en-US" sz="2200" dirty="0">
                <a:latin typeface="Times New Roman" pitchFamily="18" charset="0"/>
                <a:cs typeface="Times New Roman" pitchFamily="18" charset="0"/>
              </a:rPr>
              <a:t> and whose depreciation is claimed u/s 32 and it has been used for business purpose, is sold, discarded, demolished or destroyed and the money receivable along with scrap value exceeds the WDV, then the excess amount (which does not exceed the difference between actual cost and WDV) shall be chargeable to tax as business income.</a:t>
            </a:r>
          </a:p>
          <a:p>
            <a:pPr algn="just"/>
            <a:r>
              <a:rPr lang="en-US" sz="2200" dirty="0">
                <a:latin typeface="Times New Roman" pitchFamily="18" charset="0"/>
                <a:cs typeface="Times New Roman" pitchFamily="18" charset="0"/>
              </a:rPr>
              <a:t>It is also applicable to </a:t>
            </a:r>
            <a:r>
              <a:rPr lang="en-US" sz="2200" dirty="0" err="1">
                <a:latin typeface="Times New Roman" pitchFamily="18" charset="0"/>
                <a:cs typeface="Times New Roman" pitchFamily="18" charset="0"/>
              </a:rPr>
              <a:t>assessee</a:t>
            </a:r>
            <a:r>
              <a:rPr lang="en-US" sz="2200" dirty="0">
                <a:latin typeface="Times New Roman" pitchFamily="18" charset="0"/>
                <a:cs typeface="Times New Roman" pitchFamily="18" charset="0"/>
              </a:rPr>
              <a:t> engaged in generation and distribution of power and who have claimed depreciation on fixed assets u/s 32(1)(</a:t>
            </a:r>
            <a:r>
              <a:rPr lang="en-US" sz="2200" dirty="0" err="1">
                <a:latin typeface="Times New Roman" pitchFamily="18" charset="0"/>
                <a:cs typeface="Times New Roman" pitchFamily="18" charset="0"/>
              </a:rPr>
              <a:t>i</a:t>
            </a:r>
            <a:r>
              <a:rPr lang="en-US" sz="2200" dirty="0">
                <a:latin typeface="Times New Roman" pitchFamily="18" charset="0"/>
                <a:cs typeface="Times New Roman" pitchFamily="18" charset="0"/>
              </a:rPr>
              <a:t>) of the act.</a:t>
            </a:r>
          </a:p>
          <a:p>
            <a:pPr algn="just"/>
            <a:r>
              <a:rPr lang="en-US" sz="2200" dirty="0">
                <a:latin typeface="Times New Roman" pitchFamily="18" charset="0"/>
                <a:cs typeface="Times New Roman" pitchFamily="18" charset="0"/>
              </a:rPr>
              <a:t>Continuation of business during previous year is not a relevant criteria for taxability under this sub section.</a:t>
            </a:r>
          </a:p>
        </p:txBody>
      </p:sp>
      <p:sp>
        <p:nvSpPr>
          <p:cNvPr id="5" name="Footer Placeholder 4"/>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solidFill>
                  <a:schemeClr val="tx1"/>
                </a:solidFill>
                <a:latin typeface="Times New Roman" pitchFamily="18" charset="0"/>
                <a:cs typeface="Times New Roman" pitchFamily="18" charset="0"/>
              </a:rPr>
            </a:br>
            <a:endParaRPr lang="en-US" dirty="0">
              <a:solidFill>
                <a:schemeClr val="tx1"/>
              </a:solidFill>
              <a:latin typeface="Times New Roman" pitchFamily="18" charset="0"/>
              <a:cs typeface="Times New Roman" pitchFamily="18" charset="0"/>
            </a:endParaRPr>
          </a:p>
        </p:txBody>
      </p:sp>
      <p:sp>
        <p:nvSpPr>
          <p:cNvPr id="3" name="Rectangle 2"/>
          <p:cNvSpPr/>
          <p:nvPr/>
        </p:nvSpPr>
        <p:spPr>
          <a:xfrm>
            <a:off x="304800" y="533400"/>
            <a:ext cx="8534400" cy="3477875"/>
          </a:xfrm>
          <a:prstGeom prst="rect">
            <a:avLst/>
          </a:prstGeom>
        </p:spPr>
        <p:txBody>
          <a:bodyPr wrap="square">
            <a:spAutoFit/>
          </a:bodyPr>
          <a:lstStyle/>
          <a:p>
            <a:pPr algn="just"/>
            <a:r>
              <a:rPr lang="en-US" sz="2200" b="1" dirty="0">
                <a:latin typeface="Times New Roman" pitchFamily="18" charset="0"/>
                <a:cs typeface="Times New Roman" pitchFamily="18" charset="0"/>
              </a:rPr>
              <a:t>Section 41(3) : Sale of assets used in scientific research</a:t>
            </a:r>
          </a:p>
          <a:p>
            <a:pPr algn="just"/>
            <a:r>
              <a:rPr lang="en-US" sz="2200" dirty="0">
                <a:latin typeface="Times New Roman" pitchFamily="18" charset="0"/>
                <a:cs typeface="Times New Roman" pitchFamily="18" charset="0"/>
              </a:rPr>
              <a:t>Any capital asset used in scientific research is sold without being used for other purposes and the proceeds of sale along with the total amount of deductions exceeds the amount of capital expenditure, then such excess or amount of deduction allowed, whichever is less, is chargeable as business income in year of sale.</a:t>
            </a:r>
          </a:p>
          <a:p>
            <a:pPr algn="just"/>
            <a:r>
              <a:rPr lang="en-US" sz="2200" dirty="0">
                <a:latin typeface="Times New Roman" pitchFamily="18" charset="0"/>
                <a:cs typeface="Times New Roman" pitchFamily="18" charset="0"/>
              </a:rPr>
              <a:t>Provisions of section 41(3) will not apply if the asset has been used for other business purposes as well.</a:t>
            </a:r>
          </a:p>
          <a:p>
            <a:pPr algn="just"/>
            <a:r>
              <a:rPr lang="en-US" sz="2200" dirty="0">
                <a:latin typeface="Times New Roman" pitchFamily="18" charset="0"/>
                <a:cs typeface="Times New Roman" pitchFamily="18" charset="0"/>
              </a:rPr>
              <a:t>Continuation of business during previous year is not a relevant criteria for taxability under this sub section.</a:t>
            </a:r>
          </a:p>
        </p:txBody>
      </p:sp>
      <p:sp>
        <p:nvSpPr>
          <p:cNvPr id="5" name="Footer Placeholder 4"/>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solidFill>
                  <a:schemeClr val="tx1"/>
                </a:solidFill>
                <a:latin typeface="Times New Roman" pitchFamily="18" charset="0"/>
                <a:cs typeface="Times New Roman" pitchFamily="18" charset="0"/>
              </a:rPr>
            </a:br>
            <a:endParaRPr lang="en-US" dirty="0">
              <a:solidFill>
                <a:schemeClr val="tx1"/>
              </a:solidFill>
              <a:latin typeface="Times New Roman" pitchFamily="18" charset="0"/>
              <a:cs typeface="Times New Roman" pitchFamily="18" charset="0"/>
            </a:endParaRPr>
          </a:p>
        </p:txBody>
      </p:sp>
      <p:sp>
        <p:nvSpPr>
          <p:cNvPr id="3" name="Rectangle 2"/>
          <p:cNvSpPr/>
          <p:nvPr/>
        </p:nvSpPr>
        <p:spPr>
          <a:xfrm>
            <a:off x="152400" y="381000"/>
            <a:ext cx="8534400" cy="3139321"/>
          </a:xfrm>
          <a:prstGeom prst="rect">
            <a:avLst/>
          </a:prstGeom>
        </p:spPr>
        <p:txBody>
          <a:bodyPr wrap="square">
            <a:spAutoFit/>
          </a:bodyPr>
          <a:lstStyle/>
          <a:p>
            <a:pPr algn="just"/>
            <a:r>
              <a:rPr lang="en-US" sz="2200" b="1" dirty="0">
                <a:latin typeface="Times New Roman" pitchFamily="18" charset="0"/>
                <a:cs typeface="Times New Roman" pitchFamily="18" charset="0"/>
              </a:rPr>
              <a:t>Section 41(4) : Recovery of Bad Debts allowed earlier</a:t>
            </a:r>
          </a:p>
          <a:p>
            <a:pPr algn="just"/>
            <a:endParaRPr lang="en-US" sz="2200" b="1" dirty="0">
              <a:latin typeface="Times New Roman" pitchFamily="18" charset="0"/>
              <a:cs typeface="Times New Roman" pitchFamily="18" charset="0"/>
            </a:endParaRPr>
          </a:p>
          <a:p>
            <a:pPr algn="just"/>
            <a:r>
              <a:rPr lang="en-US" sz="2200" dirty="0">
                <a:latin typeface="Times New Roman" pitchFamily="18" charset="0"/>
                <a:cs typeface="Times New Roman" pitchFamily="18" charset="0"/>
              </a:rPr>
              <a:t>In case of deduction allowed in respect of bad debts in previous years and subsequently any amount recovered on such debt, which is greater than difference between debt and deduction allowed, then such excess shall be deemed to be the business income and chargeable to tax in the year of recovery of bad debts.</a:t>
            </a:r>
          </a:p>
          <a:p>
            <a:pPr algn="just"/>
            <a:r>
              <a:rPr lang="en-US" sz="2200" dirty="0">
                <a:latin typeface="Times New Roman" pitchFamily="18" charset="0"/>
                <a:cs typeface="Times New Roman" pitchFamily="18" charset="0"/>
              </a:rPr>
              <a:t>Continuation of business during previous year is not a relevant criteria for taxability under this sub section.</a:t>
            </a:r>
          </a:p>
        </p:txBody>
      </p:sp>
      <p:sp>
        <p:nvSpPr>
          <p:cNvPr id="5" name="Footer Placeholder 4"/>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30055" y="332656"/>
            <a:ext cx="8690417" cy="5650125"/>
          </a:xfrm>
        </p:spPr>
        <p:txBody>
          <a:bodyPr>
            <a:normAutofit/>
          </a:bodyPr>
          <a:lstStyle/>
          <a:p>
            <a:pPr algn="just">
              <a:buNone/>
            </a:pPr>
            <a:r>
              <a:rPr lang="en-IN" sz="2000" b="1" dirty="0">
                <a:latin typeface="Times New Roman" panose="02020603050405020304" pitchFamily="18" charset="0"/>
                <a:cs typeface="Times New Roman" panose="02020603050405020304" pitchFamily="18" charset="0"/>
              </a:rPr>
              <a:t>OBSERVATION ON </a:t>
            </a:r>
            <a:r>
              <a:rPr lang="en-GB" sz="2000" b="1" dirty="0">
                <a:latin typeface="Times New Roman" panose="02020603050405020304" pitchFamily="18" charset="0"/>
                <a:cs typeface="Times New Roman" panose="02020603050405020304" pitchFamily="18" charset="0"/>
              </a:rPr>
              <a:t>STUDY ON COMPLIANCES IN REPORTING IN TAX AUDIT REPORT DATED 20.06.2022</a:t>
            </a:r>
            <a:endParaRPr lang="en-US" sz="2000" b="1" dirty="0"/>
          </a:p>
          <a:p>
            <a:pPr algn="just">
              <a:buNone/>
            </a:pPr>
            <a:r>
              <a:rPr lang="en-US" sz="2400" b="1" u="sng" dirty="0">
                <a:latin typeface="Times New Roman" panose="02020603050405020304" pitchFamily="18" charset="0"/>
                <a:cs typeface="Times New Roman" panose="02020603050405020304" pitchFamily="18" charset="0"/>
              </a:rPr>
              <a:t>While reviewing various tax audit reports it was observed that the amount mentioned in Annual report, which was chargeable to tax under section 41 and reportable under this clause, was not reported in many cases. It is to be noted that as per the Guidance Note the same is required to be reported irrespective of the fact whether the relevant amount has been credited to the profit and loss account or not.</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ontent Placeholder 4"/>
          <p:cNvSpPr>
            <a:spLocks noGrp="1"/>
          </p:cNvSpPr>
          <p:nvPr>
            <p:ph idx="1"/>
          </p:nvPr>
        </p:nvSpPr>
        <p:spPr>
          <a:xfrm>
            <a:off x="214313" y="609600"/>
            <a:ext cx="8715375" cy="4763616"/>
          </a:xfrm>
          <a:ln w="6350"/>
        </p:spPr>
        <p:style>
          <a:lnRef idx="2">
            <a:schemeClr val="dk1"/>
          </a:lnRef>
          <a:fillRef idx="1">
            <a:schemeClr val="lt1"/>
          </a:fillRef>
          <a:effectRef idx="0">
            <a:schemeClr val="dk1"/>
          </a:effectRef>
          <a:fontRef idx="minor">
            <a:schemeClr val="dk1"/>
          </a:fontRef>
        </p:style>
        <p:txBody>
          <a:bodyPr>
            <a:noAutofit/>
          </a:bodyPr>
          <a:lstStyle/>
          <a:p>
            <a:pPr algn="just" eaLnBrk="0" hangingPunct="0">
              <a:buFont typeface="Arial" pitchFamily="34" charset="0"/>
              <a:buNone/>
            </a:pPr>
            <a:r>
              <a:rPr lang="en-IN" sz="2150" dirty="0">
                <a:solidFill>
                  <a:schemeClr val="tx1"/>
                </a:solidFill>
                <a:latin typeface="Times New Roman" pitchFamily="18" charset="0"/>
                <a:cs typeface="Times New Roman" pitchFamily="18" charset="0"/>
              </a:rPr>
              <a:t>26. In respect of  any sum referred to in clauses (a),( b), (c), ( d), (e), (f) or (g) of  section 43B, the liability  for which:-</a:t>
            </a:r>
          </a:p>
          <a:p>
            <a:pPr algn="just" eaLnBrk="0" hangingPunct="0">
              <a:buFont typeface="Arial" pitchFamily="34" charset="0"/>
              <a:buNone/>
            </a:pPr>
            <a:r>
              <a:rPr lang="en-IN" sz="2150" dirty="0">
                <a:solidFill>
                  <a:schemeClr val="tx1"/>
                </a:solidFill>
                <a:latin typeface="Times New Roman" pitchFamily="18" charset="0"/>
                <a:cs typeface="Times New Roman" pitchFamily="18" charset="0"/>
              </a:rPr>
              <a:t>	(A) pre-existed on the first day of the previous year but was not allowed in the assessment of any preceding previous year and was</a:t>
            </a:r>
          </a:p>
          <a:p>
            <a:pPr lvl="1" algn="just" eaLnBrk="0" hangingPunct="0">
              <a:buFont typeface="Arial" pitchFamily="34" charset="0"/>
              <a:buNone/>
            </a:pPr>
            <a:r>
              <a:rPr lang="en-IN" sz="2150" dirty="0">
                <a:solidFill>
                  <a:schemeClr val="tx1"/>
                </a:solidFill>
                <a:latin typeface="Times New Roman" pitchFamily="18" charset="0"/>
                <a:cs typeface="Times New Roman" pitchFamily="18" charset="0"/>
              </a:rPr>
              <a:t>	(a)  paid during the previous year;</a:t>
            </a:r>
          </a:p>
          <a:p>
            <a:pPr lvl="1" algn="just" eaLnBrk="0" hangingPunct="0">
              <a:buFont typeface="Arial" pitchFamily="34" charset="0"/>
              <a:buNone/>
            </a:pPr>
            <a:r>
              <a:rPr lang="en-IN" sz="2150" dirty="0">
                <a:solidFill>
                  <a:schemeClr val="tx1"/>
                </a:solidFill>
                <a:latin typeface="Times New Roman" pitchFamily="18" charset="0"/>
                <a:cs typeface="Times New Roman" pitchFamily="18" charset="0"/>
              </a:rPr>
              <a:t>	(b)  not paid during the previous year;</a:t>
            </a:r>
          </a:p>
          <a:p>
            <a:pPr algn="just" eaLnBrk="0" hangingPunct="0">
              <a:buFont typeface="Arial" pitchFamily="34" charset="0"/>
              <a:buNone/>
            </a:pPr>
            <a:r>
              <a:rPr lang="en-IN" sz="2150" dirty="0">
                <a:solidFill>
                  <a:schemeClr val="tx1"/>
                </a:solidFill>
                <a:latin typeface="Times New Roman" pitchFamily="18" charset="0"/>
                <a:cs typeface="Times New Roman" pitchFamily="18" charset="0"/>
              </a:rPr>
              <a:t>	(B) was incurred in the previous year </a:t>
            </a:r>
            <a:r>
              <a:rPr lang="en-US" sz="2150" dirty="0">
                <a:solidFill>
                  <a:schemeClr val="tx1"/>
                </a:solidFill>
                <a:latin typeface="Times New Roman" pitchFamily="18" charset="0"/>
                <a:cs typeface="Times New Roman" pitchFamily="18" charset="0"/>
              </a:rPr>
              <a:t>and was</a:t>
            </a:r>
            <a:endParaRPr lang="en-IN" sz="2150" dirty="0">
              <a:solidFill>
                <a:schemeClr val="tx1"/>
              </a:solidFill>
              <a:latin typeface="Times New Roman" pitchFamily="18" charset="0"/>
              <a:cs typeface="Times New Roman" pitchFamily="18" charset="0"/>
            </a:endParaRPr>
          </a:p>
          <a:p>
            <a:pPr lvl="1" algn="just" eaLnBrk="0" hangingPunct="0">
              <a:buFont typeface="Arial" pitchFamily="34" charset="0"/>
              <a:buNone/>
            </a:pPr>
            <a:r>
              <a:rPr lang="en-IN" sz="2150" dirty="0">
                <a:solidFill>
                  <a:schemeClr val="tx1"/>
                </a:solidFill>
                <a:latin typeface="Times New Roman" pitchFamily="18" charset="0"/>
                <a:cs typeface="Times New Roman" pitchFamily="18" charset="0"/>
              </a:rPr>
              <a:t>	(a) paid on or before the due date for furnishing the return of income of the previous year under   section 139(1);</a:t>
            </a:r>
          </a:p>
          <a:p>
            <a:pPr lvl="1" algn="just" eaLnBrk="0" hangingPunct="0">
              <a:buFont typeface="Arial" pitchFamily="34" charset="0"/>
              <a:buNone/>
            </a:pPr>
            <a:r>
              <a:rPr lang="en-IN" sz="2150" dirty="0">
                <a:solidFill>
                  <a:schemeClr val="tx1"/>
                </a:solidFill>
                <a:latin typeface="Times New Roman" pitchFamily="18" charset="0"/>
                <a:cs typeface="Times New Roman" pitchFamily="18" charset="0"/>
              </a:rPr>
              <a:t>	(b)  not paid on or before the aforesaid date.</a:t>
            </a:r>
          </a:p>
          <a:p>
            <a:pPr algn="just" eaLnBrk="0" hangingPunct="0">
              <a:buFont typeface="Arial" pitchFamily="34" charset="0"/>
              <a:buNone/>
            </a:pPr>
            <a:r>
              <a:rPr lang="en-IN" sz="2150" dirty="0">
                <a:solidFill>
                  <a:schemeClr val="tx1"/>
                </a:solidFill>
                <a:latin typeface="Times New Roman" pitchFamily="18" charset="0"/>
                <a:cs typeface="Times New Roman" pitchFamily="18" charset="0"/>
              </a:rPr>
              <a:t>	(State whether sales tax, customs duty, excise duty or any other indirect tax, levy, cess, impost, etc., is passed through the profit and loss account.)</a:t>
            </a:r>
          </a:p>
        </p:txBody>
      </p:sp>
      <p:sp>
        <p:nvSpPr>
          <p:cNvPr id="3" name="Rectangle 2"/>
          <p:cNvSpPr>
            <a:spLocks noChangeArrowheads="1"/>
          </p:cNvSpPr>
          <p:nvPr/>
        </p:nvSpPr>
        <p:spPr bwMode="auto">
          <a:xfrm>
            <a:off x="254248" y="152400"/>
            <a:ext cx="1999265" cy="461665"/>
          </a:xfrm>
          <a:prstGeom prst="rect">
            <a:avLst/>
          </a:prstGeom>
          <a:noFill/>
          <a:ln w="9525">
            <a:noFill/>
            <a:miter lim="800000"/>
            <a:headEnd/>
            <a:tailEnd/>
          </a:ln>
        </p:spPr>
        <p:txBody>
          <a:bodyPr wrap="none">
            <a:spAutoFit/>
          </a:bodyPr>
          <a:lstStyle/>
          <a:p>
            <a:pPr algn="just"/>
            <a:r>
              <a:rPr lang="en-US" sz="2400" b="1" dirty="0">
                <a:latin typeface="Times New Roman" pitchFamily="18" charset="0"/>
                <a:cs typeface="Times New Roman" pitchFamily="18" charset="0"/>
              </a:rPr>
              <a:t>CLAUSE - 26</a:t>
            </a:r>
            <a:endParaRPr lang="en-US" sz="3200" b="1"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
        <p:nvSpPr>
          <p:cNvPr id="5" name="TextBox 4">
            <a:extLst>
              <a:ext uri="{FF2B5EF4-FFF2-40B4-BE49-F238E27FC236}">
                <a16:creationId xmlns:a16="http://schemas.microsoft.com/office/drawing/2014/main" id="{CFD5E134-6D34-78E3-4570-BAC46690B275}"/>
              </a:ext>
            </a:extLst>
          </p:cNvPr>
          <p:cNvSpPr txBox="1"/>
          <p:nvPr/>
        </p:nvSpPr>
        <p:spPr>
          <a:xfrm>
            <a:off x="827584" y="5445224"/>
            <a:ext cx="7920880" cy="646331"/>
          </a:xfrm>
          <a:prstGeom prst="rect">
            <a:avLst/>
          </a:prstGeom>
          <a:noFill/>
        </p:spPr>
        <p:txBody>
          <a:bodyPr wrap="square">
            <a:spAutoFit/>
          </a:bodyPr>
          <a:lstStyle/>
          <a:p>
            <a:r>
              <a:rPr lang="en-US" i="0" u="none" strike="noStrike" baseline="0" dirty="0">
                <a:latin typeface="Times New Roman" panose="02020603050405020304" pitchFamily="18" charset="0"/>
                <a:cs typeface="Times New Roman" panose="02020603050405020304" pitchFamily="18" charset="0"/>
              </a:rPr>
              <a:t>* Substituted for "allowed" by the IT (Eighth </a:t>
            </a:r>
            <a:r>
              <a:rPr lang="en-US" i="0" u="none" strike="noStrike" baseline="0" dirty="0" err="1">
                <a:latin typeface="Times New Roman" panose="02020603050405020304" pitchFamily="18" charset="0"/>
                <a:cs typeface="Times New Roman" panose="02020603050405020304" pitchFamily="18" charset="0"/>
              </a:rPr>
              <a:t>Amdt</a:t>
            </a:r>
            <a:r>
              <a:rPr lang="en-US" i="0" u="none" strike="noStrike" baseline="0" dirty="0">
                <a:latin typeface="Times New Roman" panose="02020603050405020304" pitchFamily="18" charset="0"/>
                <a:cs typeface="Times New Roman" panose="02020603050405020304" pitchFamily="18" charset="0"/>
              </a:rPr>
              <a:t>.) Rules, 2025, w.e.f. </a:t>
            </a:r>
            <a:r>
              <a:rPr lang="en-US" b="1" i="0" u="none" strike="noStrike" baseline="0" dirty="0">
                <a:latin typeface="Times New Roman" panose="02020603050405020304" pitchFamily="18" charset="0"/>
                <a:cs typeface="Times New Roman" panose="02020603050405020304" pitchFamily="18" charset="0"/>
              </a:rPr>
              <a:t>1-4-2025</a:t>
            </a:r>
            <a:r>
              <a:rPr lang="en-US" i="0" u="none" strike="noStrike" baseline="0" dirty="0">
                <a:latin typeface="Times New Roman" panose="02020603050405020304" pitchFamily="18" charset="0"/>
                <a:cs typeface="Times New Roman" panose="02020603050405020304" pitchFamily="18" charset="0"/>
              </a:rPr>
              <a:t>.</a:t>
            </a:r>
          </a:p>
          <a:p>
            <a:r>
              <a:rPr lang="en-IN"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Substituted for "and was" by the IT (Eighth </a:t>
            </a:r>
            <a:r>
              <a:rPr lang="en-US" dirty="0" err="1">
                <a:latin typeface="Times New Roman" panose="02020603050405020304" pitchFamily="18" charset="0"/>
                <a:cs typeface="Times New Roman" panose="02020603050405020304" pitchFamily="18" charset="0"/>
              </a:rPr>
              <a:t>Amdt</a:t>
            </a:r>
            <a:r>
              <a:rPr lang="en-US" dirty="0">
                <a:latin typeface="Times New Roman" panose="02020603050405020304" pitchFamily="18" charset="0"/>
                <a:cs typeface="Times New Roman" panose="02020603050405020304" pitchFamily="18" charset="0"/>
              </a:rPr>
              <a:t>.) Rules, 2025, w.e.f. </a:t>
            </a:r>
            <a:r>
              <a:rPr lang="en-US" b="1" dirty="0">
                <a:latin typeface="Times New Roman" panose="02020603050405020304" pitchFamily="18" charset="0"/>
                <a:cs typeface="Times New Roman" panose="02020603050405020304" pitchFamily="18" charset="0"/>
              </a:rPr>
              <a:t>1-4-2025</a:t>
            </a:r>
            <a:r>
              <a:rPr lang="en-US" dirty="0">
                <a:latin typeface="Times New Roman" panose="02020603050405020304" pitchFamily="18" charset="0"/>
                <a:cs typeface="Times New Roman" panose="02020603050405020304" pitchFamily="18" charset="0"/>
              </a:rPr>
              <a:t>.</a:t>
            </a:r>
            <a:endParaRPr lang="en-IN"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ChangeArrowheads="1"/>
          </p:cNvSpPr>
          <p:nvPr/>
        </p:nvSpPr>
        <p:spPr bwMode="auto">
          <a:xfrm>
            <a:off x="228600" y="152400"/>
            <a:ext cx="2050561" cy="461665"/>
          </a:xfrm>
          <a:prstGeom prst="rect">
            <a:avLst/>
          </a:prstGeom>
          <a:noFill/>
          <a:ln w="9525">
            <a:noFill/>
            <a:miter lim="800000"/>
            <a:headEnd/>
            <a:tailEnd/>
          </a:ln>
        </p:spPr>
        <p:txBody>
          <a:bodyPr wrap="none">
            <a:spAutoFit/>
          </a:bodyPr>
          <a:lstStyle/>
          <a:p>
            <a:pPr algn="just"/>
            <a:r>
              <a:rPr lang="en-US" sz="2400" b="1" dirty="0">
                <a:latin typeface="Times New Roman" pitchFamily="18" charset="0"/>
                <a:cs typeface="Times New Roman" pitchFamily="18" charset="0"/>
              </a:rPr>
              <a:t>CLAUSE – 26</a:t>
            </a:r>
            <a:endParaRPr lang="en-US" sz="3200" b="1" dirty="0">
              <a:latin typeface="Times New Roman" pitchFamily="18" charset="0"/>
              <a:cs typeface="Times New Roman" pitchFamily="18" charset="0"/>
            </a:endParaRPr>
          </a:p>
        </p:txBody>
      </p:sp>
      <p:sp>
        <p:nvSpPr>
          <p:cNvPr id="7" name="Rectangle 6"/>
          <p:cNvSpPr/>
          <p:nvPr/>
        </p:nvSpPr>
        <p:spPr>
          <a:xfrm>
            <a:off x="72008" y="54868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3BB542AE-02C7-5FE0-0A24-098B8212F2A3}"/>
              </a:ext>
            </a:extLst>
          </p:cNvPr>
          <p:cNvPicPr>
            <a:picLocks noChangeAspect="1"/>
          </p:cNvPicPr>
          <p:nvPr/>
        </p:nvPicPr>
        <p:blipFill>
          <a:blip r:embed="rId2"/>
          <a:srcRect t="15048" b="28960"/>
          <a:stretch>
            <a:fillRect/>
          </a:stretch>
        </p:blipFill>
        <p:spPr>
          <a:xfrm>
            <a:off x="237500" y="1010345"/>
            <a:ext cx="8724901" cy="1611153"/>
          </a:xfrm>
          <a:prstGeom prst="rect">
            <a:avLst/>
          </a:prstGeom>
        </p:spPr>
      </p:pic>
      <p:pic>
        <p:nvPicPr>
          <p:cNvPr id="4" name="Picture 3">
            <a:extLst>
              <a:ext uri="{FF2B5EF4-FFF2-40B4-BE49-F238E27FC236}">
                <a16:creationId xmlns:a16="http://schemas.microsoft.com/office/drawing/2014/main" id="{AB425136-A50C-392F-B341-EFF8A7777F8B}"/>
              </a:ext>
            </a:extLst>
          </p:cNvPr>
          <p:cNvPicPr>
            <a:picLocks noChangeAspect="1"/>
          </p:cNvPicPr>
          <p:nvPr/>
        </p:nvPicPr>
        <p:blipFill>
          <a:blip r:embed="rId3"/>
          <a:stretch>
            <a:fillRect/>
          </a:stretch>
        </p:blipFill>
        <p:spPr>
          <a:xfrm>
            <a:off x="4462853" y="1696201"/>
            <a:ext cx="4443647" cy="1352739"/>
          </a:xfrm>
          <a:prstGeom prst="rect">
            <a:avLst/>
          </a:prstGeom>
        </p:spPr>
      </p:pic>
      <p:pic>
        <p:nvPicPr>
          <p:cNvPr id="5" name="Picture 4">
            <a:extLst>
              <a:ext uri="{FF2B5EF4-FFF2-40B4-BE49-F238E27FC236}">
                <a16:creationId xmlns:a16="http://schemas.microsoft.com/office/drawing/2014/main" id="{C1FAB622-F096-E32F-231E-0FC3C4A68DD1}"/>
              </a:ext>
            </a:extLst>
          </p:cNvPr>
          <p:cNvPicPr>
            <a:picLocks noChangeAspect="1"/>
          </p:cNvPicPr>
          <p:nvPr/>
        </p:nvPicPr>
        <p:blipFill>
          <a:blip r:embed="rId4"/>
          <a:stretch>
            <a:fillRect/>
          </a:stretch>
        </p:blipFill>
        <p:spPr>
          <a:xfrm>
            <a:off x="228600" y="2535228"/>
            <a:ext cx="4271408" cy="1654939"/>
          </a:xfrm>
          <a:prstGeom prst="rect">
            <a:avLst/>
          </a:prstGeom>
        </p:spPr>
      </p:pic>
      <p:sp>
        <p:nvSpPr>
          <p:cNvPr id="8" name="TextBox 7">
            <a:extLst>
              <a:ext uri="{FF2B5EF4-FFF2-40B4-BE49-F238E27FC236}">
                <a16:creationId xmlns:a16="http://schemas.microsoft.com/office/drawing/2014/main" id="{8D2608A6-0530-58D2-6266-E44D86C990CD}"/>
              </a:ext>
            </a:extLst>
          </p:cNvPr>
          <p:cNvSpPr txBox="1"/>
          <p:nvPr/>
        </p:nvSpPr>
        <p:spPr>
          <a:xfrm>
            <a:off x="2555776" y="2996952"/>
            <a:ext cx="6350724" cy="3493264"/>
          </a:xfrm>
          <a:prstGeom prst="rect">
            <a:avLst/>
          </a:prstGeom>
          <a:noFill/>
        </p:spPr>
        <p:txBody>
          <a:bodyPr wrap="square">
            <a:spAutoFit/>
          </a:bodyPr>
          <a:lstStyle/>
          <a:p>
            <a:pPr algn="just">
              <a:buNone/>
            </a:pPr>
            <a:r>
              <a:rPr lang="en-US" sz="1700" dirty="0">
                <a:effectLst/>
                <a:latin typeface="Times New Roman" panose="02020603050405020304" pitchFamily="18" charset="0"/>
                <a:cs typeface="Times New Roman" panose="02020603050405020304" pitchFamily="18" charset="0"/>
              </a:rPr>
              <a:t>Sec 43B- Proviso to clause (c) of Rule 5 of First Schedule added back as per clause (a) of Rule 5</a:t>
            </a:r>
          </a:p>
          <a:p>
            <a:pPr algn="just">
              <a:buNone/>
            </a:pPr>
            <a:r>
              <a:rPr lang="en-US" sz="1700" dirty="0">
                <a:effectLst/>
                <a:latin typeface="Times New Roman" panose="02020603050405020304" pitchFamily="18" charset="0"/>
                <a:cs typeface="Times New Roman" panose="02020603050405020304" pitchFamily="18" charset="0"/>
              </a:rPr>
              <a:t>Sec 43B(a)- </a:t>
            </a:r>
            <a:r>
              <a:rPr lang="en-US" sz="1700" dirty="0" err="1">
                <a:effectLst/>
                <a:latin typeface="Times New Roman" panose="02020603050405020304" pitchFamily="18" charset="0"/>
                <a:cs typeface="Times New Roman" panose="02020603050405020304" pitchFamily="18" charset="0"/>
              </a:rPr>
              <a:t>tax,duty,cess,fee</a:t>
            </a:r>
            <a:r>
              <a:rPr lang="en-US" sz="1700" dirty="0">
                <a:effectLst/>
                <a:latin typeface="Times New Roman" panose="02020603050405020304" pitchFamily="18" charset="0"/>
                <a:cs typeface="Times New Roman" panose="02020603050405020304" pitchFamily="18" charset="0"/>
              </a:rPr>
              <a:t> </a:t>
            </a:r>
            <a:r>
              <a:rPr lang="en-US" sz="1700" dirty="0" err="1">
                <a:effectLst/>
                <a:latin typeface="Times New Roman" panose="02020603050405020304" pitchFamily="18" charset="0"/>
                <a:cs typeface="Times New Roman" panose="02020603050405020304" pitchFamily="18" charset="0"/>
              </a:rPr>
              <a:t>etc</a:t>
            </a:r>
            <a:endParaRPr lang="en-US" sz="1700" dirty="0">
              <a:effectLst/>
              <a:latin typeface="Times New Roman" panose="02020603050405020304" pitchFamily="18" charset="0"/>
              <a:cs typeface="Times New Roman" panose="02020603050405020304" pitchFamily="18" charset="0"/>
            </a:endParaRPr>
          </a:p>
          <a:p>
            <a:pPr algn="just">
              <a:buNone/>
            </a:pPr>
            <a:r>
              <a:rPr lang="en-US" sz="1700" dirty="0">
                <a:effectLst/>
                <a:latin typeface="Times New Roman" panose="02020603050405020304" pitchFamily="18" charset="0"/>
                <a:cs typeface="Times New Roman" panose="02020603050405020304" pitchFamily="18" charset="0"/>
              </a:rPr>
              <a:t>Sec 43B(b)-provident/superannuation/gratuity/other fund</a:t>
            </a:r>
          </a:p>
          <a:p>
            <a:pPr algn="just">
              <a:buNone/>
            </a:pPr>
            <a:r>
              <a:rPr lang="en-US" sz="1700" dirty="0">
                <a:effectLst/>
                <a:latin typeface="Times New Roman" panose="02020603050405020304" pitchFamily="18" charset="0"/>
                <a:cs typeface="Times New Roman" panose="02020603050405020304" pitchFamily="18" charset="0"/>
              </a:rPr>
              <a:t>Sec 43B(c)-sum referred to u/s 36(1)(ii)</a:t>
            </a:r>
          </a:p>
          <a:p>
            <a:pPr algn="just">
              <a:buNone/>
            </a:pPr>
            <a:r>
              <a:rPr lang="en-US" sz="1700" dirty="0">
                <a:effectLst/>
                <a:latin typeface="Times New Roman" panose="02020603050405020304" pitchFamily="18" charset="0"/>
                <a:cs typeface="Times New Roman" panose="02020603050405020304" pitchFamily="18" charset="0"/>
              </a:rPr>
              <a:t>Sec 43B(d)- interest from public financial institution </a:t>
            </a:r>
            <a:r>
              <a:rPr lang="en-US" sz="1700" dirty="0" err="1">
                <a:effectLst/>
                <a:latin typeface="Times New Roman" panose="02020603050405020304" pitchFamily="18" charset="0"/>
                <a:cs typeface="Times New Roman" panose="02020603050405020304" pitchFamily="18" charset="0"/>
              </a:rPr>
              <a:t>etc</a:t>
            </a:r>
            <a:endParaRPr lang="en-US" sz="1700" dirty="0">
              <a:effectLst/>
              <a:latin typeface="Times New Roman" panose="02020603050405020304" pitchFamily="18" charset="0"/>
              <a:cs typeface="Times New Roman" panose="02020603050405020304" pitchFamily="18" charset="0"/>
            </a:endParaRPr>
          </a:p>
          <a:p>
            <a:pPr algn="just">
              <a:buNone/>
            </a:pPr>
            <a:r>
              <a:rPr lang="en-US" sz="1700" dirty="0">
                <a:effectLst/>
                <a:latin typeface="Times New Roman" panose="02020603050405020304" pitchFamily="18" charset="0"/>
                <a:cs typeface="Times New Roman" panose="02020603050405020304" pitchFamily="18" charset="0"/>
              </a:rPr>
              <a:t>Sec 43B(da)- interest from such class of NBFC as may be notified by the Central Government in the Official Gazette</a:t>
            </a:r>
          </a:p>
          <a:p>
            <a:pPr algn="just">
              <a:buNone/>
            </a:pPr>
            <a:r>
              <a:rPr lang="en-US" sz="1700" dirty="0">
                <a:effectLst/>
                <a:latin typeface="Times New Roman" panose="02020603050405020304" pitchFamily="18" charset="0"/>
                <a:cs typeface="Times New Roman" panose="02020603050405020304" pitchFamily="18" charset="0"/>
              </a:rPr>
              <a:t>Sec 43B(e)- interest on loan from scheduled bank</a:t>
            </a:r>
          </a:p>
          <a:p>
            <a:pPr algn="just">
              <a:buNone/>
            </a:pPr>
            <a:r>
              <a:rPr lang="en-US" sz="1700" dirty="0">
                <a:effectLst/>
                <a:latin typeface="Times New Roman" panose="02020603050405020304" pitchFamily="18" charset="0"/>
                <a:cs typeface="Times New Roman" panose="02020603050405020304" pitchFamily="18" charset="0"/>
              </a:rPr>
              <a:t>Sec 43B(f)- leave encashment</a:t>
            </a:r>
          </a:p>
          <a:p>
            <a:pPr algn="just">
              <a:buNone/>
            </a:pPr>
            <a:r>
              <a:rPr lang="en-US" sz="1700" dirty="0">
                <a:effectLst/>
                <a:latin typeface="Times New Roman" panose="02020603050405020304" pitchFamily="18" charset="0"/>
                <a:cs typeface="Times New Roman" panose="02020603050405020304" pitchFamily="18" charset="0"/>
              </a:rPr>
              <a:t>Sec 43B(g)- Indian railways for use of railway assets</a:t>
            </a:r>
          </a:p>
          <a:p>
            <a:pPr algn="just">
              <a:buNone/>
            </a:pPr>
            <a:r>
              <a:rPr lang="en-US" sz="1700" dirty="0">
                <a:effectLst/>
                <a:latin typeface="Times New Roman" panose="02020603050405020304" pitchFamily="18" charset="0"/>
                <a:cs typeface="Times New Roman" panose="02020603050405020304" pitchFamily="18" charset="0"/>
              </a:rPr>
              <a:t>Sec 43B(h)- any sum payable to a micro or small enterprise beyond the time limit specified in section 15 of the MSMED Act, 2006</a:t>
            </a:r>
            <a:endParaRPr lang="en-US" sz="17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A0BD4938-3AE1-0492-E10E-A3FB11D66F5F}"/>
              </a:ext>
            </a:extLst>
          </p:cNvPr>
          <p:cNvPicPr>
            <a:picLocks noChangeAspect="1"/>
          </p:cNvPicPr>
          <p:nvPr/>
        </p:nvPicPr>
        <p:blipFill>
          <a:blip r:embed="rId2"/>
          <a:stretch>
            <a:fillRect/>
          </a:stretch>
        </p:blipFill>
        <p:spPr>
          <a:xfrm>
            <a:off x="159247" y="188640"/>
            <a:ext cx="8825506" cy="2473516"/>
          </a:xfrm>
          <a:prstGeom prst="rect">
            <a:avLst/>
          </a:prstGeom>
        </p:spPr>
      </p:pic>
      <p:pic>
        <p:nvPicPr>
          <p:cNvPr id="4" name="Picture 3">
            <a:extLst>
              <a:ext uri="{FF2B5EF4-FFF2-40B4-BE49-F238E27FC236}">
                <a16:creationId xmlns:a16="http://schemas.microsoft.com/office/drawing/2014/main" id="{1BEB38CC-BEA1-C4D5-8367-573CCA79B273}"/>
              </a:ext>
            </a:extLst>
          </p:cNvPr>
          <p:cNvPicPr>
            <a:picLocks noChangeAspect="1"/>
          </p:cNvPicPr>
          <p:nvPr/>
        </p:nvPicPr>
        <p:blipFill>
          <a:blip r:embed="rId3"/>
          <a:stretch>
            <a:fillRect/>
          </a:stretch>
        </p:blipFill>
        <p:spPr>
          <a:xfrm>
            <a:off x="4194604" y="291212"/>
            <a:ext cx="4790149" cy="1134374"/>
          </a:xfrm>
          <a:prstGeom prst="rect">
            <a:avLst/>
          </a:prstGeom>
        </p:spPr>
      </p:pic>
      <p:pic>
        <p:nvPicPr>
          <p:cNvPr id="5" name="Picture 4">
            <a:extLst>
              <a:ext uri="{FF2B5EF4-FFF2-40B4-BE49-F238E27FC236}">
                <a16:creationId xmlns:a16="http://schemas.microsoft.com/office/drawing/2014/main" id="{E06A66C3-9404-F958-009E-0C4A1FF1E0B7}"/>
              </a:ext>
            </a:extLst>
          </p:cNvPr>
          <p:cNvPicPr>
            <a:picLocks noChangeAspect="1"/>
          </p:cNvPicPr>
          <p:nvPr/>
        </p:nvPicPr>
        <p:blipFill>
          <a:blip r:embed="rId4"/>
          <a:stretch>
            <a:fillRect/>
          </a:stretch>
        </p:blipFill>
        <p:spPr>
          <a:xfrm>
            <a:off x="147539" y="2761652"/>
            <a:ext cx="4047065" cy="1997838"/>
          </a:xfrm>
          <a:prstGeom prst="rect">
            <a:avLst/>
          </a:prstGeom>
        </p:spPr>
      </p:pic>
      <p:sp>
        <p:nvSpPr>
          <p:cNvPr id="7" name="TextBox 6">
            <a:extLst>
              <a:ext uri="{FF2B5EF4-FFF2-40B4-BE49-F238E27FC236}">
                <a16:creationId xmlns:a16="http://schemas.microsoft.com/office/drawing/2014/main" id="{09DCE3BD-7F18-6E2F-6A3B-8B2D90337172}"/>
              </a:ext>
            </a:extLst>
          </p:cNvPr>
          <p:cNvSpPr txBox="1"/>
          <p:nvPr/>
        </p:nvSpPr>
        <p:spPr>
          <a:xfrm>
            <a:off x="4139951" y="1441896"/>
            <a:ext cx="4790149" cy="5078313"/>
          </a:xfrm>
          <a:prstGeom prst="rect">
            <a:avLst/>
          </a:prstGeom>
          <a:noFill/>
        </p:spPr>
        <p:txBody>
          <a:bodyPr wrap="square">
            <a:spAutoFit/>
          </a:bodyPr>
          <a:lstStyle/>
          <a:p>
            <a:pPr algn="just">
              <a:buNone/>
            </a:pPr>
            <a:r>
              <a:rPr lang="en-US" dirty="0">
                <a:effectLst/>
                <a:latin typeface="Times New Roman" panose="02020603050405020304" pitchFamily="18" charset="0"/>
                <a:cs typeface="Times New Roman" panose="02020603050405020304" pitchFamily="18" charset="0"/>
              </a:rPr>
              <a:t>Sec 43B- Proviso to clause (c) of Rule 5 of First Schedule added back as per clause (a) of Rule 5</a:t>
            </a:r>
          </a:p>
          <a:p>
            <a:pPr algn="just">
              <a:buNone/>
            </a:pPr>
            <a:r>
              <a:rPr lang="en-US" dirty="0">
                <a:effectLst/>
                <a:latin typeface="Times New Roman" panose="02020603050405020304" pitchFamily="18" charset="0"/>
                <a:cs typeface="Times New Roman" panose="02020603050405020304" pitchFamily="18" charset="0"/>
              </a:rPr>
              <a:t>Sec 43B(a)- </a:t>
            </a:r>
            <a:r>
              <a:rPr lang="en-US" dirty="0" err="1">
                <a:effectLst/>
                <a:latin typeface="Times New Roman" panose="02020603050405020304" pitchFamily="18" charset="0"/>
                <a:cs typeface="Times New Roman" panose="02020603050405020304" pitchFamily="18" charset="0"/>
              </a:rPr>
              <a:t>tax,duty,cess,fee</a:t>
            </a:r>
            <a:r>
              <a:rPr lang="en-US" dirty="0">
                <a:effectLst/>
                <a:latin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cs typeface="Times New Roman" panose="02020603050405020304" pitchFamily="18" charset="0"/>
              </a:rPr>
              <a:t>etc</a:t>
            </a:r>
            <a:endParaRPr lang="en-US" dirty="0">
              <a:effectLst/>
              <a:latin typeface="Times New Roman" panose="02020603050405020304" pitchFamily="18" charset="0"/>
              <a:cs typeface="Times New Roman" panose="02020603050405020304" pitchFamily="18" charset="0"/>
            </a:endParaRPr>
          </a:p>
          <a:p>
            <a:pPr algn="just">
              <a:buNone/>
            </a:pPr>
            <a:r>
              <a:rPr lang="en-US" dirty="0">
                <a:effectLst/>
                <a:latin typeface="Times New Roman" panose="02020603050405020304" pitchFamily="18" charset="0"/>
                <a:cs typeface="Times New Roman" panose="02020603050405020304" pitchFamily="18" charset="0"/>
              </a:rPr>
              <a:t>Sec 43B(b)-provident /superannuation / gratuity / other fund</a:t>
            </a:r>
          </a:p>
          <a:p>
            <a:pPr algn="just">
              <a:buNone/>
            </a:pPr>
            <a:r>
              <a:rPr lang="en-US" dirty="0">
                <a:effectLst/>
                <a:latin typeface="Times New Roman" panose="02020603050405020304" pitchFamily="18" charset="0"/>
                <a:cs typeface="Times New Roman" panose="02020603050405020304" pitchFamily="18" charset="0"/>
              </a:rPr>
              <a:t>Sec 43B(c)-sum referred to u/s 36(1)(ii)</a:t>
            </a:r>
          </a:p>
          <a:p>
            <a:pPr algn="just">
              <a:buNone/>
            </a:pPr>
            <a:r>
              <a:rPr lang="en-US" dirty="0">
                <a:effectLst/>
                <a:latin typeface="Times New Roman" panose="02020603050405020304" pitchFamily="18" charset="0"/>
                <a:cs typeface="Times New Roman" panose="02020603050405020304" pitchFamily="18" charset="0"/>
              </a:rPr>
              <a:t>Sec 43B(d)- interest from public financial institution </a:t>
            </a:r>
            <a:r>
              <a:rPr lang="en-US" dirty="0" err="1">
                <a:effectLst/>
                <a:latin typeface="Times New Roman" panose="02020603050405020304" pitchFamily="18" charset="0"/>
                <a:cs typeface="Times New Roman" panose="02020603050405020304" pitchFamily="18" charset="0"/>
              </a:rPr>
              <a:t>etc</a:t>
            </a:r>
            <a:endParaRPr lang="en-US" dirty="0">
              <a:effectLst/>
              <a:latin typeface="Times New Roman" panose="02020603050405020304" pitchFamily="18" charset="0"/>
              <a:cs typeface="Times New Roman" panose="02020603050405020304" pitchFamily="18" charset="0"/>
            </a:endParaRPr>
          </a:p>
          <a:p>
            <a:pPr algn="just">
              <a:buNone/>
            </a:pPr>
            <a:r>
              <a:rPr lang="en-US" dirty="0">
                <a:effectLst/>
                <a:latin typeface="Times New Roman" panose="02020603050405020304" pitchFamily="18" charset="0"/>
                <a:cs typeface="Times New Roman" panose="02020603050405020304" pitchFamily="18" charset="0"/>
              </a:rPr>
              <a:t>Sec 43B(da)- interest from such class of NBFC as may be notified by the Central Government in the Official Gazette</a:t>
            </a:r>
          </a:p>
          <a:p>
            <a:pPr algn="just">
              <a:buNone/>
            </a:pPr>
            <a:r>
              <a:rPr lang="en-US" dirty="0">
                <a:effectLst/>
                <a:latin typeface="Times New Roman" panose="02020603050405020304" pitchFamily="18" charset="0"/>
                <a:cs typeface="Times New Roman" panose="02020603050405020304" pitchFamily="18" charset="0"/>
              </a:rPr>
              <a:t>Sec 43B(e)- interest on loan from scheduled bank</a:t>
            </a:r>
          </a:p>
          <a:p>
            <a:pPr algn="just">
              <a:buNone/>
            </a:pPr>
            <a:r>
              <a:rPr lang="en-US" dirty="0">
                <a:effectLst/>
                <a:latin typeface="Times New Roman" panose="02020603050405020304" pitchFamily="18" charset="0"/>
                <a:cs typeface="Times New Roman" panose="02020603050405020304" pitchFamily="18" charset="0"/>
              </a:rPr>
              <a:t>Sec 43B(f)- leave encashment</a:t>
            </a:r>
          </a:p>
          <a:p>
            <a:pPr algn="just">
              <a:buNone/>
            </a:pPr>
            <a:r>
              <a:rPr lang="en-US" dirty="0">
                <a:effectLst/>
                <a:latin typeface="Times New Roman" panose="02020603050405020304" pitchFamily="18" charset="0"/>
                <a:cs typeface="Times New Roman" panose="02020603050405020304" pitchFamily="18" charset="0"/>
              </a:rPr>
              <a:t>Sec 43B(g)- Indian railways for use of railway assets</a:t>
            </a:r>
          </a:p>
          <a:p>
            <a:pPr algn="just">
              <a:buNone/>
            </a:pPr>
            <a:r>
              <a:rPr lang="en-US" dirty="0">
                <a:effectLst/>
                <a:latin typeface="Times New Roman" panose="02020603050405020304" pitchFamily="18" charset="0"/>
                <a:cs typeface="Times New Roman" panose="02020603050405020304" pitchFamily="18" charset="0"/>
              </a:rPr>
              <a:t>Sec 43B(h)- any sum payable to a micro or small enterprise beyond the time limit specified in section 15 of the MSMED Act, 2006</a:t>
            </a:r>
            <a:endParaRPr lang="en-US"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5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09784E-6907-82CA-35B8-DD923DE1B99C}"/>
            </a:ext>
          </a:extLst>
        </p:cNvPr>
        <p:cNvGrpSpPr/>
        <p:nvPr/>
      </p:nvGrpSpPr>
      <p:grpSpPr>
        <a:xfrm>
          <a:off x="0" y="0"/>
          <a:ext cx="0" cy="0"/>
          <a:chOff x="0" y="0"/>
          <a:chExt cx="0" cy="0"/>
        </a:xfrm>
      </p:grpSpPr>
      <p:sp>
        <p:nvSpPr>
          <p:cNvPr id="2" name="Footer Placeholder 1">
            <a:extLst>
              <a:ext uri="{FF2B5EF4-FFF2-40B4-BE49-F238E27FC236}">
                <a16:creationId xmlns:a16="http://schemas.microsoft.com/office/drawing/2014/main" id="{0F6E041D-2AF6-163E-DCED-B84DBD0AD1BC}"/>
              </a:ext>
            </a:extLst>
          </p:cNvPr>
          <p:cNvSpPr>
            <a:spLocks noGrp="1"/>
          </p:cNvSpPr>
          <p:nvPr>
            <p:ph type="ftr" sz="quarter" idx="11"/>
          </p:nvPr>
        </p:nvSpPr>
        <p:spPr/>
        <p:txBody>
          <a:bodyPr/>
          <a:lstStyle/>
          <a:p>
            <a:r>
              <a:rPr lang="en-IN"/>
              <a:t>H.C.Khincha &amp; Co</a:t>
            </a:r>
            <a:endParaRPr lang="en-US" dirty="0"/>
          </a:p>
        </p:txBody>
      </p:sp>
      <p:pic>
        <p:nvPicPr>
          <p:cNvPr id="6" name="Picture 5">
            <a:extLst>
              <a:ext uri="{FF2B5EF4-FFF2-40B4-BE49-F238E27FC236}">
                <a16:creationId xmlns:a16="http://schemas.microsoft.com/office/drawing/2014/main" id="{658E74B4-49AE-8292-DB35-057B4A2F4764}"/>
              </a:ext>
            </a:extLst>
          </p:cNvPr>
          <p:cNvPicPr>
            <a:picLocks noChangeAspect="1"/>
          </p:cNvPicPr>
          <p:nvPr/>
        </p:nvPicPr>
        <p:blipFill>
          <a:blip r:embed="rId2"/>
          <a:stretch>
            <a:fillRect/>
          </a:stretch>
        </p:blipFill>
        <p:spPr>
          <a:xfrm>
            <a:off x="175395" y="277768"/>
            <a:ext cx="8754705" cy="2719184"/>
          </a:xfrm>
          <a:prstGeom prst="rect">
            <a:avLst/>
          </a:prstGeom>
        </p:spPr>
      </p:pic>
      <p:pic>
        <p:nvPicPr>
          <p:cNvPr id="8" name="Picture 7">
            <a:extLst>
              <a:ext uri="{FF2B5EF4-FFF2-40B4-BE49-F238E27FC236}">
                <a16:creationId xmlns:a16="http://schemas.microsoft.com/office/drawing/2014/main" id="{A76C48C9-3CB5-A391-C4E8-0C26731B5A89}"/>
              </a:ext>
            </a:extLst>
          </p:cNvPr>
          <p:cNvPicPr>
            <a:picLocks noChangeAspect="1"/>
          </p:cNvPicPr>
          <p:nvPr/>
        </p:nvPicPr>
        <p:blipFill>
          <a:blip r:embed="rId3"/>
          <a:stretch>
            <a:fillRect/>
          </a:stretch>
        </p:blipFill>
        <p:spPr>
          <a:xfrm>
            <a:off x="4195224" y="1189036"/>
            <a:ext cx="4790149" cy="1134374"/>
          </a:xfrm>
          <a:prstGeom prst="rect">
            <a:avLst/>
          </a:prstGeom>
        </p:spPr>
      </p:pic>
      <p:pic>
        <p:nvPicPr>
          <p:cNvPr id="9" name="Picture 8">
            <a:extLst>
              <a:ext uri="{FF2B5EF4-FFF2-40B4-BE49-F238E27FC236}">
                <a16:creationId xmlns:a16="http://schemas.microsoft.com/office/drawing/2014/main" id="{614EBBEF-B7C9-E412-989C-05A82649BD5F}"/>
              </a:ext>
            </a:extLst>
          </p:cNvPr>
          <p:cNvPicPr>
            <a:picLocks noChangeAspect="1"/>
          </p:cNvPicPr>
          <p:nvPr/>
        </p:nvPicPr>
        <p:blipFill>
          <a:blip r:embed="rId4"/>
          <a:stretch>
            <a:fillRect/>
          </a:stretch>
        </p:blipFill>
        <p:spPr>
          <a:xfrm>
            <a:off x="104346" y="2760742"/>
            <a:ext cx="4047065" cy="1997838"/>
          </a:xfrm>
          <a:prstGeom prst="rect">
            <a:avLst/>
          </a:prstGeom>
        </p:spPr>
      </p:pic>
      <p:sp>
        <p:nvSpPr>
          <p:cNvPr id="10" name="TextBox 9">
            <a:extLst>
              <a:ext uri="{FF2B5EF4-FFF2-40B4-BE49-F238E27FC236}">
                <a16:creationId xmlns:a16="http://schemas.microsoft.com/office/drawing/2014/main" id="{FD808172-026F-2B78-B99B-28E2570FC7E5}"/>
              </a:ext>
            </a:extLst>
          </p:cNvPr>
          <p:cNvSpPr txBox="1"/>
          <p:nvPr/>
        </p:nvSpPr>
        <p:spPr>
          <a:xfrm>
            <a:off x="4189048" y="2410932"/>
            <a:ext cx="4790149" cy="4247317"/>
          </a:xfrm>
          <a:prstGeom prst="rect">
            <a:avLst/>
          </a:prstGeom>
          <a:noFill/>
        </p:spPr>
        <p:txBody>
          <a:bodyPr wrap="square">
            <a:spAutoFit/>
          </a:bodyPr>
          <a:lstStyle/>
          <a:p>
            <a:pPr algn="just">
              <a:buNone/>
            </a:pPr>
            <a:r>
              <a:rPr lang="en-US" dirty="0">
                <a:latin typeface="Times New Roman" panose="02020603050405020304" pitchFamily="18" charset="0"/>
                <a:cs typeface="Times New Roman" panose="02020603050405020304" pitchFamily="18" charset="0"/>
              </a:rPr>
              <a:t>Sec 43B- Proviso to clause (c) of Rule 5 of First Schedule added back as per clause (a) of Rule 5</a:t>
            </a:r>
          </a:p>
          <a:p>
            <a:pPr algn="just">
              <a:buNone/>
            </a:pPr>
            <a:r>
              <a:rPr lang="en-US" dirty="0">
                <a:latin typeface="Times New Roman" panose="02020603050405020304" pitchFamily="18" charset="0"/>
                <a:cs typeface="Times New Roman" panose="02020603050405020304" pitchFamily="18" charset="0"/>
              </a:rPr>
              <a:t>Sec 43B(a)- </a:t>
            </a:r>
            <a:r>
              <a:rPr lang="en-US" dirty="0" err="1">
                <a:latin typeface="Times New Roman" panose="02020603050405020304" pitchFamily="18" charset="0"/>
                <a:cs typeface="Times New Roman" panose="02020603050405020304" pitchFamily="18" charset="0"/>
              </a:rPr>
              <a:t>tax,duty,cess,fee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etc</a:t>
            </a:r>
            <a:endParaRPr lang="en-US" dirty="0">
              <a:latin typeface="Times New Roman" panose="02020603050405020304" pitchFamily="18" charset="0"/>
              <a:cs typeface="Times New Roman" panose="02020603050405020304" pitchFamily="18" charset="0"/>
            </a:endParaRPr>
          </a:p>
          <a:p>
            <a:pPr algn="just">
              <a:buNone/>
            </a:pPr>
            <a:r>
              <a:rPr lang="en-US" dirty="0">
                <a:latin typeface="Times New Roman" panose="02020603050405020304" pitchFamily="18" charset="0"/>
                <a:cs typeface="Times New Roman" panose="02020603050405020304" pitchFamily="18" charset="0"/>
              </a:rPr>
              <a:t>Sec 43B(b) – provident / superannuation / gratuity / other fund</a:t>
            </a:r>
          </a:p>
          <a:p>
            <a:pPr algn="just">
              <a:buNone/>
            </a:pPr>
            <a:r>
              <a:rPr lang="en-US" dirty="0">
                <a:latin typeface="Times New Roman" panose="02020603050405020304" pitchFamily="18" charset="0"/>
                <a:cs typeface="Times New Roman" panose="02020603050405020304" pitchFamily="18" charset="0"/>
              </a:rPr>
              <a:t>Sec 43B(c)-sum referred to u/s 36(1)(ii)</a:t>
            </a:r>
          </a:p>
          <a:p>
            <a:pPr algn="just">
              <a:buNone/>
            </a:pPr>
            <a:r>
              <a:rPr lang="en-US" dirty="0">
                <a:latin typeface="Times New Roman" panose="02020603050405020304" pitchFamily="18" charset="0"/>
                <a:cs typeface="Times New Roman" panose="02020603050405020304" pitchFamily="18" charset="0"/>
              </a:rPr>
              <a:t>Sec 43B(d)- interest from public financial institution </a:t>
            </a:r>
            <a:r>
              <a:rPr lang="en-US" dirty="0" err="1">
                <a:latin typeface="Times New Roman" panose="02020603050405020304" pitchFamily="18" charset="0"/>
                <a:cs typeface="Times New Roman" panose="02020603050405020304" pitchFamily="18" charset="0"/>
              </a:rPr>
              <a:t>etc</a:t>
            </a:r>
            <a:endParaRPr lang="en-US" dirty="0">
              <a:latin typeface="Times New Roman" panose="02020603050405020304" pitchFamily="18" charset="0"/>
              <a:cs typeface="Times New Roman" panose="02020603050405020304" pitchFamily="18" charset="0"/>
            </a:endParaRPr>
          </a:p>
          <a:p>
            <a:pPr algn="just">
              <a:buNone/>
            </a:pPr>
            <a:r>
              <a:rPr lang="en-US" dirty="0">
                <a:latin typeface="Times New Roman" panose="02020603050405020304" pitchFamily="18" charset="0"/>
                <a:cs typeface="Times New Roman" panose="02020603050405020304" pitchFamily="18" charset="0"/>
              </a:rPr>
              <a:t>Sec 43B(da)- interest from such class of NBFC as may be notified by the Central Government in the Official Gazette</a:t>
            </a:r>
          </a:p>
          <a:p>
            <a:pPr algn="just">
              <a:buNone/>
            </a:pPr>
            <a:r>
              <a:rPr lang="en-US" dirty="0">
                <a:latin typeface="Times New Roman" panose="02020603050405020304" pitchFamily="18" charset="0"/>
                <a:cs typeface="Times New Roman" panose="02020603050405020304" pitchFamily="18" charset="0"/>
              </a:rPr>
              <a:t>Sec 43B(e)- interest on loan from scheduled bank</a:t>
            </a:r>
          </a:p>
          <a:p>
            <a:pPr algn="just">
              <a:buNone/>
            </a:pPr>
            <a:r>
              <a:rPr lang="en-US" dirty="0">
                <a:latin typeface="Times New Roman" panose="02020603050405020304" pitchFamily="18" charset="0"/>
                <a:cs typeface="Times New Roman" panose="02020603050405020304" pitchFamily="18" charset="0"/>
              </a:rPr>
              <a:t>Sec 43B(f)- leave encashment</a:t>
            </a:r>
          </a:p>
          <a:p>
            <a:pPr algn="just">
              <a:buNone/>
            </a:pPr>
            <a:r>
              <a:rPr lang="en-US" dirty="0">
                <a:latin typeface="Times New Roman" panose="02020603050405020304" pitchFamily="18" charset="0"/>
                <a:cs typeface="Times New Roman" panose="02020603050405020304" pitchFamily="18" charset="0"/>
              </a:rPr>
              <a:t>Sec 43B(g)- Indian railways for use of railway assets</a:t>
            </a:r>
          </a:p>
        </p:txBody>
      </p:sp>
    </p:spTree>
    <p:extLst>
      <p:ext uri="{BB962C8B-B14F-4D97-AF65-F5344CB8AC3E}">
        <p14:creationId xmlns:p14="http://schemas.microsoft.com/office/powerpoint/2010/main" val="3308668753"/>
      </p:ext>
    </p:extLst>
  </p:cSld>
  <p:clrMapOvr>
    <a:masterClrMapping/>
  </p:clrMapOvr>
</p:sld>
</file>

<file path=ppt/slides/slide5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C1505B-B235-C340-E1C2-A4680DE4225A}"/>
            </a:ext>
          </a:extLst>
        </p:cNvPr>
        <p:cNvGrpSpPr/>
        <p:nvPr/>
      </p:nvGrpSpPr>
      <p:grpSpPr>
        <a:xfrm>
          <a:off x="0" y="0"/>
          <a:ext cx="0" cy="0"/>
          <a:chOff x="0" y="0"/>
          <a:chExt cx="0" cy="0"/>
        </a:xfrm>
      </p:grpSpPr>
      <p:sp>
        <p:nvSpPr>
          <p:cNvPr id="2" name="Footer Placeholder 1">
            <a:extLst>
              <a:ext uri="{FF2B5EF4-FFF2-40B4-BE49-F238E27FC236}">
                <a16:creationId xmlns:a16="http://schemas.microsoft.com/office/drawing/2014/main" id="{BF38C430-9BC3-2F36-B982-02CB212AB9A7}"/>
              </a:ext>
            </a:extLst>
          </p:cNvPr>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751DEBCB-BEFF-B3FF-A4F5-FF688C2AD028}"/>
              </a:ext>
            </a:extLst>
          </p:cNvPr>
          <p:cNvPicPr>
            <a:picLocks noChangeAspect="1"/>
          </p:cNvPicPr>
          <p:nvPr/>
        </p:nvPicPr>
        <p:blipFill>
          <a:blip r:embed="rId2"/>
          <a:stretch>
            <a:fillRect/>
          </a:stretch>
        </p:blipFill>
        <p:spPr>
          <a:xfrm>
            <a:off x="158627" y="207391"/>
            <a:ext cx="8733853" cy="2330902"/>
          </a:xfrm>
          <a:prstGeom prst="rect">
            <a:avLst/>
          </a:prstGeom>
        </p:spPr>
      </p:pic>
      <p:pic>
        <p:nvPicPr>
          <p:cNvPr id="4" name="Picture 3">
            <a:extLst>
              <a:ext uri="{FF2B5EF4-FFF2-40B4-BE49-F238E27FC236}">
                <a16:creationId xmlns:a16="http://schemas.microsoft.com/office/drawing/2014/main" id="{8F182FEB-4F25-9157-D0E3-008FFC76A342}"/>
              </a:ext>
            </a:extLst>
          </p:cNvPr>
          <p:cNvPicPr>
            <a:picLocks noChangeAspect="1"/>
          </p:cNvPicPr>
          <p:nvPr/>
        </p:nvPicPr>
        <p:blipFill>
          <a:blip r:embed="rId3"/>
          <a:stretch>
            <a:fillRect/>
          </a:stretch>
        </p:blipFill>
        <p:spPr>
          <a:xfrm>
            <a:off x="4189048" y="548680"/>
            <a:ext cx="4790149" cy="1134374"/>
          </a:xfrm>
          <a:prstGeom prst="rect">
            <a:avLst/>
          </a:prstGeom>
        </p:spPr>
      </p:pic>
      <p:sp>
        <p:nvSpPr>
          <p:cNvPr id="5" name="TextBox 4">
            <a:extLst>
              <a:ext uri="{FF2B5EF4-FFF2-40B4-BE49-F238E27FC236}">
                <a16:creationId xmlns:a16="http://schemas.microsoft.com/office/drawing/2014/main" id="{C1101532-F24C-E18C-644C-115A210FA4C2}"/>
              </a:ext>
            </a:extLst>
          </p:cNvPr>
          <p:cNvSpPr txBox="1"/>
          <p:nvPr/>
        </p:nvSpPr>
        <p:spPr>
          <a:xfrm>
            <a:off x="4189048" y="2024343"/>
            <a:ext cx="4790149" cy="4247317"/>
          </a:xfrm>
          <a:prstGeom prst="rect">
            <a:avLst/>
          </a:prstGeom>
          <a:noFill/>
        </p:spPr>
        <p:txBody>
          <a:bodyPr wrap="square">
            <a:spAutoFit/>
          </a:bodyPr>
          <a:lstStyle/>
          <a:p>
            <a:pPr algn="just">
              <a:buNone/>
            </a:pPr>
            <a:r>
              <a:rPr lang="en-US" dirty="0">
                <a:latin typeface="Times New Roman" panose="02020603050405020304" pitchFamily="18" charset="0"/>
                <a:cs typeface="Times New Roman" panose="02020603050405020304" pitchFamily="18" charset="0"/>
              </a:rPr>
              <a:t>Sec 43B- Proviso to clause (c) of Rule 5 of First Schedule added back as per clause (a) of Rule 5</a:t>
            </a:r>
          </a:p>
          <a:p>
            <a:pPr algn="just">
              <a:buNone/>
            </a:pPr>
            <a:r>
              <a:rPr lang="en-US" dirty="0">
                <a:latin typeface="Times New Roman" panose="02020603050405020304" pitchFamily="18" charset="0"/>
                <a:cs typeface="Times New Roman" panose="02020603050405020304" pitchFamily="18" charset="0"/>
              </a:rPr>
              <a:t>Sec 43B(a)- </a:t>
            </a:r>
            <a:r>
              <a:rPr lang="en-US" dirty="0" err="1">
                <a:latin typeface="Times New Roman" panose="02020603050405020304" pitchFamily="18" charset="0"/>
                <a:cs typeface="Times New Roman" panose="02020603050405020304" pitchFamily="18" charset="0"/>
              </a:rPr>
              <a:t>tax,duty,cess,fee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etc</a:t>
            </a:r>
            <a:endParaRPr lang="en-US" dirty="0">
              <a:latin typeface="Times New Roman" panose="02020603050405020304" pitchFamily="18" charset="0"/>
              <a:cs typeface="Times New Roman" panose="02020603050405020304" pitchFamily="18" charset="0"/>
            </a:endParaRPr>
          </a:p>
          <a:p>
            <a:pPr algn="just">
              <a:buNone/>
            </a:pPr>
            <a:r>
              <a:rPr lang="en-US" dirty="0">
                <a:latin typeface="Times New Roman" panose="02020603050405020304" pitchFamily="18" charset="0"/>
                <a:cs typeface="Times New Roman" panose="02020603050405020304" pitchFamily="18" charset="0"/>
              </a:rPr>
              <a:t>Sec 43B(b)- provident / superannuation / gratuity / other fund</a:t>
            </a:r>
          </a:p>
          <a:p>
            <a:pPr algn="just">
              <a:buNone/>
            </a:pPr>
            <a:r>
              <a:rPr lang="en-US" dirty="0">
                <a:latin typeface="Times New Roman" panose="02020603050405020304" pitchFamily="18" charset="0"/>
                <a:cs typeface="Times New Roman" panose="02020603050405020304" pitchFamily="18" charset="0"/>
              </a:rPr>
              <a:t>Sec 43B(c)-sum referred to u/s 36(1)(ii)</a:t>
            </a:r>
          </a:p>
          <a:p>
            <a:pPr algn="just">
              <a:buNone/>
            </a:pPr>
            <a:r>
              <a:rPr lang="en-US" dirty="0">
                <a:latin typeface="Times New Roman" panose="02020603050405020304" pitchFamily="18" charset="0"/>
                <a:cs typeface="Times New Roman" panose="02020603050405020304" pitchFamily="18" charset="0"/>
              </a:rPr>
              <a:t>Sec 43B(d)- interest from public financial institution </a:t>
            </a:r>
            <a:r>
              <a:rPr lang="en-US" dirty="0" err="1">
                <a:latin typeface="Times New Roman" panose="02020603050405020304" pitchFamily="18" charset="0"/>
                <a:cs typeface="Times New Roman" panose="02020603050405020304" pitchFamily="18" charset="0"/>
              </a:rPr>
              <a:t>etc</a:t>
            </a:r>
            <a:endParaRPr lang="en-US" dirty="0">
              <a:latin typeface="Times New Roman" panose="02020603050405020304" pitchFamily="18" charset="0"/>
              <a:cs typeface="Times New Roman" panose="02020603050405020304" pitchFamily="18" charset="0"/>
            </a:endParaRPr>
          </a:p>
          <a:p>
            <a:pPr algn="just">
              <a:buNone/>
            </a:pPr>
            <a:r>
              <a:rPr lang="en-US" dirty="0">
                <a:latin typeface="Times New Roman" panose="02020603050405020304" pitchFamily="18" charset="0"/>
                <a:cs typeface="Times New Roman" panose="02020603050405020304" pitchFamily="18" charset="0"/>
              </a:rPr>
              <a:t>Sec 43B(da)- interest from such class of NBFC as may be notified by the Central Government in the Official Gazette</a:t>
            </a:r>
          </a:p>
          <a:p>
            <a:pPr algn="just">
              <a:buNone/>
            </a:pPr>
            <a:r>
              <a:rPr lang="en-US" dirty="0">
                <a:latin typeface="Times New Roman" panose="02020603050405020304" pitchFamily="18" charset="0"/>
                <a:cs typeface="Times New Roman" panose="02020603050405020304" pitchFamily="18" charset="0"/>
              </a:rPr>
              <a:t>Sec 43B(e)- interest on loan from scheduled bank</a:t>
            </a:r>
          </a:p>
          <a:p>
            <a:pPr algn="just">
              <a:buNone/>
            </a:pPr>
            <a:r>
              <a:rPr lang="en-US" dirty="0">
                <a:latin typeface="Times New Roman" panose="02020603050405020304" pitchFamily="18" charset="0"/>
                <a:cs typeface="Times New Roman" panose="02020603050405020304" pitchFamily="18" charset="0"/>
              </a:rPr>
              <a:t>Sec 43B(f)- leave encashment</a:t>
            </a:r>
          </a:p>
          <a:p>
            <a:pPr algn="just">
              <a:buNone/>
            </a:pPr>
            <a:r>
              <a:rPr lang="en-US" dirty="0">
                <a:latin typeface="Times New Roman" panose="02020603050405020304" pitchFamily="18" charset="0"/>
                <a:cs typeface="Times New Roman" panose="02020603050405020304" pitchFamily="18" charset="0"/>
              </a:rPr>
              <a:t>Sec 43B(g)- Indian railways for use of railway assets</a:t>
            </a:r>
          </a:p>
        </p:txBody>
      </p:sp>
      <p:pic>
        <p:nvPicPr>
          <p:cNvPr id="7" name="Picture 6">
            <a:extLst>
              <a:ext uri="{FF2B5EF4-FFF2-40B4-BE49-F238E27FC236}">
                <a16:creationId xmlns:a16="http://schemas.microsoft.com/office/drawing/2014/main" id="{72647FAD-C6DA-6EF3-DF49-43A21E30F8DF}"/>
              </a:ext>
            </a:extLst>
          </p:cNvPr>
          <p:cNvPicPr>
            <a:picLocks noChangeAspect="1"/>
          </p:cNvPicPr>
          <p:nvPr/>
        </p:nvPicPr>
        <p:blipFill>
          <a:blip r:embed="rId4"/>
          <a:stretch>
            <a:fillRect/>
          </a:stretch>
        </p:blipFill>
        <p:spPr>
          <a:xfrm>
            <a:off x="141983" y="2538293"/>
            <a:ext cx="4047065" cy="1997838"/>
          </a:xfrm>
          <a:prstGeom prst="rect">
            <a:avLst/>
          </a:prstGeom>
        </p:spPr>
      </p:pic>
      <p:pic>
        <p:nvPicPr>
          <p:cNvPr id="11" name="Picture 10">
            <a:extLst>
              <a:ext uri="{FF2B5EF4-FFF2-40B4-BE49-F238E27FC236}">
                <a16:creationId xmlns:a16="http://schemas.microsoft.com/office/drawing/2014/main" id="{FFFCC78B-D0F3-4A62-C5BB-75ADD4F975F8}"/>
              </a:ext>
            </a:extLst>
          </p:cNvPr>
          <p:cNvPicPr>
            <a:picLocks noChangeAspect="1"/>
          </p:cNvPicPr>
          <p:nvPr/>
        </p:nvPicPr>
        <p:blipFill>
          <a:blip r:embed="rId5"/>
          <a:srcRect l="3430"/>
          <a:stretch>
            <a:fillRect/>
          </a:stretch>
        </p:blipFill>
        <p:spPr>
          <a:xfrm>
            <a:off x="141983" y="4572524"/>
            <a:ext cx="3908283" cy="1736796"/>
          </a:xfrm>
          <a:prstGeom prst="rect">
            <a:avLst/>
          </a:prstGeom>
        </p:spPr>
      </p:pic>
    </p:spTree>
    <p:extLst>
      <p:ext uri="{BB962C8B-B14F-4D97-AF65-F5344CB8AC3E}">
        <p14:creationId xmlns:p14="http://schemas.microsoft.com/office/powerpoint/2010/main" val="806333110"/>
      </p:ext>
    </p:extLst>
  </p:cSld>
  <p:clrMapOvr>
    <a:masterClrMapping/>
  </p:clrMapOvr>
</p:sld>
</file>

<file path=ppt/slides/slide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ontent Placeholder 4"/>
          <p:cNvSpPr>
            <a:spLocks noGrp="1"/>
          </p:cNvSpPr>
          <p:nvPr>
            <p:ph idx="1"/>
          </p:nvPr>
        </p:nvSpPr>
        <p:spPr>
          <a:xfrm>
            <a:off x="357188" y="681609"/>
            <a:ext cx="8482012" cy="2819399"/>
          </a:xfrm>
          <a:noFill/>
          <a:ln w="6350"/>
        </p:spPr>
        <p:style>
          <a:lnRef idx="2">
            <a:schemeClr val="dk1"/>
          </a:lnRef>
          <a:fillRef idx="1">
            <a:schemeClr val="lt1"/>
          </a:fillRef>
          <a:effectRef idx="0">
            <a:schemeClr val="dk1"/>
          </a:effectRef>
          <a:fontRef idx="minor">
            <a:schemeClr val="dk1"/>
          </a:fontRef>
        </p:style>
        <p:txBody>
          <a:bodyPr>
            <a:noAutofit/>
          </a:bodyPr>
          <a:lstStyle/>
          <a:p>
            <a:pPr algn="just" eaLnBrk="0" hangingPunct="0">
              <a:buFont typeface="Arial" pitchFamily="34" charset="0"/>
              <a:buNone/>
            </a:pPr>
            <a:r>
              <a:rPr lang="en-IN" sz="2300" dirty="0">
                <a:solidFill>
                  <a:schemeClr val="tx1"/>
                </a:solidFill>
                <a:latin typeface="Times New Roman" pitchFamily="18" charset="0"/>
                <a:cs typeface="Times New Roman" pitchFamily="18" charset="0"/>
              </a:rPr>
              <a:t>47(</a:t>
            </a:r>
            <a:r>
              <a:rPr lang="en-IN" sz="2300" i="1" dirty="0">
                <a:solidFill>
                  <a:schemeClr val="tx1"/>
                </a:solidFill>
                <a:latin typeface="Times New Roman" pitchFamily="18" charset="0"/>
                <a:cs typeface="Times New Roman" pitchFamily="18" charset="0"/>
              </a:rPr>
              <a:t>a</a:t>
            </a:r>
            <a:r>
              <a:rPr lang="en-IN" sz="2300" dirty="0">
                <a:solidFill>
                  <a:schemeClr val="tx1"/>
                </a:solidFill>
                <a:latin typeface="Times New Roman" pitchFamily="18" charset="0"/>
                <a:cs typeface="Times New Roman" pitchFamily="18" charset="0"/>
              </a:rPr>
              <a:t>) Amount of Central Value Added Tax credits availed of or utilised during the previous year and its treatment in the profit and loss account and treatment of outstanding Central Value Added Tax credits in the accounts.</a:t>
            </a:r>
          </a:p>
          <a:p>
            <a:pPr algn="just" eaLnBrk="0" hangingPunct="0">
              <a:buFont typeface="Arial" pitchFamily="34" charset="0"/>
              <a:buNone/>
            </a:pPr>
            <a:endParaRPr lang="en-IN" sz="2300" dirty="0">
              <a:solidFill>
                <a:schemeClr val="tx1"/>
              </a:solidFill>
              <a:latin typeface="Times New Roman" pitchFamily="18" charset="0"/>
              <a:cs typeface="Times New Roman" pitchFamily="18" charset="0"/>
            </a:endParaRPr>
          </a:p>
          <a:p>
            <a:pPr algn="just" eaLnBrk="0" hangingPunct="0">
              <a:buFont typeface="Arial" pitchFamily="34" charset="0"/>
              <a:buNone/>
            </a:pPr>
            <a:r>
              <a:rPr lang="en-IN" sz="2300" dirty="0">
                <a:solidFill>
                  <a:schemeClr val="tx1"/>
                </a:solidFill>
                <a:latin typeface="Times New Roman" pitchFamily="18" charset="0"/>
                <a:cs typeface="Times New Roman" pitchFamily="18" charset="0"/>
              </a:rPr>
              <a:t>	(</a:t>
            </a:r>
            <a:r>
              <a:rPr lang="en-IN" sz="2300" i="1" dirty="0">
                <a:solidFill>
                  <a:schemeClr val="tx1"/>
                </a:solidFill>
                <a:latin typeface="Times New Roman" pitchFamily="18" charset="0"/>
                <a:cs typeface="Times New Roman" pitchFamily="18" charset="0"/>
              </a:rPr>
              <a:t>b</a:t>
            </a:r>
            <a:r>
              <a:rPr lang="en-IN" sz="2300" dirty="0">
                <a:solidFill>
                  <a:schemeClr val="tx1"/>
                </a:solidFill>
                <a:latin typeface="Times New Roman" pitchFamily="18" charset="0"/>
                <a:cs typeface="Times New Roman" pitchFamily="18" charset="0"/>
              </a:rPr>
              <a:t>) Particulars of income or expenditure of prior period credited or debited to the profit and loss  account.</a:t>
            </a:r>
          </a:p>
        </p:txBody>
      </p:sp>
      <p:sp>
        <p:nvSpPr>
          <p:cNvPr id="3" name="Rectangle 2"/>
          <p:cNvSpPr>
            <a:spLocks noChangeArrowheads="1"/>
          </p:cNvSpPr>
          <p:nvPr/>
        </p:nvSpPr>
        <p:spPr bwMode="auto">
          <a:xfrm>
            <a:off x="228600" y="152400"/>
            <a:ext cx="2050561" cy="461665"/>
          </a:xfrm>
          <a:prstGeom prst="rect">
            <a:avLst/>
          </a:prstGeom>
          <a:noFill/>
          <a:ln w="9525">
            <a:noFill/>
            <a:miter lim="800000"/>
            <a:headEnd/>
            <a:tailEnd/>
          </a:ln>
        </p:spPr>
        <p:txBody>
          <a:bodyPr wrap="none">
            <a:spAutoFit/>
          </a:bodyPr>
          <a:lstStyle/>
          <a:p>
            <a:pPr algn="just"/>
            <a:r>
              <a:rPr lang="en-US" sz="2400" b="1" dirty="0">
                <a:latin typeface="Times New Roman" pitchFamily="18" charset="0"/>
                <a:cs typeface="Times New Roman" pitchFamily="18" charset="0"/>
              </a:rPr>
              <a:t>CLAUSE – 27</a:t>
            </a:r>
            <a:endParaRPr lang="en-US" sz="3200" b="1"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srcRect/>
          <a:stretch>
            <a:fillRect/>
          </a:stretch>
        </p:blipFill>
        <p:spPr bwMode="auto">
          <a:xfrm>
            <a:off x="204695" y="1462064"/>
            <a:ext cx="8858280" cy="642942"/>
          </a:xfrm>
          <a:prstGeom prst="rect">
            <a:avLst/>
          </a:prstGeom>
          <a:noFill/>
          <a:ln w="9525">
            <a:solidFill>
              <a:schemeClr val="tx1"/>
            </a:solidFill>
            <a:miter lim="800000"/>
            <a:headEnd/>
            <a:tailEnd/>
          </a:ln>
          <a:effectLst/>
        </p:spPr>
      </p:pic>
      <p:pic>
        <p:nvPicPr>
          <p:cNvPr id="31747" name="Picture 3"/>
          <p:cNvPicPr>
            <a:picLocks noChangeAspect="1" noChangeArrowheads="1"/>
          </p:cNvPicPr>
          <p:nvPr/>
        </p:nvPicPr>
        <p:blipFill>
          <a:blip r:embed="rId3"/>
          <a:srcRect/>
          <a:stretch>
            <a:fillRect/>
          </a:stretch>
        </p:blipFill>
        <p:spPr bwMode="auto">
          <a:xfrm>
            <a:off x="214282" y="2174456"/>
            <a:ext cx="8667750" cy="1943100"/>
          </a:xfrm>
          <a:prstGeom prst="rect">
            <a:avLst/>
          </a:prstGeom>
          <a:noFill/>
          <a:ln w="9525">
            <a:noFill/>
            <a:miter lim="800000"/>
            <a:headEnd/>
            <a:tailEnd/>
          </a:ln>
          <a:effectLst/>
        </p:spPr>
      </p:pic>
      <p:sp>
        <p:nvSpPr>
          <p:cNvPr id="6" name="Rectangle 5"/>
          <p:cNvSpPr>
            <a:spLocks noChangeArrowheads="1"/>
          </p:cNvSpPr>
          <p:nvPr/>
        </p:nvSpPr>
        <p:spPr bwMode="auto">
          <a:xfrm>
            <a:off x="228600" y="152400"/>
            <a:ext cx="2050561" cy="461665"/>
          </a:xfrm>
          <a:prstGeom prst="rect">
            <a:avLst/>
          </a:prstGeom>
          <a:noFill/>
          <a:ln w="9525">
            <a:noFill/>
            <a:miter lim="800000"/>
            <a:headEnd/>
            <a:tailEnd/>
          </a:ln>
        </p:spPr>
        <p:txBody>
          <a:bodyPr wrap="none">
            <a:spAutoFit/>
          </a:bodyPr>
          <a:lstStyle/>
          <a:p>
            <a:pPr algn="just"/>
            <a:r>
              <a:rPr lang="en-US" sz="2400" b="1" dirty="0">
                <a:latin typeface="Times New Roman" pitchFamily="18" charset="0"/>
                <a:cs typeface="Times New Roman" pitchFamily="18" charset="0"/>
              </a:rPr>
              <a:t>CLAUSE – 27</a:t>
            </a:r>
            <a:endParaRPr lang="en-US" sz="3200" b="1" dirty="0">
              <a:latin typeface="Times New Roman" pitchFamily="18" charset="0"/>
              <a:cs typeface="Times New Roman" pitchFamily="18" charset="0"/>
            </a:endParaRPr>
          </a:p>
        </p:txBody>
      </p:sp>
      <p:sp>
        <p:nvSpPr>
          <p:cNvPr id="7" name="Rectangle 6"/>
          <p:cNvSpPr/>
          <p:nvPr/>
        </p:nvSpPr>
        <p:spPr>
          <a:xfrm>
            <a:off x="0" y="6858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ChangeArrowheads="1"/>
          </p:cNvSpPr>
          <p:nvPr/>
        </p:nvSpPr>
        <p:spPr bwMode="auto">
          <a:xfrm>
            <a:off x="228600" y="152400"/>
            <a:ext cx="2050561" cy="461665"/>
          </a:xfrm>
          <a:prstGeom prst="rect">
            <a:avLst/>
          </a:prstGeom>
          <a:noFill/>
          <a:ln w="9525">
            <a:noFill/>
            <a:miter lim="800000"/>
            <a:headEnd/>
            <a:tailEnd/>
          </a:ln>
        </p:spPr>
        <p:txBody>
          <a:bodyPr wrap="none">
            <a:spAutoFit/>
          </a:bodyPr>
          <a:lstStyle/>
          <a:p>
            <a:pPr algn="just"/>
            <a:r>
              <a:rPr lang="en-US" sz="2400" b="1" dirty="0">
                <a:latin typeface="Times New Roman" pitchFamily="18" charset="0"/>
                <a:cs typeface="Times New Roman" pitchFamily="18" charset="0"/>
              </a:rPr>
              <a:t>CLAUSE – 27</a:t>
            </a:r>
            <a:endParaRPr lang="en-US" sz="3200" b="1" dirty="0">
              <a:latin typeface="Times New Roman" pitchFamily="18" charset="0"/>
              <a:cs typeface="Times New Roman" pitchFamily="18" charset="0"/>
            </a:endParaRPr>
          </a:p>
        </p:txBody>
      </p:sp>
      <p:sp>
        <p:nvSpPr>
          <p:cNvPr id="7" name="Rectangle 6"/>
          <p:cNvSpPr/>
          <p:nvPr/>
        </p:nvSpPr>
        <p:spPr>
          <a:xfrm>
            <a:off x="0" y="6858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FCC92BDB-CF1E-6B61-D389-E5916EE2DF08}"/>
              </a:ext>
            </a:extLst>
          </p:cNvPr>
          <p:cNvPicPr>
            <a:picLocks noChangeAspect="1"/>
          </p:cNvPicPr>
          <p:nvPr/>
        </p:nvPicPr>
        <p:blipFill>
          <a:blip r:embed="rId2"/>
          <a:stretch>
            <a:fillRect/>
          </a:stretch>
        </p:blipFill>
        <p:spPr>
          <a:xfrm>
            <a:off x="27980" y="1147465"/>
            <a:ext cx="7501378" cy="909690"/>
          </a:xfrm>
          <a:prstGeom prst="rect">
            <a:avLst/>
          </a:prstGeom>
        </p:spPr>
      </p:pic>
      <p:pic>
        <p:nvPicPr>
          <p:cNvPr id="4" name="Picture 3">
            <a:extLst>
              <a:ext uri="{FF2B5EF4-FFF2-40B4-BE49-F238E27FC236}">
                <a16:creationId xmlns:a16="http://schemas.microsoft.com/office/drawing/2014/main" id="{FDB320EC-7CC7-D91C-2F85-28B8342C47A6}"/>
              </a:ext>
            </a:extLst>
          </p:cNvPr>
          <p:cNvPicPr>
            <a:picLocks noChangeAspect="1"/>
          </p:cNvPicPr>
          <p:nvPr/>
        </p:nvPicPr>
        <p:blipFill>
          <a:blip r:embed="rId3"/>
          <a:srcRect t="45611"/>
          <a:stretch>
            <a:fillRect/>
          </a:stretch>
        </p:blipFill>
        <p:spPr>
          <a:xfrm>
            <a:off x="135825" y="1983783"/>
            <a:ext cx="4829374" cy="777184"/>
          </a:xfrm>
          <a:prstGeom prst="rect">
            <a:avLst/>
          </a:prstGeom>
        </p:spPr>
      </p:pic>
      <p:sp>
        <p:nvSpPr>
          <p:cNvPr id="5" name="TextBox 4">
            <a:extLst>
              <a:ext uri="{FF2B5EF4-FFF2-40B4-BE49-F238E27FC236}">
                <a16:creationId xmlns:a16="http://schemas.microsoft.com/office/drawing/2014/main" id="{179E642E-A474-EA2E-7C0E-D4672D1486A3}"/>
              </a:ext>
            </a:extLst>
          </p:cNvPr>
          <p:cNvSpPr txBox="1"/>
          <p:nvPr/>
        </p:nvSpPr>
        <p:spPr>
          <a:xfrm>
            <a:off x="142473" y="2813136"/>
            <a:ext cx="6093618" cy="646331"/>
          </a:xfrm>
          <a:prstGeom prst="rect">
            <a:avLst/>
          </a:prstGeom>
          <a:noFill/>
        </p:spPr>
        <p:txBody>
          <a:bodyPr wrap="square">
            <a:spAutoFit/>
          </a:bodyPr>
          <a:lstStyle/>
          <a:p>
            <a:pPr>
              <a:buNone/>
            </a:pPr>
            <a:r>
              <a:rPr lang="en-US" dirty="0">
                <a:effectLst/>
                <a:latin typeface="Roboto" panose="02000000000000000000" pitchFamily="2" charset="0"/>
              </a:rPr>
              <a:t>Income Credited</a:t>
            </a:r>
          </a:p>
          <a:p>
            <a:pPr>
              <a:buNone/>
            </a:pPr>
            <a:r>
              <a:rPr lang="en-US" dirty="0">
                <a:effectLst/>
                <a:latin typeface="Roboto" panose="02000000000000000000" pitchFamily="2" charset="0"/>
              </a:rPr>
              <a:t>Expenditure Debited</a:t>
            </a:r>
            <a:endParaRPr lang="en-US" dirty="0"/>
          </a:p>
        </p:txBody>
      </p:sp>
      <p:pic>
        <p:nvPicPr>
          <p:cNvPr id="8" name="Picture 7">
            <a:extLst>
              <a:ext uri="{FF2B5EF4-FFF2-40B4-BE49-F238E27FC236}">
                <a16:creationId xmlns:a16="http://schemas.microsoft.com/office/drawing/2014/main" id="{8AEABAF0-F9A7-9D5D-30D7-44E1BB82AA21}"/>
              </a:ext>
            </a:extLst>
          </p:cNvPr>
          <p:cNvPicPr>
            <a:picLocks noChangeAspect="1"/>
          </p:cNvPicPr>
          <p:nvPr/>
        </p:nvPicPr>
        <p:blipFill>
          <a:blip r:embed="rId4"/>
          <a:stretch>
            <a:fillRect/>
          </a:stretch>
        </p:blipFill>
        <p:spPr>
          <a:xfrm>
            <a:off x="107036" y="3429000"/>
            <a:ext cx="4829373" cy="3276600"/>
          </a:xfrm>
          <a:prstGeom prst="rect">
            <a:avLst/>
          </a:prstGeom>
        </p:spPr>
      </p:pic>
      <p:graphicFrame>
        <p:nvGraphicFramePr>
          <p:cNvPr id="9" name="Table 8">
            <a:extLst>
              <a:ext uri="{FF2B5EF4-FFF2-40B4-BE49-F238E27FC236}">
                <a16:creationId xmlns:a16="http://schemas.microsoft.com/office/drawing/2014/main" id="{5A5F9732-D3D8-8A39-C2FC-255EC4FF99DC}"/>
              </a:ext>
            </a:extLst>
          </p:cNvPr>
          <p:cNvGraphicFramePr>
            <a:graphicFrameLocks noGrp="1"/>
          </p:cNvGraphicFramePr>
          <p:nvPr>
            <p:extLst>
              <p:ext uri="{D42A27DB-BD31-4B8C-83A1-F6EECF244321}">
                <p14:modId xmlns:p14="http://schemas.microsoft.com/office/powerpoint/2010/main" val="350315887"/>
              </p:ext>
            </p:extLst>
          </p:nvPr>
        </p:nvGraphicFramePr>
        <p:xfrm>
          <a:off x="5229294" y="2024559"/>
          <a:ext cx="3582144" cy="4714875"/>
        </p:xfrm>
        <a:graphic>
          <a:graphicData uri="http://schemas.openxmlformats.org/drawingml/2006/table">
            <a:tbl>
              <a:tblPr>
                <a:tableStyleId>{5C22544A-7EE6-4342-B048-85BDC9FD1C3A}</a:tableStyleId>
              </a:tblPr>
              <a:tblGrid>
                <a:gridCol w="1205880">
                  <a:extLst>
                    <a:ext uri="{9D8B030D-6E8A-4147-A177-3AD203B41FA5}">
                      <a16:colId xmlns:a16="http://schemas.microsoft.com/office/drawing/2014/main" val="3911882440"/>
                    </a:ext>
                  </a:extLst>
                </a:gridCol>
                <a:gridCol w="1152128">
                  <a:extLst>
                    <a:ext uri="{9D8B030D-6E8A-4147-A177-3AD203B41FA5}">
                      <a16:colId xmlns:a16="http://schemas.microsoft.com/office/drawing/2014/main" val="3458157538"/>
                    </a:ext>
                  </a:extLst>
                </a:gridCol>
                <a:gridCol w="1224136">
                  <a:extLst>
                    <a:ext uri="{9D8B030D-6E8A-4147-A177-3AD203B41FA5}">
                      <a16:colId xmlns:a16="http://schemas.microsoft.com/office/drawing/2014/main" val="952858221"/>
                    </a:ext>
                  </a:extLst>
                </a:gridCol>
              </a:tblGrid>
              <a:tr h="190500">
                <a:tc>
                  <a:txBody>
                    <a:bodyPr/>
                    <a:lstStyle/>
                    <a:p>
                      <a:pPr algn="l" fontAlgn="b">
                        <a:buNone/>
                      </a:pP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2009-10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1994-95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3307457484"/>
                  </a:ext>
                </a:extLst>
              </a:tr>
              <a:tr h="190500">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2023-24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2008-09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1993-94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932780360"/>
                  </a:ext>
                </a:extLst>
              </a:tr>
              <a:tr h="190500">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2022-23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2007-08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1992-93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235666582"/>
                  </a:ext>
                </a:extLst>
              </a:tr>
              <a:tr h="190500">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2021-22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2006-07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1991-92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2274272214"/>
                  </a:ext>
                </a:extLst>
              </a:tr>
              <a:tr h="190500">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2020-21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2005-06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1990-91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2431277938"/>
                  </a:ext>
                </a:extLst>
              </a:tr>
              <a:tr h="190500">
                <a:tc>
                  <a:txBody>
                    <a:bodyPr/>
                    <a:lstStyle/>
                    <a:p>
                      <a:pPr algn="l" fontAlgn="b">
                        <a:buNone/>
                      </a:pPr>
                      <a:r>
                        <a:rPr lang="en-US" sz="2000" u="none" strike="noStrike" dirty="0">
                          <a:effectLst/>
                          <a:latin typeface="Times New Roman" panose="02020603050405020304" pitchFamily="18" charset="0"/>
                          <a:cs typeface="Times New Roman" panose="02020603050405020304" pitchFamily="18" charset="0"/>
                        </a:rPr>
                        <a:t>2019-20 </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2004-05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dirty="0">
                          <a:effectLst/>
                          <a:latin typeface="Times New Roman" panose="02020603050405020304" pitchFamily="18" charset="0"/>
                          <a:cs typeface="Times New Roman" panose="02020603050405020304" pitchFamily="18" charset="0"/>
                        </a:rPr>
                        <a:t>1989-90 </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3500939778"/>
                  </a:ext>
                </a:extLst>
              </a:tr>
              <a:tr h="190500">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2018-19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2003-04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dirty="0">
                          <a:effectLst/>
                          <a:latin typeface="Times New Roman" panose="02020603050405020304" pitchFamily="18" charset="0"/>
                          <a:cs typeface="Times New Roman" panose="02020603050405020304" pitchFamily="18" charset="0"/>
                        </a:rPr>
                        <a:t>1988-89 </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167584312"/>
                  </a:ext>
                </a:extLst>
              </a:tr>
              <a:tr h="190500">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2017-18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2002-03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1987-88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3216844943"/>
                  </a:ext>
                </a:extLst>
              </a:tr>
              <a:tr h="190500">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2016-17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2001-02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1986-87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343564940"/>
                  </a:ext>
                </a:extLst>
              </a:tr>
              <a:tr h="190500">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2015-16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2000-01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1985-86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3619968979"/>
                  </a:ext>
                </a:extLst>
              </a:tr>
              <a:tr h="190500">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2014-15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1999-00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1984-85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781341446"/>
                  </a:ext>
                </a:extLst>
              </a:tr>
              <a:tr h="190500">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2013-14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1998-99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1983-84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470717175"/>
                  </a:ext>
                </a:extLst>
              </a:tr>
              <a:tr h="190500">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2012-13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1997-98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1982-83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4169117053"/>
                  </a:ext>
                </a:extLst>
              </a:tr>
              <a:tr h="190500">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2011-12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1996-97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1981-82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3091422213"/>
                  </a:ext>
                </a:extLst>
              </a:tr>
              <a:tr h="190500">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2010-11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a:effectLst/>
                          <a:latin typeface="Times New Roman" panose="02020603050405020304" pitchFamily="18" charset="0"/>
                          <a:cs typeface="Times New Roman" panose="02020603050405020304" pitchFamily="18" charset="0"/>
                        </a:rPr>
                        <a:t>1995-96 </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buNone/>
                      </a:pPr>
                      <a:r>
                        <a:rPr lang="en-US" sz="2000" u="none" strike="noStrike" dirty="0">
                          <a:effectLst/>
                          <a:latin typeface="Times New Roman" panose="02020603050405020304" pitchFamily="18" charset="0"/>
                          <a:cs typeface="Times New Roman" panose="02020603050405020304" pitchFamily="18" charset="0"/>
                        </a:rPr>
                        <a:t>1980-81</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246716121"/>
                  </a:ext>
                </a:extLst>
              </a:tr>
            </a:tbl>
          </a:graphicData>
        </a:graphic>
      </p:graphicFrame>
      <p:cxnSp>
        <p:nvCxnSpPr>
          <p:cNvPr id="11" name="Straight Arrow Connector 10">
            <a:extLst>
              <a:ext uri="{FF2B5EF4-FFF2-40B4-BE49-F238E27FC236}">
                <a16:creationId xmlns:a16="http://schemas.microsoft.com/office/drawing/2014/main" id="{3FE90A21-86B8-DAD0-8304-5C6409A55928}"/>
              </a:ext>
            </a:extLst>
          </p:cNvPr>
          <p:cNvCxnSpPr/>
          <p:nvPr/>
        </p:nvCxnSpPr>
        <p:spPr>
          <a:xfrm flipV="1">
            <a:off x="4572000" y="5229200"/>
            <a:ext cx="576064" cy="288032"/>
          </a:xfrm>
          <a:prstGeom prst="straightConnector1">
            <a:avLst/>
          </a:prstGeom>
          <a:ln>
            <a:tailEnd type="triangle"/>
          </a:ln>
          <a:effectLst>
            <a:glow rad="228600">
              <a:schemeClr val="accent4">
                <a:satMod val="175000"/>
                <a:alpha val="40000"/>
              </a:schemeClr>
            </a:glow>
          </a:effectLst>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08675" y="83131"/>
            <a:ext cx="8654642" cy="5650125"/>
          </a:xfrm>
        </p:spPr>
        <p:txBody>
          <a:bodyPr>
            <a:noAutofit/>
          </a:bodyPr>
          <a:lstStyle/>
          <a:p>
            <a:pPr marL="109728" indent="0" algn="just">
              <a:buNone/>
            </a:pPr>
            <a:r>
              <a:rPr lang="en-US" sz="2400" b="1" dirty="0">
                <a:latin typeface="Times New Roman" pitchFamily="18" charset="0"/>
                <a:cs typeface="Times New Roman" pitchFamily="18" charset="0"/>
              </a:rPr>
              <a:t>Clause 27(a) - CENVAT Credit/Prior Period Items</a:t>
            </a:r>
          </a:p>
          <a:p>
            <a:pPr marL="109728" indent="0" algn="just">
              <a:buNone/>
            </a:pPr>
            <a:r>
              <a:rPr lang="en-US" sz="2400" b="1" dirty="0">
                <a:latin typeface="Times New Roman" pitchFamily="18" charset="0"/>
                <a:cs typeface="Times New Roman" pitchFamily="18" charset="0"/>
              </a:rPr>
              <a:t>Amount of modified value added tax credits availed of or utilized during the previous year and its treatment in the profit and loss account.</a:t>
            </a:r>
          </a:p>
          <a:p>
            <a:pPr marL="109728" indent="0" algn="just">
              <a:buNone/>
            </a:pPr>
            <a:r>
              <a:rPr lang="en-US" sz="2400" dirty="0">
                <a:latin typeface="Times New Roman" pitchFamily="18" charset="0"/>
                <a:cs typeface="Times New Roman" pitchFamily="18" charset="0"/>
              </a:rPr>
              <a:t>The Tax Auditor should obtain the list of CENVAT Credit Availed and </a:t>
            </a:r>
            <a:r>
              <a:rPr lang="en-US" sz="2400" dirty="0" err="1">
                <a:latin typeface="Times New Roman" pitchFamily="18" charset="0"/>
                <a:cs typeface="Times New Roman" pitchFamily="18" charset="0"/>
              </a:rPr>
              <a:t>Utilised</a:t>
            </a:r>
            <a:r>
              <a:rPr lang="en-US" sz="2400" dirty="0">
                <a:latin typeface="Times New Roman" pitchFamily="18" charset="0"/>
                <a:cs typeface="Times New Roman" pitchFamily="18" charset="0"/>
              </a:rPr>
              <a:t> by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during the relevant period. If list is not available then scrutinize the CENVAT Ledger.</a:t>
            </a:r>
          </a:p>
          <a:p>
            <a:pPr marL="109728" indent="0" algn="just">
              <a:buNone/>
            </a:pPr>
            <a:r>
              <a:rPr lang="en-US" sz="2400" dirty="0">
                <a:latin typeface="Times New Roman" pitchFamily="18" charset="0"/>
                <a:cs typeface="Times New Roman" pitchFamily="18" charset="0"/>
              </a:rPr>
              <a:t>The Tax Auditor needs to ensure that amounts as presented in the returns matches with the underlying records and books of account.</a:t>
            </a:r>
          </a:p>
          <a:p>
            <a:pPr marL="109728" indent="0" algn="just">
              <a:buNone/>
            </a:pPr>
            <a:r>
              <a:rPr lang="en-US" sz="2400" dirty="0">
                <a:latin typeface="Times New Roman" pitchFamily="18" charset="0"/>
                <a:cs typeface="Times New Roman" pitchFamily="18" charset="0"/>
              </a:rPr>
              <a:t>The Tax Auditor if encounter any mismatch between accounting records and Excise/Service records, check whether Reconciliation in respect of such difference has been prepared.</a:t>
            </a:r>
          </a:p>
          <a:p>
            <a:pPr marL="109728" indent="0" algn="just">
              <a:buNone/>
            </a:pPr>
            <a:r>
              <a:rPr lang="en-US" sz="2400" b="1" u="sng" dirty="0">
                <a:latin typeface="Times New Roman" pitchFamily="18" charset="0"/>
                <a:cs typeface="Times New Roman" pitchFamily="18" charset="0"/>
              </a:rPr>
              <a:t>In the Schema available on the ITD website it also includes ITC (GST). Hence the details may be given</a:t>
            </a:r>
            <a:r>
              <a:rPr lang="en-US" sz="2400" dirty="0">
                <a:latin typeface="Times New Roman" pitchFamily="18" charset="0"/>
                <a:cs typeface="Times New Roman" pitchFamily="18" charset="0"/>
              </a:rPr>
              <a:t>.</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357166"/>
            <a:ext cx="8568952" cy="5650125"/>
          </a:xfrm>
        </p:spPr>
        <p:txBody>
          <a:bodyPr>
            <a:noAutofit/>
          </a:bodyPr>
          <a:lstStyle/>
          <a:p>
            <a:pPr marL="109728" indent="0" algn="just">
              <a:buNone/>
            </a:pPr>
            <a:r>
              <a:rPr lang="en-US" sz="2400" b="1" dirty="0">
                <a:latin typeface="Times New Roman" pitchFamily="18" charset="0"/>
                <a:cs typeface="Times New Roman" pitchFamily="18" charset="0"/>
              </a:rPr>
              <a:t>Clause 27(b) - Particulars of income or expenditure of prior period credited or debited to the profit and loss account.</a:t>
            </a:r>
          </a:p>
          <a:p>
            <a:pPr algn="just"/>
            <a:endParaRPr lang="en-US" sz="2400" b="1" dirty="0">
              <a:latin typeface="Times New Roman" pitchFamily="18" charset="0"/>
              <a:cs typeface="Times New Roman" pitchFamily="18" charset="0"/>
            </a:endParaRPr>
          </a:p>
          <a:p>
            <a:pPr algn="just">
              <a:buFont typeface="Wingdings" pitchFamily="2" charset="2"/>
              <a:buChar char="Ø"/>
            </a:pPr>
            <a:r>
              <a:rPr lang="en-US" sz="2400" dirty="0">
                <a:latin typeface="Times New Roman" pitchFamily="18" charset="0"/>
                <a:cs typeface="Times New Roman" pitchFamily="18" charset="0"/>
              </a:rPr>
              <a:t>The concept of Prior Period Items is applicable only in case of Mercantile System of Accounting.</a:t>
            </a:r>
          </a:p>
          <a:p>
            <a:pPr algn="just">
              <a:buFont typeface="Wingdings" pitchFamily="2" charset="2"/>
              <a:buChar char="Ø"/>
            </a:pPr>
            <a:r>
              <a:rPr lang="en-US" sz="2400" dirty="0">
                <a:latin typeface="Times New Roman" pitchFamily="18" charset="0"/>
                <a:cs typeface="Times New Roman" pitchFamily="18" charset="0"/>
              </a:rPr>
              <a:t>The Tax Auditor should obtain the list of Prior Period Items identified by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a:t>
            </a:r>
          </a:p>
          <a:p>
            <a:pPr algn="just">
              <a:buFont typeface="Wingdings" pitchFamily="2" charset="2"/>
              <a:buChar char="Ø"/>
            </a:pPr>
            <a:r>
              <a:rPr lang="en-US" sz="2400" dirty="0">
                <a:latin typeface="Times New Roman" pitchFamily="18" charset="0"/>
                <a:cs typeface="Times New Roman" pitchFamily="18" charset="0"/>
              </a:rPr>
              <a:t>Disclosure of the identification should be made in the Financial Statements as per AS-5.</a:t>
            </a:r>
          </a:p>
          <a:p>
            <a:pPr algn="just">
              <a:buFont typeface="Wingdings" pitchFamily="2" charset="2"/>
              <a:buChar char="Ø"/>
            </a:pPr>
            <a:r>
              <a:rPr lang="en-US" sz="2400" dirty="0">
                <a:latin typeface="Times New Roman" pitchFamily="18" charset="0"/>
                <a:cs typeface="Times New Roman" pitchFamily="18" charset="0"/>
              </a:rPr>
              <a:t>The Tax Auditor Should Scrutinize Various Expenditure / Income Accounts to ensure such items are accounted in the Relevant Previous Year.</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886182916"/>
      </p:ext>
    </p:extLst>
  </p:cSld>
  <p:clrMapOvr>
    <a:masterClrMapping/>
  </p:clrMapOvr>
</p:sld>
</file>

<file path=ppt/slides/slide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57166"/>
            <a:ext cx="8229600" cy="5650125"/>
          </a:xfrm>
        </p:spPr>
        <p:txBody>
          <a:bodyPr>
            <a:noAutofit/>
          </a:bodyPr>
          <a:lstStyle/>
          <a:p>
            <a:pPr algn="just">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a:t>
            </a:r>
            <a:endParaRPr lang="en-US" sz="2400" b="1" dirty="0"/>
          </a:p>
          <a:p>
            <a:pPr algn="just">
              <a:buNone/>
            </a:pPr>
            <a:r>
              <a:rPr lang="en-US" sz="2400" b="1" u="sng" dirty="0">
                <a:latin typeface="Times New Roman" panose="02020603050405020304" pitchFamily="18" charset="0"/>
                <a:cs typeface="Times New Roman" panose="02020603050405020304" pitchFamily="18" charset="0"/>
              </a:rPr>
              <a:t>While reviewing various tax audit reports it was observed that:</a:t>
            </a:r>
          </a:p>
          <a:p>
            <a:pPr algn="just">
              <a:buNone/>
            </a:pPr>
            <a:r>
              <a:rPr lang="en-US" sz="2400" b="1" u="sng" dirty="0">
                <a:latin typeface="Times New Roman" panose="02020603050405020304" pitchFamily="18" charset="0"/>
                <a:cs typeface="Times New Roman" panose="02020603050405020304" pitchFamily="18" charset="0"/>
              </a:rPr>
              <a:t>a) In few instances, the computation shown under this clause was incorrect.</a:t>
            </a:r>
          </a:p>
          <a:p>
            <a:pPr algn="just">
              <a:buNone/>
            </a:pPr>
            <a:r>
              <a:rPr lang="en-US" sz="2400" b="1" u="sng" dirty="0">
                <a:latin typeface="Times New Roman" panose="02020603050405020304" pitchFamily="18" charset="0"/>
                <a:cs typeface="Times New Roman" panose="02020603050405020304" pitchFamily="18" charset="0"/>
              </a:rPr>
              <a:t>b) At few occasions, non-reporting of ‘CENVAT utilized’ and ‘treatment of the same in profit and loss account’ were noticed.</a:t>
            </a:r>
          </a:p>
          <a:p>
            <a:pPr algn="just">
              <a:buNone/>
            </a:pPr>
            <a:r>
              <a:rPr lang="en-US" sz="2400" b="1" u="sng" dirty="0">
                <a:latin typeface="Times New Roman" panose="02020603050405020304" pitchFamily="18" charset="0"/>
                <a:cs typeface="Times New Roman" panose="02020603050405020304" pitchFamily="18" charset="0"/>
              </a:rPr>
              <a:t>c) In certain cases, even where treatment in profit and loss account was reported, reporting of treatment in the accounts for opening and closing balance of CENVAT was missing.</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053579491"/>
      </p:ext>
    </p:extLst>
  </p:cSld>
  <p:clrMapOvr>
    <a:masterClrMapping/>
  </p:clrMapOvr>
</p:sld>
</file>

<file path=ppt/slides/slide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nvGraphicFramePr>
        <p:xfrm>
          <a:off x="381000" y="1066800"/>
          <a:ext cx="8458200" cy="1913459"/>
        </p:xfrm>
        <a:graphic>
          <a:graphicData uri="http://schemas.openxmlformats.org/drawingml/2006/table">
            <a:tbl>
              <a:tblPr/>
              <a:tblGrid>
                <a:gridCol w="8458200">
                  <a:extLst>
                    <a:ext uri="{9D8B030D-6E8A-4147-A177-3AD203B41FA5}">
                      <a16:colId xmlns:a16="http://schemas.microsoft.com/office/drawing/2014/main" val="20000"/>
                    </a:ext>
                  </a:extLst>
                </a:gridCol>
              </a:tblGrid>
              <a:tr h="1295400">
                <a:tc>
                  <a:txBody>
                    <a:bodyPr/>
                    <a:lstStyle/>
                    <a:p>
                      <a:pPr marL="0" marR="0" algn="just">
                        <a:lnSpc>
                          <a:spcPct val="115000"/>
                        </a:lnSpc>
                        <a:spcBef>
                          <a:spcPts val="100"/>
                        </a:spcBef>
                        <a:spcAft>
                          <a:spcPts val="0"/>
                        </a:spcAft>
                      </a:pPr>
                      <a:r>
                        <a:rPr lang="en-US" sz="2200" dirty="0">
                          <a:latin typeface="Times New Roman" pitchFamily="18" charset="0"/>
                          <a:ea typeface="Times New Roman"/>
                          <a:cs typeface="Times New Roman" pitchFamily="18" charset="0"/>
                        </a:rPr>
                        <a:t>28. Whether during the previous year the </a:t>
                      </a:r>
                      <a:r>
                        <a:rPr lang="en-US" sz="2200" dirty="0" err="1">
                          <a:latin typeface="Times New Roman" pitchFamily="18" charset="0"/>
                          <a:ea typeface="Times New Roman"/>
                          <a:cs typeface="Times New Roman" pitchFamily="18" charset="0"/>
                        </a:rPr>
                        <a:t>assessee</a:t>
                      </a:r>
                      <a:r>
                        <a:rPr lang="en-US" sz="2200" dirty="0">
                          <a:latin typeface="Times New Roman" pitchFamily="18" charset="0"/>
                          <a:ea typeface="Times New Roman"/>
                          <a:cs typeface="Times New Roman" pitchFamily="18" charset="0"/>
                        </a:rPr>
                        <a:t> has received any property, being share of a company not being a company in which the public are substantially interested, without consideration or for inadequate consideration as referred to in section 56(2)(</a:t>
                      </a:r>
                      <a:r>
                        <a:rPr lang="en-US" sz="2200" dirty="0" err="1">
                          <a:latin typeface="Times New Roman" pitchFamily="18" charset="0"/>
                          <a:ea typeface="Times New Roman"/>
                          <a:cs typeface="Times New Roman" pitchFamily="18" charset="0"/>
                        </a:rPr>
                        <a:t>viia</a:t>
                      </a:r>
                      <a:r>
                        <a:rPr lang="en-US" sz="2200" dirty="0">
                          <a:latin typeface="Times New Roman" pitchFamily="18" charset="0"/>
                          <a:ea typeface="Times New Roman"/>
                          <a:cs typeface="Times New Roman" pitchFamily="18" charset="0"/>
                        </a:rPr>
                        <a:t>), if yes, please furnish the details of the same.</a:t>
                      </a:r>
                    </a:p>
                  </a:txBody>
                  <a:tcPr marL="32921" marR="65274" marT="164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sp>
        <p:nvSpPr>
          <p:cNvPr id="3" name="Rectangle 2">
            <a:extLst>
              <a:ext uri="{FF2B5EF4-FFF2-40B4-BE49-F238E27FC236}">
                <a16:creationId xmlns:a16="http://schemas.microsoft.com/office/drawing/2014/main" id="{854344E3-F76C-E9E3-6190-7F40B8EF494E}"/>
              </a:ext>
            </a:extLst>
          </p:cNvPr>
          <p:cNvSpPr/>
          <p:nvPr/>
        </p:nvSpPr>
        <p:spPr>
          <a:xfrm>
            <a:off x="390920" y="260648"/>
            <a:ext cx="7151712" cy="461665"/>
          </a:xfrm>
          <a:prstGeom prst="rect">
            <a:avLst/>
          </a:prstGeom>
        </p:spPr>
        <p:txBody>
          <a:bodyPr wrap="square">
            <a:spAutoFit/>
          </a:bodyPr>
          <a:lstStyle/>
          <a:p>
            <a:pPr algn="just">
              <a:buNone/>
            </a:pPr>
            <a:r>
              <a:rPr lang="en-US" sz="2400" b="1" dirty="0">
                <a:latin typeface="Times New Roman" pitchFamily="18" charset="0"/>
                <a:cs typeface="Times New Roman" pitchFamily="18" charset="0"/>
              </a:rPr>
              <a:t>CLAUSE – 28 (omitted from AY 2025-26 onwards)</a:t>
            </a:r>
            <a:endParaRPr lang="en-US" sz="3200" b="1" dirty="0">
              <a:latin typeface="Times New Roman" pitchFamily="18" charset="0"/>
              <a:cs typeface="Times New Roman" pitchFamily="18" charset="0"/>
            </a:endParaRPr>
          </a:p>
        </p:txBody>
      </p:sp>
      <p:pic>
        <p:nvPicPr>
          <p:cNvPr id="5" name="Picture 4">
            <a:extLst>
              <a:ext uri="{FF2B5EF4-FFF2-40B4-BE49-F238E27FC236}">
                <a16:creationId xmlns:a16="http://schemas.microsoft.com/office/drawing/2014/main" id="{FBCFCCC3-9CC5-60EA-A3D9-15312E2D93EC}"/>
              </a:ext>
            </a:extLst>
          </p:cNvPr>
          <p:cNvPicPr>
            <a:picLocks noChangeAspect="1"/>
          </p:cNvPicPr>
          <p:nvPr/>
        </p:nvPicPr>
        <p:blipFill>
          <a:blip r:embed="rId2"/>
          <a:stretch>
            <a:fillRect/>
          </a:stretch>
        </p:blipFill>
        <p:spPr>
          <a:xfrm>
            <a:off x="381000" y="3894510"/>
            <a:ext cx="8458200" cy="1046658"/>
          </a:xfrm>
          <a:prstGeom prst="rect">
            <a:avLst/>
          </a:prstGeom>
        </p:spPr>
      </p:pic>
    </p:spTree>
  </p:cSld>
  <p:clrMapOvr>
    <a:masterClrMapping/>
  </p:clrMapOvr>
</p:sld>
</file>

<file path=ppt/slides/slide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228600"/>
            <a:ext cx="7655768" cy="446276"/>
          </a:xfrm>
          <a:prstGeom prst="rect">
            <a:avLst/>
          </a:prstGeom>
        </p:spPr>
        <p:txBody>
          <a:bodyPr wrap="square">
            <a:spAutoFit/>
          </a:bodyPr>
          <a:lstStyle/>
          <a:p>
            <a:pPr algn="just"/>
            <a:r>
              <a:rPr lang="en-US" sz="2300" b="1" dirty="0">
                <a:latin typeface="Times New Roman" pitchFamily="18" charset="0"/>
                <a:cs typeface="Times New Roman" pitchFamily="18" charset="0"/>
              </a:rPr>
              <a:t>CLAUSE – 29 (omitted from AY 2025-26 onwards)</a:t>
            </a:r>
          </a:p>
        </p:txBody>
      </p:sp>
      <p:sp>
        <p:nvSpPr>
          <p:cNvPr id="6" name="Rectangle 5"/>
          <p:cNvSpPr/>
          <p:nvPr/>
        </p:nvSpPr>
        <p:spPr>
          <a:xfrm>
            <a:off x="381000" y="762000"/>
            <a:ext cx="8382000" cy="156966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eaLnBrk="0" hangingPunct="0">
              <a:buFont typeface="Arial" pitchFamily="34" charset="0"/>
              <a:buNone/>
            </a:pPr>
            <a:r>
              <a:rPr lang="en-IN" sz="2400" dirty="0">
                <a:latin typeface="Times New Roman" pitchFamily="18" charset="0"/>
                <a:cs typeface="Times New Roman" pitchFamily="18" charset="0"/>
              </a:rPr>
              <a:t>29. Whether during the previous year the </a:t>
            </a:r>
            <a:r>
              <a:rPr lang="en-IN" sz="2400" dirty="0" err="1">
                <a:latin typeface="Times New Roman" pitchFamily="18" charset="0"/>
                <a:cs typeface="Times New Roman" pitchFamily="18" charset="0"/>
              </a:rPr>
              <a:t>assessee</a:t>
            </a:r>
            <a:r>
              <a:rPr lang="en-IN" sz="2400" dirty="0">
                <a:latin typeface="Times New Roman" pitchFamily="18" charset="0"/>
                <a:cs typeface="Times New Roman" pitchFamily="18" charset="0"/>
              </a:rPr>
              <a:t> received any consideration for issue of shares which exceeds the fair market value of the shares as referred to in section 56(2)(</a:t>
            </a:r>
            <a:r>
              <a:rPr lang="en-IN" sz="2400" dirty="0" err="1">
                <a:latin typeface="Times New Roman" pitchFamily="18" charset="0"/>
                <a:cs typeface="Times New Roman" pitchFamily="18" charset="0"/>
              </a:rPr>
              <a:t>viib</a:t>
            </a:r>
            <a:r>
              <a:rPr lang="en-IN" sz="2400" dirty="0">
                <a:latin typeface="Times New Roman" pitchFamily="18" charset="0"/>
                <a:cs typeface="Times New Roman" pitchFamily="18" charset="0"/>
              </a:rPr>
              <a:t>), if yes, please furnish the details of the same.</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11604735"/>
              </p:ext>
            </p:extLst>
          </p:nvPr>
        </p:nvGraphicFramePr>
        <p:xfrm>
          <a:off x="228600" y="788764"/>
          <a:ext cx="8610600" cy="2136180"/>
        </p:xfrm>
        <a:graphic>
          <a:graphicData uri="http://schemas.openxmlformats.org/drawingml/2006/table">
            <a:tbl>
              <a:tblPr/>
              <a:tblGrid>
                <a:gridCol w="597958">
                  <a:extLst>
                    <a:ext uri="{9D8B030D-6E8A-4147-A177-3AD203B41FA5}">
                      <a16:colId xmlns:a16="http://schemas.microsoft.com/office/drawing/2014/main" val="20000"/>
                    </a:ext>
                  </a:extLst>
                </a:gridCol>
                <a:gridCol w="8012642">
                  <a:extLst>
                    <a:ext uri="{9D8B030D-6E8A-4147-A177-3AD203B41FA5}">
                      <a16:colId xmlns:a16="http://schemas.microsoft.com/office/drawing/2014/main" val="20001"/>
                    </a:ext>
                  </a:extLst>
                </a:gridCol>
              </a:tblGrid>
              <a:tr h="602853">
                <a:tc gridSpan="2">
                  <a:txBody>
                    <a:bodyPr/>
                    <a:lstStyle/>
                    <a:p>
                      <a:pPr marL="0" marR="0" algn="just">
                        <a:spcBef>
                          <a:spcPts val="100"/>
                        </a:spcBef>
                        <a:spcAft>
                          <a:spcPts val="0"/>
                        </a:spcAft>
                      </a:pPr>
                      <a:r>
                        <a:rPr kumimoji="0" lang="en-US" sz="2200" b="0" i="0" kern="1200" dirty="0">
                          <a:solidFill>
                            <a:schemeClr val="tx1"/>
                          </a:solidFill>
                          <a:latin typeface="Times New Roman" pitchFamily="18" charset="0"/>
                          <a:ea typeface="+mn-ea"/>
                          <a:cs typeface="Times New Roman" pitchFamily="18" charset="0"/>
                        </a:rPr>
                        <a:t>(a) Whether any amount is to be included as income chargeable under the head 'income from other sources' as referred to in clause (ix) of sub-section (2) of section 56? (Yes/No)</a:t>
                      </a:r>
                      <a:endParaRPr lang="en-US" sz="2200" b="0" i="0" dirty="0">
                        <a:solidFill>
                          <a:schemeClr val="tx1"/>
                        </a:solidFill>
                        <a:latin typeface="Times New Roman" pitchFamily="18" charset="0"/>
                        <a:ea typeface="Times New Roman"/>
                        <a:cs typeface="Times New Roman" pitchFamily="18" charset="0"/>
                      </a:endParaRPr>
                    </a:p>
                  </a:txBody>
                  <a:tcPr marL="41039" marR="65548" marT="165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410190">
                <a:tc gridSpan="2">
                  <a:txBody>
                    <a:bodyPr/>
                    <a:lstStyle/>
                    <a:p>
                      <a:pPr algn="just"/>
                      <a:r>
                        <a:rPr kumimoji="0" lang="en-US" sz="2200" b="0" i="0" kern="1200" dirty="0">
                          <a:solidFill>
                            <a:schemeClr val="tx1"/>
                          </a:solidFill>
                          <a:latin typeface="Times New Roman" pitchFamily="18" charset="0"/>
                          <a:ea typeface="+mn-ea"/>
                          <a:cs typeface="Times New Roman" pitchFamily="18" charset="0"/>
                        </a:rPr>
                        <a:t>(b) If yes, please furnish the following details:</a:t>
                      </a:r>
                    </a:p>
                  </a:txBody>
                  <a:tcPr marL="7980" marR="7980" marT="165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marL="0" marR="0">
                        <a:spcBef>
                          <a:spcPts val="100"/>
                        </a:spcBef>
                        <a:spcAft>
                          <a:spcPts val="0"/>
                        </a:spcAft>
                      </a:pPr>
                      <a:endParaRPr lang="en-US" sz="2000" dirty="0">
                        <a:latin typeface="Times New Roman"/>
                        <a:ea typeface="Times New Roman"/>
                        <a:cs typeface="Times New Roman"/>
                      </a:endParaRPr>
                    </a:p>
                  </a:txBody>
                  <a:tcPr marL="33059" marR="65548" marT="165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49647">
                <a:tc>
                  <a:txBody>
                    <a:bodyPr/>
                    <a:lstStyle/>
                    <a:p>
                      <a:pPr marL="0" marR="0" algn="just">
                        <a:spcBef>
                          <a:spcPts val="100"/>
                        </a:spcBef>
                        <a:spcAft>
                          <a:spcPts val="0"/>
                        </a:spcAft>
                      </a:pPr>
                      <a:r>
                        <a:rPr lang="en-US" sz="2200" b="0" i="0">
                          <a:solidFill>
                            <a:schemeClr val="tx1"/>
                          </a:solidFill>
                          <a:latin typeface="Times New Roman" pitchFamily="18" charset="0"/>
                          <a:ea typeface="Times New Roman"/>
                          <a:cs typeface="Times New Roman" pitchFamily="18" charset="0"/>
                        </a:rPr>
                        <a:t>(i)</a:t>
                      </a:r>
                      <a:endParaRPr lang="en-US" sz="2200" b="0" i="0" dirty="0">
                        <a:solidFill>
                          <a:schemeClr val="tx1"/>
                        </a:solidFill>
                        <a:latin typeface="Times New Roman" pitchFamily="18" charset="0"/>
                        <a:ea typeface="Times New Roman"/>
                        <a:cs typeface="Times New Roman" pitchFamily="18" charset="0"/>
                      </a:endParaRPr>
                    </a:p>
                  </a:txBody>
                  <a:tcPr marL="7980" marR="7980" marT="165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100"/>
                        </a:spcBef>
                        <a:spcAft>
                          <a:spcPts val="0"/>
                        </a:spcAft>
                      </a:pPr>
                      <a:r>
                        <a:rPr kumimoji="0" lang="en-US" sz="2200" b="0" i="0" kern="1200" dirty="0">
                          <a:solidFill>
                            <a:schemeClr val="tx1"/>
                          </a:solidFill>
                          <a:latin typeface="Times New Roman" pitchFamily="18" charset="0"/>
                          <a:ea typeface="+mn-ea"/>
                          <a:cs typeface="Times New Roman" pitchFamily="18" charset="0"/>
                        </a:rPr>
                        <a:t>Nature of income </a:t>
                      </a:r>
                      <a:endParaRPr lang="en-US" sz="2200" b="0" i="0" dirty="0">
                        <a:solidFill>
                          <a:schemeClr val="tx1"/>
                        </a:solidFill>
                        <a:latin typeface="Times New Roman" pitchFamily="18" charset="0"/>
                        <a:ea typeface="Times New Roman"/>
                        <a:cs typeface="Times New Roman" pitchFamily="18" charset="0"/>
                      </a:endParaRPr>
                    </a:p>
                  </a:txBody>
                  <a:tcPr marL="33059" marR="65548" marT="165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49647">
                <a:tc>
                  <a:txBody>
                    <a:bodyPr/>
                    <a:lstStyle/>
                    <a:p>
                      <a:pPr marL="0" marR="0" algn="just">
                        <a:spcBef>
                          <a:spcPts val="100"/>
                        </a:spcBef>
                        <a:spcAft>
                          <a:spcPts val="0"/>
                        </a:spcAft>
                      </a:pPr>
                      <a:r>
                        <a:rPr lang="en-US" sz="2200" b="0" i="0">
                          <a:solidFill>
                            <a:schemeClr val="tx1"/>
                          </a:solidFill>
                          <a:latin typeface="Times New Roman" pitchFamily="18" charset="0"/>
                          <a:ea typeface="Times New Roman"/>
                          <a:cs typeface="Times New Roman" pitchFamily="18" charset="0"/>
                        </a:rPr>
                        <a:t>(ii)</a:t>
                      </a:r>
                      <a:endParaRPr lang="en-US" sz="2200" b="0" i="0" dirty="0">
                        <a:solidFill>
                          <a:schemeClr val="tx1"/>
                        </a:solidFill>
                        <a:latin typeface="Times New Roman" pitchFamily="18" charset="0"/>
                        <a:ea typeface="Times New Roman"/>
                        <a:cs typeface="Times New Roman" pitchFamily="18" charset="0"/>
                      </a:endParaRPr>
                    </a:p>
                  </a:txBody>
                  <a:tcPr marL="7980" marR="7980" marT="165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100"/>
                        </a:spcBef>
                        <a:spcAft>
                          <a:spcPts val="0"/>
                        </a:spcAft>
                      </a:pPr>
                      <a:r>
                        <a:rPr kumimoji="0" lang="en-US" sz="2200" b="0" i="0" kern="1200" dirty="0">
                          <a:solidFill>
                            <a:schemeClr val="tx1"/>
                          </a:solidFill>
                          <a:latin typeface="Times New Roman" pitchFamily="18" charset="0"/>
                          <a:ea typeface="+mn-ea"/>
                          <a:cs typeface="Times New Roman" pitchFamily="18" charset="0"/>
                        </a:rPr>
                        <a:t>Amount thereof</a:t>
                      </a:r>
                      <a:endParaRPr lang="en-US" sz="2200" b="0" i="0" dirty="0">
                        <a:solidFill>
                          <a:schemeClr val="tx1"/>
                        </a:solidFill>
                        <a:latin typeface="Times New Roman" pitchFamily="18" charset="0"/>
                        <a:ea typeface="Times New Roman"/>
                        <a:cs typeface="Times New Roman" pitchFamily="18" charset="0"/>
                      </a:endParaRPr>
                    </a:p>
                  </a:txBody>
                  <a:tcPr marL="33059" marR="65548" marT="165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49179" name="Rectangle 3"/>
          <p:cNvSpPr>
            <a:spLocks noChangeArrowheads="1"/>
          </p:cNvSpPr>
          <p:nvPr/>
        </p:nvSpPr>
        <p:spPr bwMode="auto">
          <a:xfrm>
            <a:off x="152400" y="228600"/>
            <a:ext cx="5410200" cy="461665"/>
          </a:xfrm>
          <a:prstGeom prst="rect">
            <a:avLst/>
          </a:prstGeom>
          <a:noFill/>
          <a:ln w="9525">
            <a:noFill/>
            <a:miter lim="800000"/>
            <a:headEnd/>
            <a:tailEnd/>
          </a:ln>
        </p:spPr>
        <p:txBody>
          <a:bodyPr>
            <a:spAutoFit/>
          </a:bodyPr>
          <a:lstStyle/>
          <a:p>
            <a:pPr>
              <a:buFont typeface="Arial" pitchFamily="34" charset="0"/>
              <a:buNone/>
            </a:pPr>
            <a:r>
              <a:rPr lang="en-US" sz="2400" b="1" u="sng" dirty="0">
                <a:latin typeface="Times New Roman" pitchFamily="18" charset="0"/>
                <a:cs typeface="Times New Roman" pitchFamily="18" charset="0"/>
              </a:rPr>
              <a:t>CLAUSE – 29A</a:t>
            </a:r>
            <a:endParaRPr lang="en-US" sz="2400" u="sng"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p:cNvPicPr>
            <a:picLocks noChangeAspect="1" noChangeArrowheads="1"/>
          </p:cNvPicPr>
          <p:nvPr/>
        </p:nvPicPr>
        <p:blipFill>
          <a:blip r:embed="rId2"/>
          <a:srcRect/>
          <a:stretch>
            <a:fillRect/>
          </a:stretch>
        </p:blipFill>
        <p:spPr bwMode="auto">
          <a:xfrm>
            <a:off x="195263" y="1142992"/>
            <a:ext cx="8753475" cy="1000132"/>
          </a:xfrm>
          <a:prstGeom prst="rect">
            <a:avLst/>
          </a:prstGeom>
          <a:noFill/>
          <a:ln w="9525">
            <a:solidFill>
              <a:schemeClr val="tx1"/>
            </a:solidFill>
            <a:miter lim="800000"/>
            <a:headEnd/>
            <a:tailEnd/>
          </a:ln>
          <a:effectLst/>
        </p:spPr>
      </p:pic>
      <p:pic>
        <p:nvPicPr>
          <p:cNvPr id="28677" name="Picture 5"/>
          <p:cNvPicPr>
            <a:picLocks noChangeAspect="1" noChangeArrowheads="1"/>
          </p:cNvPicPr>
          <p:nvPr/>
        </p:nvPicPr>
        <p:blipFill>
          <a:blip r:embed="rId3"/>
          <a:srcRect/>
          <a:stretch>
            <a:fillRect/>
          </a:stretch>
        </p:blipFill>
        <p:spPr bwMode="auto">
          <a:xfrm>
            <a:off x="143849" y="2234141"/>
            <a:ext cx="8786874" cy="1219200"/>
          </a:xfrm>
          <a:prstGeom prst="rect">
            <a:avLst/>
          </a:prstGeom>
          <a:noFill/>
          <a:ln w="9525">
            <a:noFill/>
            <a:miter lim="800000"/>
            <a:headEnd/>
            <a:tailEnd/>
          </a:ln>
          <a:effectLst/>
        </p:spPr>
      </p:pic>
      <p:sp>
        <p:nvSpPr>
          <p:cNvPr id="4" name="Rectangle 3"/>
          <p:cNvSpPr/>
          <p:nvPr/>
        </p:nvSpPr>
        <p:spPr>
          <a:xfrm>
            <a:off x="228600" y="228600"/>
            <a:ext cx="2478564"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29(A)</a:t>
            </a:r>
            <a:endParaRPr lang="en-US" sz="3200" b="1" dirty="0">
              <a:latin typeface="Times New Roman" pitchFamily="18" charset="0"/>
              <a:cs typeface="Times New Roman" pitchFamily="18" charset="0"/>
            </a:endParaRPr>
          </a:p>
        </p:txBody>
      </p:sp>
      <p:sp>
        <p:nvSpPr>
          <p:cNvPr id="5" name="Rectangle 4"/>
          <p:cNvSpPr/>
          <p:nvPr/>
        </p:nvSpPr>
        <p:spPr>
          <a:xfrm>
            <a:off x="0" y="6858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8585" y="44624"/>
            <a:ext cx="8850630" cy="6172200"/>
          </a:xfrm>
        </p:spPr>
        <p:txBody>
          <a:bodyPr>
            <a:normAutofit/>
          </a:bodyPr>
          <a:lstStyle/>
          <a:p>
            <a:pPr algn="just">
              <a:buNone/>
            </a:pPr>
            <a:r>
              <a:rPr lang="en-US" sz="2100" b="1" dirty="0">
                <a:solidFill>
                  <a:schemeClr val="tx1"/>
                </a:solidFill>
                <a:latin typeface="Times New Roman" pitchFamily="18" charset="0"/>
                <a:cs typeface="Times New Roman" pitchFamily="18" charset="0"/>
              </a:rPr>
              <a:t>Whether any amount is to be included as income chargeable under the head ‘income from other sources’ as referred to in section 56(2)(ix)?</a:t>
            </a:r>
          </a:p>
          <a:p>
            <a:pPr algn="just">
              <a:buNone/>
            </a:pPr>
            <a:r>
              <a:rPr lang="en-US" sz="2100" dirty="0">
                <a:solidFill>
                  <a:schemeClr val="tx1"/>
                </a:solidFill>
                <a:latin typeface="Times New Roman" pitchFamily="18" charset="0"/>
                <a:cs typeface="Times New Roman" pitchFamily="18" charset="0"/>
              </a:rPr>
              <a:t>• As per section 56(2) (ix) of the Act, if any sum of money is received as an advance or otherwise in the course of negotiations for transfer of a capital asset and if such sum is forfeited or the negotiations do not result in transfer of such capital asset, then the same would be taxable as income under the head </a:t>
            </a:r>
            <a:r>
              <a:rPr lang="en-US" sz="2100" b="1" dirty="0">
                <a:solidFill>
                  <a:schemeClr val="tx1"/>
                </a:solidFill>
                <a:latin typeface="Times New Roman" pitchFamily="18" charset="0"/>
                <a:cs typeface="Times New Roman" pitchFamily="18" charset="0"/>
              </a:rPr>
              <a:t>‘Income from Other Sources’.</a:t>
            </a:r>
          </a:p>
          <a:p>
            <a:pPr algn="just">
              <a:buNone/>
            </a:pPr>
            <a:r>
              <a:rPr lang="en-US" sz="2100" dirty="0">
                <a:solidFill>
                  <a:schemeClr val="tx1"/>
                </a:solidFill>
                <a:latin typeface="Times New Roman" pitchFamily="18" charset="0"/>
                <a:cs typeface="Times New Roman" pitchFamily="18" charset="0"/>
              </a:rPr>
              <a:t>• The tax auditor is required to report the nature of such income and the amount involved.</a:t>
            </a:r>
          </a:p>
          <a:p>
            <a:pPr algn="just">
              <a:buNone/>
            </a:pPr>
            <a:r>
              <a:rPr lang="en-US" sz="2100" dirty="0">
                <a:solidFill>
                  <a:schemeClr val="tx1"/>
                </a:solidFill>
                <a:latin typeface="Times New Roman" pitchFamily="18" charset="0"/>
                <a:cs typeface="Times New Roman" pitchFamily="18" charset="0"/>
              </a:rPr>
              <a:t>• The auditor should ensure that:</a:t>
            </a:r>
          </a:p>
          <a:p>
            <a:pPr lvl="1" algn="just">
              <a:buFont typeface="Wingdings" pitchFamily="2" charset="2"/>
              <a:buChar char="Ø"/>
            </a:pPr>
            <a:r>
              <a:rPr lang="en-US" sz="2100" dirty="0">
                <a:solidFill>
                  <a:schemeClr val="tx1"/>
                </a:solidFill>
                <a:latin typeface="Times New Roman" pitchFamily="18" charset="0"/>
                <a:cs typeface="Times New Roman" pitchFamily="18" charset="0"/>
              </a:rPr>
              <a:t> The </a:t>
            </a:r>
            <a:r>
              <a:rPr lang="en-US" sz="2100" dirty="0" err="1">
                <a:solidFill>
                  <a:schemeClr val="tx1"/>
                </a:solidFill>
                <a:latin typeface="Times New Roman" pitchFamily="18" charset="0"/>
                <a:cs typeface="Times New Roman" pitchFamily="18" charset="0"/>
              </a:rPr>
              <a:t>assesse</a:t>
            </a:r>
            <a:r>
              <a:rPr lang="en-US" sz="2100" dirty="0">
                <a:solidFill>
                  <a:schemeClr val="tx1"/>
                </a:solidFill>
                <a:latin typeface="Times New Roman" pitchFamily="18" charset="0"/>
                <a:cs typeface="Times New Roman" pitchFamily="18" charset="0"/>
              </a:rPr>
              <a:t> has received an advance against any capital asset i.e., Immovable Property, Plant, Machinery, etc</a:t>
            </a:r>
          </a:p>
          <a:p>
            <a:pPr lvl="1" algn="just">
              <a:buFont typeface="Wingdings" pitchFamily="2" charset="2"/>
              <a:buChar char="Ø"/>
            </a:pPr>
            <a:r>
              <a:rPr lang="en-US" sz="2100" dirty="0">
                <a:solidFill>
                  <a:schemeClr val="tx1"/>
                </a:solidFill>
                <a:latin typeface="Times New Roman" pitchFamily="18" charset="0"/>
                <a:cs typeface="Times New Roman" pitchFamily="18" charset="0"/>
              </a:rPr>
              <a:t> Peruse the agreement and forfeiture clauses contained therein through which advance is received for the capital asset.</a:t>
            </a:r>
          </a:p>
          <a:p>
            <a:pPr lvl="1" algn="just">
              <a:buFont typeface="Wingdings" pitchFamily="2" charset="2"/>
              <a:buChar char="Ø"/>
            </a:pPr>
            <a:r>
              <a:rPr lang="en-US" sz="2100" dirty="0">
                <a:solidFill>
                  <a:schemeClr val="tx1"/>
                </a:solidFill>
                <a:latin typeface="Times New Roman" pitchFamily="18" charset="0"/>
                <a:cs typeface="Times New Roman" pitchFamily="18" charset="0"/>
              </a:rPr>
              <a:t> Obtain balance confirmations from third parties against whose names advances are shown in the </a:t>
            </a:r>
            <a:r>
              <a:rPr lang="en-US" sz="2100" dirty="0" err="1">
                <a:solidFill>
                  <a:schemeClr val="tx1"/>
                </a:solidFill>
                <a:latin typeface="Times New Roman" pitchFamily="18" charset="0"/>
                <a:cs typeface="Times New Roman" pitchFamily="18" charset="0"/>
              </a:rPr>
              <a:t>assessee’s</a:t>
            </a:r>
            <a:r>
              <a:rPr lang="en-US" sz="2100" dirty="0">
                <a:solidFill>
                  <a:schemeClr val="tx1"/>
                </a:solidFill>
                <a:latin typeface="Times New Roman" pitchFamily="18" charset="0"/>
                <a:cs typeface="Times New Roman" pitchFamily="18" charset="0"/>
              </a:rPr>
              <a:t> balance sheet.</a:t>
            </a:r>
          </a:p>
          <a:p>
            <a:pPr lvl="1" algn="just">
              <a:buFont typeface="Wingdings" pitchFamily="2" charset="2"/>
              <a:buChar char="Ø"/>
            </a:pPr>
            <a:r>
              <a:rPr lang="en-US" sz="2100" dirty="0">
                <a:solidFill>
                  <a:schemeClr val="tx1"/>
                </a:solidFill>
                <a:latin typeface="Times New Roman" pitchFamily="18" charset="0"/>
                <a:cs typeface="Times New Roman" pitchFamily="18" charset="0"/>
              </a:rPr>
              <a:t> Obtain management representation from the </a:t>
            </a:r>
            <a:r>
              <a:rPr lang="en-US" sz="2100" dirty="0" err="1">
                <a:solidFill>
                  <a:schemeClr val="tx1"/>
                </a:solidFill>
                <a:latin typeface="Times New Roman" pitchFamily="18" charset="0"/>
                <a:cs typeface="Times New Roman" pitchFamily="18" charset="0"/>
              </a:rPr>
              <a:t>assessee</a:t>
            </a:r>
            <a:r>
              <a:rPr lang="en-US" sz="2100" dirty="0">
                <a:solidFill>
                  <a:schemeClr val="tx1"/>
                </a:solidFill>
                <a:latin typeface="Times New Roman" pitchFamily="18" charset="0"/>
                <a:cs typeface="Times New Roman" pitchFamily="18" charset="0"/>
              </a:rPr>
              <a:t> that the advance received has been forfeited or not and report accordingly.</a:t>
            </a:r>
            <a:endParaRPr lang="en-IN" sz="2000" dirty="0">
              <a:solidFill>
                <a:schemeClr val="tx1"/>
              </a:solidFill>
              <a:latin typeface="Times New Roman" pitchFamily="18" charset="0"/>
              <a:cs typeface="Times New Roman"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413712966"/>
              </p:ext>
            </p:extLst>
          </p:nvPr>
        </p:nvGraphicFramePr>
        <p:xfrm>
          <a:off x="228600" y="914400"/>
          <a:ext cx="8686800" cy="2077800"/>
        </p:xfrm>
        <a:graphic>
          <a:graphicData uri="http://schemas.openxmlformats.org/drawingml/2006/table">
            <a:tbl>
              <a:tblPr/>
              <a:tblGrid>
                <a:gridCol w="603251">
                  <a:extLst>
                    <a:ext uri="{9D8B030D-6E8A-4147-A177-3AD203B41FA5}">
                      <a16:colId xmlns:a16="http://schemas.microsoft.com/office/drawing/2014/main" val="20000"/>
                    </a:ext>
                  </a:extLst>
                </a:gridCol>
                <a:gridCol w="8083549">
                  <a:extLst>
                    <a:ext uri="{9D8B030D-6E8A-4147-A177-3AD203B41FA5}">
                      <a16:colId xmlns:a16="http://schemas.microsoft.com/office/drawing/2014/main" val="20001"/>
                    </a:ext>
                  </a:extLst>
                </a:gridCol>
              </a:tblGrid>
              <a:tr h="349647">
                <a:tc gridSpan="2">
                  <a:txBody>
                    <a:bodyPr/>
                    <a:lstStyle/>
                    <a:p>
                      <a:pPr marL="0" marR="0" algn="just">
                        <a:spcBef>
                          <a:spcPts val="100"/>
                        </a:spcBef>
                        <a:spcAft>
                          <a:spcPts val="0"/>
                        </a:spcAft>
                      </a:pPr>
                      <a:r>
                        <a:rPr kumimoji="0" lang="en-US" sz="2200" b="0" i="0" kern="1200" dirty="0">
                          <a:solidFill>
                            <a:schemeClr val="tx1"/>
                          </a:solidFill>
                          <a:latin typeface="Times New Roman" pitchFamily="18" charset="0"/>
                          <a:ea typeface="+mn-ea"/>
                          <a:cs typeface="Times New Roman" pitchFamily="18" charset="0"/>
                        </a:rPr>
                        <a:t>(a) Whether any amount is to be included as income chargeable under the head 'income from other sources' as referred to in clause (x) of sub-section (2) of section 56? (Yes/No)</a:t>
                      </a:r>
                      <a:endParaRPr lang="en-US" sz="2200" b="0" i="0" dirty="0">
                        <a:solidFill>
                          <a:schemeClr val="tx1"/>
                        </a:solidFill>
                        <a:latin typeface="Times New Roman" pitchFamily="18" charset="0"/>
                        <a:ea typeface="Times New Roman"/>
                        <a:cs typeface="Times New Roman" pitchFamily="18" charset="0"/>
                      </a:endParaRPr>
                    </a:p>
                  </a:txBody>
                  <a:tcPr marL="41039" marR="65548" marT="165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49647">
                <a:tc gridSpan="2">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sz="2200" b="0" i="0" kern="1200" dirty="0">
                          <a:solidFill>
                            <a:schemeClr val="tx1"/>
                          </a:solidFill>
                          <a:latin typeface="Times New Roman" pitchFamily="18" charset="0"/>
                          <a:ea typeface="+mn-ea"/>
                          <a:cs typeface="Times New Roman" pitchFamily="18" charset="0"/>
                        </a:rPr>
                        <a:t>(b) If yes, please furnish the following details:</a:t>
                      </a:r>
                    </a:p>
                  </a:txBody>
                  <a:tcPr marL="7980" marR="7980" marT="165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marL="0" marR="0">
                        <a:spcBef>
                          <a:spcPts val="100"/>
                        </a:spcBef>
                        <a:spcAft>
                          <a:spcPts val="0"/>
                        </a:spcAft>
                      </a:pPr>
                      <a:endParaRPr lang="en-US" sz="2000" dirty="0">
                        <a:latin typeface="Times New Roman"/>
                        <a:ea typeface="Times New Roman"/>
                        <a:cs typeface="Times New Roman"/>
                      </a:endParaRPr>
                    </a:p>
                  </a:txBody>
                  <a:tcPr marL="33059" marR="65548" marT="165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49647">
                <a:tc>
                  <a:txBody>
                    <a:bodyPr/>
                    <a:lstStyle/>
                    <a:p>
                      <a:pPr marL="0" marR="0" algn="r">
                        <a:spcBef>
                          <a:spcPts val="100"/>
                        </a:spcBef>
                        <a:spcAft>
                          <a:spcPts val="0"/>
                        </a:spcAft>
                      </a:pPr>
                      <a:r>
                        <a:rPr lang="en-US" sz="2200" b="0" i="0" dirty="0">
                          <a:solidFill>
                            <a:schemeClr val="tx1"/>
                          </a:solidFill>
                          <a:latin typeface="Times New Roman" pitchFamily="18" charset="0"/>
                          <a:ea typeface="Times New Roman"/>
                          <a:cs typeface="Times New Roman" pitchFamily="18" charset="0"/>
                        </a:rPr>
                        <a:t>(</a:t>
                      </a:r>
                      <a:r>
                        <a:rPr lang="en-US" sz="2200" b="0" i="0" dirty="0" err="1">
                          <a:solidFill>
                            <a:schemeClr val="tx1"/>
                          </a:solidFill>
                          <a:latin typeface="Times New Roman" pitchFamily="18" charset="0"/>
                          <a:ea typeface="Times New Roman"/>
                          <a:cs typeface="Times New Roman" pitchFamily="18" charset="0"/>
                        </a:rPr>
                        <a:t>i</a:t>
                      </a:r>
                      <a:r>
                        <a:rPr lang="en-US" sz="2200" b="0" i="0" dirty="0">
                          <a:solidFill>
                            <a:schemeClr val="tx1"/>
                          </a:solidFill>
                          <a:latin typeface="Times New Roman" pitchFamily="18" charset="0"/>
                          <a:ea typeface="Times New Roman"/>
                          <a:cs typeface="Times New Roman" pitchFamily="18" charset="0"/>
                        </a:rPr>
                        <a:t>)</a:t>
                      </a:r>
                    </a:p>
                  </a:txBody>
                  <a:tcPr marL="7980" marR="7980" marT="165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100"/>
                        </a:spcBef>
                        <a:spcAft>
                          <a:spcPts val="0"/>
                        </a:spcAft>
                      </a:pPr>
                      <a:r>
                        <a:rPr kumimoji="0" lang="en-US" sz="2200" b="0" i="0" kern="1200" dirty="0">
                          <a:solidFill>
                            <a:schemeClr val="tx1"/>
                          </a:solidFill>
                          <a:latin typeface="Times New Roman" pitchFamily="18" charset="0"/>
                          <a:ea typeface="+mn-ea"/>
                          <a:cs typeface="Times New Roman" pitchFamily="18" charset="0"/>
                        </a:rPr>
                        <a:t>Nature of income </a:t>
                      </a:r>
                      <a:endParaRPr lang="en-US" sz="2200" b="0" i="0" dirty="0">
                        <a:solidFill>
                          <a:schemeClr val="tx1"/>
                        </a:solidFill>
                        <a:latin typeface="Times New Roman" pitchFamily="18" charset="0"/>
                        <a:ea typeface="Times New Roman"/>
                        <a:cs typeface="Times New Roman" pitchFamily="18" charset="0"/>
                      </a:endParaRPr>
                    </a:p>
                  </a:txBody>
                  <a:tcPr marL="33059" marR="65548" marT="165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49647">
                <a:tc>
                  <a:txBody>
                    <a:bodyPr/>
                    <a:lstStyle/>
                    <a:p>
                      <a:pPr marL="0" marR="0" algn="r">
                        <a:spcBef>
                          <a:spcPts val="100"/>
                        </a:spcBef>
                        <a:spcAft>
                          <a:spcPts val="0"/>
                        </a:spcAft>
                      </a:pPr>
                      <a:r>
                        <a:rPr lang="en-US" sz="2200" b="0" i="0" dirty="0">
                          <a:solidFill>
                            <a:schemeClr val="tx1"/>
                          </a:solidFill>
                          <a:latin typeface="Times New Roman" pitchFamily="18" charset="0"/>
                          <a:ea typeface="Times New Roman"/>
                          <a:cs typeface="Times New Roman" pitchFamily="18" charset="0"/>
                        </a:rPr>
                        <a:t>(ii)</a:t>
                      </a:r>
                    </a:p>
                  </a:txBody>
                  <a:tcPr marL="7980" marR="7980" marT="165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100"/>
                        </a:spcBef>
                        <a:spcAft>
                          <a:spcPts val="0"/>
                        </a:spcAft>
                      </a:pPr>
                      <a:r>
                        <a:rPr lang="en-US" sz="2200" b="0" i="0" dirty="0">
                          <a:solidFill>
                            <a:schemeClr val="tx1"/>
                          </a:solidFill>
                          <a:latin typeface="Times New Roman" pitchFamily="18" charset="0"/>
                          <a:ea typeface="Times New Roman"/>
                          <a:cs typeface="Times New Roman" pitchFamily="18" charset="0"/>
                        </a:rPr>
                        <a:t>Amount (in </a:t>
                      </a:r>
                      <a:r>
                        <a:rPr lang="en-US" sz="2200" b="0" i="0" dirty="0" err="1">
                          <a:solidFill>
                            <a:schemeClr val="tx1"/>
                          </a:solidFill>
                          <a:latin typeface="Times New Roman" pitchFamily="18" charset="0"/>
                          <a:ea typeface="Times New Roman"/>
                          <a:cs typeface="Times New Roman" pitchFamily="18" charset="0"/>
                        </a:rPr>
                        <a:t>Rs</a:t>
                      </a:r>
                      <a:r>
                        <a:rPr lang="en-US" sz="2200" b="0" i="0" dirty="0">
                          <a:solidFill>
                            <a:schemeClr val="tx1"/>
                          </a:solidFill>
                          <a:latin typeface="Times New Roman" pitchFamily="18" charset="0"/>
                          <a:ea typeface="Times New Roman"/>
                          <a:cs typeface="Times New Roman" pitchFamily="18" charset="0"/>
                        </a:rPr>
                        <a:t>. )</a:t>
                      </a:r>
                      <a:r>
                        <a:rPr lang="en-US" sz="2200" b="0" i="0" baseline="0" dirty="0">
                          <a:solidFill>
                            <a:schemeClr val="tx1"/>
                          </a:solidFill>
                          <a:latin typeface="Times New Roman" pitchFamily="18" charset="0"/>
                          <a:ea typeface="Times New Roman"/>
                          <a:cs typeface="Times New Roman" pitchFamily="18" charset="0"/>
                        </a:rPr>
                        <a:t> thereof :</a:t>
                      </a:r>
                      <a:endParaRPr lang="en-US" sz="2200" b="0" i="0" dirty="0">
                        <a:solidFill>
                          <a:schemeClr val="tx1"/>
                        </a:solidFill>
                        <a:latin typeface="Times New Roman" pitchFamily="18" charset="0"/>
                        <a:ea typeface="Times New Roman"/>
                        <a:cs typeface="Times New Roman" pitchFamily="18" charset="0"/>
                      </a:endParaRPr>
                    </a:p>
                  </a:txBody>
                  <a:tcPr marL="33059" marR="65548" marT="165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59414" name="Rectangle 3"/>
          <p:cNvSpPr>
            <a:spLocks noChangeArrowheads="1"/>
          </p:cNvSpPr>
          <p:nvPr/>
        </p:nvSpPr>
        <p:spPr bwMode="auto">
          <a:xfrm>
            <a:off x="152400" y="228600"/>
            <a:ext cx="5486400" cy="461665"/>
          </a:xfrm>
          <a:prstGeom prst="rect">
            <a:avLst/>
          </a:prstGeom>
          <a:noFill/>
          <a:ln w="9525">
            <a:noFill/>
            <a:miter lim="800000"/>
            <a:headEnd/>
            <a:tailEnd/>
          </a:ln>
        </p:spPr>
        <p:txBody>
          <a:bodyPr>
            <a:spAutoFit/>
          </a:bodyPr>
          <a:lstStyle/>
          <a:p>
            <a:pPr>
              <a:buFont typeface="Arial" pitchFamily="34" charset="0"/>
              <a:buNone/>
            </a:pPr>
            <a:r>
              <a:rPr lang="en-US" sz="2400" b="1" u="sng" dirty="0">
                <a:latin typeface="Times New Roman" pitchFamily="18" charset="0"/>
                <a:cs typeface="Times New Roman" pitchFamily="18" charset="0"/>
              </a:rPr>
              <a:t>CLAUSE – 29B</a:t>
            </a:r>
            <a:endParaRPr lang="en-US" sz="2400" u="sng"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srcRect/>
          <a:stretch>
            <a:fillRect/>
          </a:stretch>
        </p:blipFill>
        <p:spPr bwMode="auto">
          <a:xfrm>
            <a:off x="200719" y="1619243"/>
            <a:ext cx="8801100" cy="600075"/>
          </a:xfrm>
          <a:prstGeom prst="rect">
            <a:avLst/>
          </a:prstGeom>
          <a:noFill/>
          <a:ln w="9525">
            <a:solidFill>
              <a:schemeClr val="tx1"/>
            </a:solidFill>
            <a:miter lim="800000"/>
            <a:headEnd/>
            <a:tailEnd/>
          </a:ln>
          <a:effectLst/>
        </p:spPr>
      </p:pic>
      <p:pic>
        <p:nvPicPr>
          <p:cNvPr id="29699" name="Picture 3"/>
          <p:cNvPicPr>
            <a:picLocks noChangeAspect="1" noChangeArrowheads="1"/>
          </p:cNvPicPr>
          <p:nvPr/>
        </p:nvPicPr>
        <p:blipFill>
          <a:blip r:embed="rId3"/>
          <a:srcRect/>
          <a:stretch>
            <a:fillRect/>
          </a:stretch>
        </p:blipFill>
        <p:spPr bwMode="auto">
          <a:xfrm>
            <a:off x="214282" y="2619375"/>
            <a:ext cx="8686800" cy="1190625"/>
          </a:xfrm>
          <a:prstGeom prst="rect">
            <a:avLst/>
          </a:prstGeom>
          <a:noFill/>
          <a:ln w="9525">
            <a:noFill/>
            <a:miter lim="800000"/>
            <a:headEnd/>
            <a:tailEnd/>
          </a:ln>
          <a:effectLst/>
        </p:spPr>
      </p:pic>
      <p:sp>
        <p:nvSpPr>
          <p:cNvPr id="4" name="Rectangle 3"/>
          <p:cNvSpPr/>
          <p:nvPr/>
        </p:nvSpPr>
        <p:spPr>
          <a:xfrm>
            <a:off x="228600" y="228600"/>
            <a:ext cx="2255746"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29B</a:t>
            </a:r>
            <a:endParaRPr lang="en-US" sz="3200" b="1" dirty="0">
              <a:latin typeface="Times New Roman" pitchFamily="18" charset="0"/>
              <a:cs typeface="Times New Roman" pitchFamily="18" charset="0"/>
            </a:endParaRPr>
          </a:p>
        </p:txBody>
      </p:sp>
      <p:sp>
        <p:nvSpPr>
          <p:cNvPr id="5" name="Rectangle 4"/>
          <p:cNvSpPr/>
          <p:nvPr/>
        </p:nvSpPr>
        <p:spPr>
          <a:xfrm>
            <a:off x="0" y="6858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228601"/>
            <a:ext cx="8763000" cy="6248400"/>
          </a:xfrm>
        </p:spPr>
        <p:txBody>
          <a:bodyPr/>
          <a:lstStyle/>
          <a:p>
            <a:br>
              <a:rPr lang="en-US" dirty="0">
                <a:solidFill>
                  <a:schemeClr val="tx1"/>
                </a:solidFill>
                <a:latin typeface="Times New Roman" pitchFamily="18" charset="0"/>
                <a:cs typeface="Times New Roman" pitchFamily="18" charset="0"/>
              </a:rPr>
            </a:br>
            <a:endParaRPr lang="en-US" dirty="0">
              <a:solidFill>
                <a:schemeClr val="tx1"/>
              </a:solidFill>
              <a:latin typeface="Times New Roman" pitchFamily="18" charset="0"/>
              <a:cs typeface="Times New Roman" pitchFamily="18" charset="0"/>
            </a:endParaRPr>
          </a:p>
        </p:txBody>
      </p:sp>
      <p:sp>
        <p:nvSpPr>
          <p:cNvPr id="3" name="Rectangle 2"/>
          <p:cNvSpPr/>
          <p:nvPr/>
        </p:nvSpPr>
        <p:spPr>
          <a:xfrm>
            <a:off x="152400" y="335846"/>
            <a:ext cx="8763000" cy="5170646"/>
          </a:xfrm>
          <a:prstGeom prst="rect">
            <a:avLst/>
          </a:prstGeom>
        </p:spPr>
        <p:txBody>
          <a:bodyPr wrap="square">
            <a:spAutoFit/>
          </a:bodyPr>
          <a:lstStyle/>
          <a:p>
            <a:pPr algn="just"/>
            <a:r>
              <a:rPr lang="en-US" sz="2200" b="1" dirty="0">
                <a:latin typeface="Times New Roman" pitchFamily="18" charset="0"/>
                <a:cs typeface="Times New Roman" pitchFamily="18" charset="0"/>
              </a:rPr>
              <a:t>Whether any amount is to be included as income chargeable under the head ‘income from other sources’ as referred to in section 56(2)(x)?</a:t>
            </a:r>
          </a:p>
          <a:p>
            <a:pPr algn="just"/>
            <a:r>
              <a:rPr lang="en-US" sz="2200" dirty="0">
                <a:latin typeface="Times New Roman" pitchFamily="18" charset="0"/>
                <a:cs typeface="Times New Roman" pitchFamily="18" charset="0"/>
              </a:rPr>
              <a:t>S. 56(2)(x) as amended </a:t>
            </a:r>
            <a:r>
              <a:rPr lang="en-US" sz="2200" dirty="0" err="1">
                <a:latin typeface="Times New Roman" pitchFamily="18" charset="0"/>
                <a:cs typeface="Times New Roman" pitchFamily="18" charset="0"/>
              </a:rPr>
              <a:t>w.e.f</a:t>
            </a:r>
            <a:r>
              <a:rPr lang="en-US" sz="2200" dirty="0">
                <a:latin typeface="Times New Roman" pitchFamily="18" charset="0"/>
                <a:cs typeface="Times New Roman" pitchFamily="18" charset="0"/>
              </a:rPr>
              <a:t>. AY 2018-19 provides that where any person receives, from any person or persons:</a:t>
            </a:r>
          </a:p>
          <a:p>
            <a:pPr algn="just"/>
            <a:r>
              <a:rPr lang="en-US" sz="2200" dirty="0">
                <a:latin typeface="Times New Roman" pitchFamily="18" charset="0"/>
                <a:cs typeface="Times New Roman" pitchFamily="18" charset="0"/>
              </a:rPr>
              <a:t>any amount exceeding Rs 50,000/- without consideration then he needs to declare such amount as </a:t>
            </a:r>
            <a:r>
              <a:rPr lang="en-US" sz="2200" b="1" dirty="0">
                <a:latin typeface="Times New Roman" pitchFamily="18" charset="0"/>
                <a:cs typeface="Times New Roman" pitchFamily="18" charset="0"/>
              </a:rPr>
              <a:t>‘Income from other sources’ subject to certain </a:t>
            </a:r>
            <a:r>
              <a:rPr lang="en-US" sz="2200" dirty="0">
                <a:latin typeface="Times New Roman" pitchFamily="18" charset="0"/>
                <a:cs typeface="Times New Roman" pitchFamily="18" charset="0"/>
              </a:rPr>
              <a:t>exemptions.</a:t>
            </a:r>
          </a:p>
          <a:p>
            <a:pPr algn="just"/>
            <a:endParaRPr lang="en-US" sz="2200" dirty="0">
              <a:latin typeface="Times New Roman" pitchFamily="18" charset="0"/>
              <a:cs typeface="Times New Roman" pitchFamily="18" charset="0"/>
            </a:endParaRPr>
          </a:p>
          <a:p>
            <a:pPr algn="just"/>
            <a:r>
              <a:rPr lang="en-US" sz="2200" dirty="0">
                <a:latin typeface="Times New Roman" pitchFamily="18" charset="0"/>
                <a:cs typeface="Times New Roman" pitchFamily="18" charset="0"/>
              </a:rPr>
              <a:t>any immovable property,—</a:t>
            </a:r>
          </a:p>
          <a:p>
            <a:pPr algn="just">
              <a:buFont typeface="Wingdings" pitchFamily="2" charset="2"/>
              <a:buChar char="Ø"/>
            </a:pPr>
            <a:r>
              <a:rPr lang="en-US" sz="2200" dirty="0">
                <a:latin typeface="Times New Roman" pitchFamily="18" charset="0"/>
                <a:cs typeface="Times New Roman" pitchFamily="18" charset="0"/>
              </a:rPr>
              <a:t>  without consideration, the stamp duty value of which exceeds Rs. 50000/-; OR  </a:t>
            </a:r>
          </a:p>
          <a:p>
            <a:pPr algn="just">
              <a:buFont typeface="Wingdings" pitchFamily="2" charset="2"/>
              <a:buChar char="Ø"/>
            </a:pPr>
            <a:r>
              <a:rPr lang="en-US" sz="2200" dirty="0">
                <a:latin typeface="Times New Roman" pitchFamily="18" charset="0"/>
                <a:cs typeface="Times New Roman" pitchFamily="18" charset="0"/>
              </a:rPr>
              <a:t>for a consideration which is less than the stamp duty value of the property by an amount exceeding Rs. 50000/-, the stamp duty value of such property as exceeds such consideration:</a:t>
            </a:r>
          </a:p>
          <a:p>
            <a:pPr algn="just">
              <a:buFont typeface="Wingdings" pitchFamily="2" charset="2"/>
              <a:buChar char="Ø"/>
            </a:pPr>
            <a:endParaRPr lang="en-US" sz="2200" dirty="0">
              <a:latin typeface="Times New Roman" pitchFamily="18" charset="0"/>
              <a:cs typeface="Times New Roman" pitchFamily="18" charset="0"/>
            </a:endParaRPr>
          </a:p>
        </p:txBody>
      </p:sp>
      <p:sp>
        <p:nvSpPr>
          <p:cNvPr id="5" name="Footer Placeholder 4"/>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5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228600"/>
            <a:ext cx="8686800" cy="5943600"/>
          </a:xfrm>
        </p:spPr>
        <p:txBody>
          <a:bodyPr>
            <a:noAutofit/>
          </a:bodyPr>
          <a:lstStyle/>
          <a:p>
            <a:pPr marL="109728" indent="0" algn="just">
              <a:buNone/>
            </a:pPr>
            <a:r>
              <a:rPr lang="en-US" sz="2400" dirty="0">
                <a:solidFill>
                  <a:schemeClr val="tx1"/>
                </a:solidFill>
                <a:latin typeface="Times New Roman" pitchFamily="18" charset="0"/>
                <a:cs typeface="Times New Roman" pitchFamily="18" charset="0"/>
              </a:rPr>
              <a:t>any property, other than immovable property,—</a:t>
            </a:r>
          </a:p>
          <a:p>
            <a:pPr algn="just">
              <a:buFont typeface="Wingdings" pitchFamily="2" charset="2"/>
              <a:buChar char="Ø"/>
            </a:pPr>
            <a:r>
              <a:rPr lang="en-US" sz="2400" dirty="0">
                <a:solidFill>
                  <a:schemeClr val="tx1"/>
                </a:solidFill>
                <a:latin typeface="Times New Roman" pitchFamily="18" charset="0"/>
                <a:cs typeface="Times New Roman" pitchFamily="18" charset="0"/>
              </a:rPr>
              <a:t>without consideration, the aggregate fair market value of which exceeds Rs. 50000/-, the whole of the aggregate fair market value of such property; OR</a:t>
            </a:r>
          </a:p>
          <a:p>
            <a:pPr algn="just">
              <a:buFont typeface="Wingdings" pitchFamily="2" charset="2"/>
              <a:buChar char="Ø"/>
            </a:pPr>
            <a:r>
              <a:rPr lang="en-US" sz="2400" dirty="0">
                <a:solidFill>
                  <a:schemeClr val="tx1"/>
                </a:solidFill>
                <a:latin typeface="Times New Roman" pitchFamily="18" charset="0"/>
                <a:cs typeface="Times New Roman" pitchFamily="18" charset="0"/>
              </a:rPr>
              <a:t> for a consideration which is less than the aggregate fair market value of the property by an amount exceeding Rs. 50000/-, the aggregate fair market value of such property as exceeds such consideration :</a:t>
            </a:r>
          </a:p>
          <a:p>
            <a:pPr marL="109728" indent="0" algn="just">
              <a:buNone/>
            </a:pPr>
            <a:r>
              <a:rPr lang="en-US" sz="2400" dirty="0">
                <a:solidFill>
                  <a:schemeClr val="tx1"/>
                </a:solidFill>
                <a:latin typeface="Times New Roman" pitchFamily="18" charset="0"/>
                <a:cs typeface="Times New Roman" pitchFamily="18" charset="0"/>
              </a:rPr>
              <a:t>then he needs to declare such amount as </a:t>
            </a:r>
            <a:r>
              <a:rPr lang="en-US" sz="2400" b="1" dirty="0">
                <a:solidFill>
                  <a:schemeClr val="tx1"/>
                </a:solidFill>
                <a:latin typeface="Times New Roman" pitchFamily="18" charset="0"/>
                <a:cs typeface="Times New Roman" pitchFamily="18" charset="0"/>
              </a:rPr>
              <a:t>‘Income from other sources’ subject </a:t>
            </a:r>
            <a:r>
              <a:rPr lang="en-US" sz="2400" dirty="0">
                <a:solidFill>
                  <a:schemeClr val="tx1"/>
                </a:solidFill>
                <a:latin typeface="Times New Roman" pitchFamily="18" charset="0"/>
                <a:cs typeface="Times New Roman" pitchFamily="18" charset="0"/>
              </a:rPr>
              <a:t>to certain exemptions.</a:t>
            </a:r>
          </a:p>
          <a:p>
            <a:pPr algn="just">
              <a:buFont typeface="Wingdings" pitchFamily="2" charset="2"/>
              <a:buChar char="Ø"/>
            </a:pPr>
            <a:r>
              <a:rPr lang="en-US" sz="2400" dirty="0">
                <a:solidFill>
                  <a:schemeClr val="tx1"/>
                </a:solidFill>
                <a:latin typeface="Times New Roman" pitchFamily="18" charset="0"/>
                <a:cs typeface="Times New Roman" pitchFamily="18" charset="0"/>
              </a:rPr>
              <a:t> This clause includes various capital assets including immovable property, shares, etc.</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04800"/>
            <a:ext cx="8610600" cy="6248400"/>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Exceptions in the case of Individuals:</a:t>
            </a: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Spouse of the individual</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Brother or sister of the individual</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Any inherent ascendant or descendant of the individual</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Brother or sister of the parents of the individual</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Any inherent ascendant or descendant of the individual</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Brother/ sister of the spouse of the individual.</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Any inherent ascendant or descendant of the spouse of the individual</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091346581"/>
      </p:ext>
    </p:extLst>
  </p:cSld>
  <p:clrMapOvr>
    <a:masterClrMapping/>
  </p:clrMapOvr>
</p:sld>
</file>

<file path=ppt/slides/slide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6592" y="60920"/>
            <a:ext cx="8735888" cy="6248400"/>
          </a:xfrm>
        </p:spPr>
        <p:txBody>
          <a:bodyPr>
            <a:noAutofit/>
          </a:bodyPr>
          <a:lstStyle/>
          <a:p>
            <a:pPr marL="0" indent="0" algn="just">
              <a:buNone/>
            </a:pPr>
            <a:r>
              <a:rPr lang="en-US" sz="2200" b="1" dirty="0">
                <a:latin typeface="Times New Roman" panose="02020603050405020304" pitchFamily="18" charset="0"/>
                <a:cs typeface="Times New Roman" panose="02020603050405020304" pitchFamily="18" charset="0"/>
              </a:rPr>
              <a:t>Exceptions in case of HUF:</a:t>
            </a:r>
            <a:endParaRPr lang="en-US" sz="2200"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Any member thereof.</a:t>
            </a:r>
          </a:p>
          <a:p>
            <a:pPr marL="109728" indent="0" algn="just">
              <a:buNone/>
            </a:pPr>
            <a:endParaRPr lang="en-US" sz="2200" dirty="0">
              <a:latin typeface="Times New Roman" panose="02020603050405020304" pitchFamily="18" charset="0"/>
              <a:cs typeface="Times New Roman" panose="02020603050405020304" pitchFamily="18" charset="0"/>
            </a:endParaRPr>
          </a:p>
          <a:p>
            <a:pPr marL="0" indent="0" algn="just">
              <a:buNone/>
            </a:pPr>
            <a:r>
              <a:rPr lang="en-US" sz="2200" b="1" dirty="0">
                <a:latin typeface="Times New Roman" panose="02020603050405020304" pitchFamily="18" charset="0"/>
                <a:cs typeface="Times New Roman" panose="02020603050405020304" pitchFamily="18" charset="0"/>
              </a:rPr>
              <a:t>Circumstances when 56(2)(x) not applicable:</a:t>
            </a:r>
            <a:endParaRPr lang="en-US" sz="2200"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On the occasion of an individual’s marriage</a:t>
            </a: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By way of will or inheritance</a:t>
            </a: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In the case of death of the payer or donor</a:t>
            </a: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From any local authority</a:t>
            </a: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From any fund/ foundation/ other educational institution/ university/ hospital/ other medical institution/ any trust or institution referred to in under section 10</a:t>
            </a: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From any trust or institution that is registered under section 12A or section 12AA.</a:t>
            </a: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By any trust or fund or any institution or university or other educational institution or hospital or any other medical institution referred to in sub-clause (iv)/ (v)/ (vi) or sub-clause (via) of clause (23C) of section 10.</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918276001"/>
      </p:ext>
    </p:extLst>
  </p:cSld>
  <p:clrMapOvr>
    <a:masterClrMapping/>
  </p:clrMapOvr>
</p:sld>
</file>

<file path=ppt/slides/slide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228600"/>
            <a:ext cx="8686800" cy="5943600"/>
          </a:xfrm>
        </p:spPr>
        <p:txBody>
          <a:bodyPr>
            <a:noAutofit/>
          </a:bodyPr>
          <a:lstStyle/>
          <a:p>
            <a:pPr marL="109728" indent="0" algn="just">
              <a:buNone/>
            </a:pPr>
            <a:r>
              <a:rPr lang="en-US" sz="2200" dirty="0">
                <a:latin typeface="Times New Roman" pitchFamily="18" charset="0"/>
                <a:cs typeface="Times New Roman" pitchFamily="18" charset="0"/>
              </a:rPr>
              <a:t>With respect to </a:t>
            </a:r>
            <a:r>
              <a:rPr lang="en-US" sz="2200" b="1" dirty="0">
                <a:latin typeface="Times New Roman" pitchFamily="18" charset="0"/>
                <a:cs typeface="Times New Roman" pitchFamily="18" charset="0"/>
              </a:rPr>
              <a:t>quoted shares &amp; securities, the auditor has to consider the </a:t>
            </a:r>
            <a:r>
              <a:rPr lang="en-US" sz="2200" dirty="0">
                <a:latin typeface="Times New Roman" pitchFamily="18" charset="0"/>
                <a:cs typeface="Times New Roman" pitchFamily="18" charset="0"/>
              </a:rPr>
              <a:t>following provisions which provides for manner of determining:</a:t>
            </a:r>
          </a:p>
          <a:p>
            <a:pPr algn="just">
              <a:buFont typeface="Wingdings" panose="05000000000000000000" pitchFamily="2" charset="2"/>
              <a:buChar char="Ø"/>
            </a:pPr>
            <a:r>
              <a:rPr lang="en-US" sz="2200" dirty="0">
                <a:latin typeface="Times New Roman" pitchFamily="18" charset="0"/>
                <a:cs typeface="Times New Roman" pitchFamily="18" charset="0"/>
              </a:rPr>
              <a:t>Fair market value (FMV) of quoted shares and securities received by way of transaction carried out through any recognized stock exchange.</a:t>
            </a:r>
          </a:p>
          <a:p>
            <a:pPr algn="just">
              <a:buFont typeface="Wingdings" panose="05000000000000000000" pitchFamily="2" charset="2"/>
              <a:buChar char="Ø"/>
            </a:pPr>
            <a:r>
              <a:rPr lang="en-US" sz="2200" dirty="0">
                <a:latin typeface="Times New Roman" pitchFamily="18" charset="0"/>
                <a:cs typeface="Times New Roman" pitchFamily="18" charset="0"/>
              </a:rPr>
              <a:t>FMV of quoted shares and securities received by way of transaction carried out OTHER THAN through any recognized stock exchange.</a:t>
            </a:r>
            <a:endParaRPr lang="en-IN" sz="2200" dirty="0">
              <a:latin typeface="Times New Roman" pitchFamily="18" charset="0"/>
              <a:cs typeface="Times New Roman" pitchFamily="18" charset="0"/>
            </a:endParaRPr>
          </a:p>
          <a:p>
            <a:pPr algn="just">
              <a:buNone/>
            </a:pPr>
            <a:endParaRPr lang="en-US" sz="2200" dirty="0">
              <a:solidFill>
                <a:schemeClr val="tx1"/>
              </a:solidFill>
              <a:latin typeface="Times New Roman" pitchFamily="18" charset="0"/>
              <a:cs typeface="Times New Roman" pitchFamily="18" charset="0"/>
            </a:endParaRPr>
          </a:p>
          <a:p>
            <a:pPr algn="just">
              <a:buNone/>
            </a:pPr>
            <a:r>
              <a:rPr lang="en-US" sz="2200" dirty="0">
                <a:solidFill>
                  <a:schemeClr val="tx1"/>
                </a:solidFill>
                <a:latin typeface="Times New Roman" pitchFamily="18" charset="0"/>
                <a:cs typeface="Times New Roman" pitchFamily="18" charset="0"/>
              </a:rPr>
              <a:t>With respect to </a:t>
            </a:r>
            <a:r>
              <a:rPr lang="en-US" sz="2200" b="1" dirty="0">
                <a:solidFill>
                  <a:schemeClr val="tx1"/>
                </a:solidFill>
                <a:latin typeface="Times New Roman" pitchFamily="18" charset="0"/>
                <a:cs typeface="Times New Roman" pitchFamily="18" charset="0"/>
              </a:rPr>
              <a:t>unquoted shares &amp; securities, the auditor should consider the </a:t>
            </a:r>
            <a:r>
              <a:rPr lang="en-US" sz="2200" dirty="0">
                <a:solidFill>
                  <a:schemeClr val="tx1"/>
                </a:solidFill>
                <a:latin typeface="Times New Roman" pitchFamily="18" charset="0"/>
                <a:cs typeface="Times New Roman" pitchFamily="18" charset="0"/>
              </a:rPr>
              <a:t>following:</a:t>
            </a:r>
          </a:p>
          <a:p>
            <a:pPr algn="just">
              <a:buFont typeface="Wingdings" pitchFamily="2" charset="2"/>
              <a:buChar char="Ø"/>
            </a:pPr>
            <a:r>
              <a:rPr lang="en-US" sz="2200" dirty="0">
                <a:solidFill>
                  <a:schemeClr val="tx1"/>
                </a:solidFill>
                <a:latin typeface="Times New Roman" pitchFamily="18" charset="0"/>
                <a:cs typeface="Times New Roman" pitchFamily="18" charset="0"/>
              </a:rPr>
              <a:t>Ensure that acquisition should be through transfer and not through issue of fresh shares</a:t>
            </a:r>
          </a:p>
          <a:p>
            <a:pPr algn="just">
              <a:buFont typeface="Wingdings" pitchFamily="2" charset="2"/>
              <a:buChar char="Ø"/>
            </a:pPr>
            <a:r>
              <a:rPr lang="en-US" sz="2200" dirty="0">
                <a:solidFill>
                  <a:schemeClr val="tx1"/>
                </a:solidFill>
                <a:latin typeface="Times New Roman" pitchFamily="18" charset="0"/>
                <a:cs typeface="Times New Roman" pitchFamily="18" charset="0"/>
              </a:rPr>
              <a:t>Verify the FMV of unquoted shares and securities as per rule 11UA / 11U</a:t>
            </a:r>
          </a:p>
          <a:p>
            <a:pPr algn="just">
              <a:buFont typeface="Wingdings" pitchFamily="2" charset="2"/>
              <a:buChar char="Ø"/>
            </a:pPr>
            <a:r>
              <a:rPr lang="en-US" sz="2200" dirty="0">
                <a:solidFill>
                  <a:schemeClr val="tx1"/>
                </a:solidFill>
                <a:latin typeface="Times New Roman" pitchFamily="18" charset="0"/>
                <a:cs typeface="Times New Roman" pitchFamily="18" charset="0"/>
              </a:rPr>
              <a:t>Where FMV exceeds the cost of acquisition of the capital asset being shares and securities by Rs. 50000/- in aggregate, then the same should be reported in this clause.</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332657"/>
            <a:ext cx="8496944" cy="4176464"/>
          </a:xfrm>
        </p:spPr>
        <p:txBody>
          <a:bodyPr>
            <a:normAutofit/>
          </a:bodyPr>
          <a:lstStyle/>
          <a:p>
            <a:pPr algn="just">
              <a:buNone/>
            </a:pPr>
            <a:r>
              <a:rPr lang="en-US" sz="2400" dirty="0">
                <a:latin typeface="Times New Roman" pitchFamily="18" charset="0"/>
                <a:cs typeface="Times New Roman" pitchFamily="18" charset="0"/>
              </a:rPr>
              <a:t>With respect to </a:t>
            </a:r>
            <a:r>
              <a:rPr lang="en-US" sz="2400" b="1" dirty="0">
                <a:latin typeface="Times New Roman" pitchFamily="18" charset="0"/>
                <a:cs typeface="Times New Roman" pitchFamily="18" charset="0"/>
              </a:rPr>
              <a:t>immovable property, the auditor should consider the </a:t>
            </a:r>
            <a:r>
              <a:rPr lang="en-US" sz="2400" dirty="0">
                <a:latin typeface="Times New Roman" pitchFamily="18" charset="0"/>
                <a:cs typeface="Times New Roman" pitchFamily="18" charset="0"/>
              </a:rPr>
              <a:t>following:</a:t>
            </a:r>
          </a:p>
          <a:p>
            <a:pPr algn="just">
              <a:buFont typeface="Wingdings" pitchFamily="2" charset="2"/>
              <a:buChar char="Ø"/>
            </a:pPr>
            <a:r>
              <a:rPr lang="en-US" sz="2400" dirty="0">
                <a:latin typeface="Times New Roman" pitchFamily="18" charset="0"/>
                <a:cs typeface="Times New Roman" pitchFamily="18" charset="0"/>
              </a:rPr>
              <a:t>Immovable property under this clause covers land, or building or both. According to certain cases leasehold land / building is neither land nor building covered u/s 50C.</a:t>
            </a:r>
          </a:p>
          <a:p>
            <a:pPr algn="just">
              <a:buFont typeface="Wingdings" pitchFamily="2" charset="2"/>
              <a:buChar char="Ø"/>
            </a:pPr>
            <a:r>
              <a:rPr lang="en-US" sz="2400" dirty="0">
                <a:latin typeface="Times New Roman" pitchFamily="18" charset="0"/>
                <a:cs typeface="Times New Roman" pitchFamily="18" charset="0"/>
              </a:rPr>
              <a:t>Where the difference between transaction value and stamp duty value exceeds </a:t>
            </a:r>
            <a:r>
              <a:rPr lang="en-US" sz="2400" dirty="0" err="1">
                <a:latin typeface="Times New Roman" pitchFamily="18" charset="0"/>
                <a:cs typeface="Times New Roman" pitchFamily="18" charset="0"/>
              </a:rPr>
              <a:t>Rs</a:t>
            </a:r>
            <a:r>
              <a:rPr lang="en-US" sz="2400" dirty="0">
                <a:latin typeface="Times New Roman" pitchFamily="18" charset="0"/>
                <a:cs typeface="Times New Roman" pitchFamily="18" charset="0"/>
              </a:rPr>
              <a:t>. 50000/- the same needs to be reported under this clause.</a:t>
            </a:r>
            <a:endParaRPr lang="en-IN" sz="2400" dirty="0"/>
          </a:p>
        </p:txBody>
      </p:sp>
      <p:sp>
        <p:nvSpPr>
          <p:cNvPr id="3" name="Footer Placeholder 2"/>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592492294"/>
      </p:ext>
    </p:extLst>
  </p:cSld>
  <p:clrMapOvr>
    <a:masterClrMapping/>
  </p:clrMapOvr>
</p:sld>
</file>

<file path=ppt/slides/slide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228600"/>
            <a:ext cx="8686800" cy="5943600"/>
          </a:xfrm>
        </p:spPr>
        <p:txBody>
          <a:bodyPr>
            <a:noAutofit/>
          </a:bodyPr>
          <a:lstStyle/>
          <a:p>
            <a:pPr algn="just">
              <a:buNone/>
            </a:pPr>
            <a:r>
              <a:rPr lang="en-US" sz="2300" dirty="0">
                <a:solidFill>
                  <a:schemeClr val="tx1"/>
                </a:solidFill>
                <a:latin typeface="Times New Roman" pitchFamily="18" charset="0"/>
                <a:cs typeface="Times New Roman" pitchFamily="18" charset="0"/>
              </a:rPr>
              <a:t>The assesse has right to contest the FMV before AO.</a:t>
            </a:r>
          </a:p>
          <a:p>
            <a:pPr algn="just">
              <a:buNone/>
            </a:pPr>
            <a:endParaRPr lang="en-US" sz="1400" dirty="0">
              <a:solidFill>
                <a:schemeClr val="tx1"/>
              </a:solidFill>
              <a:latin typeface="Times New Roman" pitchFamily="18" charset="0"/>
              <a:cs typeface="Times New Roman" pitchFamily="18" charset="0"/>
            </a:endParaRPr>
          </a:p>
          <a:p>
            <a:pPr algn="just">
              <a:buNone/>
            </a:pPr>
            <a:r>
              <a:rPr lang="en-US" sz="2300" dirty="0">
                <a:solidFill>
                  <a:schemeClr val="tx1"/>
                </a:solidFill>
                <a:latin typeface="Times New Roman" pitchFamily="18" charset="0"/>
                <a:cs typeface="Times New Roman" pitchFamily="18" charset="0"/>
              </a:rPr>
              <a:t>However, where the </a:t>
            </a:r>
            <a:r>
              <a:rPr lang="en-US" sz="2300" dirty="0" err="1">
                <a:solidFill>
                  <a:schemeClr val="tx1"/>
                </a:solidFill>
                <a:latin typeface="Times New Roman" pitchFamily="18" charset="0"/>
                <a:cs typeface="Times New Roman" pitchFamily="18" charset="0"/>
              </a:rPr>
              <a:t>assessee</a:t>
            </a:r>
            <a:r>
              <a:rPr lang="en-US" sz="2300" dirty="0">
                <a:solidFill>
                  <a:schemeClr val="tx1"/>
                </a:solidFill>
                <a:latin typeface="Times New Roman" pitchFamily="18" charset="0"/>
                <a:cs typeface="Times New Roman" pitchFamily="18" charset="0"/>
              </a:rPr>
              <a:t> has adequate evidence that the FMV do not exceed the consideration for acquisition by Rs. 50000/- and claims the consideration to be fair market value and intends to contest the same as per the provisions of s. 56(2)(x) read with s.50C(2), obtain a management representation accordingly. Further the auditor in his report in Form 3CA/ 3B should comment the following regarding this:</a:t>
            </a:r>
          </a:p>
          <a:p>
            <a:pPr algn="just">
              <a:buNone/>
            </a:pPr>
            <a:endParaRPr lang="en-US" sz="1600" dirty="0">
              <a:solidFill>
                <a:schemeClr val="tx1"/>
              </a:solidFill>
              <a:latin typeface="Times New Roman" pitchFamily="18" charset="0"/>
              <a:cs typeface="Times New Roman" pitchFamily="18" charset="0"/>
            </a:endParaRPr>
          </a:p>
          <a:p>
            <a:pPr algn="just">
              <a:buFont typeface="Wingdings" pitchFamily="2" charset="2"/>
              <a:buChar char="Ø"/>
            </a:pPr>
            <a:r>
              <a:rPr lang="en-US" sz="2300" dirty="0">
                <a:solidFill>
                  <a:schemeClr val="tx1"/>
                </a:solidFill>
                <a:latin typeface="Times New Roman" pitchFamily="18" charset="0"/>
                <a:cs typeface="Times New Roman" pitchFamily="18" charset="0"/>
              </a:rPr>
              <a:t>Stamp duty Value of immovable property</a:t>
            </a:r>
          </a:p>
          <a:p>
            <a:pPr algn="just">
              <a:buFont typeface="Wingdings" pitchFamily="2" charset="2"/>
              <a:buChar char="Ø"/>
            </a:pPr>
            <a:r>
              <a:rPr lang="en-US" sz="2300" dirty="0">
                <a:solidFill>
                  <a:schemeClr val="tx1"/>
                </a:solidFill>
                <a:latin typeface="Times New Roman" pitchFamily="18" charset="0"/>
                <a:cs typeface="Times New Roman" pitchFamily="18" charset="0"/>
              </a:rPr>
              <a:t>Consideration (transaction value) for acquisition of property</a:t>
            </a:r>
          </a:p>
          <a:p>
            <a:pPr algn="just">
              <a:buFont typeface="Wingdings" pitchFamily="2" charset="2"/>
              <a:buChar char="Ø"/>
            </a:pPr>
            <a:r>
              <a:rPr lang="en-US" sz="2300" dirty="0">
                <a:solidFill>
                  <a:schemeClr val="tx1"/>
                </a:solidFill>
                <a:latin typeface="Times New Roman" pitchFamily="18" charset="0"/>
                <a:cs typeface="Times New Roman" pitchFamily="18" charset="0"/>
              </a:rPr>
              <a:t>That the </a:t>
            </a:r>
            <a:r>
              <a:rPr lang="en-US" sz="2300" dirty="0" err="1">
                <a:solidFill>
                  <a:schemeClr val="tx1"/>
                </a:solidFill>
                <a:latin typeface="Times New Roman" pitchFamily="18" charset="0"/>
                <a:cs typeface="Times New Roman" pitchFamily="18" charset="0"/>
              </a:rPr>
              <a:t>assesse</a:t>
            </a:r>
            <a:r>
              <a:rPr lang="en-US" sz="2300" dirty="0">
                <a:solidFill>
                  <a:schemeClr val="tx1"/>
                </a:solidFill>
                <a:latin typeface="Times New Roman" pitchFamily="18" charset="0"/>
                <a:cs typeface="Times New Roman" pitchFamily="18" charset="0"/>
              </a:rPr>
              <a:t> is of the view that FMV does not exceed the consideration and he intends to contest the same before the assessing officer.</a:t>
            </a:r>
            <a:endParaRPr lang="en-IN" sz="2300" dirty="0">
              <a:solidFill>
                <a:schemeClr val="tx1"/>
              </a:solidFill>
              <a:latin typeface="Times New Roman" pitchFamily="18" charset="0"/>
              <a:cs typeface="Times New Roman"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51520" y="990600"/>
            <a:ext cx="8501062" cy="1162050"/>
          </a:xfrm>
          <a:ln w="9525"/>
        </p:spPr>
        <p:style>
          <a:lnRef idx="2">
            <a:schemeClr val="dk1"/>
          </a:lnRef>
          <a:fillRef idx="1">
            <a:schemeClr val="lt1"/>
          </a:fillRef>
          <a:effectRef idx="0">
            <a:schemeClr val="dk1"/>
          </a:effectRef>
          <a:fontRef idx="minor">
            <a:schemeClr val="dk1"/>
          </a:fontRef>
        </p:style>
        <p:txBody>
          <a:bodyPr rtlCol="0">
            <a:noAutofit/>
          </a:bodyPr>
          <a:lstStyle/>
          <a:p>
            <a:pPr marL="457200" indent="-457200" algn="just" fontAlgn="auto">
              <a:spcAft>
                <a:spcPts val="0"/>
              </a:spcAft>
              <a:buFont typeface="Arial" pitchFamily="34" charset="0"/>
              <a:buNone/>
              <a:defRPr/>
            </a:pPr>
            <a:r>
              <a:rPr lang="en-IN" sz="2200" dirty="0">
                <a:solidFill>
                  <a:schemeClr val="tx1"/>
                </a:solidFill>
                <a:latin typeface="Times New Roman" pitchFamily="18" charset="0"/>
                <a:cs typeface="Times New Roman" pitchFamily="18" charset="0"/>
              </a:rPr>
              <a:t>53. Details of any amount borrowed on </a:t>
            </a:r>
            <a:r>
              <a:rPr lang="en-IN" sz="2200" dirty="0" err="1">
                <a:solidFill>
                  <a:schemeClr val="tx1"/>
                </a:solidFill>
                <a:latin typeface="Times New Roman" pitchFamily="18" charset="0"/>
                <a:cs typeface="Times New Roman" pitchFamily="18" charset="0"/>
              </a:rPr>
              <a:t>hundi</a:t>
            </a:r>
            <a:r>
              <a:rPr lang="en-IN" sz="2200" dirty="0">
                <a:solidFill>
                  <a:schemeClr val="tx1"/>
                </a:solidFill>
                <a:latin typeface="Times New Roman" pitchFamily="18" charset="0"/>
                <a:cs typeface="Times New Roman" pitchFamily="18" charset="0"/>
              </a:rPr>
              <a:t> or any amount due thereon (including interest on the amount borrowed) repaid, otherwise than through an account payee cheque. [Section  69D]</a:t>
            </a:r>
          </a:p>
        </p:txBody>
      </p:sp>
      <p:sp>
        <p:nvSpPr>
          <p:cNvPr id="3" name="Rectangle 2"/>
          <p:cNvSpPr/>
          <p:nvPr/>
        </p:nvSpPr>
        <p:spPr>
          <a:xfrm>
            <a:off x="228600" y="228600"/>
            <a:ext cx="1999265"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- 30</a:t>
            </a:r>
            <a:endParaRPr lang="en-US" sz="3200" b="1"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srcRect/>
          <a:stretch>
            <a:fillRect/>
          </a:stretch>
        </p:blipFill>
        <p:spPr bwMode="auto">
          <a:xfrm>
            <a:off x="157100" y="1095371"/>
            <a:ext cx="8905875" cy="381000"/>
          </a:xfrm>
          <a:prstGeom prst="rect">
            <a:avLst/>
          </a:prstGeom>
          <a:noFill/>
          <a:ln w="9525">
            <a:solidFill>
              <a:schemeClr val="tx1"/>
            </a:solidFill>
            <a:miter lim="800000"/>
            <a:headEnd/>
            <a:tailEnd/>
          </a:ln>
          <a:effectLst/>
        </p:spPr>
      </p:pic>
      <p:sp>
        <p:nvSpPr>
          <p:cNvPr id="4" name="Rectangle 3"/>
          <p:cNvSpPr/>
          <p:nvPr/>
        </p:nvSpPr>
        <p:spPr>
          <a:xfrm>
            <a:off x="228600" y="228600"/>
            <a:ext cx="1999265"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- 30</a:t>
            </a:r>
            <a:endParaRPr lang="en-US" sz="3200" b="1" dirty="0">
              <a:latin typeface="Times New Roman" pitchFamily="18" charset="0"/>
              <a:cs typeface="Times New Roman" pitchFamily="18" charset="0"/>
            </a:endParaRPr>
          </a:p>
        </p:txBody>
      </p:sp>
      <p:sp>
        <p:nvSpPr>
          <p:cNvPr id="5" name="Rectangle 4"/>
          <p:cNvSpPr/>
          <p:nvPr/>
        </p:nvSpPr>
        <p:spPr>
          <a:xfrm>
            <a:off x="0" y="6858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28F5445B-989C-5146-0169-2B9C287D95E3}"/>
              </a:ext>
            </a:extLst>
          </p:cNvPr>
          <p:cNvPicPr>
            <a:picLocks noChangeAspect="1"/>
          </p:cNvPicPr>
          <p:nvPr/>
        </p:nvPicPr>
        <p:blipFill>
          <a:blip r:embed="rId3"/>
          <a:srcRect r="37323"/>
          <a:stretch>
            <a:fillRect/>
          </a:stretch>
        </p:blipFill>
        <p:spPr>
          <a:xfrm>
            <a:off x="0" y="1560831"/>
            <a:ext cx="5868144" cy="3604067"/>
          </a:xfrm>
          <a:prstGeom prst="rect">
            <a:avLst/>
          </a:prstGeom>
        </p:spPr>
      </p:pic>
      <p:pic>
        <p:nvPicPr>
          <p:cNvPr id="8" name="Picture 7">
            <a:extLst>
              <a:ext uri="{FF2B5EF4-FFF2-40B4-BE49-F238E27FC236}">
                <a16:creationId xmlns:a16="http://schemas.microsoft.com/office/drawing/2014/main" id="{D62BFFC3-0CEE-6118-7125-83CD036C8C98}"/>
              </a:ext>
            </a:extLst>
          </p:cNvPr>
          <p:cNvPicPr>
            <a:picLocks noChangeAspect="1"/>
          </p:cNvPicPr>
          <p:nvPr/>
        </p:nvPicPr>
        <p:blipFill>
          <a:blip r:embed="rId4"/>
          <a:stretch>
            <a:fillRect/>
          </a:stretch>
        </p:blipFill>
        <p:spPr>
          <a:xfrm>
            <a:off x="5004048" y="4640950"/>
            <a:ext cx="864592" cy="523948"/>
          </a:xfrm>
          <a:prstGeom prst="rect">
            <a:avLst/>
          </a:prstGeom>
        </p:spPr>
      </p:pic>
      <p:pic>
        <p:nvPicPr>
          <p:cNvPr id="9" name="Picture 8">
            <a:extLst>
              <a:ext uri="{FF2B5EF4-FFF2-40B4-BE49-F238E27FC236}">
                <a16:creationId xmlns:a16="http://schemas.microsoft.com/office/drawing/2014/main" id="{357E3635-C66A-7AF1-8CF0-00B9DFF0225A}"/>
              </a:ext>
            </a:extLst>
          </p:cNvPr>
          <p:cNvPicPr>
            <a:picLocks noChangeAspect="1"/>
          </p:cNvPicPr>
          <p:nvPr/>
        </p:nvPicPr>
        <p:blipFill>
          <a:blip r:embed="rId5"/>
          <a:srcRect r="51600"/>
          <a:stretch>
            <a:fillRect/>
          </a:stretch>
        </p:blipFill>
        <p:spPr>
          <a:xfrm>
            <a:off x="5868144" y="1590700"/>
            <a:ext cx="3190763" cy="4934644"/>
          </a:xfrm>
          <a:prstGeom prst="rect">
            <a:avLst/>
          </a:prstGeom>
        </p:spPr>
      </p:pic>
    </p:spTree>
  </p:cSld>
  <p:clrMapOvr>
    <a:masterClrMapping/>
  </p:clrMapOvr>
</p:sld>
</file>

<file path=ppt/slides/slide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0211" y="399189"/>
            <a:ext cx="8643049" cy="5550091"/>
          </a:xfrm>
        </p:spPr>
        <p:txBody>
          <a:bodyPr>
            <a:normAutofit/>
          </a:bodyPr>
          <a:lstStyle/>
          <a:p>
            <a:pPr algn="just">
              <a:buNone/>
            </a:pPr>
            <a:r>
              <a:rPr lang="en-US" sz="2400" b="1" dirty="0">
                <a:solidFill>
                  <a:schemeClr val="tx1"/>
                </a:solidFill>
                <a:latin typeface="Times New Roman" pitchFamily="18" charset="0"/>
                <a:cs typeface="Times New Roman" pitchFamily="18" charset="0"/>
              </a:rPr>
              <a:t>Details of any amount borrowed on </a:t>
            </a:r>
            <a:r>
              <a:rPr lang="en-US" sz="2400" b="1" dirty="0" err="1">
                <a:solidFill>
                  <a:schemeClr val="tx1"/>
                </a:solidFill>
                <a:latin typeface="Times New Roman" pitchFamily="18" charset="0"/>
                <a:cs typeface="Times New Roman" pitchFamily="18" charset="0"/>
              </a:rPr>
              <a:t>hundi</a:t>
            </a:r>
            <a:r>
              <a:rPr lang="en-US" sz="2400" b="1" dirty="0">
                <a:solidFill>
                  <a:schemeClr val="tx1"/>
                </a:solidFill>
                <a:latin typeface="Times New Roman" pitchFamily="18" charset="0"/>
                <a:cs typeface="Times New Roman" pitchFamily="18" charset="0"/>
              </a:rPr>
              <a:t> or any amount due thereon (including interest on the amount borrowed) repaid, otherwise than through an account payee </a:t>
            </a:r>
            <a:r>
              <a:rPr lang="en-US" sz="2400" b="1" dirty="0" err="1">
                <a:solidFill>
                  <a:schemeClr val="tx1"/>
                </a:solidFill>
                <a:latin typeface="Times New Roman" pitchFamily="18" charset="0"/>
                <a:cs typeface="Times New Roman" pitchFamily="18" charset="0"/>
              </a:rPr>
              <a:t>cheque</a:t>
            </a:r>
            <a:r>
              <a:rPr lang="en-US" sz="2400" b="1" dirty="0">
                <a:solidFill>
                  <a:schemeClr val="tx1"/>
                </a:solidFill>
                <a:latin typeface="Times New Roman" pitchFamily="18" charset="0"/>
                <a:cs typeface="Times New Roman" pitchFamily="18" charset="0"/>
              </a:rPr>
              <a:t>. [Section 69D]</a:t>
            </a:r>
          </a:p>
          <a:p>
            <a:pPr algn="just">
              <a:buNone/>
            </a:pPr>
            <a:r>
              <a:rPr lang="en-US" sz="2400" dirty="0">
                <a:solidFill>
                  <a:schemeClr val="tx1"/>
                </a:solidFill>
                <a:latin typeface="Times New Roman" pitchFamily="18" charset="0"/>
                <a:cs typeface="Times New Roman" pitchFamily="18" charset="0"/>
              </a:rPr>
              <a:t>This clause is applicable to all </a:t>
            </a:r>
            <a:r>
              <a:rPr lang="en-US" sz="2400" dirty="0" err="1">
                <a:solidFill>
                  <a:schemeClr val="tx1"/>
                </a:solidFill>
                <a:latin typeface="Times New Roman" pitchFamily="18" charset="0"/>
                <a:cs typeface="Times New Roman" pitchFamily="18" charset="0"/>
              </a:rPr>
              <a:t>assessees</a:t>
            </a:r>
            <a:r>
              <a:rPr lang="en-US" sz="2400" dirty="0">
                <a:solidFill>
                  <a:schemeClr val="tx1"/>
                </a:solidFill>
                <a:latin typeface="Times New Roman" pitchFamily="18" charset="0"/>
                <a:cs typeface="Times New Roman" pitchFamily="18" charset="0"/>
              </a:rPr>
              <a:t> who have borrowings on </a:t>
            </a:r>
            <a:r>
              <a:rPr lang="en-US" sz="2400" dirty="0" err="1">
                <a:solidFill>
                  <a:schemeClr val="tx1"/>
                </a:solidFill>
                <a:latin typeface="Times New Roman" pitchFamily="18" charset="0"/>
                <a:cs typeface="Times New Roman" pitchFamily="18" charset="0"/>
              </a:rPr>
              <a:t>Hundi</a:t>
            </a:r>
            <a:r>
              <a:rPr lang="en-US" sz="2400" dirty="0">
                <a:solidFill>
                  <a:schemeClr val="tx1"/>
                </a:solidFill>
                <a:latin typeface="Times New Roman" pitchFamily="18" charset="0"/>
                <a:cs typeface="Times New Roman" pitchFamily="18" charset="0"/>
              </a:rPr>
              <a:t> or repayment thereof, otherwise than an account payee </a:t>
            </a:r>
            <a:r>
              <a:rPr lang="en-US" sz="2400" dirty="0" err="1">
                <a:solidFill>
                  <a:schemeClr val="tx1"/>
                </a:solidFill>
                <a:latin typeface="Times New Roman" pitchFamily="18" charset="0"/>
                <a:cs typeface="Times New Roman" pitchFamily="18" charset="0"/>
              </a:rPr>
              <a:t>cheque</a:t>
            </a:r>
            <a:r>
              <a:rPr lang="en-US" sz="2400" dirty="0">
                <a:solidFill>
                  <a:schemeClr val="tx1"/>
                </a:solidFill>
                <a:latin typeface="Times New Roman" pitchFamily="18" charset="0"/>
                <a:cs typeface="Times New Roman" pitchFamily="18" charset="0"/>
              </a:rPr>
              <a:t>. Further requires the Tax auditor to report the compliance with the provisions of </a:t>
            </a:r>
            <a:r>
              <a:rPr lang="en-US" sz="2400" b="1" dirty="0">
                <a:solidFill>
                  <a:schemeClr val="tx1"/>
                </a:solidFill>
                <a:latin typeface="Times New Roman" pitchFamily="18" charset="0"/>
                <a:cs typeface="Times New Roman" pitchFamily="18" charset="0"/>
              </a:rPr>
              <a:t>section 69D of the Act dealing with </a:t>
            </a:r>
            <a:r>
              <a:rPr lang="en-US" sz="2400" dirty="0">
                <a:solidFill>
                  <a:schemeClr val="tx1"/>
                </a:solidFill>
                <a:latin typeface="Times New Roman" pitchFamily="18" charset="0"/>
                <a:cs typeface="Times New Roman" pitchFamily="18" charset="0"/>
              </a:rPr>
              <a:t>borrowing on </a:t>
            </a:r>
            <a:r>
              <a:rPr lang="en-US" sz="2400" dirty="0" err="1">
                <a:solidFill>
                  <a:schemeClr val="tx1"/>
                </a:solidFill>
                <a:latin typeface="Times New Roman" pitchFamily="18" charset="0"/>
                <a:cs typeface="Times New Roman" pitchFamily="18" charset="0"/>
              </a:rPr>
              <a:t>Hundi</a:t>
            </a:r>
            <a:r>
              <a:rPr lang="en-US" sz="2400" dirty="0">
                <a:solidFill>
                  <a:schemeClr val="tx1"/>
                </a:solidFill>
                <a:latin typeface="Times New Roman" pitchFamily="18" charset="0"/>
                <a:cs typeface="Times New Roman" pitchFamily="18" charset="0"/>
              </a:rPr>
              <a:t> and repayment thereof.</a:t>
            </a:r>
          </a:p>
        </p:txBody>
      </p:sp>
      <p:sp>
        <p:nvSpPr>
          <p:cNvPr id="4" name="Rectangle 3"/>
          <p:cNvSpPr/>
          <p:nvPr/>
        </p:nvSpPr>
        <p:spPr>
          <a:xfrm>
            <a:off x="340487" y="15007"/>
            <a:ext cx="1999265" cy="461665"/>
          </a:xfrm>
          <a:prstGeom prst="rect">
            <a:avLst/>
          </a:prstGeom>
        </p:spPr>
        <p:txBody>
          <a:bodyPr wrap="none">
            <a:spAutoFit/>
          </a:bodyPr>
          <a:lstStyle/>
          <a:p>
            <a:pPr algn="just">
              <a:buNone/>
            </a:pPr>
            <a:r>
              <a:rPr lang="en-US" sz="2400" b="1" dirty="0">
                <a:latin typeface="Times New Roman" pitchFamily="18" charset="0"/>
                <a:cs typeface="Times New Roman" pitchFamily="18" charset="0"/>
              </a:rPr>
              <a:t>CLAUSE - 30</a:t>
            </a:r>
            <a:endParaRPr lang="en-US" sz="3200" b="1" dirty="0">
              <a:latin typeface="Times New Roman" pitchFamily="18" charset="0"/>
              <a:cs typeface="Times New Roman" pitchFamily="18" charset="0"/>
            </a:endParaRPr>
          </a:p>
        </p:txBody>
      </p:sp>
      <p:sp>
        <p:nvSpPr>
          <p:cNvPr id="3" name="Footer Placeholder 2"/>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16632"/>
            <a:ext cx="8686800" cy="6172199"/>
          </a:xfrm>
        </p:spPr>
        <p:txBody>
          <a:bodyPr>
            <a:normAutofit/>
          </a:bodyPr>
          <a:lstStyle/>
          <a:p>
            <a:pPr algn="just">
              <a:buNone/>
            </a:pPr>
            <a:r>
              <a:rPr lang="en-US" sz="2300" b="1" dirty="0">
                <a:latin typeface="Times New Roman" pitchFamily="18" charset="0"/>
                <a:cs typeface="Times New Roman" pitchFamily="18" charset="0"/>
              </a:rPr>
              <a:t>Provisions of Section 69D:</a:t>
            </a:r>
          </a:p>
          <a:p>
            <a:pPr algn="just">
              <a:buNone/>
            </a:pPr>
            <a:r>
              <a:rPr lang="en-US" sz="2300" dirty="0">
                <a:latin typeface="Times New Roman" pitchFamily="18" charset="0"/>
                <a:cs typeface="Times New Roman" pitchFamily="18" charset="0"/>
              </a:rPr>
              <a:t>The term ‘</a:t>
            </a:r>
            <a:r>
              <a:rPr lang="en-US" sz="2300" dirty="0" err="1">
                <a:latin typeface="Times New Roman" pitchFamily="18" charset="0"/>
                <a:cs typeface="Times New Roman" pitchFamily="18" charset="0"/>
              </a:rPr>
              <a:t>Hundis</a:t>
            </a:r>
            <a:r>
              <a:rPr lang="en-US" sz="2300" dirty="0">
                <a:latin typeface="Times New Roman" pitchFamily="18" charset="0"/>
                <a:cs typeface="Times New Roman" pitchFamily="18" charset="0"/>
              </a:rPr>
              <a:t>’ has not been defined under the Act. However, the CBDT Circular NO. 208, dated 15 November 1976 explains the scope and characteristics of the said term to be Promissory Note drawn in a vernacular language.</a:t>
            </a:r>
          </a:p>
          <a:p>
            <a:pPr algn="just">
              <a:buNone/>
            </a:pPr>
            <a:r>
              <a:rPr lang="en-US" sz="2300" dirty="0">
                <a:latin typeface="Times New Roman" pitchFamily="18" charset="0"/>
                <a:cs typeface="Times New Roman" pitchFamily="18" charset="0"/>
              </a:rPr>
              <a:t>Amount borrowed on </a:t>
            </a:r>
            <a:r>
              <a:rPr lang="en-US" sz="2300" dirty="0" err="1">
                <a:latin typeface="Times New Roman" pitchFamily="18" charset="0"/>
                <a:cs typeface="Times New Roman" pitchFamily="18" charset="0"/>
              </a:rPr>
              <a:t>Hundi</a:t>
            </a:r>
            <a:r>
              <a:rPr lang="en-US" sz="2300" dirty="0">
                <a:latin typeface="Times New Roman" pitchFamily="18" charset="0"/>
                <a:cs typeface="Times New Roman" pitchFamily="18" charset="0"/>
              </a:rPr>
              <a:t> or Repayment of the same (including interest) has to be made by account payee </a:t>
            </a:r>
            <a:r>
              <a:rPr lang="en-US" sz="2300" dirty="0" err="1">
                <a:latin typeface="Times New Roman" pitchFamily="18" charset="0"/>
                <a:cs typeface="Times New Roman" pitchFamily="18" charset="0"/>
              </a:rPr>
              <a:t>cheque</a:t>
            </a:r>
            <a:r>
              <a:rPr lang="en-US" sz="2300" dirty="0">
                <a:latin typeface="Times New Roman" pitchFamily="18" charset="0"/>
                <a:cs typeface="Times New Roman" pitchFamily="18" charset="0"/>
              </a:rPr>
              <a:t>.</a:t>
            </a:r>
            <a:endParaRPr lang="en-IN" sz="2300" dirty="0">
              <a:latin typeface="Times New Roman" pitchFamily="18" charset="0"/>
              <a:cs typeface="Times New Roman" pitchFamily="18" charset="0"/>
            </a:endParaRPr>
          </a:p>
          <a:p>
            <a:pPr algn="just">
              <a:lnSpc>
                <a:spcPct val="110000"/>
              </a:lnSpc>
              <a:buNone/>
            </a:pPr>
            <a:r>
              <a:rPr lang="en-US" sz="2300" dirty="0">
                <a:solidFill>
                  <a:schemeClr val="tx1"/>
                </a:solidFill>
                <a:latin typeface="Times New Roman" pitchFamily="18" charset="0"/>
                <a:cs typeface="Times New Roman" pitchFamily="18" charset="0"/>
              </a:rPr>
              <a:t>If not through account payee </a:t>
            </a:r>
            <a:r>
              <a:rPr lang="en-US" sz="2300" dirty="0" err="1">
                <a:solidFill>
                  <a:schemeClr val="tx1"/>
                </a:solidFill>
                <a:latin typeface="Times New Roman" pitchFamily="18" charset="0"/>
                <a:cs typeface="Times New Roman" pitchFamily="18" charset="0"/>
              </a:rPr>
              <a:t>cheque</a:t>
            </a:r>
            <a:r>
              <a:rPr lang="en-US" sz="2300" dirty="0">
                <a:solidFill>
                  <a:schemeClr val="tx1"/>
                </a:solidFill>
                <a:latin typeface="Times New Roman" pitchFamily="18" charset="0"/>
                <a:cs typeface="Times New Roman" pitchFamily="18" charset="0"/>
              </a:rPr>
              <a:t>, the amount borrowed or repaid will be considered as Income in the year of borrowing or repayment.</a:t>
            </a:r>
          </a:p>
          <a:p>
            <a:pPr algn="just">
              <a:lnSpc>
                <a:spcPct val="110000"/>
              </a:lnSpc>
              <a:buNone/>
            </a:pPr>
            <a:r>
              <a:rPr lang="en-US" sz="2300" dirty="0">
                <a:solidFill>
                  <a:schemeClr val="tx1"/>
                </a:solidFill>
                <a:latin typeface="Times New Roman" pitchFamily="18" charset="0"/>
                <a:cs typeface="Times New Roman" pitchFamily="18" charset="0"/>
              </a:rPr>
              <a:t>If borrowing is taxed then repayment will not be taxed again in the year of Repayment </a:t>
            </a:r>
          </a:p>
          <a:p>
            <a:pPr algn="just">
              <a:lnSpc>
                <a:spcPct val="110000"/>
              </a:lnSpc>
              <a:buNone/>
            </a:pPr>
            <a:r>
              <a:rPr lang="en-US" sz="2300" dirty="0">
                <a:solidFill>
                  <a:schemeClr val="tx1"/>
                </a:solidFill>
                <a:latin typeface="Times New Roman" pitchFamily="18" charset="0"/>
                <a:cs typeface="Times New Roman" pitchFamily="18" charset="0"/>
              </a:rPr>
              <a:t>Account payee draft should also be treated as account payee </a:t>
            </a:r>
            <a:r>
              <a:rPr lang="en-US" sz="2300" dirty="0" err="1">
                <a:solidFill>
                  <a:schemeClr val="tx1"/>
                </a:solidFill>
                <a:latin typeface="Times New Roman" pitchFamily="18" charset="0"/>
                <a:cs typeface="Times New Roman" pitchFamily="18" charset="0"/>
              </a:rPr>
              <a:t>cheque</a:t>
            </a:r>
            <a:r>
              <a:rPr lang="en-US" sz="2300" dirty="0">
                <a:solidFill>
                  <a:schemeClr val="tx1"/>
                </a:solidFill>
                <a:latin typeface="Times New Roman" pitchFamily="18" charset="0"/>
                <a:cs typeface="Times New Roman" pitchFamily="18" charset="0"/>
              </a:rPr>
              <a:t> and the provisions of section 69D are not contravened if the transaction is through account payee draft.</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16632"/>
            <a:ext cx="8686800" cy="6172199"/>
          </a:xfrm>
        </p:spPr>
        <p:txBody>
          <a:bodyPr>
            <a:normAutofit/>
          </a:bodyPr>
          <a:lstStyle/>
          <a:p>
            <a:pPr algn="just">
              <a:lnSpc>
                <a:spcPct val="110000"/>
              </a:lnSpc>
              <a:buNone/>
            </a:pPr>
            <a:r>
              <a:rPr lang="en-US" sz="2300" b="1" dirty="0">
                <a:solidFill>
                  <a:schemeClr val="tx1"/>
                </a:solidFill>
                <a:latin typeface="Times New Roman" pitchFamily="18" charset="0"/>
                <a:cs typeface="Times New Roman" pitchFamily="18" charset="0"/>
              </a:rPr>
              <a:t>The auditors should:</a:t>
            </a:r>
          </a:p>
          <a:p>
            <a:pPr algn="just">
              <a:lnSpc>
                <a:spcPct val="110000"/>
              </a:lnSpc>
              <a:buNone/>
            </a:pPr>
            <a:r>
              <a:rPr lang="en-US" sz="2300" dirty="0">
                <a:solidFill>
                  <a:schemeClr val="tx1"/>
                </a:solidFill>
                <a:latin typeface="Times New Roman" pitchFamily="18" charset="0"/>
                <a:cs typeface="Times New Roman" pitchFamily="18" charset="0"/>
              </a:rPr>
              <a:t>Obtain a complete list of borrowings and repayments of </a:t>
            </a:r>
            <a:r>
              <a:rPr lang="en-US" sz="2300" dirty="0" err="1">
                <a:solidFill>
                  <a:schemeClr val="tx1"/>
                </a:solidFill>
                <a:latin typeface="Times New Roman" pitchFamily="18" charset="0"/>
                <a:cs typeface="Times New Roman" pitchFamily="18" charset="0"/>
              </a:rPr>
              <a:t>hundi</a:t>
            </a:r>
            <a:r>
              <a:rPr lang="en-US" sz="2300" dirty="0">
                <a:solidFill>
                  <a:schemeClr val="tx1"/>
                </a:solidFill>
                <a:latin typeface="Times New Roman" pitchFamily="18" charset="0"/>
                <a:cs typeface="Times New Roman" pitchFamily="18" charset="0"/>
              </a:rPr>
              <a:t> loans otherwise than by account payee </a:t>
            </a:r>
            <a:r>
              <a:rPr lang="en-US" sz="2300" dirty="0" err="1">
                <a:solidFill>
                  <a:schemeClr val="tx1"/>
                </a:solidFill>
                <a:latin typeface="Times New Roman" pitchFamily="18" charset="0"/>
                <a:cs typeface="Times New Roman" pitchFamily="18" charset="0"/>
              </a:rPr>
              <a:t>cheques</a:t>
            </a:r>
            <a:r>
              <a:rPr lang="en-US" sz="2300" dirty="0">
                <a:solidFill>
                  <a:schemeClr val="tx1"/>
                </a:solidFill>
                <a:latin typeface="Times New Roman" pitchFamily="18" charset="0"/>
                <a:cs typeface="Times New Roman" pitchFamily="18" charset="0"/>
              </a:rPr>
              <a:t> and verify the same with the books of account.</a:t>
            </a:r>
          </a:p>
          <a:p>
            <a:pPr algn="just">
              <a:lnSpc>
                <a:spcPct val="110000"/>
              </a:lnSpc>
              <a:buNone/>
            </a:pPr>
            <a:r>
              <a:rPr lang="en-US" sz="2300" dirty="0">
                <a:solidFill>
                  <a:schemeClr val="tx1"/>
                </a:solidFill>
                <a:latin typeface="Times New Roman" pitchFamily="18" charset="0"/>
                <a:cs typeface="Times New Roman" pitchFamily="18" charset="0"/>
              </a:rPr>
              <a:t>There will be practical difficulties in verifying the loan taken or repaid on </a:t>
            </a:r>
            <a:r>
              <a:rPr lang="en-US" sz="2300" dirty="0" err="1">
                <a:solidFill>
                  <a:schemeClr val="tx1"/>
                </a:solidFill>
                <a:latin typeface="Times New Roman" pitchFamily="18" charset="0"/>
                <a:cs typeface="Times New Roman" pitchFamily="18" charset="0"/>
              </a:rPr>
              <a:t>hundi</a:t>
            </a:r>
            <a:r>
              <a:rPr lang="en-US" sz="2300" dirty="0">
                <a:solidFill>
                  <a:schemeClr val="tx1"/>
                </a:solidFill>
                <a:latin typeface="Times New Roman" pitchFamily="18" charset="0"/>
                <a:cs typeface="Times New Roman" pitchFamily="18" charset="0"/>
              </a:rPr>
              <a:t> by account payee </a:t>
            </a:r>
            <a:r>
              <a:rPr lang="en-US" sz="2300" dirty="0" err="1">
                <a:solidFill>
                  <a:schemeClr val="tx1"/>
                </a:solidFill>
                <a:latin typeface="Times New Roman" pitchFamily="18" charset="0"/>
                <a:cs typeface="Times New Roman" pitchFamily="18" charset="0"/>
              </a:rPr>
              <a:t>cheque</a:t>
            </a:r>
            <a:r>
              <a:rPr lang="en-US" sz="2300" dirty="0">
                <a:solidFill>
                  <a:schemeClr val="tx1"/>
                </a:solidFill>
                <a:latin typeface="Times New Roman" pitchFamily="18" charset="0"/>
                <a:cs typeface="Times New Roman" pitchFamily="18" charset="0"/>
              </a:rPr>
              <a:t>. </a:t>
            </a:r>
          </a:p>
          <a:p>
            <a:pPr algn="just">
              <a:lnSpc>
                <a:spcPct val="110000"/>
              </a:lnSpc>
              <a:buNone/>
            </a:pPr>
            <a:r>
              <a:rPr lang="en-US" sz="2300" dirty="0">
                <a:solidFill>
                  <a:schemeClr val="tx1"/>
                </a:solidFill>
                <a:latin typeface="Times New Roman" pitchFamily="18" charset="0"/>
                <a:cs typeface="Times New Roman" pitchFamily="18" charset="0"/>
              </a:rPr>
              <a:t>In such cases, the tax auditor should verify the borrowing/repayments with reference to such evidence which may be available and in the absence of conclusive or satisfactory evidence, the auditor may obtain suitable certificate/ management representation in this regard.</a:t>
            </a:r>
          </a:p>
          <a:p>
            <a:pPr algn="just">
              <a:buNone/>
            </a:pPr>
            <a:r>
              <a:rPr lang="en-US" sz="2300" dirty="0">
                <a:latin typeface="Times New Roman" pitchFamily="18" charset="0"/>
                <a:cs typeface="Times New Roman" pitchFamily="18" charset="0"/>
              </a:rPr>
              <a:t>It also includes reporting of the name of the name of the parties involved, date, the amount, and other particulars may be given. The e-filing portal gives the format in which the details are to be given.</a:t>
            </a:r>
          </a:p>
          <a:p>
            <a:pPr algn="just">
              <a:buNone/>
            </a:pPr>
            <a:r>
              <a:rPr lang="en-US" sz="2300" dirty="0">
                <a:latin typeface="Times New Roman" pitchFamily="18" charset="0"/>
                <a:cs typeface="Times New Roman" pitchFamily="18" charset="0"/>
              </a:rPr>
              <a:t>Check the bank book and bank statements.</a:t>
            </a:r>
            <a:endParaRPr lang="en-IN" sz="2300" dirty="0">
              <a:solidFill>
                <a:schemeClr val="tx1"/>
              </a:solidFill>
              <a:latin typeface="Times New Roman" pitchFamily="18" charset="0"/>
              <a:cs typeface="Times New Roman"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727446123"/>
      </p:ext>
    </p:extLst>
  </p:cSld>
  <p:clrMapOvr>
    <a:masterClrMapping/>
  </p:clrMapOvr>
</p:sld>
</file>

<file path=ppt/slides/slide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Content Placeholder 2"/>
          <p:cNvSpPr>
            <a:spLocks noGrp="1"/>
          </p:cNvSpPr>
          <p:nvPr>
            <p:ph idx="1"/>
          </p:nvPr>
        </p:nvSpPr>
        <p:spPr>
          <a:xfrm>
            <a:off x="61664" y="509736"/>
            <a:ext cx="8686800" cy="5943600"/>
          </a:xfrm>
        </p:spPr>
        <p:txBody>
          <a:bodyPr>
            <a:noAutofit/>
          </a:bodyPr>
          <a:lstStyle/>
          <a:p>
            <a:pPr algn="just" eaLnBrk="1" hangingPunct="1">
              <a:buFont typeface="Wingdings 3" pitchFamily="18" charset="2"/>
              <a:buNone/>
            </a:pPr>
            <a:r>
              <a:rPr lang="en-US" sz="2300" b="1" dirty="0">
                <a:solidFill>
                  <a:schemeClr val="tx1"/>
                </a:solidFill>
                <a:latin typeface="Times New Roman" pitchFamily="18" charset="0"/>
                <a:cs typeface="Times New Roman" pitchFamily="18" charset="0"/>
              </a:rPr>
              <a:t>30A. </a:t>
            </a:r>
            <a:r>
              <a:rPr lang="en-US" sz="2300" dirty="0">
                <a:solidFill>
                  <a:schemeClr val="tx1"/>
                </a:solidFill>
                <a:latin typeface="Times New Roman" pitchFamily="18" charset="0"/>
                <a:cs typeface="Times New Roman" pitchFamily="18" charset="0"/>
              </a:rPr>
              <a:t>(a) Whether primary adjustment to transfer price, as referred to in sub-section 1) of section 92CE, has been made during the previous year? (Yes/No)</a:t>
            </a:r>
          </a:p>
          <a:p>
            <a:pPr algn="just" eaLnBrk="1" hangingPunct="1">
              <a:buFont typeface="Wingdings 3" pitchFamily="18" charset="2"/>
              <a:buNone/>
            </a:pPr>
            <a:r>
              <a:rPr lang="en-US" sz="2300" dirty="0">
                <a:solidFill>
                  <a:schemeClr val="tx1"/>
                </a:solidFill>
                <a:latin typeface="Times New Roman" pitchFamily="18" charset="0"/>
                <a:cs typeface="Times New Roman" pitchFamily="18" charset="0"/>
              </a:rPr>
              <a:t>    (b) If yes, please furnish the following details:-</a:t>
            </a:r>
          </a:p>
          <a:p>
            <a:pPr marL="571500" lvl="1" indent="-339725" algn="just" eaLnBrk="1" hangingPunct="1">
              <a:buFont typeface="Lucida Sans Unicode" pitchFamily="34" charset="0"/>
              <a:buAutoNum type="romanLcPeriod"/>
            </a:pPr>
            <a:r>
              <a:rPr lang="en-US" sz="2300" dirty="0">
                <a:solidFill>
                  <a:schemeClr val="tx1"/>
                </a:solidFill>
                <a:latin typeface="Times New Roman" pitchFamily="18" charset="0"/>
                <a:cs typeface="Times New Roman" pitchFamily="18" charset="0"/>
              </a:rPr>
              <a:t>Under which clause of sub-section (1) of section 92CE primary adjustment is made?</a:t>
            </a:r>
          </a:p>
          <a:p>
            <a:pPr marL="571500" lvl="1" indent="-339725" algn="just" eaLnBrk="1" hangingPunct="1">
              <a:buFont typeface="Lucida Sans Unicode" pitchFamily="34" charset="0"/>
              <a:buAutoNum type="romanLcPeriod"/>
            </a:pPr>
            <a:r>
              <a:rPr lang="en-US" sz="2300" dirty="0">
                <a:solidFill>
                  <a:schemeClr val="tx1"/>
                </a:solidFill>
                <a:latin typeface="Times New Roman" pitchFamily="18" charset="0"/>
                <a:cs typeface="Times New Roman" pitchFamily="18" charset="0"/>
              </a:rPr>
              <a:t>Amount (in Rs.) of primary adjustment:</a:t>
            </a:r>
          </a:p>
          <a:p>
            <a:pPr marL="571500" lvl="1" indent="-339725" algn="just" eaLnBrk="1" hangingPunct="1">
              <a:buFont typeface="Lucida Sans Unicode" pitchFamily="34" charset="0"/>
              <a:buAutoNum type="romanLcPeriod"/>
            </a:pPr>
            <a:r>
              <a:rPr lang="en-US" sz="2300" dirty="0">
                <a:solidFill>
                  <a:schemeClr val="tx1"/>
                </a:solidFill>
                <a:latin typeface="Times New Roman" pitchFamily="18" charset="0"/>
                <a:cs typeface="Times New Roman" pitchFamily="18" charset="0"/>
              </a:rPr>
              <a:t>Whether the excess money available with the associated enterprise is required to be repatriated to India as per the provisions of sub-section (2) of section 92CE? (Yes/No)</a:t>
            </a:r>
          </a:p>
          <a:p>
            <a:pPr marL="571500" lvl="1" indent="-339725" algn="just" eaLnBrk="1" hangingPunct="1">
              <a:buFont typeface="Lucida Sans Unicode" pitchFamily="34" charset="0"/>
              <a:buAutoNum type="romanLcPeriod"/>
            </a:pPr>
            <a:r>
              <a:rPr lang="en-US" sz="2300" dirty="0">
                <a:solidFill>
                  <a:schemeClr val="tx1"/>
                </a:solidFill>
                <a:latin typeface="Times New Roman" pitchFamily="18" charset="0"/>
                <a:cs typeface="Times New Roman" pitchFamily="18" charset="0"/>
              </a:rPr>
              <a:t>If yes, whether the excess money has been repatriated within the prescribed time (Yes/No)</a:t>
            </a:r>
          </a:p>
          <a:p>
            <a:pPr marL="571500" lvl="1" indent="-339725" algn="just" eaLnBrk="1" hangingPunct="1">
              <a:buFont typeface="Lucida Sans Unicode" pitchFamily="34" charset="0"/>
              <a:buAutoNum type="romanLcPeriod"/>
            </a:pPr>
            <a:r>
              <a:rPr lang="en-US" sz="2300" dirty="0">
                <a:solidFill>
                  <a:schemeClr val="tx1"/>
                </a:solidFill>
                <a:latin typeface="Times New Roman" pitchFamily="18" charset="0"/>
                <a:cs typeface="Times New Roman" pitchFamily="18" charset="0"/>
              </a:rPr>
              <a:t>If no, the amount (in Rs.) of imputed interest income on such excess money which has not been repatriated within the prescribed time.</a:t>
            </a:r>
          </a:p>
        </p:txBody>
      </p:sp>
      <p:sp>
        <p:nvSpPr>
          <p:cNvPr id="68612" name="Rectangle 3"/>
          <p:cNvSpPr>
            <a:spLocks noChangeArrowheads="1"/>
          </p:cNvSpPr>
          <p:nvPr/>
        </p:nvSpPr>
        <p:spPr bwMode="auto">
          <a:xfrm>
            <a:off x="152400" y="228600"/>
            <a:ext cx="4865688" cy="400050"/>
          </a:xfrm>
          <a:prstGeom prst="rect">
            <a:avLst/>
          </a:prstGeom>
          <a:noFill/>
          <a:ln w="9525">
            <a:noFill/>
            <a:miter lim="800000"/>
            <a:headEnd/>
            <a:tailEnd/>
          </a:ln>
        </p:spPr>
        <p:txBody>
          <a:bodyPr>
            <a:spAutoFit/>
          </a:bodyPr>
          <a:lstStyle/>
          <a:p>
            <a:r>
              <a:rPr lang="en-US" sz="2000" b="1" u="sng" dirty="0">
                <a:latin typeface="Times New Roman" pitchFamily="18" charset="0"/>
                <a:cs typeface="Times New Roman" pitchFamily="18" charset="0"/>
              </a:rPr>
              <a:t>CLAUSE - 30A</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228600"/>
            <a:ext cx="2667000" cy="461665"/>
          </a:xfrm>
          <a:prstGeom prst="rect">
            <a:avLst/>
          </a:prstGeom>
        </p:spPr>
        <p:txBody>
          <a:bodyPr wrap="square">
            <a:spAutoFit/>
          </a:bodyPr>
          <a:lstStyle/>
          <a:p>
            <a:pPr algn="just">
              <a:buNone/>
            </a:pPr>
            <a:r>
              <a:rPr lang="en-US" sz="2400" b="1" dirty="0">
                <a:latin typeface="Times New Roman" pitchFamily="18" charset="0"/>
                <a:cs typeface="Times New Roman" pitchFamily="18" charset="0"/>
              </a:rPr>
              <a:t>CLAUSE – 30A</a:t>
            </a:r>
            <a:endParaRPr lang="en-US" sz="3200" b="1" dirty="0">
              <a:latin typeface="Times New Roman" pitchFamily="18" charset="0"/>
              <a:cs typeface="Times New Roman" pitchFamily="18" charset="0"/>
            </a:endParaRPr>
          </a:p>
        </p:txBody>
      </p:sp>
      <p:sp>
        <p:nvSpPr>
          <p:cNvPr id="5" name="Rectangle 4"/>
          <p:cNvSpPr/>
          <p:nvPr/>
        </p:nvSpPr>
        <p:spPr>
          <a:xfrm>
            <a:off x="0" y="6858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2B681454-B85C-77B4-18B2-9DC317651A60}"/>
              </a:ext>
            </a:extLst>
          </p:cNvPr>
          <p:cNvPicPr>
            <a:picLocks noChangeAspect="1"/>
          </p:cNvPicPr>
          <p:nvPr/>
        </p:nvPicPr>
        <p:blipFill>
          <a:blip r:embed="rId2"/>
          <a:stretch>
            <a:fillRect/>
          </a:stretch>
        </p:blipFill>
        <p:spPr>
          <a:xfrm>
            <a:off x="242594" y="1132190"/>
            <a:ext cx="5522412" cy="1482423"/>
          </a:xfrm>
          <a:prstGeom prst="rect">
            <a:avLst/>
          </a:prstGeom>
        </p:spPr>
      </p:pic>
      <p:sp>
        <p:nvSpPr>
          <p:cNvPr id="6" name="TextBox 5">
            <a:extLst>
              <a:ext uri="{FF2B5EF4-FFF2-40B4-BE49-F238E27FC236}">
                <a16:creationId xmlns:a16="http://schemas.microsoft.com/office/drawing/2014/main" id="{7A42F895-4A03-0465-D28A-B94A07BC1B05}"/>
              </a:ext>
            </a:extLst>
          </p:cNvPr>
          <p:cNvSpPr txBox="1"/>
          <p:nvPr/>
        </p:nvSpPr>
        <p:spPr>
          <a:xfrm>
            <a:off x="228600" y="2571200"/>
            <a:ext cx="8672806" cy="2554545"/>
          </a:xfrm>
          <a:prstGeom prst="rect">
            <a:avLst/>
          </a:prstGeom>
          <a:noFill/>
        </p:spPr>
        <p:txBody>
          <a:bodyPr wrap="square">
            <a:spAutoFit/>
          </a:bodyPr>
          <a:lstStyle/>
          <a:p>
            <a:pPr algn="just">
              <a:buNone/>
            </a:pPr>
            <a:r>
              <a:rPr lang="en-US" sz="2000" dirty="0">
                <a:latin typeface="Times New Roman" panose="02020603050405020304" pitchFamily="18" charset="0"/>
                <a:cs typeface="Times New Roman" panose="02020603050405020304" pitchFamily="18" charset="0"/>
              </a:rPr>
              <a:t>(</a:t>
            </a:r>
            <a:r>
              <a:rPr lang="en-US" sz="2000" dirty="0" err="1">
                <a:latin typeface="Times New Roman" panose="02020603050405020304" pitchFamily="18" charset="0"/>
                <a:cs typeface="Times New Roman" panose="02020603050405020304" pitchFamily="18" charset="0"/>
              </a:rPr>
              <a:t>i</a:t>
            </a:r>
            <a:r>
              <a:rPr lang="en-US" sz="2000" dirty="0">
                <a:latin typeface="Times New Roman" panose="02020603050405020304" pitchFamily="18" charset="0"/>
                <a:cs typeface="Times New Roman" panose="02020603050405020304" pitchFamily="18" charset="0"/>
              </a:rPr>
              <a:t>) has been made </a:t>
            </a:r>
            <a:r>
              <a:rPr lang="en-US" sz="2000" dirty="0" err="1">
                <a:latin typeface="Times New Roman" panose="02020603050405020304" pitchFamily="18" charset="0"/>
                <a:cs typeface="Times New Roman" panose="02020603050405020304" pitchFamily="18" charset="0"/>
              </a:rPr>
              <a:t>suo</a:t>
            </a:r>
            <a:r>
              <a:rPr lang="en-US" sz="2000" dirty="0">
                <a:latin typeface="Times New Roman" panose="02020603050405020304" pitchFamily="18" charset="0"/>
                <a:cs typeface="Times New Roman" panose="02020603050405020304" pitchFamily="18" charset="0"/>
              </a:rPr>
              <a:t> motu by the </a:t>
            </a:r>
            <a:r>
              <a:rPr lang="en-US" sz="2000" dirty="0" err="1">
                <a:latin typeface="Times New Roman" panose="02020603050405020304" pitchFamily="18" charset="0"/>
                <a:cs typeface="Times New Roman" panose="02020603050405020304" pitchFamily="18" charset="0"/>
              </a:rPr>
              <a:t>assessee</a:t>
            </a:r>
            <a:r>
              <a:rPr lang="en-US" sz="2000" dirty="0">
                <a:latin typeface="Times New Roman" panose="02020603050405020304" pitchFamily="18" charset="0"/>
                <a:cs typeface="Times New Roman" panose="02020603050405020304" pitchFamily="18" charset="0"/>
              </a:rPr>
              <a:t> in his return of income</a:t>
            </a:r>
          </a:p>
          <a:p>
            <a:pPr algn="just">
              <a:buNone/>
            </a:pPr>
            <a:r>
              <a:rPr lang="en-US" sz="2000" dirty="0">
                <a:latin typeface="Times New Roman" panose="02020603050405020304" pitchFamily="18" charset="0"/>
                <a:cs typeface="Times New Roman" panose="02020603050405020304" pitchFamily="18" charset="0"/>
              </a:rPr>
              <a:t>(ii) made by the Assessing Officer has been accepted by the </a:t>
            </a:r>
            <a:r>
              <a:rPr lang="en-US" sz="2000" dirty="0" err="1">
                <a:latin typeface="Times New Roman" panose="02020603050405020304" pitchFamily="18" charset="0"/>
                <a:cs typeface="Times New Roman" panose="02020603050405020304" pitchFamily="18" charset="0"/>
              </a:rPr>
              <a:t>assessee</a:t>
            </a:r>
            <a:endParaRPr lang="en-US" sz="2000" dirty="0">
              <a:latin typeface="Times New Roman" panose="02020603050405020304" pitchFamily="18" charset="0"/>
              <a:cs typeface="Times New Roman" panose="02020603050405020304" pitchFamily="18" charset="0"/>
            </a:endParaRPr>
          </a:p>
          <a:p>
            <a:pPr algn="just">
              <a:buNone/>
            </a:pPr>
            <a:r>
              <a:rPr lang="en-US" sz="2000" dirty="0">
                <a:latin typeface="Times New Roman" panose="02020603050405020304" pitchFamily="18" charset="0"/>
                <a:cs typeface="Times New Roman" panose="02020603050405020304" pitchFamily="18" charset="0"/>
              </a:rPr>
              <a:t>(iii) is determined by an advance pricing agreement entered into by the </a:t>
            </a:r>
            <a:r>
              <a:rPr lang="en-US" sz="2000" dirty="0" err="1">
                <a:latin typeface="Times New Roman" panose="02020603050405020304" pitchFamily="18" charset="0"/>
                <a:cs typeface="Times New Roman" panose="02020603050405020304" pitchFamily="18" charset="0"/>
              </a:rPr>
              <a:t>assessee</a:t>
            </a:r>
            <a:r>
              <a:rPr lang="en-US" sz="2000" dirty="0">
                <a:latin typeface="Times New Roman" panose="02020603050405020304" pitchFamily="18" charset="0"/>
                <a:cs typeface="Times New Roman" panose="02020603050405020304" pitchFamily="18" charset="0"/>
              </a:rPr>
              <a:t> under section 92CC</a:t>
            </a:r>
          </a:p>
          <a:p>
            <a:pPr algn="just">
              <a:buNone/>
            </a:pPr>
            <a:r>
              <a:rPr lang="en-US" sz="2000" dirty="0">
                <a:latin typeface="Times New Roman" panose="02020603050405020304" pitchFamily="18" charset="0"/>
                <a:cs typeface="Times New Roman" panose="02020603050405020304" pitchFamily="18" charset="0"/>
              </a:rPr>
              <a:t>(iv) is made as per the safe </a:t>
            </a:r>
            <a:r>
              <a:rPr lang="en-US" sz="2000" dirty="0" err="1">
                <a:latin typeface="Times New Roman" panose="02020603050405020304" pitchFamily="18" charset="0"/>
                <a:cs typeface="Times New Roman" panose="02020603050405020304" pitchFamily="18" charset="0"/>
              </a:rPr>
              <a:t>harbour</a:t>
            </a:r>
            <a:r>
              <a:rPr lang="en-US" sz="2000" dirty="0">
                <a:latin typeface="Times New Roman" panose="02020603050405020304" pitchFamily="18" charset="0"/>
                <a:cs typeface="Times New Roman" panose="02020603050405020304" pitchFamily="18" charset="0"/>
              </a:rPr>
              <a:t> rules framed under section 92CB</a:t>
            </a:r>
          </a:p>
          <a:p>
            <a:pPr algn="just">
              <a:buNone/>
            </a:pPr>
            <a:r>
              <a:rPr lang="en-US" sz="2000" dirty="0">
                <a:latin typeface="Times New Roman" panose="02020603050405020304" pitchFamily="18" charset="0"/>
                <a:cs typeface="Times New Roman" panose="02020603050405020304" pitchFamily="18" charset="0"/>
              </a:rPr>
              <a:t>(v) is arising as a result of resolution of an assessment by way of the mutual agreement procedure under an agreement entered into under section 90 or section 90A for avoidance of double taxation</a:t>
            </a:r>
          </a:p>
        </p:txBody>
      </p:sp>
      <p:pic>
        <p:nvPicPr>
          <p:cNvPr id="7" name="Picture 6">
            <a:extLst>
              <a:ext uri="{FF2B5EF4-FFF2-40B4-BE49-F238E27FC236}">
                <a16:creationId xmlns:a16="http://schemas.microsoft.com/office/drawing/2014/main" id="{569EBEBC-B39F-FBA3-06BB-3F0D1781A762}"/>
              </a:ext>
            </a:extLst>
          </p:cNvPr>
          <p:cNvPicPr>
            <a:picLocks noChangeAspect="1"/>
          </p:cNvPicPr>
          <p:nvPr/>
        </p:nvPicPr>
        <p:blipFill>
          <a:blip r:embed="rId3"/>
          <a:stretch>
            <a:fillRect/>
          </a:stretch>
        </p:blipFill>
        <p:spPr>
          <a:xfrm>
            <a:off x="395536" y="5107859"/>
            <a:ext cx="8064896" cy="1300085"/>
          </a:xfrm>
          <a:prstGeom prst="rect">
            <a:avLst/>
          </a:prstGeom>
        </p:spPr>
      </p:pic>
    </p:spTree>
  </p:cSld>
  <p:clrMapOvr>
    <a:masterClrMapping/>
  </p:clrMapOvr>
</p:sld>
</file>

<file path=ppt/slides/slide5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A958C2-D40D-2871-B11E-D87825DC5C9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ED9151D-B403-2404-DAC9-FFDBB88B5779}"/>
              </a:ext>
            </a:extLst>
          </p:cNvPr>
          <p:cNvPicPr>
            <a:picLocks noChangeAspect="1"/>
          </p:cNvPicPr>
          <p:nvPr/>
        </p:nvPicPr>
        <p:blipFill>
          <a:blip r:embed="rId2"/>
          <a:stretch>
            <a:fillRect/>
          </a:stretch>
        </p:blipFill>
        <p:spPr>
          <a:xfrm>
            <a:off x="156768" y="250227"/>
            <a:ext cx="8735712" cy="3682829"/>
          </a:xfrm>
          <a:prstGeom prst="rect">
            <a:avLst/>
          </a:prstGeom>
        </p:spPr>
      </p:pic>
      <p:pic>
        <p:nvPicPr>
          <p:cNvPr id="5" name="Picture 4">
            <a:extLst>
              <a:ext uri="{FF2B5EF4-FFF2-40B4-BE49-F238E27FC236}">
                <a16:creationId xmlns:a16="http://schemas.microsoft.com/office/drawing/2014/main" id="{EA99A37D-C1C1-4279-F3B1-B2D8685D683E}"/>
              </a:ext>
            </a:extLst>
          </p:cNvPr>
          <p:cNvPicPr>
            <a:picLocks noChangeAspect="1"/>
          </p:cNvPicPr>
          <p:nvPr/>
        </p:nvPicPr>
        <p:blipFill>
          <a:blip r:embed="rId3"/>
          <a:stretch>
            <a:fillRect/>
          </a:stretch>
        </p:blipFill>
        <p:spPr>
          <a:xfrm>
            <a:off x="126556" y="3933056"/>
            <a:ext cx="8765924" cy="2016224"/>
          </a:xfrm>
          <a:prstGeom prst="rect">
            <a:avLst/>
          </a:prstGeom>
        </p:spPr>
      </p:pic>
      <p:sp>
        <p:nvSpPr>
          <p:cNvPr id="2" name="Footer Placeholder 1">
            <a:extLst>
              <a:ext uri="{FF2B5EF4-FFF2-40B4-BE49-F238E27FC236}">
                <a16:creationId xmlns:a16="http://schemas.microsoft.com/office/drawing/2014/main" id="{C1A88E8B-37AB-1254-E983-7E99E378CC4E}"/>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986527510"/>
      </p:ext>
    </p:extLst>
  </p:cSld>
  <p:clrMapOvr>
    <a:masterClrMapping/>
  </p:clrMapOvr>
</p:sld>
</file>

<file path=ppt/slides/slide5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Content Placeholder 2"/>
          <p:cNvSpPr>
            <a:spLocks noGrp="1"/>
          </p:cNvSpPr>
          <p:nvPr>
            <p:ph idx="1"/>
          </p:nvPr>
        </p:nvSpPr>
        <p:spPr>
          <a:xfrm>
            <a:off x="228600" y="228600"/>
            <a:ext cx="8763000" cy="6248400"/>
          </a:xfrm>
        </p:spPr>
        <p:txBody>
          <a:bodyPr/>
          <a:lstStyle/>
          <a:p>
            <a:pPr algn="just" eaLnBrk="1" hangingPunct="1">
              <a:buFont typeface="Wingdings 3" pitchFamily="18" charset="2"/>
              <a:buNone/>
            </a:pPr>
            <a:r>
              <a:rPr lang="en-US" sz="2400" b="1" dirty="0">
                <a:solidFill>
                  <a:schemeClr val="tx1"/>
                </a:solidFill>
                <a:latin typeface="Times New Roman" pitchFamily="18" charset="0"/>
                <a:cs typeface="Times New Roman" pitchFamily="18" charset="0"/>
              </a:rPr>
              <a:t>30A – Details about “Primary Adjustments” in transfer pricing to be reported here as per Section 92CE.</a:t>
            </a:r>
          </a:p>
          <a:p>
            <a:pPr algn="just" eaLnBrk="1" hangingPunct="1">
              <a:buFont typeface="Wingdings 3" pitchFamily="18" charset="2"/>
              <a:buNone/>
            </a:pPr>
            <a:r>
              <a:rPr lang="en-US" sz="2400" dirty="0">
                <a:solidFill>
                  <a:schemeClr val="tx1"/>
                </a:solidFill>
                <a:latin typeface="Times New Roman" pitchFamily="18" charset="0"/>
                <a:cs typeface="Times New Roman" pitchFamily="18" charset="0"/>
              </a:rPr>
              <a:t>[</a:t>
            </a:r>
            <a:r>
              <a:rPr lang="en-US" sz="2400" b="1" dirty="0">
                <a:solidFill>
                  <a:schemeClr val="tx1"/>
                </a:solidFill>
                <a:latin typeface="Times New Roman" pitchFamily="18" charset="0"/>
                <a:cs typeface="Times New Roman" pitchFamily="18" charset="0"/>
              </a:rPr>
              <a:t>Secondary adjustment in certain cases.</a:t>
            </a:r>
            <a:endParaRPr lang="en-US" sz="2400" dirty="0">
              <a:solidFill>
                <a:schemeClr val="tx1"/>
              </a:solidFill>
              <a:latin typeface="Times New Roman" pitchFamily="18" charset="0"/>
              <a:cs typeface="Times New Roman" pitchFamily="18" charset="0"/>
            </a:endParaRPr>
          </a:p>
          <a:p>
            <a:pPr algn="just" eaLnBrk="1" hangingPunct="1">
              <a:buFont typeface="Wingdings 3" pitchFamily="18" charset="2"/>
              <a:buNone/>
            </a:pPr>
            <a:r>
              <a:rPr lang="en-US" sz="2400" b="1" dirty="0">
                <a:solidFill>
                  <a:schemeClr val="tx1"/>
                </a:solidFill>
                <a:latin typeface="Times New Roman" pitchFamily="18" charset="0"/>
                <a:cs typeface="Times New Roman" pitchFamily="18" charset="0"/>
              </a:rPr>
              <a:t>92CE. </a:t>
            </a:r>
            <a:r>
              <a:rPr lang="en-US" sz="2400" dirty="0">
                <a:solidFill>
                  <a:schemeClr val="tx1"/>
                </a:solidFill>
                <a:latin typeface="Times New Roman" pitchFamily="18" charset="0"/>
                <a:cs typeface="Times New Roman" pitchFamily="18" charset="0"/>
              </a:rPr>
              <a:t>(1) Where a primary adjustment to transfer price,—</a:t>
            </a:r>
          </a:p>
          <a:p>
            <a:pPr algn="just" eaLnBrk="1" hangingPunct="1">
              <a:buFont typeface="Wingdings 3" pitchFamily="18" charset="2"/>
              <a:buNone/>
            </a:pP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a:t>
            </a:r>
            <a:r>
              <a:rPr lang="en-US" sz="2400" dirty="0">
                <a:solidFill>
                  <a:schemeClr val="tx1"/>
                </a:solidFill>
                <a:latin typeface="Times New Roman" pitchFamily="18" charset="0"/>
                <a:cs typeface="Times New Roman" pitchFamily="18" charset="0"/>
              </a:rPr>
              <a:t>) has been made </a:t>
            </a:r>
            <a:r>
              <a:rPr lang="en-US" sz="2400" dirty="0" err="1">
                <a:solidFill>
                  <a:schemeClr val="tx1"/>
                </a:solidFill>
                <a:latin typeface="Times New Roman" pitchFamily="18" charset="0"/>
                <a:cs typeface="Times New Roman" pitchFamily="18" charset="0"/>
              </a:rPr>
              <a:t>suo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motu</a:t>
            </a:r>
            <a:r>
              <a:rPr lang="en-US" sz="2400" dirty="0">
                <a:solidFill>
                  <a:schemeClr val="tx1"/>
                </a:solidFill>
                <a:latin typeface="Times New Roman" pitchFamily="18" charset="0"/>
                <a:cs typeface="Times New Roman" pitchFamily="18" charset="0"/>
              </a:rPr>
              <a:t> by the </a:t>
            </a:r>
            <a:r>
              <a:rPr lang="en-US" sz="2400" dirty="0" err="1">
                <a:solidFill>
                  <a:schemeClr val="tx1"/>
                </a:solidFill>
                <a:latin typeface="Times New Roman" pitchFamily="18" charset="0"/>
                <a:cs typeface="Times New Roman" pitchFamily="18" charset="0"/>
              </a:rPr>
              <a:t>assessee</a:t>
            </a:r>
            <a:r>
              <a:rPr lang="en-US" sz="2400" dirty="0">
                <a:solidFill>
                  <a:schemeClr val="tx1"/>
                </a:solidFill>
                <a:latin typeface="Times New Roman" pitchFamily="18" charset="0"/>
                <a:cs typeface="Times New Roman" pitchFamily="18" charset="0"/>
              </a:rPr>
              <a:t> in his return of income;</a:t>
            </a:r>
          </a:p>
          <a:p>
            <a:pPr algn="just" eaLnBrk="1" hangingPunct="1">
              <a:buFont typeface="Wingdings 3" pitchFamily="18" charset="2"/>
              <a:buNone/>
            </a:pPr>
            <a:r>
              <a:rPr lang="en-US" sz="2400" dirty="0">
                <a:solidFill>
                  <a:schemeClr val="tx1"/>
                </a:solidFill>
                <a:latin typeface="Times New Roman" pitchFamily="18" charset="0"/>
                <a:cs typeface="Times New Roman" pitchFamily="18" charset="0"/>
              </a:rPr>
              <a:t> 	(ii) made by the Assessing Officer has been accepted by the </a:t>
            </a:r>
            <a:r>
              <a:rPr lang="en-US" sz="2400" dirty="0" err="1">
                <a:solidFill>
                  <a:schemeClr val="tx1"/>
                </a:solidFill>
                <a:latin typeface="Times New Roman" pitchFamily="18" charset="0"/>
                <a:cs typeface="Times New Roman" pitchFamily="18" charset="0"/>
              </a:rPr>
              <a:t>assessee</a:t>
            </a:r>
            <a:r>
              <a:rPr lang="en-US" sz="2400" dirty="0">
                <a:solidFill>
                  <a:schemeClr val="tx1"/>
                </a:solidFill>
                <a:latin typeface="Times New Roman" pitchFamily="18" charset="0"/>
                <a:cs typeface="Times New Roman" pitchFamily="18" charset="0"/>
              </a:rPr>
              <a:t>;</a:t>
            </a:r>
          </a:p>
          <a:p>
            <a:pPr algn="just" eaLnBrk="1" hangingPunct="1">
              <a:buFont typeface="Wingdings 3" pitchFamily="18" charset="2"/>
              <a:buNone/>
            </a:pPr>
            <a:r>
              <a:rPr lang="en-US" sz="2400" dirty="0">
                <a:solidFill>
                  <a:schemeClr val="tx1"/>
                </a:solidFill>
                <a:latin typeface="Times New Roman" pitchFamily="18" charset="0"/>
                <a:cs typeface="Times New Roman" pitchFamily="18" charset="0"/>
              </a:rPr>
              <a:t>	(iii) is determined by an advance pricing agreement entered into by the </a:t>
            </a:r>
            <a:r>
              <a:rPr lang="en-US" sz="2400" dirty="0" err="1">
                <a:solidFill>
                  <a:schemeClr val="tx1"/>
                </a:solidFill>
                <a:latin typeface="Times New Roman" pitchFamily="18" charset="0"/>
                <a:cs typeface="Times New Roman" pitchFamily="18" charset="0"/>
              </a:rPr>
              <a:t>assessee</a:t>
            </a:r>
            <a:r>
              <a:rPr lang="en-US" sz="2400" dirty="0">
                <a:solidFill>
                  <a:schemeClr val="tx1"/>
                </a:solidFill>
                <a:latin typeface="Times New Roman" pitchFamily="18" charset="0"/>
                <a:cs typeface="Times New Roman" pitchFamily="18" charset="0"/>
              </a:rPr>
              <a:t> under section 92CC;</a:t>
            </a:r>
          </a:p>
          <a:p>
            <a:pPr algn="just" eaLnBrk="1" hangingPunct="1">
              <a:buFont typeface="Wingdings 3" pitchFamily="18" charset="2"/>
              <a:buNone/>
            </a:pPr>
            <a:r>
              <a:rPr lang="en-US" sz="2400" dirty="0">
                <a:solidFill>
                  <a:schemeClr val="tx1"/>
                </a:solidFill>
                <a:latin typeface="Times New Roman" pitchFamily="18" charset="0"/>
                <a:cs typeface="Times New Roman" pitchFamily="18" charset="0"/>
              </a:rPr>
              <a:t>	(iv) is made as per the safe </a:t>
            </a:r>
            <a:r>
              <a:rPr lang="en-US" sz="2400" dirty="0" err="1">
                <a:solidFill>
                  <a:schemeClr val="tx1"/>
                </a:solidFill>
                <a:latin typeface="Times New Roman" pitchFamily="18" charset="0"/>
                <a:cs typeface="Times New Roman" pitchFamily="18" charset="0"/>
              </a:rPr>
              <a:t>harbour</a:t>
            </a:r>
            <a:r>
              <a:rPr lang="en-US" sz="2400" dirty="0">
                <a:solidFill>
                  <a:schemeClr val="tx1"/>
                </a:solidFill>
                <a:latin typeface="Times New Roman" pitchFamily="18" charset="0"/>
                <a:cs typeface="Times New Roman" pitchFamily="18" charset="0"/>
              </a:rPr>
              <a:t> rules framed under section 92CB; or</a:t>
            </a:r>
          </a:p>
          <a:p>
            <a:pPr algn="just" eaLnBrk="1" hangingPunct="1">
              <a:buFont typeface="Wingdings 3" pitchFamily="18" charset="2"/>
              <a:buNone/>
            </a:pPr>
            <a:r>
              <a:rPr lang="en-US" sz="2400" dirty="0">
                <a:solidFill>
                  <a:schemeClr val="tx1"/>
                </a:solidFill>
                <a:latin typeface="Times New Roman" pitchFamily="18" charset="0"/>
                <a:cs typeface="Times New Roman" pitchFamily="18" charset="0"/>
              </a:rPr>
              <a:t>	(v) is arising as a result of resolution of an assessment by way of the mutual agreement procedure under an agreement entered into under section 90 or section 90A for avoidance of double taxation, the </a:t>
            </a:r>
            <a:r>
              <a:rPr lang="en-US" sz="2400" dirty="0" err="1">
                <a:solidFill>
                  <a:schemeClr val="tx1"/>
                </a:solidFill>
                <a:latin typeface="Times New Roman" pitchFamily="18" charset="0"/>
                <a:cs typeface="Times New Roman" pitchFamily="18" charset="0"/>
              </a:rPr>
              <a:t>assessee</a:t>
            </a:r>
            <a:r>
              <a:rPr lang="en-US" sz="2400" dirty="0">
                <a:solidFill>
                  <a:schemeClr val="tx1"/>
                </a:solidFill>
                <a:latin typeface="Times New Roman" pitchFamily="18" charset="0"/>
                <a:cs typeface="Times New Roman" pitchFamily="18" charset="0"/>
              </a:rPr>
              <a:t> shall make a secondary adjustment:</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Content Placeholder 2"/>
          <p:cNvSpPr>
            <a:spLocks noGrp="1"/>
          </p:cNvSpPr>
          <p:nvPr>
            <p:ph idx="1"/>
          </p:nvPr>
        </p:nvSpPr>
        <p:spPr>
          <a:xfrm>
            <a:off x="228600" y="228600"/>
            <a:ext cx="8763000" cy="6172200"/>
          </a:xfrm>
        </p:spPr>
        <p:txBody>
          <a:bodyPr/>
          <a:lstStyle/>
          <a:p>
            <a:pPr algn="just" eaLnBrk="1" hangingPunct="1">
              <a:buFont typeface="Wingdings 3" pitchFamily="18" charset="2"/>
              <a:buNone/>
            </a:pPr>
            <a:r>
              <a:rPr lang="en-US" sz="2400" b="1" dirty="0">
                <a:solidFill>
                  <a:schemeClr val="tx1"/>
                </a:solidFill>
                <a:latin typeface="Times New Roman" pitchFamily="18" charset="0"/>
                <a:cs typeface="Times New Roman" pitchFamily="18" charset="0"/>
              </a:rPr>
              <a:t>Provided </a:t>
            </a:r>
            <a:r>
              <a:rPr lang="en-US" sz="2400" dirty="0">
                <a:solidFill>
                  <a:schemeClr val="tx1"/>
                </a:solidFill>
                <a:latin typeface="Times New Roman" pitchFamily="18" charset="0"/>
                <a:cs typeface="Times New Roman" pitchFamily="18" charset="0"/>
              </a:rPr>
              <a:t>that nothing contained in this section shall apply, if,—</a:t>
            </a:r>
          </a:p>
          <a:p>
            <a:pPr algn="just" eaLnBrk="1" hangingPunct="1">
              <a:buFont typeface="Wingdings 3" pitchFamily="18" charset="2"/>
              <a:buNone/>
            </a:pP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a:t>
            </a:r>
            <a:r>
              <a:rPr lang="en-US" sz="2400" dirty="0">
                <a:solidFill>
                  <a:schemeClr val="tx1"/>
                </a:solidFill>
                <a:latin typeface="Times New Roman" pitchFamily="18" charset="0"/>
                <a:cs typeface="Times New Roman" pitchFamily="18" charset="0"/>
              </a:rPr>
              <a:t>) the amount of primary adjustment made in any previous year does not exceed one </a:t>
            </a:r>
            <a:r>
              <a:rPr lang="en-US" sz="2400" dirty="0" err="1">
                <a:solidFill>
                  <a:schemeClr val="tx1"/>
                </a:solidFill>
                <a:latin typeface="Times New Roman" pitchFamily="18" charset="0"/>
                <a:cs typeface="Times New Roman" pitchFamily="18" charset="0"/>
              </a:rPr>
              <a:t>crore</a:t>
            </a:r>
            <a:r>
              <a:rPr lang="en-US" sz="2400" dirty="0">
                <a:solidFill>
                  <a:schemeClr val="tx1"/>
                </a:solidFill>
                <a:latin typeface="Times New Roman" pitchFamily="18" charset="0"/>
                <a:cs typeface="Times New Roman" pitchFamily="18" charset="0"/>
              </a:rPr>
              <a:t> rupees; and</a:t>
            </a:r>
          </a:p>
          <a:p>
            <a:pPr algn="just" eaLnBrk="1" hangingPunct="1">
              <a:buFont typeface="Wingdings 3" pitchFamily="18" charset="2"/>
              <a:buNone/>
            </a:pPr>
            <a:r>
              <a:rPr lang="en-US" sz="2400" dirty="0">
                <a:solidFill>
                  <a:schemeClr val="tx1"/>
                </a:solidFill>
                <a:latin typeface="Times New Roman" pitchFamily="18" charset="0"/>
                <a:cs typeface="Times New Roman" pitchFamily="18" charset="0"/>
              </a:rPr>
              <a:t>	(ii) the primary adjustment is made in respect of an assessment year commencing on or before the 1st day of April, 2016.</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2"/>
          <p:cNvSpPr>
            <a:spLocks noGrp="1"/>
          </p:cNvSpPr>
          <p:nvPr>
            <p:ph idx="1"/>
          </p:nvPr>
        </p:nvSpPr>
        <p:spPr>
          <a:xfrm>
            <a:off x="228600" y="228600"/>
            <a:ext cx="8763000" cy="6172200"/>
          </a:xfrm>
        </p:spPr>
        <p:txBody>
          <a:bodyPr/>
          <a:lstStyle/>
          <a:p>
            <a:pPr algn="just" eaLnBrk="1" hangingPunct="1">
              <a:buFont typeface="Wingdings 3" pitchFamily="18" charset="2"/>
              <a:buNone/>
            </a:pPr>
            <a:r>
              <a:rPr lang="en-US" sz="2400" dirty="0">
                <a:solidFill>
                  <a:schemeClr val="tx1"/>
                </a:solidFill>
                <a:latin typeface="Times New Roman" pitchFamily="18" charset="0"/>
                <a:cs typeface="Times New Roman" pitchFamily="18" charset="0"/>
              </a:rPr>
              <a:t>(2) Where, as a result of primary adjustment to the transfer price, </a:t>
            </a:r>
          </a:p>
          <a:p>
            <a:pPr lvl="1" indent="-255588" algn="just" eaLnBrk="1" hangingPunct="1">
              <a:buFont typeface="Wingdings" pitchFamily="2" charset="2"/>
              <a:buChar char="Ø"/>
            </a:pPr>
            <a:r>
              <a:rPr lang="en-US" sz="2400" dirty="0">
                <a:solidFill>
                  <a:schemeClr val="tx1"/>
                </a:solidFill>
                <a:latin typeface="Times New Roman" pitchFamily="18" charset="0"/>
                <a:cs typeface="Times New Roman" pitchFamily="18" charset="0"/>
              </a:rPr>
              <a:t>there is an increase in the total income or reduction in the loss, </a:t>
            </a:r>
          </a:p>
          <a:p>
            <a:pPr lvl="1" indent="-255588" algn="just" eaLnBrk="1" hangingPunct="1">
              <a:buFont typeface="Wingdings" pitchFamily="2" charset="2"/>
              <a:buChar char="Ø"/>
            </a:pPr>
            <a:r>
              <a:rPr lang="en-US" sz="2400" dirty="0">
                <a:solidFill>
                  <a:schemeClr val="tx1"/>
                </a:solidFill>
                <a:latin typeface="Times New Roman" pitchFamily="18" charset="0"/>
                <a:cs typeface="Times New Roman" pitchFamily="18" charset="0"/>
              </a:rPr>
              <a:t>as the case may be, </a:t>
            </a:r>
          </a:p>
          <a:p>
            <a:pPr lvl="1" indent="-255588" algn="just" eaLnBrk="1" hangingPunct="1">
              <a:buFont typeface="Wingdings" pitchFamily="2" charset="2"/>
              <a:buChar char="Ø"/>
            </a:pPr>
            <a:r>
              <a:rPr lang="en-US" sz="2400" dirty="0">
                <a:solidFill>
                  <a:schemeClr val="tx1"/>
                </a:solidFill>
                <a:latin typeface="Times New Roman" pitchFamily="18" charset="0"/>
                <a:cs typeface="Times New Roman" pitchFamily="18" charset="0"/>
              </a:rPr>
              <a:t>of the </a:t>
            </a:r>
            <a:r>
              <a:rPr lang="en-US" sz="2400" dirty="0" err="1">
                <a:solidFill>
                  <a:schemeClr val="tx1"/>
                </a:solidFill>
                <a:latin typeface="Times New Roman" pitchFamily="18" charset="0"/>
                <a:cs typeface="Times New Roman" pitchFamily="18" charset="0"/>
              </a:rPr>
              <a:t>assessee</a:t>
            </a:r>
            <a:r>
              <a:rPr lang="en-US" sz="2400" dirty="0">
                <a:solidFill>
                  <a:schemeClr val="tx1"/>
                </a:solidFill>
                <a:latin typeface="Times New Roman" pitchFamily="18" charset="0"/>
                <a:cs typeface="Times New Roman" pitchFamily="18" charset="0"/>
              </a:rPr>
              <a:t>, </a:t>
            </a:r>
          </a:p>
          <a:p>
            <a:pPr lvl="1" indent="-255588" algn="just" eaLnBrk="1" hangingPunct="1">
              <a:buFont typeface="Wingdings" pitchFamily="2" charset="2"/>
              <a:buChar char="Ø"/>
            </a:pPr>
            <a:r>
              <a:rPr lang="en-US" sz="2400" dirty="0">
                <a:solidFill>
                  <a:schemeClr val="tx1"/>
                </a:solidFill>
                <a:latin typeface="Times New Roman" pitchFamily="18" charset="0"/>
                <a:cs typeface="Times New Roman" pitchFamily="18" charset="0"/>
              </a:rPr>
              <a:t>the excess money which is available with its associated enterprise, </a:t>
            </a:r>
          </a:p>
          <a:p>
            <a:pPr lvl="1" indent="-255588" algn="just" eaLnBrk="1" hangingPunct="1">
              <a:buFont typeface="Wingdings" pitchFamily="2" charset="2"/>
              <a:buChar char="Ø"/>
            </a:pPr>
            <a:r>
              <a:rPr lang="en-US" sz="2400" dirty="0">
                <a:solidFill>
                  <a:schemeClr val="tx1"/>
                </a:solidFill>
                <a:latin typeface="Times New Roman" pitchFamily="18" charset="0"/>
                <a:cs typeface="Times New Roman" pitchFamily="18" charset="0"/>
              </a:rPr>
              <a:t>if not repatriated to India within the time as may be prescribed, </a:t>
            </a:r>
          </a:p>
          <a:p>
            <a:pPr lvl="1" indent="-255588" algn="just" eaLnBrk="1" hangingPunct="1">
              <a:buFont typeface="Wingdings" pitchFamily="2" charset="2"/>
              <a:buChar char="Ø"/>
            </a:pPr>
            <a:r>
              <a:rPr lang="en-US" sz="2400" dirty="0">
                <a:solidFill>
                  <a:schemeClr val="tx1"/>
                </a:solidFill>
                <a:latin typeface="Times New Roman" pitchFamily="18" charset="0"/>
                <a:cs typeface="Times New Roman" pitchFamily="18" charset="0"/>
              </a:rPr>
              <a:t>shall be deemed to be an advance made by the </a:t>
            </a:r>
            <a:r>
              <a:rPr lang="en-US" sz="2400" dirty="0" err="1">
                <a:solidFill>
                  <a:schemeClr val="tx1"/>
                </a:solidFill>
                <a:latin typeface="Times New Roman" pitchFamily="18" charset="0"/>
                <a:cs typeface="Times New Roman" pitchFamily="18" charset="0"/>
              </a:rPr>
              <a:t>assessee</a:t>
            </a:r>
            <a:r>
              <a:rPr lang="en-US" sz="2400" dirty="0">
                <a:solidFill>
                  <a:schemeClr val="tx1"/>
                </a:solidFill>
                <a:latin typeface="Times New Roman" pitchFamily="18" charset="0"/>
                <a:cs typeface="Times New Roman" pitchFamily="18" charset="0"/>
              </a:rPr>
              <a:t> to such associated enterprise and the interest on such advance, </a:t>
            </a:r>
          </a:p>
          <a:p>
            <a:pPr lvl="1" indent="-255588" algn="just" eaLnBrk="1" hangingPunct="1">
              <a:buFont typeface="Wingdings" pitchFamily="2" charset="2"/>
              <a:buChar char="Ø"/>
            </a:pPr>
            <a:r>
              <a:rPr lang="en-US" sz="2400" dirty="0">
                <a:solidFill>
                  <a:schemeClr val="tx1"/>
                </a:solidFill>
                <a:latin typeface="Times New Roman" pitchFamily="18" charset="0"/>
                <a:cs typeface="Times New Roman" pitchFamily="18" charset="0"/>
              </a:rPr>
              <a:t>shall be computed in such manner as may be prescribed.</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Content Placeholder 2"/>
          <p:cNvSpPr>
            <a:spLocks noGrp="1"/>
          </p:cNvSpPr>
          <p:nvPr>
            <p:ph idx="1"/>
          </p:nvPr>
        </p:nvSpPr>
        <p:spPr>
          <a:xfrm>
            <a:off x="304800" y="381000"/>
            <a:ext cx="8534400" cy="5516563"/>
          </a:xfrm>
        </p:spPr>
        <p:txBody>
          <a:bodyPr/>
          <a:lstStyle/>
          <a:p>
            <a:pPr marL="365760" indent="-256032" algn="just" eaLnBrk="1" fontAlgn="auto" hangingPunct="1">
              <a:spcAft>
                <a:spcPts val="0"/>
              </a:spcAft>
              <a:buFont typeface="Wingdings 3"/>
              <a:buNone/>
              <a:defRPr/>
            </a:pPr>
            <a:r>
              <a:rPr lang="en-US" sz="2400" dirty="0">
                <a:solidFill>
                  <a:schemeClr val="tx1"/>
                </a:solidFill>
                <a:latin typeface="Times New Roman" pitchFamily="18" charset="0"/>
                <a:cs typeface="Times New Roman" pitchFamily="18" charset="0"/>
              </a:rPr>
              <a:t>(3) For the purposes of this section,—</a:t>
            </a:r>
          </a:p>
          <a:p>
            <a:pPr marL="365760" indent="-256032" algn="just" eaLnBrk="1" fontAlgn="auto" hangingPunct="1">
              <a:spcAft>
                <a:spcPts val="0"/>
              </a:spcAft>
              <a:buFont typeface="Wingdings 3"/>
              <a:buNone/>
              <a:defRPr/>
            </a:pP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a:t>
            </a:r>
            <a:r>
              <a:rPr lang="en-US" sz="2400" dirty="0">
                <a:solidFill>
                  <a:schemeClr val="tx1"/>
                </a:solidFill>
                <a:latin typeface="Times New Roman" pitchFamily="18" charset="0"/>
                <a:cs typeface="Times New Roman" pitchFamily="18" charset="0"/>
              </a:rPr>
              <a:t>) "associated enterprise" shall have the meaning assigned to it in sub-section (1) and sub-section (2) of section 92A;</a:t>
            </a:r>
          </a:p>
          <a:p>
            <a:pPr algn="just" eaLnBrk="1" hangingPunct="1">
              <a:buFont typeface="Wingdings 3" pitchFamily="18" charset="2"/>
              <a:buNone/>
              <a:defRPr/>
            </a:pPr>
            <a:r>
              <a:rPr lang="en-US" sz="2400" dirty="0">
                <a:solidFill>
                  <a:schemeClr val="tx1"/>
                </a:solidFill>
                <a:latin typeface="Times New Roman" pitchFamily="18" charset="0"/>
                <a:cs typeface="Times New Roman" pitchFamily="18" charset="0"/>
              </a:rPr>
              <a:t>	(ii) "arm's length price" shall have the meaning assigned to it in clause (ii) of section 92F;</a:t>
            </a:r>
          </a:p>
          <a:p>
            <a:pPr algn="just" eaLnBrk="1" hangingPunct="1">
              <a:buFont typeface="Wingdings 3" pitchFamily="18" charset="2"/>
              <a:buNone/>
              <a:defRPr/>
            </a:pPr>
            <a:r>
              <a:rPr lang="en-US" sz="2400" dirty="0">
                <a:solidFill>
                  <a:schemeClr val="tx1"/>
                </a:solidFill>
                <a:latin typeface="Times New Roman" pitchFamily="18" charset="0"/>
                <a:cs typeface="Times New Roman" pitchFamily="18" charset="0"/>
              </a:rPr>
              <a:t>	(iii) "excess money" means the difference between the arm's length price determined in primary adjustment and the price at which the international transaction has actually been undertaken;</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Content Placeholder 2"/>
          <p:cNvSpPr>
            <a:spLocks noGrp="1"/>
          </p:cNvSpPr>
          <p:nvPr>
            <p:ph idx="1"/>
          </p:nvPr>
        </p:nvSpPr>
        <p:spPr>
          <a:xfrm>
            <a:off x="152400" y="381000"/>
            <a:ext cx="8763000" cy="5516563"/>
          </a:xfrm>
        </p:spPr>
        <p:txBody>
          <a:bodyPr/>
          <a:lstStyle/>
          <a:p>
            <a:pPr algn="just" eaLnBrk="1" hangingPunct="1">
              <a:buFont typeface="Wingdings 3" pitchFamily="18" charset="2"/>
              <a:buNone/>
            </a:pPr>
            <a:r>
              <a:rPr lang="en-US" sz="2400" dirty="0">
                <a:solidFill>
                  <a:schemeClr val="tx1"/>
                </a:solidFill>
                <a:latin typeface="Times New Roman" pitchFamily="18" charset="0"/>
                <a:cs typeface="Times New Roman" pitchFamily="18" charset="0"/>
              </a:rPr>
              <a:t>	(iv) "primary adjustment" to a transfer price, </a:t>
            </a:r>
          </a:p>
          <a:p>
            <a:pPr algn="just" eaLnBrk="1" hangingPunct="1">
              <a:buFont typeface="Wingdings" pitchFamily="2" charset="2"/>
              <a:buChar char="Ø"/>
            </a:pPr>
            <a:r>
              <a:rPr lang="en-US" sz="2400" dirty="0">
                <a:solidFill>
                  <a:schemeClr val="tx1"/>
                </a:solidFill>
                <a:latin typeface="Times New Roman" pitchFamily="18" charset="0"/>
                <a:cs typeface="Times New Roman" pitchFamily="18" charset="0"/>
              </a:rPr>
              <a:t>means the determination of transfer price in accordance with the arm's length principle </a:t>
            </a:r>
          </a:p>
          <a:p>
            <a:pPr algn="just" eaLnBrk="1" hangingPunct="1">
              <a:buFont typeface="Wingdings" pitchFamily="2" charset="2"/>
              <a:buChar char="Ø"/>
            </a:pPr>
            <a:r>
              <a:rPr lang="en-US" sz="2400" dirty="0">
                <a:solidFill>
                  <a:schemeClr val="tx1"/>
                </a:solidFill>
                <a:latin typeface="Times New Roman" pitchFamily="18" charset="0"/>
                <a:cs typeface="Times New Roman" pitchFamily="18" charset="0"/>
              </a:rPr>
              <a:t>resulting in an increase in the total income or reduction in the loss, </a:t>
            </a:r>
          </a:p>
          <a:p>
            <a:pPr algn="just" eaLnBrk="1" hangingPunct="1">
              <a:buFont typeface="Wingdings" pitchFamily="2" charset="2"/>
              <a:buChar char="Ø"/>
            </a:pPr>
            <a:r>
              <a:rPr lang="en-US" sz="2400" dirty="0">
                <a:solidFill>
                  <a:schemeClr val="tx1"/>
                </a:solidFill>
                <a:latin typeface="Times New Roman" pitchFamily="18" charset="0"/>
                <a:cs typeface="Times New Roman" pitchFamily="18" charset="0"/>
              </a:rPr>
              <a:t>as the case may be, of the </a:t>
            </a:r>
            <a:r>
              <a:rPr lang="en-US" sz="2400" dirty="0" err="1">
                <a:solidFill>
                  <a:schemeClr val="tx1"/>
                </a:solidFill>
                <a:latin typeface="Times New Roman" pitchFamily="18" charset="0"/>
                <a:cs typeface="Times New Roman" pitchFamily="18" charset="0"/>
              </a:rPr>
              <a:t>assessee</a:t>
            </a:r>
            <a:r>
              <a:rPr lang="en-US" sz="2400" dirty="0">
                <a:solidFill>
                  <a:schemeClr val="tx1"/>
                </a:solidFill>
                <a:latin typeface="Times New Roman" pitchFamily="18" charset="0"/>
                <a:cs typeface="Times New Roman" pitchFamily="18" charset="0"/>
              </a:rPr>
              <a:t>;</a:t>
            </a:r>
          </a:p>
          <a:p>
            <a:pPr algn="just" eaLnBrk="1" hangingPunct="1">
              <a:buFont typeface="Wingdings 3" pitchFamily="18" charset="2"/>
              <a:buNone/>
            </a:pPr>
            <a:r>
              <a:rPr lang="en-US" sz="2400" dirty="0">
                <a:solidFill>
                  <a:schemeClr val="tx1"/>
                </a:solidFill>
                <a:latin typeface="Times New Roman" pitchFamily="18" charset="0"/>
                <a:cs typeface="Times New Roman" pitchFamily="18" charset="0"/>
              </a:rPr>
              <a:t>	(v) "secondary adjustment" means an adjustment in the books of account of the </a:t>
            </a:r>
            <a:r>
              <a:rPr lang="en-US" sz="2400" dirty="0" err="1">
                <a:solidFill>
                  <a:schemeClr val="tx1"/>
                </a:solidFill>
                <a:latin typeface="Times New Roman" pitchFamily="18" charset="0"/>
                <a:cs typeface="Times New Roman" pitchFamily="18" charset="0"/>
              </a:rPr>
              <a:t>assessee</a:t>
            </a:r>
            <a:r>
              <a:rPr lang="en-US" sz="2400" dirty="0">
                <a:solidFill>
                  <a:schemeClr val="tx1"/>
                </a:solidFill>
                <a:latin typeface="Times New Roman" pitchFamily="18" charset="0"/>
                <a:cs typeface="Times New Roman" pitchFamily="18" charset="0"/>
              </a:rPr>
              <a:t> and its associated enterprise </a:t>
            </a:r>
          </a:p>
          <a:p>
            <a:pPr algn="just" eaLnBrk="1" hangingPunct="1">
              <a:buFont typeface="Wingdings" pitchFamily="2" charset="2"/>
              <a:buChar char="Ø"/>
            </a:pPr>
            <a:r>
              <a:rPr lang="en-US" sz="2400" dirty="0">
                <a:solidFill>
                  <a:schemeClr val="tx1"/>
                </a:solidFill>
                <a:latin typeface="Times New Roman" pitchFamily="18" charset="0"/>
                <a:cs typeface="Times New Roman" pitchFamily="18" charset="0"/>
              </a:rPr>
              <a:t>to reflect that the actual allocation of profits between the </a:t>
            </a:r>
            <a:r>
              <a:rPr lang="en-US" sz="2400" dirty="0" err="1">
                <a:solidFill>
                  <a:schemeClr val="tx1"/>
                </a:solidFill>
                <a:latin typeface="Times New Roman" pitchFamily="18" charset="0"/>
                <a:cs typeface="Times New Roman" pitchFamily="18" charset="0"/>
              </a:rPr>
              <a:t>assessee</a:t>
            </a:r>
            <a:r>
              <a:rPr lang="en-US" sz="2400" dirty="0">
                <a:solidFill>
                  <a:schemeClr val="tx1"/>
                </a:solidFill>
                <a:latin typeface="Times New Roman" pitchFamily="18" charset="0"/>
                <a:cs typeface="Times New Roman" pitchFamily="18" charset="0"/>
              </a:rPr>
              <a:t> and its associated enterprise are consistent with the transfer price determined as a result of primary adjustment, </a:t>
            </a:r>
          </a:p>
          <a:p>
            <a:pPr algn="just" eaLnBrk="1" hangingPunct="1">
              <a:buFont typeface="Wingdings" pitchFamily="2" charset="2"/>
              <a:buChar char="Ø"/>
            </a:pPr>
            <a:r>
              <a:rPr lang="en-US" sz="2400" dirty="0">
                <a:solidFill>
                  <a:schemeClr val="tx1"/>
                </a:solidFill>
                <a:latin typeface="Times New Roman" pitchFamily="18" charset="0"/>
                <a:cs typeface="Times New Roman" pitchFamily="18" charset="0"/>
              </a:rPr>
              <a:t>thereby removing the imbalance between cash account and actual profit of the </a:t>
            </a:r>
            <a:r>
              <a:rPr lang="en-US" sz="2400" dirty="0" err="1">
                <a:solidFill>
                  <a:schemeClr val="tx1"/>
                </a:solidFill>
                <a:latin typeface="Times New Roman" pitchFamily="18" charset="0"/>
                <a:cs typeface="Times New Roman" pitchFamily="18" charset="0"/>
              </a:rPr>
              <a:t>assessee</a:t>
            </a:r>
            <a:r>
              <a:rPr lang="en-US" sz="2400" dirty="0">
                <a:solidFill>
                  <a:schemeClr val="tx1"/>
                </a:solidFill>
                <a:latin typeface="Times New Roman" pitchFamily="18" charset="0"/>
                <a:cs typeface="Times New Roman" pitchFamily="18" charset="0"/>
              </a:rPr>
              <a:t>.]</a:t>
            </a:r>
          </a:p>
          <a:p>
            <a:pPr algn="just" eaLnBrk="1" hangingPunct="1">
              <a:buFont typeface="Wingdings" pitchFamily="2" charset="2"/>
              <a:buChar char="Ø"/>
            </a:pPr>
            <a:endParaRPr lang="en-US" sz="24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Content Placeholder 2"/>
          <p:cNvSpPr>
            <a:spLocks noGrp="1"/>
          </p:cNvSpPr>
          <p:nvPr>
            <p:ph idx="1"/>
          </p:nvPr>
        </p:nvSpPr>
        <p:spPr>
          <a:xfrm>
            <a:off x="228600" y="214313"/>
            <a:ext cx="8763000" cy="6248400"/>
          </a:xfrm>
        </p:spPr>
        <p:txBody>
          <a:bodyPr/>
          <a:lstStyle/>
          <a:p>
            <a:pPr algn="just" eaLnBrk="1" hangingPunct="1">
              <a:buFont typeface="Arial" pitchFamily="34" charset="0"/>
              <a:buNone/>
            </a:pPr>
            <a:r>
              <a:rPr lang="en-US" altLang="en-US" sz="2400" b="1" dirty="0">
                <a:latin typeface="Times New Roman" pitchFamily="18" charset="0"/>
                <a:cs typeface="Times New Roman" pitchFamily="18" charset="0"/>
              </a:rPr>
              <a:t>92CE : Bird’s Eye View</a:t>
            </a:r>
          </a:p>
          <a:p>
            <a:pPr algn="just" eaLnBrk="1" hangingPunct="1">
              <a:buFont typeface="Arial" pitchFamily="34" charset="0"/>
              <a:buNone/>
            </a:pPr>
            <a:endParaRPr lang="en-US" altLang="en-US" sz="2400" b="1" dirty="0">
              <a:latin typeface="Times New Roman" pitchFamily="18" charset="0"/>
              <a:cs typeface="Times New Roman" pitchFamily="18" charset="0"/>
            </a:endParaRPr>
          </a:p>
          <a:p>
            <a:pPr algn="just" eaLnBrk="1" hangingPunct="1">
              <a:buFont typeface="Arial" pitchFamily="34" charset="0"/>
              <a:buNone/>
            </a:pPr>
            <a:endParaRPr lang="en-US" altLang="en-US" sz="2400" dirty="0">
              <a:latin typeface="Times New Roman" pitchFamily="18" charset="0"/>
              <a:cs typeface="Times New Roman" pitchFamily="18" charset="0"/>
            </a:endParaRPr>
          </a:p>
        </p:txBody>
      </p:sp>
      <p:sp>
        <p:nvSpPr>
          <p:cNvPr id="2" name="Rectangle 1"/>
          <p:cNvSpPr/>
          <p:nvPr/>
        </p:nvSpPr>
        <p:spPr>
          <a:xfrm>
            <a:off x="152400" y="990600"/>
            <a:ext cx="2362200" cy="1295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a:solidFill>
                  <a:schemeClr val="tx1"/>
                </a:solidFill>
                <a:latin typeface="Times New Roman" panose="02020603050405020304" pitchFamily="18" charset="0"/>
                <a:cs typeface="Times New Roman" panose="02020603050405020304" pitchFamily="18" charset="0"/>
              </a:rPr>
              <a:t>INDIAN COMPANY</a:t>
            </a:r>
            <a:endParaRPr lang="en-IN"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p:nvPr/>
        </p:nvSpPr>
        <p:spPr>
          <a:xfrm>
            <a:off x="6324600" y="914400"/>
            <a:ext cx="2362200" cy="1295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a:solidFill>
                  <a:schemeClr val="tx1"/>
                </a:solidFill>
                <a:latin typeface="Times New Roman" panose="02020603050405020304" pitchFamily="18" charset="0"/>
                <a:cs typeface="Times New Roman" panose="02020603050405020304" pitchFamily="18" charset="0"/>
              </a:rPr>
              <a:t>FOREIGN COMPANY (AE)</a:t>
            </a:r>
            <a:endParaRPr lang="en-IN" dirty="0">
              <a:solidFill>
                <a:schemeClr val="tx1"/>
              </a:solidFill>
              <a:latin typeface="Times New Roman" panose="02020603050405020304" pitchFamily="18" charset="0"/>
              <a:cs typeface="Times New Roman" panose="02020603050405020304" pitchFamily="18" charset="0"/>
            </a:endParaRPr>
          </a:p>
        </p:txBody>
      </p:sp>
      <p:cxnSp>
        <p:nvCxnSpPr>
          <p:cNvPr id="5" name="Straight Arrow Connector 4"/>
          <p:cNvCxnSpPr/>
          <p:nvPr/>
        </p:nvCxnSpPr>
        <p:spPr>
          <a:xfrm>
            <a:off x="2563586" y="1512888"/>
            <a:ext cx="3695700" cy="11112"/>
          </a:xfrm>
          <a:prstGeom prst="straightConnector1">
            <a:avLst/>
          </a:prstGeom>
          <a:ln w="57150">
            <a:headEnd type="triangle"/>
            <a:tailEnd type="triangle"/>
          </a:ln>
        </p:spPr>
        <p:style>
          <a:lnRef idx="1">
            <a:schemeClr val="accent1"/>
          </a:lnRef>
          <a:fillRef idx="0">
            <a:schemeClr val="accent1"/>
          </a:fillRef>
          <a:effectRef idx="0">
            <a:schemeClr val="accent1"/>
          </a:effectRef>
          <a:fontRef idx="minor">
            <a:schemeClr val="tx1"/>
          </a:fontRef>
        </p:style>
      </p:cxnSp>
      <p:sp>
        <p:nvSpPr>
          <p:cNvPr id="75782" name="TextBox 5"/>
          <p:cNvSpPr txBox="1">
            <a:spLocks noChangeArrowheads="1"/>
          </p:cNvSpPr>
          <p:nvPr/>
        </p:nvSpPr>
        <p:spPr bwMode="auto">
          <a:xfrm>
            <a:off x="2895600" y="1066800"/>
            <a:ext cx="2971800" cy="369888"/>
          </a:xfrm>
          <a:prstGeom prst="rect">
            <a:avLst/>
          </a:prstGeom>
          <a:noFill/>
          <a:ln w="9525">
            <a:noFill/>
            <a:miter lim="800000"/>
            <a:headEnd/>
            <a:tailEnd/>
          </a:ln>
        </p:spPr>
        <p:txBody>
          <a:bodyPr>
            <a:spAutoFit/>
          </a:bodyPr>
          <a:lstStyle/>
          <a:p>
            <a:r>
              <a:rPr lang="en-US" altLang="en-US">
                <a:latin typeface="Times New Roman" panose="02020603050405020304" pitchFamily="18" charset="0"/>
                <a:cs typeface="Times New Roman" panose="02020603050405020304" pitchFamily="18" charset="0"/>
              </a:rPr>
              <a:t>Sold goods @ 100 cr</a:t>
            </a:r>
            <a:endParaRPr lang="en-IN" altLang="en-US">
              <a:latin typeface="Times New Roman" panose="02020603050405020304" pitchFamily="18" charset="0"/>
              <a:cs typeface="Times New Roman" panose="02020603050405020304" pitchFamily="18" charset="0"/>
            </a:endParaRPr>
          </a:p>
        </p:txBody>
      </p:sp>
      <p:sp>
        <p:nvSpPr>
          <p:cNvPr id="75783" name="TextBox 7"/>
          <p:cNvSpPr txBox="1">
            <a:spLocks noChangeArrowheads="1"/>
          </p:cNvSpPr>
          <p:nvPr/>
        </p:nvSpPr>
        <p:spPr bwMode="auto">
          <a:xfrm>
            <a:off x="2971800" y="1752600"/>
            <a:ext cx="2971800" cy="369888"/>
          </a:xfrm>
          <a:prstGeom prst="rect">
            <a:avLst/>
          </a:prstGeom>
          <a:noFill/>
          <a:ln w="9525">
            <a:noFill/>
            <a:miter lim="800000"/>
            <a:headEnd/>
            <a:tailEnd/>
          </a:ln>
        </p:spPr>
        <p:txBody>
          <a:bodyPr>
            <a:spAutoFit/>
          </a:bodyPr>
          <a:lstStyle/>
          <a:p>
            <a:r>
              <a:rPr lang="en-US" altLang="en-US">
                <a:latin typeface="Times New Roman" panose="02020603050405020304" pitchFamily="18" charset="0"/>
                <a:cs typeface="Times New Roman" panose="02020603050405020304" pitchFamily="18" charset="0"/>
              </a:rPr>
              <a:t>ALP determined @ 110 cr</a:t>
            </a:r>
            <a:endParaRPr lang="en-IN" altLang="en-US">
              <a:latin typeface="Times New Roman" panose="02020603050405020304" pitchFamily="18" charset="0"/>
              <a:cs typeface="Times New Roman" panose="02020603050405020304" pitchFamily="18" charset="0"/>
            </a:endParaRPr>
          </a:p>
        </p:txBody>
      </p:sp>
      <p:sp>
        <p:nvSpPr>
          <p:cNvPr id="75784" name="TextBox 6"/>
          <p:cNvSpPr txBox="1">
            <a:spLocks noChangeArrowheads="1"/>
          </p:cNvSpPr>
          <p:nvPr/>
        </p:nvSpPr>
        <p:spPr bwMode="auto">
          <a:xfrm>
            <a:off x="152400" y="2438400"/>
            <a:ext cx="8534400" cy="3140075"/>
          </a:xfrm>
          <a:prstGeom prst="rect">
            <a:avLst/>
          </a:prstGeom>
          <a:noFill/>
          <a:ln w="9525">
            <a:noFill/>
            <a:miter lim="800000"/>
            <a:headEnd/>
            <a:tailEnd/>
          </a:ln>
        </p:spPr>
        <p:txBody>
          <a:bodyPr>
            <a:spAutoFit/>
          </a:bodyPr>
          <a:lstStyle/>
          <a:p>
            <a:pPr marL="342900" indent="-342900" algn="just">
              <a:buFont typeface="Wingdings" panose="05000000000000000000" pitchFamily="2" charset="2"/>
              <a:buChar char="Ø"/>
            </a:pPr>
            <a:r>
              <a:rPr lang="en-US" altLang="en-US" sz="2200" dirty="0">
                <a:latin typeface="Times New Roman" pitchFamily="18" charset="0"/>
                <a:cs typeface="Times New Roman" pitchFamily="18" charset="0"/>
              </a:rPr>
              <a:t>10 </a:t>
            </a:r>
            <a:r>
              <a:rPr lang="en-US" altLang="en-US" sz="2200" dirty="0" err="1">
                <a:latin typeface="Times New Roman" pitchFamily="18" charset="0"/>
                <a:cs typeface="Times New Roman" pitchFamily="18" charset="0"/>
              </a:rPr>
              <a:t>Crores</a:t>
            </a:r>
            <a:r>
              <a:rPr lang="en-US" altLang="en-US" sz="2200" dirty="0">
                <a:latin typeface="Times New Roman" pitchFamily="18" charset="0"/>
                <a:cs typeface="Times New Roman" pitchFamily="18" charset="0"/>
              </a:rPr>
              <a:t> is the primary adjustment.</a:t>
            </a:r>
          </a:p>
          <a:p>
            <a:pPr marL="342900" indent="-342900" algn="just">
              <a:buFont typeface="Wingdings" panose="05000000000000000000" pitchFamily="2" charset="2"/>
              <a:buChar char="Ø"/>
            </a:pPr>
            <a:r>
              <a:rPr lang="en-US" altLang="en-US" sz="2200" dirty="0">
                <a:latin typeface="Times New Roman" pitchFamily="18" charset="0"/>
                <a:cs typeface="Times New Roman" pitchFamily="18" charset="0"/>
              </a:rPr>
              <a:t>10 Crores will be added to income of Indian company under TP provisions.</a:t>
            </a:r>
          </a:p>
          <a:p>
            <a:pPr marL="342900" indent="-342900" algn="just">
              <a:buFont typeface="Wingdings" panose="05000000000000000000" pitchFamily="2" charset="2"/>
              <a:buChar char="Ø"/>
            </a:pPr>
            <a:r>
              <a:rPr lang="en-US" altLang="en-US" sz="2200" dirty="0">
                <a:latin typeface="Times New Roman" pitchFamily="18" charset="0"/>
                <a:cs typeface="Times New Roman" pitchFamily="18" charset="0"/>
              </a:rPr>
              <a:t>10 </a:t>
            </a:r>
            <a:r>
              <a:rPr lang="en-US" altLang="en-US" sz="2200" dirty="0" err="1">
                <a:latin typeface="Times New Roman" pitchFamily="18" charset="0"/>
                <a:cs typeface="Times New Roman" pitchFamily="18" charset="0"/>
              </a:rPr>
              <a:t>Crores</a:t>
            </a:r>
            <a:r>
              <a:rPr lang="en-US" altLang="en-US" sz="2200" dirty="0">
                <a:latin typeface="Times New Roman" pitchFamily="18" charset="0"/>
                <a:cs typeface="Times New Roman" pitchFamily="18" charset="0"/>
              </a:rPr>
              <a:t> to be repatriated to India within prescribed time.</a:t>
            </a:r>
          </a:p>
          <a:p>
            <a:pPr marL="342900" indent="-342900" algn="just">
              <a:buFont typeface="Wingdings" panose="05000000000000000000" pitchFamily="2" charset="2"/>
              <a:buChar char="Ø"/>
            </a:pPr>
            <a:r>
              <a:rPr lang="en-US" altLang="en-US" sz="2200" dirty="0">
                <a:latin typeface="Times New Roman" pitchFamily="18" charset="0"/>
                <a:cs typeface="Times New Roman" pitchFamily="18" charset="0"/>
              </a:rPr>
              <a:t>If not 10 </a:t>
            </a:r>
            <a:r>
              <a:rPr lang="en-US" altLang="en-US" sz="2200" dirty="0" err="1">
                <a:latin typeface="Times New Roman" pitchFamily="18" charset="0"/>
                <a:cs typeface="Times New Roman" pitchFamily="18" charset="0"/>
              </a:rPr>
              <a:t>Crores</a:t>
            </a:r>
            <a:r>
              <a:rPr lang="en-US" altLang="en-US" sz="2200" dirty="0">
                <a:latin typeface="Times New Roman" pitchFamily="18" charset="0"/>
                <a:cs typeface="Times New Roman" pitchFamily="18" charset="0"/>
              </a:rPr>
              <a:t> shall be deemed to be Advance made by Indian Company to Foreign AE.</a:t>
            </a:r>
          </a:p>
          <a:p>
            <a:pPr marL="342900" indent="-342900" algn="just">
              <a:buFont typeface="Wingdings" panose="05000000000000000000" pitchFamily="2" charset="2"/>
              <a:buChar char="Ø"/>
            </a:pPr>
            <a:r>
              <a:rPr lang="en-US" altLang="en-US" sz="2200" dirty="0">
                <a:latin typeface="Times New Roman" pitchFamily="18" charset="0"/>
                <a:cs typeface="Times New Roman" pitchFamily="18" charset="0"/>
              </a:rPr>
              <a:t>Interest in respect of such deemed advance shall be taxed in the hands of the Indian Entity : Secondary Adjustment.</a:t>
            </a:r>
          </a:p>
          <a:p>
            <a:pPr marL="342900" indent="-342900" algn="just">
              <a:buFont typeface="Arial" pitchFamily="34" charset="0"/>
              <a:buChar char="•"/>
            </a:pPr>
            <a:endParaRPr lang="en-IN" altLang="en-US" sz="2200" dirty="0">
              <a:latin typeface="Times New Roman" pitchFamily="18" charset="0"/>
              <a:cs typeface="Times New Roman" pitchFamily="18" charset="0"/>
            </a:endParaRPr>
          </a:p>
        </p:txBody>
      </p:sp>
      <p:sp>
        <p:nvSpPr>
          <p:cNvPr id="3" name="Footer Placeholder 2"/>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Content Placeholder 2"/>
          <p:cNvSpPr>
            <a:spLocks noGrp="1"/>
          </p:cNvSpPr>
          <p:nvPr>
            <p:ph idx="1"/>
          </p:nvPr>
        </p:nvSpPr>
        <p:spPr>
          <a:xfrm>
            <a:off x="228600" y="214313"/>
            <a:ext cx="8763000" cy="6248400"/>
          </a:xfrm>
        </p:spPr>
        <p:txBody>
          <a:bodyPr/>
          <a:lstStyle/>
          <a:p>
            <a:pPr algn="just" eaLnBrk="1" hangingPunct="1">
              <a:buFont typeface="Arial" pitchFamily="34" charset="0"/>
              <a:buNone/>
            </a:pPr>
            <a:r>
              <a:rPr lang="en-US" altLang="en-US" sz="2400" b="1" dirty="0">
                <a:solidFill>
                  <a:schemeClr val="tx1"/>
                </a:solidFill>
                <a:latin typeface="Times New Roman" pitchFamily="18" charset="0"/>
                <a:cs typeface="Times New Roman" pitchFamily="18" charset="0"/>
              </a:rPr>
              <a:t>92CE: Situations where primary adjustment could result into Secondary adjustment.</a:t>
            </a:r>
            <a:endParaRPr lang="en-US" altLang="en-US" sz="2400" dirty="0">
              <a:solidFill>
                <a:schemeClr val="tx1"/>
              </a:solidFill>
              <a:latin typeface="Times New Roman" pitchFamily="18" charset="0"/>
              <a:cs typeface="Times New Roman" pitchFamily="18" charset="0"/>
            </a:endParaRPr>
          </a:p>
          <a:p>
            <a:pPr algn="just" eaLnBrk="1" hangingPunct="1">
              <a:buFont typeface="Wingdings 3" pitchFamily="18" charset="2"/>
              <a:buNone/>
            </a:pPr>
            <a:r>
              <a:rPr lang="en-US" altLang="en-US" sz="2400" b="1" dirty="0">
                <a:solidFill>
                  <a:schemeClr val="tx1"/>
                </a:solidFill>
                <a:latin typeface="Times New Roman" pitchFamily="18" charset="0"/>
                <a:cs typeface="Times New Roman" pitchFamily="18" charset="0"/>
              </a:rPr>
              <a:t>92CE. </a:t>
            </a:r>
            <a:r>
              <a:rPr lang="en-US" altLang="en-US" sz="2400" dirty="0">
                <a:solidFill>
                  <a:schemeClr val="tx1"/>
                </a:solidFill>
                <a:latin typeface="Times New Roman" pitchFamily="18" charset="0"/>
                <a:cs typeface="Times New Roman" pitchFamily="18" charset="0"/>
              </a:rPr>
              <a:t>(1) Where a primary adjustment to transfer price,-</a:t>
            </a:r>
          </a:p>
          <a:p>
            <a:pPr algn="just" eaLnBrk="1" hangingPunct="1">
              <a:buFont typeface="Wingdings 3" pitchFamily="18" charset="2"/>
              <a:buNone/>
            </a:pPr>
            <a:r>
              <a:rPr lang="en-US" altLang="en-US" sz="2400" dirty="0">
                <a:solidFill>
                  <a:schemeClr val="tx1"/>
                </a:solidFill>
                <a:latin typeface="Times New Roman" pitchFamily="18" charset="0"/>
                <a:cs typeface="Times New Roman" pitchFamily="18" charset="0"/>
              </a:rPr>
              <a:t>  	(</a:t>
            </a:r>
            <a:r>
              <a:rPr lang="en-US" altLang="en-US" sz="2400" dirty="0" err="1">
                <a:solidFill>
                  <a:schemeClr val="tx1"/>
                </a:solidFill>
                <a:latin typeface="Times New Roman" pitchFamily="18" charset="0"/>
                <a:cs typeface="Times New Roman" pitchFamily="18" charset="0"/>
              </a:rPr>
              <a:t>i</a:t>
            </a:r>
            <a:r>
              <a:rPr lang="en-US" altLang="en-US" sz="2400" dirty="0">
                <a:solidFill>
                  <a:schemeClr val="tx1"/>
                </a:solidFill>
                <a:latin typeface="Times New Roman" pitchFamily="18" charset="0"/>
                <a:cs typeface="Times New Roman" pitchFamily="18" charset="0"/>
              </a:rPr>
              <a:t>) has been made </a:t>
            </a:r>
            <a:r>
              <a:rPr lang="en-US" altLang="en-US" sz="2400" b="1" dirty="0" err="1">
                <a:solidFill>
                  <a:schemeClr val="tx1"/>
                </a:solidFill>
                <a:latin typeface="Times New Roman" pitchFamily="18" charset="0"/>
                <a:cs typeface="Times New Roman" pitchFamily="18" charset="0"/>
              </a:rPr>
              <a:t>suo</a:t>
            </a:r>
            <a:r>
              <a:rPr lang="en-US" altLang="en-US" sz="2400" b="1" dirty="0">
                <a:solidFill>
                  <a:schemeClr val="tx1"/>
                </a:solidFill>
                <a:latin typeface="Times New Roman" pitchFamily="18" charset="0"/>
                <a:cs typeface="Times New Roman" pitchFamily="18" charset="0"/>
              </a:rPr>
              <a:t>-mot</a:t>
            </a:r>
            <a:r>
              <a:rPr lang="en-US" altLang="en-US" sz="2400" b="1" dirty="0">
                <a:latin typeface="Times New Roman" pitchFamily="18" charset="0"/>
                <a:cs typeface="Times New Roman" pitchFamily="18" charset="0"/>
              </a:rPr>
              <a:t>o</a:t>
            </a:r>
            <a:r>
              <a:rPr lang="en-US" altLang="en-US" sz="2400" dirty="0">
                <a:solidFill>
                  <a:schemeClr val="tx1"/>
                </a:solidFill>
                <a:latin typeface="Times New Roman" pitchFamily="18" charset="0"/>
                <a:cs typeface="Times New Roman" pitchFamily="18" charset="0"/>
              </a:rPr>
              <a:t> by the assessee in his return of income;</a:t>
            </a:r>
          </a:p>
          <a:p>
            <a:pPr algn="just" eaLnBrk="1" hangingPunct="1">
              <a:buFont typeface="Wingdings 3" pitchFamily="18" charset="2"/>
              <a:buNone/>
            </a:pPr>
            <a:r>
              <a:rPr lang="en-US" altLang="en-US" sz="2400" dirty="0">
                <a:solidFill>
                  <a:schemeClr val="tx1"/>
                </a:solidFill>
                <a:latin typeface="Times New Roman" pitchFamily="18" charset="0"/>
                <a:cs typeface="Times New Roman" pitchFamily="18" charset="0"/>
              </a:rPr>
              <a:t> 	(ii) made by the </a:t>
            </a:r>
            <a:r>
              <a:rPr lang="en-US" altLang="en-US" sz="2400" b="1" dirty="0">
                <a:solidFill>
                  <a:schemeClr val="tx1"/>
                </a:solidFill>
                <a:latin typeface="Times New Roman" pitchFamily="18" charset="0"/>
                <a:cs typeface="Times New Roman" pitchFamily="18" charset="0"/>
              </a:rPr>
              <a:t>Assessing Officer</a:t>
            </a:r>
            <a:r>
              <a:rPr lang="en-US" altLang="en-US" sz="2400" dirty="0">
                <a:solidFill>
                  <a:schemeClr val="tx1"/>
                </a:solidFill>
                <a:latin typeface="Times New Roman" pitchFamily="18" charset="0"/>
                <a:cs typeface="Times New Roman" pitchFamily="18" charset="0"/>
              </a:rPr>
              <a:t> has been accepted by the </a:t>
            </a:r>
            <a:r>
              <a:rPr lang="en-US" altLang="en-US" sz="2400" dirty="0" err="1">
                <a:solidFill>
                  <a:schemeClr val="tx1"/>
                </a:solidFill>
                <a:latin typeface="Times New Roman" pitchFamily="18" charset="0"/>
                <a:cs typeface="Times New Roman" pitchFamily="18" charset="0"/>
              </a:rPr>
              <a:t>assessee</a:t>
            </a:r>
            <a:r>
              <a:rPr lang="en-US" altLang="en-US" sz="2400" dirty="0">
                <a:solidFill>
                  <a:schemeClr val="tx1"/>
                </a:solidFill>
                <a:latin typeface="Times New Roman" pitchFamily="18" charset="0"/>
                <a:cs typeface="Times New Roman" pitchFamily="18" charset="0"/>
              </a:rPr>
              <a:t>;</a:t>
            </a:r>
          </a:p>
          <a:p>
            <a:pPr algn="just" eaLnBrk="1" hangingPunct="1">
              <a:buFont typeface="Wingdings 3" pitchFamily="18" charset="2"/>
              <a:buNone/>
            </a:pPr>
            <a:r>
              <a:rPr lang="en-US" altLang="en-US" sz="2400" dirty="0">
                <a:solidFill>
                  <a:schemeClr val="tx1"/>
                </a:solidFill>
                <a:latin typeface="Times New Roman" pitchFamily="18" charset="0"/>
                <a:cs typeface="Times New Roman" pitchFamily="18" charset="0"/>
              </a:rPr>
              <a:t>	(iii) is determined by an </a:t>
            </a:r>
            <a:r>
              <a:rPr lang="en-US" altLang="en-US" sz="2400" b="1" dirty="0">
                <a:solidFill>
                  <a:schemeClr val="tx1"/>
                </a:solidFill>
                <a:latin typeface="Times New Roman" pitchFamily="18" charset="0"/>
                <a:cs typeface="Times New Roman" pitchFamily="18" charset="0"/>
              </a:rPr>
              <a:t>advance pricing agreement</a:t>
            </a:r>
            <a:r>
              <a:rPr lang="en-US" altLang="en-US" sz="2400" dirty="0">
                <a:solidFill>
                  <a:schemeClr val="tx1"/>
                </a:solidFill>
                <a:latin typeface="Times New Roman" pitchFamily="18" charset="0"/>
                <a:cs typeface="Times New Roman" pitchFamily="18" charset="0"/>
              </a:rPr>
              <a:t> entered into by the </a:t>
            </a:r>
            <a:r>
              <a:rPr lang="en-US" altLang="en-US" sz="2400" dirty="0" err="1">
                <a:solidFill>
                  <a:schemeClr val="tx1"/>
                </a:solidFill>
                <a:latin typeface="Times New Roman" pitchFamily="18" charset="0"/>
                <a:cs typeface="Times New Roman" pitchFamily="18" charset="0"/>
              </a:rPr>
              <a:t>assessee</a:t>
            </a:r>
            <a:r>
              <a:rPr lang="en-US" altLang="en-US" sz="2400" dirty="0">
                <a:solidFill>
                  <a:schemeClr val="tx1"/>
                </a:solidFill>
                <a:latin typeface="Times New Roman" pitchFamily="18" charset="0"/>
                <a:cs typeface="Times New Roman" pitchFamily="18" charset="0"/>
              </a:rPr>
              <a:t> under section 92CC;</a:t>
            </a:r>
          </a:p>
          <a:p>
            <a:pPr algn="just" eaLnBrk="1" hangingPunct="1">
              <a:buFont typeface="Wingdings 3" pitchFamily="18" charset="2"/>
              <a:buNone/>
            </a:pPr>
            <a:r>
              <a:rPr lang="en-US" altLang="en-US" sz="2400" dirty="0">
                <a:solidFill>
                  <a:schemeClr val="tx1"/>
                </a:solidFill>
                <a:latin typeface="Times New Roman" pitchFamily="18" charset="0"/>
                <a:cs typeface="Times New Roman" pitchFamily="18" charset="0"/>
              </a:rPr>
              <a:t>	(iv) is made as per the </a:t>
            </a:r>
            <a:r>
              <a:rPr lang="en-US" altLang="en-US" sz="2400" b="1" dirty="0">
                <a:solidFill>
                  <a:schemeClr val="tx1"/>
                </a:solidFill>
                <a:latin typeface="Times New Roman" pitchFamily="18" charset="0"/>
                <a:cs typeface="Times New Roman" pitchFamily="18" charset="0"/>
              </a:rPr>
              <a:t>safe </a:t>
            </a:r>
            <a:r>
              <a:rPr lang="en-US" altLang="en-US" sz="2400" b="1" dirty="0" err="1">
                <a:solidFill>
                  <a:schemeClr val="tx1"/>
                </a:solidFill>
                <a:latin typeface="Times New Roman" pitchFamily="18" charset="0"/>
                <a:cs typeface="Times New Roman" pitchFamily="18" charset="0"/>
              </a:rPr>
              <a:t>harbour</a:t>
            </a:r>
            <a:r>
              <a:rPr lang="en-US" altLang="en-US" sz="2400" b="1" dirty="0">
                <a:solidFill>
                  <a:schemeClr val="tx1"/>
                </a:solidFill>
                <a:latin typeface="Times New Roman" pitchFamily="18" charset="0"/>
                <a:cs typeface="Times New Roman" pitchFamily="18" charset="0"/>
              </a:rPr>
              <a:t> rules</a:t>
            </a:r>
            <a:r>
              <a:rPr lang="en-US" altLang="en-US" sz="2400" dirty="0">
                <a:solidFill>
                  <a:schemeClr val="tx1"/>
                </a:solidFill>
                <a:latin typeface="Times New Roman" pitchFamily="18" charset="0"/>
                <a:cs typeface="Times New Roman" pitchFamily="18" charset="0"/>
              </a:rPr>
              <a:t> framed under section 92CB; or</a:t>
            </a:r>
          </a:p>
          <a:p>
            <a:pPr algn="just" eaLnBrk="1" hangingPunct="1">
              <a:buFont typeface="Wingdings 3" pitchFamily="18" charset="2"/>
              <a:buNone/>
            </a:pPr>
            <a:r>
              <a:rPr lang="en-US" altLang="en-US" sz="2400" dirty="0">
                <a:solidFill>
                  <a:schemeClr val="tx1"/>
                </a:solidFill>
                <a:latin typeface="Times New Roman" pitchFamily="18" charset="0"/>
                <a:cs typeface="Times New Roman" pitchFamily="18" charset="0"/>
              </a:rPr>
              <a:t>	(v) is arising as a result of</a:t>
            </a:r>
            <a:r>
              <a:rPr lang="en-US" altLang="en-US" sz="2400" b="1" dirty="0">
                <a:solidFill>
                  <a:schemeClr val="tx1"/>
                </a:solidFill>
                <a:latin typeface="Times New Roman" pitchFamily="18" charset="0"/>
                <a:cs typeface="Times New Roman" pitchFamily="18" charset="0"/>
              </a:rPr>
              <a:t> resolution </a:t>
            </a:r>
            <a:r>
              <a:rPr lang="en-US" altLang="en-US" sz="2400" dirty="0">
                <a:solidFill>
                  <a:schemeClr val="tx1"/>
                </a:solidFill>
                <a:latin typeface="Times New Roman" pitchFamily="18" charset="0"/>
                <a:cs typeface="Times New Roman" pitchFamily="18" charset="0"/>
              </a:rPr>
              <a:t>of an assessment </a:t>
            </a:r>
            <a:r>
              <a:rPr lang="en-US" altLang="en-US" sz="2400" b="1" dirty="0">
                <a:solidFill>
                  <a:schemeClr val="tx1"/>
                </a:solidFill>
                <a:latin typeface="Times New Roman" pitchFamily="18" charset="0"/>
                <a:cs typeface="Times New Roman" pitchFamily="18" charset="0"/>
              </a:rPr>
              <a:t>by way of the mutual agreement procedure</a:t>
            </a:r>
            <a:r>
              <a:rPr lang="en-US" altLang="en-US" sz="2400" dirty="0">
                <a:solidFill>
                  <a:schemeClr val="tx1"/>
                </a:solidFill>
                <a:latin typeface="Times New Roman" pitchFamily="18" charset="0"/>
                <a:cs typeface="Times New Roman" pitchFamily="18" charset="0"/>
              </a:rPr>
              <a:t> under an agreement entered into under section 90 or section 90A for avoidance of double taxation, the </a:t>
            </a:r>
            <a:r>
              <a:rPr lang="en-US" altLang="en-US" sz="2400" dirty="0" err="1">
                <a:solidFill>
                  <a:schemeClr val="tx1"/>
                </a:solidFill>
                <a:latin typeface="Times New Roman" pitchFamily="18" charset="0"/>
                <a:cs typeface="Times New Roman" pitchFamily="18" charset="0"/>
              </a:rPr>
              <a:t>assessee</a:t>
            </a:r>
            <a:r>
              <a:rPr lang="en-US" altLang="en-US" sz="2400" dirty="0">
                <a:solidFill>
                  <a:schemeClr val="tx1"/>
                </a:solidFill>
                <a:latin typeface="Times New Roman" pitchFamily="18" charset="0"/>
                <a:cs typeface="Times New Roman" pitchFamily="18" charset="0"/>
              </a:rPr>
              <a:t> shall make a secondary adjustment:</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Content Placeholder 2"/>
          <p:cNvSpPr>
            <a:spLocks noGrp="1"/>
          </p:cNvSpPr>
          <p:nvPr>
            <p:ph idx="1"/>
          </p:nvPr>
        </p:nvSpPr>
        <p:spPr>
          <a:xfrm>
            <a:off x="228600" y="214313"/>
            <a:ext cx="8763000" cy="6248400"/>
          </a:xfrm>
        </p:spPr>
        <p:txBody>
          <a:bodyPr/>
          <a:lstStyle/>
          <a:p>
            <a:pPr algn="just" eaLnBrk="1" hangingPunct="1">
              <a:buFont typeface="Arial" pitchFamily="34" charset="0"/>
              <a:buNone/>
            </a:pPr>
            <a:r>
              <a:rPr lang="en-US" altLang="en-US" sz="2400" b="1" dirty="0">
                <a:solidFill>
                  <a:schemeClr val="tx1"/>
                </a:solidFill>
                <a:latin typeface="Times New Roman" pitchFamily="18" charset="0"/>
                <a:cs typeface="Times New Roman" pitchFamily="18" charset="0"/>
              </a:rPr>
              <a:t>92CE: No Secondary Adjustments in following cases.</a:t>
            </a:r>
            <a:endParaRPr lang="en-US" altLang="en-US" sz="2400" dirty="0">
              <a:solidFill>
                <a:schemeClr val="tx1"/>
              </a:solidFill>
              <a:latin typeface="Times New Roman" pitchFamily="18" charset="0"/>
              <a:cs typeface="Times New Roman" pitchFamily="18" charset="0"/>
            </a:endParaRPr>
          </a:p>
          <a:p>
            <a:pPr algn="just" eaLnBrk="1" hangingPunct="1">
              <a:buFont typeface="Wingdings 3" pitchFamily="18" charset="2"/>
              <a:buNone/>
            </a:pPr>
            <a:endParaRPr lang="en-US" altLang="en-US" sz="2400" b="1" dirty="0">
              <a:solidFill>
                <a:schemeClr val="tx1"/>
              </a:solidFill>
              <a:latin typeface="Times New Roman" pitchFamily="18" charset="0"/>
              <a:cs typeface="Times New Roman" pitchFamily="18" charset="0"/>
            </a:endParaRPr>
          </a:p>
          <a:p>
            <a:pPr algn="just" eaLnBrk="1" hangingPunct="1">
              <a:buFont typeface="Wingdings 3" pitchFamily="18" charset="2"/>
              <a:buNone/>
            </a:pPr>
            <a:r>
              <a:rPr lang="en-US" altLang="en-US" sz="2400" b="1" dirty="0">
                <a:solidFill>
                  <a:schemeClr val="tx1"/>
                </a:solidFill>
                <a:latin typeface="Times New Roman" pitchFamily="18" charset="0"/>
                <a:cs typeface="Times New Roman" pitchFamily="18" charset="0"/>
              </a:rPr>
              <a:t>Proviso to Sec 92CE(1):</a:t>
            </a:r>
          </a:p>
          <a:p>
            <a:pPr algn="just" eaLnBrk="1" hangingPunct="1"/>
            <a:r>
              <a:rPr lang="en-US" altLang="en-US" sz="2400" dirty="0">
                <a:solidFill>
                  <a:schemeClr val="tx1"/>
                </a:solidFill>
                <a:latin typeface="Times New Roman" pitchFamily="18" charset="0"/>
                <a:cs typeface="Times New Roman" pitchFamily="18" charset="0"/>
              </a:rPr>
              <a:t>If primary adjustment does not exceed </a:t>
            </a:r>
            <a:r>
              <a:rPr lang="en-US" altLang="en-US" sz="2400" b="1" dirty="0">
                <a:solidFill>
                  <a:schemeClr val="tx1"/>
                </a:solidFill>
                <a:latin typeface="Times New Roman" pitchFamily="18" charset="0"/>
                <a:cs typeface="Times New Roman" pitchFamily="18" charset="0"/>
              </a:rPr>
              <a:t>1 </a:t>
            </a:r>
            <a:r>
              <a:rPr lang="en-US" altLang="en-US" sz="2400" b="1" dirty="0" err="1">
                <a:solidFill>
                  <a:schemeClr val="tx1"/>
                </a:solidFill>
                <a:latin typeface="Times New Roman" pitchFamily="18" charset="0"/>
                <a:cs typeface="Times New Roman" pitchFamily="18" charset="0"/>
              </a:rPr>
              <a:t>Crore</a:t>
            </a:r>
            <a:endParaRPr lang="en-US" altLang="en-US" sz="2400" b="1" dirty="0">
              <a:solidFill>
                <a:schemeClr val="tx1"/>
              </a:solidFill>
              <a:latin typeface="Times New Roman" pitchFamily="18" charset="0"/>
              <a:cs typeface="Times New Roman" pitchFamily="18" charset="0"/>
            </a:endParaRPr>
          </a:p>
          <a:p>
            <a:pPr algn="just" eaLnBrk="1" hangingPunct="1"/>
            <a:r>
              <a:rPr lang="en-US" altLang="en-US" sz="2400" dirty="0">
                <a:solidFill>
                  <a:schemeClr val="tx1"/>
                </a:solidFill>
                <a:latin typeface="Times New Roman" pitchFamily="18" charset="0"/>
                <a:cs typeface="Times New Roman" pitchFamily="18" charset="0"/>
              </a:rPr>
              <a:t>Primary adjustment relates to AY 16-17 or earlier years</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Content Placeholder 2"/>
          <p:cNvSpPr>
            <a:spLocks noGrp="1"/>
          </p:cNvSpPr>
          <p:nvPr>
            <p:ph idx="1"/>
          </p:nvPr>
        </p:nvSpPr>
        <p:spPr>
          <a:xfrm>
            <a:off x="228600" y="214313"/>
            <a:ext cx="8763000" cy="6248400"/>
          </a:xfrm>
        </p:spPr>
        <p:txBody>
          <a:bodyPr/>
          <a:lstStyle/>
          <a:p>
            <a:pPr algn="just" eaLnBrk="1" hangingPunct="1">
              <a:buFont typeface="Arial" pitchFamily="34" charset="0"/>
              <a:buNone/>
            </a:pPr>
            <a:r>
              <a:rPr lang="en-US" altLang="en-US" sz="2400" b="1" dirty="0">
                <a:solidFill>
                  <a:schemeClr val="tx1"/>
                </a:solidFill>
                <a:latin typeface="Times New Roman" pitchFamily="18" charset="0"/>
                <a:cs typeface="Times New Roman" pitchFamily="18" charset="0"/>
              </a:rPr>
              <a:t>Time Limit to repatriate funds into India.</a:t>
            </a:r>
            <a:endParaRPr lang="en-US" altLang="en-US" sz="2400" dirty="0">
              <a:solidFill>
                <a:schemeClr val="tx1"/>
              </a:solidFill>
              <a:latin typeface="Times New Roman" pitchFamily="18" charset="0"/>
              <a:cs typeface="Times New Roman" pitchFamily="18" charset="0"/>
            </a:endParaRPr>
          </a:p>
          <a:p>
            <a:pPr algn="just" eaLnBrk="1" hangingPunct="1">
              <a:buFont typeface="Wingdings 3" pitchFamily="18" charset="2"/>
              <a:buNone/>
            </a:pPr>
            <a:r>
              <a:rPr lang="en-US" altLang="en-US" sz="2400" b="1" dirty="0">
                <a:solidFill>
                  <a:schemeClr val="tx1"/>
                </a:solidFill>
                <a:latin typeface="Times New Roman" pitchFamily="18" charset="0"/>
                <a:cs typeface="Times New Roman" pitchFamily="18" charset="0"/>
              </a:rPr>
              <a:t>Rule 10CB: </a:t>
            </a:r>
            <a:r>
              <a:rPr lang="en-US" altLang="en-US" sz="2400" dirty="0">
                <a:solidFill>
                  <a:schemeClr val="tx1"/>
                </a:solidFill>
                <a:latin typeface="Times New Roman" pitchFamily="18" charset="0"/>
                <a:cs typeface="Times New Roman" pitchFamily="18" charset="0"/>
              </a:rPr>
              <a:t>Repatriate within 90 days from :</a:t>
            </a:r>
            <a:endParaRPr lang="en-US" altLang="en-US" sz="2400" b="1" dirty="0">
              <a:solidFill>
                <a:schemeClr val="tx1"/>
              </a:solidFill>
              <a:latin typeface="Times New Roman" pitchFamily="18" charset="0"/>
              <a:cs typeface="Times New Roman" pitchFamily="18" charset="0"/>
            </a:endParaRPr>
          </a:p>
          <a:p>
            <a:pPr algn="just" eaLnBrk="1" hangingPunct="1">
              <a:buFont typeface="Wingdings 3" pitchFamily="18" charset="2"/>
              <a:buNone/>
            </a:pPr>
            <a:endParaRPr lang="en-US" altLang="en-US" sz="2400" dirty="0">
              <a:solidFill>
                <a:schemeClr val="tx1"/>
              </a:solidFill>
              <a:latin typeface="Times New Roman" pitchFamily="18" charset="0"/>
              <a:cs typeface="Times New Roman" pitchFamily="18" charset="0"/>
            </a:endParaRPr>
          </a:p>
          <a:p>
            <a:pPr algn="just" eaLnBrk="1" hangingPunct="1">
              <a:buFont typeface="Wingdings 3" pitchFamily="18" charset="2"/>
              <a:buNone/>
            </a:pPr>
            <a:endParaRPr lang="en-US" altLang="en-US" sz="2400" dirty="0">
              <a:solidFill>
                <a:schemeClr val="tx1"/>
              </a:solidFill>
              <a:latin typeface="Times New Roman" pitchFamily="18" charset="0"/>
              <a:cs typeface="Times New Roman" pitchFamily="18" charset="0"/>
            </a:endParaRPr>
          </a:p>
          <a:p>
            <a:pPr algn="just" eaLnBrk="1" hangingPunct="1">
              <a:buFont typeface="Wingdings 3" pitchFamily="18" charset="2"/>
              <a:buNone/>
            </a:pPr>
            <a:r>
              <a:rPr lang="en-US" altLang="en-US" sz="2400" dirty="0">
                <a:solidFill>
                  <a:schemeClr val="tx1"/>
                </a:solidFill>
                <a:latin typeface="Times New Roman" pitchFamily="18" charset="0"/>
                <a:cs typeface="Times New Roman" pitchFamily="18" charset="0"/>
              </a:rPr>
              <a:t>  	</a:t>
            </a:r>
          </a:p>
        </p:txBody>
      </p:sp>
      <p:graphicFrame>
        <p:nvGraphicFramePr>
          <p:cNvPr id="2" name="Table 1"/>
          <p:cNvGraphicFramePr>
            <a:graphicFrameLocks noGrp="1"/>
          </p:cNvGraphicFramePr>
          <p:nvPr/>
        </p:nvGraphicFramePr>
        <p:xfrm>
          <a:off x="533400" y="1143000"/>
          <a:ext cx="8153400" cy="4237037"/>
        </p:xfrm>
        <a:graphic>
          <a:graphicData uri="http://schemas.openxmlformats.org/drawingml/2006/table">
            <a:tbl>
              <a:tblPr firstRow="1" bandRow="1">
                <a:tableStyleId>{5940675A-B579-460E-94D1-54222C63F5DA}</a:tableStyleId>
              </a:tblPr>
              <a:tblGrid>
                <a:gridCol w="4076700">
                  <a:extLst>
                    <a:ext uri="{9D8B030D-6E8A-4147-A177-3AD203B41FA5}">
                      <a16:colId xmlns:a16="http://schemas.microsoft.com/office/drawing/2014/main" val="20000"/>
                    </a:ext>
                  </a:extLst>
                </a:gridCol>
                <a:gridCol w="4076700">
                  <a:extLst>
                    <a:ext uri="{9D8B030D-6E8A-4147-A177-3AD203B41FA5}">
                      <a16:colId xmlns:a16="http://schemas.microsoft.com/office/drawing/2014/main" val="20001"/>
                    </a:ext>
                  </a:extLst>
                </a:gridCol>
              </a:tblGrid>
              <a:tr h="426752">
                <a:tc>
                  <a:txBody>
                    <a:bodyPr/>
                    <a:lstStyle/>
                    <a:p>
                      <a:r>
                        <a:rPr lang="en-US" sz="2200" b="1" dirty="0">
                          <a:latin typeface="Times New Roman" panose="02020603050405020304" pitchFamily="18" charset="0"/>
                          <a:cs typeface="Times New Roman" panose="02020603050405020304" pitchFamily="18" charset="0"/>
                        </a:rPr>
                        <a:t>Adjustment by / under</a:t>
                      </a:r>
                      <a:endParaRPr lang="en-IN" sz="2200" b="1" dirty="0">
                        <a:latin typeface="Times New Roman" panose="02020603050405020304" pitchFamily="18" charset="0"/>
                        <a:cs typeface="Times New Roman" panose="02020603050405020304" pitchFamily="18" charset="0"/>
                      </a:endParaRPr>
                    </a:p>
                  </a:txBody>
                  <a:tcPr marT="45723" marB="45723"/>
                </a:tc>
                <a:tc>
                  <a:txBody>
                    <a:bodyPr/>
                    <a:lstStyle/>
                    <a:p>
                      <a:r>
                        <a:rPr lang="en-US" sz="2200" b="1" dirty="0">
                          <a:latin typeface="Times New Roman" panose="02020603050405020304" pitchFamily="18" charset="0"/>
                          <a:cs typeface="Times New Roman" panose="02020603050405020304" pitchFamily="18" charset="0"/>
                        </a:rPr>
                        <a:t>Time Limit: 90 Days from</a:t>
                      </a:r>
                      <a:endParaRPr lang="en-IN" sz="2200" b="1" dirty="0">
                        <a:latin typeface="Times New Roman" panose="02020603050405020304" pitchFamily="18" charset="0"/>
                        <a:cs typeface="Times New Roman" panose="02020603050405020304" pitchFamily="18" charset="0"/>
                      </a:endParaRPr>
                    </a:p>
                  </a:txBody>
                  <a:tcPr marT="45723" marB="45723"/>
                </a:tc>
                <a:extLst>
                  <a:ext uri="{0D108BD9-81ED-4DB2-BD59-A6C34878D82A}">
                    <a16:rowId xmlns:a16="http://schemas.microsoft.com/office/drawing/2014/main" val="10000"/>
                  </a:ext>
                </a:extLst>
              </a:tr>
              <a:tr h="762057">
                <a:tc>
                  <a:txBody>
                    <a:bodyPr/>
                    <a:lstStyle/>
                    <a:p>
                      <a:pPr algn="just"/>
                      <a:r>
                        <a:rPr lang="en-US" sz="2200" b="0" dirty="0" err="1">
                          <a:latin typeface="Times New Roman" panose="02020603050405020304" pitchFamily="18" charset="0"/>
                          <a:cs typeface="Times New Roman" panose="02020603050405020304" pitchFamily="18" charset="0"/>
                        </a:rPr>
                        <a:t>Suo</a:t>
                      </a:r>
                      <a:r>
                        <a:rPr lang="en-US" sz="2200" b="0" dirty="0">
                          <a:latin typeface="Times New Roman" panose="02020603050405020304" pitchFamily="18" charset="0"/>
                          <a:cs typeface="Times New Roman" panose="02020603050405020304" pitchFamily="18" charset="0"/>
                        </a:rPr>
                        <a:t>-moto</a:t>
                      </a:r>
                      <a:r>
                        <a:rPr lang="en-US" sz="2200" b="0" baseline="0" dirty="0">
                          <a:latin typeface="Times New Roman" panose="02020603050405020304" pitchFamily="18" charset="0"/>
                          <a:cs typeface="Times New Roman" panose="02020603050405020304" pitchFamily="18" charset="0"/>
                        </a:rPr>
                        <a:t> by </a:t>
                      </a:r>
                      <a:r>
                        <a:rPr lang="en-US" sz="2200" b="0" baseline="0" dirty="0" err="1">
                          <a:latin typeface="Times New Roman" panose="02020603050405020304" pitchFamily="18" charset="0"/>
                          <a:cs typeface="Times New Roman" panose="02020603050405020304" pitchFamily="18" charset="0"/>
                        </a:rPr>
                        <a:t>Assessee</a:t>
                      </a:r>
                      <a:endParaRPr lang="en-IN" sz="2200" b="0" dirty="0">
                        <a:latin typeface="Times New Roman" panose="02020603050405020304" pitchFamily="18" charset="0"/>
                        <a:cs typeface="Times New Roman" panose="02020603050405020304" pitchFamily="18" charset="0"/>
                      </a:endParaRPr>
                    </a:p>
                  </a:txBody>
                  <a:tcPr marT="45723" marB="45723"/>
                </a:tc>
                <a:tc>
                  <a:txBody>
                    <a:bodyPr/>
                    <a:lstStyle/>
                    <a:p>
                      <a:pPr algn="just"/>
                      <a:r>
                        <a:rPr lang="en-US" sz="2200" dirty="0">
                          <a:latin typeface="Times New Roman" panose="02020603050405020304" pitchFamily="18" charset="0"/>
                          <a:cs typeface="Times New Roman" panose="02020603050405020304" pitchFamily="18" charset="0"/>
                        </a:rPr>
                        <a:t>Due date of return of income u/s 139(1)</a:t>
                      </a:r>
                      <a:endParaRPr lang="en-IN" sz="2200" dirty="0">
                        <a:latin typeface="Times New Roman" panose="02020603050405020304" pitchFamily="18" charset="0"/>
                        <a:cs typeface="Times New Roman" panose="02020603050405020304" pitchFamily="18" charset="0"/>
                      </a:endParaRPr>
                    </a:p>
                  </a:txBody>
                  <a:tcPr marT="45723" marB="45723"/>
                </a:tc>
                <a:extLst>
                  <a:ext uri="{0D108BD9-81ED-4DB2-BD59-A6C34878D82A}">
                    <a16:rowId xmlns:a16="http://schemas.microsoft.com/office/drawing/2014/main" val="10001"/>
                  </a:ext>
                </a:extLst>
              </a:tr>
              <a:tr h="762057">
                <a:tc>
                  <a:txBody>
                    <a:bodyPr/>
                    <a:lstStyle/>
                    <a:p>
                      <a:pPr algn="just"/>
                      <a:r>
                        <a:rPr lang="en-US" sz="2200" b="0" dirty="0">
                          <a:latin typeface="Times New Roman" panose="02020603050405020304" pitchFamily="18" charset="0"/>
                          <a:cs typeface="Times New Roman" panose="02020603050405020304" pitchFamily="18" charset="0"/>
                        </a:rPr>
                        <a:t>Assessing officer</a:t>
                      </a:r>
                      <a:endParaRPr lang="en-IN" sz="2200" b="0" dirty="0">
                        <a:latin typeface="Times New Roman" panose="02020603050405020304" pitchFamily="18" charset="0"/>
                        <a:cs typeface="Times New Roman" panose="02020603050405020304" pitchFamily="18" charset="0"/>
                      </a:endParaRPr>
                    </a:p>
                  </a:txBody>
                  <a:tcPr marT="45723" marB="45723"/>
                </a:tc>
                <a:tc>
                  <a:txBody>
                    <a:bodyPr/>
                    <a:lstStyle/>
                    <a:p>
                      <a:pPr algn="just"/>
                      <a:r>
                        <a:rPr lang="en-US" sz="2200" dirty="0">
                          <a:latin typeface="Times New Roman" panose="02020603050405020304" pitchFamily="18" charset="0"/>
                          <a:cs typeface="Times New Roman" panose="02020603050405020304" pitchFamily="18" charset="0"/>
                        </a:rPr>
                        <a:t>Date</a:t>
                      </a:r>
                      <a:r>
                        <a:rPr lang="en-US" sz="2200" baseline="0" dirty="0">
                          <a:latin typeface="Times New Roman" panose="02020603050405020304" pitchFamily="18" charset="0"/>
                          <a:cs typeface="Times New Roman" panose="02020603050405020304" pitchFamily="18" charset="0"/>
                        </a:rPr>
                        <a:t> of order of the AO or appellate authority</a:t>
                      </a:r>
                      <a:endParaRPr lang="en-IN" sz="2200" dirty="0">
                        <a:latin typeface="Times New Roman" panose="02020603050405020304" pitchFamily="18" charset="0"/>
                        <a:cs typeface="Times New Roman" panose="02020603050405020304" pitchFamily="18" charset="0"/>
                      </a:endParaRPr>
                    </a:p>
                  </a:txBody>
                  <a:tcPr marT="45723" marB="45723"/>
                </a:tc>
                <a:extLst>
                  <a:ext uri="{0D108BD9-81ED-4DB2-BD59-A6C34878D82A}">
                    <a16:rowId xmlns:a16="http://schemas.microsoft.com/office/drawing/2014/main" val="10002"/>
                  </a:ext>
                </a:extLst>
              </a:tr>
              <a:tr h="762057">
                <a:tc>
                  <a:txBody>
                    <a:bodyPr/>
                    <a:lstStyle/>
                    <a:p>
                      <a:pPr algn="just"/>
                      <a:r>
                        <a:rPr lang="en-US" sz="2200" b="0" dirty="0">
                          <a:latin typeface="Times New Roman" panose="02020603050405020304" pitchFamily="18" charset="0"/>
                          <a:cs typeface="Times New Roman" panose="02020603050405020304" pitchFamily="18" charset="0"/>
                        </a:rPr>
                        <a:t>Advance Pricing</a:t>
                      </a:r>
                      <a:r>
                        <a:rPr lang="en-US" sz="2200" b="0" baseline="0" dirty="0">
                          <a:latin typeface="Times New Roman" panose="02020603050405020304" pitchFamily="18" charset="0"/>
                          <a:cs typeface="Times New Roman" panose="02020603050405020304" pitchFamily="18" charset="0"/>
                        </a:rPr>
                        <a:t> Arrangement</a:t>
                      </a:r>
                      <a:endParaRPr lang="en-IN" sz="2200" b="0" dirty="0">
                        <a:latin typeface="Times New Roman" panose="02020603050405020304" pitchFamily="18" charset="0"/>
                        <a:cs typeface="Times New Roman" panose="02020603050405020304" pitchFamily="18" charset="0"/>
                      </a:endParaRPr>
                    </a:p>
                  </a:txBody>
                  <a:tcPr marT="45723" marB="45723"/>
                </a:tc>
                <a:tc>
                  <a:txBody>
                    <a:bodyPr/>
                    <a:lstStyle/>
                    <a:p>
                      <a:pPr algn="just"/>
                      <a:r>
                        <a:rPr lang="en-US" sz="2200" dirty="0">
                          <a:latin typeface="Times New Roman" panose="02020603050405020304" pitchFamily="18" charset="0"/>
                          <a:cs typeface="Times New Roman" panose="02020603050405020304" pitchFamily="18" charset="0"/>
                        </a:rPr>
                        <a:t>Due date for filing return u/s 139(1)</a:t>
                      </a:r>
                      <a:endParaRPr lang="en-IN" sz="2200" dirty="0">
                        <a:latin typeface="Times New Roman" panose="02020603050405020304" pitchFamily="18" charset="0"/>
                        <a:cs typeface="Times New Roman" panose="02020603050405020304" pitchFamily="18" charset="0"/>
                      </a:endParaRPr>
                    </a:p>
                  </a:txBody>
                  <a:tcPr marT="45723" marB="45723"/>
                </a:tc>
                <a:extLst>
                  <a:ext uri="{0D108BD9-81ED-4DB2-BD59-A6C34878D82A}">
                    <a16:rowId xmlns:a16="http://schemas.microsoft.com/office/drawing/2014/main" val="10003"/>
                  </a:ext>
                </a:extLst>
              </a:tr>
              <a:tr h="762057">
                <a:tc>
                  <a:txBody>
                    <a:bodyPr/>
                    <a:lstStyle/>
                    <a:p>
                      <a:pPr algn="just"/>
                      <a:r>
                        <a:rPr lang="en-US" sz="2200" b="0" dirty="0">
                          <a:latin typeface="Times New Roman" panose="02020603050405020304" pitchFamily="18" charset="0"/>
                          <a:cs typeface="Times New Roman" panose="02020603050405020304" pitchFamily="18" charset="0"/>
                        </a:rPr>
                        <a:t>Safe </a:t>
                      </a:r>
                      <a:r>
                        <a:rPr lang="en-US" sz="2200" b="0" dirty="0" err="1">
                          <a:latin typeface="Times New Roman" panose="02020603050405020304" pitchFamily="18" charset="0"/>
                          <a:cs typeface="Times New Roman" panose="02020603050405020304" pitchFamily="18" charset="0"/>
                        </a:rPr>
                        <a:t>Harbour</a:t>
                      </a:r>
                      <a:r>
                        <a:rPr lang="en-US" sz="2200" b="0" dirty="0">
                          <a:latin typeface="Times New Roman" panose="02020603050405020304" pitchFamily="18" charset="0"/>
                          <a:cs typeface="Times New Roman" panose="02020603050405020304" pitchFamily="18" charset="0"/>
                        </a:rPr>
                        <a:t> Rules</a:t>
                      </a:r>
                      <a:endParaRPr lang="en-IN" sz="2200" b="0" dirty="0">
                        <a:latin typeface="Times New Roman" panose="02020603050405020304" pitchFamily="18" charset="0"/>
                        <a:cs typeface="Times New Roman" panose="02020603050405020304" pitchFamily="18" charset="0"/>
                      </a:endParaRPr>
                    </a:p>
                  </a:txBody>
                  <a:tcPr marT="45723" marB="45723"/>
                </a:tc>
                <a:tc>
                  <a:txBody>
                    <a:bodyPr/>
                    <a:lstStyle/>
                    <a:p>
                      <a:pPr algn="just"/>
                      <a:r>
                        <a:rPr lang="en-US" sz="2200" dirty="0">
                          <a:latin typeface="Times New Roman" panose="02020603050405020304" pitchFamily="18" charset="0"/>
                          <a:cs typeface="Times New Roman" panose="02020603050405020304" pitchFamily="18" charset="0"/>
                        </a:rPr>
                        <a:t>Due date for filing return u/s 139(1)</a:t>
                      </a:r>
                      <a:endParaRPr lang="en-IN" sz="2200" dirty="0">
                        <a:latin typeface="Times New Roman" panose="02020603050405020304" pitchFamily="18" charset="0"/>
                        <a:cs typeface="Times New Roman" panose="02020603050405020304" pitchFamily="18" charset="0"/>
                      </a:endParaRPr>
                    </a:p>
                  </a:txBody>
                  <a:tcPr marT="45723" marB="45723"/>
                </a:tc>
                <a:extLst>
                  <a:ext uri="{0D108BD9-81ED-4DB2-BD59-A6C34878D82A}">
                    <a16:rowId xmlns:a16="http://schemas.microsoft.com/office/drawing/2014/main" val="10004"/>
                  </a:ext>
                </a:extLst>
              </a:tr>
              <a:tr h="762057">
                <a:tc>
                  <a:txBody>
                    <a:bodyPr/>
                    <a:lstStyle/>
                    <a:p>
                      <a:pPr algn="just"/>
                      <a:r>
                        <a:rPr lang="en-US" sz="2200" b="0" dirty="0">
                          <a:latin typeface="Times New Roman" panose="02020603050405020304" pitchFamily="18" charset="0"/>
                          <a:cs typeface="Times New Roman" panose="02020603050405020304" pitchFamily="18" charset="0"/>
                        </a:rPr>
                        <a:t>Mutual Agreement Procedure under DTAA</a:t>
                      </a:r>
                      <a:endParaRPr lang="en-IN" sz="2200" b="0" dirty="0">
                        <a:latin typeface="Times New Roman" panose="02020603050405020304" pitchFamily="18" charset="0"/>
                        <a:cs typeface="Times New Roman" panose="02020603050405020304" pitchFamily="18" charset="0"/>
                      </a:endParaRPr>
                    </a:p>
                  </a:txBody>
                  <a:tcPr marT="45723" marB="45723"/>
                </a:tc>
                <a:tc>
                  <a:txBody>
                    <a:bodyPr/>
                    <a:lstStyle/>
                    <a:p>
                      <a:pPr algn="just"/>
                      <a:r>
                        <a:rPr lang="en-US" sz="2200" dirty="0">
                          <a:latin typeface="Times New Roman" panose="02020603050405020304" pitchFamily="18" charset="0"/>
                          <a:cs typeface="Times New Roman" panose="02020603050405020304" pitchFamily="18" charset="0"/>
                        </a:rPr>
                        <a:t>Due date for filing return u/s 139(1)</a:t>
                      </a:r>
                      <a:endParaRPr lang="en-IN" sz="2200" b="1" dirty="0">
                        <a:latin typeface="Times New Roman" panose="02020603050405020304" pitchFamily="18" charset="0"/>
                        <a:cs typeface="Times New Roman" panose="02020603050405020304" pitchFamily="18" charset="0"/>
                      </a:endParaRPr>
                    </a:p>
                  </a:txBody>
                  <a:tcPr marT="45723" marB="45723"/>
                </a:tc>
                <a:extLst>
                  <a:ext uri="{0D108BD9-81ED-4DB2-BD59-A6C34878D82A}">
                    <a16:rowId xmlns:a16="http://schemas.microsoft.com/office/drawing/2014/main" val="10005"/>
                  </a:ext>
                </a:extLst>
              </a:tr>
            </a:tbl>
          </a:graphicData>
        </a:graphic>
      </p:graphicFrame>
      <p:sp>
        <p:nvSpPr>
          <p:cNvPr id="3" name="Footer Placeholder 2"/>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Content Placeholder 2"/>
          <p:cNvSpPr>
            <a:spLocks noGrp="1"/>
          </p:cNvSpPr>
          <p:nvPr>
            <p:ph idx="1"/>
          </p:nvPr>
        </p:nvSpPr>
        <p:spPr>
          <a:xfrm>
            <a:off x="228600" y="214313"/>
            <a:ext cx="8763000" cy="6248400"/>
          </a:xfrm>
        </p:spPr>
        <p:txBody>
          <a:bodyPr/>
          <a:lstStyle/>
          <a:p>
            <a:pPr algn="just" eaLnBrk="1" hangingPunct="1">
              <a:buFont typeface="Arial" pitchFamily="34" charset="0"/>
              <a:buNone/>
            </a:pPr>
            <a:r>
              <a:rPr lang="en-US" altLang="en-US" sz="2400" b="1" dirty="0">
                <a:solidFill>
                  <a:schemeClr val="tx1"/>
                </a:solidFill>
                <a:latin typeface="Times New Roman" pitchFamily="18" charset="0"/>
                <a:cs typeface="Times New Roman" pitchFamily="18" charset="0"/>
              </a:rPr>
              <a:t>Rate of Interest</a:t>
            </a:r>
            <a:endParaRPr lang="en-US" altLang="en-US" sz="2400" dirty="0">
              <a:solidFill>
                <a:schemeClr val="tx1"/>
              </a:solidFill>
              <a:latin typeface="Times New Roman" pitchFamily="18" charset="0"/>
              <a:cs typeface="Times New Roman" pitchFamily="18" charset="0"/>
            </a:endParaRPr>
          </a:p>
          <a:p>
            <a:pPr algn="just" eaLnBrk="1" hangingPunct="1">
              <a:buFont typeface="Wingdings 3" pitchFamily="18" charset="2"/>
              <a:buNone/>
            </a:pPr>
            <a:r>
              <a:rPr lang="en-US" altLang="en-US" sz="2400" b="1" dirty="0">
                <a:solidFill>
                  <a:schemeClr val="tx1"/>
                </a:solidFill>
                <a:latin typeface="Times New Roman" pitchFamily="18" charset="0"/>
                <a:cs typeface="Times New Roman" pitchFamily="18" charset="0"/>
              </a:rPr>
              <a:t>Rule 10CB(2):</a:t>
            </a:r>
          </a:p>
          <a:p>
            <a:pPr algn="just" eaLnBrk="1" hangingPunct="1">
              <a:buFont typeface="Wingdings 3" pitchFamily="18" charset="2"/>
              <a:buNone/>
            </a:pPr>
            <a:endParaRPr lang="en-US" altLang="en-US" sz="2400" b="1" dirty="0">
              <a:solidFill>
                <a:schemeClr val="tx1"/>
              </a:solidFill>
              <a:latin typeface="Times New Roman" pitchFamily="18" charset="0"/>
              <a:cs typeface="Times New Roman" pitchFamily="18" charset="0"/>
            </a:endParaRPr>
          </a:p>
          <a:p>
            <a:pPr algn="just" eaLnBrk="1" hangingPunct="1">
              <a:buFont typeface="Wingdings" panose="05000000000000000000" pitchFamily="2" charset="2"/>
              <a:buChar char="Ø"/>
            </a:pPr>
            <a:r>
              <a:rPr lang="en-US" altLang="en-US" sz="2400" dirty="0">
                <a:solidFill>
                  <a:schemeClr val="tx1"/>
                </a:solidFill>
                <a:latin typeface="Times New Roman" pitchFamily="18" charset="0"/>
                <a:cs typeface="Times New Roman" pitchFamily="18" charset="0"/>
              </a:rPr>
              <a:t>If transaction is denominated in </a:t>
            </a:r>
            <a:r>
              <a:rPr lang="en-US" altLang="en-US" sz="2400" b="1" dirty="0">
                <a:solidFill>
                  <a:schemeClr val="tx1"/>
                </a:solidFill>
                <a:latin typeface="Times New Roman" pitchFamily="18" charset="0"/>
                <a:cs typeface="Times New Roman" pitchFamily="18" charset="0"/>
              </a:rPr>
              <a:t>INR</a:t>
            </a:r>
            <a:r>
              <a:rPr lang="en-US" altLang="en-US" sz="2400" dirty="0">
                <a:solidFill>
                  <a:schemeClr val="tx1"/>
                </a:solidFill>
                <a:latin typeface="Times New Roman" pitchFamily="18" charset="0"/>
                <a:cs typeface="Times New Roman" pitchFamily="18" charset="0"/>
              </a:rPr>
              <a:t> : </a:t>
            </a:r>
            <a:r>
              <a:rPr lang="en-IN" altLang="en-US" sz="2400" dirty="0">
                <a:solidFill>
                  <a:schemeClr val="tx1"/>
                </a:solidFill>
                <a:latin typeface="Times New Roman" pitchFamily="18" charset="0"/>
                <a:cs typeface="Times New Roman" pitchFamily="18" charset="0"/>
              </a:rPr>
              <a:t>marginal cost of fund lending rate of SBI as on 1st of April of the relevant previous year plus 325 basis points</a:t>
            </a:r>
          </a:p>
          <a:p>
            <a:pPr algn="just" eaLnBrk="1" hangingPunct="1">
              <a:buFont typeface="Wingdings" panose="05000000000000000000" pitchFamily="2" charset="2"/>
              <a:buChar char="Ø"/>
            </a:pPr>
            <a:r>
              <a:rPr lang="en-IN" altLang="en-US" sz="2400" dirty="0">
                <a:solidFill>
                  <a:schemeClr val="tx1"/>
                </a:solidFill>
                <a:latin typeface="Times New Roman" pitchFamily="18" charset="0"/>
                <a:cs typeface="Times New Roman" pitchFamily="18" charset="0"/>
              </a:rPr>
              <a:t> </a:t>
            </a:r>
            <a:r>
              <a:rPr lang="en-US" altLang="en-US" sz="2400" dirty="0">
                <a:solidFill>
                  <a:schemeClr val="tx1"/>
                </a:solidFill>
                <a:latin typeface="Times New Roman" pitchFamily="18" charset="0"/>
                <a:cs typeface="Times New Roman" pitchFamily="18" charset="0"/>
              </a:rPr>
              <a:t>If transaction is denominated in </a:t>
            </a:r>
            <a:r>
              <a:rPr lang="en-US" altLang="en-US" sz="2400" b="1" dirty="0">
                <a:solidFill>
                  <a:schemeClr val="tx1"/>
                </a:solidFill>
                <a:latin typeface="Times New Roman" pitchFamily="18" charset="0"/>
                <a:cs typeface="Times New Roman" pitchFamily="18" charset="0"/>
              </a:rPr>
              <a:t>Foreign Currency: </a:t>
            </a:r>
            <a:r>
              <a:rPr lang="en-IN" altLang="en-US" sz="2400" dirty="0">
                <a:solidFill>
                  <a:schemeClr val="tx1"/>
                </a:solidFill>
                <a:latin typeface="Times New Roman" pitchFamily="18" charset="0"/>
                <a:cs typeface="Times New Roman" pitchFamily="18" charset="0"/>
              </a:rPr>
              <a:t>at six month London Interbank Offered Rate as on 30th September of the relevant previous year plus 300 basis points </a:t>
            </a:r>
            <a:endParaRPr lang="en-US" altLang="en-US" sz="24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152400" y="457200"/>
            <a:ext cx="8839200" cy="6019800"/>
          </a:xfrm>
        </p:spPr>
        <p:txBody>
          <a:bodyPr>
            <a:noAutofit/>
          </a:bodyPr>
          <a:lstStyle/>
          <a:p>
            <a:pPr marL="624078" indent="-514350" algn="just" eaLnBrk="1" fontAlgn="auto" hangingPunct="1">
              <a:spcAft>
                <a:spcPts val="0"/>
              </a:spcAft>
              <a:buFont typeface="Wingdings 3"/>
              <a:buNone/>
              <a:defRPr/>
            </a:pPr>
            <a:r>
              <a:rPr lang="en-US" sz="2000" dirty="0">
                <a:solidFill>
                  <a:schemeClr val="tx1"/>
                </a:solidFill>
                <a:latin typeface="Times New Roman" pitchFamily="18" charset="0"/>
                <a:cs typeface="Times New Roman" pitchFamily="18" charset="0"/>
              </a:rPr>
              <a:t>30B.(a) Whether the </a:t>
            </a:r>
            <a:r>
              <a:rPr lang="en-US" sz="2000" dirty="0" err="1">
                <a:solidFill>
                  <a:schemeClr val="tx1"/>
                </a:solidFill>
                <a:latin typeface="Times New Roman" pitchFamily="18" charset="0"/>
                <a:cs typeface="Times New Roman" pitchFamily="18" charset="0"/>
              </a:rPr>
              <a:t>assessee</a:t>
            </a:r>
            <a:r>
              <a:rPr lang="en-US" sz="2000" dirty="0">
                <a:solidFill>
                  <a:schemeClr val="tx1"/>
                </a:solidFill>
                <a:latin typeface="Times New Roman" pitchFamily="18" charset="0"/>
                <a:cs typeface="Times New Roman" pitchFamily="18" charset="0"/>
              </a:rPr>
              <a:t> has incurred expenditure during the previous year by way of interest or of similar nature exceeding one </a:t>
            </a:r>
            <a:r>
              <a:rPr lang="en-US" sz="2000" dirty="0" err="1">
                <a:solidFill>
                  <a:schemeClr val="tx1"/>
                </a:solidFill>
                <a:latin typeface="Times New Roman" pitchFamily="18" charset="0"/>
                <a:cs typeface="Times New Roman" pitchFamily="18" charset="0"/>
              </a:rPr>
              <a:t>crore</a:t>
            </a:r>
            <a:r>
              <a:rPr lang="en-US" sz="2000" dirty="0">
                <a:solidFill>
                  <a:schemeClr val="tx1"/>
                </a:solidFill>
                <a:latin typeface="Times New Roman" pitchFamily="18" charset="0"/>
                <a:cs typeface="Times New Roman" pitchFamily="18" charset="0"/>
              </a:rPr>
              <a:t> rupees as referred to in sub-section (1) of section 94B? (Yes/No.)</a:t>
            </a:r>
          </a:p>
          <a:p>
            <a:pPr marL="624078" indent="-514350" algn="just" eaLnBrk="1" fontAlgn="auto" hangingPunct="1">
              <a:spcAft>
                <a:spcPts val="0"/>
              </a:spcAft>
              <a:buFont typeface="Wingdings 3"/>
              <a:buNone/>
              <a:defRPr/>
            </a:pPr>
            <a:r>
              <a:rPr lang="en-US" sz="2000" dirty="0">
                <a:solidFill>
                  <a:schemeClr val="tx1"/>
                </a:solidFill>
                <a:latin typeface="Times New Roman" pitchFamily="18" charset="0"/>
                <a:cs typeface="Times New Roman" pitchFamily="18" charset="0"/>
              </a:rPr>
              <a:t>   (b) If yes, please furnish the following details:—</a:t>
            </a:r>
          </a:p>
          <a:p>
            <a:pPr marL="746125" lvl="1" indent="-288925" algn="just" eaLnBrk="1" fontAlgn="auto" hangingPunct="1">
              <a:spcBef>
                <a:spcPts val="324"/>
              </a:spcBef>
              <a:spcAft>
                <a:spcPts val="0"/>
              </a:spcAft>
              <a:buFont typeface="+mj-lt"/>
              <a:buAutoNum type="romanLcPeriod"/>
              <a:defRPr/>
            </a:pPr>
            <a:r>
              <a:rPr lang="en-US" sz="2000" dirty="0">
                <a:solidFill>
                  <a:schemeClr val="tx1"/>
                </a:solidFill>
                <a:latin typeface="Times New Roman" pitchFamily="18" charset="0"/>
                <a:cs typeface="Times New Roman" pitchFamily="18" charset="0"/>
              </a:rPr>
              <a:t>Amount (in Rs.) of expenditure by way of interest or of similar nature incurred:</a:t>
            </a:r>
          </a:p>
          <a:p>
            <a:pPr marL="746125" lvl="1" indent="-288925" algn="just" eaLnBrk="1" fontAlgn="auto" hangingPunct="1">
              <a:spcBef>
                <a:spcPts val="324"/>
              </a:spcBef>
              <a:spcAft>
                <a:spcPts val="0"/>
              </a:spcAft>
              <a:buFont typeface="+mj-lt"/>
              <a:buAutoNum type="romanLcPeriod"/>
              <a:defRPr/>
            </a:pPr>
            <a:r>
              <a:rPr lang="en-US" sz="2000" dirty="0">
                <a:solidFill>
                  <a:schemeClr val="tx1"/>
                </a:solidFill>
                <a:latin typeface="Times New Roman" pitchFamily="18" charset="0"/>
                <a:cs typeface="Times New Roman" pitchFamily="18" charset="0"/>
              </a:rPr>
              <a:t>Earnings before interest, tax, depreciation and amortization (EBITDA) during the previous year (in Rs.):</a:t>
            </a:r>
          </a:p>
          <a:p>
            <a:pPr marL="746125" lvl="1" indent="-288925" algn="just" eaLnBrk="1" fontAlgn="auto" hangingPunct="1">
              <a:spcBef>
                <a:spcPts val="324"/>
              </a:spcBef>
              <a:spcAft>
                <a:spcPts val="0"/>
              </a:spcAft>
              <a:buFont typeface="+mj-lt"/>
              <a:buAutoNum type="romanLcPeriod"/>
              <a:defRPr/>
            </a:pPr>
            <a:r>
              <a:rPr lang="en-US" sz="2000" dirty="0">
                <a:solidFill>
                  <a:schemeClr val="tx1"/>
                </a:solidFill>
                <a:latin typeface="Times New Roman" pitchFamily="18" charset="0"/>
                <a:cs typeface="Times New Roman" pitchFamily="18" charset="0"/>
              </a:rPr>
              <a:t> Amount (in Rs.) of expenditure by way interest or of similar nature as per (</a:t>
            </a:r>
            <a:r>
              <a:rPr lang="en-US" sz="2000" dirty="0" err="1">
                <a:solidFill>
                  <a:schemeClr val="tx1"/>
                </a:solidFill>
                <a:latin typeface="Times New Roman" pitchFamily="18" charset="0"/>
                <a:cs typeface="Times New Roman" pitchFamily="18" charset="0"/>
              </a:rPr>
              <a:t>i</a:t>
            </a:r>
            <a:r>
              <a:rPr lang="en-US" sz="2000" dirty="0">
                <a:solidFill>
                  <a:schemeClr val="tx1"/>
                </a:solidFill>
                <a:latin typeface="Times New Roman" pitchFamily="18" charset="0"/>
                <a:cs typeface="Times New Roman" pitchFamily="18" charset="0"/>
              </a:rPr>
              <a:t>) above which exceeds 30% of EBITDA as per (ii) above :</a:t>
            </a:r>
          </a:p>
          <a:p>
            <a:pPr marL="746125" lvl="1" indent="-288925" algn="just" eaLnBrk="1" fontAlgn="auto" hangingPunct="1">
              <a:spcBef>
                <a:spcPts val="324"/>
              </a:spcBef>
              <a:spcAft>
                <a:spcPts val="0"/>
              </a:spcAft>
              <a:buFont typeface="+mj-lt"/>
              <a:buAutoNum type="romanLcPeriod"/>
              <a:defRPr/>
            </a:pPr>
            <a:r>
              <a:rPr lang="en-US" sz="2000" dirty="0">
                <a:solidFill>
                  <a:schemeClr val="tx1"/>
                </a:solidFill>
                <a:latin typeface="Times New Roman" pitchFamily="18" charset="0"/>
                <a:cs typeface="Times New Roman" pitchFamily="18" charset="0"/>
              </a:rPr>
              <a:t> Details of interest expenditure brought forward as per sub-section (4) of section 94B:</a:t>
            </a:r>
          </a:p>
          <a:p>
            <a:pPr marL="746125" lvl="1" indent="-288925" algn="just" eaLnBrk="1" fontAlgn="auto" hangingPunct="1">
              <a:spcBef>
                <a:spcPts val="324"/>
              </a:spcBef>
              <a:spcAft>
                <a:spcPts val="0"/>
              </a:spcAft>
              <a:buFont typeface="+mj-lt"/>
              <a:buAutoNum type="romanLcPeriod"/>
              <a:defRPr/>
            </a:pPr>
            <a:endParaRPr lang="en-US" sz="2000" dirty="0">
              <a:solidFill>
                <a:schemeClr val="tx1"/>
              </a:solidFill>
              <a:latin typeface="Times New Roman" pitchFamily="18" charset="0"/>
              <a:cs typeface="Times New Roman" pitchFamily="18" charset="0"/>
            </a:endParaRPr>
          </a:p>
          <a:p>
            <a:pPr marL="746125" lvl="1" indent="-288925" algn="just" eaLnBrk="1" fontAlgn="auto" hangingPunct="1">
              <a:spcBef>
                <a:spcPts val="324"/>
              </a:spcBef>
              <a:spcAft>
                <a:spcPts val="0"/>
              </a:spcAft>
              <a:buFont typeface="+mj-lt"/>
              <a:buAutoNum type="romanLcPeriod"/>
              <a:defRPr/>
            </a:pPr>
            <a:endParaRPr lang="en-US" sz="2000" dirty="0">
              <a:solidFill>
                <a:schemeClr val="tx1"/>
              </a:solidFill>
              <a:latin typeface="Times New Roman" pitchFamily="18" charset="0"/>
              <a:cs typeface="Times New Roman" pitchFamily="18" charset="0"/>
            </a:endParaRPr>
          </a:p>
          <a:p>
            <a:pPr marL="746125" lvl="1" indent="-288925" algn="just" eaLnBrk="1" fontAlgn="auto" hangingPunct="1">
              <a:spcBef>
                <a:spcPts val="324"/>
              </a:spcBef>
              <a:spcAft>
                <a:spcPts val="0"/>
              </a:spcAft>
              <a:buFont typeface="+mj-lt"/>
              <a:buAutoNum type="romanLcPeriod"/>
              <a:defRPr/>
            </a:pPr>
            <a:r>
              <a:rPr lang="en-US" sz="2000" dirty="0">
                <a:solidFill>
                  <a:schemeClr val="tx1"/>
                </a:solidFill>
                <a:latin typeface="Times New Roman" pitchFamily="18" charset="0"/>
                <a:ea typeface="Times New Roman"/>
                <a:cs typeface="Times New Roman" pitchFamily="18" charset="0"/>
              </a:rPr>
              <a:t>Details of interest expenditure carried forward as per sub-section (4) of section</a:t>
            </a:r>
            <a:r>
              <a:rPr lang="en-US" sz="2000" spc="30" dirty="0">
                <a:solidFill>
                  <a:schemeClr val="tx1"/>
                </a:solidFill>
                <a:latin typeface="Times New Roman" pitchFamily="18" charset="0"/>
                <a:ea typeface="Times New Roman"/>
                <a:cs typeface="Times New Roman" pitchFamily="18" charset="0"/>
              </a:rPr>
              <a:t> </a:t>
            </a:r>
            <a:r>
              <a:rPr lang="en-US" sz="2000" dirty="0">
                <a:solidFill>
                  <a:schemeClr val="tx1"/>
                </a:solidFill>
                <a:latin typeface="Times New Roman" pitchFamily="18" charset="0"/>
                <a:ea typeface="Times New Roman"/>
                <a:cs typeface="Times New Roman" pitchFamily="18" charset="0"/>
              </a:rPr>
              <a:t>94B:</a:t>
            </a:r>
            <a:endParaRPr lang="en-US" sz="2000" dirty="0">
              <a:solidFill>
                <a:schemeClr val="tx1"/>
              </a:solidFill>
              <a:latin typeface="Times New Roman" pitchFamily="18" charset="0"/>
              <a:cs typeface="Times New Roman" pitchFamily="18" charset="0"/>
            </a:endParaRPr>
          </a:p>
        </p:txBody>
      </p:sp>
      <p:graphicFrame>
        <p:nvGraphicFramePr>
          <p:cNvPr id="4" name="Table 3"/>
          <p:cNvGraphicFramePr>
            <a:graphicFrameLocks noGrp="1"/>
          </p:cNvGraphicFramePr>
          <p:nvPr/>
        </p:nvGraphicFramePr>
        <p:xfrm>
          <a:off x="990600" y="4343400"/>
          <a:ext cx="7696200" cy="688340"/>
        </p:xfrm>
        <a:graphic>
          <a:graphicData uri="http://schemas.openxmlformats.org/drawingml/2006/table">
            <a:tbl>
              <a:tblPr firstRow="1" bandRow="1">
                <a:tableStyleId>{5C22544A-7EE6-4342-B048-85BDC9FD1C3A}</a:tableStyleId>
              </a:tblPr>
              <a:tblGrid>
                <a:gridCol w="3848100">
                  <a:extLst>
                    <a:ext uri="{9D8B030D-6E8A-4147-A177-3AD203B41FA5}">
                      <a16:colId xmlns:a16="http://schemas.microsoft.com/office/drawing/2014/main" val="20000"/>
                    </a:ext>
                  </a:extLst>
                </a:gridCol>
                <a:gridCol w="3848100">
                  <a:extLst>
                    <a:ext uri="{9D8B030D-6E8A-4147-A177-3AD203B41FA5}">
                      <a16:colId xmlns:a16="http://schemas.microsoft.com/office/drawing/2014/main" val="20001"/>
                    </a:ext>
                  </a:extLst>
                </a:gridCol>
              </a:tblGrid>
              <a:tr h="228600">
                <a:tc>
                  <a:txBody>
                    <a:bodyPr/>
                    <a:lstStyle/>
                    <a:p>
                      <a:r>
                        <a:rPr kumimoji="0" lang="en-US" sz="1400" b="1" kern="1200" baseline="0" dirty="0">
                          <a:solidFill>
                            <a:schemeClr val="tx1"/>
                          </a:solidFill>
                          <a:latin typeface="Times New Roman" pitchFamily="18" charset="0"/>
                          <a:ea typeface="+mn-ea"/>
                          <a:cs typeface="Times New Roman" pitchFamily="18" charset="0"/>
                        </a:rPr>
                        <a:t>A.Y.</a:t>
                      </a:r>
                      <a:endParaRPr lang="en-US" sz="140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kumimoji="0" lang="en-US" sz="1400" b="1" kern="1200" baseline="0" dirty="0">
                          <a:solidFill>
                            <a:schemeClr val="tx1"/>
                          </a:solidFill>
                          <a:latin typeface="Times New Roman" pitchFamily="18" charset="0"/>
                          <a:ea typeface="+mn-ea"/>
                          <a:cs typeface="Times New Roman" pitchFamily="18" charset="0"/>
                        </a:rPr>
                        <a:t>Amount (in Rs.)</a:t>
                      </a:r>
                      <a:endParaRPr lang="en-US" sz="140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83540">
                <a:tc>
                  <a:txBody>
                    <a:bodyPr/>
                    <a:lstStyle/>
                    <a:p>
                      <a:endParaRPr lang="en-US" sz="140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sz="140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nvGraphicFramePr>
        <p:xfrm>
          <a:off x="990600" y="5715000"/>
          <a:ext cx="7696200" cy="609600"/>
        </p:xfrm>
        <a:graphic>
          <a:graphicData uri="http://schemas.openxmlformats.org/drawingml/2006/table">
            <a:tbl>
              <a:tblPr firstRow="1" bandRow="1">
                <a:tableStyleId>{5C22544A-7EE6-4342-B048-85BDC9FD1C3A}</a:tableStyleId>
              </a:tblPr>
              <a:tblGrid>
                <a:gridCol w="3848100">
                  <a:extLst>
                    <a:ext uri="{9D8B030D-6E8A-4147-A177-3AD203B41FA5}">
                      <a16:colId xmlns:a16="http://schemas.microsoft.com/office/drawing/2014/main" val="20000"/>
                    </a:ext>
                  </a:extLst>
                </a:gridCol>
                <a:gridCol w="3848100">
                  <a:extLst>
                    <a:ext uri="{9D8B030D-6E8A-4147-A177-3AD203B41FA5}">
                      <a16:colId xmlns:a16="http://schemas.microsoft.com/office/drawing/2014/main" val="20001"/>
                    </a:ext>
                  </a:extLst>
                </a:gridCol>
              </a:tblGrid>
              <a:tr h="256540">
                <a:tc>
                  <a:txBody>
                    <a:bodyPr/>
                    <a:lstStyle/>
                    <a:p>
                      <a:r>
                        <a:rPr kumimoji="0" lang="en-US" sz="1400" b="1" kern="1200" baseline="0" dirty="0">
                          <a:solidFill>
                            <a:schemeClr val="tx1"/>
                          </a:solidFill>
                          <a:latin typeface="Times New Roman" pitchFamily="18" charset="0"/>
                          <a:ea typeface="+mn-ea"/>
                          <a:cs typeface="Times New Roman" pitchFamily="18" charset="0"/>
                        </a:rPr>
                        <a:t>A.Y.</a:t>
                      </a:r>
                      <a:endParaRPr lang="en-US" sz="140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kumimoji="0" lang="en-US" sz="1400" b="1" kern="1200" baseline="0" dirty="0">
                          <a:solidFill>
                            <a:schemeClr val="tx1"/>
                          </a:solidFill>
                          <a:latin typeface="Times New Roman" pitchFamily="18" charset="0"/>
                          <a:ea typeface="+mn-ea"/>
                          <a:cs typeface="Times New Roman" pitchFamily="18" charset="0"/>
                        </a:rPr>
                        <a:t>Amount (in Rs.)</a:t>
                      </a:r>
                      <a:endParaRPr lang="en-US" sz="140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56540">
                <a:tc>
                  <a:txBody>
                    <a:bodyPr/>
                    <a:lstStyle/>
                    <a:p>
                      <a:endParaRPr lang="en-US" sz="140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sz="140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81946" name="Rectangle 3"/>
          <p:cNvSpPr>
            <a:spLocks noChangeArrowheads="1"/>
          </p:cNvSpPr>
          <p:nvPr/>
        </p:nvSpPr>
        <p:spPr bwMode="auto">
          <a:xfrm>
            <a:off x="152400" y="76200"/>
            <a:ext cx="4865688" cy="400110"/>
          </a:xfrm>
          <a:prstGeom prst="rect">
            <a:avLst/>
          </a:prstGeom>
          <a:noFill/>
          <a:ln w="9525">
            <a:noFill/>
            <a:miter lim="800000"/>
            <a:headEnd/>
            <a:tailEnd/>
          </a:ln>
        </p:spPr>
        <p:txBody>
          <a:bodyPr>
            <a:spAutoFit/>
          </a:bodyPr>
          <a:lstStyle/>
          <a:p>
            <a:r>
              <a:rPr lang="en-US" sz="2000" b="1" u="sng" dirty="0">
                <a:latin typeface="Times New Roman" pitchFamily="18" charset="0"/>
                <a:cs typeface="Times New Roman" pitchFamily="18" charset="0"/>
              </a:rPr>
              <a:t>CLAUSE – 30B</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228600"/>
            <a:ext cx="2667000" cy="461665"/>
          </a:xfrm>
          <a:prstGeom prst="rect">
            <a:avLst/>
          </a:prstGeom>
        </p:spPr>
        <p:txBody>
          <a:bodyPr wrap="square">
            <a:spAutoFit/>
          </a:bodyPr>
          <a:lstStyle/>
          <a:p>
            <a:pPr algn="just">
              <a:buNone/>
            </a:pPr>
            <a:r>
              <a:rPr lang="en-US" sz="2400" b="1" dirty="0">
                <a:latin typeface="Times New Roman" pitchFamily="18" charset="0"/>
                <a:cs typeface="Times New Roman" pitchFamily="18" charset="0"/>
              </a:rPr>
              <a:t>CLAUSE – 30B</a:t>
            </a:r>
            <a:endParaRPr lang="en-US" sz="3200" b="1" dirty="0">
              <a:latin typeface="Times New Roman" pitchFamily="18" charset="0"/>
              <a:cs typeface="Times New Roman" pitchFamily="18" charset="0"/>
            </a:endParaRPr>
          </a:p>
        </p:txBody>
      </p:sp>
      <p:sp>
        <p:nvSpPr>
          <p:cNvPr id="5" name="Rectangle 4"/>
          <p:cNvSpPr/>
          <p:nvPr/>
        </p:nvSpPr>
        <p:spPr>
          <a:xfrm>
            <a:off x="0" y="6858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924A235E-97AC-C1F8-AC19-4A33FB2F0112}"/>
              </a:ext>
            </a:extLst>
          </p:cNvPr>
          <p:cNvPicPr>
            <a:picLocks noChangeAspect="1"/>
          </p:cNvPicPr>
          <p:nvPr/>
        </p:nvPicPr>
        <p:blipFill>
          <a:blip r:embed="rId2"/>
          <a:stretch>
            <a:fillRect/>
          </a:stretch>
        </p:blipFill>
        <p:spPr>
          <a:xfrm>
            <a:off x="100554" y="1340768"/>
            <a:ext cx="8863934" cy="2848403"/>
          </a:xfrm>
          <a:prstGeom prst="rect">
            <a:avLst/>
          </a:prstGeom>
        </p:spPr>
      </p:pic>
    </p:spTree>
  </p:cSld>
  <p:clrMapOvr>
    <a:masterClrMapping/>
  </p:clrMapOvr>
</p:sld>
</file>

<file path=ppt/slides/slide5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Content Placeholder 2"/>
          <p:cNvSpPr>
            <a:spLocks noGrp="1"/>
          </p:cNvSpPr>
          <p:nvPr>
            <p:ph idx="1"/>
          </p:nvPr>
        </p:nvSpPr>
        <p:spPr>
          <a:xfrm>
            <a:off x="381000" y="381000"/>
            <a:ext cx="8458200" cy="5745163"/>
          </a:xfrm>
        </p:spPr>
        <p:txBody>
          <a:bodyPr/>
          <a:lstStyle/>
          <a:p>
            <a:pPr algn="just">
              <a:buFont typeface="Arial" pitchFamily="34" charset="0"/>
              <a:buNone/>
            </a:pPr>
            <a:r>
              <a:rPr lang="en-US" sz="2400" dirty="0">
                <a:solidFill>
                  <a:schemeClr val="tx1"/>
                </a:solidFill>
                <a:latin typeface="Times New Roman" pitchFamily="18" charset="0"/>
                <a:cs typeface="Times New Roman" pitchFamily="18" charset="0"/>
              </a:rPr>
              <a:t>[</a:t>
            </a:r>
            <a:r>
              <a:rPr lang="en-US" sz="2400" b="1" dirty="0">
                <a:solidFill>
                  <a:schemeClr val="tx1"/>
                </a:solidFill>
                <a:latin typeface="Times New Roman" pitchFamily="18" charset="0"/>
                <a:cs typeface="Times New Roman" pitchFamily="18" charset="0"/>
              </a:rPr>
              <a:t>Limitation on interest deduction in certain cases.</a:t>
            </a:r>
            <a:endParaRPr lang="en-US" sz="2400" dirty="0">
              <a:solidFill>
                <a:schemeClr val="tx1"/>
              </a:solidFill>
              <a:latin typeface="Times New Roman" pitchFamily="18" charset="0"/>
              <a:cs typeface="Times New Roman" pitchFamily="18" charset="0"/>
            </a:endParaRPr>
          </a:p>
          <a:p>
            <a:pPr algn="just">
              <a:buFont typeface="Arial" pitchFamily="34" charset="0"/>
              <a:buNone/>
            </a:pPr>
            <a:r>
              <a:rPr lang="en-US" sz="2400" b="1" dirty="0">
                <a:solidFill>
                  <a:schemeClr val="tx1"/>
                </a:solidFill>
                <a:latin typeface="Times New Roman" pitchFamily="18" charset="0"/>
                <a:cs typeface="Times New Roman" pitchFamily="18" charset="0"/>
              </a:rPr>
              <a:t>94B.</a:t>
            </a:r>
            <a:r>
              <a:rPr lang="en-US" sz="2400" dirty="0">
                <a:solidFill>
                  <a:schemeClr val="tx1"/>
                </a:solidFill>
                <a:latin typeface="Times New Roman" pitchFamily="18" charset="0"/>
                <a:cs typeface="Times New Roman" pitchFamily="18" charset="0"/>
              </a:rPr>
              <a:t> (1) Notwithstanding anything contained in this Act, </a:t>
            </a:r>
          </a:p>
          <a:p>
            <a:pPr algn="just">
              <a:buFont typeface="Wingdings" pitchFamily="2" charset="2"/>
              <a:buChar char="Ø"/>
            </a:pPr>
            <a:r>
              <a:rPr lang="en-US" sz="2400" dirty="0">
                <a:solidFill>
                  <a:schemeClr val="tx1"/>
                </a:solidFill>
                <a:latin typeface="Times New Roman" pitchFamily="18" charset="0"/>
                <a:cs typeface="Times New Roman" pitchFamily="18" charset="0"/>
              </a:rPr>
              <a:t>where an Indian company, or a permanent establishment of a foreign company in India, </a:t>
            </a:r>
          </a:p>
          <a:p>
            <a:pPr algn="just">
              <a:buFont typeface="Wingdings" pitchFamily="2" charset="2"/>
              <a:buChar char="Ø"/>
            </a:pPr>
            <a:r>
              <a:rPr lang="en-US" sz="2400" dirty="0">
                <a:solidFill>
                  <a:schemeClr val="tx1"/>
                </a:solidFill>
                <a:latin typeface="Times New Roman" pitchFamily="18" charset="0"/>
                <a:cs typeface="Times New Roman" pitchFamily="18" charset="0"/>
              </a:rPr>
              <a:t>being the borrower, </a:t>
            </a:r>
          </a:p>
          <a:p>
            <a:pPr algn="just">
              <a:buFont typeface="Wingdings" pitchFamily="2" charset="2"/>
              <a:buChar char="Ø"/>
            </a:pPr>
            <a:r>
              <a:rPr lang="en-US" sz="2400" dirty="0">
                <a:solidFill>
                  <a:schemeClr val="tx1"/>
                </a:solidFill>
                <a:latin typeface="Times New Roman" pitchFamily="18" charset="0"/>
                <a:cs typeface="Times New Roman" pitchFamily="18" charset="0"/>
              </a:rPr>
              <a:t>incurs any expenditure by way of interest or of similar nature exceeding one </a:t>
            </a:r>
            <a:r>
              <a:rPr lang="en-US" sz="2400" dirty="0" err="1">
                <a:solidFill>
                  <a:schemeClr val="tx1"/>
                </a:solidFill>
                <a:latin typeface="Times New Roman" pitchFamily="18" charset="0"/>
                <a:cs typeface="Times New Roman" pitchFamily="18" charset="0"/>
              </a:rPr>
              <a:t>crore</a:t>
            </a:r>
            <a:r>
              <a:rPr lang="en-US" sz="2400" dirty="0">
                <a:solidFill>
                  <a:schemeClr val="tx1"/>
                </a:solidFill>
                <a:latin typeface="Times New Roman" pitchFamily="18" charset="0"/>
                <a:cs typeface="Times New Roman" pitchFamily="18" charset="0"/>
              </a:rPr>
              <a:t> rupees </a:t>
            </a:r>
          </a:p>
          <a:p>
            <a:pPr algn="just">
              <a:buFont typeface="Wingdings" pitchFamily="2" charset="2"/>
              <a:buChar char="Ø"/>
            </a:pPr>
            <a:r>
              <a:rPr lang="en-US" sz="2400" dirty="0">
                <a:solidFill>
                  <a:schemeClr val="tx1"/>
                </a:solidFill>
                <a:latin typeface="Times New Roman" pitchFamily="18" charset="0"/>
                <a:cs typeface="Times New Roman" pitchFamily="18" charset="0"/>
              </a:rPr>
              <a:t>which is deductible in computing income chargeable under the head "Profits and gains of business or profession" in respect of any debt issued by a non-resident, </a:t>
            </a:r>
          </a:p>
          <a:p>
            <a:pPr algn="just">
              <a:buFont typeface="Wingdings" pitchFamily="2" charset="2"/>
              <a:buChar char="Ø"/>
            </a:pPr>
            <a:r>
              <a:rPr lang="en-US" sz="2400" dirty="0">
                <a:solidFill>
                  <a:schemeClr val="tx1"/>
                </a:solidFill>
                <a:latin typeface="Times New Roman" pitchFamily="18" charset="0"/>
                <a:cs typeface="Times New Roman" pitchFamily="18" charset="0"/>
              </a:rPr>
              <a:t>being an associated enterprise of such borrower, </a:t>
            </a:r>
          </a:p>
          <a:p>
            <a:pPr algn="just">
              <a:buFont typeface="Wingdings" pitchFamily="2" charset="2"/>
              <a:buChar char="Ø"/>
            </a:pPr>
            <a:r>
              <a:rPr lang="en-US" sz="2400" dirty="0">
                <a:solidFill>
                  <a:schemeClr val="tx1"/>
                </a:solidFill>
                <a:latin typeface="Times New Roman" pitchFamily="18" charset="0"/>
                <a:cs typeface="Times New Roman" pitchFamily="18" charset="0"/>
              </a:rPr>
              <a:t>the interest shall not be deductible in computation of income under the said head to the extent that it arises from excess interest, as specified in sub-section (2) :</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Content Placeholder 2"/>
          <p:cNvSpPr>
            <a:spLocks noGrp="1"/>
          </p:cNvSpPr>
          <p:nvPr>
            <p:ph idx="1"/>
          </p:nvPr>
        </p:nvSpPr>
        <p:spPr>
          <a:xfrm>
            <a:off x="381000" y="381000"/>
            <a:ext cx="8305800" cy="5745163"/>
          </a:xfrm>
        </p:spPr>
        <p:txBody>
          <a:bodyPr/>
          <a:lstStyle/>
          <a:p>
            <a:pPr algn="just">
              <a:buFont typeface="Arial" pitchFamily="34" charset="0"/>
              <a:buNone/>
            </a:pPr>
            <a:r>
              <a:rPr lang="en-US" sz="2400" b="1" dirty="0">
                <a:solidFill>
                  <a:schemeClr val="tx1"/>
                </a:solidFill>
                <a:latin typeface="Times New Roman" pitchFamily="18" charset="0"/>
                <a:cs typeface="Times New Roman" pitchFamily="18" charset="0"/>
              </a:rPr>
              <a:t>Provided </a:t>
            </a:r>
            <a:r>
              <a:rPr lang="en-US" sz="2400" dirty="0">
                <a:solidFill>
                  <a:schemeClr val="tx1"/>
                </a:solidFill>
                <a:latin typeface="Times New Roman" pitchFamily="18" charset="0"/>
                <a:cs typeface="Times New Roman" pitchFamily="18" charset="0"/>
              </a:rPr>
              <a:t>that where the debt is issued by a lender which is not associated but an associated enterprise either provides an implicit or explicit guarantee to such lender or deposits a corresponding and matching amount of funds with the lender, such debt shall be deemed to have been issued by an associated enterprise.</a:t>
            </a:r>
          </a:p>
          <a:p>
            <a:pPr algn="just">
              <a:buFont typeface="Arial" pitchFamily="34" charset="0"/>
              <a:buNone/>
            </a:pPr>
            <a:r>
              <a:rPr lang="en-US" sz="2400" dirty="0">
                <a:solidFill>
                  <a:schemeClr val="tx1"/>
                </a:solidFill>
                <a:latin typeface="Times New Roman" pitchFamily="18" charset="0"/>
                <a:cs typeface="Times New Roman" pitchFamily="18" charset="0"/>
              </a:rPr>
              <a:t>(2) For the purposes of sub-section (1), the excess interest shall mean an amount of total interest paid or payable in excess of thirty per cent of earnings before interest, taxes, depreciation and </a:t>
            </a:r>
            <a:r>
              <a:rPr lang="en-US" sz="2400" dirty="0" err="1">
                <a:solidFill>
                  <a:schemeClr val="tx1"/>
                </a:solidFill>
                <a:latin typeface="Times New Roman" pitchFamily="18" charset="0"/>
                <a:cs typeface="Times New Roman" pitchFamily="18" charset="0"/>
              </a:rPr>
              <a:t>amortisation</a:t>
            </a:r>
            <a:r>
              <a:rPr lang="en-US" sz="2400" dirty="0">
                <a:solidFill>
                  <a:schemeClr val="tx1"/>
                </a:solidFill>
                <a:latin typeface="Times New Roman" pitchFamily="18" charset="0"/>
                <a:cs typeface="Times New Roman" pitchFamily="18" charset="0"/>
              </a:rPr>
              <a:t> of the borrower in the previous year or interest paid or payable to associated enterprises for that previous year, whichever is less.</a:t>
            </a:r>
          </a:p>
          <a:p>
            <a:pPr algn="just">
              <a:buFont typeface="Arial" pitchFamily="34" charset="0"/>
              <a:buNone/>
            </a:pPr>
            <a:r>
              <a:rPr lang="en-US" sz="2400" dirty="0">
                <a:solidFill>
                  <a:schemeClr val="tx1"/>
                </a:solidFill>
                <a:latin typeface="Times New Roman" pitchFamily="18" charset="0"/>
                <a:cs typeface="Times New Roman" pitchFamily="18" charset="0"/>
              </a:rPr>
              <a:t>(3) Nothing contained in sub-section (1) shall apply to an Indian company or a permanent establishment of a foreign company which is engaged in the business of banking or insurance.</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Content Placeholder 2"/>
          <p:cNvSpPr>
            <a:spLocks noGrp="1"/>
          </p:cNvSpPr>
          <p:nvPr>
            <p:ph idx="1"/>
          </p:nvPr>
        </p:nvSpPr>
        <p:spPr>
          <a:xfrm>
            <a:off x="304800" y="381000"/>
            <a:ext cx="8610600" cy="5745163"/>
          </a:xfrm>
        </p:spPr>
        <p:txBody>
          <a:bodyPr/>
          <a:lstStyle/>
          <a:p>
            <a:pPr algn="just">
              <a:buFont typeface="Arial" pitchFamily="34" charset="0"/>
              <a:buNone/>
            </a:pPr>
            <a:r>
              <a:rPr lang="en-US" sz="2300" dirty="0">
                <a:solidFill>
                  <a:schemeClr val="tx1"/>
                </a:solidFill>
                <a:latin typeface="Times New Roman" pitchFamily="18" charset="0"/>
                <a:cs typeface="Times New Roman" pitchFamily="18" charset="0"/>
              </a:rPr>
              <a:t>(4) Where for any assessment year, the interest expenditure is not wholly deducted against income under the head "Profits and gains of business or profession", </a:t>
            </a:r>
          </a:p>
          <a:p>
            <a:pPr algn="just">
              <a:buFont typeface="Wingdings" pitchFamily="2" charset="2"/>
              <a:buChar char="Ø"/>
            </a:pPr>
            <a:r>
              <a:rPr lang="en-US" sz="2300" dirty="0">
                <a:solidFill>
                  <a:schemeClr val="tx1"/>
                </a:solidFill>
                <a:latin typeface="Times New Roman" pitchFamily="18" charset="0"/>
                <a:cs typeface="Times New Roman" pitchFamily="18" charset="0"/>
              </a:rPr>
              <a:t>so much of the interest expenditure as has not been so deducted, </a:t>
            </a:r>
          </a:p>
          <a:p>
            <a:pPr algn="just">
              <a:buFont typeface="Wingdings" pitchFamily="2" charset="2"/>
              <a:buChar char="Ø"/>
            </a:pPr>
            <a:r>
              <a:rPr lang="en-US" sz="2300" dirty="0">
                <a:solidFill>
                  <a:schemeClr val="tx1"/>
                </a:solidFill>
                <a:latin typeface="Times New Roman" pitchFamily="18" charset="0"/>
                <a:cs typeface="Times New Roman" pitchFamily="18" charset="0"/>
              </a:rPr>
              <a:t>shall be carried forward to the following assessment year or assessment years, and </a:t>
            </a:r>
          </a:p>
          <a:p>
            <a:pPr algn="just">
              <a:buFont typeface="Wingdings" pitchFamily="2" charset="2"/>
              <a:buChar char="Ø"/>
            </a:pPr>
            <a:r>
              <a:rPr lang="en-US" sz="2300" dirty="0">
                <a:solidFill>
                  <a:schemeClr val="tx1"/>
                </a:solidFill>
                <a:latin typeface="Times New Roman" pitchFamily="18" charset="0"/>
                <a:cs typeface="Times New Roman" pitchFamily="18" charset="0"/>
              </a:rPr>
              <a:t>it shall be allowed as a deduction against the profits and gains, if any, of any business or profession carried on by it and</a:t>
            </a:r>
          </a:p>
          <a:p>
            <a:pPr algn="just">
              <a:buFont typeface="Wingdings" pitchFamily="2" charset="2"/>
              <a:buChar char="Ø"/>
            </a:pPr>
            <a:r>
              <a:rPr lang="en-US" sz="2300" dirty="0">
                <a:solidFill>
                  <a:schemeClr val="tx1"/>
                </a:solidFill>
                <a:latin typeface="Times New Roman" pitchFamily="18" charset="0"/>
                <a:cs typeface="Times New Roman" pitchFamily="18" charset="0"/>
              </a:rPr>
              <a:t>assessable for that assessment year to the extent of maximum allowable interest expenditure in accordance with sub-section (2):</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Content Placeholder 2"/>
          <p:cNvSpPr>
            <a:spLocks noGrp="1"/>
          </p:cNvSpPr>
          <p:nvPr>
            <p:ph idx="1"/>
          </p:nvPr>
        </p:nvSpPr>
        <p:spPr>
          <a:xfrm>
            <a:off x="381000" y="381000"/>
            <a:ext cx="8305800" cy="6172200"/>
          </a:xfrm>
        </p:spPr>
        <p:txBody>
          <a:bodyPr/>
          <a:lstStyle/>
          <a:p>
            <a:pPr algn="just">
              <a:buFont typeface="Arial" pitchFamily="34" charset="0"/>
              <a:buNone/>
            </a:pPr>
            <a:r>
              <a:rPr lang="en-US" sz="2400" b="1" dirty="0">
                <a:solidFill>
                  <a:schemeClr val="tx1"/>
                </a:solidFill>
                <a:latin typeface="Times New Roman" pitchFamily="18" charset="0"/>
                <a:cs typeface="Times New Roman" pitchFamily="18" charset="0"/>
              </a:rPr>
              <a:t>Provided </a:t>
            </a:r>
            <a:r>
              <a:rPr lang="en-US" sz="2400" dirty="0">
                <a:solidFill>
                  <a:schemeClr val="tx1"/>
                </a:solidFill>
                <a:latin typeface="Times New Roman" pitchFamily="18" charset="0"/>
                <a:cs typeface="Times New Roman" pitchFamily="18" charset="0"/>
              </a:rPr>
              <a:t>that no interest expenditure shall be carried forward under this sub-section for more than eight assessment years immediately succeeding the assessment year for which the excess interest expenditure was first computed.</a:t>
            </a:r>
          </a:p>
          <a:p>
            <a:pPr algn="just">
              <a:buFont typeface="Arial" pitchFamily="34" charset="0"/>
              <a:buNone/>
            </a:pPr>
            <a:r>
              <a:rPr lang="en-US" sz="2400" dirty="0">
                <a:solidFill>
                  <a:schemeClr val="tx1"/>
                </a:solidFill>
                <a:latin typeface="Times New Roman" pitchFamily="18" charset="0"/>
                <a:cs typeface="Times New Roman" pitchFamily="18" charset="0"/>
              </a:rPr>
              <a:t>(5) For the purposes of this section, the expressions—</a:t>
            </a:r>
          </a:p>
          <a:p>
            <a:pPr algn="just">
              <a:buFont typeface="Arial" pitchFamily="34" charset="0"/>
              <a:buNone/>
            </a:pP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a:t>
            </a:r>
            <a:r>
              <a:rPr lang="en-US" sz="2400" dirty="0">
                <a:solidFill>
                  <a:schemeClr val="tx1"/>
                </a:solidFill>
                <a:latin typeface="Times New Roman" pitchFamily="18" charset="0"/>
                <a:cs typeface="Times New Roman" pitchFamily="18" charset="0"/>
              </a:rPr>
              <a:t>) "associated enterprise" shall have the meaning assigned to it in sub-section (1) and sub-section (2) of section 92A;</a:t>
            </a:r>
          </a:p>
          <a:p>
            <a:pPr algn="just">
              <a:buFont typeface="Arial" pitchFamily="34" charset="0"/>
              <a:buNone/>
            </a:pPr>
            <a:r>
              <a:rPr lang="en-US" sz="2400" dirty="0">
                <a:solidFill>
                  <a:schemeClr val="tx1"/>
                </a:solidFill>
                <a:latin typeface="Times New Roman" pitchFamily="18" charset="0"/>
                <a:cs typeface="Times New Roman" pitchFamily="18" charset="0"/>
              </a:rPr>
              <a:t> (ii) "debt" means any loan, financial instrument, finance lease, financial derivative, or any arrangement that gives rise to interest, discounts or other finance charges that are deductible in the computation of income chargeable under the head "Profits and gains of business or profession";</a:t>
            </a:r>
          </a:p>
          <a:p>
            <a:pPr algn="just">
              <a:buFont typeface="Arial" pitchFamily="34" charset="0"/>
              <a:buNone/>
            </a:pPr>
            <a:r>
              <a:rPr lang="en-US" sz="2400" dirty="0">
                <a:solidFill>
                  <a:schemeClr val="tx1"/>
                </a:solidFill>
                <a:latin typeface="Times New Roman" pitchFamily="18" charset="0"/>
                <a:cs typeface="Times New Roman" pitchFamily="18" charset="0"/>
              </a:rPr>
              <a:t> (iii) "permanent establishment" includes a fixed place of business through which the business of the enterprise is wholly or partly carried on.]</a:t>
            </a:r>
          </a:p>
          <a:p>
            <a:pPr algn="just" eaLnBrk="1" hangingPunct="1">
              <a:buFont typeface="Arial" pitchFamily="34" charset="0"/>
              <a:buNone/>
            </a:pPr>
            <a:endParaRPr lang="en-US" sz="24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Content Placeholder 2"/>
          <p:cNvSpPr>
            <a:spLocks noGrp="1"/>
          </p:cNvSpPr>
          <p:nvPr>
            <p:ph idx="1"/>
          </p:nvPr>
        </p:nvSpPr>
        <p:spPr>
          <a:xfrm>
            <a:off x="0" y="0"/>
            <a:ext cx="8839200" cy="6126163"/>
          </a:xfrm>
        </p:spPr>
        <p:txBody>
          <a:bodyPr/>
          <a:lstStyle/>
          <a:p>
            <a:pPr algn="just" eaLnBrk="1" hangingPunct="1">
              <a:buFont typeface="Arial" pitchFamily="34" charset="0"/>
              <a:buNone/>
            </a:pPr>
            <a:r>
              <a:rPr lang="en-US" altLang="en-US" sz="2400" b="1" dirty="0">
                <a:solidFill>
                  <a:schemeClr val="tx1"/>
                </a:solidFill>
                <a:latin typeface="Times New Roman" pitchFamily="18" charset="0"/>
                <a:cs typeface="Times New Roman" pitchFamily="18" charset="0"/>
              </a:rPr>
              <a:t>Sec 94B:</a:t>
            </a:r>
          </a:p>
          <a:p>
            <a:pPr algn="just" eaLnBrk="1" hangingPunct="1">
              <a:buFont typeface="Arial" pitchFamily="34" charset="0"/>
              <a:buNone/>
            </a:pPr>
            <a:endParaRPr lang="en-US" altLang="en-US" sz="2400" b="1" dirty="0">
              <a:solidFill>
                <a:schemeClr val="tx1"/>
              </a:solidFill>
              <a:latin typeface="Times New Roman" pitchFamily="18" charset="0"/>
              <a:cs typeface="Times New Roman" pitchFamily="18" charset="0"/>
            </a:endParaRPr>
          </a:p>
        </p:txBody>
      </p:sp>
      <p:sp>
        <p:nvSpPr>
          <p:cNvPr id="3" name="Rectangle 2"/>
          <p:cNvSpPr/>
          <p:nvPr/>
        </p:nvSpPr>
        <p:spPr>
          <a:xfrm>
            <a:off x="152400" y="990600"/>
            <a:ext cx="2362200" cy="1295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a:latin typeface="Times New Roman" pitchFamily="18" charset="0"/>
                <a:cs typeface="Times New Roman" pitchFamily="18" charset="0"/>
              </a:rPr>
              <a:t>INDIAN SUBSIDIARY</a:t>
            </a:r>
            <a:endParaRPr lang="en-IN" dirty="0">
              <a:latin typeface="Times New Roman" pitchFamily="18" charset="0"/>
              <a:cs typeface="Times New Roman" pitchFamily="18" charset="0"/>
            </a:endParaRPr>
          </a:p>
        </p:txBody>
      </p:sp>
      <p:sp>
        <p:nvSpPr>
          <p:cNvPr id="4" name="Rectangle 3"/>
          <p:cNvSpPr/>
          <p:nvPr/>
        </p:nvSpPr>
        <p:spPr>
          <a:xfrm>
            <a:off x="6324600" y="914400"/>
            <a:ext cx="2362200" cy="1295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a:latin typeface="Times New Roman" pitchFamily="18" charset="0"/>
                <a:cs typeface="Times New Roman" pitchFamily="18" charset="0"/>
              </a:rPr>
              <a:t>FOREIGN PARENT(AE)</a:t>
            </a:r>
            <a:endParaRPr lang="en-IN" dirty="0">
              <a:latin typeface="Times New Roman" pitchFamily="18" charset="0"/>
              <a:cs typeface="Times New Roman" pitchFamily="18" charset="0"/>
            </a:endParaRPr>
          </a:p>
        </p:txBody>
      </p:sp>
      <p:cxnSp>
        <p:nvCxnSpPr>
          <p:cNvPr id="5" name="Straight Arrow Connector 4"/>
          <p:cNvCxnSpPr>
            <a:stCxn id="3" idx="3"/>
          </p:cNvCxnSpPr>
          <p:nvPr/>
        </p:nvCxnSpPr>
        <p:spPr>
          <a:xfrm flipV="1">
            <a:off x="2514600" y="1600200"/>
            <a:ext cx="3810000" cy="38100"/>
          </a:xfrm>
          <a:prstGeom prst="straightConnector1">
            <a:avLst/>
          </a:prstGeom>
          <a:ln w="57150">
            <a:headEnd type="triangle"/>
            <a:tailEnd type="triangle"/>
          </a:ln>
        </p:spPr>
        <p:style>
          <a:lnRef idx="1">
            <a:schemeClr val="accent1"/>
          </a:lnRef>
          <a:fillRef idx="0">
            <a:schemeClr val="accent1"/>
          </a:fillRef>
          <a:effectRef idx="0">
            <a:schemeClr val="accent1"/>
          </a:effectRef>
          <a:fontRef idx="minor">
            <a:schemeClr val="tx1"/>
          </a:fontRef>
        </p:style>
      </p:cxnSp>
      <p:sp>
        <p:nvSpPr>
          <p:cNvPr id="88070" name="TextBox 5"/>
          <p:cNvSpPr txBox="1">
            <a:spLocks noChangeArrowheads="1"/>
          </p:cNvSpPr>
          <p:nvPr/>
        </p:nvSpPr>
        <p:spPr bwMode="auto">
          <a:xfrm>
            <a:off x="2667000" y="1066800"/>
            <a:ext cx="3505200" cy="369888"/>
          </a:xfrm>
          <a:prstGeom prst="rect">
            <a:avLst/>
          </a:prstGeom>
          <a:noFill/>
          <a:ln w="9525">
            <a:noFill/>
            <a:miter lim="800000"/>
            <a:headEnd/>
            <a:tailEnd/>
          </a:ln>
        </p:spPr>
        <p:txBody>
          <a:bodyPr>
            <a:spAutoFit/>
          </a:bodyPr>
          <a:lstStyle/>
          <a:p>
            <a:r>
              <a:rPr lang="en-US" altLang="en-US" dirty="0">
                <a:latin typeface="Times New Roman" pitchFamily="18" charset="0"/>
                <a:cs typeface="Times New Roman" pitchFamily="18" charset="0"/>
              </a:rPr>
              <a:t>Investment required 1000 </a:t>
            </a:r>
            <a:r>
              <a:rPr lang="en-US" altLang="en-US" dirty="0" err="1">
                <a:latin typeface="Times New Roman" pitchFamily="18" charset="0"/>
                <a:cs typeface="Times New Roman" pitchFamily="18" charset="0"/>
              </a:rPr>
              <a:t>crores</a:t>
            </a:r>
            <a:endParaRPr lang="en-IN" altLang="en-US" dirty="0">
              <a:latin typeface="Times New Roman" pitchFamily="18" charset="0"/>
              <a:cs typeface="Times New Roman" pitchFamily="18" charset="0"/>
            </a:endParaRPr>
          </a:p>
        </p:txBody>
      </p:sp>
      <p:sp>
        <p:nvSpPr>
          <p:cNvPr id="88071" name="TextBox 6"/>
          <p:cNvSpPr txBox="1">
            <a:spLocks noChangeArrowheads="1"/>
          </p:cNvSpPr>
          <p:nvPr/>
        </p:nvSpPr>
        <p:spPr bwMode="auto">
          <a:xfrm>
            <a:off x="2514600" y="1752600"/>
            <a:ext cx="3810000" cy="369888"/>
          </a:xfrm>
          <a:prstGeom prst="rect">
            <a:avLst/>
          </a:prstGeom>
          <a:noFill/>
          <a:ln w="9525">
            <a:noFill/>
            <a:miter lim="800000"/>
            <a:headEnd/>
            <a:tailEnd/>
          </a:ln>
        </p:spPr>
        <p:txBody>
          <a:bodyPr>
            <a:spAutoFit/>
          </a:bodyPr>
          <a:lstStyle/>
          <a:p>
            <a:r>
              <a:rPr lang="en-US" altLang="en-US" dirty="0">
                <a:latin typeface="Times New Roman" pitchFamily="18" charset="0"/>
                <a:cs typeface="Times New Roman" pitchFamily="18" charset="0"/>
              </a:rPr>
              <a:t>Share Capital 1 </a:t>
            </a:r>
            <a:r>
              <a:rPr lang="en-US" altLang="en-US" dirty="0" err="1">
                <a:latin typeface="Times New Roman" pitchFamily="18" charset="0"/>
                <a:cs typeface="Times New Roman" pitchFamily="18" charset="0"/>
              </a:rPr>
              <a:t>Crore</a:t>
            </a:r>
            <a:r>
              <a:rPr lang="en-US" altLang="en-US" dirty="0">
                <a:latin typeface="Times New Roman" pitchFamily="18" charset="0"/>
                <a:cs typeface="Times New Roman" pitchFamily="18" charset="0"/>
              </a:rPr>
              <a:t> Debt 999 Cr</a:t>
            </a:r>
            <a:endParaRPr lang="en-IN" altLang="en-US" dirty="0">
              <a:latin typeface="Times New Roman" pitchFamily="18" charset="0"/>
              <a:cs typeface="Times New Roman" pitchFamily="18" charset="0"/>
            </a:endParaRPr>
          </a:p>
        </p:txBody>
      </p:sp>
      <p:sp>
        <p:nvSpPr>
          <p:cNvPr id="88072" name="TextBox 1"/>
          <p:cNvSpPr txBox="1">
            <a:spLocks noChangeArrowheads="1"/>
          </p:cNvSpPr>
          <p:nvPr/>
        </p:nvSpPr>
        <p:spPr bwMode="auto">
          <a:xfrm>
            <a:off x="152400" y="2514600"/>
            <a:ext cx="8534400" cy="3478213"/>
          </a:xfrm>
          <a:prstGeom prst="rect">
            <a:avLst/>
          </a:prstGeom>
          <a:noFill/>
          <a:ln w="9525">
            <a:noFill/>
            <a:miter lim="800000"/>
            <a:headEnd/>
            <a:tailEnd/>
          </a:ln>
        </p:spPr>
        <p:txBody>
          <a:bodyPr>
            <a:spAutoFit/>
          </a:bodyPr>
          <a:lstStyle/>
          <a:p>
            <a:pPr marL="342900" indent="-342900">
              <a:buFont typeface="Wingdings" panose="05000000000000000000" pitchFamily="2" charset="2"/>
              <a:buChar char="Ø"/>
            </a:pPr>
            <a:r>
              <a:rPr lang="en-US" altLang="en-US" sz="2200" dirty="0">
                <a:latin typeface="Times New Roman" pitchFamily="18" charset="0"/>
                <a:cs typeface="Times New Roman" pitchFamily="18" charset="0"/>
              </a:rPr>
              <a:t>Indian Company claims interest cost in respect of debt of 999 </a:t>
            </a:r>
            <a:r>
              <a:rPr lang="en-US" altLang="en-US" sz="2200" dirty="0" err="1">
                <a:latin typeface="Times New Roman" pitchFamily="18" charset="0"/>
                <a:cs typeface="Times New Roman" pitchFamily="18" charset="0"/>
              </a:rPr>
              <a:t>Crore</a:t>
            </a:r>
            <a:endParaRPr lang="en-US" altLang="en-US" sz="2200" dirty="0">
              <a:latin typeface="Times New Roman" pitchFamily="18" charset="0"/>
              <a:cs typeface="Times New Roman" pitchFamily="18" charset="0"/>
            </a:endParaRPr>
          </a:p>
          <a:p>
            <a:pPr marL="342900" indent="-342900">
              <a:buFont typeface="Wingdings" panose="05000000000000000000" pitchFamily="2" charset="2"/>
              <a:buChar char="Ø"/>
            </a:pPr>
            <a:endParaRPr lang="en-US" altLang="en-US" sz="2200" dirty="0">
              <a:latin typeface="Times New Roman" pitchFamily="18" charset="0"/>
              <a:cs typeface="Times New Roman" pitchFamily="18" charset="0"/>
            </a:endParaRPr>
          </a:p>
          <a:p>
            <a:pPr marL="342900" indent="-342900">
              <a:buFont typeface="Wingdings" panose="05000000000000000000" pitchFamily="2" charset="2"/>
              <a:buChar char="Ø"/>
            </a:pPr>
            <a:r>
              <a:rPr lang="en-US" altLang="en-US" sz="2200" dirty="0">
                <a:latin typeface="Times New Roman" pitchFamily="18" charset="0"/>
                <a:cs typeface="Times New Roman" pitchFamily="18" charset="0"/>
              </a:rPr>
              <a:t>Debt is routed through jurisdictions where interest is not taxable or taxable at low rates</a:t>
            </a:r>
          </a:p>
          <a:p>
            <a:pPr marL="342900" indent="-342900">
              <a:buFont typeface="Wingdings" panose="05000000000000000000" pitchFamily="2" charset="2"/>
              <a:buChar char="Ø"/>
            </a:pPr>
            <a:endParaRPr lang="en-US" altLang="en-US" sz="2200" dirty="0">
              <a:latin typeface="Times New Roman" pitchFamily="18" charset="0"/>
              <a:cs typeface="Times New Roman" pitchFamily="18" charset="0"/>
            </a:endParaRPr>
          </a:p>
          <a:p>
            <a:pPr marL="342900" indent="-342900">
              <a:buFont typeface="Wingdings" panose="05000000000000000000" pitchFamily="2" charset="2"/>
              <a:buChar char="Ø"/>
            </a:pPr>
            <a:r>
              <a:rPr lang="en-US" altLang="en-US" sz="2200" dirty="0">
                <a:latin typeface="Times New Roman" pitchFamily="18" charset="0"/>
                <a:cs typeface="Times New Roman" pitchFamily="18" charset="0"/>
              </a:rPr>
              <a:t>94B now restricts deduction in respect of such interests to 30% of EBITDA</a:t>
            </a:r>
          </a:p>
          <a:p>
            <a:pPr marL="342900" indent="-342900">
              <a:buFont typeface="Wingdings" panose="05000000000000000000" pitchFamily="2" charset="2"/>
              <a:buChar char="Ø"/>
            </a:pPr>
            <a:endParaRPr lang="en-US" altLang="en-US" sz="2200" dirty="0">
              <a:latin typeface="Times New Roman" pitchFamily="18" charset="0"/>
              <a:cs typeface="Times New Roman" pitchFamily="18" charset="0"/>
            </a:endParaRPr>
          </a:p>
          <a:p>
            <a:pPr marL="342900" indent="-342900">
              <a:buFont typeface="Wingdings" panose="05000000000000000000" pitchFamily="2" charset="2"/>
              <a:buChar char="Ø"/>
            </a:pPr>
            <a:r>
              <a:rPr lang="en-US" altLang="en-US" sz="2200" dirty="0">
                <a:latin typeface="Times New Roman" pitchFamily="18" charset="0"/>
                <a:cs typeface="Times New Roman" pitchFamily="18" charset="0"/>
              </a:rPr>
              <a:t>94B is not applicable to small cases – i.e. where interest payout is not more than 1 </a:t>
            </a:r>
            <a:r>
              <a:rPr lang="en-US" altLang="en-US" sz="2200" dirty="0" err="1">
                <a:latin typeface="Times New Roman" pitchFamily="18" charset="0"/>
                <a:cs typeface="Times New Roman" pitchFamily="18" charset="0"/>
              </a:rPr>
              <a:t>Crore</a:t>
            </a:r>
            <a:endParaRPr lang="en-IN" altLang="en-US" sz="22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Content Placeholder 2"/>
          <p:cNvSpPr>
            <a:spLocks noGrp="1"/>
          </p:cNvSpPr>
          <p:nvPr>
            <p:ph idx="1"/>
          </p:nvPr>
        </p:nvSpPr>
        <p:spPr>
          <a:xfrm>
            <a:off x="179512" y="84931"/>
            <a:ext cx="8659688" cy="4928246"/>
          </a:xfrm>
        </p:spPr>
        <p:txBody>
          <a:bodyPr/>
          <a:lstStyle/>
          <a:p>
            <a:pPr algn="just" eaLnBrk="1" hangingPunct="1">
              <a:buFont typeface="Arial" pitchFamily="34" charset="0"/>
              <a:buNone/>
            </a:pPr>
            <a:r>
              <a:rPr lang="en-US" altLang="en-US" sz="2400" b="1" dirty="0">
                <a:solidFill>
                  <a:schemeClr val="tx1"/>
                </a:solidFill>
                <a:latin typeface="Times New Roman" pitchFamily="18" charset="0"/>
                <a:cs typeface="Times New Roman" pitchFamily="18" charset="0"/>
              </a:rPr>
              <a:t>Sec 94B: Illustration</a:t>
            </a:r>
          </a:p>
          <a:p>
            <a:pPr algn="just" eaLnBrk="1" hangingPunct="1">
              <a:buFont typeface="Arial" pitchFamily="34" charset="0"/>
              <a:buNone/>
            </a:pPr>
            <a:r>
              <a:rPr lang="en-US" altLang="en-US" sz="2400" b="1" dirty="0">
                <a:solidFill>
                  <a:schemeClr val="tx1"/>
                </a:solidFill>
                <a:latin typeface="Times New Roman" pitchFamily="18" charset="0"/>
                <a:cs typeface="Times New Roman" pitchFamily="18" charset="0"/>
              </a:rPr>
              <a:t>YEAR 1:</a:t>
            </a:r>
          </a:p>
          <a:p>
            <a:pPr algn="just" eaLnBrk="1" hangingPunct="1">
              <a:buFont typeface="Wingdings" panose="05000000000000000000" pitchFamily="2" charset="2"/>
              <a:buChar char="Ø"/>
            </a:pPr>
            <a:r>
              <a:rPr lang="en-US" altLang="en-US" sz="2400" dirty="0">
                <a:solidFill>
                  <a:schemeClr val="tx1"/>
                </a:solidFill>
                <a:latin typeface="Times New Roman" pitchFamily="18" charset="0"/>
                <a:cs typeface="Times New Roman" pitchFamily="18" charset="0"/>
              </a:rPr>
              <a:t>EBITDA is Rs. 100 </a:t>
            </a:r>
            <a:r>
              <a:rPr lang="en-US" altLang="en-US" sz="2400" dirty="0" err="1">
                <a:solidFill>
                  <a:schemeClr val="tx1"/>
                </a:solidFill>
                <a:latin typeface="Times New Roman" pitchFamily="18" charset="0"/>
                <a:cs typeface="Times New Roman" pitchFamily="18" charset="0"/>
              </a:rPr>
              <a:t>Crores</a:t>
            </a:r>
            <a:endParaRPr lang="en-US" altLang="en-US" sz="2400" dirty="0">
              <a:solidFill>
                <a:schemeClr val="tx1"/>
              </a:solidFill>
              <a:latin typeface="Times New Roman" pitchFamily="18" charset="0"/>
              <a:cs typeface="Times New Roman" pitchFamily="18" charset="0"/>
            </a:endParaRPr>
          </a:p>
          <a:p>
            <a:pPr algn="just" eaLnBrk="1" hangingPunct="1">
              <a:buFont typeface="Wingdings" panose="05000000000000000000" pitchFamily="2" charset="2"/>
              <a:buChar char="Ø"/>
            </a:pPr>
            <a:r>
              <a:rPr lang="en-US" altLang="en-US" sz="2400" dirty="0">
                <a:solidFill>
                  <a:schemeClr val="tx1"/>
                </a:solidFill>
                <a:latin typeface="Times New Roman" pitchFamily="18" charset="0"/>
                <a:cs typeface="Times New Roman" pitchFamily="18" charset="0"/>
              </a:rPr>
              <a:t>Interest paid to AEs and deemed AEs – 35 </a:t>
            </a:r>
            <a:r>
              <a:rPr lang="en-US" altLang="en-US" sz="2400" dirty="0" err="1">
                <a:solidFill>
                  <a:schemeClr val="tx1"/>
                </a:solidFill>
                <a:latin typeface="Times New Roman" pitchFamily="18" charset="0"/>
                <a:cs typeface="Times New Roman" pitchFamily="18" charset="0"/>
              </a:rPr>
              <a:t>Crores</a:t>
            </a:r>
            <a:endParaRPr lang="en-US" altLang="en-US" sz="2400" dirty="0">
              <a:solidFill>
                <a:schemeClr val="tx1"/>
              </a:solidFill>
              <a:latin typeface="Times New Roman" pitchFamily="18" charset="0"/>
              <a:cs typeface="Times New Roman" pitchFamily="18" charset="0"/>
            </a:endParaRPr>
          </a:p>
          <a:p>
            <a:pPr algn="just" eaLnBrk="1" hangingPunct="1">
              <a:buFont typeface="Wingdings" panose="05000000000000000000" pitchFamily="2" charset="2"/>
              <a:buChar char="Ø"/>
            </a:pPr>
            <a:r>
              <a:rPr lang="en-US" altLang="en-US" sz="2400" dirty="0">
                <a:solidFill>
                  <a:schemeClr val="tx1"/>
                </a:solidFill>
                <a:latin typeface="Times New Roman" pitchFamily="18" charset="0"/>
                <a:cs typeface="Times New Roman" pitchFamily="18" charset="0"/>
              </a:rPr>
              <a:t>In computing taxable profits of such entity in respect of interest paid to AE (even if under ALP) deduction shall be restricted to 30 </a:t>
            </a:r>
            <a:r>
              <a:rPr lang="en-US" altLang="en-US" sz="2400" dirty="0" err="1">
                <a:solidFill>
                  <a:schemeClr val="tx1"/>
                </a:solidFill>
                <a:latin typeface="Times New Roman" pitchFamily="18" charset="0"/>
                <a:cs typeface="Times New Roman" pitchFamily="18" charset="0"/>
              </a:rPr>
              <a:t>Crores</a:t>
            </a:r>
            <a:r>
              <a:rPr lang="en-US" altLang="en-US" sz="2400" dirty="0">
                <a:solidFill>
                  <a:schemeClr val="tx1"/>
                </a:solidFill>
                <a:latin typeface="Times New Roman" pitchFamily="18" charset="0"/>
                <a:cs typeface="Times New Roman" pitchFamily="18" charset="0"/>
              </a:rPr>
              <a:t>. </a:t>
            </a:r>
          </a:p>
          <a:p>
            <a:pPr algn="just" eaLnBrk="1" hangingPunct="1">
              <a:buFont typeface="Wingdings" panose="05000000000000000000" pitchFamily="2" charset="2"/>
              <a:buChar char="Ø"/>
            </a:pPr>
            <a:r>
              <a:rPr lang="en-US" altLang="en-US" sz="2400" dirty="0">
                <a:solidFill>
                  <a:schemeClr val="tx1"/>
                </a:solidFill>
                <a:latin typeface="Times New Roman" pitchFamily="18" charset="0"/>
                <a:cs typeface="Times New Roman" pitchFamily="18" charset="0"/>
              </a:rPr>
              <a:t>The difference 5 </a:t>
            </a:r>
            <a:r>
              <a:rPr lang="en-US" altLang="en-US" sz="2400" dirty="0" err="1">
                <a:solidFill>
                  <a:schemeClr val="tx1"/>
                </a:solidFill>
                <a:latin typeface="Times New Roman" pitchFamily="18" charset="0"/>
                <a:cs typeface="Times New Roman" pitchFamily="18" charset="0"/>
              </a:rPr>
              <a:t>Crores</a:t>
            </a:r>
            <a:r>
              <a:rPr lang="en-US" altLang="en-US" sz="2400" dirty="0">
                <a:solidFill>
                  <a:schemeClr val="tx1"/>
                </a:solidFill>
                <a:latin typeface="Times New Roman" pitchFamily="18" charset="0"/>
                <a:cs typeface="Times New Roman" pitchFamily="18" charset="0"/>
              </a:rPr>
              <a:t> can be carried forward for 8 AYs and can be claimed as deduction, subject to overall limit of 30%.</a:t>
            </a:r>
          </a:p>
          <a:p>
            <a:pPr algn="just" eaLnBrk="1" hangingPunct="1">
              <a:buFont typeface="Wingdings" panose="05000000000000000000" pitchFamily="2" charset="2"/>
              <a:buChar char="Ø"/>
            </a:pPr>
            <a:endParaRPr lang="en-US" altLang="en-US" sz="2400" dirty="0">
              <a:solidFill>
                <a:schemeClr val="tx1"/>
              </a:solidFill>
              <a:latin typeface="Times New Roman" pitchFamily="18" charset="0"/>
              <a:cs typeface="Times New Roman" pitchFamily="18" charset="0"/>
            </a:endParaRPr>
          </a:p>
          <a:p>
            <a:pPr marL="342900" lvl="1" indent="0" algn="r" eaLnBrk="1" hangingPunct="1">
              <a:buFont typeface="Arial" pitchFamily="34" charset="0"/>
              <a:buNone/>
            </a:pPr>
            <a:r>
              <a:rPr lang="en-US" altLang="en-US" dirty="0">
                <a:solidFill>
                  <a:schemeClr val="tx1"/>
                </a:solidFill>
                <a:latin typeface="Times New Roman" pitchFamily="18" charset="0"/>
                <a:cs typeface="Times New Roman" pitchFamily="18" charset="0"/>
              </a:rPr>
              <a:t>						</a:t>
            </a:r>
            <a:r>
              <a:rPr lang="en-US" altLang="en-US" sz="1800" dirty="0" err="1">
                <a:solidFill>
                  <a:schemeClr val="tx1"/>
                </a:solidFill>
                <a:latin typeface="Times New Roman" pitchFamily="18" charset="0"/>
                <a:cs typeface="Times New Roman" pitchFamily="18" charset="0"/>
              </a:rPr>
              <a:t>contd</a:t>
            </a:r>
            <a:r>
              <a:rPr lang="en-US" altLang="en-US" sz="1800" dirty="0">
                <a:solidFill>
                  <a:schemeClr val="tx1"/>
                </a:solidFill>
                <a:latin typeface="Times New Roman" pitchFamily="18" charset="0"/>
                <a:cs typeface="Times New Roman" pitchFamily="18" charset="0"/>
              </a:rPr>
              <a:t>…</a:t>
            </a:r>
            <a:endParaRPr lang="en-US" altLang="en-US" sz="3200" dirty="0">
              <a:solidFill>
                <a:schemeClr val="tx1"/>
              </a:solidFill>
              <a:latin typeface="Times New Roman" pitchFamily="18" charset="0"/>
              <a:cs typeface="Times New Roman" pitchFamily="18" charset="0"/>
            </a:endParaRPr>
          </a:p>
          <a:p>
            <a:pPr algn="just" eaLnBrk="1" hangingPunct="1"/>
            <a:endParaRPr lang="en-US" altLang="en-US" sz="2400" dirty="0">
              <a:solidFill>
                <a:schemeClr val="tx1"/>
              </a:solidFill>
              <a:latin typeface="Times New Roman" pitchFamily="18" charset="0"/>
              <a:cs typeface="Times New Roman" pitchFamily="18" charset="0"/>
            </a:endParaRPr>
          </a:p>
          <a:p>
            <a:pPr algn="just" eaLnBrk="1" hangingPunct="1">
              <a:buFont typeface="Arial" pitchFamily="34" charset="0"/>
              <a:buNone/>
            </a:pPr>
            <a:endParaRPr lang="en-US" altLang="en-US" sz="2400" b="1"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Content Placeholder 2"/>
          <p:cNvSpPr>
            <a:spLocks noGrp="1"/>
          </p:cNvSpPr>
          <p:nvPr>
            <p:ph idx="1"/>
          </p:nvPr>
        </p:nvSpPr>
        <p:spPr>
          <a:xfrm>
            <a:off x="251520" y="188641"/>
            <a:ext cx="8587680" cy="4536504"/>
          </a:xfrm>
        </p:spPr>
        <p:txBody>
          <a:bodyPr rtlCol="0">
            <a:normAutofit/>
          </a:bodyPr>
          <a:lstStyle/>
          <a:p>
            <a:pPr algn="just" eaLnBrk="1" fontAlgn="auto" hangingPunct="1">
              <a:spcAft>
                <a:spcPts val="0"/>
              </a:spcAft>
              <a:buFont typeface="Arial" pitchFamily="34" charset="0"/>
              <a:buNone/>
              <a:defRPr/>
            </a:pPr>
            <a:r>
              <a:rPr lang="en-US" altLang="en-US" sz="2400" b="1" dirty="0">
                <a:solidFill>
                  <a:schemeClr val="tx1"/>
                </a:solidFill>
                <a:latin typeface="Times New Roman" pitchFamily="18" charset="0"/>
                <a:cs typeface="Times New Roman" pitchFamily="18" charset="0"/>
              </a:rPr>
              <a:t>Sec 94B: Illustration</a:t>
            </a:r>
          </a:p>
          <a:p>
            <a:pPr algn="just" eaLnBrk="1" fontAlgn="auto" hangingPunct="1">
              <a:spcAft>
                <a:spcPts val="0"/>
              </a:spcAft>
              <a:buFont typeface="Arial" pitchFamily="34" charset="0"/>
              <a:buNone/>
              <a:defRPr/>
            </a:pPr>
            <a:r>
              <a:rPr lang="en-US" altLang="en-US" sz="2400" b="1" dirty="0">
                <a:solidFill>
                  <a:schemeClr val="tx1"/>
                </a:solidFill>
                <a:latin typeface="Times New Roman" pitchFamily="18" charset="0"/>
                <a:cs typeface="Times New Roman" pitchFamily="18" charset="0"/>
              </a:rPr>
              <a:t>YEAR 2:</a:t>
            </a:r>
          </a:p>
          <a:p>
            <a:pPr algn="just" eaLnBrk="1" fontAlgn="auto" hangingPunct="1">
              <a:spcAft>
                <a:spcPts val="0"/>
              </a:spcAft>
              <a:buFont typeface="Wingdings" panose="05000000000000000000" pitchFamily="2" charset="2"/>
              <a:buChar char="Ø"/>
              <a:defRPr/>
            </a:pPr>
            <a:r>
              <a:rPr lang="en-US" altLang="en-US" sz="2400" dirty="0">
                <a:solidFill>
                  <a:schemeClr val="tx1"/>
                </a:solidFill>
                <a:latin typeface="Times New Roman" pitchFamily="18" charset="0"/>
                <a:cs typeface="Times New Roman" pitchFamily="18" charset="0"/>
              </a:rPr>
              <a:t>EBITDA is </a:t>
            </a:r>
            <a:r>
              <a:rPr lang="en-US" altLang="en-US" sz="2400" dirty="0" err="1">
                <a:solidFill>
                  <a:schemeClr val="tx1"/>
                </a:solidFill>
                <a:latin typeface="Times New Roman" pitchFamily="18" charset="0"/>
                <a:cs typeface="Times New Roman" pitchFamily="18" charset="0"/>
              </a:rPr>
              <a:t>Rs</a:t>
            </a:r>
            <a:r>
              <a:rPr lang="en-US" altLang="en-US" sz="2400" dirty="0">
                <a:solidFill>
                  <a:schemeClr val="tx1"/>
                </a:solidFill>
                <a:latin typeface="Times New Roman" pitchFamily="18" charset="0"/>
                <a:cs typeface="Times New Roman" pitchFamily="18" charset="0"/>
              </a:rPr>
              <a:t>. 150 Crores</a:t>
            </a:r>
          </a:p>
          <a:p>
            <a:pPr algn="just" eaLnBrk="1" fontAlgn="auto" hangingPunct="1">
              <a:spcAft>
                <a:spcPts val="0"/>
              </a:spcAft>
              <a:buFont typeface="Wingdings" panose="05000000000000000000" pitchFamily="2" charset="2"/>
              <a:buChar char="Ø"/>
              <a:defRPr/>
            </a:pPr>
            <a:r>
              <a:rPr lang="en-US" altLang="en-US" sz="2400" dirty="0">
                <a:solidFill>
                  <a:schemeClr val="tx1"/>
                </a:solidFill>
                <a:latin typeface="Times New Roman" pitchFamily="18" charset="0"/>
                <a:cs typeface="Times New Roman" pitchFamily="18" charset="0"/>
              </a:rPr>
              <a:t>Interest paid to AEs in current year – 43 Crores</a:t>
            </a:r>
          </a:p>
          <a:p>
            <a:pPr algn="just" eaLnBrk="1" fontAlgn="auto" hangingPunct="1">
              <a:spcAft>
                <a:spcPts val="0"/>
              </a:spcAft>
              <a:buFont typeface="Wingdings" panose="05000000000000000000" pitchFamily="2" charset="2"/>
              <a:buChar char="Ø"/>
              <a:defRPr/>
            </a:pPr>
            <a:r>
              <a:rPr lang="en-US" altLang="en-US" sz="2400" dirty="0" err="1">
                <a:solidFill>
                  <a:schemeClr val="tx1"/>
                </a:solidFill>
                <a:latin typeface="Times New Roman" pitchFamily="18" charset="0"/>
                <a:cs typeface="Times New Roman" pitchFamily="18" charset="0"/>
              </a:rPr>
              <a:t>b/f</a:t>
            </a:r>
            <a:r>
              <a:rPr lang="en-US" altLang="en-US" sz="2400" dirty="0">
                <a:solidFill>
                  <a:schemeClr val="tx1"/>
                </a:solidFill>
                <a:latin typeface="Times New Roman" pitchFamily="18" charset="0"/>
                <a:cs typeface="Times New Roman" pitchFamily="18" charset="0"/>
              </a:rPr>
              <a:t> interest of previous year – 5 Crores</a:t>
            </a:r>
          </a:p>
          <a:p>
            <a:pPr algn="just" eaLnBrk="1" fontAlgn="auto" hangingPunct="1">
              <a:spcAft>
                <a:spcPts val="0"/>
              </a:spcAft>
              <a:buFont typeface="Wingdings" panose="05000000000000000000" pitchFamily="2" charset="2"/>
              <a:buChar char="Ø"/>
              <a:defRPr/>
            </a:pPr>
            <a:r>
              <a:rPr lang="en-US" altLang="en-US" sz="2400" dirty="0">
                <a:solidFill>
                  <a:schemeClr val="tx1"/>
                </a:solidFill>
                <a:latin typeface="Times New Roman" pitchFamily="18" charset="0"/>
                <a:cs typeface="Times New Roman" pitchFamily="18" charset="0"/>
              </a:rPr>
              <a:t>Total interest sought to be claimed as deduction – 43 +5 = 48 Crores</a:t>
            </a:r>
          </a:p>
          <a:p>
            <a:pPr algn="just" eaLnBrk="1" fontAlgn="auto" hangingPunct="1">
              <a:spcAft>
                <a:spcPts val="0"/>
              </a:spcAft>
              <a:buFont typeface="Wingdings" panose="05000000000000000000" pitchFamily="2" charset="2"/>
              <a:buChar char="Ø"/>
              <a:defRPr/>
            </a:pPr>
            <a:r>
              <a:rPr lang="en-US" altLang="en-US" sz="2400" dirty="0">
                <a:solidFill>
                  <a:schemeClr val="tx1"/>
                </a:solidFill>
                <a:latin typeface="Times New Roman" pitchFamily="18" charset="0"/>
                <a:cs typeface="Times New Roman" pitchFamily="18" charset="0"/>
              </a:rPr>
              <a:t>30% of 150 Crores – 45 Crores</a:t>
            </a:r>
          </a:p>
          <a:p>
            <a:pPr algn="just" eaLnBrk="1" fontAlgn="auto" hangingPunct="1">
              <a:spcAft>
                <a:spcPts val="0"/>
              </a:spcAft>
              <a:buFont typeface="Wingdings" panose="05000000000000000000" pitchFamily="2" charset="2"/>
              <a:buChar char="Ø"/>
              <a:defRPr/>
            </a:pPr>
            <a:r>
              <a:rPr lang="en-US" altLang="en-US" sz="2400" dirty="0">
                <a:solidFill>
                  <a:schemeClr val="tx1"/>
                </a:solidFill>
                <a:latin typeface="Times New Roman" pitchFamily="18" charset="0"/>
                <a:cs typeface="Times New Roman" pitchFamily="18" charset="0"/>
              </a:rPr>
              <a:t>Interest deduction to be restricted at 45 Crores</a:t>
            </a:r>
          </a:p>
          <a:p>
            <a:pPr algn="just" eaLnBrk="1" fontAlgn="auto" hangingPunct="1">
              <a:spcAft>
                <a:spcPts val="0"/>
              </a:spcAft>
              <a:buFont typeface="Wingdings" panose="05000000000000000000" pitchFamily="2" charset="2"/>
              <a:buChar char="Ø"/>
              <a:defRPr/>
            </a:pPr>
            <a:r>
              <a:rPr lang="en-US" altLang="en-US" sz="2400" dirty="0">
                <a:solidFill>
                  <a:schemeClr val="tx1"/>
                </a:solidFill>
                <a:latin typeface="Times New Roman" pitchFamily="18" charset="0"/>
                <a:cs typeface="Times New Roman" pitchFamily="18" charset="0"/>
              </a:rPr>
              <a:t>Difference 3 Crores to be carried forward</a:t>
            </a:r>
            <a:endParaRPr lang="en-US" altLang="en-US" sz="2400" b="1"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Content Placeholder 2"/>
          <p:cNvSpPr>
            <a:spLocks noGrp="1"/>
          </p:cNvSpPr>
          <p:nvPr>
            <p:ph idx="1"/>
          </p:nvPr>
        </p:nvSpPr>
        <p:spPr>
          <a:xfrm>
            <a:off x="381000" y="884238"/>
            <a:ext cx="8305800" cy="3001962"/>
          </a:xfrm>
        </p:spPr>
        <p:txBody>
          <a:bodyPr/>
          <a:lstStyle/>
          <a:p>
            <a:pPr algn="just" eaLnBrk="1" hangingPunct="1">
              <a:buClr>
                <a:schemeClr val="bg2">
                  <a:lumMod val="75000"/>
                </a:schemeClr>
              </a:buClr>
              <a:buFont typeface="Wingdings 3" pitchFamily="18" charset="2"/>
              <a:buNone/>
              <a:defRPr/>
            </a:pPr>
            <a:r>
              <a:rPr lang="en-US" sz="2400" dirty="0">
                <a:solidFill>
                  <a:schemeClr val="tx1"/>
                </a:solidFill>
                <a:latin typeface="Times New Roman" pitchFamily="18" charset="0"/>
                <a:cs typeface="Times New Roman" pitchFamily="18" charset="0"/>
              </a:rPr>
              <a:t>30C. (a) Whether the </a:t>
            </a:r>
            <a:r>
              <a:rPr lang="en-US" sz="2400" dirty="0" err="1">
                <a:solidFill>
                  <a:schemeClr val="tx1"/>
                </a:solidFill>
                <a:latin typeface="Times New Roman" pitchFamily="18" charset="0"/>
                <a:cs typeface="Times New Roman" pitchFamily="18" charset="0"/>
              </a:rPr>
              <a:t>assessee</a:t>
            </a:r>
            <a:r>
              <a:rPr lang="en-US" sz="2400" dirty="0">
                <a:solidFill>
                  <a:schemeClr val="tx1"/>
                </a:solidFill>
                <a:latin typeface="Times New Roman" pitchFamily="18" charset="0"/>
                <a:cs typeface="Times New Roman" pitchFamily="18" charset="0"/>
              </a:rPr>
              <a:t> has entered into an impermissible avoidance arrangement, as referred to in section 96, during the previous year? (Yes/No.)</a:t>
            </a:r>
          </a:p>
          <a:p>
            <a:pPr algn="just" eaLnBrk="1" hangingPunct="1">
              <a:buClr>
                <a:schemeClr val="bg2">
                  <a:lumMod val="75000"/>
                </a:schemeClr>
              </a:buClr>
              <a:buFont typeface="Wingdings 3" pitchFamily="18" charset="2"/>
              <a:buNone/>
              <a:defRPr/>
            </a:pPr>
            <a:r>
              <a:rPr lang="en-US" sz="2400" dirty="0">
                <a:solidFill>
                  <a:schemeClr val="tx1"/>
                </a:solidFill>
                <a:latin typeface="Times New Roman" pitchFamily="18" charset="0"/>
                <a:cs typeface="Times New Roman" pitchFamily="18" charset="0"/>
              </a:rPr>
              <a:t>    (b) If yes, please specify :-</a:t>
            </a:r>
          </a:p>
          <a:p>
            <a:pPr marL="906463" lvl="1" indent="-514350" algn="just" eaLnBrk="1" hangingPunct="1">
              <a:buFont typeface="Lucida Sans Unicode" pitchFamily="34" charset="0"/>
              <a:buAutoNum type="romanLcPeriod"/>
              <a:defRPr/>
            </a:pPr>
            <a:r>
              <a:rPr lang="en-US" sz="2400" dirty="0">
                <a:solidFill>
                  <a:schemeClr val="tx1"/>
                </a:solidFill>
                <a:latin typeface="Times New Roman" pitchFamily="18" charset="0"/>
                <a:cs typeface="Times New Roman" pitchFamily="18" charset="0"/>
              </a:rPr>
              <a:t>Nature of impermissible avoidance arrangement:</a:t>
            </a:r>
          </a:p>
          <a:p>
            <a:pPr marL="906463" lvl="1" indent="-514350" algn="just" eaLnBrk="1" hangingPunct="1">
              <a:buFont typeface="Lucida Sans Unicode" pitchFamily="34" charset="0"/>
              <a:buAutoNum type="romanLcPeriod"/>
              <a:defRPr/>
            </a:pPr>
            <a:r>
              <a:rPr lang="en-US" sz="2400" dirty="0">
                <a:solidFill>
                  <a:schemeClr val="tx1"/>
                </a:solidFill>
                <a:latin typeface="Times New Roman" pitchFamily="18" charset="0"/>
                <a:cs typeface="Times New Roman" pitchFamily="18" charset="0"/>
              </a:rPr>
              <a:t>Amount (in Rs.) of tax benefit in the previous year arising, in aggregate, to all the parties to the arrangement:</a:t>
            </a:r>
          </a:p>
          <a:p>
            <a:pPr marL="906463" lvl="1" indent="-514350" algn="just" eaLnBrk="1" hangingPunct="1">
              <a:buFont typeface="Verdana" pitchFamily="34" charset="0"/>
              <a:buNone/>
              <a:defRPr/>
            </a:pPr>
            <a:endParaRPr lang="en-US" sz="2400" dirty="0">
              <a:solidFill>
                <a:schemeClr val="tx1"/>
              </a:solidFill>
              <a:latin typeface="Times New Roman" pitchFamily="18" charset="0"/>
              <a:cs typeface="Times New Roman" pitchFamily="18" charset="0"/>
            </a:endParaRPr>
          </a:p>
        </p:txBody>
      </p:sp>
      <p:sp>
        <p:nvSpPr>
          <p:cNvPr id="93188" name="Rectangle 3"/>
          <p:cNvSpPr>
            <a:spLocks noChangeArrowheads="1"/>
          </p:cNvSpPr>
          <p:nvPr/>
        </p:nvSpPr>
        <p:spPr bwMode="auto">
          <a:xfrm>
            <a:off x="152400" y="228600"/>
            <a:ext cx="4865688"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30C</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901" y="4971822"/>
            <a:ext cx="8553480" cy="1397819"/>
          </a:xfrm>
          <a:prstGeom prst="rect">
            <a:avLst/>
          </a:prstGeom>
        </p:spPr>
        <p:txBody>
          <a:bodyPr wrap="square">
            <a:spAutoFit/>
          </a:bodyPr>
          <a:lstStyle/>
          <a:p>
            <a:pPr marL="11397" indent="-2849" algn="just">
              <a:spcBef>
                <a:spcPts val="90"/>
              </a:spcBef>
            </a:pPr>
            <a:r>
              <a:rPr lang="en-US" sz="2100" b="1" dirty="0">
                <a:latin typeface="Times New Roman" pitchFamily="18" charset="0"/>
                <a:cs typeface="Times New Roman" pitchFamily="18" charset="0"/>
              </a:rPr>
              <a:t>*This clause is kept in abeyance till 31</a:t>
            </a:r>
            <a:r>
              <a:rPr lang="en-US" sz="2100" b="1" baseline="30000" dirty="0">
                <a:latin typeface="Times New Roman" pitchFamily="18" charset="0"/>
                <a:cs typeface="Times New Roman" pitchFamily="18" charset="0"/>
              </a:rPr>
              <a:t>st</a:t>
            </a:r>
            <a:r>
              <a:rPr lang="en-US" sz="2100" b="1" dirty="0">
                <a:latin typeface="Times New Roman" pitchFamily="18" charset="0"/>
                <a:cs typeface="Times New Roman" pitchFamily="18" charset="0"/>
              </a:rPr>
              <a:t> March 2020 vide circular No. 9/2019 dated  14/05/2019. </a:t>
            </a:r>
          </a:p>
          <a:p>
            <a:pPr marL="11397" indent="-2849" algn="just">
              <a:spcBef>
                <a:spcPts val="90"/>
              </a:spcBef>
            </a:pPr>
            <a:r>
              <a:rPr lang="en-US" sz="2100" b="1" dirty="0">
                <a:latin typeface="Times New Roman" pitchFamily="18" charset="0"/>
                <a:cs typeface="Times New Roman" pitchFamily="18" charset="0"/>
              </a:rPr>
              <a:t>Deferred further till 31</a:t>
            </a:r>
            <a:r>
              <a:rPr lang="en-US" sz="2100" b="1" baseline="30000" dirty="0">
                <a:latin typeface="Times New Roman" panose="02020603050405020304" pitchFamily="18" charset="0"/>
                <a:cs typeface="Times New Roman" panose="02020603050405020304" pitchFamily="18" charset="0"/>
              </a:rPr>
              <a:t>st</a:t>
            </a:r>
            <a:r>
              <a:rPr lang="en-US" sz="2100" b="1" dirty="0">
                <a:latin typeface="Times New Roman" panose="02020603050405020304" pitchFamily="18" charset="0"/>
                <a:cs typeface="Times New Roman" panose="02020603050405020304" pitchFamily="18" charset="0"/>
              </a:rPr>
              <a:t> March, 2022 (vide Circular No. 05/2021  Dated 25</a:t>
            </a:r>
            <a:r>
              <a:rPr lang="en-US" sz="2100" b="1" baseline="30000" dirty="0">
                <a:latin typeface="Times New Roman" panose="02020603050405020304" pitchFamily="18" charset="0"/>
                <a:cs typeface="Times New Roman" panose="02020603050405020304" pitchFamily="18" charset="0"/>
              </a:rPr>
              <a:t>th</a:t>
            </a:r>
            <a:r>
              <a:rPr lang="en-US" sz="2100" b="1" dirty="0">
                <a:latin typeface="Times New Roman" panose="02020603050405020304" pitchFamily="18" charset="0"/>
                <a:cs typeface="Times New Roman" panose="02020603050405020304" pitchFamily="18" charset="0"/>
              </a:rPr>
              <a:t> March, 2021)</a:t>
            </a:r>
            <a:endParaRPr lang="en-IN" sz="2100" b="1" dirty="0">
              <a:latin typeface="Times New Roman" panose="02020603050405020304" pitchFamily="18" charset="0"/>
              <a:cs typeface="Times New Roman" panose="02020603050405020304" pitchFamily="18" charset="0"/>
            </a:endParaRPr>
          </a:p>
        </p:txBody>
      </p:sp>
      <p:sp>
        <p:nvSpPr>
          <p:cNvPr id="5" name="Rectangle 4"/>
          <p:cNvSpPr/>
          <p:nvPr/>
        </p:nvSpPr>
        <p:spPr>
          <a:xfrm>
            <a:off x="331212" y="84931"/>
            <a:ext cx="2667000" cy="461665"/>
          </a:xfrm>
          <a:prstGeom prst="rect">
            <a:avLst/>
          </a:prstGeom>
        </p:spPr>
        <p:txBody>
          <a:bodyPr wrap="square">
            <a:spAutoFit/>
          </a:bodyPr>
          <a:lstStyle/>
          <a:p>
            <a:pPr algn="just">
              <a:buNone/>
            </a:pPr>
            <a:r>
              <a:rPr lang="en-US" sz="2400" b="1" dirty="0">
                <a:latin typeface="Times New Roman" pitchFamily="18" charset="0"/>
                <a:cs typeface="Times New Roman" pitchFamily="18" charset="0"/>
              </a:rPr>
              <a:t>CLAUSE – 30C</a:t>
            </a:r>
            <a:endParaRPr lang="en-US" sz="3200" b="1" dirty="0">
              <a:latin typeface="Times New Roman" pitchFamily="18" charset="0"/>
              <a:cs typeface="Times New Roman" pitchFamily="18" charset="0"/>
            </a:endParaRPr>
          </a:p>
        </p:txBody>
      </p:sp>
      <p:sp>
        <p:nvSpPr>
          <p:cNvPr id="6" name="Rectangle 5"/>
          <p:cNvSpPr/>
          <p:nvPr/>
        </p:nvSpPr>
        <p:spPr>
          <a:xfrm>
            <a:off x="102612" y="542131"/>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2488E958-E200-7988-339B-F8A4CC7F5908}"/>
              </a:ext>
            </a:extLst>
          </p:cNvPr>
          <p:cNvPicPr>
            <a:picLocks noChangeAspect="1"/>
          </p:cNvPicPr>
          <p:nvPr/>
        </p:nvPicPr>
        <p:blipFill>
          <a:blip r:embed="rId2"/>
          <a:srcRect b="3704"/>
          <a:stretch>
            <a:fillRect/>
          </a:stretch>
        </p:blipFill>
        <p:spPr>
          <a:xfrm>
            <a:off x="247619" y="907186"/>
            <a:ext cx="8692063" cy="4149443"/>
          </a:xfrm>
          <a:prstGeom prst="rect">
            <a:avLst/>
          </a:prstGeom>
        </p:spPr>
      </p:pic>
    </p:spTree>
  </p:cSld>
  <p:clrMapOvr>
    <a:masterClrMapping/>
  </p:clrMapOvr>
</p:sld>
</file>

<file path=ppt/slides/slide5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88640"/>
            <a:ext cx="8663880" cy="6364560"/>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This clause was inserted in Form No. 3CD by Notification no. GSR 666 (E), dated 20.07.2018 with effect from 20.08.2018. However, the reporting under this clause was kept in abeyance till 31.03.2022. But, it has now become applicable for all the reports submitted after 31.03.2022.</a:t>
            </a:r>
          </a:p>
          <a:p>
            <a:pPr marL="0" indent="0" algn="just">
              <a:buNone/>
            </a:pPr>
            <a:r>
              <a:rPr lang="en-US" sz="2400" dirty="0">
                <a:latin typeface="Times New Roman" panose="02020603050405020304" pitchFamily="18" charset="0"/>
                <a:cs typeface="Times New Roman" panose="02020603050405020304" pitchFamily="18" charset="0"/>
              </a:rPr>
              <a:t>For reporting under this clause, the auditor should examine whether the Principal Commissioner or the Commissioner or the Approving Panel has, in any earlier previous year, declared any arrangement as Impermissible Avoidance Agreement (IAA) or whether any reference has been made for declaring an arrangement as an impermissible avoidance arrangement. </a:t>
            </a:r>
          </a:p>
          <a:p>
            <a:pPr marL="0" indent="0" algn="just">
              <a:buNone/>
            </a:pPr>
            <a:r>
              <a:rPr lang="en-US" sz="2400" dirty="0">
                <a:latin typeface="Times New Roman" panose="02020603050405020304" pitchFamily="18" charset="0"/>
                <a:cs typeface="Times New Roman" panose="02020603050405020304" pitchFamily="18" charset="0"/>
              </a:rPr>
              <a:t>In case, any transaction pertaining to or in connection with such declared that IAA has taken place during the previous year under the audit, the tax auditor is expected to report this fact. </a:t>
            </a:r>
          </a:p>
          <a:p>
            <a:pPr marL="0" indent="0" algn="just">
              <a:buNone/>
            </a:pPr>
            <a:r>
              <a:rPr lang="en-US" sz="2400" dirty="0">
                <a:latin typeface="Times New Roman" panose="02020603050405020304" pitchFamily="18" charset="0"/>
                <a:cs typeface="Times New Roman" panose="02020603050405020304" pitchFamily="18" charset="0"/>
              </a:rPr>
              <a:t>Also, an auditor shall report the tax benefit arising from such transaction to all the parties to the arrangement in the previous year.</a:t>
            </a:r>
          </a:p>
          <a:p>
            <a:pPr marL="0" indent="0" algn="just">
              <a:buNone/>
            </a:pPr>
            <a:endParaRPr lang="en-US" sz="18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555247041"/>
      </p:ext>
    </p:extLst>
  </p:cSld>
  <p:clrMapOvr>
    <a:masterClrMapping/>
  </p:clrMapOvr>
</p:sld>
</file>

<file path=ppt/slides/slide5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04800"/>
            <a:ext cx="8610600" cy="6248400"/>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But, if, due to the factors mentioned in the earlier paragraphs, he is unable to ascertain the tax benefit arising in the previous year, in aggregate to all the parties to the arrangement, the same shall be indicated in Form 3CA or Form 3CB, as the case may be.</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Further, where the assessee has given a response to any show cause notice or has preferred an appeal, along with outcome thereof should be taken into consideration while reporting.</a:t>
            </a:r>
          </a:p>
          <a:p>
            <a:pPr marL="0" indent="0" algn="just">
              <a:buNone/>
            </a:pPr>
            <a:endParaRPr lang="en-US" sz="18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775710194"/>
      </p:ext>
    </p:extLst>
  </p:cSld>
  <p:clrMapOvr>
    <a:masterClrMapping/>
  </p:clrMapOvr>
</p:sld>
</file>

<file path=ppt/slides/slide5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744460859"/>
              </p:ext>
            </p:extLst>
          </p:nvPr>
        </p:nvGraphicFramePr>
        <p:xfrm>
          <a:off x="228600" y="685800"/>
          <a:ext cx="8686799" cy="5493385"/>
        </p:xfrm>
        <a:graphic>
          <a:graphicData uri="http://schemas.openxmlformats.org/drawingml/2006/table">
            <a:tbl>
              <a:tblPr>
                <a:tableStyleId>{5940675A-B579-460E-94D1-54222C63F5DA}</a:tableStyleId>
              </a:tblPr>
              <a:tblGrid>
                <a:gridCol w="399794">
                  <a:extLst>
                    <a:ext uri="{9D8B030D-6E8A-4147-A177-3AD203B41FA5}">
                      <a16:colId xmlns:a16="http://schemas.microsoft.com/office/drawing/2014/main" val="20000"/>
                    </a:ext>
                  </a:extLst>
                </a:gridCol>
                <a:gridCol w="530979">
                  <a:extLst>
                    <a:ext uri="{9D8B030D-6E8A-4147-A177-3AD203B41FA5}">
                      <a16:colId xmlns:a16="http://schemas.microsoft.com/office/drawing/2014/main" val="20001"/>
                    </a:ext>
                  </a:extLst>
                </a:gridCol>
                <a:gridCol w="7729373">
                  <a:extLst>
                    <a:ext uri="{9D8B030D-6E8A-4147-A177-3AD203B41FA5}">
                      <a16:colId xmlns:a16="http://schemas.microsoft.com/office/drawing/2014/main" val="20003"/>
                    </a:ext>
                  </a:extLst>
                </a:gridCol>
                <a:gridCol w="26653">
                  <a:extLst>
                    <a:ext uri="{9D8B030D-6E8A-4147-A177-3AD203B41FA5}">
                      <a16:colId xmlns:a16="http://schemas.microsoft.com/office/drawing/2014/main" val="20004"/>
                    </a:ext>
                  </a:extLst>
                </a:gridCol>
              </a:tblGrid>
              <a:tr h="685800">
                <a:tc>
                  <a:txBody>
                    <a:bodyPr/>
                    <a:lstStyle/>
                    <a:p>
                      <a:pPr marL="0" marR="0" algn="just">
                        <a:lnSpc>
                          <a:spcPct val="100000"/>
                        </a:lnSpc>
                        <a:spcBef>
                          <a:spcPts val="100"/>
                        </a:spcBef>
                        <a:spcAft>
                          <a:spcPts val="0"/>
                        </a:spcAft>
                      </a:pPr>
                      <a:r>
                        <a:rPr lang="en-US" sz="2200" dirty="0">
                          <a:latin typeface="Times New Roman" pitchFamily="18" charset="0"/>
                          <a:ea typeface="Times New Roman"/>
                          <a:cs typeface="Times New Roman" pitchFamily="18" charset="0"/>
                        </a:rPr>
                        <a:t>31</a:t>
                      </a:r>
                    </a:p>
                  </a:txBody>
                  <a:tcPr marL="0" marR="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gridSpan="3">
                  <a:txBody>
                    <a:bodyPr/>
                    <a:lstStyle/>
                    <a:p>
                      <a:pPr marL="0" marR="0" algn="just">
                        <a:lnSpc>
                          <a:spcPct val="100000"/>
                        </a:lnSpc>
                        <a:spcBef>
                          <a:spcPts val="100"/>
                        </a:spcBef>
                        <a:spcAft>
                          <a:spcPts val="0"/>
                        </a:spcAft>
                      </a:pPr>
                      <a:r>
                        <a:rPr lang="en-US" sz="2200" dirty="0">
                          <a:latin typeface="Times New Roman" pitchFamily="18" charset="0"/>
                          <a:cs typeface="Times New Roman" pitchFamily="18" charset="0"/>
                        </a:rPr>
                        <a:t>(a) Particulars of each loan or deposit in an amount exceeding the limit specified in section 269SS taken or accepted during the previous year:</a:t>
                      </a:r>
                      <a:endParaRPr lang="en-US" sz="2200" dirty="0">
                        <a:latin typeface="Times New Roman" pitchFamily="18" charset="0"/>
                        <a:ea typeface="Times New Roman"/>
                        <a:cs typeface="Times New Roman" pitchFamily="18" charset="0"/>
                      </a:endParaRPr>
                    </a:p>
                  </a:txBody>
                  <a:tcPr marL="0" marR="0" marT="18415"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hMerge="1">
                  <a:txBody>
                    <a:bodyPr/>
                    <a:lstStyle/>
                    <a:p>
                      <a:endParaRPr lang="en-US"/>
                    </a:p>
                  </a:txBody>
                  <a:tcPr>
                    <a:lnL w="12700" cap="flat" cmpd="sng" algn="ctr">
                      <a:solidFill>
                        <a:schemeClr val="tx1"/>
                      </a:solidFill>
                      <a:prstDash val="solid"/>
                      <a:round/>
                      <a:headEnd type="none" w="med" len="med"/>
                      <a:tailEnd type="none" w="med" len="med"/>
                    </a:lnL>
                  </a:tcPr>
                </a:tc>
                <a:tc hMerge="1">
                  <a:txBody>
                    <a:bodyPr/>
                    <a:lstStyle/>
                    <a:p>
                      <a:endParaRPr lang="en-IN"/>
                    </a:p>
                  </a:txBody>
                  <a:tcPr/>
                </a:tc>
                <a:extLst>
                  <a:ext uri="{0D108BD9-81ED-4DB2-BD59-A6C34878D82A}">
                    <a16:rowId xmlns:a16="http://schemas.microsoft.com/office/drawing/2014/main" val="10000"/>
                  </a:ext>
                </a:extLst>
              </a:tr>
              <a:tr h="609931">
                <a:tc>
                  <a:txBody>
                    <a:bodyPr/>
                    <a:lstStyle/>
                    <a:p>
                      <a:pPr marL="0" marR="0" algn="just">
                        <a:lnSpc>
                          <a:spcPct val="100000"/>
                        </a:lnSpc>
                        <a:spcBef>
                          <a:spcPts val="100"/>
                        </a:spcBef>
                        <a:spcAft>
                          <a:spcPts val="0"/>
                        </a:spcAft>
                      </a:pPr>
                      <a:endParaRPr lang="en-US" sz="2200">
                        <a:latin typeface="Times New Roman" pitchFamily="18" charset="0"/>
                        <a:ea typeface="Times New Roman"/>
                        <a:cs typeface="Times New Roman" pitchFamily="18" charset="0"/>
                      </a:endParaRPr>
                    </a:p>
                  </a:txBody>
                  <a:tcPr marL="18415" marR="18415" marT="18415"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just">
                        <a:lnSpc>
                          <a:spcPct val="100000"/>
                        </a:lnSpc>
                        <a:spcBef>
                          <a:spcPts val="100"/>
                        </a:spcBef>
                        <a:spcAft>
                          <a:spcPts val="0"/>
                        </a:spcAft>
                      </a:pPr>
                      <a:r>
                        <a:rPr lang="en-US" sz="2200" dirty="0">
                          <a:latin typeface="Times New Roman" pitchFamily="18" charset="0"/>
                          <a:cs typeface="Times New Roman" pitchFamily="18" charset="0"/>
                        </a:rPr>
                        <a:t>(</a:t>
                      </a:r>
                      <a:r>
                        <a:rPr lang="en-US" sz="2200" dirty="0" err="1">
                          <a:latin typeface="Times New Roman" pitchFamily="18" charset="0"/>
                          <a:cs typeface="Times New Roman" pitchFamily="18" charset="0"/>
                        </a:rPr>
                        <a:t>i</a:t>
                      </a:r>
                      <a:r>
                        <a:rPr lang="en-US" sz="2200" dirty="0">
                          <a:latin typeface="Times New Roman" pitchFamily="18" charset="0"/>
                          <a:cs typeface="Times New Roman" pitchFamily="18" charset="0"/>
                        </a:rPr>
                        <a:t>)</a:t>
                      </a:r>
                      <a:endParaRPr lang="en-US" sz="2200" dirty="0">
                        <a:latin typeface="Times New Roman" pitchFamily="18" charset="0"/>
                        <a:ea typeface="Times New Roman"/>
                        <a:cs typeface="Times New Roman" pitchFamily="18"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just">
                        <a:lnSpc>
                          <a:spcPct val="100000"/>
                        </a:lnSpc>
                        <a:spcBef>
                          <a:spcPts val="100"/>
                        </a:spcBef>
                        <a:spcAft>
                          <a:spcPts val="0"/>
                        </a:spcAft>
                      </a:pPr>
                      <a:r>
                        <a:rPr lang="en-GB" sz="2200" dirty="0">
                          <a:latin typeface="Times New Roman" pitchFamily="18" charset="0"/>
                          <a:cs typeface="Times New Roman" pitchFamily="18" charset="0"/>
                        </a:rPr>
                        <a:t>name, address and permanent account number or </a:t>
                      </a:r>
                      <a:r>
                        <a:rPr lang="en-GB" sz="2200" dirty="0" err="1">
                          <a:latin typeface="Times New Roman" pitchFamily="18" charset="0"/>
                          <a:cs typeface="Times New Roman" pitchFamily="18" charset="0"/>
                        </a:rPr>
                        <a:t>Aadhaar</a:t>
                      </a:r>
                      <a:r>
                        <a:rPr lang="en-GB" sz="2200" dirty="0">
                          <a:latin typeface="Times New Roman" pitchFamily="18" charset="0"/>
                          <a:cs typeface="Times New Roman" pitchFamily="18" charset="0"/>
                        </a:rPr>
                        <a:t> Number (if available with the </a:t>
                      </a:r>
                      <a:r>
                        <a:rPr lang="en-GB" sz="2200" dirty="0" err="1">
                          <a:latin typeface="Times New Roman" pitchFamily="18" charset="0"/>
                          <a:cs typeface="Times New Roman" pitchFamily="18" charset="0"/>
                        </a:rPr>
                        <a:t>assessee</a:t>
                      </a:r>
                      <a:r>
                        <a:rPr lang="en-GB" sz="2200" dirty="0">
                          <a:latin typeface="Times New Roman" pitchFamily="18" charset="0"/>
                          <a:cs typeface="Times New Roman" pitchFamily="18" charset="0"/>
                        </a:rPr>
                        <a:t>) of the lender or depositor.</a:t>
                      </a:r>
                      <a:endParaRPr lang="en-US" sz="2200" dirty="0">
                        <a:latin typeface="Times New Roman" pitchFamily="18" charset="0"/>
                        <a:ea typeface="Times New Roman"/>
                        <a:cs typeface="Times New Roman" pitchFamily="18" charset="0"/>
                      </a:endParaRPr>
                    </a:p>
                  </a:txBody>
                  <a:tcPr marL="36830" marR="73025" marT="18415" marB="0">
                    <a:lnL w="12700" cmpd="sng">
                      <a:noFill/>
                    </a:lnL>
                    <a:lnR w="12700" cmpd="sng">
                      <a:noFill/>
                    </a:lnR>
                    <a:lnT w="12700" cmpd="sng">
                      <a:noFill/>
                    </a:lnT>
                    <a:lnB w="12700" cmpd="sng">
                      <a:noFill/>
                    </a:lnB>
                    <a:lnTlToBr w="12700" cmpd="sng">
                      <a:noFill/>
                      <a:prstDash val="solid"/>
                    </a:lnTlToBr>
                    <a:lnBlToTr w="12700" cmpd="sng">
                      <a:noFill/>
                      <a:prstDash val="solid"/>
                    </a:lnBlToTr>
                  </a:tcPr>
                </a:tc>
                <a:tc rowSpan="5">
                  <a:txBody>
                    <a:bodyPr/>
                    <a:lstStyle/>
                    <a:p>
                      <a:endParaRPr lang="en-IN" dirty="0"/>
                    </a:p>
                  </a:txBody>
                  <a:tcPr marL="0" marR="0" marT="0" marB="0" anchor="ctr">
                    <a:lnL w="12700" cmpd="sng">
                      <a:noFill/>
                    </a:lnL>
                    <a:lnR w="12700" cap="flat" cmpd="sng" algn="ctr">
                      <a:solidFill>
                        <a:schemeClr val="tx1"/>
                      </a:solidFill>
                      <a:prstDash val="solid"/>
                      <a:round/>
                      <a:headEnd type="none" w="med" len="med"/>
                      <a:tailEnd type="none" w="med" len="med"/>
                    </a:lnR>
                    <a:lnT w="12700" cmpd="sng">
                      <a:noFill/>
                    </a:lnT>
                  </a:tcPr>
                </a:tc>
                <a:extLst>
                  <a:ext uri="{0D108BD9-81ED-4DB2-BD59-A6C34878D82A}">
                    <a16:rowId xmlns:a16="http://schemas.microsoft.com/office/drawing/2014/main" val="10001"/>
                  </a:ext>
                </a:extLst>
              </a:tr>
              <a:tr h="597922">
                <a:tc>
                  <a:txBody>
                    <a:bodyPr/>
                    <a:lstStyle/>
                    <a:p>
                      <a:pPr marL="0" marR="0" algn="just">
                        <a:lnSpc>
                          <a:spcPct val="100000"/>
                        </a:lnSpc>
                        <a:spcBef>
                          <a:spcPts val="100"/>
                        </a:spcBef>
                        <a:spcAft>
                          <a:spcPts val="0"/>
                        </a:spcAft>
                      </a:pPr>
                      <a:endParaRPr lang="en-US" sz="2200">
                        <a:latin typeface="Times New Roman" pitchFamily="18" charset="0"/>
                        <a:ea typeface="Times New Roman"/>
                        <a:cs typeface="Times New Roman" pitchFamily="18" charset="0"/>
                      </a:endParaRPr>
                    </a:p>
                  </a:txBody>
                  <a:tcPr marL="18415" marR="18415" marT="18415"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just">
                        <a:lnSpc>
                          <a:spcPct val="100000"/>
                        </a:lnSpc>
                        <a:spcBef>
                          <a:spcPts val="100"/>
                        </a:spcBef>
                        <a:spcAft>
                          <a:spcPts val="0"/>
                        </a:spcAft>
                      </a:pPr>
                      <a:r>
                        <a:rPr lang="en-US" sz="2200" dirty="0">
                          <a:latin typeface="Times New Roman" pitchFamily="18" charset="0"/>
                          <a:cs typeface="Times New Roman" pitchFamily="18" charset="0"/>
                        </a:rPr>
                        <a:t>(ii)</a:t>
                      </a:r>
                      <a:endParaRPr lang="en-US" sz="2200" dirty="0">
                        <a:latin typeface="Times New Roman" pitchFamily="18" charset="0"/>
                        <a:ea typeface="Times New Roman"/>
                        <a:cs typeface="Times New Roman" pitchFamily="18"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just">
                        <a:lnSpc>
                          <a:spcPct val="100000"/>
                        </a:lnSpc>
                        <a:spcBef>
                          <a:spcPts val="100"/>
                        </a:spcBef>
                        <a:spcAft>
                          <a:spcPts val="0"/>
                        </a:spcAft>
                      </a:pPr>
                      <a:r>
                        <a:rPr lang="en-US" sz="2200" i="1" dirty="0">
                          <a:latin typeface="Times New Roman" pitchFamily="18" charset="0"/>
                          <a:cs typeface="Times New Roman" pitchFamily="18" charset="0"/>
                        </a:rPr>
                        <a:t>amount of loan or deposit taken or accepted and code of the nature of such amount, as given in Note 1; [Dropdown to be provided];;</a:t>
                      </a:r>
                      <a:endParaRPr lang="en-US" sz="2200" i="1" dirty="0">
                        <a:latin typeface="Times New Roman" pitchFamily="18" charset="0"/>
                        <a:ea typeface="Times New Roman"/>
                        <a:cs typeface="Times New Roman" pitchFamily="18" charset="0"/>
                      </a:endParaRPr>
                    </a:p>
                  </a:txBody>
                  <a:tcPr marL="36830" marR="73025" marT="18415" marB="0">
                    <a:lnL w="12700" cmpd="sng">
                      <a:noFill/>
                    </a:lnL>
                    <a:lnR w="12700" cmpd="sng">
                      <a:noFill/>
                    </a:lnR>
                    <a:lnT w="12700" cmpd="sng">
                      <a:noFill/>
                    </a:lnT>
                    <a:lnB w="12700" cmpd="sng">
                      <a:noFill/>
                    </a:lnB>
                    <a:lnTlToBr w="12700" cmpd="sng">
                      <a:noFill/>
                      <a:prstDash val="solid"/>
                    </a:lnTlToBr>
                    <a:lnBlToTr w="12700" cmpd="sng">
                      <a:noFill/>
                      <a:prstDash val="solid"/>
                    </a:lnBlToTr>
                  </a:tcPr>
                </a:tc>
                <a:tc vMerge="1">
                  <a:txBody>
                    <a:bodyPr/>
                    <a:lstStyle/>
                    <a:p>
                      <a:endParaRPr lang="en-IN"/>
                    </a:p>
                  </a:txBody>
                  <a:tcPr/>
                </a:tc>
                <a:extLst>
                  <a:ext uri="{0D108BD9-81ED-4DB2-BD59-A6C34878D82A}">
                    <a16:rowId xmlns:a16="http://schemas.microsoft.com/office/drawing/2014/main" val="10002"/>
                  </a:ext>
                </a:extLst>
              </a:tr>
              <a:tr h="522925">
                <a:tc>
                  <a:txBody>
                    <a:bodyPr/>
                    <a:lstStyle/>
                    <a:p>
                      <a:pPr marL="0" marR="0" algn="just">
                        <a:lnSpc>
                          <a:spcPct val="100000"/>
                        </a:lnSpc>
                        <a:spcBef>
                          <a:spcPts val="100"/>
                        </a:spcBef>
                        <a:spcAft>
                          <a:spcPts val="0"/>
                        </a:spcAft>
                      </a:pPr>
                      <a:endParaRPr lang="en-US" sz="2200">
                        <a:latin typeface="Times New Roman" pitchFamily="18" charset="0"/>
                        <a:ea typeface="Times New Roman"/>
                        <a:cs typeface="Times New Roman" pitchFamily="18" charset="0"/>
                      </a:endParaRPr>
                    </a:p>
                  </a:txBody>
                  <a:tcPr marL="18415" marR="18415" marT="18415"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just">
                        <a:lnSpc>
                          <a:spcPct val="100000"/>
                        </a:lnSpc>
                        <a:spcBef>
                          <a:spcPts val="100"/>
                        </a:spcBef>
                        <a:spcAft>
                          <a:spcPts val="0"/>
                        </a:spcAft>
                      </a:pPr>
                      <a:r>
                        <a:rPr lang="en-US" sz="2200" dirty="0">
                          <a:latin typeface="Times New Roman" pitchFamily="18" charset="0"/>
                          <a:cs typeface="Times New Roman" pitchFamily="18" charset="0"/>
                        </a:rPr>
                        <a:t>(iii)</a:t>
                      </a:r>
                      <a:endParaRPr lang="en-US" sz="2200" dirty="0">
                        <a:latin typeface="Times New Roman" pitchFamily="18" charset="0"/>
                        <a:ea typeface="Times New Roman"/>
                        <a:cs typeface="Times New Roman" pitchFamily="18"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just">
                        <a:lnSpc>
                          <a:spcPct val="100000"/>
                        </a:lnSpc>
                        <a:spcBef>
                          <a:spcPts val="100"/>
                        </a:spcBef>
                        <a:spcAft>
                          <a:spcPts val="0"/>
                        </a:spcAft>
                      </a:pPr>
                      <a:r>
                        <a:rPr lang="en-US" sz="2200" dirty="0">
                          <a:latin typeface="Times New Roman" pitchFamily="18" charset="0"/>
                          <a:cs typeface="Times New Roman" pitchFamily="18" charset="0"/>
                        </a:rPr>
                        <a:t>whether the loan or deposit was squared up during the previous year;</a:t>
                      </a:r>
                      <a:endParaRPr lang="en-US" sz="2200" dirty="0">
                        <a:latin typeface="Times New Roman" pitchFamily="18" charset="0"/>
                        <a:ea typeface="Times New Roman"/>
                        <a:cs typeface="Times New Roman" pitchFamily="18" charset="0"/>
                      </a:endParaRPr>
                    </a:p>
                  </a:txBody>
                  <a:tcPr marL="36830" marR="73025" marT="18415" marB="0">
                    <a:lnL w="12700" cmpd="sng">
                      <a:noFill/>
                    </a:lnL>
                    <a:lnR w="12700" cmpd="sng">
                      <a:noFill/>
                    </a:lnR>
                    <a:lnT w="12700" cmpd="sng">
                      <a:noFill/>
                    </a:lnT>
                    <a:lnB w="12700" cmpd="sng">
                      <a:noFill/>
                    </a:lnB>
                    <a:lnTlToBr w="12700" cmpd="sng">
                      <a:noFill/>
                      <a:prstDash val="solid"/>
                    </a:lnTlToBr>
                    <a:lnBlToTr w="12700" cmpd="sng">
                      <a:noFill/>
                      <a:prstDash val="solid"/>
                    </a:lnBlToTr>
                  </a:tcPr>
                </a:tc>
                <a:tc vMerge="1">
                  <a:txBody>
                    <a:bodyPr/>
                    <a:lstStyle/>
                    <a:p>
                      <a:endParaRPr lang="en-IN"/>
                    </a:p>
                  </a:txBody>
                  <a:tcPr/>
                </a:tc>
                <a:extLst>
                  <a:ext uri="{0D108BD9-81ED-4DB2-BD59-A6C34878D82A}">
                    <a16:rowId xmlns:a16="http://schemas.microsoft.com/office/drawing/2014/main" val="10003"/>
                  </a:ext>
                </a:extLst>
              </a:tr>
              <a:tr h="599948">
                <a:tc>
                  <a:txBody>
                    <a:bodyPr/>
                    <a:lstStyle/>
                    <a:p>
                      <a:pPr marL="0" marR="0" algn="just">
                        <a:lnSpc>
                          <a:spcPct val="100000"/>
                        </a:lnSpc>
                        <a:spcBef>
                          <a:spcPts val="100"/>
                        </a:spcBef>
                        <a:spcAft>
                          <a:spcPts val="0"/>
                        </a:spcAft>
                      </a:pPr>
                      <a:endParaRPr lang="en-US" sz="2200">
                        <a:latin typeface="Times New Roman" pitchFamily="18" charset="0"/>
                        <a:ea typeface="Times New Roman"/>
                        <a:cs typeface="Times New Roman" pitchFamily="18" charset="0"/>
                      </a:endParaRPr>
                    </a:p>
                  </a:txBody>
                  <a:tcPr marL="18415" marR="18415" marT="18415"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just">
                        <a:lnSpc>
                          <a:spcPct val="100000"/>
                        </a:lnSpc>
                        <a:spcBef>
                          <a:spcPts val="100"/>
                        </a:spcBef>
                        <a:spcAft>
                          <a:spcPts val="0"/>
                        </a:spcAft>
                      </a:pPr>
                      <a:r>
                        <a:rPr lang="en-US" sz="2200" dirty="0">
                          <a:latin typeface="Times New Roman" pitchFamily="18" charset="0"/>
                          <a:cs typeface="Times New Roman" pitchFamily="18" charset="0"/>
                        </a:rPr>
                        <a:t>(iv)</a:t>
                      </a:r>
                      <a:endParaRPr lang="en-US" sz="2200" dirty="0">
                        <a:latin typeface="Times New Roman" pitchFamily="18" charset="0"/>
                        <a:ea typeface="Times New Roman"/>
                        <a:cs typeface="Times New Roman" pitchFamily="18"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just">
                        <a:lnSpc>
                          <a:spcPct val="100000"/>
                        </a:lnSpc>
                        <a:spcBef>
                          <a:spcPts val="100"/>
                        </a:spcBef>
                        <a:spcAft>
                          <a:spcPts val="0"/>
                        </a:spcAft>
                      </a:pPr>
                      <a:r>
                        <a:rPr lang="en-US" sz="2200" dirty="0">
                          <a:latin typeface="Times New Roman" pitchFamily="18" charset="0"/>
                          <a:cs typeface="Times New Roman" pitchFamily="18" charset="0"/>
                        </a:rPr>
                        <a:t>maximum amount outstanding in the account at any time during the previous year;</a:t>
                      </a:r>
                      <a:endParaRPr lang="en-US" sz="2200" dirty="0">
                        <a:latin typeface="Times New Roman" pitchFamily="18" charset="0"/>
                        <a:ea typeface="Times New Roman"/>
                        <a:cs typeface="Times New Roman" pitchFamily="18" charset="0"/>
                      </a:endParaRPr>
                    </a:p>
                  </a:txBody>
                  <a:tcPr marL="36830" marR="73025" marT="18415" marB="0">
                    <a:lnL w="12700" cmpd="sng">
                      <a:noFill/>
                    </a:lnL>
                    <a:lnR w="12700" cmpd="sng">
                      <a:noFill/>
                    </a:lnR>
                    <a:lnT w="12700" cmpd="sng">
                      <a:noFill/>
                    </a:lnT>
                    <a:lnB w="12700" cmpd="sng">
                      <a:noFill/>
                    </a:lnB>
                    <a:lnTlToBr w="12700" cmpd="sng">
                      <a:noFill/>
                      <a:prstDash val="solid"/>
                    </a:lnTlToBr>
                    <a:lnBlToTr w="12700" cmpd="sng">
                      <a:noFill/>
                      <a:prstDash val="solid"/>
                    </a:lnBlToTr>
                  </a:tcPr>
                </a:tc>
                <a:tc vMerge="1">
                  <a:txBody>
                    <a:bodyPr/>
                    <a:lstStyle/>
                    <a:p>
                      <a:endParaRPr lang="en-IN"/>
                    </a:p>
                  </a:txBody>
                  <a:tcPr/>
                </a:tc>
                <a:extLst>
                  <a:ext uri="{0D108BD9-81ED-4DB2-BD59-A6C34878D82A}">
                    <a16:rowId xmlns:a16="http://schemas.microsoft.com/office/drawing/2014/main" val="10004"/>
                  </a:ext>
                </a:extLst>
              </a:tr>
              <a:tr h="861640">
                <a:tc>
                  <a:txBody>
                    <a:bodyPr/>
                    <a:lstStyle/>
                    <a:p>
                      <a:pPr marL="0" marR="0" algn="just">
                        <a:lnSpc>
                          <a:spcPct val="100000"/>
                        </a:lnSpc>
                        <a:spcBef>
                          <a:spcPts val="100"/>
                        </a:spcBef>
                        <a:spcAft>
                          <a:spcPts val="0"/>
                        </a:spcAft>
                      </a:pPr>
                      <a:endParaRPr lang="en-US" sz="2200">
                        <a:latin typeface="Times New Roman" pitchFamily="18" charset="0"/>
                        <a:ea typeface="Times New Roman"/>
                        <a:cs typeface="Times New Roman" pitchFamily="18" charset="0"/>
                      </a:endParaRPr>
                    </a:p>
                  </a:txBody>
                  <a:tcPr marL="18415" marR="18415" marT="18415"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just">
                        <a:lnSpc>
                          <a:spcPct val="100000"/>
                        </a:lnSpc>
                        <a:spcBef>
                          <a:spcPts val="100"/>
                        </a:spcBef>
                        <a:spcAft>
                          <a:spcPts val="0"/>
                        </a:spcAft>
                      </a:pPr>
                      <a:r>
                        <a:rPr lang="en-US" sz="2200" dirty="0">
                          <a:latin typeface="Times New Roman" pitchFamily="18" charset="0"/>
                          <a:cs typeface="Times New Roman" pitchFamily="18" charset="0"/>
                        </a:rPr>
                        <a:t>(v)</a:t>
                      </a:r>
                      <a:endParaRPr lang="en-US" sz="2200" dirty="0">
                        <a:latin typeface="Times New Roman" pitchFamily="18" charset="0"/>
                        <a:ea typeface="Times New Roman"/>
                        <a:cs typeface="Times New Roman" pitchFamily="18" charset="0"/>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just">
                        <a:lnSpc>
                          <a:spcPct val="100000"/>
                        </a:lnSpc>
                        <a:spcBef>
                          <a:spcPts val="0"/>
                        </a:spcBef>
                        <a:spcAft>
                          <a:spcPts val="0"/>
                        </a:spcAft>
                      </a:pPr>
                      <a:r>
                        <a:rPr lang="en-US" sz="2200" dirty="0">
                          <a:latin typeface="Times New Roman" pitchFamily="18" charset="0"/>
                          <a:cs typeface="Times New Roman" pitchFamily="18" charset="0"/>
                        </a:rPr>
                        <a:t>whether the loan or deposit was taken or accepted by cheque or bank draft or use of electronic clearing system through a bank account;</a:t>
                      </a:r>
                      <a:endParaRPr lang="en-US" sz="2200" dirty="0">
                        <a:latin typeface="Times New Roman" pitchFamily="18" charset="0"/>
                        <a:ea typeface="Times New Roman"/>
                        <a:cs typeface="Times New Roman" pitchFamily="18" charset="0"/>
                      </a:endParaRPr>
                    </a:p>
                  </a:txBody>
                  <a:tcPr marL="36830" marR="73025" marT="18415" marB="0">
                    <a:lnL w="12700" cmpd="sng">
                      <a:noFill/>
                    </a:lnL>
                    <a:lnR w="12700" cmpd="sng">
                      <a:noFill/>
                    </a:lnR>
                    <a:lnT w="12700" cmpd="sng">
                      <a:noFill/>
                    </a:lnT>
                    <a:lnB w="12700" cmpd="sng">
                      <a:noFill/>
                    </a:lnB>
                    <a:lnTlToBr w="12700" cmpd="sng">
                      <a:noFill/>
                      <a:prstDash val="solid"/>
                    </a:lnTlToBr>
                    <a:lnBlToTr w="12700" cmpd="sng">
                      <a:noFill/>
                      <a:prstDash val="solid"/>
                    </a:lnBlToTr>
                  </a:tcPr>
                </a:tc>
                <a:tc vMerge="1">
                  <a:txBody>
                    <a:bodyPr/>
                    <a:lstStyle/>
                    <a:p>
                      <a:endParaRPr lang="en-IN"/>
                    </a:p>
                  </a:txBody>
                  <a:tcPr/>
                </a:tc>
                <a:extLst>
                  <a:ext uri="{0D108BD9-81ED-4DB2-BD59-A6C34878D82A}">
                    <a16:rowId xmlns:a16="http://schemas.microsoft.com/office/drawing/2014/main" val="10005"/>
                  </a:ext>
                </a:extLst>
              </a:tr>
              <a:tr h="897145">
                <a:tc>
                  <a:txBody>
                    <a:bodyPr/>
                    <a:lstStyle/>
                    <a:p>
                      <a:pPr marL="0" marR="0" algn="just">
                        <a:lnSpc>
                          <a:spcPct val="100000"/>
                        </a:lnSpc>
                        <a:spcBef>
                          <a:spcPts val="100"/>
                        </a:spcBef>
                        <a:spcAft>
                          <a:spcPts val="0"/>
                        </a:spcAft>
                      </a:pPr>
                      <a:endParaRPr lang="en-US" sz="2200" dirty="0">
                        <a:latin typeface="Times New Roman" pitchFamily="18" charset="0"/>
                        <a:ea typeface="Times New Roman"/>
                        <a:cs typeface="Times New Roman" pitchFamily="18" charset="0"/>
                      </a:endParaRPr>
                    </a:p>
                  </a:txBody>
                  <a:tcPr marL="18415" marR="18415" marT="18415"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just">
                        <a:lnSpc>
                          <a:spcPct val="100000"/>
                        </a:lnSpc>
                        <a:spcBef>
                          <a:spcPts val="100"/>
                        </a:spcBef>
                        <a:spcAft>
                          <a:spcPts val="0"/>
                        </a:spcAft>
                      </a:pPr>
                      <a:r>
                        <a:rPr lang="en-US" sz="2200" dirty="0">
                          <a:latin typeface="Times New Roman" pitchFamily="18" charset="0"/>
                          <a:cs typeface="Times New Roman" pitchFamily="18" charset="0"/>
                        </a:rPr>
                        <a:t>(vi)</a:t>
                      </a:r>
                      <a:endParaRPr lang="en-US" sz="2200" dirty="0">
                        <a:latin typeface="Times New Roman" pitchFamily="18" charset="0"/>
                        <a:ea typeface="Times New Roman"/>
                        <a:cs typeface="Times New Roman" pitchFamily="18"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just">
                        <a:lnSpc>
                          <a:spcPct val="100000"/>
                        </a:lnSpc>
                        <a:spcBef>
                          <a:spcPts val="0"/>
                        </a:spcBef>
                        <a:spcAft>
                          <a:spcPts val="0"/>
                        </a:spcAft>
                      </a:pPr>
                      <a:r>
                        <a:rPr lang="en-US" sz="2200" dirty="0">
                          <a:latin typeface="Times New Roman" pitchFamily="18" charset="0"/>
                          <a:cs typeface="Times New Roman" pitchFamily="18" charset="0"/>
                        </a:rPr>
                        <a:t>in case the loan or deposit was taken or accepted by cheque or bank draft, whether the same was taken or accepted by an account payee cheque or an account payee bank draft.</a:t>
                      </a:r>
                      <a:endParaRPr lang="en-US" sz="2200" dirty="0">
                        <a:latin typeface="Times New Roman" pitchFamily="18" charset="0"/>
                        <a:ea typeface="Times New Roman"/>
                        <a:cs typeface="Times New Roman" pitchFamily="18" charset="0"/>
                      </a:endParaRPr>
                    </a:p>
                  </a:txBody>
                  <a:tcPr marL="36830" marR="73025" marT="18415"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IN" dirty="0"/>
                    </a:p>
                  </a:txBody>
                  <a:tcPr marL="0" marR="0" marT="0" marB="0">
                    <a:lnL w="12700" cmpd="sng">
                      <a:noFill/>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6" name="Rectangle 5"/>
          <p:cNvSpPr/>
          <p:nvPr/>
        </p:nvSpPr>
        <p:spPr>
          <a:xfrm>
            <a:off x="228600" y="228600"/>
            <a:ext cx="2039144" cy="461665"/>
          </a:xfrm>
          <a:prstGeom prst="rect">
            <a:avLst/>
          </a:prstGeom>
        </p:spPr>
        <p:txBody>
          <a:bodyPr wrap="square">
            <a:spAutoFit/>
          </a:bodyPr>
          <a:lstStyle/>
          <a:p>
            <a:pPr algn="just">
              <a:buNone/>
            </a:pPr>
            <a:r>
              <a:rPr lang="en-US" sz="2400" b="1" dirty="0">
                <a:latin typeface="Times New Roman" pitchFamily="18" charset="0"/>
                <a:cs typeface="Times New Roman" pitchFamily="18" charset="0"/>
              </a:rPr>
              <a:t>CLAUSE - 31</a:t>
            </a:r>
            <a:endParaRPr lang="en-US" sz="3200" b="1"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
        <p:nvSpPr>
          <p:cNvPr id="4" name="TextBox 3">
            <a:extLst>
              <a:ext uri="{FF2B5EF4-FFF2-40B4-BE49-F238E27FC236}">
                <a16:creationId xmlns:a16="http://schemas.microsoft.com/office/drawing/2014/main" id="{26041415-BCAF-C7DB-97B1-C8913F8A431C}"/>
              </a:ext>
            </a:extLst>
          </p:cNvPr>
          <p:cNvSpPr txBox="1"/>
          <p:nvPr/>
        </p:nvSpPr>
        <p:spPr>
          <a:xfrm>
            <a:off x="2915816" y="6138690"/>
            <a:ext cx="7488832" cy="369332"/>
          </a:xfrm>
          <a:prstGeom prst="rect">
            <a:avLst/>
          </a:prstGeom>
          <a:noFill/>
        </p:spPr>
        <p:txBody>
          <a:bodyPr wrap="square">
            <a:spAutoFit/>
          </a:bodyPr>
          <a:lstStyle/>
          <a:p>
            <a:r>
              <a:rPr lang="en-US" b="1" kern="1200" dirty="0">
                <a:solidFill>
                  <a:srgbClr val="000000"/>
                </a:solidFill>
                <a:effectLst/>
                <a:latin typeface="Times New Roman" panose="02020603050405020304" pitchFamily="18" charset="0"/>
                <a:ea typeface="+mn-ea"/>
                <a:cs typeface="Times New Roman" panose="02020603050405020304" pitchFamily="18" charset="0"/>
              </a:rPr>
              <a:t>Inserted by the IT (Eighth </a:t>
            </a:r>
            <a:r>
              <a:rPr lang="en-US" b="1" kern="1200" dirty="0" err="1">
                <a:solidFill>
                  <a:srgbClr val="000000"/>
                </a:solidFill>
                <a:effectLst/>
                <a:latin typeface="Times New Roman" panose="02020603050405020304" pitchFamily="18" charset="0"/>
                <a:ea typeface="+mn-ea"/>
                <a:cs typeface="Times New Roman" panose="02020603050405020304" pitchFamily="18" charset="0"/>
              </a:rPr>
              <a:t>Amdt</a:t>
            </a:r>
            <a:r>
              <a:rPr lang="en-US" b="1" kern="1200" dirty="0">
                <a:solidFill>
                  <a:srgbClr val="000000"/>
                </a:solidFill>
                <a:effectLst/>
                <a:latin typeface="Times New Roman" panose="02020603050405020304" pitchFamily="18" charset="0"/>
                <a:ea typeface="+mn-ea"/>
                <a:cs typeface="Times New Roman" panose="02020603050405020304" pitchFamily="18" charset="0"/>
              </a:rPr>
              <a:t>.) Rules, 2025, w.e.f. 1-4-2025</a:t>
            </a:r>
            <a:endParaRPr lang="en-IN" dirty="0"/>
          </a:p>
        </p:txBody>
      </p:sp>
    </p:spTree>
  </p:cSld>
  <p:clrMapOvr>
    <a:masterClrMapping/>
  </p:clrMapOvr>
</p:sld>
</file>

<file path=ppt/slides/slide5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667095611"/>
              </p:ext>
            </p:extLst>
          </p:nvPr>
        </p:nvGraphicFramePr>
        <p:xfrm>
          <a:off x="228600" y="381000"/>
          <a:ext cx="8610600" cy="5191090"/>
        </p:xfrm>
        <a:graphic>
          <a:graphicData uri="http://schemas.openxmlformats.org/drawingml/2006/table">
            <a:tbl>
              <a:tblPr/>
              <a:tblGrid>
                <a:gridCol w="576263">
                  <a:extLst>
                    <a:ext uri="{9D8B030D-6E8A-4147-A177-3AD203B41FA5}">
                      <a16:colId xmlns:a16="http://schemas.microsoft.com/office/drawing/2014/main" val="20000"/>
                    </a:ext>
                  </a:extLst>
                </a:gridCol>
                <a:gridCol w="576262">
                  <a:extLst>
                    <a:ext uri="{9D8B030D-6E8A-4147-A177-3AD203B41FA5}">
                      <a16:colId xmlns:a16="http://schemas.microsoft.com/office/drawing/2014/main" val="20001"/>
                    </a:ext>
                  </a:extLst>
                </a:gridCol>
                <a:gridCol w="7458075">
                  <a:extLst>
                    <a:ext uri="{9D8B030D-6E8A-4147-A177-3AD203B41FA5}">
                      <a16:colId xmlns:a16="http://schemas.microsoft.com/office/drawing/2014/main" val="20002"/>
                    </a:ext>
                  </a:extLst>
                </a:gridCol>
              </a:tblGrid>
              <a:tr h="685800">
                <a:tc rowSpan="2">
                  <a:txBody>
                    <a:bodyPr/>
                    <a:lstStyle/>
                    <a:p>
                      <a:pPr marL="0" marR="0" lvl="0" indent="0" algn="ctr" defTabSz="914400" rtl="0" eaLnBrk="1" fontAlgn="base" latinLnBrk="0" hangingPunct="1">
                        <a:lnSpc>
                          <a:spcPct val="115000"/>
                        </a:lnSpc>
                        <a:spcBef>
                          <a:spcPts val="1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itchFamily="18" charset="0"/>
                          <a:cs typeface="Times New Roman" pitchFamily="18" charset="0"/>
                        </a:rPr>
                        <a:t>(b)</a:t>
                      </a:r>
                    </a:p>
                  </a:txBody>
                  <a:tcPr marL="0" marR="0" marT="16460" marB="0"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15000"/>
                        </a:lnSpc>
                        <a:spcBef>
                          <a:spcPts val="1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itchFamily="18" charset="0"/>
                          <a:cs typeface="Times New Roman" pitchFamily="18" charset="0"/>
                        </a:rPr>
                        <a:t>Particulars of each specified sum in an amount exceeding the limit specified in section 269SS taken or accepted during the previous year:</a:t>
                      </a:r>
                    </a:p>
                  </a:txBody>
                  <a:tcPr marL="32921" marR="65274" marT="16460" marB="0"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9830">
                <a:tc vMerge="1">
                  <a:txBody>
                    <a:bodyPr/>
                    <a:lstStyle/>
                    <a:p>
                      <a:endParaRPr lang="en-US"/>
                    </a:p>
                  </a:txBody>
                  <a:tcPr/>
                </a:tc>
                <a:tc>
                  <a:txBody>
                    <a:bodyPr/>
                    <a:lstStyle/>
                    <a:p>
                      <a:pPr marL="0" marR="0" lvl="0" indent="0" algn="ctr" defTabSz="914400" rtl="0" eaLnBrk="1" fontAlgn="base" latinLnBrk="0" hangingPunct="1">
                        <a:lnSpc>
                          <a:spcPct val="115000"/>
                        </a:lnSpc>
                        <a:spcBef>
                          <a:spcPts val="100"/>
                        </a:spcBef>
                        <a:spcAft>
                          <a:spcPct val="0"/>
                        </a:spcAft>
                        <a:buClrTx/>
                        <a:buSzTx/>
                        <a:buFontTx/>
                        <a:buNone/>
                        <a:tabLst/>
                      </a:pPr>
                      <a:r>
                        <a:rPr kumimoji="0" lang="en-US" sz="2000" b="0" i="0" u="none" strike="noStrike" cap="none" normalizeH="0" baseline="0">
                          <a:ln>
                            <a:noFill/>
                          </a:ln>
                          <a:solidFill>
                            <a:schemeClr val="tx1"/>
                          </a:solidFill>
                          <a:effectLst/>
                          <a:latin typeface="Times New Roman" pitchFamily="18" charset="0"/>
                          <a:cs typeface="Times New Roman" pitchFamily="18" charset="0"/>
                        </a:rPr>
                        <a:t>(i)</a:t>
                      </a:r>
                    </a:p>
                  </a:txBody>
                  <a:tcPr marL="32921" marR="65274" marT="16460" marB="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15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itchFamily="18" charset="0"/>
                          <a:cs typeface="Times New Roman" pitchFamily="18" charset="0"/>
                        </a:rPr>
                        <a:t>name, address and Permanent Account Number </a:t>
                      </a:r>
                      <a:r>
                        <a:rPr kumimoji="0" lang="en-GB" sz="2000" b="0" i="0" u="none" strike="noStrike" cap="none" normalizeH="0" baseline="0" dirty="0">
                          <a:ln>
                            <a:noFill/>
                          </a:ln>
                          <a:solidFill>
                            <a:schemeClr val="tx1"/>
                          </a:solidFill>
                          <a:effectLst/>
                          <a:latin typeface="Times New Roman" pitchFamily="18" charset="0"/>
                          <a:cs typeface="Times New Roman" pitchFamily="18" charset="0"/>
                        </a:rPr>
                        <a:t>or </a:t>
                      </a:r>
                      <a:r>
                        <a:rPr kumimoji="0" lang="en-GB" sz="2000" b="0" i="0" u="none" strike="noStrike" cap="none" normalizeH="0" baseline="0" dirty="0" err="1">
                          <a:ln>
                            <a:noFill/>
                          </a:ln>
                          <a:solidFill>
                            <a:schemeClr val="tx1"/>
                          </a:solidFill>
                          <a:effectLst/>
                          <a:latin typeface="Times New Roman" pitchFamily="18" charset="0"/>
                          <a:cs typeface="Times New Roman" pitchFamily="18" charset="0"/>
                        </a:rPr>
                        <a:t>Aadhaar</a:t>
                      </a:r>
                      <a:r>
                        <a:rPr kumimoji="0" lang="en-GB" sz="2000" b="0" i="0" u="none" strike="noStrike" cap="none" normalizeH="0" baseline="0" dirty="0">
                          <a:ln>
                            <a:noFill/>
                          </a:ln>
                          <a:solidFill>
                            <a:schemeClr val="tx1"/>
                          </a:solidFill>
                          <a:effectLst/>
                          <a:latin typeface="Times New Roman" pitchFamily="18" charset="0"/>
                          <a:cs typeface="Times New Roman" pitchFamily="18" charset="0"/>
                        </a:rPr>
                        <a:t> Number (if available with the </a:t>
                      </a:r>
                      <a:r>
                        <a:rPr kumimoji="0" lang="en-GB" sz="2000" b="0" i="0" u="none" strike="noStrike" cap="none" normalizeH="0" baseline="0" dirty="0" err="1">
                          <a:ln>
                            <a:noFill/>
                          </a:ln>
                          <a:solidFill>
                            <a:schemeClr val="tx1"/>
                          </a:solidFill>
                          <a:effectLst/>
                          <a:latin typeface="Times New Roman" pitchFamily="18" charset="0"/>
                          <a:cs typeface="Times New Roman" pitchFamily="18" charset="0"/>
                        </a:rPr>
                        <a:t>assessee</a:t>
                      </a:r>
                      <a:r>
                        <a:rPr kumimoji="0" lang="en-GB" sz="2000" b="0" i="0" u="none" strike="noStrike" cap="none" normalizeH="0" baseline="0" dirty="0">
                          <a:ln>
                            <a:noFill/>
                          </a:ln>
                          <a:solidFill>
                            <a:schemeClr val="tx1"/>
                          </a:solidFill>
                          <a:effectLst/>
                          <a:latin typeface="Times New Roman" pitchFamily="18" charset="0"/>
                          <a:cs typeface="Times New Roman" pitchFamily="18" charset="0"/>
                        </a:rPr>
                        <a:t>) of the person from whom specified sum is received;</a:t>
                      </a:r>
                      <a:endParaRPr kumimoji="0" lang="en-US" sz="2000" b="0" i="0" u="none" strike="noStrike" cap="none" normalizeH="0" baseline="0" dirty="0">
                        <a:ln>
                          <a:noFill/>
                        </a:ln>
                        <a:solidFill>
                          <a:schemeClr val="tx1"/>
                        </a:solidFill>
                        <a:effectLst/>
                        <a:latin typeface="Times New Roman" pitchFamily="18" charset="0"/>
                        <a:cs typeface="Times New Roman" pitchFamily="18" charset="0"/>
                      </a:endParaRPr>
                    </a:p>
                  </a:txBody>
                  <a:tcPr marL="0" marR="0" marT="0" marB="0"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63142">
                <a:tc>
                  <a:txBody>
                    <a:bodyPr/>
                    <a:lstStyle/>
                    <a:p>
                      <a:pPr marL="0" marR="0" lvl="0" indent="0" algn="ctr" defTabSz="914400" rtl="0" eaLnBrk="1" fontAlgn="base" latinLnBrk="0" hangingPunct="1">
                        <a:lnSpc>
                          <a:spcPct val="115000"/>
                        </a:lnSpc>
                        <a:spcBef>
                          <a:spcPts val="100"/>
                        </a:spcBef>
                        <a:spcAft>
                          <a:spcPct val="0"/>
                        </a:spcAft>
                        <a:buClrTx/>
                        <a:buSzTx/>
                        <a:buFontTx/>
                        <a:buNone/>
                        <a:tabLst/>
                      </a:pPr>
                      <a:endParaRPr kumimoji="0" lang="en-US" sz="2000" b="0" i="0" u="none" strike="noStrike" cap="none" normalizeH="0" baseline="0">
                        <a:ln>
                          <a:noFill/>
                        </a:ln>
                        <a:solidFill>
                          <a:schemeClr val="tx1"/>
                        </a:solidFill>
                        <a:effectLst/>
                        <a:latin typeface="Times New Roman" pitchFamily="18" charset="0"/>
                        <a:cs typeface="Times New Roman" pitchFamily="18" charset="0"/>
                      </a:endParaRPr>
                    </a:p>
                  </a:txBody>
                  <a:tcPr marL="0" marR="0" marT="16460" marB="0"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ts val="100"/>
                        </a:spcBef>
                        <a:spcAft>
                          <a:spcPct val="0"/>
                        </a:spcAft>
                        <a:buClrTx/>
                        <a:buSzTx/>
                        <a:buFontTx/>
                        <a:buNone/>
                        <a:tabLst/>
                      </a:pPr>
                      <a:r>
                        <a:rPr kumimoji="0" lang="en-US" sz="2000" b="0" i="0" u="none" strike="noStrike" cap="none" normalizeH="0" baseline="0">
                          <a:ln>
                            <a:noFill/>
                          </a:ln>
                          <a:solidFill>
                            <a:schemeClr val="tx1"/>
                          </a:solidFill>
                          <a:effectLst/>
                          <a:latin typeface="Times New Roman" pitchFamily="18" charset="0"/>
                          <a:cs typeface="Times New Roman" pitchFamily="18" charset="0"/>
                        </a:rPr>
                        <a:t>(ii)</a:t>
                      </a:r>
                    </a:p>
                  </a:txBody>
                  <a:tcPr marL="0" marR="16460" marT="16460" marB="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15000"/>
                        </a:lnSpc>
                        <a:spcBef>
                          <a:spcPts val="100"/>
                        </a:spcBef>
                        <a:spcAft>
                          <a:spcPct val="0"/>
                        </a:spcAft>
                        <a:buClrTx/>
                        <a:buSzTx/>
                        <a:buFontTx/>
                        <a:buNone/>
                        <a:tabLst/>
                      </a:pPr>
                      <a:r>
                        <a:rPr kumimoji="0" lang="en-US" sz="2000" b="0" i="1" u="none" strike="noStrike" cap="none" normalizeH="0" baseline="0" dirty="0">
                          <a:ln>
                            <a:noFill/>
                          </a:ln>
                          <a:solidFill>
                            <a:schemeClr val="tx1"/>
                          </a:solidFill>
                          <a:effectLst/>
                          <a:latin typeface="Times New Roman" pitchFamily="18" charset="0"/>
                          <a:cs typeface="Times New Roman" pitchFamily="18" charset="0"/>
                        </a:rPr>
                        <a:t>amount of specified sum taken or accepted and code of the nature of such amount, as given in Note 1; [Dropdown to be provided];;</a:t>
                      </a:r>
                    </a:p>
                  </a:txBody>
                  <a:tcPr marL="32921" marR="65274" marT="16460" marB="0"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09140">
                <a:tc>
                  <a:txBody>
                    <a:bodyPr/>
                    <a:lstStyle/>
                    <a:p>
                      <a:pPr marL="0" marR="0" lvl="0" indent="0" algn="ctr" defTabSz="914400" rtl="0" eaLnBrk="1" fontAlgn="base" latinLnBrk="0" hangingPunct="1">
                        <a:lnSpc>
                          <a:spcPct val="115000"/>
                        </a:lnSpc>
                        <a:spcBef>
                          <a:spcPts val="100"/>
                        </a:spcBef>
                        <a:spcAft>
                          <a:spcPct val="0"/>
                        </a:spcAft>
                        <a:buClrTx/>
                        <a:buSzTx/>
                        <a:buFontTx/>
                        <a:buNone/>
                        <a:tabLst/>
                      </a:pPr>
                      <a:endParaRPr kumimoji="0" lang="en-US" sz="2000" b="0" i="0" u="none" strike="noStrike" cap="none" normalizeH="0" baseline="0">
                        <a:ln>
                          <a:noFill/>
                        </a:ln>
                        <a:solidFill>
                          <a:schemeClr val="tx1"/>
                        </a:solidFill>
                        <a:effectLst/>
                        <a:latin typeface="Times New Roman" pitchFamily="18" charset="0"/>
                        <a:cs typeface="Times New Roman" pitchFamily="18" charset="0"/>
                      </a:endParaRPr>
                    </a:p>
                  </a:txBody>
                  <a:tcPr marL="0" marR="0" marT="16460" marB="0"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ts val="100"/>
                        </a:spcBef>
                        <a:spcAft>
                          <a:spcPct val="0"/>
                        </a:spcAft>
                        <a:buClrTx/>
                        <a:buSzTx/>
                        <a:buFontTx/>
                        <a:buNone/>
                        <a:tabLst/>
                      </a:pPr>
                      <a:r>
                        <a:rPr kumimoji="0" lang="en-US" sz="2000" b="0" i="0" u="none" strike="noStrike" cap="none" normalizeH="0" baseline="0">
                          <a:ln>
                            <a:noFill/>
                          </a:ln>
                          <a:solidFill>
                            <a:schemeClr val="tx1"/>
                          </a:solidFill>
                          <a:effectLst/>
                          <a:latin typeface="Times New Roman" pitchFamily="18" charset="0"/>
                          <a:cs typeface="Times New Roman" pitchFamily="18" charset="0"/>
                        </a:rPr>
                        <a:t>(iii)</a:t>
                      </a:r>
                    </a:p>
                  </a:txBody>
                  <a:tcPr marL="0" marR="16460" marT="16460" marB="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15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itchFamily="18" charset="0"/>
                          <a:cs typeface="Times New Roman" pitchFamily="18" charset="0"/>
                        </a:rPr>
                        <a:t>whether the specified sum was taken or accepted by </a:t>
                      </a:r>
                      <a:r>
                        <a:rPr kumimoji="0" lang="en-US" sz="2000" b="0" i="0" u="none" strike="noStrike" cap="none" normalizeH="0" baseline="0" dirty="0" err="1">
                          <a:ln>
                            <a:noFill/>
                          </a:ln>
                          <a:solidFill>
                            <a:schemeClr val="tx1"/>
                          </a:solidFill>
                          <a:effectLst/>
                          <a:latin typeface="Times New Roman" pitchFamily="18" charset="0"/>
                          <a:cs typeface="Times New Roman" pitchFamily="18" charset="0"/>
                        </a:rPr>
                        <a:t>cheque</a:t>
                      </a:r>
                      <a:r>
                        <a:rPr kumimoji="0" lang="en-US" sz="2000" b="0" i="0" u="none" strike="noStrike" cap="none" normalizeH="0" baseline="0" dirty="0">
                          <a:ln>
                            <a:noFill/>
                          </a:ln>
                          <a:solidFill>
                            <a:schemeClr val="tx1"/>
                          </a:solidFill>
                          <a:effectLst/>
                          <a:latin typeface="Times New Roman" pitchFamily="18" charset="0"/>
                          <a:cs typeface="Times New Roman" pitchFamily="18" charset="0"/>
                        </a:rPr>
                        <a:t> or bank draft or use of electronic clearing system through a bank account;</a:t>
                      </a:r>
                    </a:p>
                  </a:txBody>
                  <a:tcPr marL="32921" marR="65274" marT="16460" marB="0"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875">
                <a:tc>
                  <a:txBody>
                    <a:bodyPr/>
                    <a:lstStyle/>
                    <a:p>
                      <a:pPr marL="0" marR="0" lvl="0" indent="0" algn="ctr" defTabSz="914400" rtl="0" eaLnBrk="1" fontAlgn="base" latinLnBrk="0" hangingPunct="1">
                        <a:lnSpc>
                          <a:spcPct val="115000"/>
                        </a:lnSpc>
                        <a:spcBef>
                          <a:spcPts val="100"/>
                        </a:spcBef>
                        <a:spcAft>
                          <a:spcPct val="0"/>
                        </a:spcAft>
                        <a:buClrTx/>
                        <a:buSzTx/>
                        <a:buFontTx/>
                        <a:buNone/>
                        <a:tabLst/>
                      </a:pPr>
                      <a:endParaRPr kumimoji="0" lang="en-US" sz="2000" b="0" i="0" u="none" strike="noStrike" cap="none" normalizeH="0" baseline="0">
                        <a:ln>
                          <a:noFill/>
                        </a:ln>
                        <a:solidFill>
                          <a:schemeClr val="tx1"/>
                        </a:solidFill>
                        <a:effectLst/>
                        <a:latin typeface="Times New Roman" pitchFamily="18" charset="0"/>
                        <a:cs typeface="Times New Roman" pitchFamily="18" charset="0"/>
                      </a:endParaRPr>
                    </a:p>
                  </a:txBody>
                  <a:tcPr marL="0" marR="0" marT="16460" marB="0"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ts val="100"/>
                        </a:spcBef>
                        <a:spcAft>
                          <a:spcPct val="0"/>
                        </a:spcAft>
                        <a:buClrTx/>
                        <a:buSzTx/>
                        <a:buFontTx/>
                        <a:buNone/>
                        <a:tabLst/>
                      </a:pPr>
                      <a:r>
                        <a:rPr kumimoji="0" lang="en-US" sz="2000" b="0" i="0" u="none" strike="noStrike" cap="none" normalizeH="0" baseline="0">
                          <a:ln>
                            <a:noFill/>
                          </a:ln>
                          <a:solidFill>
                            <a:schemeClr val="tx1"/>
                          </a:solidFill>
                          <a:effectLst/>
                          <a:latin typeface="Times New Roman" pitchFamily="18" charset="0"/>
                          <a:cs typeface="Times New Roman" pitchFamily="18" charset="0"/>
                        </a:rPr>
                        <a:t>(iv)</a:t>
                      </a:r>
                    </a:p>
                  </a:txBody>
                  <a:tcPr marL="0" marR="16460" marT="16460" marB="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15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itchFamily="18" charset="0"/>
                          <a:cs typeface="Times New Roman" pitchFamily="18" charset="0"/>
                        </a:rPr>
                        <a:t>in case the specified sum was taken or accepted by </a:t>
                      </a:r>
                      <a:r>
                        <a:rPr kumimoji="0" lang="en-US" sz="2000" b="0" i="0" u="none" strike="noStrike" cap="none" normalizeH="0" baseline="0" dirty="0" err="1">
                          <a:ln>
                            <a:noFill/>
                          </a:ln>
                          <a:solidFill>
                            <a:schemeClr val="tx1"/>
                          </a:solidFill>
                          <a:effectLst/>
                          <a:latin typeface="Times New Roman" pitchFamily="18" charset="0"/>
                          <a:cs typeface="Times New Roman" pitchFamily="18" charset="0"/>
                        </a:rPr>
                        <a:t>cheque</a:t>
                      </a:r>
                      <a:r>
                        <a:rPr kumimoji="0" lang="en-US" sz="2000" b="0" i="0" u="none" strike="noStrike" cap="none" normalizeH="0" baseline="0" dirty="0">
                          <a:ln>
                            <a:noFill/>
                          </a:ln>
                          <a:solidFill>
                            <a:schemeClr val="tx1"/>
                          </a:solidFill>
                          <a:effectLst/>
                          <a:latin typeface="Times New Roman" pitchFamily="18" charset="0"/>
                          <a:cs typeface="Times New Roman" pitchFamily="18" charset="0"/>
                        </a:rPr>
                        <a:t> or bank draft, whether the same was taken or accepted by an account payee </a:t>
                      </a:r>
                      <a:r>
                        <a:rPr kumimoji="0" lang="en-US" sz="2000" b="0" i="0" u="none" strike="noStrike" cap="none" normalizeH="0" baseline="0" dirty="0" err="1">
                          <a:ln>
                            <a:noFill/>
                          </a:ln>
                          <a:solidFill>
                            <a:schemeClr val="tx1"/>
                          </a:solidFill>
                          <a:effectLst/>
                          <a:latin typeface="Times New Roman" pitchFamily="18" charset="0"/>
                          <a:cs typeface="Times New Roman" pitchFamily="18" charset="0"/>
                        </a:rPr>
                        <a:t>cheque</a:t>
                      </a:r>
                      <a:r>
                        <a:rPr kumimoji="0" lang="en-US" sz="2000" b="0" i="0" u="none" strike="noStrike" cap="none" normalizeH="0" baseline="0" dirty="0">
                          <a:ln>
                            <a:noFill/>
                          </a:ln>
                          <a:solidFill>
                            <a:schemeClr val="tx1"/>
                          </a:solidFill>
                          <a:effectLst/>
                          <a:latin typeface="Times New Roman" pitchFamily="18" charset="0"/>
                          <a:cs typeface="Times New Roman" pitchFamily="18" charset="0"/>
                        </a:rPr>
                        <a:t> or an account payee bank draft.</a:t>
                      </a:r>
                    </a:p>
                  </a:txBody>
                  <a:tcPr marL="32921" marR="65274" marT="16460" marB="0"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915988">
                <a:tc gridSpan="3">
                  <a:txBody>
                    <a:bodyPr/>
                    <a:lstStyle/>
                    <a:p>
                      <a:pPr marL="0" marR="0" lvl="0" indent="0" algn="just" defTabSz="914400" rtl="0" eaLnBrk="1" fontAlgn="base" latinLnBrk="0" hangingPunct="1">
                        <a:lnSpc>
                          <a:spcPct val="115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itchFamily="18" charset="0"/>
                          <a:cs typeface="Times New Roman" pitchFamily="18" charset="0"/>
                        </a:rPr>
                        <a:t>(Particulars at (a) and (b) need not be given in the case of a Government company, a banking company or a corporation established by the Central, State or Provincial Act.)</a:t>
                      </a:r>
                    </a:p>
                  </a:txBody>
                  <a:tcPr marL="0" marR="0" marT="1646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5"/>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sp>
        <p:nvSpPr>
          <p:cNvPr id="4" name="TextBox 3">
            <a:extLst>
              <a:ext uri="{FF2B5EF4-FFF2-40B4-BE49-F238E27FC236}">
                <a16:creationId xmlns:a16="http://schemas.microsoft.com/office/drawing/2014/main" id="{446489C0-20AD-8681-79DE-BD93E60EF39A}"/>
              </a:ext>
            </a:extLst>
          </p:cNvPr>
          <p:cNvSpPr txBox="1"/>
          <p:nvPr/>
        </p:nvSpPr>
        <p:spPr>
          <a:xfrm>
            <a:off x="1433329" y="5604931"/>
            <a:ext cx="7488832" cy="369332"/>
          </a:xfrm>
          <a:prstGeom prst="rect">
            <a:avLst/>
          </a:prstGeom>
          <a:noFill/>
        </p:spPr>
        <p:txBody>
          <a:bodyPr wrap="square">
            <a:spAutoFit/>
          </a:bodyPr>
          <a:lstStyle/>
          <a:p>
            <a:r>
              <a:rPr lang="en-US" b="1" kern="1200" dirty="0">
                <a:solidFill>
                  <a:srgbClr val="000000"/>
                </a:solidFill>
                <a:effectLst/>
                <a:latin typeface="Times New Roman" panose="02020603050405020304" pitchFamily="18" charset="0"/>
                <a:ea typeface="+mn-ea"/>
                <a:cs typeface="Times New Roman" panose="02020603050405020304" pitchFamily="18" charset="0"/>
              </a:rPr>
              <a:t>Inserted by the IT (Eighth </a:t>
            </a:r>
            <a:r>
              <a:rPr lang="en-US" b="1" kern="1200" dirty="0" err="1">
                <a:solidFill>
                  <a:srgbClr val="000000"/>
                </a:solidFill>
                <a:effectLst/>
                <a:latin typeface="Times New Roman" panose="02020603050405020304" pitchFamily="18" charset="0"/>
                <a:ea typeface="+mn-ea"/>
                <a:cs typeface="Times New Roman" panose="02020603050405020304" pitchFamily="18" charset="0"/>
              </a:rPr>
              <a:t>Amdt</a:t>
            </a:r>
            <a:r>
              <a:rPr lang="en-US" b="1" kern="1200" dirty="0">
                <a:solidFill>
                  <a:srgbClr val="000000"/>
                </a:solidFill>
                <a:effectLst/>
                <a:latin typeface="Times New Roman" panose="02020603050405020304" pitchFamily="18" charset="0"/>
                <a:ea typeface="+mn-ea"/>
                <a:cs typeface="Times New Roman" panose="02020603050405020304" pitchFamily="18" charset="0"/>
              </a:rPr>
              <a:t>.) Rules, 2025, w.e.f. 1-4-2025</a:t>
            </a:r>
            <a:endParaRPr lang="en-IN" dirty="0"/>
          </a:p>
        </p:txBody>
      </p:sp>
    </p:spTree>
  </p:cSld>
  <p:clrMapOvr>
    <a:masterClrMapping/>
  </p:clrMapOvr>
</p:sld>
</file>

<file path=ppt/slides/slide5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52400"/>
            <a:ext cx="2667000" cy="461665"/>
          </a:xfrm>
          <a:prstGeom prst="rect">
            <a:avLst/>
          </a:prstGeom>
        </p:spPr>
        <p:txBody>
          <a:bodyPr wrap="square">
            <a:spAutoFit/>
          </a:bodyPr>
          <a:lstStyle/>
          <a:p>
            <a:pPr algn="just">
              <a:buNone/>
            </a:pPr>
            <a:r>
              <a:rPr lang="en-US" sz="2400" b="1" dirty="0">
                <a:latin typeface="Times New Roman" pitchFamily="18" charset="0"/>
                <a:cs typeface="Times New Roman" pitchFamily="18" charset="0"/>
              </a:rPr>
              <a:t>CLAUSE – 31</a:t>
            </a:r>
            <a:endParaRPr lang="en-US" sz="3200" b="1" dirty="0">
              <a:latin typeface="Times New Roman" pitchFamily="18" charset="0"/>
              <a:cs typeface="Times New Roman" pitchFamily="18" charset="0"/>
            </a:endParaRPr>
          </a:p>
        </p:txBody>
      </p:sp>
      <p:sp>
        <p:nvSpPr>
          <p:cNvPr id="5" name="Rectangle 4"/>
          <p:cNvSpPr/>
          <p:nvPr/>
        </p:nvSpPr>
        <p:spPr>
          <a:xfrm>
            <a:off x="0" y="6096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23E99881-F3DD-78E5-4A27-83EA9BEE07B7}"/>
              </a:ext>
            </a:extLst>
          </p:cNvPr>
          <p:cNvPicPr>
            <a:picLocks noChangeAspect="1"/>
          </p:cNvPicPr>
          <p:nvPr/>
        </p:nvPicPr>
        <p:blipFill>
          <a:blip r:embed="rId2"/>
          <a:stretch>
            <a:fillRect/>
          </a:stretch>
        </p:blipFill>
        <p:spPr>
          <a:xfrm>
            <a:off x="228600" y="1071264"/>
            <a:ext cx="8735888" cy="4517975"/>
          </a:xfrm>
          <a:prstGeom prst="rect">
            <a:avLst/>
          </a:prstGeom>
        </p:spPr>
      </p:pic>
    </p:spTree>
  </p:cSld>
  <p:clrMapOvr>
    <a:masterClrMapping/>
  </p:clrMapOvr>
</p:sld>
</file>

<file path=ppt/slides/slide5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E629AE-E95D-1207-1994-4ECD92129D36}"/>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16B43CB-23B1-F8B3-E6E0-241730A98CA3}"/>
              </a:ext>
            </a:extLst>
          </p:cNvPr>
          <p:cNvPicPr>
            <a:picLocks noChangeAspect="1"/>
          </p:cNvPicPr>
          <p:nvPr/>
        </p:nvPicPr>
        <p:blipFill>
          <a:blip r:embed="rId2"/>
          <a:stretch>
            <a:fillRect/>
          </a:stretch>
        </p:blipFill>
        <p:spPr>
          <a:xfrm>
            <a:off x="251520" y="260648"/>
            <a:ext cx="8640960" cy="5472608"/>
          </a:xfrm>
          <a:prstGeom prst="rect">
            <a:avLst/>
          </a:prstGeom>
        </p:spPr>
      </p:pic>
      <p:sp>
        <p:nvSpPr>
          <p:cNvPr id="2" name="Footer Placeholder 1">
            <a:extLst>
              <a:ext uri="{FF2B5EF4-FFF2-40B4-BE49-F238E27FC236}">
                <a16:creationId xmlns:a16="http://schemas.microsoft.com/office/drawing/2014/main" id="{63092BD8-3E5B-AEF8-6ACD-1593DCB17755}"/>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496980246"/>
      </p:ext>
    </p:extLst>
  </p:cSld>
  <p:clrMapOvr>
    <a:masterClrMapping/>
  </p:clrMapOvr>
</p:sld>
</file>

<file path=ppt/slides/slide5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3AEA34-A1B5-652B-95C5-70A7C9B7B302}"/>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5E2A9B3-D44E-AC2F-39E4-050D6917445A}"/>
              </a:ext>
            </a:extLst>
          </p:cNvPr>
          <p:cNvPicPr>
            <a:picLocks noChangeAspect="1"/>
          </p:cNvPicPr>
          <p:nvPr/>
        </p:nvPicPr>
        <p:blipFill>
          <a:blip r:embed="rId2"/>
          <a:stretch>
            <a:fillRect/>
          </a:stretch>
        </p:blipFill>
        <p:spPr>
          <a:xfrm>
            <a:off x="11708" y="260648"/>
            <a:ext cx="8880772" cy="5544616"/>
          </a:xfrm>
          <a:prstGeom prst="rect">
            <a:avLst/>
          </a:prstGeom>
        </p:spPr>
      </p:pic>
      <p:sp>
        <p:nvSpPr>
          <p:cNvPr id="2" name="Footer Placeholder 1">
            <a:extLst>
              <a:ext uri="{FF2B5EF4-FFF2-40B4-BE49-F238E27FC236}">
                <a16:creationId xmlns:a16="http://schemas.microsoft.com/office/drawing/2014/main" id="{9F57C1A7-50A4-70B6-BDA7-857743629603}"/>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493517387"/>
      </p:ext>
    </p:extLst>
  </p:cSld>
  <p:clrMapOvr>
    <a:masterClrMapping/>
  </p:clrMapOvr>
</p:sld>
</file>

<file path=ppt/slides/slide5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A39929-D848-E269-D286-170B2F15C1B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FCA6D9A-6718-913E-8CDA-84902C38998A}"/>
              </a:ext>
            </a:extLst>
          </p:cNvPr>
          <p:cNvPicPr>
            <a:picLocks noChangeAspect="1"/>
          </p:cNvPicPr>
          <p:nvPr/>
        </p:nvPicPr>
        <p:blipFill>
          <a:blip r:embed="rId2"/>
          <a:stretch>
            <a:fillRect/>
          </a:stretch>
        </p:blipFill>
        <p:spPr>
          <a:xfrm>
            <a:off x="179512" y="260648"/>
            <a:ext cx="8784976" cy="5040560"/>
          </a:xfrm>
          <a:prstGeom prst="rect">
            <a:avLst/>
          </a:prstGeom>
        </p:spPr>
      </p:pic>
      <p:sp>
        <p:nvSpPr>
          <p:cNvPr id="2" name="Footer Placeholder 1">
            <a:extLst>
              <a:ext uri="{FF2B5EF4-FFF2-40B4-BE49-F238E27FC236}">
                <a16:creationId xmlns:a16="http://schemas.microsoft.com/office/drawing/2014/main" id="{1C09AC2A-FDDB-0ED6-6E12-993466AE6CC8}"/>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802447998"/>
      </p:ext>
    </p:extLst>
  </p:cSld>
  <p:clrMapOvr>
    <a:masterClrMapping/>
  </p:clrMapOvr>
</p:sld>
</file>

<file path=ppt/slides/slide5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7158" y="285728"/>
            <a:ext cx="8572560" cy="5721563"/>
          </a:xfrm>
        </p:spPr>
        <p:txBody>
          <a:bodyPr>
            <a:noAutofit/>
          </a:bodyPr>
          <a:lstStyle/>
          <a:p>
            <a:pPr algn="just">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a:t>
            </a:r>
            <a:endParaRPr lang="en-US" sz="2400" b="1" dirty="0"/>
          </a:p>
          <a:p>
            <a:pPr algn="just">
              <a:buNone/>
            </a:pPr>
            <a:r>
              <a:rPr lang="en-US" sz="2300" b="1" u="sng" dirty="0">
                <a:latin typeface="Times New Roman" panose="02020603050405020304" pitchFamily="18" charset="0"/>
                <a:cs typeface="Times New Roman" panose="02020603050405020304" pitchFamily="18" charset="0"/>
              </a:rPr>
              <a:t>While reviewing various tax audit reports, it has been observed that:</a:t>
            </a:r>
          </a:p>
          <a:p>
            <a:pPr algn="just">
              <a:buNone/>
            </a:pPr>
            <a:r>
              <a:rPr lang="en-US" sz="2300" b="1" u="sng" dirty="0">
                <a:latin typeface="Times New Roman" panose="02020603050405020304" pitchFamily="18" charset="0"/>
                <a:cs typeface="Times New Roman" panose="02020603050405020304" pitchFamily="18" charset="0"/>
              </a:rPr>
              <a:t>a) There were cases where the ‘name’ of the persons/concerns from whom loan had been taken, was not mentioned. Consolidated figures were reported mentioning ‘various parties’ under this clause instead of details of loan received </a:t>
            </a:r>
            <a:r>
              <a:rPr lang="en-US" sz="2300" b="1" u="sng" dirty="0" err="1">
                <a:latin typeface="Times New Roman" panose="02020603050405020304" pitchFamily="18" charset="0"/>
                <a:cs typeface="Times New Roman" panose="02020603050405020304" pitchFamily="18" charset="0"/>
              </a:rPr>
              <a:t>personwise</a:t>
            </a:r>
            <a:r>
              <a:rPr lang="en-US" sz="2300" b="1" u="sng" dirty="0">
                <a:latin typeface="Times New Roman" panose="02020603050405020304" pitchFamily="18" charset="0"/>
                <a:cs typeface="Times New Roman" panose="02020603050405020304" pitchFamily="18" charset="0"/>
              </a:rPr>
              <a:t>.</a:t>
            </a:r>
          </a:p>
          <a:p>
            <a:pPr algn="just">
              <a:buNone/>
            </a:pPr>
            <a:r>
              <a:rPr lang="en-US" sz="2300" b="1" u="sng" dirty="0">
                <a:latin typeface="Times New Roman" panose="02020603050405020304" pitchFamily="18" charset="0"/>
                <a:cs typeface="Times New Roman" panose="02020603050405020304" pitchFamily="18" charset="0"/>
              </a:rPr>
              <a:t>b) In Observations/Qualifications paragraph i.e., clause (3) of Form No.3CA or Clause (5) of Form No.3CB as the case may be, the language used in Para 49.6 of the Guidance Note has been used, as it is, without making the necessary change in respect to “me/us’’. Since the general language is provided in the Guidance Note, the report in Form No. 3CA/ 3CB should be reworded as applicable.</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7372A0-876F-14BA-642F-3A63696A3537}"/>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0027131-EE6F-2DA6-C990-C14D341296E5}"/>
              </a:ext>
            </a:extLst>
          </p:cNvPr>
          <p:cNvSpPr>
            <a:spLocks noGrp="1"/>
          </p:cNvSpPr>
          <p:nvPr>
            <p:ph idx="1"/>
          </p:nvPr>
        </p:nvSpPr>
        <p:spPr>
          <a:xfrm>
            <a:off x="179512" y="116632"/>
            <a:ext cx="8744869" cy="6048672"/>
          </a:xfrm>
        </p:spPr>
        <p:txBody>
          <a:bodyPr>
            <a:noAutofit/>
          </a:bodyPr>
          <a:lstStyle/>
          <a:p>
            <a:pPr algn="ctr">
              <a:buNone/>
            </a:pPr>
            <a:r>
              <a:rPr lang="en-US" sz="2400" b="1" dirty="0">
                <a:latin typeface="Times New Roman" panose="02020603050405020304" pitchFamily="18" charset="0"/>
                <a:cs typeface="Times New Roman" panose="02020603050405020304" pitchFamily="18" charset="0"/>
              </a:rPr>
              <a:t>As per Page no 270 &amp; 271 of Guidance Note on Tax Audit u/s. 44AB of IT Act, 1961 (Revised 2026)</a:t>
            </a:r>
            <a:endParaRPr lang="en-US" sz="2100" b="1" dirty="0">
              <a:latin typeface="Times New Roman" panose="02020603050405020304" pitchFamily="18" charset="0"/>
              <a:cs typeface="Times New Roman" panose="02020603050405020304" pitchFamily="18" charset="0"/>
            </a:endParaRPr>
          </a:p>
          <a:p>
            <a:pPr marL="0" indent="0" algn="just">
              <a:buNone/>
            </a:pPr>
            <a:r>
              <a:rPr lang="en-US" sz="2100" b="1" dirty="0">
                <a:latin typeface="Times New Roman" panose="02020603050405020304" pitchFamily="18" charset="0"/>
                <a:cs typeface="Times New Roman" panose="02020603050405020304" pitchFamily="18" charset="0"/>
              </a:rPr>
              <a:t>Section 269SS</a:t>
            </a:r>
          </a:p>
          <a:p>
            <a:pPr marL="0" indent="0" algn="just">
              <a:buNone/>
            </a:pPr>
            <a:r>
              <a:rPr lang="en-US" sz="2100" dirty="0">
                <a:latin typeface="Times New Roman" panose="02020603050405020304" pitchFamily="18" charset="0"/>
                <a:cs typeface="Times New Roman" panose="02020603050405020304" pitchFamily="18" charset="0"/>
              </a:rPr>
              <a:t>55.1 Section 269SS prescribes the mode of taking or accepting certain loans or deposits or specified sums. As per this section, no person shall take or accept from any other person any loan or deposit or specified sums otherwise than by an account payee cheque or account payee bank draft or use of electronic clearing system through a bank account or through such other electronic mode as may be prescribed (hereinafter referred to as approved banking channels) if, </a:t>
            </a:r>
          </a:p>
          <a:p>
            <a:pPr marL="0" indent="0" algn="just">
              <a:buNone/>
            </a:pPr>
            <a:r>
              <a:rPr lang="en-US" sz="2100" dirty="0">
                <a:latin typeface="Times New Roman" panose="02020603050405020304" pitchFamily="18" charset="0"/>
                <a:cs typeface="Times New Roman" panose="02020603050405020304" pitchFamily="18" charset="0"/>
              </a:rPr>
              <a:t>a) the amount of such loan or deposit or specified sum or the aggregate amount of such loan and deposit and specified sum; or </a:t>
            </a:r>
          </a:p>
          <a:p>
            <a:pPr marL="0" indent="0" algn="just">
              <a:buNone/>
            </a:pPr>
            <a:r>
              <a:rPr lang="en-US" sz="2100" dirty="0">
                <a:latin typeface="Times New Roman" panose="02020603050405020304" pitchFamily="18" charset="0"/>
                <a:cs typeface="Times New Roman" panose="02020603050405020304" pitchFamily="18" charset="0"/>
              </a:rPr>
              <a:t>b) on the date of taking or accepting such loan or deposit or specified sum, any loan or deposit or specified sum taken or accepted earlier by such person from the depositor is remaining unpaid (whether repayment has fallen due or not), the amount or the aggregate amount remaining unpaid; or</a:t>
            </a:r>
          </a:p>
          <a:p>
            <a:pPr marL="0" indent="0" algn="just">
              <a:buNone/>
            </a:pPr>
            <a:r>
              <a:rPr lang="en-US" sz="2100" dirty="0">
                <a:latin typeface="Times New Roman" panose="02020603050405020304" pitchFamily="18" charset="0"/>
                <a:cs typeface="Times New Roman" panose="02020603050405020304" pitchFamily="18" charset="0"/>
              </a:rPr>
              <a:t>c) or the amount or the aggregate amount referred to in clause (a) together with the amount or the aggregate amount referred to in clause (b) is twenty thousand rupees or more.</a:t>
            </a:r>
            <a:endParaRPr lang="en-US" sz="2100" b="1" dirty="0">
              <a:latin typeface="Times New Roman" panose="02020603050405020304" pitchFamily="18" charset="0"/>
              <a:cs typeface="Times New Roman" panose="02020603050405020304" pitchFamily="18" charset="0"/>
            </a:endParaRPr>
          </a:p>
        </p:txBody>
      </p:sp>
      <p:sp>
        <p:nvSpPr>
          <p:cNvPr id="4" name="Footer Placeholder 3">
            <a:extLst>
              <a:ext uri="{FF2B5EF4-FFF2-40B4-BE49-F238E27FC236}">
                <a16:creationId xmlns:a16="http://schemas.microsoft.com/office/drawing/2014/main" id="{CC06091F-C334-1529-2D6F-5AE8A48427B0}"/>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351843041"/>
      </p:ext>
    </p:extLst>
  </p:cSld>
  <p:clrMapOvr>
    <a:masterClrMapping/>
  </p:clrMapOvr>
</p:sld>
</file>

<file path=ppt/slides/slide5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CECB5-6C37-F302-618A-AD167817F5A8}"/>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ACEF36A-9E7E-7CF9-7574-DFC1128AF35E}"/>
              </a:ext>
            </a:extLst>
          </p:cNvPr>
          <p:cNvSpPr>
            <a:spLocks noGrp="1"/>
          </p:cNvSpPr>
          <p:nvPr>
            <p:ph idx="1"/>
          </p:nvPr>
        </p:nvSpPr>
        <p:spPr>
          <a:xfrm>
            <a:off x="234194" y="285728"/>
            <a:ext cx="8658286" cy="5721563"/>
          </a:xfrm>
        </p:spPr>
        <p:txBody>
          <a:bodyPr>
            <a:noAutofit/>
          </a:bodyPr>
          <a:lstStyle/>
          <a:p>
            <a:pPr algn="ctr">
              <a:buNone/>
            </a:pPr>
            <a:r>
              <a:rPr lang="en-US" sz="2000" b="1" dirty="0">
                <a:latin typeface="Times New Roman" panose="02020603050405020304" pitchFamily="18" charset="0"/>
                <a:cs typeface="Times New Roman" panose="02020603050405020304" pitchFamily="18" charset="0"/>
              </a:rPr>
              <a:t>As per Page no 271 of Guidance Note on Tax Audit u/s. 44AB of IT Act, 1961 (Revised 2026)</a:t>
            </a:r>
            <a:endParaRPr lang="en-US" sz="2200" b="1" dirty="0">
              <a:latin typeface="Times New Roman" panose="02020603050405020304" pitchFamily="18" charset="0"/>
              <a:cs typeface="Times New Roman" panose="02020603050405020304" pitchFamily="18" charset="0"/>
            </a:endParaRPr>
          </a:p>
          <a:p>
            <a:pPr algn="ctr">
              <a:buNone/>
            </a:pPr>
            <a:endParaRPr lang="en-US" sz="2200" b="1" dirty="0">
              <a:latin typeface="Times New Roman" panose="02020603050405020304" pitchFamily="18" charset="0"/>
              <a:cs typeface="Times New Roman" panose="02020603050405020304" pitchFamily="18" charset="0"/>
            </a:endParaRPr>
          </a:p>
          <a:p>
            <a:pPr algn="just">
              <a:buNone/>
            </a:pPr>
            <a:r>
              <a:rPr lang="en-US" sz="2400" dirty="0">
                <a:latin typeface="Times New Roman" panose="02020603050405020304" pitchFamily="18" charset="0"/>
                <a:cs typeface="Times New Roman" panose="02020603050405020304" pitchFamily="18" charset="0"/>
              </a:rPr>
              <a:t>An exception is provided for </a:t>
            </a:r>
            <a:r>
              <a:rPr lang="en-US" sz="2400" b="1" u="sng" dirty="0">
                <a:latin typeface="Times New Roman" panose="02020603050405020304" pitchFamily="18" charset="0"/>
                <a:cs typeface="Times New Roman" panose="02020603050405020304" pitchFamily="18" charset="0"/>
              </a:rPr>
              <a:t>deposit accepted by / loan taken from Primary Agricultural Credit Societies (“PACS”) and Primary Co-Operative Agricultural and Rural Development Bank (“PCARD”) from / by its members.</a:t>
            </a:r>
          </a:p>
          <a:p>
            <a:pPr algn="just">
              <a:buNone/>
            </a:pPr>
            <a:r>
              <a:rPr lang="en-US" sz="2400" b="1" u="sng" dirty="0">
                <a:latin typeface="Times New Roman" panose="02020603050405020304" pitchFamily="18" charset="0"/>
                <a:cs typeface="Times New Roman" panose="02020603050405020304" pitchFamily="18" charset="0"/>
              </a:rPr>
              <a:t> </a:t>
            </a:r>
          </a:p>
          <a:p>
            <a:pPr algn="just">
              <a:buNone/>
            </a:pPr>
            <a:r>
              <a:rPr lang="en-US" sz="2400" dirty="0">
                <a:latin typeface="Times New Roman" panose="02020603050405020304" pitchFamily="18" charset="0"/>
                <a:cs typeface="Times New Roman" panose="02020603050405020304" pitchFamily="18" charset="0"/>
              </a:rPr>
              <a:t>In </a:t>
            </a:r>
            <a:r>
              <a:rPr lang="en-US" sz="2400" b="1" u="sng" dirty="0">
                <a:latin typeface="Times New Roman" panose="02020603050405020304" pitchFamily="18" charset="0"/>
                <a:cs typeface="Times New Roman" panose="02020603050405020304" pitchFamily="18" charset="0"/>
              </a:rPr>
              <a:t>such cases, a higher limit of Rs. 2 lakhs would be applicable.</a:t>
            </a:r>
            <a:r>
              <a:rPr lang="en-US" sz="2400" dirty="0">
                <a:latin typeface="Times New Roman" panose="02020603050405020304" pitchFamily="18" charset="0"/>
                <a:cs typeface="Times New Roman" panose="02020603050405020304" pitchFamily="18" charset="0"/>
              </a:rPr>
              <a:t> </a:t>
            </a:r>
          </a:p>
          <a:p>
            <a:pPr algn="just">
              <a:buNone/>
            </a:pPr>
            <a:endParaRPr lang="en-US" sz="2200" b="1" dirty="0">
              <a:latin typeface="Times New Roman" panose="02020603050405020304" pitchFamily="18" charset="0"/>
              <a:cs typeface="Times New Roman" panose="02020603050405020304" pitchFamily="18" charset="0"/>
            </a:endParaRPr>
          </a:p>
        </p:txBody>
      </p:sp>
      <p:sp>
        <p:nvSpPr>
          <p:cNvPr id="4" name="Footer Placeholder 3">
            <a:extLst>
              <a:ext uri="{FF2B5EF4-FFF2-40B4-BE49-F238E27FC236}">
                <a16:creationId xmlns:a16="http://schemas.microsoft.com/office/drawing/2014/main" id="{F0399EB2-3DA4-1162-7356-E48659F168EC}"/>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464621778"/>
      </p:ext>
    </p:extLst>
  </p:cSld>
  <p:clrMapOvr>
    <a:masterClrMapping/>
  </p:clrMapOvr>
</p:sld>
</file>

<file path=ppt/slides/slide5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88EA84-F51B-DCE2-9982-78AA9016506E}"/>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08FA93A-51BB-EB22-A35A-0AD31BF34D1C}"/>
              </a:ext>
            </a:extLst>
          </p:cNvPr>
          <p:cNvSpPr>
            <a:spLocks noGrp="1"/>
          </p:cNvSpPr>
          <p:nvPr>
            <p:ph idx="1"/>
          </p:nvPr>
        </p:nvSpPr>
        <p:spPr>
          <a:xfrm>
            <a:off x="357158" y="285728"/>
            <a:ext cx="8572560" cy="5721563"/>
          </a:xfrm>
        </p:spPr>
        <p:txBody>
          <a:bodyPr>
            <a:noAutofit/>
          </a:bodyPr>
          <a:lstStyle/>
          <a:p>
            <a:pPr algn="ctr">
              <a:buNone/>
            </a:pPr>
            <a:r>
              <a:rPr lang="en-US" sz="2000" b="1" dirty="0">
                <a:latin typeface="Times New Roman" panose="02020603050405020304" pitchFamily="18" charset="0"/>
                <a:cs typeface="Times New Roman" panose="02020603050405020304" pitchFamily="18" charset="0"/>
              </a:rPr>
              <a:t>As per Page no 271 of Guidance Note on Tax Audit u/s. 44AB of IT Act, 1961 (Revised 2026)</a:t>
            </a:r>
            <a:endParaRPr lang="en-US" sz="2200" b="1" dirty="0">
              <a:latin typeface="Times New Roman" panose="02020603050405020304" pitchFamily="18" charset="0"/>
              <a:cs typeface="Times New Roman" panose="02020603050405020304" pitchFamily="18" charset="0"/>
            </a:endParaRPr>
          </a:p>
          <a:p>
            <a:pPr>
              <a:buNone/>
            </a:pPr>
            <a:r>
              <a:rPr lang="en-US" sz="2000" dirty="0">
                <a:latin typeface="Times New Roman" panose="02020603050405020304" pitchFamily="18" charset="0"/>
                <a:cs typeface="Times New Roman" panose="02020603050405020304" pitchFamily="18" charset="0"/>
              </a:rPr>
              <a:t>The </a:t>
            </a:r>
            <a:r>
              <a:rPr lang="en-US" sz="2000" b="1" u="sng" dirty="0">
                <a:latin typeface="Times New Roman" panose="02020603050405020304" pitchFamily="18" charset="0"/>
                <a:cs typeface="Times New Roman" panose="02020603050405020304" pitchFamily="18" charset="0"/>
              </a:rPr>
              <a:t>CBDT, vide notification no. 8/2020/F. No. 370142/14/2019-TPL dated 29th January 2020, </a:t>
            </a:r>
            <a:r>
              <a:rPr lang="en-US" sz="2000" dirty="0">
                <a:latin typeface="Times New Roman" panose="02020603050405020304" pitchFamily="18" charset="0"/>
                <a:cs typeface="Times New Roman" panose="02020603050405020304" pitchFamily="18" charset="0"/>
              </a:rPr>
              <a:t>has prescribed the other electronic modes under </a:t>
            </a:r>
            <a:r>
              <a:rPr lang="en-US" sz="2000" b="1" u="sng" dirty="0">
                <a:latin typeface="Times New Roman" panose="02020603050405020304" pitchFamily="18" charset="0"/>
                <a:cs typeface="Times New Roman" panose="02020603050405020304" pitchFamily="18" charset="0"/>
              </a:rPr>
              <a:t>Rule 6ABBA with effect from 1st September 2019</a:t>
            </a:r>
            <a:endParaRPr lang="en-US" sz="2200" b="1" u="sng" dirty="0">
              <a:latin typeface="Times New Roman" panose="02020603050405020304" pitchFamily="18" charset="0"/>
              <a:cs typeface="Times New Roman" panose="02020603050405020304" pitchFamily="18" charset="0"/>
            </a:endParaRPr>
          </a:p>
          <a:p>
            <a:pPr marL="0" indent="0" algn="just">
              <a:buNone/>
            </a:pPr>
            <a:r>
              <a:rPr lang="en-US" sz="2250" dirty="0">
                <a:latin typeface="Times New Roman" panose="02020603050405020304" pitchFamily="18" charset="0"/>
                <a:cs typeface="Times New Roman" panose="02020603050405020304" pitchFamily="18" charset="0"/>
              </a:rPr>
              <a:t>Under the said Rule, the following shall be the </a:t>
            </a:r>
            <a:r>
              <a:rPr lang="en-US" sz="2250" b="1" u="sng" dirty="0">
                <a:latin typeface="Times New Roman" panose="02020603050405020304" pitchFamily="18" charset="0"/>
                <a:cs typeface="Times New Roman" panose="02020603050405020304" pitchFamily="18" charset="0"/>
              </a:rPr>
              <a:t>other electronic modes for the purposes of Section 269SS:</a:t>
            </a:r>
          </a:p>
          <a:p>
            <a:pPr marL="457200" indent="-457200">
              <a:buFont typeface="+mj-lt"/>
              <a:buAutoNum type="alphaLcParenR"/>
            </a:pPr>
            <a:r>
              <a:rPr lang="en-US" sz="2250" dirty="0">
                <a:latin typeface="Times New Roman" panose="02020603050405020304" pitchFamily="18" charset="0"/>
                <a:cs typeface="Times New Roman" panose="02020603050405020304" pitchFamily="18" charset="0"/>
              </a:rPr>
              <a:t>Credit Card;</a:t>
            </a:r>
          </a:p>
          <a:p>
            <a:pPr marL="457200" indent="-457200">
              <a:buFont typeface="+mj-lt"/>
              <a:buAutoNum type="alphaLcParenR"/>
            </a:pPr>
            <a:r>
              <a:rPr lang="en-US" sz="2250" dirty="0">
                <a:latin typeface="Times New Roman" panose="02020603050405020304" pitchFamily="18" charset="0"/>
                <a:cs typeface="Times New Roman" panose="02020603050405020304" pitchFamily="18" charset="0"/>
              </a:rPr>
              <a:t>Debit Card;</a:t>
            </a:r>
          </a:p>
          <a:p>
            <a:pPr marL="457200" indent="-457200">
              <a:buFont typeface="+mj-lt"/>
              <a:buAutoNum type="alphaLcParenR"/>
            </a:pPr>
            <a:r>
              <a:rPr lang="en-US" sz="2250" dirty="0">
                <a:latin typeface="Times New Roman" panose="02020603050405020304" pitchFamily="18" charset="0"/>
                <a:cs typeface="Times New Roman" panose="02020603050405020304" pitchFamily="18" charset="0"/>
              </a:rPr>
              <a:t>Net Banking. </a:t>
            </a:r>
          </a:p>
          <a:p>
            <a:pPr marL="457200" indent="-457200">
              <a:buFont typeface="+mj-lt"/>
              <a:buAutoNum type="alphaLcParenR"/>
            </a:pPr>
            <a:r>
              <a:rPr lang="en-US" sz="2250" dirty="0">
                <a:latin typeface="Times New Roman" panose="02020603050405020304" pitchFamily="18" charset="0"/>
                <a:cs typeface="Times New Roman" panose="02020603050405020304" pitchFamily="18" charset="0"/>
              </a:rPr>
              <a:t>IMPS (Immediate Payment Service); </a:t>
            </a:r>
          </a:p>
          <a:p>
            <a:pPr marL="457200" indent="-457200">
              <a:buFont typeface="+mj-lt"/>
              <a:buAutoNum type="alphaLcParenR"/>
            </a:pPr>
            <a:r>
              <a:rPr lang="en-US" sz="2250" dirty="0">
                <a:latin typeface="Times New Roman" panose="02020603050405020304" pitchFamily="18" charset="0"/>
                <a:cs typeface="Times New Roman" panose="02020603050405020304" pitchFamily="18" charset="0"/>
              </a:rPr>
              <a:t>UPI (Unified Payment Interface); </a:t>
            </a:r>
          </a:p>
          <a:p>
            <a:pPr marL="457200" indent="-457200">
              <a:buFont typeface="+mj-lt"/>
              <a:buAutoNum type="alphaLcParenR"/>
            </a:pPr>
            <a:r>
              <a:rPr lang="en-US" sz="2250" dirty="0">
                <a:latin typeface="Times New Roman" panose="02020603050405020304" pitchFamily="18" charset="0"/>
                <a:cs typeface="Times New Roman" panose="02020603050405020304" pitchFamily="18" charset="0"/>
              </a:rPr>
              <a:t>RTGS (Real Time Gross Settlement); </a:t>
            </a:r>
          </a:p>
          <a:p>
            <a:pPr marL="457200" indent="-457200">
              <a:buFont typeface="+mj-lt"/>
              <a:buAutoNum type="alphaLcParenR"/>
            </a:pPr>
            <a:r>
              <a:rPr lang="en-US" sz="2250" dirty="0">
                <a:latin typeface="Times New Roman" panose="02020603050405020304" pitchFamily="18" charset="0"/>
                <a:cs typeface="Times New Roman" panose="02020603050405020304" pitchFamily="18" charset="0"/>
              </a:rPr>
              <a:t>NEFT (National Electronic Funds Transfer), and </a:t>
            </a:r>
          </a:p>
          <a:p>
            <a:pPr marL="457200" indent="-457200">
              <a:buFont typeface="+mj-lt"/>
              <a:buAutoNum type="alphaLcParenR"/>
            </a:pPr>
            <a:r>
              <a:rPr lang="en-US" sz="2250" dirty="0">
                <a:latin typeface="Times New Roman" panose="02020603050405020304" pitchFamily="18" charset="0"/>
                <a:cs typeface="Times New Roman" panose="02020603050405020304" pitchFamily="18" charset="0"/>
              </a:rPr>
              <a:t>BHIM (Bharat Interface for Money) Aadhar Pay.</a:t>
            </a:r>
          </a:p>
          <a:p>
            <a:pPr algn="just">
              <a:buNone/>
            </a:pPr>
            <a:endParaRPr lang="en-US" sz="2250" b="1" dirty="0">
              <a:latin typeface="Times New Roman" panose="02020603050405020304" pitchFamily="18" charset="0"/>
              <a:cs typeface="Times New Roman" panose="02020603050405020304" pitchFamily="18" charset="0"/>
            </a:endParaRPr>
          </a:p>
        </p:txBody>
      </p:sp>
      <p:sp>
        <p:nvSpPr>
          <p:cNvPr id="4" name="Footer Placeholder 3">
            <a:extLst>
              <a:ext uri="{FF2B5EF4-FFF2-40B4-BE49-F238E27FC236}">
                <a16:creationId xmlns:a16="http://schemas.microsoft.com/office/drawing/2014/main" id="{8B2F1B08-DC01-673C-10BA-DF3882173CBD}"/>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532414567"/>
      </p:ext>
    </p:extLst>
  </p:cSld>
  <p:clrMapOvr>
    <a:masterClrMapping/>
  </p:clrMapOvr>
</p:sld>
</file>

<file path=ppt/slides/slide5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C3764-C46C-FEDB-20DA-4EC56935CF50}"/>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55626BA-777A-C235-2710-314B355D9581}"/>
              </a:ext>
            </a:extLst>
          </p:cNvPr>
          <p:cNvSpPr>
            <a:spLocks noGrp="1"/>
          </p:cNvSpPr>
          <p:nvPr>
            <p:ph idx="1"/>
          </p:nvPr>
        </p:nvSpPr>
        <p:spPr>
          <a:xfrm>
            <a:off x="285720" y="116632"/>
            <a:ext cx="8572560" cy="5721563"/>
          </a:xfrm>
        </p:spPr>
        <p:txBody>
          <a:bodyPr>
            <a:noAutofit/>
          </a:bodyPr>
          <a:lstStyle/>
          <a:p>
            <a:pPr algn="ctr">
              <a:buNone/>
            </a:pPr>
            <a:r>
              <a:rPr lang="en-US" sz="2400" b="1" dirty="0">
                <a:latin typeface="Times New Roman" panose="02020603050405020304" pitchFamily="18" charset="0"/>
                <a:cs typeface="Times New Roman" panose="02020603050405020304" pitchFamily="18" charset="0"/>
              </a:rPr>
              <a:t>As per Page no 271 of Guidance Note on Tax Audit u/s. 44AB of IT Act, 1961 (Revised 2026)</a:t>
            </a:r>
            <a:endParaRPr lang="en-US" sz="2200" b="1"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55.2 As per the </a:t>
            </a:r>
            <a:r>
              <a:rPr lang="en-US" sz="2400" b="1" u="sng" dirty="0">
                <a:latin typeface="Times New Roman" panose="02020603050405020304" pitchFamily="18" charset="0"/>
                <a:cs typeface="Times New Roman" panose="02020603050405020304" pitchFamily="18" charset="0"/>
              </a:rPr>
              <a:t>first proviso to section 269SS</a:t>
            </a:r>
            <a:r>
              <a:rPr lang="en-US" sz="2400" dirty="0">
                <a:latin typeface="Times New Roman" panose="02020603050405020304" pitchFamily="18" charset="0"/>
                <a:cs typeface="Times New Roman" panose="02020603050405020304" pitchFamily="18" charset="0"/>
              </a:rPr>
              <a:t>, the provisions of section </a:t>
            </a:r>
            <a:r>
              <a:rPr lang="en-US" sz="2400" b="1" u="sng" dirty="0">
                <a:latin typeface="Times New Roman" panose="02020603050405020304" pitchFamily="18" charset="0"/>
                <a:cs typeface="Times New Roman" panose="02020603050405020304" pitchFamily="18" charset="0"/>
              </a:rPr>
              <a:t>269SS shall not apply to any loan or deposit taken or accepted from, or any loan or deposit taken or accepted by</a:t>
            </a:r>
            <a:r>
              <a:rPr lang="en-US" sz="2400" dirty="0">
                <a:latin typeface="Times New Roman" panose="02020603050405020304" pitchFamily="18" charset="0"/>
                <a:cs typeface="Times New Roman" panose="02020603050405020304" pitchFamily="18" charset="0"/>
              </a:rPr>
              <a:t>,-</a:t>
            </a:r>
          </a:p>
          <a:p>
            <a:pPr marL="457200" indent="-457200" algn="just">
              <a:buFont typeface="+mj-lt"/>
              <a:buAutoNum type="alphaLcParenR"/>
            </a:pPr>
            <a:r>
              <a:rPr lang="en-US" sz="2400" b="1" u="sng" dirty="0">
                <a:latin typeface="Times New Roman" panose="02020603050405020304" pitchFamily="18" charset="0"/>
                <a:cs typeface="Times New Roman" panose="02020603050405020304" pitchFamily="18" charset="0"/>
              </a:rPr>
              <a:t>Government; </a:t>
            </a:r>
          </a:p>
          <a:p>
            <a:pPr marL="457200" indent="-457200" algn="just">
              <a:buFont typeface="+mj-lt"/>
              <a:buAutoNum type="alphaLcParenR"/>
            </a:pPr>
            <a:r>
              <a:rPr lang="en-US" sz="2400" dirty="0">
                <a:latin typeface="Times New Roman" panose="02020603050405020304" pitchFamily="18" charset="0"/>
                <a:cs typeface="Times New Roman" panose="02020603050405020304" pitchFamily="18" charset="0"/>
              </a:rPr>
              <a:t>any </a:t>
            </a:r>
            <a:r>
              <a:rPr lang="en-US" sz="2400" b="1" u="sng" dirty="0">
                <a:latin typeface="Times New Roman" panose="02020603050405020304" pitchFamily="18" charset="0"/>
                <a:cs typeface="Times New Roman" panose="02020603050405020304" pitchFamily="18" charset="0"/>
              </a:rPr>
              <a:t>banking company, post office savings bank or co-operative bank; </a:t>
            </a:r>
          </a:p>
          <a:p>
            <a:pPr marL="457200" indent="-457200" algn="just">
              <a:buFont typeface="+mj-lt"/>
              <a:buAutoNum type="alphaLcParenR"/>
            </a:pPr>
            <a:r>
              <a:rPr lang="en-US" sz="2400" dirty="0">
                <a:latin typeface="Times New Roman" panose="02020603050405020304" pitchFamily="18" charset="0"/>
                <a:cs typeface="Times New Roman" panose="02020603050405020304" pitchFamily="18" charset="0"/>
              </a:rPr>
              <a:t>any </a:t>
            </a:r>
            <a:r>
              <a:rPr lang="en-US" sz="2400" b="1" u="sng" dirty="0">
                <a:latin typeface="Times New Roman" panose="02020603050405020304" pitchFamily="18" charset="0"/>
                <a:cs typeface="Times New Roman" panose="02020603050405020304" pitchFamily="18" charset="0"/>
              </a:rPr>
              <a:t>corporation established by a Central, State or Provincial Act</a:t>
            </a:r>
            <a:r>
              <a:rPr lang="en-US" sz="2400" dirty="0">
                <a:latin typeface="Times New Roman" panose="02020603050405020304" pitchFamily="18" charset="0"/>
                <a:cs typeface="Times New Roman" panose="02020603050405020304" pitchFamily="18" charset="0"/>
              </a:rPr>
              <a:t>; </a:t>
            </a:r>
          </a:p>
          <a:p>
            <a:pPr marL="457200" indent="-457200" algn="just">
              <a:buFont typeface="+mj-lt"/>
              <a:buAutoNum type="alphaLcParenR"/>
            </a:pPr>
            <a:r>
              <a:rPr lang="en-US" sz="2400" dirty="0">
                <a:latin typeface="Times New Roman" panose="02020603050405020304" pitchFamily="18" charset="0"/>
                <a:cs typeface="Times New Roman" panose="02020603050405020304" pitchFamily="18" charset="0"/>
              </a:rPr>
              <a:t>any </a:t>
            </a:r>
            <a:r>
              <a:rPr lang="en-US" sz="2400" b="1" u="sng" dirty="0">
                <a:latin typeface="Times New Roman" panose="02020603050405020304" pitchFamily="18" charset="0"/>
                <a:cs typeface="Times New Roman" panose="02020603050405020304" pitchFamily="18" charset="0"/>
              </a:rPr>
              <a:t>Government company as defined in section 2(45) of the Companies Act, 2013; </a:t>
            </a:r>
          </a:p>
          <a:p>
            <a:pPr marL="457200" indent="-457200" algn="just">
              <a:buFont typeface="+mj-lt"/>
              <a:buAutoNum type="alphaLcParenR"/>
            </a:pPr>
            <a:r>
              <a:rPr lang="en-US" sz="2400" dirty="0">
                <a:latin typeface="Times New Roman" panose="02020603050405020304" pitchFamily="18" charset="0"/>
                <a:cs typeface="Times New Roman" panose="02020603050405020304" pitchFamily="18" charset="0"/>
              </a:rPr>
              <a:t>such </a:t>
            </a:r>
            <a:r>
              <a:rPr lang="en-US" sz="2400" b="1" u="sng" dirty="0">
                <a:latin typeface="Times New Roman" panose="02020603050405020304" pitchFamily="18" charset="0"/>
                <a:cs typeface="Times New Roman" panose="02020603050405020304" pitchFamily="18" charset="0"/>
              </a:rPr>
              <a:t>other institution, association or body or class of institutions, associations or bodies which the Central Government </a:t>
            </a:r>
            <a:r>
              <a:rPr lang="en-US" sz="2400" dirty="0">
                <a:latin typeface="Times New Roman" panose="02020603050405020304" pitchFamily="18" charset="0"/>
                <a:cs typeface="Times New Roman" panose="02020603050405020304" pitchFamily="18" charset="0"/>
              </a:rPr>
              <a:t>may, for reasons to be recorded in writing, </a:t>
            </a:r>
            <a:r>
              <a:rPr lang="en-US" sz="2400" b="1" u="sng" dirty="0">
                <a:latin typeface="Times New Roman" panose="02020603050405020304" pitchFamily="18" charset="0"/>
                <a:cs typeface="Times New Roman" panose="02020603050405020304" pitchFamily="18" charset="0"/>
              </a:rPr>
              <a:t>notify in this behalf in the Official Gazette.</a:t>
            </a:r>
            <a:endParaRPr lang="en-US" sz="2200" b="1" dirty="0">
              <a:latin typeface="Times New Roman" panose="02020603050405020304" pitchFamily="18" charset="0"/>
              <a:cs typeface="Times New Roman" panose="02020603050405020304" pitchFamily="18" charset="0"/>
            </a:endParaRPr>
          </a:p>
        </p:txBody>
      </p:sp>
      <p:sp>
        <p:nvSpPr>
          <p:cNvPr id="4" name="Footer Placeholder 3">
            <a:extLst>
              <a:ext uri="{FF2B5EF4-FFF2-40B4-BE49-F238E27FC236}">
                <a16:creationId xmlns:a16="http://schemas.microsoft.com/office/drawing/2014/main" id="{5C3FD52C-0178-93D3-91D4-70FF54FEE347}"/>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639842198"/>
      </p:ext>
    </p:extLst>
  </p:cSld>
  <p:clrMapOvr>
    <a:masterClrMapping/>
  </p:clrMapOvr>
</p:sld>
</file>

<file path=ppt/slides/slide5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EB67F-9105-3D56-066D-EC472776CD3B}"/>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8590E36-2FC4-0846-B0F5-F8ED2BD1B506}"/>
              </a:ext>
            </a:extLst>
          </p:cNvPr>
          <p:cNvSpPr>
            <a:spLocks noGrp="1"/>
          </p:cNvSpPr>
          <p:nvPr>
            <p:ph idx="1"/>
          </p:nvPr>
        </p:nvSpPr>
        <p:spPr>
          <a:xfrm>
            <a:off x="357158" y="285728"/>
            <a:ext cx="8572560" cy="5721563"/>
          </a:xfrm>
        </p:spPr>
        <p:txBody>
          <a:bodyPr>
            <a:noAutofit/>
          </a:bodyPr>
          <a:lstStyle/>
          <a:p>
            <a:pPr algn="ctr">
              <a:buNone/>
            </a:pPr>
            <a:r>
              <a:rPr lang="en-US" sz="2400" b="1" dirty="0">
                <a:latin typeface="Times New Roman" panose="02020603050405020304" pitchFamily="18" charset="0"/>
                <a:cs typeface="Times New Roman" panose="02020603050405020304" pitchFamily="18" charset="0"/>
              </a:rPr>
              <a:t>As per Page no 273 &amp; 274 of Guidance Note on Tax Audit u/s. 44AB of IT Act, 1961 (Revised 2026)</a:t>
            </a:r>
            <a:endParaRPr lang="en-US" sz="2200" b="1" dirty="0">
              <a:latin typeface="Times New Roman" panose="02020603050405020304" pitchFamily="18" charset="0"/>
              <a:cs typeface="Times New Roman" panose="02020603050405020304" pitchFamily="18" charset="0"/>
            </a:endParaRPr>
          </a:p>
          <a:p>
            <a:pPr algn="just">
              <a:buNone/>
            </a:pPr>
            <a:endParaRPr lang="en-US" sz="2200" b="1" dirty="0">
              <a:latin typeface="Times New Roman" panose="02020603050405020304" pitchFamily="18" charset="0"/>
              <a:cs typeface="Times New Roman" panose="02020603050405020304" pitchFamily="18" charset="0"/>
            </a:endParaRPr>
          </a:p>
          <a:p>
            <a:pPr algn="just">
              <a:buNone/>
            </a:pPr>
            <a:r>
              <a:rPr lang="en-US" sz="2200" dirty="0">
                <a:latin typeface="Times New Roman" panose="02020603050405020304" pitchFamily="18" charset="0"/>
                <a:cs typeface="Times New Roman" panose="02020603050405020304" pitchFamily="18" charset="0"/>
              </a:rPr>
              <a:t>55.7 The tax auditor should obtain the above details from the assessee in respect of each reportable loan or deposit and verify if the amount reported is as per records and evidence available with the assessee. </a:t>
            </a:r>
          </a:p>
          <a:p>
            <a:pPr algn="just">
              <a:buNone/>
            </a:pPr>
            <a:endParaRPr lang="en-US" sz="2200" dirty="0">
              <a:latin typeface="Times New Roman" panose="02020603050405020304" pitchFamily="18" charset="0"/>
              <a:cs typeface="Times New Roman" panose="02020603050405020304" pitchFamily="18" charset="0"/>
            </a:endParaRPr>
          </a:p>
          <a:p>
            <a:pPr algn="just">
              <a:buNone/>
            </a:pPr>
            <a:r>
              <a:rPr lang="en-US" sz="2200" dirty="0">
                <a:latin typeface="Times New Roman" panose="02020603050405020304" pitchFamily="18" charset="0"/>
                <a:cs typeface="Times New Roman" panose="02020603050405020304" pitchFamily="18" charset="0"/>
              </a:rPr>
              <a:t>55.8 </a:t>
            </a:r>
            <a:r>
              <a:rPr lang="en-US" sz="2200" b="1" u="sng" dirty="0">
                <a:latin typeface="Times New Roman" panose="02020603050405020304" pitchFamily="18" charset="0"/>
                <a:cs typeface="Times New Roman" panose="02020603050405020304" pitchFamily="18" charset="0"/>
              </a:rPr>
              <a:t>If the total of all loans/deposits/specified sum either severally or in aggregate from a person is Rs. 20,000/- or more but each individual item is less than Rs. 20,000/-, the information will still be required to be given in respect of all such entries starting from the entry when the balance reaches Rs. 20,000/- or more and until the balance goes down below Rs. 20,000/-. </a:t>
            </a:r>
          </a:p>
          <a:p>
            <a:pPr algn="just">
              <a:buNone/>
            </a:pPr>
            <a:r>
              <a:rPr lang="en-US" sz="2200" dirty="0">
                <a:latin typeface="Times New Roman" panose="02020603050405020304" pitchFamily="18" charset="0"/>
                <a:cs typeface="Times New Roman" panose="02020603050405020304" pitchFamily="18" charset="0"/>
              </a:rPr>
              <a:t>As such the tax auditor should examine all loans / deposits taken or accepted where balance has reached Rs. 20,000/- or more during the year for the purpose of verifying the reporting under this clause. </a:t>
            </a:r>
          </a:p>
          <a:p>
            <a:pPr algn="just">
              <a:buNone/>
            </a:pPr>
            <a:endParaRPr lang="en-US" sz="2200" b="1" dirty="0">
              <a:latin typeface="Times New Roman" panose="02020603050405020304" pitchFamily="18" charset="0"/>
              <a:cs typeface="Times New Roman" panose="02020603050405020304" pitchFamily="18" charset="0"/>
            </a:endParaRPr>
          </a:p>
        </p:txBody>
      </p:sp>
      <p:sp>
        <p:nvSpPr>
          <p:cNvPr id="4" name="Footer Placeholder 3">
            <a:extLst>
              <a:ext uri="{FF2B5EF4-FFF2-40B4-BE49-F238E27FC236}">
                <a16:creationId xmlns:a16="http://schemas.microsoft.com/office/drawing/2014/main" id="{C42597BE-F89E-82DE-ADF2-73823F6CB4FD}"/>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093798501"/>
      </p:ext>
    </p:extLst>
  </p:cSld>
  <p:clrMapOvr>
    <a:masterClrMapping/>
  </p:clrMapOvr>
</p:sld>
</file>

<file path=ppt/slides/slide59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D27B6-9A87-E0AA-76A6-61B786DFED81}"/>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7AA4FD9-F402-628E-0C4C-1A477468DE8A}"/>
              </a:ext>
            </a:extLst>
          </p:cNvPr>
          <p:cNvSpPr>
            <a:spLocks noGrp="1"/>
          </p:cNvSpPr>
          <p:nvPr>
            <p:ph idx="1"/>
          </p:nvPr>
        </p:nvSpPr>
        <p:spPr>
          <a:xfrm>
            <a:off x="357158" y="285728"/>
            <a:ext cx="8572560" cy="5721563"/>
          </a:xfrm>
        </p:spPr>
        <p:txBody>
          <a:bodyPr>
            <a:noAutofit/>
          </a:bodyPr>
          <a:lstStyle/>
          <a:p>
            <a:pPr algn="ctr">
              <a:buNone/>
            </a:pPr>
            <a:r>
              <a:rPr lang="en-US" sz="2000" b="1" dirty="0">
                <a:latin typeface="Times New Roman" panose="02020603050405020304" pitchFamily="18" charset="0"/>
                <a:cs typeface="Times New Roman" panose="02020603050405020304" pitchFamily="18" charset="0"/>
              </a:rPr>
              <a:t>As per Page no 274 &amp; 275 of Guidance Note on Tax Audit u/s. 44AB of IT Act, 1961 (Revised 2026)</a:t>
            </a:r>
            <a:endParaRPr lang="en-US" sz="2200" b="1" dirty="0">
              <a:latin typeface="Times New Roman" panose="02020603050405020304" pitchFamily="18" charset="0"/>
              <a:cs typeface="Times New Roman" panose="02020603050405020304" pitchFamily="18" charset="0"/>
            </a:endParaRPr>
          </a:p>
          <a:p>
            <a:pPr marL="0" indent="0" algn="just">
              <a:buNone/>
            </a:pPr>
            <a:r>
              <a:rPr lang="en-US" sz="2000" dirty="0">
                <a:latin typeface="Times New Roman" panose="02020603050405020304" pitchFamily="18" charset="0"/>
                <a:cs typeface="Times New Roman" panose="02020603050405020304" pitchFamily="18" charset="0"/>
              </a:rPr>
              <a:t>55.11 It is recommended that the tax auditor maintains the following information in his working papers for the purpose of verifying the reporting in this clause in the format provided in the e-filing utility.</a:t>
            </a:r>
          </a:p>
          <a:p>
            <a:pPr marL="0" indent="0" algn="just">
              <a:buNone/>
            </a:pPr>
            <a:endParaRPr lang="en-US" sz="2000" dirty="0">
              <a:latin typeface="Times New Roman" panose="02020603050405020304" pitchFamily="18" charset="0"/>
              <a:cs typeface="Times New Roman" panose="02020603050405020304" pitchFamily="18" charset="0"/>
            </a:endParaRPr>
          </a:p>
        </p:txBody>
      </p:sp>
      <p:sp>
        <p:nvSpPr>
          <p:cNvPr id="4" name="Footer Placeholder 3">
            <a:extLst>
              <a:ext uri="{FF2B5EF4-FFF2-40B4-BE49-F238E27FC236}">
                <a16:creationId xmlns:a16="http://schemas.microsoft.com/office/drawing/2014/main" id="{182A4467-29AE-2D4C-0ACC-0A9B1DEE3945}"/>
              </a:ext>
            </a:extLst>
          </p:cNvPr>
          <p:cNvSpPr>
            <a:spLocks noGrp="1"/>
          </p:cNvSpPr>
          <p:nvPr>
            <p:ph type="ftr" sz="quarter" idx="11"/>
          </p:nvPr>
        </p:nvSpPr>
        <p:spPr/>
        <p:txBody>
          <a:bodyPr/>
          <a:lstStyle/>
          <a:p>
            <a:r>
              <a:rPr lang="en-IN"/>
              <a:t>H.C.Khincha &amp; Co</a:t>
            </a:r>
            <a:endParaRPr lang="en-US" dirty="0"/>
          </a:p>
        </p:txBody>
      </p:sp>
      <p:graphicFrame>
        <p:nvGraphicFramePr>
          <p:cNvPr id="3" name="Table 2">
            <a:extLst>
              <a:ext uri="{FF2B5EF4-FFF2-40B4-BE49-F238E27FC236}">
                <a16:creationId xmlns:a16="http://schemas.microsoft.com/office/drawing/2014/main" id="{F70B3351-5B21-604A-4C3B-3E5BE063D345}"/>
              </a:ext>
            </a:extLst>
          </p:cNvPr>
          <p:cNvGraphicFramePr>
            <a:graphicFrameLocks noGrp="1"/>
          </p:cNvGraphicFramePr>
          <p:nvPr>
            <p:extLst>
              <p:ext uri="{D42A27DB-BD31-4B8C-83A1-F6EECF244321}">
                <p14:modId xmlns:p14="http://schemas.microsoft.com/office/powerpoint/2010/main" val="914696049"/>
              </p:ext>
            </p:extLst>
          </p:nvPr>
        </p:nvGraphicFramePr>
        <p:xfrm>
          <a:off x="325608" y="2132856"/>
          <a:ext cx="8604111" cy="4275088"/>
        </p:xfrm>
        <a:graphic>
          <a:graphicData uri="http://schemas.openxmlformats.org/drawingml/2006/table">
            <a:tbl>
              <a:tblPr firstRow="1" bandRow="1">
                <a:tableStyleId>{5940675A-B579-460E-94D1-54222C63F5DA}</a:tableStyleId>
              </a:tblPr>
              <a:tblGrid>
                <a:gridCol w="501976">
                  <a:extLst>
                    <a:ext uri="{9D8B030D-6E8A-4147-A177-3AD203B41FA5}">
                      <a16:colId xmlns:a16="http://schemas.microsoft.com/office/drawing/2014/main" val="686741148"/>
                    </a:ext>
                  </a:extLst>
                </a:gridCol>
                <a:gridCol w="1080120">
                  <a:extLst>
                    <a:ext uri="{9D8B030D-6E8A-4147-A177-3AD203B41FA5}">
                      <a16:colId xmlns:a16="http://schemas.microsoft.com/office/drawing/2014/main" val="3184502594"/>
                    </a:ext>
                  </a:extLst>
                </a:gridCol>
                <a:gridCol w="1080120">
                  <a:extLst>
                    <a:ext uri="{9D8B030D-6E8A-4147-A177-3AD203B41FA5}">
                      <a16:colId xmlns:a16="http://schemas.microsoft.com/office/drawing/2014/main" val="3251313404"/>
                    </a:ext>
                  </a:extLst>
                </a:gridCol>
                <a:gridCol w="1152128">
                  <a:extLst>
                    <a:ext uri="{9D8B030D-6E8A-4147-A177-3AD203B41FA5}">
                      <a16:colId xmlns:a16="http://schemas.microsoft.com/office/drawing/2014/main" val="1419974320"/>
                    </a:ext>
                  </a:extLst>
                </a:gridCol>
                <a:gridCol w="1008112">
                  <a:extLst>
                    <a:ext uri="{9D8B030D-6E8A-4147-A177-3AD203B41FA5}">
                      <a16:colId xmlns:a16="http://schemas.microsoft.com/office/drawing/2014/main" val="965766657"/>
                    </a:ext>
                  </a:extLst>
                </a:gridCol>
                <a:gridCol w="1080120">
                  <a:extLst>
                    <a:ext uri="{9D8B030D-6E8A-4147-A177-3AD203B41FA5}">
                      <a16:colId xmlns:a16="http://schemas.microsoft.com/office/drawing/2014/main" val="3588682376"/>
                    </a:ext>
                  </a:extLst>
                </a:gridCol>
                <a:gridCol w="1224136">
                  <a:extLst>
                    <a:ext uri="{9D8B030D-6E8A-4147-A177-3AD203B41FA5}">
                      <a16:colId xmlns:a16="http://schemas.microsoft.com/office/drawing/2014/main" val="3718592555"/>
                    </a:ext>
                  </a:extLst>
                </a:gridCol>
                <a:gridCol w="1477399">
                  <a:extLst>
                    <a:ext uri="{9D8B030D-6E8A-4147-A177-3AD203B41FA5}">
                      <a16:colId xmlns:a16="http://schemas.microsoft.com/office/drawing/2014/main" val="773556740"/>
                    </a:ext>
                  </a:extLst>
                </a:gridCol>
              </a:tblGrid>
              <a:tr h="4275088">
                <a:tc>
                  <a:txBody>
                    <a:bodyPr/>
                    <a:lstStyle/>
                    <a:p>
                      <a:r>
                        <a:rPr lang="en-US" dirty="0">
                          <a:latin typeface="Times New Roman" panose="02020603050405020304" pitchFamily="18" charset="0"/>
                          <a:cs typeface="Times New Roman" panose="02020603050405020304" pitchFamily="18" charset="0"/>
                        </a:rPr>
                        <a:t>Sr. No</a:t>
                      </a:r>
                    </a:p>
                  </a:txBody>
                  <a:tcPr/>
                </a:tc>
                <a:tc>
                  <a:txBody>
                    <a:bodyPr/>
                    <a:lstStyle/>
                    <a:p>
                      <a:r>
                        <a:rPr lang="en-US" dirty="0">
                          <a:latin typeface="Times New Roman" panose="02020603050405020304" pitchFamily="18" charset="0"/>
                          <a:cs typeface="Times New Roman" panose="02020603050405020304" pitchFamily="18" charset="0"/>
                        </a:rPr>
                        <a:t>Name of the lender or depositor</a:t>
                      </a:r>
                    </a:p>
                  </a:txBody>
                  <a:tcPr/>
                </a:tc>
                <a:tc>
                  <a:txBody>
                    <a:bodyPr/>
                    <a:lstStyle/>
                    <a:p>
                      <a:r>
                        <a:rPr lang="en-US" dirty="0">
                          <a:latin typeface="Times New Roman" panose="02020603050405020304" pitchFamily="18" charset="0"/>
                          <a:cs typeface="Times New Roman" panose="02020603050405020304" pitchFamily="18" charset="0"/>
                        </a:rPr>
                        <a:t>Address of the lender or depositor</a:t>
                      </a:r>
                    </a:p>
                  </a:txBody>
                  <a:tcPr/>
                </a:tc>
                <a:tc>
                  <a:txBody>
                    <a:bodyPr/>
                    <a:lstStyle/>
                    <a:p>
                      <a:r>
                        <a:rPr lang="en-US" dirty="0">
                          <a:latin typeface="Times New Roman" panose="02020603050405020304" pitchFamily="18" charset="0"/>
                          <a:cs typeface="Times New Roman" panose="02020603050405020304" pitchFamily="18" charset="0"/>
                        </a:rPr>
                        <a:t>PAN/ Aadhaar No. of the lender or depositor, if available</a:t>
                      </a:r>
                    </a:p>
                  </a:txBody>
                  <a:tcPr/>
                </a:tc>
                <a:tc>
                  <a:txBody>
                    <a:bodyPr/>
                    <a:lstStyle/>
                    <a:p>
                      <a:r>
                        <a:rPr lang="en-US" dirty="0">
                          <a:latin typeface="Times New Roman" panose="02020603050405020304" pitchFamily="18" charset="0"/>
                          <a:cs typeface="Times New Roman" panose="02020603050405020304" pitchFamily="18" charset="0"/>
                        </a:rPr>
                        <a:t>Amount of loan or deposit taken or accepted</a:t>
                      </a:r>
                    </a:p>
                  </a:txBody>
                  <a:tcPr/>
                </a:tc>
                <a:tc>
                  <a:txBody>
                    <a:bodyPr/>
                    <a:lstStyle/>
                    <a:p>
                      <a:r>
                        <a:rPr lang="en-US" dirty="0">
                          <a:latin typeface="Times New Roman" panose="02020603050405020304" pitchFamily="18" charset="0"/>
                          <a:cs typeface="Times New Roman" panose="02020603050405020304" pitchFamily="18" charset="0"/>
                        </a:rPr>
                        <a:t>Code of the nature of such amount, as given in Note 1 (please see para 57.13 of the Guidance Note) </a:t>
                      </a:r>
                    </a:p>
                  </a:txBody>
                  <a:tcPr/>
                </a:tc>
                <a:tc>
                  <a:txBody>
                    <a:bodyPr/>
                    <a:lstStyle/>
                    <a:p>
                      <a:r>
                        <a:rPr lang="en-US" dirty="0">
                          <a:latin typeface="Times New Roman" panose="02020603050405020304" pitchFamily="18" charset="0"/>
                          <a:cs typeface="Times New Roman" panose="02020603050405020304" pitchFamily="18" charset="0"/>
                        </a:rPr>
                        <a:t>Whether the loan/ deposit was squared up during the previous year</a:t>
                      </a:r>
                    </a:p>
                  </a:txBody>
                  <a:tcPr/>
                </a:tc>
                <a:tc>
                  <a:txBody>
                    <a:bodyPr/>
                    <a:lstStyle/>
                    <a:p>
                      <a:r>
                        <a:rPr lang="en-US" dirty="0">
                          <a:latin typeface="Times New Roman" panose="02020603050405020304" pitchFamily="18" charset="0"/>
                          <a:cs typeface="Times New Roman" panose="02020603050405020304" pitchFamily="18" charset="0"/>
                        </a:rPr>
                        <a:t>Whether the loan/ deposit was taken or accepted otherwise than by an account payee bank cheque or account payee bank draft </a:t>
                      </a:r>
                    </a:p>
                  </a:txBody>
                  <a:tcPr/>
                </a:tc>
                <a:extLst>
                  <a:ext uri="{0D108BD9-81ED-4DB2-BD59-A6C34878D82A}">
                    <a16:rowId xmlns:a16="http://schemas.microsoft.com/office/drawing/2014/main" val="3267904421"/>
                  </a:ext>
                </a:extLst>
              </a:tr>
            </a:tbl>
          </a:graphicData>
        </a:graphic>
      </p:graphicFrame>
    </p:spTree>
    <p:extLst>
      <p:ext uri="{BB962C8B-B14F-4D97-AF65-F5344CB8AC3E}">
        <p14:creationId xmlns:p14="http://schemas.microsoft.com/office/powerpoint/2010/main" val="202158526"/>
      </p:ext>
    </p:extLst>
  </p:cSld>
  <p:clrMapOvr>
    <a:masterClrMapping/>
  </p:clrMapOvr>
</p:sld>
</file>

<file path=ppt/slides/slide59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1DCEE-2EF9-D2ED-D3D1-E4225B763C1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EB2402-EAB1-2881-FC1C-3AC2F6E1A4BD}"/>
              </a:ext>
            </a:extLst>
          </p:cNvPr>
          <p:cNvSpPr>
            <a:spLocks noGrp="1"/>
          </p:cNvSpPr>
          <p:nvPr>
            <p:ph idx="1"/>
          </p:nvPr>
        </p:nvSpPr>
        <p:spPr>
          <a:xfrm>
            <a:off x="323528" y="135386"/>
            <a:ext cx="8496944" cy="6020384"/>
          </a:xfrm>
        </p:spPr>
        <p:txBody>
          <a:bodyPr>
            <a:normAutofit lnSpcReduction="10000"/>
          </a:bodyPr>
          <a:lstStyle/>
          <a:p>
            <a:pPr marL="0" indent="0" algn="ctr">
              <a:buNone/>
            </a:pPr>
            <a:r>
              <a:rPr lang="en-US" sz="2400" b="1" dirty="0">
                <a:latin typeface="Times New Roman" panose="02020603050405020304" pitchFamily="18" charset="0"/>
                <a:cs typeface="Times New Roman" panose="02020603050405020304" pitchFamily="18" charset="0"/>
              </a:rPr>
              <a:t>As per Page no 275 &amp; 276 of Guidance Note on Tax Audit u/s. 44AB of IT Act, 1961 (Revised 2026)</a:t>
            </a:r>
            <a:endParaRPr lang="en-US" sz="2300" b="1" dirty="0">
              <a:latin typeface="Times New Roman" panose="02020603050405020304" pitchFamily="18" charset="0"/>
              <a:cs typeface="Times New Roman" panose="02020603050405020304" pitchFamily="18" charset="0"/>
            </a:endParaRPr>
          </a:p>
          <a:p>
            <a:pPr marL="0" indent="0" algn="just">
              <a:buNone/>
            </a:pPr>
            <a:r>
              <a:rPr lang="en-US" sz="2300" dirty="0">
                <a:latin typeface="Times New Roman" panose="02020603050405020304" pitchFamily="18" charset="0"/>
                <a:cs typeface="Times New Roman" panose="02020603050405020304" pitchFamily="18" charset="0"/>
              </a:rPr>
              <a:t>55.15 The additional disclosure requirements in clause 31(b)(ii) have been introduced vide </a:t>
            </a:r>
            <a:r>
              <a:rPr lang="en-US" sz="2300" b="1" dirty="0">
                <a:latin typeface="Times New Roman" panose="02020603050405020304" pitchFamily="18" charset="0"/>
                <a:cs typeface="Times New Roman" panose="02020603050405020304" pitchFamily="18" charset="0"/>
              </a:rPr>
              <a:t>Notification No. 23/2025/F.No.370142/10/2025 -TPL dated 28.03.2025</a:t>
            </a:r>
            <a:r>
              <a:rPr lang="en-US" sz="2300" dirty="0">
                <a:latin typeface="Times New Roman" panose="02020603050405020304" pitchFamily="18" charset="0"/>
                <a:cs typeface="Times New Roman" panose="02020603050405020304" pitchFamily="18" charset="0"/>
              </a:rPr>
              <a:t>, and are applicable with effect from 01.04.2025. </a:t>
            </a:r>
          </a:p>
          <a:p>
            <a:pPr marL="0" indent="0" algn="just">
              <a:buNone/>
            </a:pPr>
            <a:r>
              <a:rPr lang="en-US" sz="2300" dirty="0">
                <a:latin typeface="Times New Roman" panose="02020603050405020304" pitchFamily="18" charset="0"/>
                <a:cs typeface="Times New Roman" panose="02020603050405020304" pitchFamily="18" charset="0"/>
              </a:rPr>
              <a:t>These requirements are applicable to audit reports pertaining to A.Y. 2025-26 and onwards. </a:t>
            </a:r>
          </a:p>
          <a:p>
            <a:pPr marL="0" indent="0" algn="just">
              <a:buNone/>
            </a:pPr>
            <a:r>
              <a:rPr lang="en-US" sz="2300" dirty="0">
                <a:latin typeface="Times New Roman" panose="02020603050405020304" pitchFamily="18" charset="0"/>
                <a:cs typeface="Times New Roman" panose="02020603050405020304" pitchFamily="18" charset="0"/>
              </a:rPr>
              <a:t>It is, however, noted that Clause 31(b)(ii) inadvertently refers to the phrase: “Amount of each loan or deposit taken or accepted and code of the nature of such amount, as given in Note 1”. </a:t>
            </a:r>
          </a:p>
          <a:p>
            <a:pPr marL="0" indent="0" algn="just">
              <a:buNone/>
            </a:pPr>
            <a:r>
              <a:rPr lang="en-US" sz="2300" dirty="0">
                <a:latin typeface="Times New Roman" panose="02020603050405020304" pitchFamily="18" charset="0"/>
                <a:cs typeface="Times New Roman" panose="02020603050405020304" pitchFamily="18" charset="0"/>
              </a:rPr>
              <a:t>This should instead read as: “Amount of each specified sum taken or accepted and code of the nature of such amount, as given in Note 1”, since Clause 31(b) pertains to 'specified sum' and not to 'loan or deposit’.</a:t>
            </a:r>
          </a:p>
          <a:p>
            <a:pPr marL="0" indent="0" algn="just">
              <a:buNone/>
            </a:pPr>
            <a:r>
              <a:rPr lang="en-US" sz="2300" dirty="0">
                <a:latin typeface="Times New Roman" panose="02020603050405020304" pitchFamily="18" charset="0"/>
                <a:cs typeface="Times New Roman" panose="02020603050405020304" pitchFamily="18" charset="0"/>
              </a:rPr>
              <a:t>Accordingly, the reference may be construed to mean 'specified sum' in alignment with the intent and scope of Clause 31(b). </a:t>
            </a:r>
          </a:p>
        </p:txBody>
      </p:sp>
      <p:sp>
        <p:nvSpPr>
          <p:cNvPr id="2" name="Footer Placeholder 1">
            <a:extLst>
              <a:ext uri="{FF2B5EF4-FFF2-40B4-BE49-F238E27FC236}">
                <a16:creationId xmlns:a16="http://schemas.microsoft.com/office/drawing/2014/main" id="{B177687D-E799-4094-6926-D4DF884DEE19}"/>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665749050"/>
      </p:ext>
    </p:extLst>
  </p:cSld>
  <p:clrMapOvr>
    <a:masterClrMapping/>
  </p:clrMapOvr>
</p:sld>
</file>

<file path=ppt/slides/slide59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28C4E-9FC9-0D4C-D662-29FCD17A067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915E27-6E27-9357-25A9-8988BE714208}"/>
              </a:ext>
            </a:extLst>
          </p:cNvPr>
          <p:cNvSpPr>
            <a:spLocks noGrp="1"/>
          </p:cNvSpPr>
          <p:nvPr>
            <p:ph idx="1"/>
          </p:nvPr>
        </p:nvSpPr>
        <p:spPr>
          <a:xfrm>
            <a:off x="251520" y="332657"/>
            <a:ext cx="8640960" cy="1584176"/>
          </a:xfrm>
        </p:spPr>
        <p:txBody>
          <a:bodyPr>
            <a:normAutofit fontScale="92500" lnSpcReduction="10000"/>
          </a:bodyPr>
          <a:lstStyle/>
          <a:p>
            <a:pPr marL="0" indent="0" algn="ctr">
              <a:buNone/>
            </a:pPr>
            <a:r>
              <a:rPr lang="en-US" sz="2000" b="1" dirty="0">
                <a:latin typeface="Times New Roman" panose="02020603050405020304" pitchFamily="18" charset="0"/>
                <a:cs typeface="Times New Roman" panose="02020603050405020304" pitchFamily="18" charset="0"/>
              </a:rPr>
              <a:t>As per Page no 276 of Guidance Note on Tax Audit u/s. 44AB of IT Act, 1961 (Revised 2026)</a:t>
            </a:r>
            <a:endParaRPr lang="en-US" sz="2300" b="1" dirty="0">
              <a:latin typeface="Times New Roman" panose="02020603050405020304" pitchFamily="18" charset="0"/>
              <a:cs typeface="Times New Roman" panose="02020603050405020304" pitchFamily="18" charset="0"/>
            </a:endParaRPr>
          </a:p>
          <a:p>
            <a:pPr marL="0" indent="0" algn="just">
              <a:buNone/>
            </a:pPr>
            <a:r>
              <a:rPr lang="en-US" sz="2300" dirty="0">
                <a:latin typeface="Times New Roman" panose="02020603050405020304" pitchFamily="18" charset="0"/>
                <a:cs typeface="Times New Roman" panose="02020603050405020304" pitchFamily="18" charset="0"/>
              </a:rPr>
              <a:t>55.16 It is recommended that the tax auditor maintains the following information in his working papers for the purpose of verifying the reporting in this clause in the format provided in the e-filing utility: </a:t>
            </a:r>
          </a:p>
        </p:txBody>
      </p:sp>
      <p:graphicFrame>
        <p:nvGraphicFramePr>
          <p:cNvPr id="2" name="Table 1">
            <a:extLst>
              <a:ext uri="{FF2B5EF4-FFF2-40B4-BE49-F238E27FC236}">
                <a16:creationId xmlns:a16="http://schemas.microsoft.com/office/drawing/2014/main" id="{1D104C12-C8B1-E086-5FD1-F55414707605}"/>
              </a:ext>
            </a:extLst>
          </p:cNvPr>
          <p:cNvGraphicFramePr>
            <a:graphicFrameLocks noGrp="1"/>
          </p:cNvGraphicFramePr>
          <p:nvPr>
            <p:extLst>
              <p:ext uri="{D42A27DB-BD31-4B8C-83A1-F6EECF244321}">
                <p14:modId xmlns:p14="http://schemas.microsoft.com/office/powerpoint/2010/main" val="3077242929"/>
              </p:ext>
            </p:extLst>
          </p:nvPr>
        </p:nvGraphicFramePr>
        <p:xfrm>
          <a:off x="395536" y="1916832"/>
          <a:ext cx="8568952" cy="4183380"/>
        </p:xfrm>
        <a:graphic>
          <a:graphicData uri="http://schemas.openxmlformats.org/drawingml/2006/table">
            <a:tbl>
              <a:tblPr firstRow="1" bandRow="1">
                <a:tableStyleId>{5940675A-B579-460E-94D1-54222C63F5DA}</a:tableStyleId>
              </a:tblPr>
              <a:tblGrid>
                <a:gridCol w="432048">
                  <a:extLst>
                    <a:ext uri="{9D8B030D-6E8A-4147-A177-3AD203B41FA5}">
                      <a16:colId xmlns:a16="http://schemas.microsoft.com/office/drawing/2014/main" val="686741148"/>
                    </a:ext>
                  </a:extLst>
                </a:gridCol>
                <a:gridCol w="1008112">
                  <a:extLst>
                    <a:ext uri="{9D8B030D-6E8A-4147-A177-3AD203B41FA5}">
                      <a16:colId xmlns:a16="http://schemas.microsoft.com/office/drawing/2014/main" val="3184502594"/>
                    </a:ext>
                  </a:extLst>
                </a:gridCol>
                <a:gridCol w="1008112">
                  <a:extLst>
                    <a:ext uri="{9D8B030D-6E8A-4147-A177-3AD203B41FA5}">
                      <a16:colId xmlns:a16="http://schemas.microsoft.com/office/drawing/2014/main" val="3251313404"/>
                    </a:ext>
                  </a:extLst>
                </a:gridCol>
                <a:gridCol w="1008112">
                  <a:extLst>
                    <a:ext uri="{9D8B030D-6E8A-4147-A177-3AD203B41FA5}">
                      <a16:colId xmlns:a16="http://schemas.microsoft.com/office/drawing/2014/main" val="1419974320"/>
                    </a:ext>
                  </a:extLst>
                </a:gridCol>
                <a:gridCol w="1008112">
                  <a:extLst>
                    <a:ext uri="{9D8B030D-6E8A-4147-A177-3AD203B41FA5}">
                      <a16:colId xmlns:a16="http://schemas.microsoft.com/office/drawing/2014/main" val="965766657"/>
                    </a:ext>
                  </a:extLst>
                </a:gridCol>
                <a:gridCol w="1080120">
                  <a:extLst>
                    <a:ext uri="{9D8B030D-6E8A-4147-A177-3AD203B41FA5}">
                      <a16:colId xmlns:a16="http://schemas.microsoft.com/office/drawing/2014/main" val="3588682376"/>
                    </a:ext>
                  </a:extLst>
                </a:gridCol>
                <a:gridCol w="1489992">
                  <a:extLst>
                    <a:ext uri="{9D8B030D-6E8A-4147-A177-3AD203B41FA5}">
                      <a16:colId xmlns:a16="http://schemas.microsoft.com/office/drawing/2014/main" val="3718592555"/>
                    </a:ext>
                  </a:extLst>
                </a:gridCol>
                <a:gridCol w="1534344">
                  <a:extLst>
                    <a:ext uri="{9D8B030D-6E8A-4147-A177-3AD203B41FA5}">
                      <a16:colId xmlns:a16="http://schemas.microsoft.com/office/drawing/2014/main" val="773556740"/>
                    </a:ext>
                  </a:extLst>
                </a:gridCol>
              </a:tblGrid>
              <a:tr h="2948940">
                <a:tc>
                  <a:txBody>
                    <a:bodyPr/>
                    <a:lstStyle/>
                    <a:p>
                      <a:r>
                        <a:rPr lang="en-US" sz="1800" dirty="0">
                          <a:latin typeface="Times New Roman" panose="02020603050405020304" pitchFamily="18" charset="0"/>
                          <a:cs typeface="Times New Roman" panose="02020603050405020304" pitchFamily="18" charset="0"/>
                        </a:rPr>
                        <a:t>Sr. No</a:t>
                      </a:r>
                    </a:p>
                  </a:txBody>
                  <a:tcPr marL="68580" marR="68580" marT="34290" marB="34290"/>
                </a:tc>
                <a:tc>
                  <a:txBody>
                    <a:bodyPr/>
                    <a:lstStyle/>
                    <a:p>
                      <a:r>
                        <a:rPr lang="en-US" sz="1800" dirty="0">
                          <a:latin typeface="Times New Roman" panose="02020603050405020304" pitchFamily="18" charset="0"/>
                          <a:cs typeface="Times New Roman" panose="02020603050405020304" pitchFamily="18" charset="0"/>
                        </a:rPr>
                        <a:t>Name of the lender or depositor</a:t>
                      </a:r>
                    </a:p>
                  </a:txBody>
                  <a:tcPr marL="68580" marR="68580" marT="34290" marB="34290"/>
                </a:tc>
                <a:tc>
                  <a:txBody>
                    <a:bodyPr/>
                    <a:lstStyle/>
                    <a:p>
                      <a:r>
                        <a:rPr lang="en-US" sz="1800" dirty="0">
                          <a:latin typeface="Times New Roman" panose="02020603050405020304" pitchFamily="18" charset="0"/>
                          <a:cs typeface="Times New Roman" panose="02020603050405020304" pitchFamily="18" charset="0"/>
                        </a:rPr>
                        <a:t>Address of the lender or depositor</a:t>
                      </a:r>
                    </a:p>
                  </a:txBody>
                  <a:tcPr marL="68580" marR="68580" marT="34290" marB="34290"/>
                </a:tc>
                <a:tc>
                  <a:txBody>
                    <a:bodyPr/>
                    <a:lstStyle/>
                    <a:p>
                      <a:r>
                        <a:rPr lang="en-US" sz="1800" dirty="0">
                          <a:latin typeface="Times New Roman" panose="02020603050405020304" pitchFamily="18" charset="0"/>
                          <a:cs typeface="Times New Roman" panose="02020603050405020304" pitchFamily="18" charset="0"/>
                        </a:rPr>
                        <a:t>PAN/ Aadhaar number of the person from whom specified sum is received, if available </a:t>
                      </a:r>
                    </a:p>
                  </a:txBody>
                  <a:tcPr marL="68580" marR="68580" marT="34290" marB="34290"/>
                </a:tc>
                <a:tc>
                  <a:txBody>
                    <a:bodyPr/>
                    <a:lstStyle/>
                    <a:p>
                      <a:r>
                        <a:rPr lang="en-US" sz="1800" dirty="0">
                          <a:latin typeface="Times New Roman" panose="02020603050405020304" pitchFamily="18" charset="0"/>
                          <a:cs typeface="Times New Roman" panose="02020603050405020304" pitchFamily="18" charset="0"/>
                        </a:rPr>
                        <a:t>Amount of loan or deposit taken or accepted</a:t>
                      </a:r>
                    </a:p>
                  </a:txBody>
                  <a:tcPr marL="68580" marR="68580" marT="34290" marB="34290"/>
                </a:tc>
                <a:tc>
                  <a:txBody>
                    <a:bodyPr/>
                    <a:lstStyle/>
                    <a:p>
                      <a:r>
                        <a:rPr lang="en-US" sz="1800" dirty="0">
                          <a:latin typeface="Times New Roman" panose="02020603050405020304" pitchFamily="18" charset="0"/>
                          <a:cs typeface="Times New Roman" panose="02020603050405020304" pitchFamily="18" charset="0"/>
                        </a:rPr>
                        <a:t>Code of the nature of such amount, as given in Note 1 at the end of Clause 31 (Please See para 57.13 of Guidance Note) </a:t>
                      </a:r>
                    </a:p>
                  </a:txBody>
                  <a:tcPr marL="68580" marR="68580" marT="34290" marB="34290"/>
                </a:tc>
                <a:tc>
                  <a:txBody>
                    <a:bodyPr/>
                    <a:lstStyle/>
                    <a:p>
                      <a:r>
                        <a:rPr lang="en-US" sz="1800" dirty="0">
                          <a:latin typeface="Times New Roman" panose="02020603050405020304" pitchFamily="18" charset="0"/>
                          <a:cs typeface="Times New Roman" panose="02020603050405020304" pitchFamily="18" charset="0"/>
                        </a:rPr>
                        <a:t>Whether the specified sum was taken or accepted otherwise than by an account payee bank cheque or account bank draft or use of electronic clearing system through a bank account </a:t>
                      </a:r>
                    </a:p>
                  </a:txBody>
                  <a:tcPr marL="68580" marR="68580" marT="34290" marB="34290"/>
                </a:tc>
                <a:tc>
                  <a:txBody>
                    <a:bodyPr/>
                    <a:lstStyle/>
                    <a:p>
                      <a:r>
                        <a:rPr lang="en-US" sz="1800" dirty="0">
                          <a:latin typeface="Times New Roman" panose="02020603050405020304" pitchFamily="18" charset="0"/>
                          <a:cs typeface="Times New Roman" panose="02020603050405020304" pitchFamily="18" charset="0"/>
                        </a:rPr>
                        <a:t>In case the specified sum was taken or accepted by cheque or bank draft, whether the same was taken or accepted by an account payee bank cheque or an account payee bank draft  </a:t>
                      </a:r>
                    </a:p>
                  </a:txBody>
                  <a:tcPr marL="68580" marR="68580" marT="34290" marB="34290"/>
                </a:tc>
                <a:extLst>
                  <a:ext uri="{0D108BD9-81ED-4DB2-BD59-A6C34878D82A}">
                    <a16:rowId xmlns:a16="http://schemas.microsoft.com/office/drawing/2014/main" val="3267904421"/>
                  </a:ext>
                </a:extLst>
              </a:tr>
            </a:tbl>
          </a:graphicData>
        </a:graphic>
      </p:graphicFrame>
      <p:sp>
        <p:nvSpPr>
          <p:cNvPr id="4" name="Footer Placeholder 3">
            <a:extLst>
              <a:ext uri="{FF2B5EF4-FFF2-40B4-BE49-F238E27FC236}">
                <a16:creationId xmlns:a16="http://schemas.microsoft.com/office/drawing/2014/main" id="{4C7C8DE4-4FF7-2994-D48D-63A48FE32949}"/>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617104417"/>
      </p:ext>
    </p:extLst>
  </p:cSld>
  <p:clrMapOvr>
    <a:masterClrMapping/>
  </p:clrMapOvr>
</p:sld>
</file>

<file path=ppt/slides/slide5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139700" y="655638"/>
            <a:ext cx="8763000" cy="4861594"/>
          </a:xfrm>
        </p:spPr>
        <p:style>
          <a:lnRef idx="2">
            <a:schemeClr val="dk1"/>
          </a:lnRef>
          <a:fillRef idx="1">
            <a:schemeClr val="lt1"/>
          </a:fillRef>
          <a:effectRef idx="0">
            <a:schemeClr val="dk1"/>
          </a:effectRef>
          <a:fontRef idx="minor">
            <a:schemeClr val="dk1"/>
          </a:fontRef>
        </p:style>
        <p:txBody>
          <a:bodyPr>
            <a:noAutofit/>
          </a:bodyPr>
          <a:lstStyle/>
          <a:p>
            <a:pPr marL="365760" indent="-256032" algn="just" eaLnBrk="1" fontAlgn="auto" hangingPunct="1">
              <a:spcAft>
                <a:spcPts val="0"/>
              </a:spcAft>
              <a:buFont typeface="Wingdings 3"/>
              <a:buNone/>
              <a:defRPr/>
            </a:pPr>
            <a:r>
              <a:rPr lang="en-US" sz="2400" dirty="0">
                <a:solidFill>
                  <a:schemeClr val="tx1"/>
                </a:solidFill>
                <a:latin typeface="Times New Roman" pitchFamily="18" charset="0"/>
                <a:cs typeface="Times New Roman" pitchFamily="18" charset="0"/>
              </a:rPr>
              <a:t>(</a:t>
            </a:r>
            <a:r>
              <a:rPr lang="en-US" sz="2400" dirty="0" err="1">
                <a:solidFill>
                  <a:schemeClr val="tx1"/>
                </a:solidFill>
                <a:latin typeface="Times New Roman" pitchFamily="18" charset="0"/>
                <a:cs typeface="Times New Roman" pitchFamily="18" charset="0"/>
              </a:rPr>
              <a:t>ba</a:t>
            </a:r>
            <a:r>
              <a:rPr lang="en-US" sz="2400" dirty="0">
                <a:solidFill>
                  <a:schemeClr val="tx1"/>
                </a:solidFill>
                <a:latin typeface="Times New Roman" pitchFamily="18" charset="0"/>
                <a:cs typeface="Times New Roman" pitchFamily="18" charset="0"/>
              </a:rPr>
              <a:t>) Particulars of each receipt in an amount exceeding the limit specified in section 269ST, in aggregate from a person in a day or in respect of a single transaction or in respect of transactions relating to one event or occasion from a person, during the previous year, where such receipt is otherwise than by a cheque or bank draft or use of electronic clearing system through a bank account :-</a:t>
            </a:r>
          </a:p>
          <a:p>
            <a:pPr marL="623888" indent="-280988" algn="just" eaLnBrk="1" fontAlgn="auto" hangingPunct="1">
              <a:spcAft>
                <a:spcPts val="0"/>
              </a:spcAft>
              <a:buFont typeface="+mj-lt"/>
              <a:buAutoNum type="romanLcPeriod"/>
              <a:defRPr/>
            </a:pPr>
            <a:r>
              <a:rPr lang="en-US" sz="2400" dirty="0">
                <a:solidFill>
                  <a:schemeClr val="tx1"/>
                </a:solidFill>
                <a:latin typeface="Times New Roman" pitchFamily="18" charset="0"/>
                <a:cs typeface="Times New Roman" pitchFamily="18" charset="0"/>
              </a:rPr>
              <a:t>Name, address and Permanent Account Number (if available with the </a:t>
            </a:r>
            <a:r>
              <a:rPr lang="en-US" sz="2400" dirty="0" err="1">
                <a:solidFill>
                  <a:schemeClr val="tx1"/>
                </a:solidFill>
                <a:latin typeface="Times New Roman" pitchFamily="18" charset="0"/>
                <a:cs typeface="Times New Roman" pitchFamily="18" charset="0"/>
              </a:rPr>
              <a:t>assessee</a:t>
            </a:r>
            <a:r>
              <a:rPr lang="en-US" sz="2400" dirty="0">
                <a:solidFill>
                  <a:schemeClr val="tx1"/>
                </a:solidFill>
                <a:latin typeface="Times New Roman" pitchFamily="18" charset="0"/>
                <a:cs typeface="Times New Roman" pitchFamily="18" charset="0"/>
              </a:rPr>
              <a:t>) of the payer;</a:t>
            </a:r>
          </a:p>
          <a:p>
            <a:pPr marL="623888" indent="-280988" algn="just" eaLnBrk="1" fontAlgn="auto" hangingPunct="1">
              <a:spcAft>
                <a:spcPts val="0"/>
              </a:spcAft>
              <a:buFont typeface="+mj-lt"/>
              <a:buAutoNum type="romanLcPeriod"/>
              <a:defRPr/>
            </a:pPr>
            <a:r>
              <a:rPr lang="en-US" sz="2400" dirty="0">
                <a:solidFill>
                  <a:schemeClr val="tx1"/>
                </a:solidFill>
                <a:latin typeface="Times New Roman" pitchFamily="18" charset="0"/>
                <a:cs typeface="Times New Roman" pitchFamily="18" charset="0"/>
              </a:rPr>
              <a:t>Nature of transaction;</a:t>
            </a:r>
          </a:p>
          <a:p>
            <a:pPr marL="623888" indent="-280988" algn="just" eaLnBrk="1" fontAlgn="auto" hangingPunct="1">
              <a:spcAft>
                <a:spcPts val="0"/>
              </a:spcAft>
              <a:buFont typeface="+mj-lt"/>
              <a:buAutoNum type="romanLcPeriod"/>
              <a:defRPr/>
            </a:pPr>
            <a:r>
              <a:rPr lang="en-US" sz="2400" dirty="0">
                <a:solidFill>
                  <a:schemeClr val="tx1"/>
                </a:solidFill>
                <a:latin typeface="Times New Roman" pitchFamily="18" charset="0"/>
                <a:cs typeface="Times New Roman" pitchFamily="18" charset="0"/>
              </a:rPr>
              <a:t>Amount of receipt (in Rs.);</a:t>
            </a:r>
          </a:p>
          <a:p>
            <a:pPr marL="623888" indent="-280988" algn="just" eaLnBrk="1" fontAlgn="auto" hangingPunct="1">
              <a:spcAft>
                <a:spcPts val="0"/>
              </a:spcAft>
              <a:buFont typeface="+mj-lt"/>
              <a:buAutoNum type="romanLcPeriod"/>
              <a:defRPr/>
            </a:pPr>
            <a:r>
              <a:rPr lang="en-US" sz="2400" dirty="0">
                <a:solidFill>
                  <a:schemeClr val="tx1"/>
                </a:solidFill>
                <a:latin typeface="Times New Roman" pitchFamily="18" charset="0"/>
                <a:cs typeface="Times New Roman" pitchFamily="18" charset="0"/>
              </a:rPr>
              <a:t>Date of receipt;</a:t>
            </a:r>
          </a:p>
        </p:txBody>
      </p:sp>
      <p:sp>
        <p:nvSpPr>
          <p:cNvPr id="94212" name="Rectangle 3"/>
          <p:cNvSpPr>
            <a:spLocks noChangeArrowheads="1"/>
          </p:cNvSpPr>
          <p:nvPr/>
        </p:nvSpPr>
        <p:spPr bwMode="auto">
          <a:xfrm>
            <a:off x="152400" y="76200"/>
            <a:ext cx="52578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31(</a:t>
            </a:r>
            <a:r>
              <a:rPr lang="en-US" sz="2400" b="1" u="sng" dirty="0" err="1">
                <a:latin typeface="Times New Roman" pitchFamily="18" charset="0"/>
                <a:cs typeface="Times New Roman" pitchFamily="18" charset="0"/>
              </a:rPr>
              <a:t>ba</a:t>
            </a:r>
            <a:r>
              <a:rPr lang="en-US" sz="2400" b="1" u="sng" dirty="0">
                <a:latin typeface="Times New Roman" pitchFamily="18" charset="0"/>
                <a:cs typeface="Times New Roman" pitchFamily="18" charset="0"/>
              </a:rPr>
              <a:t>)</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5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28600" y="152400"/>
            <a:ext cx="2667000" cy="461665"/>
          </a:xfrm>
          <a:prstGeom prst="rect">
            <a:avLst/>
          </a:prstGeom>
        </p:spPr>
        <p:txBody>
          <a:bodyPr wrap="square">
            <a:spAutoFit/>
          </a:bodyPr>
          <a:lstStyle/>
          <a:p>
            <a:pPr algn="just">
              <a:buNone/>
            </a:pPr>
            <a:r>
              <a:rPr lang="en-US" sz="2400" b="1" dirty="0">
                <a:latin typeface="Times New Roman" pitchFamily="18" charset="0"/>
                <a:cs typeface="Times New Roman" pitchFamily="18" charset="0"/>
              </a:rPr>
              <a:t>CLAUSE-31(</a:t>
            </a:r>
            <a:r>
              <a:rPr lang="en-US" sz="2400" b="1" dirty="0" err="1">
                <a:latin typeface="Times New Roman" pitchFamily="18" charset="0"/>
                <a:cs typeface="Times New Roman" pitchFamily="18" charset="0"/>
              </a:rPr>
              <a:t>ba</a:t>
            </a:r>
            <a:r>
              <a:rPr lang="en-US" sz="2400" b="1" dirty="0">
                <a:latin typeface="Times New Roman" pitchFamily="18" charset="0"/>
                <a:cs typeface="Times New Roman" pitchFamily="18" charset="0"/>
              </a:rPr>
              <a:t>)</a:t>
            </a:r>
          </a:p>
        </p:txBody>
      </p:sp>
      <p:sp>
        <p:nvSpPr>
          <p:cNvPr id="7" name="Rectangle 6"/>
          <p:cNvSpPr/>
          <p:nvPr/>
        </p:nvSpPr>
        <p:spPr>
          <a:xfrm>
            <a:off x="0" y="6096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AE18988F-4688-91AF-12A8-48298A874294}"/>
              </a:ext>
            </a:extLst>
          </p:cNvPr>
          <p:cNvPicPr>
            <a:picLocks noChangeAspect="1"/>
          </p:cNvPicPr>
          <p:nvPr/>
        </p:nvPicPr>
        <p:blipFill>
          <a:blip r:embed="rId2"/>
          <a:stretch>
            <a:fillRect/>
          </a:stretch>
        </p:blipFill>
        <p:spPr>
          <a:xfrm>
            <a:off x="251520" y="1002752"/>
            <a:ext cx="8727380" cy="5435388"/>
          </a:xfrm>
          <a:prstGeom prst="rect">
            <a:avLst/>
          </a:prstGeom>
        </p:spPr>
      </p:pic>
    </p:spTree>
  </p:cSld>
  <p:clrMapOvr>
    <a:masterClrMapping/>
  </p:clrMapOvr>
</p:sld>
</file>

<file path=ppt/slides/slide5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Content Placeholder 2"/>
          <p:cNvSpPr>
            <a:spLocks noGrp="1"/>
          </p:cNvSpPr>
          <p:nvPr>
            <p:ph idx="1"/>
          </p:nvPr>
        </p:nvSpPr>
        <p:spPr>
          <a:xfrm>
            <a:off x="76200" y="76200"/>
            <a:ext cx="8839200" cy="6477000"/>
          </a:xfrm>
        </p:spPr>
        <p:txBody>
          <a:bodyPr/>
          <a:lstStyle/>
          <a:p>
            <a:pPr algn="just" eaLnBrk="1" hangingPunct="1">
              <a:buFont typeface="Wingdings 3" pitchFamily="18" charset="2"/>
              <a:buNone/>
            </a:pPr>
            <a:r>
              <a:rPr lang="en-US" sz="2400" b="1" dirty="0">
                <a:solidFill>
                  <a:schemeClr val="tx1"/>
                </a:solidFill>
                <a:latin typeface="Times New Roman" pitchFamily="18" charset="0"/>
                <a:cs typeface="Times New Roman" pitchFamily="18" charset="0"/>
              </a:rPr>
              <a:t>Cash receipts more than INR 2,00,000 under Section 269ST is to be reported.</a:t>
            </a:r>
          </a:p>
          <a:p>
            <a:pPr algn="just" eaLnBrk="1" hangingPunct="1">
              <a:buFont typeface="Wingdings 3" pitchFamily="18" charset="2"/>
              <a:buNone/>
            </a:pPr>
            <a:r>
              <a:rPr lang="en-US" sz="2400" dirty="0">
                <a:solidFill>
                  <a:schemeClr val="tx1"/>
                </a:solidFill>
                <a:latin typeface="Times New Roman" pitchFamily="18" charset="0"/>
                <a:cs typeface="Times New Roman" pitchFamily="18" charset="0"/>
              </a:rPr>
              <a:t>[</a:t>
            </a:r>
            <a:r>
              <a:rPr lang="en-US" sz="2400" b="1" dirty="0">
                <a:solidFill>
                  <a:schemeClr val="tx1"/>
                </a:solidFill>
                <a:latin typeface="Times New Roman" pitchFamily="18" charset="0"/>
                <a:cs typeface="Times New Roman" pitchFamily="18" charset="0"/>
              </a:rPr>
              <a:t>Mode of undertaking transactions.</a:t>
            </a:r>
            <a:endParaRPr lang="en-US" sz="2400" dirty="0">
              <a:solidFill>
                <a:schemeClr val="tx1"/>
              </a:solidFill>
              <a:latin typeface="Times New Roman" pitchFamily="18" charset="0"/>
              <a:cs typeface="Times New Roman" pitchFamily="18" charset="0"/>
            </a:endParaRPr>
          </a:p>
          <a:p>
            <a:pPr algn="just" eaLnBrk="1" hangingPunct="1">
              <a:buFont typeface="Wingdings 3" pitchFamily="18" charset="2"/>
              <a:buNone/>
            </a:pPr>
            <a:r>
              <a:rPr lang="en-US" sz="2400" b="1" dirty="0">
                <a:solidFill>
                  <a:schemeClr val="tx1"/>
                </a:solidFill>
                <a:latin typeface="Times New Roman" pitchFamily="18" charset="0"/>
                <a:cs typeface="Times New Roman" pitchFamily="18" charset="0"/>
              </a:rPr>
              <a:t>269ST. </a:t>
            </a:r>
            <a:r>
              <a:rPr lang="en-US" sz="2400" dirty="0">
                <a:solidFill>
                  <a:schemeClr val="tx1"/>
                </a:solidFill>
                <a:latin typeface="Times New Roman" pitchFamily="18" charset="0"/>
                <a:cs typeface="Times New Roman" pitchFamily="18" charset="0"/>
              </a:rPr>
              <a:t>No person shall receive an amount of two </a:t>
            </a:r>
            <a:r>
              <a:rPr lang="en-US" sz="2400" dirty="0" err="1">
                <a:solidFill>
                  <a:schemeClr val="tx1"/>
                </a:solidFill>
                <a:latin typeface="Times New Roman" pitchFamily="18" charset="0"/>
                <a:cs typeface="Times New Roman" pitchFamily="18" charset="0"/>
              </a:rPr>
              <a:t>lakh</a:t>
            </a:r>
            <a:r>
              <a:rPr lang="en-US" sz="2400" dirty="0">
                <a:solidFill>
                  <a:schemeClr val="tx1"/>
                </a:solidFill>
                <a:latin typeface="Times New Roman" pitchFamily="18" charset="0"/>
                <a:cs typeface="Times New Roman" pitchFamily="18" charset="0"/>
              </a:rPr>
              <a:t> rupees or more -</a:t>
            </a:r>
          </a:p>
          <a:p>
            <a:pPr algn="just" eaLnBrk="1" hangingPunct="1">
              <a:buFont typeface="Wingdings 3" pitchFamily="18" charset="2"/>
              <a:buNone/>
            </a:pPr>
            <a:r>
              <a:rPr lang="en-US" sz="2400" dirty="0">
                <a:solidFill>
                  <a:schemeClr val="tx1"/>
                </a:solidFill>
                <a:latin typeface="Times New Roman" pitchFamily="18" charset="0"/>
                <a:cs typeface="Times New Roman" pitchFamily="18" charset="0"/>
              </a:rPr>
              <a:t>(a)  in </a:t>
            </a:r>
            <a:r>
              <a:rPr lang="en-US" sz="2400" b="1" u="sng" dirty="0">
                <a:solidFill>
                  <a:schemeClr val="tx1"/>
                </a:solidFill>
                <a:latin typeface="Times New Roman" pitchFamily="18" charset="0"/>
                <a:cs typeface="Times New Roman" pitchFamily="18" charset="0"/>
              </a:rPr>
              <a:t>aggregate from a person in a day</a:t>
            </a:r>
            <a:r>
              <a:rPr lang="en-US" sz="2400" dirty="0">
                <a:solidFill>
                  <a:schemeClr val="tx1"/>
                </a:solidFill>
                <a:latin typeface="Times New Roman" pitchFamily="18" charset="0"/>
                <a:cs typeface="Times New Roman" pitchFamily="18" charset="0"/>
              </a:rPr>
              <a:t>; or</a:t>
            </a:r>
          </a:p>
          <a:p>
            <a:pPr algn="just" eaLnBrk="1" hangingPunct="1">
              <a:buFont typeface="Wingdings 3" pitchFamily="18" charset="2"/>
              <a:buNone/>
            </a:pPr>
            <a:r>
              <a:rPr lang="en-US" sz="2400" dirty="0">
                <a:solidFill>
                  <a:schemeClr val="tx1"/>
                </a:solidFill>
                <a:latin typeface="Times New Roman" pitchFamily="18" charset="0"/>
                <a:cs typeface="Times New Roman" pitchFamily="18" charset="0"/>
              </a:rPr>
              <a:t>(b)  in </a:t>
            </a:r>
            <a:r>
              <a:rPr lang="en-US" sz="2400" b="1" u="sng" dirty="0">
                <a:solidFill>
                  <a:schemeClr val="tx1"/>
                </a:solidFill>
                <a:latin typeface="Times New Roman" pitchFamily="18" charset="0"/>
                <a:cs typeface="Times New Roman" pitchFamily="18" charset="0"/>
              </a:rPr>
              <a:t>respect of a single transaction</a:t>
            </a:r>
            <a:r>
              <a:rPr lang="en-US" sz="2400" dirty="0">
                <a:solidFill>
                  <a:schemeClr val="tx1"/>
                </a:solidFill>
                <a:latin typeface="Times New Roman" pitchFamily="18" charset="0"/>
                <a:cs typeface="Times New Roman" pitchFamily="18" charset="0"/>
              </a:rPr>
              <a:t>; or</a:t>
            </a:r>
          </a:p>
          <a:p>
            <a:pPr algn="just" eaLnBrk="1" hangingPunct="1">
              <a:buFont typeface="Wingdings 3" pitchFamily="18" charset="2"/>
              <a:buNone/>
            </a:pPr>
            <a:r>
              <a:rPr lang="en-US" sz="2400" dirty="0">
                <a:solidFill>
                  <a:schemeClr val="tx1"/>
                </a:solidFill>
                <a:latin typeface="Times New Roman" pitchFamily="18" charset="0"/>
                <a:cs typeface="Times New Roman" pitchFamily="18" charset="0"/>
              </a:rPr>
              <a:t>(c)  in respect of </a:t>
            </a:r>
            <a:r>
              <a:rPr lang="en-US" sz="2400" b="1" u="sng" dirty="0">
                <a:solidFill>
                  <a:schemeClr val="tx1"/>
                </a:solidFill>
                <a:latin typeface="Times New Roman" pitchFamily="18" charset="0"/>
                <a:cs typeface="Times New Roman" pitchFamily="18" charset="0"/>
              </a:rPr>
              <a:t>transactions relating to one event or occasion from a person</a:t>
            </a:r>
            <a:r>
              <a:rPr lang="en-US" sz="2400" dirty="0">
                <a:solidFill>
                  <a:schemeClr val="tx1"/>
                </a:solidFill>
                <a:latin typeface="Times New Roman" pitchFamily="18" charset="0"/>
                <a:cs typeface="Times New Roman" pitchFamily="18" charset="0"/>
              </a:rPr>
              <a:t>, otherwise than by an account payee </a:t>
            </a:r>
            <a:r>
              <a:rPr lang="en-US" sz="2400" dirty="0" err="1">
                <a:solidFill>
                  <a:schemeClr val="tx1"/>
                </a:solidFill>
                <a:latin typeface="Times New Roman" pitchFamily="18" charset="0"/>
                <a:cs typeface="Times New Roman" pitchFamily="18" charset="0"/>
              </a:rPr>
              <a:t>cheque</a:t>
            </a:r>
            <a:r>
              <a:rPr lang="en-US" sz="2400" dirty="0">
                <a:solidFill>
                  <a:schemeClr val="tx1"/>
                </a:solidFill>
                <a:latin typeface="Times New Roman" pitchFamily="18" charset="0"/>
                <a:cs typeface="Times New Roman" pitchFamily="18" charset="0"/>
              </a:rPr>
              <a:t> or an account payee bank draft or use of electronic clearing system through a bank account:</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Content Placeholder 2"/>
          <p:cNvSpPr>
            <a:spLocks noGrp="1"/>
          </p:cNvSpPr>
          <p:nvPr>
            <p:ph idx="1"/>
          </p:nvPr>
        </p:nvSpPr>
        <p:spPr>
          <a:xfrm>
            <a:off x="76200" y="76200"/>
            <a:ext cx="8915400" cy="6477000"/>
          </a:xfrm>
        </p:spPr>
        <p:txBody>
          <a:bodyPr/>
          <a:lstStyle/>
          <a:p>
            <a:pPr algn="just" eaLnBrk="1" hangingPunct="1">
              <a:buFont typeface="Wingdings 3" pitchFamily="18" charset="2"/>
              <a:buNone/>
            </a:pPr>
            <a:r>
              <a:rPr lang="en-US" sz="2400" b="1" dirty="0">
                <a:solidFill>
                  <a:schemeClr val="tx1"/>
                </a:solidFill>
                <a:latin typeface="Times New Roman" pitchFamily="18" charset="0"/>
                <a:cs typeface="Times New Roman" pitchFamily="18" charset="0"/>
              </a:rPr>
              <a:t>Provided</a:t>
            </a:r>
            <a:r>
              <a:rPr lang="en-US" sz="2400" dirty="0">
                <a:solidFill>
                  <a:schemeClr val="tx1"/>
                </a:solidFill>
                <a:latin typeface="Times New Roman" pitchFamily="18" charset="0"/>
                <a:cs typeface="Times New Roman" pitchFamily="18" charset="0"/>
              </a:rPr>
              <a:t> that the provisions of this section shall not apply to—</a:t>
            </a:r>
          </a:p>
          <a:p>
            <a:pPr algn="just" eaLnBrk="1" hangingPunct="1">
              <a:buFont typeface="Wingdings 3" pitchFamily="18" charset="2"/>
              <a:buNone/>
            </a:pP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a:t>
            </a:r>
            <a:r>
              <a:rPr lang="en-US" sz="2400" dirty="0">
                <a:solidFill>
                  <a:schemeClr val="tx1"/>
                </a:solidFill>
                <a:latin typeface="Times New Roman" pitchFamily="18" charset="0"/>
                <a:cs typeface="Times New Roman" pitchFamily="18" charset="0"/>
              </a:rPr>
              <a:t>)  any </a:t>
            </a:r>
            <a:r>
              <a:rPr lang="en-US" sz="2400" b="1" u="sng" dirty="0">
                <a:solidFill>
                  <a:schemeClr val="tx1"/>
                </a:solidFill>
                <a:latin typeface="Times New Roman" pitchFamily="18" charset="0"/>
                <a:cs typeface="Times New Roman" pitchFamily="18" charset="0"/>
              </a:rPr>
              <a:t>receipt by -</a:t>
            </a:r>
          </a:p>
          <a:p>
            <a:pPr algn="just" eaLnBrk="1" hangingPunct="1">
              <a:buFont typeface="Wingdings 3" pitchFamily="18" charset="2"/>
              <a:buNone/>
            </a:pPr>
            <a:r>
              <a:rPr lang="en-US" sz="2400" dirty="0">
                <a:solidFill>
                  <a:schemeClr val="tx1"/>
                </a:solidFill>
                <a:latin typeface="Times New Roman" pitchFamily="18" charset="0"/>
                <a:cs typeface="Times New Roman" pitchFamily="18" charset="0"/>
              </a:rPr>
              <a:t>	(a)  </a:t>
            </a:r>
            <a:r>
              <a:rPr lang="en-US" sz="2400" b="1" u="sng" dirty="0">
                <a:solidFill>
                  <a:schemeClr val="tx1"/>
                </a:solidFill>
                <a:latin typeface="Times New Roman" pitchFamily="18" charset="0"/>
                <a:cs typeface="Times New Roman" pitchFamily="18" charset="0"/>
              </a:rPr>
              <a:t>Government</a:t>
            </a:r>
            <a:r>
              <a:rPr lang="en-US" sz="2400" u="sng" dirty="0">
                <a:solidFill>
                  <a:schemeClr val="tx1"/>
                </a:solidFill>
                <a:latin typeface="Times New Roman" pitchFamily="18" charset="0"/>
                <a:cs typeface="Times New Roman" pitchFamily="18" charset="0"/>
              </a:rPr>
              <a:t>;</a:t>
            </a:r>
          </a:p>
          <a:p>
            <a:pPr algn="just" eaLnBrk="1" hangingPunct="1">
              <a:buFont typeface="Wingdings 3" pitchFamily="18" charset="2"/>
              <a:buNone/>
            </a:pPr>
            <a:r>
              <a:rPr lang="en-US" sz="2400" dirty="0">
                <a:solidFill>
                  <a:schemeClr val="tx1"/>
                </a:solidFill>
                <a:latin typeface="Times New Roman" pitchFamily="18" charset="0"/>
                <a:cs typeface="Times New Roman" pitchFamily="18" charset="0"/>
              </a:rPr>
              <a:t>	(b)  </a:t>
            </a:r>
            <a:r>
              <a:rPr lang="en-US" sz="2400" b="1" u="sng" dirty="0">
                <a:solidFill>
                  <a:schemeClr val="tx1"/>
                </a:solidFill>
                <a:latin typeface="Times New Roman" pitchFamily="18" charset="0"/>
                <a:cs typeface="Times New Roman" pitchFamily="18" charset="0"/>
              </a:rPr>
              <a:t>any banking company, post office savings bank or co-operative bank;</a:t>
            </a:r>
          </a:p>
          <a:p>
            <a:pPr algn="just" eaLnBrk="1" hangingPunct="1">
              <a:buFont typeface="Wingdings 3" pitchFamily="18" charset="2"/>
              <a:buNone/>
            </a:pPr>
            <a:r>
              <a:rPr lang="en-US" sz="2400" dirty="0">
                <a:solidFill>
                  <a:schemeClr val="tx1"/>
                </a:solidFill>
                <a:latin typeface="Times New Roman" pitchFamily="18" charset="0"/>
                <a:cs typeface="Times New Roman" pitchFamily="18" charset="0"/>
              </a:rPr>
              <a:t>(ii)  </a:t>
            </a:r>
            <a:r>
              <a:rPr lang="en-US" sz="2400" b="1" u="sng" dirty="0">
                <a:solidFill>
                  <a:schemeClr val="tx1"/>
                </a:solidFill>
                <a:latin typeface="Times New Roman" pitchFamily="18" charset="0"/>
                <a:cs typeface="Times New Roman" pitchFamily="18" charset="0"/>
              </a:rPr>
              <a:t>transactions of the nature referred to in section 269SS;</a:t>
            </a:r>
          </a:p>
          <a:p>
            <a:pPr algn="just" eaLnBrk="1" hangingPunct="1">
              <a:buFont typeface="Wingdings 3" pitchFamily="18" charset="2"/>
              <a:buNone/>
            </a:pPr>
            <a:r>
              <a:rPr lang="en-US" sz="2400" dirty="0">
                <a:solidFill>
                  <a:schemeClr val="tx1"/>
                </a:solidFill>
                <a:latin typeface="Times New Roman" pitchFamily="18" charset="0"/>
                <a:cs typeface="Times New Roman" pitchFamily="18" charset="0"/>
              </a:rPr>
              <a:t>(iii)  </a:t>
            </a:r>
            <a:r>
              <a:rPr lang="en-US" sz="2400" b="1" u="sng" dirty="0">
                <a:solidFill>
                  <a:schemeClr val="tx1"/>
                </a:solidFill>
                <a:latin typeface="Times New Roman" pitchFamily="18" charset="0"/>
                <a:cs typeface="Times New Roman" pitchFamily="18" charset="0"/>
              </a:rPr>
              <a:t>such other persons or class of persons or receipts, which the Central Government may, by notification in the Official Gazette, specify.</a:t>
            </a:r>
          </a:p>
          <a:p>
            <a:pPr algn="just" eaLnBrk="1" hangingPunct="1">
              <a:buFont typeface="Wingdings 3" pitchFamily="18" charset="2"/>
              <a:buNone/>
            </a:pPr>
            <a:r>
              <a:rPr lang="en-US" sz="2400" dirty="0">
                <a:solidFill>
                  <a:schemeClr val="tx1"/>
                </a:solidFill>
                <a:latin typeface="Times New Roman" pitchFamily="18" charset="0"/>
                <a:cs typeface="Times New Roman" pitchFamily="18" charset="0"/>
              </a:rPr>
              <a:t>Explanation.—For the purposes of this section,—</a:t>
            </a:r>
          </a:p>
          <a:p>
            <a:pPr algn="just" eaLnBrk="1" hangingPunct="1">
              <a:buFont typeface="Wingdings 3" pitchFamily="18" charset="2"/>
              <a:buNone/>
            </a:pPr>
            <a:r>
              <a:rPr lang="en-US" sz="2400" dirty="0">
                <a:solidFill>
                  <a:schemeClr val="tx1"/>
                </a:solidFill>
                <a:latin typeface="Times New Roman" pitchFamily="18" charset="0"/>
                <a:cs typeface="Times New Roman" pitchFamily="18" charset="0"/>
              </a:rPr>
              <a:t>	(a)  "banking company" shall have the same meaning as assigned to it in clause (</a:t>
            </a:r>
            <a:r>
              <a:rPr lang="en-US" sz="2400" dirty="0" err="1">
                <a:solidFill>
                  <a:schemeClr val="tx1"/>
                </a:solidFill>
                <a:latin typeface="Times New Roman" pitchFamily="18" charset="0"/>
                <a:cs typeface="Times New Roman" pitchFamily="18" charset="0"/>
              </a:rPr>
              <a:t>i</a:t>
            </a:r>
            <a:r>
              <a:rPr lang="en-US" sz="2400" dirty="0">
                <a:solidFill>
                  <a:schemeClr val="tx1"/>
                </a:solidFill>
                <a:latin typeface="Times New Roman" pitchFamily="18" charset="0"/>
                <a:cs typeface="Times New Roman" pitchFamily="18" charset="0"/>
              </a:rPr>
              <a:t>) of the Explanation to section 269SS;</a:t>
            </a:r>
          </a:p>
          <a:p>
            <a:pPr algn="just" eaLnBrk="1" hangingPunct="1">
              <a:buFont typeface="Wingdings 3" pitchFamily="18" charset="2"/>
              <a:buNone/>
            </a:pPr>
            <a:r>
              <a:rPr lang="en-US" sz="2400" dirty="0">
                <a:solidFill>
                  <a:schemeClr val="tx1"/>
                </a:solidFill>
                <a:latin typeface="Times New Roman" pitchFamily="18" charset="0"/>
                <a:cs typeface="Times New Roman" pitchFamily="18" charset="0"/>
              </a:rPr>
              <a:t>	(b)  "co-operative bank" shall have the same meaning as assigned to it in clause (ii) of the Explanation to section 269SS.]</a:t>
            </a:r>
          </a:p>
          <a:p>
            <a:pPr algn="just" eaLnBrk="1" hangingPunct="1">
              <a:buFont typeface="Wingdings 3" pitchFamily="18" charset="2"/>
              <a:buNone/>
            </a:pPr>
            <a:endParaRPr lang="en-US" sz="24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304800"/>
            <a:ext cx="8763000" cy="6248400"/>
          </a:xfrm>
        </p:spPr>
        <p:txBody>
          <a:bodyPr/>
          <a:lstStyle/>
          <a:p>
            <a:br>
              <a:rPr lang="en-US" dirty="0">
                <a:solidFill>
                  <a:schemeClr val="tx1"/>
                </a:solidFill>
                <a:latin typeface="Times New Roman" pitchFamily="18" charset="0"/>
                <a:cs typeface="Times New Roman" pitchFamily="18" charset="0"/>
              </a:rPr>
            </a:br>
            <a:endParaRPr lang="en-US" dirty="0">
              <a:solidFill>
                <a:schemeClr val="tx1"/>
              </a:solidFill>
              <a:latin typeface="Times New Roman" pitchFamily="18" charset="0"/>
              <a:cs typeface="Times New Roman" pitchFamily="18" charset="0"/>
            </a:endParaRPr>
          </a:p>
        </p:txBody>
      </p:sp>
      <p:sp>
        <p:nvSpPr>
          <p:cNvPr id="3" name="Rectangle 2"/>
          <p:cNvSpPr/>
          <p:nvPr/>
        </p:nvSpPr>
        <p:spPr>
          <a:xfrm>
            <a:off x="304800" y="474345"/>
            <a:ext cx="8534400" cy="4339650"/>
          </a:xfrm>
          <a:prstGeom prst="rect">
            <a:avLst/>
          </a:prstGeom>
        </p:spPr>
        <p:txBody>
          <a:bodyPr wrap="square">
            <a:spAutoFit/>
          </a:bodyPr>
          <a:lstStyle/>
          <a:p>
            <a:pPr algn="just"/>
            <a:r>
              <a:rPr lang="en-US" sz="2300" dirty="0">
                <a:latin typeface="Times New Roman" pitchFamily="18" charset="0"/>
                <a:cs typeface="Times New Roman" pitchFamily="18" charset="0"/>
              </a:rPr>
              <a:t>This sub-clause has been inserted to Form 3CD </a:t>
            </a:r>
            <a:r>
              <a:rPr lang="en-US" sz="2300" dirty="0" err="1">
                <a:latin typeface="Times New Roman" pitchFamily="18" charset="0"/>
                <a:cs typeface="Times New Roman" pitchFamily="18" charset="0"/>
              </a:rPr>
              <a:t>w.e.f</a:t>
            </a:r>
            <a:r>
              <a:rPr lang="en-US" sz="2300" dirty="0">
                <a:latin typeface="Times New Roman" pitchFamily="18" charset="0"/>
                <a:cs typeface="Times New Roman" pitchFamily="18" charset="0"/>
              </a:rPr>
              <a:t>. 20th August 2018 and requires reporting for transactions u/s 269ST.</a:t>
            </a:r>
          </a:p>
          <a:p>
            <a:pPr algn="just"/>
            <a:r>
              <a:rPr lang="en-US" sz="2300" dirty="0">
                <a:latin typeface="Times New Roman" pitchFamily="18" charset="0"/>
                <a:cs typeface="Times New Roman" pitchFamily="18" charset="0"/>
              </a:rPr>
              <a:t> </a:t>
            </a:r>
          </a:p>
          <a:p>
            <a:pPr algn="just"/>
            <a:r>
              <a:rPr lang="en-US" sz="2300" b="1" u="sng" dirty="0">
                <a:latin typeface="Times New Roman" pitchFamily="18" charset="0"/>
                <a:cs typeface="Times New Roman" pitchFamily="18" charset="0"/>
              </a:rPr>
              <a:t>The reporting is required to be made if the amount received is Rs. 2 </a:t>
            </a:r>
            <a:r>
              <a:rPr lang="en-US" sz="2300" b="1" u="sng" dirty="0" err="1">
                <a:latin typeface="Times New Roman" pitchFamily="18" charset="0"/>
                <a:cs typeface="Times New Roman" pitchFamily="18" charset="0"/>
              </a:rPr>
              <a:t>Lakhs</a:t>
            </a:r>
            <a:r>
              <a:rPr lang="en-US" sz="2300" b="1" u="sng" dirty="0">
                <a:latin typeface="Times New Roman" pitchFamily="18" charset="0"/>
                <a:cs typeface="Times New Roman" pitchFamily="18" charset="0"/>
              </a:rPr>
              <a:t> or more for any of the following:</a:t>
            </a:r>
          </a:p>
          <a:p>
            <a:endParaRPr lang="en-US" sz="2300" b="1" u="sng" dirty="0">
              <a:latin typeface="Times New Roman" pitchFamily="18" charset="0"/>
              <a:cs typeface="Times New Roman" pitchFamily="18" charset="0"/>
            </a:endParaRPr>
          </a:p>
          <a:p>
            <a:r>
              <a:rPr lang="en-US" sz="2300" dirty="0">
                <a:latin typeface="Times New Roman" pitchFamily="18" charset="0"/>
                <a:cs typeface="Times New Roman" pitchFamily="18" charset="0"/>
              </a:rPr>
              <a:t>• in aggregate from a person in a day; or</a:t>
            </a:r>
          </a:p>
          <a:p>
            <a:endParaRPr lang="en-US" sz="2300" dirty="0">
              <a:latin typeface="Times New Roman" pitchFamily="18" charset="0"/>
              <a:cs typeface="Times New Roman" pitchFamily="18" charset="0"/>
            </a:endParaRPr>
          </a:p>
          <a:p>
            <a:r>
              <a:rPr lang="en-US" sz="2300" dirty="0">
                <a:latin typeface="Times New Roman" pitchFamily="18" charset="0"/>
                <a:cs typeface="Times New Roman" pitchFamily="18" charset="0"/>
              </a:rPr>
              <a:t>• in respect of a single transaction; or</a:t>
            </a:r>
          </a:p>
          <a:p>
            <a:endParaRPr lang="en-US" sz="2300" dirty="0">
              <a:latin typeface="Times New Roman" pitchFamily="18" charset="0"/>
              <a:cs typeface="Times New Roman" pitchFamily="18" charset="0"/>
            </a:endParaRPr>
          </a:p>
          <a:p>
            <a:r>
              <a:rPr lang="en-US" sz="2300" dirty="0">
                <a:latin typeface="Times New Roman" pitchFamily="18" charset="0"/>
                <a:cs typeface="Times New Roman" pitchFamily="18" charset="0"/>
              </a:rPr>
              <a:t>• in respect of transactions relating to one event or occasion from a person.</a:t>
            </a:r>
          </a:p>
        </p:txBody>
      </p:sp>
      <p:sp>
        <p:nvSpPr>
          <p:cNvPr id="5" name="Footer Placeholder 4"/>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6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228601"/>
            <a:ext cx="8763000" cy="6248400"/>
          </a:xfrm>
        </p:spPr>
        <p:txBody>
          <a:bodyPr/>
          <a:lstStyle/>
          <a:p>
            <a:br>
              <a:rPr lang="en-US" dirty="0">
                <a:solidFill>
                  <a:schemeClr val="tx1"/>
                </a:solidFill>
                <a:latin typeface="Times New Roman" pitchFamily="18" charset="0"/>
                <a:cs typeface="Times New Roman" pitchFamily="18" charset="0"/>
              </a:rPr>
            </a:br>
            <a:endParaRPr lang="en-US" dirty="0">
              <a:solidFill>
                <a:schemeClr val="tx1"/>
              </a:solidFill>
              <a:latin typeface="Times New Roman" pitchFamily="18" charset="0"/>
              <a:cs typeface="Times New Roman" pitchFamily="18" charset="0"/>
            </a:endParaRPr>
          </a:p>
        </p:txBody>
      </p:sp>
      <p:sp>
        <p:nvSpPr>
          <p:cNvPr id="15361" name="Rectangle 1"/>
          <p:cNvSpPr>
            <a:spLocks noChangeArrowheads="1"/>
          </p:cNvSpPr>
          <p:nvPr/>
        </p:nvSpPr>
        <p:spPr bwMode="auto">
          <a:xfrm>
            <a:off x="142844" y="605575"/>
            <a:ext cx="8786874" cy="32778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700088" algn="l"/>
              </a:tabLst>
            </a:pPr>
            <a:r>
              <a:rPr kumimoji="0" lang="en-US" sz="23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The auditor needs to verify the following:</a:t>
            </a:r>
            <a:endParaRPr lang="en-US" sz="2300" dirty="0">
              <a:latin typeface="Times New Roman" pitchFamily="18"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 typeface="Wingdings" pitchFamily="2" charset="2"/>
              <a:buChar char="Ø"/>
              <a:tabLst>
                <a:tab pos="700088" algn="l"/>
              </a:tabLst>
            </a:pPr>
            <a:r>
              <a:rPr kumimoji="0" lang="en-US" sz="23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Verify the cash book whether cash is received of Rs. 2 lakhs or more in a single day from a person.</a:t>
            </a:r>
            <a:endParaRPr lang="en-US" sz="2300" dirty="0">
              <a:latin typeface="Times New Roman" pitchFamily="18"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 typeface="Wingdings" pitchFamily="2" charset="2"/>
              <a:buChar char="Ø"/>
              <a:tabLst>
                <a:tab pos="700088" algn="l"/>
              </a:tabLst>
            </a:pPr>
            <a:r>
              <a:rPr kumimoji="0" lang="en-US" sz="23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Verify the ledgers and other documents to determine any transaction which is  of Rs. 2 Lakhs or more. </a:t>
            </a:r>
          </a:p>
          <a:p>
            <a:pPr marL="0" marR="0" lvl="0" indent="0" algn="just" defTabSz="914400" rtl="0" eaLnBrk="1" fontAlgn="base" latinLnBrk="0" hangingPunct="1">
              <a:lnSpc>
                <a:spcPct val="100000"/>
              </a:lnSpc>
              <a:spcBef>
                <a:spcPct val="0"/>
              </a:spcBef>
              <a:spcAft>
                <a:spcPct val="0"/>
              </a:spcAft>
              <a:buClrTx/>
              <a:buSzTx/>
              <a:buFont typeface="Wingdings" pitchFamily="2" charset="2"/>
              <a:buChar char="Ø"/>
              <a:tabLst>
                <a:tab pos="700088" algn="l"/>
              </a:tabLst>
            </a:pPr>
            <a:r>
              <a:rPr kumimoji="0" lang="en-US" sz="23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Against those transactions, verify whether the assessee received any amount other-wise than by cheque, draft or ECS of Rs. 2 </a:t>
            </a:r>
            <a:r>
              <a:rPr kumimoji="0" lang="en-US" sz="23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Lakhs</a:t>
            </a:r>
            <a:r>
              <a:rPr kumimoji="0" lang="en-US" sz="23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or more. In this case both the transaction as well as receipts is to be verified (which could be not in a single day but in multiple days too)</a:t>
            </a:r>
            <a:endParaRPr kumimoji="0" lang="en-US" sz="2300" b="0" i="0" u="none" strike="noStrike" cap="none" normalizeH="0" baseline="0" dirty="0">
              <a:ln>
                <a:noFill/>
              </a:ln>
              <a:solidFill>
                <a:schemeClr val="tx1"/>
              </a:solidFill>
              <a:effectLst/>
              <a:latin typeface="Times New Roman" pitchFamily="18" charset="0"/>
              <a:cs typeface="Times New Roman" pitchFamily="18" charset="0"/>
            </a:endParaRPr>
          </a:p>
        </p:txBody>
      </p:sp>
      <p:sp>
        <p:nvSpPr>
          <p:cNvPr id="3" name="Footer Placeholder 2"/>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6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228601"/>
            <a:ext cx="8763000" cy="6248400"/>
          </a:xfrm>
        </p:spPr>
        <p:txBody>
          <a:bodyPr/>
          <a:lstStyle/>
          <a:p>
            <a:br>
              <a:rPr lang="en-US" dirty="0">
                <a:solidFill>
                  <a:schemeClr val="tx1"/>
                </a:solidFill>
                <a:latin typeface="Times New Roman" pitchFamily="18" charset="0"/>
                <a:cs typeface="Times New Roman" pitchFamily="18" charset="0"/>
              </a:rPr>
            </a:br>
            <a:endParaRPr lang="en-US" dirty="0">
              <a:solidFill>
                <a:schemeClr val="tx1"/>
              </a:solidFill>
              <a:latin typeface="Times New Roman" pitchFamily="18" charset="0"/>
              <a:cs typeface="Times New Roman" pitchFamily="18" charset="0"/>
            </a:endParaRPr>
          </a:p>
        </p:txBody>
      </p:sp>
      <p:sp>
        <p:nvSpPr>
          <p:cNvPr id="4" name="TextBox 3"/>
          <p:cNvSpPr txBox="1"/>
          <p:nvPr/>
        </p:nvSpPr>
        <p:spPr>
          <a:xfrm>
            <a:off x="228600" y="381000"/>
            <a:ext cx="8915400" cy="4970591"/>
          </a:xfrm>
          <a:prstGeom prst="rect">
            <a:avLst/>
          </a:prstGeom>
          <a:noFill/>
        </p:spPr>
        <p:txBody>
          <a:bodyPr wrap="square" rtlCol="0">
            <a:spAutoFit/>
          </a:bodyPr>
          <a:lstStyle/>
          <a:p>
            <a:pPr marL="0" lvl="1" algn="just">
              <a:buFont typeface="Wingdings" pitchFamily="2" charset="2"/>
              <a:buChar char="Ø"/>
            </a:pPr>
            <a:r>
              <a:rPr lang="en-US" sz="2100" dirty="0">
                <a:latin typeface="Times New Roman" pitchFamily="18" charset="0"/>
                <a:cs typeface="Times New Roman" pitchFamily="18" charset="0"/>
              </a:rPr>
              <a:t>Verify the events or occasions done/entered/ participated/ </a:t>
            </a:r>
            <a:r>
              <a:rPr lang="en-US" sz="2100" dirty="0" err="1">
                <a:latin typeface="Times New Roman" pitchFamily="18" charset="0"/>
                <a:cs typeface="Times New Roman" pitchFamily="18" charset="0"/>
              </a:rPr>
              <a:t>organised</a:t>
            </a:r>
            <a:r>
              <a:rPr lang="en-US" sz="2100" dirty="0">
                <a:latin typeface="Times New Roman" pitchFamily="18" charset="0"/>
                <a:cs typeface="Times New Roman" pitchFamily="18" charset="0"/>
              </a:rPr>
              <a:t> by the </a:t>
            </a:r>
            <a:r>
              <a:rPr lang="en-US" sz="2100" dirty="0" err="1">
                <a:latin typeface="Times New Roman" pitchFamily="18" charset="0"/>
                <a:cs typeface="Times New Roman" pitchFamily="18" charset="0"/>
              </a:rPr>
              <a:t>assessee</a:t>
            </a:r>
            <a:r>
              <a:rPr lang="en-US" sz="2100" dirty="0">
                <a:latin typeface="Times New Roman" pitchFamily="18" charset="0"/>
                <a:cs typeface="Times New Roman" pitchFamily="18" charset="0"/>
              </a:rPr>
              <a:t>. </a:t>
            </a:r>
          </a:p>
          <a:p>
            <a:pPr marL="0" lvl="1" algn="just">
              <a:buFont typeface="Wingdings" pitchFamily="2" charset="2"/>
              <a:buChar char="Ø"/>
            </a:pPr>
            <a:r>
              <a:rPr lang="en-US" sz="2100" dirty="0">
                <a:latin typeface="Times New Roman" pitchFamily="18" charset="0"/>
                <a:cs typeface="Times New Roman" pitchFamily="18" charset="0"/>
              </a:rPr>
              <a:t>For that event/occasion did the </a:t>
            </a:r>
            <a:r>
              <a:rPr lang="en-US" sz="2100" dirty="0" err="1">
                <a:latin typeface="Times New Roman" pitchFamily="18" charset="0"/>
                <a:cs typeface="Times New Roman" pitchFamily="18" charset="0"/>
              </a:rPr>
              <a:t>assessee</a:t>
            </a:r>
            <a:r>
              <a:rPr lang="en-US" sz="2100" dirty="0">
                <a:latin typeface="Times New Roman" pitchFamily="18" charset="0"/>
                <a:cs typeface="Times New Roman" pitchFamily="18" charset="0"/>
              </a:rPr>
              <a:t> receive Rs. 2 Lakhs or more from a person other-wise than by cheque, draft or ECS? </a:t>
            </a:r>
          </a:p>
          <a:p>
            <a:pPr marL="0" lvl="1" algn="just">
              <a:buFont typeface="Wingdings" pitchFamily="2" charset="2"/>
              <a:buChar char="Ø"/>
            </a:pPr>
            <a:r>
              <a:rPr lang="en-US" sz="2100" dirty="0">
                <a:latin typeface="Times New Roman" pitchFamily="18" charset="0"/>
                <a:cs typeface="Times New Roman" pitchFamily="18" charset="0"/>
              </a:rPr>
              <a:t>The event/occasion could last for more than a day, the limits per person are to be </a:t>
            </a:r>
            <a:r>
              <a:rPr lang="en-US" sz="2100" dirty="0" err="1">
                <a:latin typeface="Times New Roman" pitchFamily="18" charset="0"/>
                <a:cs typeface="Times New Roman" pitchFamily="18" charset="0"/>
              </a:rPr>
              <a:t>analysed</a:t>
            </a:r>
            <a:r>
              <a:rPr lang="en-US" sz="2100" dirty="0">
                <a:latin typeface="Times New Roman" pitchFamily="18" charset="0"/>
                <a:cs typeface="Times New Roman" pitchFamily="18" charset="0"/>
              </a:rPr>
              <a:t> for the whole event and all invoices in aggregate for the event has to be seen collectively.</a:t>
            </a:r>
          </a:p>
          <a:p>
            <a:pPr marL="0" lvl="1" algn="just">
              <a:buFont typeface="Wingdings" pitchFamily="2" charset="2"/>
              <a:buChar char="Ø"/>
            </a:pPr>
            <a:endParaRPr lang="en-US" sz="1100" dirty="0">
              <a:latin typeface="Times New Roman" pitchFamily="18" charset="0"/>
              <a:cs typeface="Times New Roman" pitchFamily="18" charset="0"/>
            </a:endParaRPr>
          </a:p>
          <a:p>
            <a:pPr marL="0" lvl="1" algn="just">
              <a:buFont typeface="Wingdings" pitchFamily="2" charset="2"/>
              <a:buChar char="Ø"/>
            </a:pPr>
            <a:r>
              <a:rPr lang="en-US" sz="2100" dirty="0">
                <a:latin typeface="Times New Roman" pitchFamily="18" charset="0"/>
                <a:cs typeface="Times New Roman" pitchFamily="18" charset="0"/>
              </a:rPr>
              <a:t>Only the exceptions as notified by CBDT are not to be reported.</a:t>
            </a:r>
          </a:p>
          <a:p>
            <a:pPr marL="0" lvl="1" algn="just">
              <a:buFont typeface="Wingdings" pitchFamily="2" charset="2"/>
              <a:buChar char="Ø"/>
            </a:pPr>
            <a:endParaRPr lang="en-US" sz="1200" dirty="0">
              <a:latin typeface="Times New Roman" pitchFamily="18" charset="0"/>
              <a:cs typeface="Times New Roman" pitchFamily="18" charset="0"/>
            </a:endParaRPr>
          </a:p>
          <a:p>
            <a:pPr marL="0" lvl="1" algn="just">
              <a:buFont typeface="Wingdings" pitchFamily="2" charset="2"/>
              <a:buChar char="Ø"/>
            </a:pPr>
            <a:r>
              <a:rPr lang="en-US" sz="2100" dirty="0">
                <a:latin typeface="Times New Roman" pitchFamily="18" charset="0"/>
                <a:cs typeface="Times New Roman" pitchFamily="18" charset="0"/>
              </a:rPr>
              <a:t>Obtain a management representation from the </a:t>
            </a:r>
            <a:r>
              <a:rPr lang="en-US" sz="2100" dirty="0" err="1">
                <a:latin typeface="Times New Roman" pitchFamily="18" charset="0"/>
                <a:cs typeface="Times New Roman" pitchFamily="18" charset="0"/>
              </a:rPr>
              <a:t>assesse</a:t>
            </a:r>
            <a:r>
              <a:rPr lang="en-US" sz="2100" dirty="0">
                <a:latin typeface="Times New Roman" pitchFamily="18" charset="0"/>
                <a:cs typeface="Times New Roman" pitchFamily="18" charset="0"/>
              </a:rPr>
              <a:t> that:</a:t>
            </a:r>
          </a:p>
          <a:p>
            <a:pPr marL="0" lvl="1" algn="just"/>
            <a:r>
              <a:rPr lang="en-IN" sz="2100" dirty="0">
                <a:latin typeface="Times New Roman" pitchFamily="18" charset="0"/>
                <a:cs typeface="Times New Roman" pitchFamily="18" charset="0"/>
              </a:rPr>
              <a:t>He/ it did not receive any amount of Rs. 2 </a:t>
            </a:r>
            <a:r>
              <a:rPr lang="en-IN" sz="2100" dirty="0" err="1">
                <a:latin typeface="Times New Roman" pitchFamily="18" charset="0"/>
                <a:cs typeface="Times New Roman" pitchFamily="18" charset="0"/>
              </a:rPr>
              <a:t>Lakhs</a:t>
            </a:r>
            <a:r>
              <a:rPr lang="en-IN" sz="2100" dirty="0">
                <a:latin typeface="Times New Roman" pitchFamily="18" charset="0"/>
                <a:cs typeface="Times New Roman" pitchFamily="18" charset="0"/>
              </a:rPr>
              <a:t> or more other-wise</a:t>
            </a:r>
            <a:br>
              <a:rPr lang="en-IN" sz="2100" dirty="0">
                <a:latin typeface="Times New Roman" pitchFamily="18" charset="0"/>
                <a:cs typeface="Times New Roman" pitchFamily="18" charset="0"/>
              </a:rPr>
            </a:br>
            <a:r>
              <a:rPr lang="en-IN" sz="2100" dirty="0">
                <a:latin typeface="Times New Roman" pitchFamily="18" charset="0"/>
                <a:cs typeface="Times New Roman" pitchFamily="18" charset="0"/>
              </a:rPr>
              <a:t>than by cheque, draft or ECS for any of the following:</a:t>
            </a:r>
          </a:p>
          <a:p>
            <a:pPr marL="457200" lvl="2" algn="just">
              <a:buFont typeface="Wingdings" pitchFamily="2" charset="2"/>
              <a:buChar char="Ø"/>
            </a:pPr>
            <a:r>
              <a:rPr lang="en-IN" sz="2100" dirty="0">
                <a:latin typeface="Times New Roman" pitchFamily="18" charset="0"/>
                <a:cs typeface="Times New Roman" pitchFamily="18" charset="0"/>
              </a:rPr>
              <a:t> in aggregate from a person in a day; or</a:t>
            </a:r>
          </a:p>
          <a:p>
            <a:pPr marL="457200" lvl="2" algn="just">
              <a:buFont typeface="Wingdings" pitchFamily="2" charset="2"/>
              <a:buChar char="Ø"/>
            </a:pPr>
            <a:r>
              <a:rPr lang="en-IN" sz="2100" dirty="0">
                <a:latin typeface="Times New Roman" pitchFamily="18" charset="0"/>
                <a:cs typeface="Times New Roman" pitchFamily="18" charset="0"/>
              </a:rPr>
              <a:t> in respect of a single transaction; or</a:t>
            </a:r>
          </a:p>
          <a:p>
            <a:pPr marL="457200" lvl="2" algn="just">
              <a:buFont typeface="Wingdings" pitchFamily="2" charset="2"/>
              <a:buChar char="Ø"/>
            </a:pPr>
            <a:r>
              <a:rPr lang="en-IN" sz="2100" dirty="0">
                <a:latin typeface="Times New Roman" pitchFamily="18" charset="0"/>
                <a:cs typeface="Times New Roman" pitchFamily="18" charset="0"/>
              </a:rPr>
              <a:t> in respect of transactions relating to one event or occasion from a person.</a:t>
            </a:r>
            <a:endParaRPr lang="en-US" sz="2100" dirty="0">
              <a:latin typeface="Times New Roman" pitchFamily="18" charset="0"/>
              <a:cs typeface="Times New Roman" pitchFamily="18" charset="0"/>
            </a:endParaRPr>
          </a:p>
        </p:txBody>
      </p:sp>
      <p:sp>
        <p:nvSpPr>
          <p:cNvPr id="3" name="Footer Placeholder 2"/>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6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Content Placeholder 2"/>
          <p:cNvSpPr>
            <a:spLocks noGrp="1"/>
          </p:cNvSpPr>
          <p:nvPr>
            <p:ph idx="1"/>
          </p:nvPr>
        </p:nvSpPr>
        <p:spPr>
          <a:xfrm>
            <a:off x="304800" y="304800"/>
            <a:ext cx="8382000" cy="6248400"/>
          </a:xfrm>
        </p:spPr>
        <p:txBody>
          <a:bodyPr>
            <a:normAutofit/>
          </a:bodyPr>
          <a:lstStyle/>
          <a:p>
            <a:pPr marL="365760" indent="-256032" algn="just" eaLnBrk="1" fontAlgn="auto" hangingPunct="1">
              <a:spcAft>
                <a:spcPts val="0"/>
              </a:spcAft>
              <a:buFont typeface="Wingdings" pitchFamily="2" charset="2"/>
              <a:buNone/>
              <a:defRPr/>
            </a:pPr>
            <a:r>
              <a:rPr lang="en-US" sz="2400" b="1">
                <a:latin typeface="Times New Roman" pitchFamily="18" charset="0"/>
                <a:cs typeface="Times New Roman" pitchFamily="18" charset="0"/>
              </a:rPr>
              <a:t>TRANSACTIONS WHERE SECTION 269ST MAY BECOME APPLICABLE: </a:t>
            </a:r>
          </a:p>
          <a:p>
            <a:pPr marL="365760" indent="-256032" algn="just" eaLnBrk="1" fontAlgn="auto" hangingPunct="1">
              <a:spcAft>
                <a:spcPts val="0"/>
              </a:spcAft>
              <a:buFont typeface="Wingdings" pitchFamily="2" charset="2"/>
              <a:buNone/>
              <a:defRPr/>
            </a:pPr>
            <a:endParaRPr lang="en-US" sz="1050">
              <a:latin typeface="Times New Roman" pitchFamily="18" charset="0"/>
              <a:cs typeface="Times New Roman" pitchFamily="18" charset="0"/>
            </a:endParaRPr>
          </a:p>
          <a:p>
            <a:pPr marL="365760" indent="-256032" algn="just" eaLnBrk="1" fontAlgn="auto" hangingPunct="1">
              <a:spcAft>
                <a:spcPts val="0"/>
              </a:spcAft>
              <a:buFont typeface="Wingdings" pitchFamily="2" charset="2"/>
              <a:buNone/>
              <a:defRPr/>
            </a:pPr>
            <a:r>
              <a:rPr lang="en-US" sz="2400">
                <a:latin typeface="Times New Roman" pitchFamily="18" charset="0"/>
                <a:cs typeface="Times New Roman" pitchFamily="18" charset="0"/>
              </a:rPr>
              <a:t>(a) sale proceeds of goods </a:t>
            </a:r>
          </a:p>
          <a:p>
            <a:pPr marL="365760" indent="-256032" algn="just" eaLnBrk="1" fontAlgn="auto" hangingPunct="1">
              <a:spcAft>
                <a:spcPts val="0"/>
              </a:spcAft>
              <a:buFont typeface="Wingdings" pitchFamily="2" charset="2"/>
              <a:buNone/>
              <a:defRPr/>
            </a:pPr>
            <a:r>
              <a:rPr lang="en-US" sz="2400">
                <a:latin typeface="Times New Roman" pitchFamily="18" charset="0"/>
                <a:cs typeface="Times New Roman" pitchFamily="18" charset="0"/>
              </a:rPr>
              <a:t>(b) proceeds of Services</a:t>
            </a:r>
          </a:p>
          <a:p>
            <a:pPr marL="365760" indent="-256032" algn="just" eaLnBrk="1" fontAlgn="auto" hangingPunct="1">
              <a:spcAft>
                <a:spcPts val="0"/>
              </a:spcAft>
              <a:buFont typeface="Wingdings" pitchFamily="2" charset="2"/>
              <a:buNone/>
              <a:defRPr/>
            </a:pPr>
            <a:r>
              <a:rPr lang="en-US" sz="2400">
                <a:latin typeface="Times New Roman" pitchFamily="18" charset="0"/>
                <a:cs typeface="Times New Roman" pitchFamily="18" charset="0"/>
              </a:rPr>
              <a:t>(c) sale proceeds of movable properties </a:t>
            </a:r>
          </a:p>
          <a:p>
            <a:pPr marL="365760" indent="-256032" algn="just" eaLnBrk="1" fontAlgn="auto" hangingPunct="1">
              <a:spcAft>
                <a:spcPts val="0"/>
              </a:spcAft>
              <a:buFont typeface="Wingdings" pitchFamily="2" charset="2"/>
              <a:buNone/>
              <a:defRPr/>
            </a:pPr>
            <a:r>
              <a:rPr lang="en-US" sz="2400">
                <a:latin typeface="Times New Roman" pitchFamily="18" charset="0"/>
                <a:cs typeface="Times New Roman" pitchFamily="18" charset="0"/>
              </a:rPr>
              <a:t>(d) fees, remuneration, salary, dalali, brokerage, contract payments etc.</a:t>
            </a:r>
          </a:p>
          <a:p>
            <a:pPr marL="365760" indent="-256032" algn="just" eaLnBrk="1" fontAlgn="auto" hangingPunct="1">
              <a:spcAft>
                <a:spcPts val="0"/>
              </a:spcAft>
              <a:buFont typeface="Wingdings" pitchFamily="2" charset="2"/>
              <a:buNone/>
              <a:defRPr/>
            </a:pPr>
            <a:r>
              <a:rPr lang="en-US" sz="2400">
                <a:latin typeface="Times New Roman" pitchFamily="18" charset="0"/>
                <a:cs typeface="Times New Roman" pitchFamily="18" charset="0"/>
              </a:rPr>
              <a:t>(e) Advance against sale of goods/provision of service [except advance against sale of immovable property, being covered by S.269SS]</a:t>
            </a:r>
          </a:p>
          <a:p>
            <a:pPr marL="365760" indent="-256032" algn="just" eaLnBrk="1" fontAlgn="auto" hangingPunct="1">
              <a:spcAft>
                <a:spcPts val="0"/>
              </a:spcAft>
              <a:buFont typeface="Wingdings" pitchFamily="2" charset="2"/>
              <a:buNone/>
              <a:defRPr/>
            </a:pPr>
            <a:endParaRPr lang="en-US" sz="240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Content Placeholder 2"/>
          <p:cNvSpPr>
            <a:spLocks noGrp="1"/>
          </p:cNvSpPr>
          <p:nvPr>
            <p:ph idx="1"/>
          </p:nvPr>
        </p:nvSpPr>
        <p:spPr>
          <a:xfrm>
            <a:off x="381000" y="332656"/>
            <a:ext cx="8305800" cy="5592762"/>
          </a:xfrm>
        </p:spPr>
        <p:txBody>
          <a:bodyPr/>
          <a:lstStyle/>
          <a:p>
            <a:pPr algn="just" eaLnBrk="1" hangingPunct="1">
              <a:buFont typeface="Wingdings" pitchFamily="2" charset="2"/>
              <a:buNone/>
            </a:pPr>
            <a:r>
              <a:rPr lang="en-US" sz="2400" dirty="0">
                <a:latin typeface="Times New Roman" pitchFamily="18" charset="0"/>
                <a:cs typeface="Times New Roman" pitchFamily="18" charset="0"/>
              </a:rPr>
              <a:t>(f) recovery of loan given and interest thereon </a:t>
            </a:r>
            <a:r>
              <a:rPr lang="en-US" sz="2400" b="1" dirty="0">
                <a:latin typeface="Times New Roman" pitchFamily="18" charset="0"/>
                <a:cs typeface="Times New Roman" pitchFamily="18" charset="0"/>
              </a:rPr>
              <a:t>(not covered presently in Sec. 269SS)</a:t>
            </a:r>
          </a:p>
          <a:p>
            <a:pPr algn="just" eaLnBrk="1" hangingPunct="1">
              <a:buFont typeface="Wingdings" pitchFamily="2" charset="2"/>
              <a:buNone/>
            </a:pPr>
            <a:r>
              <a:rPr lang="en-US" sz="2400" dirty="0">
                <a:latin typeface="Times New Roman" pitchFamily="18" charset="0"/>
                <a:cs typeface="Times New Roman" pitchFamily="18" charset="0"/>
              </a:rPr>
              <a:t>(g) donation receipts by trusts etc. </a:t>
            </a:r>
          </a:p>
          <a:p>
            <a:pPr algn="just" eaLnBrk="1" hangingPunct="1">
              <a:buFont typeface="Wingdings" pitchFamily="2" charset="2"/>
              <a:buNone/>
            </a:pPr>
            <a:r>
              <a:rPr lang="en-US" sz="2400" dirty="0">
                <a:latin typeface="Times New Roman" pitchFamily="18" charset="0"/>
                <a:cs typeface="Times New Roman" pitchFamily="18" charset="0"/>
              </a:rPr>
              <a:t>(h) Advance taken by partner of firm, employees from employer, agents from principal etc. for personal purpose or for purpose of business itself </a:t>
            </a:r>
          </a:p>
          <a:p>
            <a:pPr algn="just" eaLnBrk="1" hangingPunct="1">
              <a:buFont typeface="Wingdings" pitchFamily="2" charset="2"/>
              <a:buNone/>
            </a:pPr>
            <a:r>
              <a:rPr lang="en-US" sz="2400" dirty="0">
                <a:latin typeface="Times New Roman" pitchFamily="18" charset="0"/>
                <a:cs typeface="Times New Roman" pitchFamily="18" charset="0"/>
              </a:rPr>
              <a:t>(</a:t>
            </a:r>
            <a:r>
              <a:rPr lang="en-US" sz="2400" dirty="0" err="1">
                <a:latin typeface="Times New Roman" pitchFamily="18" charset="0"/>
                <a:cs typeface="Times New Roman" pitchFamily="18" charset="0"/>
              </a:rPr>
              <a:t>i</a:t>
            </a:r>
            <a:r>
              <a:rPr lang="en-US" sz="2400" dirty="0">
                <a:latin typeface="Times New Roman" pitchFamily="18" charset="0"/>
                <a:cs typeface="Times New Roman" pitchFamily="18" charset="0"/>
              </a:rPr>
              <a:t>) Withdrawal of capital / profit by a partner of firm in firm.</a:t>
            </a:r>
          </a:p>
          <a:p>
            <a:pPr algn="just" eaLnBrk="1" hangingPunct="1">
              <a:buFont typeface="Wingdings" pitchFamily="2" charset="2"/>
              <a:buNone/>
            </a:pPr>
            <a:r>
              <a:rPr lang="en-US" sz="2400" dirty="0">
                <a:latin typeface="Times New Roman" pitchFamily="18" charset="0"/>
                <a:cs typeface="Times New Roman" pitchFamily="18" charset="0"/>
              </a:rPr>
              <a:t>(j) Introduction of capital by partner in firm.</a:t>
            </a:r>
          </a:p>
          <a:p>
            <a:pPr algn="just" eaLnBrk="1" hangingPunct="1">
              <a:buFont typeface="Wingdings" pitchFamily="2" charset="2"/>
              <a:buNone/>
            </a:pPr>
            <a:r>
              <a:rPr lang="en-US" sz="2400" dirty="0">
                <a:latin typeface="Times New Roman" pitchFamily="18" charset="0"/>
                <a:cs typeface="Times New Roman" pitchFamily="18" charset="0"/>
              </a:rPr>
              <a:t>(k) Issue of Share Capital </a:t>
            </a:r>
          </a:p>
          <a:p>
            <a:pPr marL="365125" lvl="2" indent="-255588" algn="just" eaLnBrk="1" hangingPunct="1">
              <a:spcBef>
                <a:spcPts val="400"/>
              </a:spcBef>
              <a:buClr>
                <a:schemeClr val="accent1"/>
              </a:buClr>
              <a:buSzPct val="68000"/>
              <a:buFont typeface="Wingdings 2" pitchFamily="18" charset="2"/>
              <a:buNone/>
            </a:pPr>
            <a:r>
              <a:rPr lang="en-US" sz="2400" dirty="0">
                <a:latin typeface="Times New Roman" pitchFamily="18" charset="0"/>
                <a:cs typeface="Times New Roman" pitchFamily="18" charset="0"/>
              </a:rPr>
              <a:t>(l) Gifts received from relatives/non relatives in cash.</a:t>
            </a:r>
          </a:p>
          <a:p>
            <a:pPr algn="just" eaLnBrk="1" hangingPunct="1">
              <a:buFont typeface="Wingdings" pitchFamily="2" charset="2"/>
              <a:buNone/>
            </a:pPr>
            <a:r>
              <a:rPr lang="en-US" sz="2400" dirty="0">
                <a:latin typeface="Times New Roman" pitchFamily="18" charset="0"/>
                <a:cs typeface="Times New Roman" pitchFamily="18" charset="0"/>
              </a:rPr>
              <a:t>(m) amount received by hospitals, educational institutions etc. </a:t>
            </a:r>
          </a:p>
          <a:p>
            <a:pPr algn="just" eaLnBrk="1" hangingPunct="1">
              <a:buFont typeface="Wingdings" pitchFamily="2" charset="2"/>
              <a:buNone/>
            </a:pPr>
            <a:endParaRPr lang="en-US" sz="24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Content Placeholder 2"/>
          <p:cNvSpPr>
            <a:spLocks noGrp="1"/>
          </p:cNvSpPr>
          <p:nvPr>
            <p:ph idx="1"/>
          </p:nvPr>
        </p:nvSpPr>
        <p:spPr>
          <a:xfrm>
            <a:off x="228600" y="228600"/>
            <a:ext cx="8686800" cy="6172200"/>
          </a:xfrm>
        </p:spPr>
        <p:txBody>
          <a:bodyPr/>
          <a:lstStyle/>
          <a:p>
            <a:pPr algn="just" eaLnBrk="1" hangingPunct="1">
              <a:buFont typeface="Wingdings" pitchFamily="2" charset="2"/>
              <a:buNone/>
              <a:defRPr/>
            </a:pPr>
            <a:r>
              <a:rPr lang="en-US" sz="2400" dirty="0">
                <a:latin typeface="Times New Roman" pitchFamily="18" charset="0"/>
                <a:cs typeface="Times New Roman" pitchFamily="18" charset="0"/>
              </a:rPr>
              <a:t>(n) Transactions of loan or deposit between agriculturists may be exempt u/s 269SS but other transactions between agriculturists are not exempt u/s 269ST.</a:t>
            </a:r>
          </a:p>
          <a:p>
            <a:pPr marL="365760" indent="-256032" algn="just" eaLnBrk="1" fontAlgn="auto" hangingPunct="1">
              <a:spcAft>
                <a:spcPts val="0"/>
              </a:spcAft>
              <a:buFont typeface="Wingdings" pitchFamily="2" charset="2"/>
              <a:buNone/>
              <a:defRPr/>
            </a:pPr>
            <a:r>
              <a:rPr lang="en-US" sz="2400" dirty="0">
                <a:latin typeface="Times New Roman" pitchFamily="18" charset="0"/>
                <a:cs typeface="Times New Roman" pitchFamily="18" charset="0"/>
              </a:rPr>
              <a:t>(o) Receipt of money from government shall also attract S.269ST because receipt of amount by government only is exempt. Hence vendors registered with government shall have to either keep cash receipt below Rs. 2,00,000 or accept the amount through banking channels.</a:t>
            </a:r>
          </a:p>
          <a:p>
            <a:pPr marL="365760" indent="-256032" algn="just" eaLnBrk="1" fontAlgn="auto" hangingPunct="1">
              <a:spcAft>
                <a:spcPts val="0"/>
              </a:spcAft>
              <a:buFont typeface="Wingdings" pitchFamily="2" charset="2"/>
              <a:buNone/>
              <a:defRPr/>
            </a:pPr>
            <a:r>
              <a:rPr lang="en-US" sz="2400" dirty="0">
                <a:latin typeface="Times New Roman" pitchFamily="18" charset="0"/>
                <a:cs typeface="Times New Roman" pitchFamily="18" charset="0"/>
              </a:rPr>
              <a:t>(p) Further only receipt by post office saving bank has been excluded from operation of section 269ST. Deposit in Post office saving bank is excluded u/s 269SS. Other receipts and deposits by post office shall be hit by S.269SS and S.269ST.</a:t>
            </a:r>
          </a:p>
          <a:p>
            <a:pPr algn="just" eaLnBrk="1" hangingPunct="1">
              <a:buFont typeface="Wingdings" pitchFamily="2" charset="2"/>
              <a:buNone/>
              <a:defRPr/>
            </a:pPr>
            <a:endParaRPr lang="en-US" sz="2400" dirty="0">
              <a:latin typeface="Times New Roman" pitchFamily="18" charset="0"/>
              <a:cs typeface="Times New Roman" pitchFamily="18" charset="0"/>
            </a:endParaRPr>
          </a:p>
          <a:p>
            <a:pPr algn="just" eaLnBrk="1" hangingPunct="1">
              <a:buFont typeface="Wingdings" pitchFamily="2" charset="2"/>
              <a:buNone/>
              <a:defRPr/>
            </a:pPr>
            <a:endParaRPr lang="en-US" sz="2400" dirty="0">
              <a:latin typeface="Times New Roman" pitchFamily="18" charset="0"/>
              <a:cs typeface="Times New Roman" pitchFamily="18" charset="0"/>
            </a:endParaRPr>
          </a:p>
          <a:p>
            <a:pPr algn="just" eaLnBrk="1" hangingPunct="1">
              <a:buFont typeface="Wingdings" pitchFamily="2" charset="2"/>
              <a:buNone/>
              <a:defRPr/>
            </a:pPr>
            <a:endParaRPr lang="en-US" sz="2400" dirty="0">
              <a:latin typeface="Times New Roman" pitchFamily="18" charset="0"/>
              <a:cs typeface="Times New Roman" pitchFamily="18" charset="0"/>
            </a:endParaRPr>
          </a:p>
          <a:p>
            <a:pPr algn="just" eaLnBrk="1" hangingPunct="1">
              <a:buFont typeface="Wingdings" pitchFamily="2" charset="2"/>
              <a:buNone/>
              <a:defRPr/>
            </a:pPr>
            <a:endParaRPr lang="en-US" sz="2400" dirty="0">
              <a:latin typeface="Times New Roman" pitchFamily="18" charset="0"/>
              <a:cs typeface="Times New Roman" pitchFamily="18" charset="0"/>
            </a:endParaRPr>
          </a:p>
          <a:p>
            <a:pPr algn="just" eaLnBrk="1" hangingPunct="1">
              <a:buFont typeface="Wingdings" pitchFamily="2" charset="2"/>
              <a:buNone/>
              <a:defRPr/>
            </a:pPr>
            <a:endParaRPr lang="en-US" sz="24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Content Placeholder 2"/>
          <p:cNvSpPr>
            <a:spLocks noGrp="1"/>
          </p:cNvSpPr>
          <p:nvPr>
            <p:ph idx="1"/>
          </p:nvPr>
        </p:nvSpPr>
        <p:spPr>
          <a:xfrm>
            <a:off x="76200" y="533400"/>
            <a:ext cx="8915400" cy="6172200"/>
          </a:xfrm>
        </p:spPr>
        <p:txBody>
          <a:bodyPr>
            <a:noAutofit/>
          </a:bodyPr>
          <a:lstStyle/>
          <a:p>
            <a:pPr marL="365760" indent="-256032" algn="just" eaLnBrk="1" fontAlgn="auto" hangingPunct="1">
              <a:spcAft>
                <a:spcPts val="0"/>
              </a:spcAft>
              <a:buFont typeface="Wingdings" pitchFamily="2" charset="2"/>
              <a:buNone/>
              <a:defRPr/>
            </a:pPr>
            <a:r>
              <a:rPr lang="en-US" sz="2200" dirty="0">
                <a:latin typeface="Times New Roman" pitchFamily="18" charset="0"/>
                <a:cs typeface="Times New Roman" pitchFamily="18" charset="0"/>
              </a:rPr>
              <a:t>(q) Any Person  receiving amount of Rs 2 </a:t>
            </a:r>
            <a:r>
              <a:rPr lang="en-US" sz="2200" dirty="0" err="1">
                <a:latin typeface="Times New Roman" pitchFamily="18" charset="0"/>
                <a:cs typeface="Times New Roman" pitchFamily="18" charset="0"/>
              </a:rPr>
              <a:t>Lakhs</a:t>
            </a:r>
            <a:r>
              <a:rPr lang="en-US" sz="2200" dirty="0">
                <a:latin typeface="Times New Roman" pitchFamily="18" charset="0"/>
                <a:cs typeface="Times New Roman" pitchFamily="18" charset="0"/>
              </a:rPr>
              <a:t> or above in cash as </a:t>
            </a:r>
            <a:r>
              <a:rPr lang="en-US" sz="2200" b="1" dirty="0">
                <a:latin typeface="Times New Roman" pitchFamily="18" charset="0"/>
                <a:cs typeface="Times New Roman" pitchFamily="18" charset="0"/>
              </a:rPr>
              <a:t>reimbursement</a:t>
            </a:r>
            <a:r>
              <a:rPr lang="en-US" sz="2200" dirty="0">
                <a:latin typeface="Times New Roman" pitchFamily="18" charset="0"/>
                <a:cs typeface="Times New Roman" pitchFamily="18" charset="0"/>
              </a:rPr>
              <a:t> may also be covered under section 269ST. Thus he cannot accept cash of Rs 2 </a:t>
            </a:r>
            <a:r>
              <a:rPr lang="en-US" sz="2200" dirty="0" err="1">
                <a:latin typeface="Times New Roman" pitchFamily="18" charset="0"/>
                <a:cs typeface="Times New Roman" pitchFamily="18" charset="0"/>
              </a:rPr>
              <a:t>Lakhs</a:t>
            </a:r>
            <a:r>
              <a:rPr lang="en-US" sz="2200" dirty="0">
                <a:latin typeface="Times New Roman" pitchFamily="18" charset="0"/>
                <a:cs typeface="Times New Roman" pitchFamily="18" charset="0"/>
              </a:rPr>
              <a:t> or above in cash.</a:t>
            </a:r>
          </a:p>
          <a:p>
            <a:pPr marL="365760" indent="-256032" algn="just" eaLnBrk="1" fontAlgn="auto" hangingPunct="1">
              <a:spcAft>
                <a:spcPts val="0"/>
              </a:spcAft>
              <a:buFont typeface="Wingdings" pitchFamily="2" charset="2"/>
              <a:buNone/>
              <a:defRPr/>
            </a:pPr>
            <a:r>
              <a:rPr lang="en-US" sz="2200" dirty="0">
                <a:latin typeface="Times New Roman" pitchFamily="18" charset="0"/>
                <a:cs typeface="Times New Roman" pitchFamily="18" charset="0"/>
              </a:rPr>
              <a:t>(r) Sale of Depreciable Capital Assets. (Although amount received against sale of Depreciable capital assets  is being reduced from block of assets and only reduced depreciation is allowable and still sale of this depreciable capital Assets cannot happen in cash if the amount of sale proceeds is Rs.2 </a:t>
            </a:r>
            <a:r>
              <a:rPr lang="en-US" sz="2200" dirty="0" err="1">
                <a:latin typeface="Times New Roman" pitchFamily="18" charset="0"/>
                <a:cs typeface="Times New Roman" pitchFamily="18" charset="0"/>
              </a:rPr>
              <a:t>Lakhs</a:t>
            </a:r>
            <a:r>
              <a:rPr lang="en-US" sz="2200" dirty="0">
                <a:latin typeface="Times New Roman" pitchFamily="18" charset="0"/>
                <a:cs typeface="Times New Roman" pitchFamily="18" charset="0"/>
              </a:rPr>
              <a:t> or more).</a:t>
            </a:r>
          </a:p>
          <a:p>
            <a:pPr marL="365760" indent="-256032" algn="just" eaLnBrk="1" fontAlgn="auto" hangingPunct="1">
              <a:spcAft>
                <a:spcPts val="0"/>
              </a:spcAft>
              <a:buFont typeface="Wingdings" pitchFamily="2" charset="2"/>
              <a:buNone/>
              <a:defRPr/>
            </a:pPr>
            <a:r>
              <a:rPr lang="en-GB" sz="2200" dirty="0">
                <a:latin typeface="Times New Roman" pitchFamily="18" charset="0"/>
                <a:cs typeface="Times New Roman" pitchFamily="18" charset="0"/>
              </a:rPr>
              <a:t>(s) </a:t>
            </a:r>
            <a:r>
              <a:rPr lang="en-US" altLang="en-US" sz="2200" dirty="0">
                <a:latin typeface="Times New Roman" pitchFamily="18" charset="0"/>
                <a:cs typeface="Times New Roman" pitchFamily="18" charset="0"/>
              </a:rPr>
              <a:t>Statement by a third party that he made payment to you in cash.</a:t>
            </a:r>
          </a:p>
          <a:p>
            <a:pPr marL="365760" indent="-256032" algn="just" eaLnBrk="1" fontAlgn="auto" hangingPunct="1">
              <a:spcAft>
                <a:spcPts val="0"/>
              </a:spcAft>
              <a:buFont typeface="Wingdings" pitchFamily="2" charset="2"/>
              <a:buNone/>
              <a:defRPr/>
            </a:pPr>
            <a:r>
              <a:rPr lang="en-US" altLang="en-US" sz="2200" dirty="0">
                <a:latin typeface="Times New Roman" pitchFamily="18" charset="0"/>
                <a:cs typeface="Times New Roman" pitchFamily="18" charset="0"/>
              </a:rPr>
              <a:t>(t) Forced recoveries by lenders from borrowers.</a:t>
            </a:r>
          </a:p>
          <a:p>
            <a:pPr marL="365760" indent="-256032" algn="just" eaLnBrk="1" fontAlgn="auto" hangingPunct="1">
              <a:spcAft>
                <a:spcPts val="0"/>
              </a:spcAft>
              <a:buFont typeface="Wingdings" pitchFamily="2" charset="2"/>
              <a:buNone/>
              <a:defRPr/>
            </a:pPr>
            <a:r>
              <a:rPr lang="en-GB" sz="2200" dirty="0">
                <a:latin typeface="Times New Roman" pitchFamily="18" charset="0"/>
                <a:cs typeface="Times New Roman" pitchFamily="18" charset="0"/>
              </a:rPr>
              <a:t>(u) </a:t>
            </a:r>
            <a:r>
              <a:rPr lang="en-US" altLang="en-US" sz="2200" dirty="0">
                <a:latin typeface="Times New Roman" pitchFamily="18" charset="0"/>
                <a:cs typeface="Times New Roman" pitchFamily="18" charset="0"/>
              </a:rPr>
              <a:t>Dowry </a:t>
            </a:r>
          </a:p>
          <a:p>
            <a:pPr marL="365760" indent="-256032" algn="just" eaLnBrk="1" fontAlgn="auto" hangingPunct="1">
              <a:spcAft>
                <a:spcPts val="0"/>
              </a:spcAft>
              <a:buFont typeface="Wingdings" pitchFamily="2" charset="2"/>
              <a:buNone/>
              <a:defRPr/>
            </a:pPr>
            <a:r>
              <a:rPr lang="en-US" altLang="en-US" sz="2200" dirty="0">
                <a:latin typeface="Times New Roman" pitchFamily="18" charset="0"/>
                <a:cs typeface="Times New Roman" pitchFamily="18" charset="0"/>
              </a:rPr>
              <a:t>(v) Bribe</a:t>
            </a:r>
          </a:p>
          <a:p>
            <a:pPr marL="514350" indent="-514350" eaLnBrk="1" hangingPunct="1">
              <a:spcBef>
                <a:spcPct val="0"/>
              </a:spcBef>
              <a:buFont typeface="Arial" pitchFamily="34" charset="0"/>
              <a:buAutoNum type="alphaLcParenBoth"/>
              <a:defRPr/>
            </a:pPr>
            <a:endParaRPr lang="en-US" altLang="en-US" sz="2200" dirty="0">
              <a:latin typeface="Times New Roman" pitchFamily="18" charset="0"/>
              <a:cs typeface="Times New Roman" pitchFamily="18" charset="0"/>
            </a:endParaRPr>
          </a:p>
          <a:p>
            <a:pPr marL="365760" indent="-256032" algn="just" eaLnBrk="1" fontAlgn="auto" hangingPunct="1">
              <a:spcAft>
                <a:spcPts val="0"/>
              </a:spcAft>
              <a:buFont typeface="Wingdings" pitchFamily="2" charset="2"/>
              <a:buNone/>
              <a:defRPr/>
            </a:pPr>
            <a:endParaRPr lang="en-US" sz="22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Content Placeholder 4"/>
          <p:cNvSpPr>
            <a:spLocks noGrp="1"/>
          </p:cNvSpPr>
          <p:nvPr>
            <p:ph idx="1"/>
          </p:nvPr>
        </p:nvSpPr>
        <p:spPr>
          <a:xfrm>
            <a:off x="304800" y="228600"/>
            <a:ext cx="8534400" cy="6096000"/>
          </a:xfrm>
        </p:spPr>
        <p:txBody>
          <a:bodyPr>
            <a:normAutofit lnSpcReduction="10000"/>
          </a:bodyPr>
          <a:lstStyle/>
          <a:p>
            <a:pPr marL="365760" indent="-256032" eaLnBrk="1" fontAlgn="auto" hangingPunct="1">
              <a:spcAft>
                <a:spcPts val="0"/>
              </a:spcAft>
              <a:buFont typeface="Arial" pitchFamily="34" charset="0"/>
              <a:buNone/>
              <a:defRPr/>
            </a:pPr>
            <a:r>
              <a:rPr lang="en-US" sz="2400" b="1" dirty="0">
                <a:latin typeface="Times New Roman" pitchFamily="18" charset="0"/>
                <a:cs typeface="Times New Roman" pitchFamily="18" charset="0"/>
              </a:rPr>
              <a:t>Circular No. 22 of 2017 F.No.370142/10/2017-TPL </a:t>
            </a:r>
          </a:p>
          <a:p>
            <a:pPr marL="365760" indent="-256032" eaLnBrk="1" fontAlgn="auto" hangingPunct="1">
              <a:spcAft>
                <a:spcPts val="0"/>
              </a:spcAft>
              <a:buFont typeface="Arial" pitchFamily="34" charset="0"/>
              <a:buNone/>
              <a:defRPr/>
            </a:pPr>
            <a:r>
              <a:rPr lang="en-US" sz="2400" b="1" dirty="0">
                <a:latin typeface="Times New Roman" pitchFamily="18" charset="0"/>
                <a:cs typeface="Times New Roman" pitchFamily="18" charset="0"/>
              </a:rPr>
              <a:t>Dated 03rd July, 2017</a:t>
            </a:r>
          </a:p>
          <a:p>
            <a:pPr marL="365760" indent="-256032" algn="just" eaLnBrk="1" fontAlgn="auto" hangingPunct="1">
              <a:spcAft>
                <a:spcPts val="0"/>
              </a:spcAft>
              <a:buFont typeface="Arial" pitchFamily="34" charset="0"/>
              <a:buNone/>
              <a:defRPr/>
            </a:pPr>
            <a:r>
              <a:rPr lang="en-US" sz="2400" dirty="0">
                <a:latin typeface="Times New Roman" pitchFamily="18" charset="0"/>
                <a:cs typeface="Times New Roman" pitchFamily="18" charset="0"/>
              </a:rPr>
              <a:t>2. Subsequently, representations have been received from </a:t>
            </a:r>
            <a:r>
              <a:rPr lang="en-US" sz="2400" b="1" u="sng" dirty="0">
                <a:latin typeface="Times New Roman" pitchFamily="18" charset="0"/>
                <a:cs typeface="Times New Roman" pitchFamily="18" charset="0"/>
              </a:rPr>
              <a:t>non-banking financial companies (NBFCs) and housing finance companies (HFCs)</a:t>
            </a:r>
            <a:r>
              <a:rPr lang="en-US" sz="2400" dirty="0">
                <a:latin typeface="Times New Roman" pitchFamily="18" charset="0"/>
                <a:cs typeface="Times New Roman" pitchFamily="18" charset="0"/>
              </a:rPr>
              <a:t> as to </a:t>
            </a:r>
            <a:r>
              <a:rPr lang="en-US" sz="2400" b="1" u="sng" dirty="0">
                <a:latin typeface="Times New Roman" pitchFamily="18" charset="0"/>
                <a:cs typeface="Times New Roman" pitchFamily="18" charset="0"/>
              </a:rPr>
              <a:t>whether the provisions of section 269ST of the Act shall apply to one </a:t>
            </a:r>
            <a:r>
              <a:rPr lang="en-US" sz="2400" b="1" u="sng" dirty="0" err="1">
                <a:latin typeface="Times New Roman" pitchFamily="18" charset="0"/>
                <a:cs typeface="Times New Roman" pitchFamily="18" charset="0"/>
              </a:rPr>
              <a:t>instalment</a:t>
            </a:r>
            <a:r>
              <a:rPr lang="en-US" sz="2400" b="1" u="sng" dirty="0">
                <a:latin typeface="Times New Roman" pitchFamily="18" charset="0"/>
                <a:cs typeface="Times New Roman" pitchFamily="18" charset="0"/>
              </a:rPr>
              <a:t> of loan repayment or the whole amount of such repayment. </a:t>
            </a:r>
          </a:p>
          <a:p>
            <a:pPr marL="365760" indent="-256032" algn="just" eaLnBrk="1" fontAlgn="auto" hangingPunct="1">
              <a:spcAft>
                <a:spcPts val="0"/>
              </a:spcAft>
              <a:buFont typeface="Arial" pitchFamily="34" charset="0"/>
              <a:buNone/>
              <a:defRPr/>
            </a:pPr>
            <a:r>
              <a:rPr lang="en-US" sz="2400" dirty="0">
                <a:latin typeface="Times New Roman" pitchFamily="18" charset="0"/>
                <a:cs typeface="Times New Roman" pitchFamily="18" charset="0"/>
              </a:rPr>
              <a:t>3. In this context, it is clarified that </a:t>
            </a:r>
            <a:r>
              <a:rPr lang="en-US" sz="2400" b="1" u="sng" dirty="0">
                <a:latin typeface="Times New Roman" pitchFamily="18" charset="0"/>
                <a:cs typeface="Times New Roman" pitchFamily="18" charset="0"/>
              </a:rPr>
              <a:t>in respect of receipt in the nature of repayment of loan by NBFCs or HFCs</a:t>
            </a:r>
            <a:r>
              <a:rPr lang="en-US" sz="2400" dirty="0">
                <a:latin typeface="Times New Roman" pitchFamily="18" charset="0"/>
                <a:cs typeface="Times New Roman" pitchFamily="18" charset="0"/>
              </a:rPr>
              <a:t>, </a:t>
            </a:r>
            <a:r>
              <a:rPr lang="en-US" sz="2400" b="1" u="sng" dirty="0">
                <a:latin typeface="Times New Roman" pitchFamily="18" charset="0"/>
                <a:cs typeface="Times New Roman" pitchFamily="18" charset="0"/>
              </a:rPr>
              <a:t>the receipt of one </a:t>
            </a:r>
            <a:r>
              <a:rPr lang="en-US" sz="2400" b="1" u="sng" dirty="0" err="1">
                <a:latin typeface="Times New Roman" pitchFamily="18" charset="0"/>
                <a:cs typeface="Times New Roman" pitchFamily="18" charset="0"/>
              </a:rPr>
              <a:t>instalment</a:t>
            </a:r>
            <a:r>
              <a:rPr lang="en-US" sz="2400" b="1" u="sng" dirty="0">
                <a:latin typeface="Times New Roman" pitchFamily="18" charset="0"/>
                <a:cs typeface="Times New Roman" pitchFamily="18" charset="0"/>
              </a:rPr>
              <a:t> of loan repayment in respect of a loan shall constitute a ‘single transaction’ as specified in clause (b) of section 269ST of the Act</a:t>
            </a:r>
            <a:r>
              <a:rPr lang="en-US" sz="2400" dirty="0">
                <a:latin typeface="Times New Roman" pitchFamily="18" charset="0"/>
                <a:cs typeface="Times New Roman" pitchFamily="18" charset="0"/>
              </a:rPr>
              <a:t> and </a:t>
            </a:r>
            <a:r>
              <a:rPr lang="en-US" sz="2400" b="1" u="sng" dirty="0">
                <a:latin typeface="Times New Roman" pitchFamily="18" charset="0"/>
                <a:cs typeface="Times New Roman" pitchFamily="18" charset="0"/>
              </a:rPr>
              <a:t>all the </a:t>
            </a:r>
            <a:r>
              <a:rPr lang="en-US" sz="2400" b="1" u="sng" dirty="0" err="1">
                <a:latin typeface="Times New Roman" pitchFamily="18" charset="0"/>
                <a:cs typeface="Times New Roman" pitchFamily="18" charset="0"/>
              </a:rPr>
              <a:t>instalments</a:t>
            </a:r>
            <a:r>
              <a:rPr lang="en-US" sz="2400" b="1" u="sng" dirty="0">
                <a:latin typeface="Times New Roman" pitchFamily="18" charset="0"/>
                <a:cs typeface="Times New Roman" pitchFamily="18" charset="0"/>
              </a:rPr>
              <a:t> paid for a loan shall not be aggregated for the purposes of determining applicability of the provisions section 269ST. </a:t>
            </a:r>
          </a:p>
          <a:p>
            <a:pPr marL="365760" indent="-256032" algn="r" eaLnBrk="1" fontAlgn="auto" hangingPunct="1">
              <a:spcAft>
                <a:spcPts val="0"/>
              </a:spcAft>
              <a:buFont typeface="Arial" pitchFamily="34" charset="0"/>
              <a:buNone/>
              <a:defRPr/>
            </a:pPr>
            <a:r>
              <a:rPr lang="en-US" sz="2400" dirty="0">
                <a:latin typeface="Times New Roman" pitchFamily="18" charset="0"/>
                <a:cs typeface="Times New Roman" pitchFamily="18" charset="0"/>
              </a:rPr>
              <a:t>(</a:t>
            </a:r>
            <a:r>
              <a:rPr lang="en-US" sz="2400" dirty="0" err="1">
                <a:latin typeface="Times New Roman" pitchFamily="18" charset="0"/>
                <a:cs typeface="Times New Roman" pitchFamily="18" charset="0"/>
              </a:rPr>
              <a:t>Salil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Mishra</a:t>
            </a:r>
            <a:r>
              <a:rPr lang="en-US" sz="2400" dirty="0">
                <a:latin typeface="Times New Roman" pitchFamily="18" charset="0"/>
                <a:cs typeface="Times New Roman" pitchFamily="18" charset="0"/>
              </a:rPr>
              <a:t>) </a:t>
            </a:r>
          </a:p>
          <a:p>
            <a:pPr marL="365760" indent="-256032" algn="r" eaLnBrk="1" fontAlgn="auto" hangingPunct="1">
              <a:spcAft>
                <a:spcPts val="0"/>
              </a:spcAft>
              <a:buFont typeface="Arial" pitchFamily="34" charset="0"/>
              <a:buNone/>
              <a:defRPr/>
            </a:pPr>
            <a:r>
              <a:rPr lang="en-US" sz="2400" dirty="0">
                <a:latin typeface="Times New Roman" pitchFamily="18" charset="0"/>
                <a:cs typeface="Times New Roman" pitchFamily="18" charset="0"/>
              </a:rPr>
              <a:t>Director (Tax Policy &amp; Legislation)</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Content Placeholder 2"/>
          <p:cNvSpPr>
            <a:spLocks noGrp="1"/>
          </p:cNvSpPr>
          <p:nvPr>
            <p:ph idx="1"/>
          </p:nvPr>
        </p:nvSpPr>
        <p:spPr>
          <a:xfrm>
            <a:off x="107504" y="0"/>
            <a:ext cx="8807896" cy="6629400"/>
          </a:xfrm>
        </p:spPr>
        <p:txBody>
          <a:bodyPr>
            <a:noAutofit/>
          </a:bodyPr>
          <a:lstStyle/>
          <a:p>
            <a:pPr algn="ctr" eaLnBrk="1" hangingPunct="1">
              <a:spcBef>
                <a:spcPts val="0"/>
              </a:spcBef>
              <a:buFont typeface="Wingdings 3" pitchFamily="18" charset="2"/>
              <a:buNone/>
            </a:pPr>
            <a:r>
              <a:rPr lang="en-US" sz="2050" b="1" dirty="0">
                <a:latin typeface="Times New Roman" pitchFamily="18" charset="0"/>
                <a:cs typeface="Times New Roman" pitchFamily="18" charset="0"/>
              </a:rPr>
              <a:t>Circular No. 27/ 2017    F. No. 370149/213/2017 -TPL </a:t>
            </a:r>
          </a:p>
          <a:p>
            <a:pPr algn="r" eaLnBrk="1" hangingPunct="1">
              <a:spcBef>
                <a:spcPts val="0"/>
              </a:spcBef>
              <a:buFont typeface="Wingdings 3" pitchFamily="18" charset="2"/>
              <a:buNone/>
            </a:pPr>
            <a:r>
              <a:rPr lang="en-US" sz="2050" dirty="0">
                <a:latin typeface="Times New Roman" pitchFamily="18" charset="0"/>
                <a:cs typeface="Times New Roman" pitchFamily="18" charset="0"/>
              </a:rPr>
              <a:t>New Delhi, Dated 3 November, 2017</a:t>
            </a:r>
          </a:p>
          <a:p>
            <a:pPr algn="just" eaLnBrk="1" hangingPunct="1">
              <a:spcBef>
                <a:spcPts val="0"/>
              </a:spcBef>
              <a:buFont typeface="Wingdings 3" pitchFamily="18" charset="2"/>
              <a:buNone/>
            </a:pPr>
            <a:r>
              <a:rPr lang="en-US" sz="2050" b="1" u="sng" dirty="0">
                <a:latin typeface="Times New Roman" pitchFamily="18" charset="0"/>
                <a:cs typeface="Times New Roman" pitchFamily="18" charset="0"/>
              </a:rPr>
              <a:t>Clarification on Cash sale of agricultural produce by cultivators/ agriculturist </a:t>
            </a:r>
          </a:p>
          <a:p>
            <a:pPr algn="just" eaLnBrk="1" hangingPunct="1">
              <a:spcBef>
                <a:spcPts val="0"/>
              </a:spcBef>
              <a:buFont typeface="Wingdings 3" pitchFamily="18" charset="2"/>
              <a:buNone/>
            </a:pPr>
            <a:r>
              <a:rPr lang="en-US" sz="2050" dirty="0">
                <a:latin typeface="Times New Roman" pitchFamily="18" charset="0"/>
                <a:cs typeface="Times New Roman" pitchFamily="18" charset="0"/>
              </a:rPr>
              <a:t>	1.	Representations have been received from the stakeholders regarding applicability of income-tax provision to </a:t>
            </a:r>
            <a:r>
              <a:rPr lang="en-US" sz="2050" b="1" u="sng" dirty="0">
                <a:latin typeface="Times New Roman" pitchFamily="18" charset="0"/>
                <a:cs typeface="Times New Roman" pitchFamily="18" charset="0"/>
              </a:rPr>
              <a:t>cash sale of agricultural produce by cultivators/agriculturists to traders.</a:t>
            </a:r>
          </a:p>
          <a:p>
            <a:pPr algn="just" eaLnBrk="1" hangingPunct="1">
              <a:spcBef>
                <a:spcPts val="0"/>
              </a:spcBef>
              <a:buFont typeface="Wingdings 3" pitchFamily="18" charset="2"/>
              <a:buNone/>
            </a:pPr>
            <a:r>
              <a:rPr lang="en-US" sz="2050" dirty="0">
                <a:latin typeface="Times New Roman" pitchFamily="18" charset="0"/>
                <a:cs typeface="Times New Roman" pitchFamily="18" charset="0"/>
              </a:rPr>
              <a:t>	2. In this context, it is stated that the provisions of </a:t>
            </a:r>
            <a:r>
              <a:rPr lang="en-US" sz="2050" b="1" u="sng" dirty="0">
                <a:latin typeface="Times New Roman" pitchFamily="18" charset="0"/>
                <a:cs typeface="Times New Roman" pitchFamily="18" charset="0"/>
              </a:rPr>
              <a:t>section 40A (3) </a:t>
            </a:r>
            <a:r>
              <a:rPr lang="en-US" sz="2050" dirty="0">
                <a:latin typeface="Times New Roman" pitchFamily="18" charset="0"/>
                <a:cs typeface="Times New Roman" pitchFamily="18" charset="0"/>
              </a:rPr>
              <a:t>of the Income-tax Act, 1961 (`the Act’) </a:t>
            </a:r>
            <a:r>
              <a:rPr lang="en-US" sz="2050" b="1" u="sng" dirty="0">
                <a:latin typeface="Times New Roman" pitchFamily="18" charset="0"/>
                <a:cs typeface="Times New Roman" pitchFamily="18" charset="0"/>
              </a:rPr>
              <a:t>provides for the disallowances of expenditure exceeding Rs. 10000 made otherwise than by an account payee cheque / draft </a:t>
            </a:r>
            <a:r>
              <a:rPr lang="en-US" sz="2050" dirty="0">
                <a:latin typeface="Times New Roman" pitchFamily="18" charset="0"/>
                <a:cs typeface="Times New Roman" pitchFamily="18" charset="0"/>
              </a:rPr>
              <a:t>or use of electronic clearing system through a bank account. </a:t>
            </a:r>
          </a:p>
          <a:p>
            <a:pPr algn="just" eaLnBrk="1" hangingPunct="1">
              <a:spcBef>
                <a:spcPts val="0"/>
              </a:spcBef>
              <a:buFont typeface="Wingdings 3" pitchFamily="18" charset="2"/>
              <a:buNone/>
            </a:pPr>
            <a:r>
              <a:rPr lang="en-US" sz="2050" dirty="0">
                <a:latin typeface="Times New Roman" pitchFamily="18" charset="0"/>
                <a:cs typeface="Times New Roman" pitchFamily="18" charset="0"/>
              </a:rPr>
              <a:t>	However, </a:t>
            </a:r>
            <a:r>
              <a:rPr lang="en-US" sz="2050" b="1" u="sng" dirty="0">
                <a:latin typeface="Times New Roman" pitchFamily="18" charset="0"/>
                <a:cs typeface="Times New Roman" pitchFamily="18" charset="0"/>
              </a:rPr>
              <a:t>rule 6DD of the Income-tax Rules, 1962 (`IT Rules’) carves out certain exceptions from application of the provisions of section 40A (3</a:t>
            </a:r>
            <a:r>
              <a:rPr lang="en-US" sz="2050" dirty="0">
                <a:latin typeface="Times New Roman" pitchFamily="18" charset="0"/>
                <a:cs typeface="Times New Roman" pitchFamily="18" charset="0"/>
              </a:rPr>
              <a:t>) in some specific cases and circumstances, which inter alia include </a:t>
            </a:r>
            <a:r>
              <a:rPr lang="en-US" sz="2050" b="1" u="sng" dirty="0">
                <a:latin typeface="Times New Roman" pitchFamily="18" charset="0"/>
                <a:cs typeface="Times New Roman" pitchFamily="18" charset="0"/>
              </a:rPr>
              <a:t>payments made for purchase of agricultural produce to the cultivators of such produce. </a:t>
            </a:r>
          </a:p>
          <a:p>
            <a:pPr algn="just" eaLnBrk="1" hangingPunct="1">
              <a:spcBef>
                <a:spcPts val="0"/>
              </a:spcBef>
              <a:buFont typeface="Wingdings 3" pitchFamily="18" charset="2"/>
              <a:buNone/>
            </a:pPr>
            <a:r>
              <a:rPr lang="en-US" sz="2050" dirty="0">
                <a:latin typeface="Times New Roman" pitchFamily="18" charset="0"/>
                <a:cs typeface="Times New Roman" pitchFamily="18" charset="0"/>
              </a:rPr>
              <a:t>	Therefore, </a:t>
            </a:r>
            <a:r>
              <a:rPr lang="en-US" sz="2050" b="1" u="sng" dirty="0">
                <a:latin typeface="Times New Roman" pitchFamily="18" charset="0"/>
                <a:cs typeface="Times New Roman" pitchFamily="18" charset="0"/>
              </a:rPr>
              <a:t>no disallowance under section 40A (3) of the Act can be made if the trader makes cash purchases of agricultural produce from the cultivator</a:t>
            </a:r>
            <a:r>
              <a:rPr lang="en-US" sz="2050" dirty="0">
                <a:latin typeface="Times New Roman" pitchFamily="18" charset="0"/>
                <a:cs typeface="Times New Roman" pitchFamily="18" charset="0"/>
              </a:rPr>
              <a:t>.</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Content Placeholder 2"/>
          <p:cNvSpPr>
            <a:spLocks noGrp="1"/>
          </p:cNvSpPr>
          <p:nvPr>
            <p:ph idx="1"/>
          </p:nvPr>
        </p:nvSpPr>
        <p:spPr>
          <a:xfrm>
            <a:off x="152400" y="44624"/>
            <a:ext cx="8839200" cy="6400800"/>
          </a:xfrm>
        </p:spPr>
        <p:txBody>
          <a:bodyPr>
            <a:normAutofit/>
          </a:bodyPr>
          <a:lstStyle/>
          <a:p>
            <a:pPr marL="0" indent="0" algn="just" defTabSz="179388" eaLnBrk="1" hangingPunct="1">
              <a:buFont typeface="Wingdings 3" pitchFamily="18" charset="2"/>
              <a:buNone/>
            </a:pPr>
            <a:r>
              <a:rPr lang="en-US" sz="2100" dirty="0">
                <a:latin typeface="Times New Roman" pitchFamily="18" charset="0"/>
                <a:cs typeface="Times New Roman" pitchFamily="18" charset="0"/>
              </a:rPr>
              <a:t>3. Further, section 269ST, subject to certain exceptions, prohibits receipt of </a:t>
            </a:r>
            <a:r>
              <a:rPr lang="en-US" sz="2100" dirty="0" err="1">
                <a:latin typeface="Times New Roman" pitchFamily="18" charset="0"/>
                <a:cs typeface="Times New Roman" pitchFamily="18" charset="0"/>
              </a:rPr>
              <a:t>Rs</a:t>
            </a:r>
            <a:r>
              <a:rPr lang="en-US" sz="2100" dirty="0">
                <a:latin typeface="Times New Roman" pitchFamily="18" charset="0"/>
                <a:cs typeface="Times New Roman" pitchFamily="18" charset="0"/>
              </a:rPr>
              <a:t>. 2 lakh or more otherwise than by an account payee cheque/draft or by use of electronic clearing system through a bank account from a person in a day or in respect of a single transaction or in respect of transactions relating to an event or occasion from a person. </a:t>
            </a:r>
          </a:p>
          <a:p>
            <a:pPr marL="0" indent="0" algn="just" defTabSz="179388" eaLnBrk="1" hangingPunct="1">
              <a:buFont typeface="Wingdings 3" pitchFamily="18" charset="2"/>
              <a:buNone/>
            </a:pPr>
            <a:r>
              <a:rPr lang="en-US" sz="2100" b="1" u="sng" dirty="0">
                <a:latin typeface="Times New Roman" pitchFamily="18" charset="0"/>
                <a:cs typeface="Times New Roman" pitchFamily="18" charset="0"/>
              </a:rPr>
              <a:t>Therefore, any cash sale of an amount of Rs. 2 lakh or more by a cultivator of agricultural produce is prohibited under section 269ST of the Act.</a:t>
            </a:r>
          </a:p>
          <a:p>
            <a:pPr marL="0" indent="0" algn="just" defTabSz="179388" eaLnBrk="1" hangingPunct="1">
              <a:buFont typeface="Wingdings 3" pitchFamily="18" charset="2"/>
              <a:buNone/>
            </a:pPr>
            <a:r>
              <a:rPr lang="en-US" sz="2100" dirty="0">
                <a:latin typeface="Times New Roman" pitchFamily="18" charset="0"/>
                <a:cs typeface="Times New Roman" pitchFamily="18" charset="0"/>
              </a:rPr>
              <a:t>4. Further also the provisions relating to quoting of PAN or furnishing of Form No.60 under rule 114B of the IT Rules do not apply to the sale transaction of Rs.2 Lakh or less.</a:t>
            </a:r>
          </a:p>
          <a:p>
            <a:pPr marL="0" indent="0" algn="just" defTabSz="179388" eaLnBrk="1" hangingPunct="1">
              <a:buFont typeface="Wingdings 3" pitchFamily="18" charset="2"/>
              <a:buNone/>
            </a:pPr>
            <a:r>
              <a:rPr lang="en-US" sz="2100" dirty="0">
                <a:latin typeface="Times New Roman" pitchFamily="18" charset="0"/>
                <a:cs typeface="Times New Roman" pitchFamily="18" charset="0"/>
              </a:rPr>
              <a:t>5. </a:t>
            </a:r>
            <a:r>
              <a:rPr lang="en-US" sz="2100" b="1" u="sng" dirty="0">
                <a:latin typeface="Times New Roman" pitchFamily="18" charset="0"/>
                <a:cs typeface="Times New Roman" pitchFamily="18" charset="0"/>
              </a:rPr>
              <a:t>In view of the above, it is clarified that cash sale of the agricultural produce by its cultivator to the trader for an amount less than Rs 2 Lakh will not:–</a:t>
            </a:r>
          </a:p>
          <a:p>
            <a:pPr marL="0" indent="0" algn="just" defTabSz="179388" eaLnBrk="1" hangingPunct="1">
              <a:buFont typeface="Wingdings 3" pitchFamily="18" charset="2"/>
              <a:buNone/>
            </a:pPr>
            <a:r>
              <a:rPr lang="en-US" sz="2100" b="1" u="sng" dirty="0">
                <a:latin typeface="Times New Roman" pitchFamily="18" charset="0"/>
                <a:cs typeface="Times New Roman" pitchFamily="18" charset="0"/>
              </a:rPr>
              <a:t>a) result in any disallowance of expenditure under section 40A (3) of the Act in the case of trader. </a:t>
            </a:r>
          </a:p>
          <a:p>
            <a:pPr marL="0" indent="0" algn="just" defTabSz="179388" eaLnBrk="1" hangingPunct="1">
              <a:buFont typeface="Wingdings 3" pitchFamily="18" charset="2"/>
              <a:buNone/>
            </a:pPr>
            <a:r>
              <a:rPr lang="en-US" sz="2100" b="1" u="sng" dirty="0">
                <a:latin typeface="Times New Roman" pitchFamily="18" charset="0"/>
                <a:cs typeface="Times New Roman" pitchFamily="18" charset="0"/>
              </a:rPr>
              <a:t>b) attract prohibition under section 269ST of the Act in the case of the cultivator; and </a:t>
            </a:r>
          </a:p>
          <a:p>
            <a:pPr marL="0" indent="0" algn="just" defTabSz="179388" eaLnBrk="1" hangingPunct="1">
              <a:buFont typeface="Wingdings 3" pitchFamily="18" charset="2"/>
              <a:buNone/>
            </a:pPr>
            <a:r>
              <a:rPr lang="en-US" sz="2100" b="1" u="sng" dirty="0">
                <a:latin typeface="Times New Roman" pitchFamily="18" charset="0"/>
                <a:cs typeface="Times New Roman" pitchFamily="18" charset="0"/>
              </a:rPr>
              <a:t>c) require the cultivator to quote his PAN/ or furnish Form No. 60.</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Content Placeholder 4"/>
          <p:cNvSpPr>
            <a:spLocks noGrp="1"/>
          </p:cNvSpPr>
          <p:nvPr>
            <p:ph idx="1"/>
          </p:nvPr>
        </p:nvSpPr>
        <p:spPr>
          <a:xfrm>
            <a:off x="304800" y="228600"/>
            <a:ext cx="8382000" cy="5897563"/>
          </a:xfrm>
        </p:spPr>
        <p:txBody>
          <a:bodyPr/>
          <a:lstStyle/>
          <a:p>
            <a:pPr algn="just" eaLnBrk="1" hangingPunct="1">
              <a:buFont typeface="Arial" pitchFamily="34" charset="0"/>
              <a:buNone/>
            </a:pPr>
            <a:r>
              <a:rPr lang="en-US" sz="2400" b="1" dirty="0">
                <a:latin typeface="Times New Roman" pitchFamily="18" charset="0"/>
                <a:cs typeface="Times New Roman" pitchFamily="18" charset="0"/>
              </a:rPr>
              <a:t>Example </a:t>
            </a:r>
          </a:p>
          <a:p>
            <a:pPr algn="just" eaLnBrk="1" hangingPunct="1">
              <a:buFont typeface="Arial" pitchFamily="34" charset="0"/>
              <a:buNone/>
            </a:pPr>
            <a:endParaRPr lang="en-US" sz="2400" dirty="0">
              <a:latin typeface="Times New Roman" pitchFamily="18" charset="0"/>
              <a:cs typeface="Times New Roman" pitchFamily="18" charset="0"/>
            </a:endParaRPr>
          </a:p>
          <a:p>
            <a:pPr algn="just" eaLnBrk="1" hangingPunct="1">
              <a:buFont typeface="Arial" pitchFamily="34" charset="0"/>
              <a:buNone/>
            </a:pPr>
            <a:r>
              <a:rPr lang="en-US" sz="2400" dirty="0">
                <a:latin typeface="Times New Roman" pitchFamily="18" charset="0"/>
                <a:cs typeface="Times New Roman" pitchFamily="18" charset="0"/>
              </a:rPr>
              <a:t>Suppose Mr. A is paying his Rs. 10,00,000/- loan from a Non-Banking Finance Company in cash and he has paid Rs. 25,000/- of instalments each month. Then in a year his payment will be Rs. 3.00 Lakhs and which violates provisions of Section 269ST in the hand of NBFC(s).</a:t>
            </a:r>
          </a:p>
          <a:p>
            <a:pPr algn="just" eaLnBrk="1" hangingPunct="1">
              <a:buFont typeface="Arial" pitchFamily="34" charset="0"/>
              <a:buNone/>
            </a:pPr>
            <a:endParaRPr lang="en-US" sz="2400" dirty="0">
              <a:latin typeface="Times New Roman" pitchFamily="18" charset="0"/>
              <a:cs typeface="Times New Roman" pitchFamily="18" charset="0"/>
            </a:endParaRPr>
          </a:p>
          <a:p>
            <a:pPr algn="just" eaLnBrk="1" hangingPunct="1">
              <a:buFont typeface="Arial" pitchFamily="34" charset="0"/>
              <a:buNone/>
            </a:pPr>
            <a:r>
              <a:rPr lang="en-US" sz="2400" b="1" u="sng" dirty="0">
                <a:latin typeface="Times New Roman" pitchFamily="18" charset="0"/>
                <a:cs typeface="Times New Roman" pitchFamily="18" charset="0"/>
              </a:rPr>
              <a:t>Now in this case single transaction should not be more than Rs. 2.00 Lakhs and not all instalments in a year should be aggregated. [Circular No.22/2017 dated 3 July, 2017</a:t>
            </a:r>
            <a:r>
              <a:rPr lang="en-US" sz="2400" dirty="0">
                <a:latin typeface="Times New Roman" pitchFamily="18" charset="0"/>
                <a:cs typeface="Times New Roman" pitchFamily="18" charset="0"/>
              </a:rPr>
              <a:t>].</a:t>
            </a:r>
          </a:p>
          <a:p>
            <a:pPr algn="just" eaLnBrk="1" hangingPunct="1">
              <a:buFont typeface="Arial" pitchFamily="34" charset="0"/>
              <a:buNone/>
            </a:pPr>
            <a:endParaRPr lang="en-US" sz="24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Content Placeholder 4"/>
          <p:cNvSpPr>
            <a:spLocks noGrp="1"/>
          </p:cNvSpPr>
          <p:nvPr>
            <p:ph idx="1"/>
          </p:nvPr>
        </p:nvSpPr>
        <p:spPr>
          <a:xfrm>
            <a:off x="304800" y="228600"/>
            <a:ext cx="8382000" cy="5897563"/>
          </a:xfrm>
        </p:spPr>
        <p:txBody>
          <a:bodyPr/>
          <a:lstStyle/>
          <a:p>
            <a:pPr eaLnBrk="1" hangingPunct="1">
              <a:buFont typeface="Wingdings 3" pitchFamily="18" charset="2"/>
              <a:buNone/>
            </a:pPr>
            <a:r>
              <a:rPr lang="en-US" sz="2400" b="1" dirty="0">
                <a:latin typeface="Times New Roman" pitchFamily="18" charset="0"/>
                <a:cs typeface="Times New Roman" pitchFamily="18" charset="0"/>
              </a:rPr>
              <a:t>[Notification No. 57 /2017, F.No.370142/10/2017-TPL] </a:t>
            </a:r>
          </a:p>
          <a:p>
            <a:pPr eaLnBrk="1" hangingPunct="1">
              <a:buFont typeface="Wingdings 3" pitchFamily="18" charset="2"/>
              <a:buNone/>
            </a:pPr>
            <a:r>
              <a:rPr lang="en-US" sz="2400" b="1" dirty="0">
                <a:latin typeface="Times New Roman" pitchFamily="18" charset="0"/>
                <a:cs typeface="Times New Roman" pitchFamily="18" charset="0"/>
              </a:rPr>
              <a:t>Dated the 03 </a:t>
            </a:r>
            <a:r>
              <a:rPr lang="en-US" sz="2400" b="1" dirty="0" err="1">
                <a:latin typeface="Times New Roman" pitchFamily="18" charset="0"/>
                <a:cs typeface="Times New Roman" pitchFamily="18" charset="0"/>
              </a:rPr>
              <a:t>rd</a:t>
            </a:r>
            <a:r>
              <a:rPr lang="en-US" sz="2400" b="1" dirty="0">
                <a:latin typeface="Times New Roman" pitchFamily="18" charset="0"/>
                <a:cs typeface="Times New Roman" pitchFamily="18" charset="0"/>
              </a:rPr>
              <a:t> July, 2017</a:t>
            </a:r>
          </a:p>
          <a:p>
            <a:pPr algn="just" eaLnBrk="1" hangingPunct="1">
              <a:buFont typeface="Arial" pitchFamily="34" charset="0"/>
              <a:buNone/>
            </a:pPr>
            <a:endParaRPr lang="en-US" sz="2400" dirty="0">
              <a:latin typeface="Times New Roman" pitchFamily="18" charset="0"/>
              <a:cs typeface="Times New Roman" pitchFamily="18" charset="0"/>
            </a:endParaRPr>
          </a:p>
          <a:p>
            <a:pPr algn="just" eaLnBrk="1" hangingPunct="1">
              <a:buFont typeface="Arial" pitchFamily="34" charset="0"/>
              <a:buNone/>
            </a:pPr>
            <a:r>
              <a:rPr lang="en-US" sz="2400" dirty="0">
                <a:latin typeface="Times New Roman" pitchFamily="18" charset="0"/>
                <a:cs typeface="Times New Roman" pitchFamily="18" charset="0"/>
              </a:rPr>
              <a:t>The </a:t>
            </a:r>
            <a:r>
              <a:rPr lang="en-US" sz="2400" b="1" u="sng" dirty="0">
                <a:latin typeface="Times New Roman" pitchFamily="18" charset="0"/>
                <a:cs typeface="Times New Roman" pitchFamily="18" charset="0"/>
              </a:rPr>
              <a:t>Central Government </a:t>
            </a:r>
            <a:r>
              <a:rPr lang="en-US" sz="2400" dirty="0">
                <a:latin typeface="Times New Roman" pitchFamily="18" charset="0"/>
                <a:cs typeface="Times New Roman" pitchFamily="18" charset="0"/>
              </a:rPr>
              <a:t>hereby specifies that the </a:t>
            </a:r>
            <a:r>
              <a:rPr lang="en-US" sz="2400" b="1" u="sng" dirty="0">
                <a:latin typeface="Times New Roman" pitchFamily="18" charset="0"/>
                <a:cs typeface="Times New Roman" pitchFamily="18" charset="0"/>
              </a:rPr>
              <a:t>provision of section 269ST shall not apply to the following, namely:- </a:t>
            </a:r>
          </a:p>
          <a:p>
            <a:pPr algn="just" eaLnBrk="1" hangingPunct="1">
              <a:buFont typeface="Arial" pitchFamily="34" charset="0"/>
              <a:buNone/>
            </a:pPr>
            <a:r>
              <a:rPr lang="en-US" sz="2400" dirty="0">
                <a:latin typeface="Times New Roman" pitchFamily="18" charset="0"/>
                <a:cs typeface="Times New Roman" pitchFamily="18" charset="0"/>
              </a:rPr>
              <a:t>(a) receipt by a business correspondent on behalf of a banking company or co-operative bank, in accordance with the guidelines issued by the Reserve Bank of India</a:t>
            </a:r>
            <a:r>
              <a:rPr lang="en-US" sz="2400" b="1" u="sng" dirty="0">
                <a:latin typeface="Times New Roman" pitchFamily="18" charset="0"/>
                <a:cs typeface="Times New Roman" pitchFamily="18" charset="0"/>
              </a:rPr>
              <a:t>; </a:t>
            </a:r>
          </a:p>
          <a:p>
            <a:pPr algn="just" eaLnBrk="1" hangingPunct="1">
              <a:buFont typeface="Arial" pitchFamily="34" charset="0"/>
              <a:buNone/>
            </a:pPr>
            <a:r>
              <a:rPr lang="en-US" sz="2400" dirty="0">
                <a:latin typeface="Times New Roman" pitchFamily="18" charset="0"/>
                <a:cs typeface="Times New Roman" pitchFamily="18" charset="0"/>
              </a:rPr>
              <a:t>(b) receipt by a white label automated teller machine operator from retail outlet sources on behalf of a banking company or co-operative bank, in accordance with the </a:t>
            </a:r>
            <a:r>
              <a:rPr lang="en-US" sz="2400" dirty="0" err="1">
                <a:latin typeface="Times New Roman" pitchFamily="18" charset="0"/>
                <a:cs typeface="Times New Roman" pitchFamily="18" charset="0"/>
              </a:rPr>
              <a:t>authorisation</a:t>
            </a:r>
            <a:r>
              <a:rPr lang="en-US" sz="2400" dirty="0">
                <a:latin typeface="Times New Roman" pitchFamily="18" charset="0"/>
                <a:cs typeface="Times New Roman" pitchFamily="18" charset="0"/>
              </a:rPr>
              <a:t> issued by the Reserve Bank of India under the Payment and Settlement Systems Act, 2007 (51 of 2007); </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Content Placeholder 4"/>
          <p:cNvSpPr>
            <a:spLocks noGrp="1"/>
          </p:cNvSpPr>
          <p:nvPr>
            <p:ph idx="1"/>
          </p:nvPr>
        </p:nvSpPr>
        <p:spPr>
          <a:xfrm>
            <a:off x="228600" y="228600"/>
            <a:ext cx="8610600" cy="5897563"/>
          </a:xfrm>
        </p:spPr>
        <p:txBody>
          <a:bodyPr/>
          <a:lstStyle/>
          <a:p>
            <a:pPr lvl="1" algn="just" eaLnBrk="1" hangingPunct="1">
              <a:buFont typeface="Arial" pitchFamily="34" charset="0"/>
              <a:buNone/>
            </a:pPr>
            <a:r>
              <a:rPr lang="en-US" sz="2400" dirty="0">
                <a:latin typeface="Times New Roman" pitchFamily="18" charset="0"/>
                <a:cs typeface="Times New Roman" pitchFamily="18" charset="0"/>
              </a:rPr>
              <a:t>(c) receipt from an agent by an issuer of pre-paid payment instruments, in accordance with the </a:t>
            </a:r>
            <a:r>
              <a:rPr lang="en-US" sz="2400" dirty="0" err="1">
                <a:latin typeface="Times New Roman" pitchFamily="18" charset="0"/>
                <a:cs typeface="Times New Roman" pitchFamily="18" charset="0"/>
              </a:rPr>
              <a:t>authorisation</a:t>
            </a:r>
            <a:r>
              <a:rPr lang="en-US" sz="2400" dirty="0">
                <a:latin typeface="Times New Roman" pitchFamily="18" charset="0"/>
                <a:cs typeface="Times New Roman" pitchFamily="18" charset="0"/>
              </a:rPr>
              <a:t> issued by the Reserve Bank of India under the Payment and Settlement Systems Act, 2007 (51 of 2007); </a:t>
            </a:r>
          </a:p>
          <a:p>
            <a:pPr lvl="1" algn="just" eaLnBrk="1" hangingPunct="1">
              <a:buFont typeface="Arial" pitchFamily="34" charset="0"/>
              <a:buNone/>
            </a:pPr>
            <a:r>
              <a:rPr lang="en-US" sz="2400" dirty="0">
                <a:latin typeface="Times New Roman" pitchFamily="18" charset="0"/>
                <a:cs typeface="Times New Roman" pitchFamily="18" charset="0"/>
              </a:rPr>
              <a:t>(d) receipt by a company or institution issuing credit cards against bills raised in respect of one or more credit cards; </a:t>
            </a:r>
          </a:p>
          <a:p>
            <a:pPr lvl="1" algn="just" eaLnBrk="1" hangingPunct="1">
              <a:buFont typeface="Arial" pitchFamily="34" charset="0"/>
              <a:buNone/>
            </a:pPr>
            <a:r>
              <a:rPr lang="en-US" sz="2400" dirty="0">
                <a:latin typeface="Times New Roman" pitchFamily="18" charset="0"/>
                <a:cs typeface="Times New Roman" pitchFamily="18" charset="0"/>
              </a:rPr>
              <a:t>(e) receipt which is not includible in the total income under clause (17A) of section 10 of the Income-tax Act, 1961.</a:t>
            </a:r>
          </a:p>
          <a:p>
            <a:pPr algn="just" eaLnBrk="1" hangingPunct="1">
              <a:buFont typeface="Arial" pitchFamily="34" charset="0"/>
              <a:buNone/>
            </a:pPr>
            <a:endParaRPr lang="en-US" sz="2400" dirty="0">
              <a:latin typeface="Times New Roman" pitchFamily="18" charset="0"/>
              <a:cs typeface="Times New Roman" pitchFamily="18" charset="0"/>
            </a:endParaRPr>
          </a:p>
          <a:p>
            <a:pPr algn="just" eaLnBrk="1" hangingPunct="1">
              <a:buFont typeface="Arial" pitchFamily="34" charset="0"/>
              <a:buNone/>
            </a:pPr>
            <a:r>
              <a:rPr lang="en-US" sz="2400" dirty="0">
                <a:latin typeface="Times New Roman" pitchFamily="18" charset="0"/>
                <a:cs typeface="Times New Roman" pitchFamily="18" charset="0"/>
              </a:rPr>
              <a:t>2. The notification shall be deemed to have come into force with effect from the 1 st day of April, 2017.</a:t>
            </a:r>
          </a:p>
          <a:p>
            <a:pPr algn="just" eaLnBrk="1" hangingPunct="1">
              <a:buFont typeface="Arial" pitchFamily="34" charset="0"/>
              <a:buNone/>
            </a:pPr>
            <a:endParaRPr lang="en-US" sz="2400" dirty="0">
              <a:latin typeface="Times New Roman" pitchFamily="18" charset="0"/>
              <a:cs typeface="Times New Roman" pitchFamily="18" charset="0"/>
            </a:endParaRPr>
          </a:p>
          <a:p>
            <a:pPr algn="r" eaLnBrk="1" hangingPunct="1">
              <a:buFont typeface="Arial" pitchFamily="34" charset="0"/>
              <a:buNone/>
            </a:pPr>
            <a:r>
              <a:rPr lang="en-US" sz="2400" dirty="0">
                <a:latin typeface="Times New Roman" pitchFamily="18" charset="0"/>
                <a:cs typeface="Times New Roman" pitchFamily="18" charset="0"/>
              </a:rPr>
              <a:t>(Salil Mishra) </a:t>
            </a:r>
          </a:p>
          <a:p>
            <a:pPr algn="r" eaLnBrk="1" hangingPunct="1">
              <a:buFont typeface="Arial" pitchFamily="34" charset="0"/>
              <a:buNone/>
            </a:pPr>
            <a:r>
              <a:rPr lang="en-US" sz="2400" dirty="0">
                <a:latin typeface="Times New Roman" pitchFamily="18" charset="0"/>
                <a:cs typeface="Times New Roman" pitchFamily="18" charset="0"/>
              </a:rPr>
              <a:t>Director (Tax Policy &amp; Legislation)</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139700" y="655638"/>
            <a:ext cx="8763000" cy="3535362"/>
          </a:xfrm>
        </p:spPr>
        <p:style>
          <a:lnRef idx="2">
            <a:schemeClr val="dk1"/>
          </a:lnRef>
          <a:fillRef idx="1">
            <a:schemeClr val="lt1"/>
          </a:fillRef>
          <a:effectRef idx="0">
            <a:schemeClr val="dk1"/>
          </a:effectRef>
          <a:fontRef idx="minor">
            <a:schemeClr val="dk1"/>
          </a:fontRef>
        </p:style>
        <p:txBody>
          <a:bodyPr>
            <a:noAutofit/>
          </a:bodyPr>
          <a:lstStyle/>
          <a:p>
            <a:pPr marL="365760" indent="-256032" algn="just" eaLnBrk="1" fontAlgn="auto" hangingPunct="1">
              <a:spcAft>
                <a:spcPts val="0"/>
              </a:spcAft>
              <a:buFont typeface="Wingdings 3"/>
              <a:buNone/>
              <a:defRPr/>
            </a:pPr>
            <a:r>
              <a:rPr lang="en-US" sz="2400" dirty="0">
                <a:solidFill>
                  <a:schemeClr val="tx1"/>
                </a:solidFill>
                <a:latin typeface="Times New Roman" pitchFamily="18" charset="0"/>
                <a:cs typeface="Times New Roman" pitchFamily="18" charset="0"/>
              </a:rPr>
              <a:t>(bb) Particulars of each receipt in an amount exceeding the limit specified in section 269ST, in aggregate from a person in a day or in respect of a single transaction or in respect of transitions relating to one event or occasions from a person, received by a </a:t>
            </a:r>
            <a:r>
              <a:rPr lang="en-US" sz="2400" dirty="0" err="1">
                <a:solidFill>
                  <a:schemeClr val="tx1"/>
                </a:solidFill>
                <a:latin typeface="Times New Roman" pitchFamily="18" charset="0"/>
                <a:cs typeface="Times New Roman" pitchFamily="18" charset="0"/>
              </a:rPr>
              <a:t>cheque</a:t>
            </a:r>
            <a:r>
              <a:rPr lang="en-US" sz="2400" dirty="0">
                <a:solidFill>
                  <a:schemeClr val="tx1"/>
                </a:solidFill>
                <a:latin typeface="Times New Roman" pitchFamily="18" charset="0"/>
                <a:cs typeface="Times New Roman" pitchFamily="18" charset="0"/>
              </a:rPr>
              <a:t> or bank draft, not being an account payee </a:t>
            </a:r>
            <a:r>
              <a:rPr lang="en-US" sz="2400" dirty="0" err="1">
                <a:solidFill>
                  <a:schemeClr val="tx1"/>
                </a:solidFill>
                <a:latin typeface="Times New Roman" pitchFamily="18" charset="0"/>
                <a:cs typeface="Times New Roman" pitchFamily="18" charset="0"/>
              </a:rPr>
              <a:t>cheque</a:t>
            </a:r>
            <a:r>
              <a:rPr lang="en-US" sz="2400" dirty="0">
                <a:solidFill>
                  <a:schemeClr val="tx1"/>
                </a:solidFill>
                <a:latin typeface="Times New Roman" pitchFamily="18" charset="0"/>
                <a:cs typeface="Times New Roman" pitchFamily="18" charset="0"/>
              </a:rPr>
              <a:t> or an account payee bank draft, during the previous year;—</a:t>
            </a:r>
          </a:p>
          <a:p>
            <a:pPr marL="623888" indent="-223838" algn="just" eaLnBrk="1" fontAlgn="auto" hangingPunct="1">
              <a:spcAft>
                <a:spcPts val="0"/>
              </a:spcAft>
              <a:buFont typeface="+mj-lt"/>
              <a:buAutoNum type="romanLcPeriod"/>
              <a:defRPr/>
            </a:pPr>
            <a:r>
              <a:rPr lang="en-US" sz="2400" dirty="0">
                <a:solidFill>
                  <a:schemeClr val="tx1"/>
                </a:solidFill>
                <a:latin typeface="Times New Roman" pitchFamily="18" charset="0"/>
                <a:cs typeface="Times New Roman" pitchFamily="18" charset="0"/>
              </a:rPr>
              <a:t>Name, address and Permanent Account Number (if available with the </a:t>
            </a:r>
            <a:r>
              <a:rPr lang="en-US" sz="2400" dirty="0" err="1">
                <a:solidFill>
                  <a:schemeClr val="tx1"/>
                </a:solidFill>
                <a:latin typeface="Times New Roman" pitchFamily="18" charset="0"/>
                <a:cs typeface="Times New Roman" pitchFamily="18" charset="0"/>
              </a:rPr>
              <a:t>assessee</a:t>
            </a:r>
            <a:r>
              <a:rPr lang="en-US" sz="2400" dirty="0">
                <a:solidFill>
                  <a:schemeClr val="tx1"/>
                </a:solidFill>
                <a:latin typeface="Times New Roman" pitchFamily="18" charset="0"/>
                <a:cs typeface="Times New Roman" pitchFamily="18" charset="0"/>
              </a:rPr>
              <a:t>) of the payer;</a:t>
            </a:r>
          </a:p>
          <a:p>
            <a:pPr marL="623888" indent="-223838" algn="just" eaLnBrk="1" fontAlgn="auto" hangingPunct="1">
              <a:spcAft>
                <a:spcPts val="0"/>
              </a:spcAft>
              <a:buFont typeface="+mj-lt"/>
              <a:buAutoNum type="romanLcPeriod"/>
              <a:defRPr/>
            </a:pPr>
            <a:r>
              <a:rPr lang="en-US" sz="2400" dirty="0">
                <a:solidFill>
                  <a:schemeClr val="tx1"/>
                </a:solidFill>
                <a:latin typeface="Times New Roman" pitchFamily="18" charset="0"/>
                <a:cs typeface="Times New Roman" pitchFamily="18" charset="0"/>
              </a:rPr>
              <a:t>Amount of receipt (in Rs.);</a:t>
            </a:r>
          </a:p>
          <a:p>
            <a:pPr marL="365760" indent="-256032" algn="just" eaLnBrk="1" fontAlgn="auto" hangingPunct="1">
              <a:spcAft>
                <a:spcPts val="0"/>
              </a:spcAft>
              <a:buFont typeface="Wingdings 3"/>
              <a:buNone/>
              <a:defRPr/>
            </a:pPr>
            <a:endParaRPr lang="en-US" sz="2400" dirty="0">
              <a:solidFill>
                <a:schemeClr val="tx1"/>
              </a:solidFill>
              <a:latin typeface="Times New Roman" pitchFamily="18" charset="0"/>
              <a:cs typeface="Times New Roman" pitchFamily="18" charset="0"/>
            </a:endParaRPr>
          </a:p>
        </p:txBody>
      </p:sp>
      <p:sp>
        <p:nvSpPr>
          <p:cNvPr id="95236" name="Rectangle 3"/>
          <p:cNvSpPr>
            <a:spLocks noChangeArrowheads="1"/>
          </p:cNvSpPr>
          <p:nvPr/>
        </p:nvSpPr>
        <p:spPr bwMode="auto">
          <a:xfrm>
            <a:off x="152400" y="76200"/>
            <a:ext cx="8839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31 (bb)</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096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8" name="Rectangle 3"/>
          <p:cNvSpPr>
            <a:spLocks noChangeArrowheads="1"/>
          </p:cNvSpPr>
          <p:nvPr/>
        </p:nvSpPr>
        <p:spPr bwMode="auto">
          <a:xfrm>
            <a:off x="152400" y="76200"/>
            <a:ext cx="8839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31 (bb)</a:t>
            </a: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30CF0E3D-3F2C-6E76-2534-F1A8277C781A}"/>
              </a:ext>
            </a:extLst>
          </p:cNvPr>
          <p:cNvPicPr>
            <a:picLocks noChangeAspect="1"/>
          </p:cNvPicPr>
          <p:nvPr/>
        </p:nvPicPr>
        <p:blipFill>
          <a:blip r:embed="rId2"/>
          <a:stretch>
            <a:fillRect/>
          </a:stretch>
        </p:blipFill>
        <p:spPr>
          <a:xfrm>
            <a:off x="176684" y="1058069"/>
            <a:ext cx="8839201" cy="5349875"/>
          </a:xfrm>
          <a:prstGeom prst="rect">
            <a:avLst/>
          </a:prstGeom>
        </p:spPr>
      </p:pic>
    </p:spTree>
  </p:cSld>
  <p:clrMapOvr>
    <a:masterClrMapping/>
  </p:clrMapOvr>
</p:sld>
</file>

<file path=ppt/slides/slide6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7809" y="257021"/>
            <a:ext cx="8635983" cy="5950448"/>
          </a:xfrm>
        </p:spPr>
        <p:txBody>
          <a:bodyPr>
            <a:normAutofit/>
          </a:bodyPr>
          <a:lstStyle/>
          <a:p>
            <a:pPr marL="88900" lvl="0" indent="20638" algn="just" eaLnBrk="0" fontAlgn="base" hangingPunct="0">
              <a:spcBef>
                <a:spcPct val="0"/>
              </a:spcBef>
              <a:spcAft>
                <a:spcPct val="0"/>
              </a:spcAft>
              <a:buNone/>
            </a:pPr>
            <a:r>
              <a:rPr lang="en-US" sz="2200" dirty="0">
                <a:solidFill>
                  <a:schemeClr val="tx1"/>
                </a:solidFill>
                <a:latin typeface="Times New Roman" pitchFamily="18" charset="0"/>
                <a:ea typeface="Times New Roman" pitchFamily="18" charset="0"/>
                <a:cs typeface="Times New Roman" pitchFamily="18" charset="0"/>
              </a:rPr>
              <a:t>This clause is an extension of S. No. 31(</a:t>
            </a:r>
            <a:r>
              <a:rPr lang="en-US" sz="2200" dirty="0" err="1">
                <a:solidFill>
                  <a:schemeClr val="tx1"/>
                </a:solidFill>
                <a:latin typeface="Times New Roman" pitchFamily="18" charset="0"/>
                <a:ea typeface="Times New Roman" pitchFamily="18" charset="0"/>
                <a:cs typeface="Times New Roman" pitchFamily="18" charset="0"/>
              </a:rPr>
              <a:t>ba</a:t>
            </a:r>
            <a:r>
              <a:rPr lang="en-US" sz="2200" dirty="0">
                <a:solidFill>
                  <a:schemeClr val="tx1"/>
                </a:solidFill>
                <a:latin typeface="Times New Roman" pitchFamily="18" charset="0"/>
                <a:ea typeface="Times New Roman" pitchFamily="18" charset="0"/>
                <a:cs typeface="Times New Roman" pitchFamily="18" charset="0"/>
              </a:rPr>
              <a:t>) and requires reporting only in case when the above mentioned receipt is received by </a:t>
            </a:r>
            <a:r>
              <a:rPr lang="en-US" sz="2200" dirty="0" err="1">
                <a:solidFill>
                  <a:schemeClr val="tx1"/>
                </a:solidFill>
                <a:latin typeface="Times New Roman" pitchFamily="18" charset="0"/>
                <a:ea typeface="Times New Roman" pitchFamily="18" charset="0"/>
                <a:cs typeface="Times New Roman" pitchFamily="18" charset="0"/>
              </a:rPr>
              <a:t>cheque</a:t>
            </a:r>
            <a:r>
              <a:rPr lang="en-US" sz="2200" dirty="0">
                <a:solidFill>
                  <a:schemeClr val="tx1"/>
                </a:solidFill>
                <a:latin typeface="Times New Roman" pitchFamily="18" charset="0"/>
                <a:ea typeface="Times New Roman" pitchFamily="18" charset="0"/>
                <a:cs typeface="Times New Roman" pitchFamily="18" charset="0"/>
              </a:rPr>
              <a:t> or bank draft and the </a:t>
            </a:r>
            <a:r>
              <a:rPr lang="en-US" sz="2200" dirty="0" err="1">
                <a:solidFill>
                  <a:schemeClr val="tx1"/>
                </a:solidFill>
                <a:latin typeface="Times New Roman" pitchFamily="18" charset="0"/>
                <a:ea typeface="Times New Roman" pitchFamily="18" charset="0"/>
                <a:cs typeface="Times New Roman" pitchFamily="18" charset="0"/>
              </a:rPr>
              <a:t>cheque</a:t>
            </a:r>
            <a:r>
              <a:rPr lang="en-US" sz="2200" dirty="0">
                <a:solidFill>
                  <a:schemeClr val="tx1"/>
                </a:solidFill>
                <a:latin typeface="Times New Roman" pitchFamily="18" charset="0"/>
                <a:ea typeface="Times New Roman" pitchFamily="18" charset="0"/>
                <a:cs typeface="Times New Roman" pitchFamily="18" charset="0"/>
              </a:rPr>
              <a:t> or bank draft is not an account payee </a:t>
            </a:r>
            <a:r>
              <a:rPr lang="en-US" sz="2200" dirty="0" err="1">
                <a:solidFill>
                  <a:schemeClr val="tx1"/>
                </a:solidFill>
                <a:latin typeface="Times New Roman" pitchFamily="18" charset="0"/>
                <a:ea typeface="Times New Roman" pitchFamily="18" charset="0"/>
                <a:cs typeface="Times New Roman" pitchFamily="18" charset="0"/>
              </a:rPr>
              <a:t>cheque</a:t>
            </a:r>
            <a:r>
              <a:rPr lang="en-US" sz="2200" dirty="0">
                <a:solidFill>
                  <a:schemeClr val="tx1"/>
                </a:solidFill>
                <a:latin typeface="Times New Roman" pitchFamily="18" charset="0"/>
                <a:ea typeface="Times New Roman" pitchFamily="18" charset="0"/>
                <a:cs typeface="Times New Roman" pitchFamily="18" charset="0"/>
              </a:rPr>
              <a:t> or accounting payee bank draft.</a:t>
            </a:r>
            <a:endParaRPr lang="en-US" sz="2200" dirty="0">
              <a:solidFill>
                <a:schemeClr val="tx1"/>
              </a:solidFill>
              <a:latin typeface="Times New Roman" pitchFamily="18" charset="0"/>
              <a:cs typeface="Times New Roman" pitchFamily="18" charset="0"/>
            </a:endParaRPr>
          </a:p>
          <a:p>
            <a:pPr marL="0" lvl="0" indent="0" algn="just" fontAlgn="base">
              <a:spcBef>
                <a:spcPct val="0"/>
              </a:spcBef>
              <a:spcAft>
                <a:spcPct val="0"/>
              </a:spcAft>
              <a:buClrTx/>
              <a:buSzTx/>
              <a:buNone/>
              <a:tabLst>
                <a:tab pos="700088" algn="l"/>
              </a:tabLst>
            </a:pPr>
            <a:r>
              <a:rPr lang="en-US" sz="2200" dirty="0">
                <a:solidFill>
                  <a:schemeClr val="tx1"/>
                </a:solidFill>
                <a:latin typeface="Times New Roman" pitchFamily="18" charset="0"/>
                <a:ea typeface="Times New Roman" pitchFamily="18" charset="0"/>
                <a:cs typeface="Times New Roman" pitchFamily="18" charset="0"/>
              </a:rPr>
              <a:t>There could be practical difficulties in verifying that the amount in question has been accepted by account payee </a:t>
            </a:r>
            <a:r>
              <a:rPr lang="en-US" sz="2200" dirty="0" err="1">
                <a:solidFill>
                  <a:schemeClr val="tx1"/>
                </a:solidFill>
                <a:latin typeface="Times New Roman" pitchFamily="18" charset="0"/>
                <a:ea typeface="Times New Roman" pitchFamily="18" charset="0"/>
                <a:cs typeface="Times New Roman" pitchFamily="18" charset="0"/>
              </a:rPr>
              <a:t>cheque</a:t>
            </a:r>
            <a:r>
              <a:rPr lang="en-US" sz="2200" dirty="0">
                <a:solidFill>
                  <a:schemeClr val="tx1"/>
                </a:solidFill>
                <a:latin typeface="Times New Roman" pitchFamily="18" charset="0"/>
                <a:ea typeface="Times New Roman" pitchFamily="18" charset="0"/>
                <a:cs typeface="Times New Roman" pitchFamily="18" charset="0"/>
              </a:rPr>
              <a:t> or an account payee bank draft. </a:t>
            </a:r>
          </a:p>
          <a:p>
            <a:pPr marL="0" lvl="0" indent="0" algn="just" fontAlgn="base">
              <a:spcBef>
                <a:spcPct val="0"/>
              </a:spcBef>
              <a:spcAft>
                <a:spcPct val="0"/>
              </a:spcAft>
              <a:buClrTx/>
              <a:buSzTx/>
              <a:buNone/>
              <a:tabLst>
                <a:tab pos="700088" algn="l"/>
              </a:tabLst>
            </a:pPr>
            <a:r>
              <a:rPr lang="en-US" sz="2200" dirty="0">
                <a:solidFill>
                  <a:schemeClr val="tx1"/>
                </a:solidFill>
                <a:latin typeface="Times New Roman" pitchFamily="18" charset="0"/>
                <a:ea typeface="Times New Roman" pitchFamily="18" charset="0"/>
                <a:cs typeface="Times New Roman" pitchFamily="18" charset="0"/>
              </a:rPr>
              <a:t>In such cases, the tax auditor should verify the transactions with reference to such evidence which may be available and report in Form 3CA/3CB that:</a:t>
            </a:r>
          </a:p>
          <a:p>
            <a:pPr marL="266700" lvl="0" indent="-266700" algn="just" fontAlgn="base">
              <a:spcBef>
                <a:spcPct val="0"/>
              </a:spcBef>
              <a:spcAft>
                <a:spcPct val="0"/>
              </a:spcAft>
              <a:buClrTx/>
              <a:buSzTx/>
              <a:buFont typeface="Wingdings" pitchFamily="2" charset="2"/>
              <a:buChar char="Ø"/>
              <a:tabLst>
                <a:tab pos="700088" algn="l"/>
              </a:tabLst>
            </a:pPr>
            <a:r>
              <a:rPr lang="en-US" sz="2200" dirty="0">
                <a:solidFill>
                  <a:schemeClr val="tx1"/>
                </a:solidFill>
                <a:latin typeface="Times New Roman" pitchFamily="18" charset="0"/>
                <a:ea typeface="Times New Roman" pitchFamily="18" charset="0"/>
                <a:cs typeface="Times New Roman" pitchFamily="18" charset="0"/>
              </a:rPr>
              <a:t>It is not possible for me/us to verify whether the </a:t>
            </a:r>
            <a:r>
              <a:rPr lang="en-US" sz="2200" dirty="0" err="1">
                <a:solidFill>
                  <a:schemeClr val="tx1"/>
                </a:solidFill>
                <a:latin typeface="Times New Roman" pitchFamily="18" charset="0"/>
                <a:ea typeface="Times New Roman" pitchFamily="18" charset="0"/>
                <a:cs typeface="Times New Roman" pitchFamily="18" charset="0"/>
              </a:rPr>
              <a:t>assesse</a:t>
            </a:r>
            <a:r>
              <a:rPr lang="en-US" sz="2200" dirty="0">
                <a:solidFill>
                  <a:schemeClr val="tx1"/>
                </a:solidFill>
                <a:latin typeface="Times New Roman" pitchFamily="18" charset="0"/>
                <a:ea typeface="Times New Roman" pitchFamily="18" charset="0"/>
                <a:cs typeface="Times New Roman" pitchFamily="18" charset="0"/>
              </a:rPr>
              <a:t> received an amount exceeding the limit specified in section 269ST in aggregate from a person in a day or in respect of a single transaction or in respect of transactions relating to one event or occasions from a person, by an account payee </a:t>
            </a:r>
            <a:r>
              <a:rPr lang="en-US" sz="2200" dirty="0" err="1">
                <a:solidFill>
                  <a:schemeClr val="tx1"/>
                </a:solidFill>
                <a:latin typeface="Times New Roman" pitchFamily="18" charset="0"/>
                <a:ea typeface="Times New Roman" pitchFamily="18" charset="0"/>
                <a:cs typeface="Times New Roman" pitchFamily="18" charset="0"/>
              </a:rPr>
              <a:t>cheque</a:t>
            </a:r>
            <a:r>
              <a:rPr lang="en-US" sz="2200" dirty="0">
                <a:solidFill>
                  <a:schemeClr val="tx1"/>
                </a:solidFill>
                <a:latin typeface="Times New Roman" pitchFamily="18" charset="0"/>
                <a:ea typeface="Times New Roman" pitchFamily="18" charset="0"/>
                <a:cs typeface="Times New Roman" pitchFamily="18" charset="0"/>
              </a:rPr>
              <a:t> or an account payee bank draft, during the previous year as the necessary evidence is not in the possession of the </a:t>
            </a:r>
            <a:r>
              <a:rPr lang="en-US" sz="2200" dirty="0" err="1">
                <a:solidFill>
                  <a:schemeClr val="tx1"/>
                </a:solidFill>
                <a:latin typeface="Times New Roman" pitchFamily="18" charset="0"/>
                <a:ea typeface="Times New Roman" pitchFamily="18" charset="0"/>
                <a:cs typeface="Times New Roman" pitchFamily="18" charset="0"/>
              </a:rPr>
              <a:t>assesse</a:t>
            </a:r>
            <a:r>
              <a:rPr lang="en-US" sz="2200" dirty="0">
                <a:solidFill>
                  <a:schemeClr val="tx1"/>
                </a:solidFill>
                <a:latin typeface="Times New Roman" pitchFamily="18" charset="0"/>
                <a:ea typeface="Times New Roman" pitchFamily="18" charset="0"/>
                <a:cs typeface="Times New Roman" pitchFamily="18" charset="0"/>
              </a:rPr>
              <a:t>.</a:t>
            </a:r>
            <a:endParaRPr lang="en-US" sz="2200" dirty="0">
              <a:solidFill>
                <a:schemeClr val="tx1"/>
              </a:solidFill>
              <a:latin typeface="Times New Roman" pitchFamily="18" charset="0"/>
              <a:cs typeface="Times New Roman" pitchFamily="18" charset="0"/>
            </a:endParaRPr>
          </a:p>
          <a:p>
            <a:pPr algn="just">
              <a:buNone/>
            </a:pPr>
            <a:endParaRPr lang="en-IN" sz="2400" dirty="0">
              <a:solidFill>
                <a:schemeClr val="tx1"/>
              </a:solidFill>
              <a:latin typeface="Times New Roman" pitchFamily="18" charset="0"/>
              <a:cs typeface="Times New Roman"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381000" y="808038"/>
            <a:ext cx="8305800" cy="4830762"/>
          </a:xfrm>
        </p:spPr>
        <p:style>
          <a:lnRef idx="2">
            <a:schemeClr val="dk1"/>
          </a:lnRef>
          <a:fillRef idx="1">
            <a:schemeClr val="lt1"/>
          </a:fillRef>
          <a:effectRef idx="0">
            <a:schemeClr val="dk1"/>
          </a:effectRef>
          <a:fontRef idx="minor">
            <a:schemeClr val="dk1"/>
          </a:fontRef>
        </p:style>
        <p:txBody>
          <a:bodyPr>
            <a:normAutofit/>
          </a:bodyPr>
          <a:lstStyle/>
          <a:p>
            <a:pPr marL="365760" indent="-256032" algn="just" eaLnBrk="1" fontAlgn="auto" hangingPunct="1">
              <a:spcAft>
                <a:spcPts val="0"/>
              </a:spcAft>
              <a:buFont typeface="Wingdings 3"/>
              <a:buNone/>
              <a:defRPr/>
            </a:pPr>
            <a:r>
              <a:rPr lang="en-US" sz="2300" dirty="0">
                <a:solidFill>
                  <a:schemeClr val="tx1"/>
                </a:solidFill>
                <a:latin typeface="Times New Roman" pitchFamily="18" charset="0"/>
                <a:cs typeface="Times New Roman" pitchFamily="18" charset="0"/>
              </a:rPr>
              <a:t>(</a:t>
            </a:r>
            <a:r>
              <a:rPr lang="en-US" sz="2300" dirty="0" err="1">
                <a:solidFill>
                  <a:schemeClr val="tx1"/>
                </a:solidFill>
                <a:latin typeface="Times New Roman" pitchFamily="18" charset="0"/>
                <a:cs typeface="Times New Roman" pitchFamily="18" charset="0"/>
              </a:rPr>
              <a:t>bc</a:t>
            </a:r>
            <a:r>
              <a:rPr lang="en-US" sz="2300" dirty="0">
                <a:solidFill>
                  <a:schemeClr val="tx1"/>
                </a:solidFill>
                <a:latin typeface="Times New Roman" pitchFamily="18" charset="0"/>
                <a:cs typeface="Times New Roman" pitchFamily="18" charset="0"/>
              </a:rPr>
              <a:t>) Particulars of each payment made in an amount exceeding the limit specified in section 269ST, in aggregate to a person in a day or in respect of a single transaction or in respect of transitions relating to one event or occasions to a person, otherwise than by a </a:t>
            </a:r>
            <a:r>
              <a:rPr lang="en-US" sz="2300" dirty="0" err="1">
                <a:solidFill>
                  <a:schemeClr val="tx1"/>
                </a:solidFill>
                <a:latin typeface="Times New Roman" pitchFamily="18" charset="0"/>
                <a:cs typeface="Times New Roman" pitchFamily="18" charset="0"/>
              </a:rPr>
              <a:t>cheque</a:t>
            </a:r>
            <a:r>
              <a:rPr lang="en-US" sz="2300" dirty="0">
                <a:solidFill>
                  <a:schemeClr val="tx1"/>
                </a:solidFill>
                <a:latin typeface="Times New Roman" pitchFamily="18" charset="0"/>
                <a:cs typeface="Times New Roman" pitchFamily="18" charset="0"/>
              </a:rPr>
              <a:t> or bank draft, or use of electronic clearing system through a bank account, during the previous year:—</a:t>
            </a:r>
          </a:p>
          <a:p>
            <a:pPr marL="623888" indent="-223838" algn="just" eaLnBrk="1" fontAlgn="auto" hangingPunct="1">
              <a:spcAft>
                <a:spcPts val="0"/>
              </a:spcAft>
              <a:buFont typeface="+mj-lt"/>
              <a:buAutoNum type="romanLcPeriod"/>
              <a:defRPr/>
            </a:pPr>
            <a:r>
              <a:rPr lang="en-US" sz="2300" dirty="0">
                <a:solidFill>
                  <a:schemeClr val="tx1"/>
                </a:solidFill>
                <a:latin typeface="Times New Roman" pitchFamily="18" charset="0"/>
                <a:cs typeface="Times New Roman" pitchFamily="18" charset="0"/>
              </a:rPr>
              <a:t>Name, address and Permanent Account Number (if available with the </a:t>
            </a:r>
            <a:r>
              <a:rPr lang="en-US" sz="2300" dirty="0" err="1">
                <a:solidFill>
                  <a:schemeClr val="tx1"/>
                </a:solidFill>
                <a:latin typeface="Times New Roman" pitchFamily="18" charset="0"/>
                <a:cs typeface="Times New Roman" pitchFamily="18" charset="0"/>
              </a:rPr>
              <a:t>assessee</a:t>
            </a:r>
            <a:r>
              <a:rPr lang="en-US" sz="2300" dirty="0">
                <a:solidFill>
                  <a:schemeClr val="tx1"/>
                </a:solidFill>
                <a:latin typeface="Times New Roman" pitchFamily="18" charset="0"/>
                <a:cs typeface="Times New Roman" pitchFamily="18" charset="0"/>
              </a:rPr>
              <a:t>) of the payee;</a:t>
            </a:r>
          </a:p>
          <a:p>
            <a:pPr marL="623888" indent="-223838" algn="just" eaLnBrk="1" fontAlgn="auto" hangingPunct="1">
              <a:spcAft>
                <a:spcPts val="0"/>
              </a:spcAft>
              <a:buFont typeface="+mj-lt"/>
              <a:buAutoNum type="romanLcPeriod"/>
              <a:defRPr/>
            </a:pPr>
            <a:r>
              <a:rPr lang="en-US" sz="2300" dirty="0">
                <a:solidFill>
                  <a:schemeClr val="tx1"/>
                </a:solidFill>
                <a:latin typeface="Times New Roman" pitchFamily="18" charset="0"/>
                <a:cs typeface="Times New Roman" pitchFamily="18" charset="0"/>
              </a:rPr>
              <a:t>Nature of transaction;</a:t>
            </a:r>
          </a:p>
          <a:p>
            <a:pPr marL="623888" indent="-223838" algn="just" eaLnBrk="1" fontAlgn="auto" hangingPunct="1">
              <a:spcAft>
                <a:spcPts val="0"/>
              </a:spcAft>
              <a:buFont typeface="+mj-lt"/>
              <a:buAutoNum type="romanLcPeriod"/>
              <a:defRPr/>
            </a:pPr>
            <a:r>
              <a:rPr lang="en-US" sz="2300" dirty="0">
                <a:solidFill>
                  <a:schemeClr val="tx1"/>
                </a:solidFill>
                <a:latin typeface="Times New Roman" pitchFamily="18" charset="0"/>
                <a:cs typeface="Times New Roman" pitchFamily="18" charset="0"/>
              </a:rPr>
              <a:t>Amount of payment (in Rs.);</a:t>
            </a:r>
          </a:p>
          <a:p>
            <a:pPr marL="623888" indent="-223838" algn="just" eaLnBrk="1" fontAlgn="auto" hangingPunct="1">
              <a:spcAft>
                <a:spcPts val="0"/>
              </a:spcAft>
              <a:buFont typeface="+mj-lt"/>
              <a:buAutoNum type="romanLcPeriod"/>
              <a:defRPr/>
            </a:pPr>
            <a:r>
              <a:rPr lang="en-US" sz="2300" dirty="0">
                <a:solidFill>
                  <a:schemeClr val="tx1"/>
                </a:solidFill>
                <a:latin typeface="Times New Roman" pitchFamily="18" charset="0"/>
                <a:cs typeface="Times New Roman" pitchFamily="18" charset="0"/>
              </a:rPr>
              <a:t>Date of payment;</a:t>
            </a:r>
          </a:p>
        </p:txBody>
      </p:sp>
      <p:sp>
        <p:nvSpPr>
          <p:cNvPr id="96260" name="Rectangle 3"/>
          <p:cNvSpPr>
            <a:spLocks noChangeArrowheads="1"/>
          </p:cNvSpPr>
          <p:nvPr/>
        </p:nvSpPr>
        <p:spPr bwMode="auto">
          <a:xfrm>
            <a:off x="152400" y="224135"/>
            <a:ext cx="67818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31(</a:t>
            </a:r>
            <a:r>
              <a:rPr lang="en-US" sz="2400" b="1" u="sng" dirty="0" err="1">
                <a:latin typeface="Times New Roman" pitchFamily="18" charset="0"/>
                <a:cs typeface="Times New Roman" pitchFamily="18" charset="0"/>
              </a:rPr>
              <a:t>bc</a:t>
            </a:r>
            <a:r>
              <a:rPr lang="en-US" sz="2400" b="1" u="sng" dirty="0">
                <a:latin typeface="Times New Roman" pitchFamily="18" charset="0"/>
                <a:cs typeface="Times New Roman" pitchFamily="18" charset="0"/>
              </a:rPr>
              <a:t>)</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a:spLocks noChangeArrowheads="1"/>
          </p:cNvSpPr>
          <p:nvPr/>
        </p:nvSpPr>
        <p:spPr bwMode="auto">
          <a:xfrm>
            <a:off x="152400" y="224135"/>
            <a:ext cx="67818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31(</a:t>
            </a:r>
            <a:r>
              <a:rPr lang="en-US" sz="2400" b="1" u="sng" dirty="0" err="1">
                <a:latin typeface="Times New Roman" pitchFamily="18" charset="0"/>
                <a:cs typeface="Times New Roman" pitchFamily="18" charset="0"/>
              </a:rPr>
              <a:t>bc</a:t>
            </a:r>
            <a:r>
              <a:rPr lang="en-US" sz="2400" b="1" u="sng" dirty="0">
                <a:latin typeface="Times New Roman" pitchFamily="18" charset="0"/>
                <a:cs typeface="Times New Roman" pitchFamily="18" charset="0"/>
              </a:rPr>
              <a:t>)</a:t>
            </a:r>
          </a:p>
        </p:txBody>
      </p:sp>
      <p:sp>
        <p:nvSpPr>
          <p:cNvPr id="7" name="Rectangle 6"/>
          <p:cNvSpPr/>
          <p:nvPr/>
        </p:nvSpPr>
        <p:spPr>
          <a:xfrm>
            <a:off x="0" y="6096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AD2D186F-4BE9-1CA1-D861-D7EDFE8B1FBA}"/>
              </a:ext>
            </a:extLst>
          </p:cNvPr>
          <p:cNvPicPr>
            <a:picLocks noChangeAspect="1"/>
          </p:cNvPicPr>
          <p:nvPr/>
        </p:nvPicPr>
        <p:blipFill>
          <a:blip r:embed="rId2"/>
          <a:stretch>
            <a:fillRect/>
          </a:stretch>
        </p:blipFill>
        <p:spPr>
          <a:xfrm>
            <a:off x="152400" y="1052736"/>
            <a:ext cx="8740080" cy="5472608"/>
          </a:xfrm>
          <a:prstGeom prst="rect">
            <a:avLst/>
          </a:prstGeom>
        </p:spPr>
      </p:pic>
    </p:spTree>
  </p:cSld>
  <p:clrMapOvr>
    <a:masterClrMapping/>
  </p:clrMapOvr>
</p:sld>
</file>

<file path=ppt/slides/slide6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3" name="Rectangle 1"/>
          <p:cNvSpPr>
            <a:spLocks noChangeArrowheads="1"/>
          </p:cNvSpPr>
          <p:nvPr/>
        </p:nvSpPr>
        <p:spPr bwMode="auto">
          <a:xfrm>
            <a:off x="285720" y="187889"/>
            <a:ext cx="8643998" cy="5509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tabLst>
                <a:tab pos="700088" algn="l"/>
              </a:tabLst>
            </a:pPr>
            <a:r>
              <a:rPr lang="en-US" sz="2200" b="1" u="sng" dirty="0">
                <a:latin typeface="Times New Roman" pitchFamily="18" charset="0"/>
                <a:ea typeface="Times New Roman" pitchFamily="18" charset="0"/>
                <a:cs typeface="Times New Roman" pitchFamily="18" charset="0"/>
              </a:rPr>
              <a:t>No. 31(</a:t>
            </a:r>
            <a:r>
              <a:rPr lang="en-US" sz="2200" b="1" u="sng" dirty="0" err="1">
                <a:latin typeface="Times New Roman" pitchFamily="18" charset="0"/>
                <a:ea typeface="Times New Roman" pitchFamily="18" charset="0"/>
                <a:cs typeface="Times New Roman" pitchFamily="18" charset="0"/>
              </a:rPr>
              <a:t>ba</a:t>
            </a:r>
            <a:r>
              <a:rPr lang="en-US" sz="2200" b="1" u="sng" dirty="0">
                <a:latin typeface="Times New Roman" pitchFamily="18" charset="0"/>
                <a:ea typeface="Times New Roman" pitchFamily="18" charset="0"/>
                <a:cs typeface="Times New Roman" pitchFamily="18" charset="0"/>
              </a:rPr>
              <a:t>) was for receipt of money in contravention of s. 269ST. </a:t>
            </a:r>
          </a:p>
          <a:p>
            <a:pPr algn="just" fontAlgn="base">
              <a:spcBef>
                <a:spcPct val="0"/>
              </a:spcBef>
              <a:spcAft>
                <a:spcPct val="0"/>
              </a:spcAft>
              <a:tabLst>
                <a:tab pos="700088" algn="l"/>
              </a:tabLst>
            </a:pPr>
            <a:r>
              <a:rPr lang="en-US" sz="2200" b="1" u="sng" dirty="0">
                <a:latin typeface="Times New Roman" pitchFamily="18" charset="0"/>
                <a:ea typeface="Times New Roman" pitchFamily="18" charset="0"/>
                <a:cs typeface="Times New Roman" pitchFamily="18" charset="0"/>
              </a:rPr>
              <a:t>This clause is for reporting of PAYMENT of money in contravention of s. 269ST. </a:t>
            </a:r>
          </a:p>
          <a:p>
            <a:pPr algn="just" fontAlgn="base">
              <a:spcBef>
                <a:spcPct val="0"/>
              </a:spcBef>
              <a:spcAft>
                <a:spcPct val="0"/>
              </a:spcAft>
              <a:tabLst>
                <a:tab pos="700088" algn="l"/>
              </a:tabLst>
            </a:pPr>
            <a:r>
              <a:rPr lang="en-US" sz="2200" b="1" u="sng" dirty="0">
                <a:latin typeface="Times New Roman" pitchFamily="18" charset="0"/>
                <a:ea typeface="Times New Roman" pitchFamily="18" charset="0"/>
                <a:cs typeface="Times New Roman" pitchFamily="18" charset="0"/>
              </a:rPr>
              <a:t>There is no penalty on the </a:t>
            </a:r>
            <a:r>
              <a:rPr lang="en-US" sz="2200" b="1" u="sng" dirty="0" err="1">
                <a:latin typeface="Times New Roman" pitchFamily="18" charset="0"/>
                <a:ea typeface="Times New Roman" pitchFamily="18" charset="0"/>
                <a:cs typeface="Times New Roman" pitchFamily="18" charset="0"/>
              </a:rPr>
              <a:t>assessee</a:t>
            </a:r>
            <a:r>
              <a:rPr lang="en-US" sz="2200" b="1" u="sng" dirty="0">
                <a:latin typeface="Times New Roman" pitchFamily="18" charset="0"/>
                <a:ea typeface="Times New Roman" pitchFamily="18" charset="0"/>
                <a:cs typeface="Times New Roman" pitchFamily="18" charset="0"/>
              </a:rPr>
              <a:t> u/s 271DA for payment, as the same is only on the receiver, yet this information is sought by the department to take appropriate action on the receiver.</a:t>
            </a:r>
            <a:endParaRPr lang="en-US" sz="2200" b="1" u="sng" dirty="0">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tab pos="700088" algn="l"/>
              </a:tabLst>
            </a:pPr>
            <a:r>
              <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The auditor needs to verify the following:</a:t>
            </a:r>
            <a:endParaRPr kumimoji="0" lang="en-US" sz="2200" b="0" i="0" u="none" strike="noStrike" cap="none" normalizeH="0" baseline="0" dirty="0">
              <a:ln>
                <a:noFill/>
              </a:ln>
              <a:solidFill>
                <a:schemeClr val="tx1"/>
              </a:solidFill>
              <a:effectLst/>
              <a:latin typeface="Times New Roman" pitchFamily="18" charset="0"/>
              <a:cs typeface="Times New Roman" pitchFamily="18" charset="0"/>
            </a:endParaRPr>
          </a:p>
          <a:p>
            <a:pPr algn="just" eaLnBrk="0" fontAlgn="base" hangingPunct="0">
              <a:spcBef>
                <a:spcPct val="0"/>
              </a:spcBef>
              <a:spcAft>
                <a:spcPct val="0"/>
              </a:spcAft>
              <a:buSzPct val="100000"/>
              <a:buFont typeface="Wingdings" pitchFamily="2" charset="2"/>
              <a:buChar char="Ø"/>
              <a:tabLst>
                <a:tab pos="700088" algn="l"/>
              </a:tabLst>
            </a:pPr>
            <a:r>
              <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Verify the cash book whether cash is paid of Rs. 2 </a:t>
            </a:r>
            <a:r>
              <a:rPr kumimoji="0" lang="en-US" sz="22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lakhs</a:t>
            </a:r>
            <a:r>
              <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or more in a single day to a person.</a:t>
            </a:r>
          </a:p>
          <a:p>
            <a:pPr algn="just" eaLnBrk="0" fontAlgn="base" hangingPunct="0">
              <a:spcBef>
                <a:spcPct val="0"/>
              </a:spcBef>
              <a:spcAft>
                <a:spcPct val="0"/>
              </a:spcAft>
              <a:buSzPct val="100000"/>
              <a:buFont typeface="Wingdings" pitchFamily="2" charset="2"/>
              <a:buChar char="Ø"/>
              <a:tabLst>
                <a:tab pos="700088" algn="l"/>
              </a:tabLst>
            </a:pPr>
            <a:r>
              <a:rPr lang="en-US" sz="2200" dirty="0">
                <a:latin typeface="Times New Roman" pitchFamily="18" charset="0"/>
                <a:cs typeface="Times New Roman" pitchFamily="18" charset="0"/>
              </a:rPr>
              <a:t>Verify the ledgers and other documents to determine any transaction which is  of Rs. 2 Lakhs or more. </a:t>
            </a:r>
          </a:p>
          <a:p>
            <a:pPr algn="just" eaLnBrk="0" fontAlgn="base" hangingPunct="0">
              <a:spcBef>
                <a:spcPct val="0"/>
              </a:spcBef>
              <a:spcAft>
                <a:spcPct val="0"/>
              </a:spcAft>
              <a:buSzPct val="100000"/>
              <a:buFont typeface="Wingdings" pitchFamily="2" charset="2"/>
              <a:buChar char="Ø"/>
              <a:tabLst>
                <a:tab pos="700088" algn="l"/>
              </a:tabLst>
            </a:pPr>
            <a:r>
              <a:rPr lang="en-US" sz="2200" dirty="0">
                <a:latin typeface="Times New Roman" pitchFamily="18" charset="0"/>
                <a:cs typeface="Times New Roman" pitchFamily="18" charset="0"/>
              </a:rPr>
              <a:t>Against those transactions, verify whether the </a:t>
            </a:r>
            <a:r>
              <a:rPr lang="en-US" sz="2200" dirty="0" err="1">
                <a:latin typeface="Times New Roman" pitchFamily="18" charset="0"/>
                <a:cs typeface="Times New Roman" pitchFamily="18" charset="0"/>
              </a:rPr>
              <a:t>assesse</a:t>
            </a:r>
            <a:r>
              <a:rPr lang="en-US" sz="2200" dirty="0">
                <a:latin typeface="Times New Roman" pitchFamily="18" charset="0"/>
                <a:cs typeface="Times New Roman" pitchFamily="18" charset="0"/>
              </a:rPr>
              <a:t> paid any amount other-wise than by cheque, draft or ECS of Rs. 2 Lakhs or more. </a:t>
            </a:r>
          </a:p>
          <a:p>
            <a:pPr algn="just" eaLnBrk="0" fontAlgn="base" hangingPunct="0">
              <a:spcBef>
                <a:spcPct val="0"/>
              </a:spcBef>
              <a:spcAft>
                <a:spcPct val="0"/>
              </a:spcAft>
              <a:buSzPct val="100000"/>
              <a:tabLst>
                <a:tab pos="700088" algn="l"/>
              </a:tabLst>
            </a:pPr>
            <a:r>
              <a:rPr lang="en-US" sz="2200" dirty="0">
                <a:latin typeface="Times New Roman" pitchFamily="18" charset="0"/>
                <a:cs typeface="Times New Roman" pitchFamily="18" charset="0"/>
              </a:rPr>
              <a:t>In this case both the transaction as well as payments are to be verified (which could be not in a single day but in multiple days too)</a:t>
            </a:r>
          </a:p>
          <a:p>
            <a:pPr marL="457200" marR="0" lvl="1" indent="0" algn="just" defTabSz="914400" rtl="0" eaLnBrk="0" fontAlgn="base" latinLnBrk="0" hangingPunct="0">
              <a:lnSpc>
                <a:spcPct val="100000"/>
              </a:lnSpc>
              <a:spcBef>
                <a:spcPct val="0"/>
              </a:spcBef>
              <a:spcAft>
                <a:spcPct val="0"/>
              </a:spcAft>
              <a:buClrTx/>
              <a:buSzPct val="100000"/>
              <a:buFontTx/>
              <a:buAutoNum type="alphaUcPeriod"/>
              <a:tabLst>
                <a:tab pos="700088" algn="l"/>
              </a:tabLst>
            </a:pPr>
            <a:endParaRPr kumimoji="0" lang="en-US" sz="2200" b="0" i="0" u="none" strike="noStrike" cap="none" normalizeH="0" baseline="0" dirty="0">
              <a:ln>
                <a:noFill/>
              </a:ln>
              <a:solidFill>
                <a:schemeClr val="tx1"/>
              </a:solidFill>
              <a:effectLst/>
              <a:latin typeface="Arial" pitchFamily="34" charset="0"/>
              <a:cs typeface="Arial" pitchFamily="34" charset="0"/>
            </a:endParaRPr>
          </a:p>
        </p:txBody>
      </p:sp>
      <p:sp>
        <p:nvSpPr>
          <p:cNvPr id="5" name="Footer Placeholder 4"/>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solidFill>
                  <a:schemeClr val="tx1"/>
                </a:solidFill>
                <a:latin typeface="Times New Roman" pitchFamily="18" charset="0"/>
                <a:cs typeface="Times New Roman" pitchFamily="18" charset="0"/>
              </a:rPr>
            </a:br>
            <a:endParaRPr lang="en-US" dirty="0">
              <a:solidFill>
                <a:schemeClr val="tx1"/>
              </a:solidFill>
              <a:latin typeface="Times New Roman" pitchFamily="18" charset="0"/>
              <a:cs typeface="Times New Roman" pitchFamily="18" charset="0"/>
            </a:endParaRPr>
          </a:p>
        </p:txBody>
      </p:sp>
      <p:sp>
        <p:nvSpPr>
          <p:cNvPr id="249857" name="Rectangle 1"/>
          <p:cNvSpPr>
            <a:spLocks noChangeArrowheads="1"/>
          </p:cNvSpPr>
          <p:nvPr/>
        </p:nvSpPr>
        <p:spPr bwMode="auto">
          <a:xfrm>
            <a:off x="357158" y="187889"/>
            <a:ext cx="8358246" cy="5509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buSzPct val="100000"/>
              <a:tabLst>
                <a:tab pos="1614488" algn="l"/>
              </a:tabLst>
            </a:pPr>
            <a:r>
              <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Verify the events or occasions done/entered/participated/</a:t>
            </a:r>
            <a:r>
              <a:rPr kumimoji="0" lang="en-US" sz="22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organised</a:t>
            </a:r>
            <a:r>
              <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by the </a:t>
            </a:r>
            <a:r>
              <a:rPr kumimoji="0" lang="en-US" sz="22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assesse</a:t>
            </a:r>
            <a:r>
              <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p>
          <a:p>
            <a:pPr algn="just" fontAlgn="base">
              <a:spcBef>
                <a:spcPct val="0"/>
              </a:spcBef>
              <a:spcAft>
                <a:spcPct val="0"/>
              </a:spcAft>
              <a:buSzPct val="100000"/>
              <a:tabLst>
                <a:tab pos="1614488" algn="l"/>
              </a:tabLst>
            </a:pPr>
            <a:r>
              <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For that event/occasion did the </a:t>
            </a:r>
            <a:r>
              <a:rPr kumimoji="0" lang="en-US" sz="22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assesse</a:t>
            </a:r>
            <a:r>
              <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pay Rs. 2 Lakhs or more to a person other-wise than by cheque, draft or ECS? </a:t>
            </a:r>
          </a:p>
          <a:p>
            <a:pPr algn="just" fontAlgn="base">
              <a:spcBef>
                <a:spcPct val="0"/>
              </a:spcBef>
              <a:spcAft>
                <a:spcPct val="0"/>
              </a:spcAft>
              <a:buSzPct val="100000"/>
              <a:tabLst>
                <a:tab pos="1614488" algn="l"/>
              </a:tabLst>
            </a:pPr>
            <a:r>
              <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The event/occasion could last for more than a day, the limits per person are to be </a:t>
            </a:r>
            <a:r>
              <a:rPr kumimoji="0" lang="en-US" sz="22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analysed</a:t>
            </a:r>
            <a:r>
              <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for the whole  event and all invoices in aggregate for the event has to be seen collectively</a:t>
            </a:r>
          </a:p>
          <a:p>
            <a:pPr algn="just" eaLnBrk="0" fontAlgn="base" hangingPunct="0">
              <a:spcBef>
                <a:spcPct val="0"/>
              </a:spcBef>
              <a:spcAft>
                <a:spcPct val="0"/>
              </a:spcAft>
              <a:buSzPct val="100000"/>
              <a:tabLst>
                <a:tab pos="1614488" algn="l"/>
              </a:tabLst>
            </a:pPr>
            <a:r>
              <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Only the exceptions as notified by CBDT are not to be reported.</a:t>
            </a:r>
            <a:endParaRPr kumimoji="0" lang="en-US" sz="2200" b="0" i="0" u="none" strike="noStrike" cap="none" normalizeH="0" baseline="0" dirty="0">
              <a:ln>
                <a:noFill/>
              </a:ln>
              <a:solidFill>
                <a:schemeClr val="tx1"/>
              </a:solidFill>
              <a:effectLst/>
              <a:latin typeface="Times New Roman" pitchFamily="18" charset="0"/>
              <a:cs typeface="Times New Roman" pitchFamily="18" charset="0"/>
            </a:endParaRPr>
          </a:p>
          <a:p>
            <a:pPr algn="just" eaLnBrk="0" fontAlgn="base" hangingPunct="0">
              <a:spcBef>
                <a:spcPct val="0"/>
              </a:spcBef>
              <a:spcAft>
                <a:spcPct val="0"/>
              </a:spcAft>
              <a:buSzPct val="100000"/>
              <a:tabLst>
                <a:tab pos="1614488" algn="l"/>
              </a:tabLst>
            </a:pPr>
            <a:endPar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endParaRPr>
          </a:p>
          <a:p>
            <a:pPr algn="just" eaLnBrk="0" fontAlgn="base" hangingPunct="0">
              <a:spcBef>
                <a:spcPct val="0"/>
              </a:spcBef>
              <a:spcAft>
                <a:spcPct val="0"/>
              </a:spcAft>
              <a:buSzPct val="100000"/>
              <a:tabLst>
                <a:tab pos="1614488" algn="l"/>
              </a:tabLst>
            </a:pPr>
            <a:r>
              <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Obtain a management representation from the </a:t>
            </a:r>
            <a:r>
              <a:rPr kumimoji="0" lang="en-US" sz="22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assesse</a:t>
            </a:r>
            <a:r>
              <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that:</a:t>
            </a:r>
          </a:p>
          <a:p>
            <a:pPr algn="just" eaLnBrk="0" fontAlgn="base" hangingPunct="0">
              <a:spcBef>
                <a:spcPct val="0"/>
              </a:spcBef>
              <a:spcAft>
                <a:spcPct val="0"/>
              </a:spcAft>
              <a:buSzPct val="100000"/>
              <a:tabLst>
                <a:tab pos="1614488" algn="l"/>
              </a:tabLst>
            </a:pPr>
            <a:r>
              <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He/ she / it did not pay any amount of Rs. 2 </a:t>
            </a:r>
            <a:r>
              <a:rPr kumimoji="0" lang="en-US" sz="22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Lakhs</a:t>
            </a:r>
            <a:r>
              <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or more other-wise than by </a:t>
            </a:r>
            <a:r>
              <a:rPr kumimoji="0" lang="en-US" sz="22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cheque</a:t>
            </a:r>
            <a:r>
              <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draft or ECS for any of the following:</a:t>
            </a:r>
            <a:endParaRPr kumimoji="0" lang="en-US" sz="2200" b="0" i="0" u="none" strike="noStrike" cap="none" normalizeH="0" baseline="0" dirty="0">
              <a:ln>
                <a:noFill/>
              </a:ln>
              <a:solidFill>
                <a:schemeClr val="tx1"/>
              </a:solidFill>
              <a:effectLst/>
              <a:latin typeface="Times New Roman" pitchFamily="18" charset="0"/>
              <a:cs typeface="Times New Roman" pitchFamily="18" charset="0"/>
            </a:endParaRPr>
          </a:p>
          <a:p>
            <a:pPr lvl="1" algn="just" eaLnBrk="0" fontAlgn="base" hangingPunct="0">
              <a:spcBef>
                <a:spcPct val="0"/>
              </a:spcBef>
              <a:spcAft>
                <a:spcPct val="0"/>
              </a:spcAft>
              <a:buSzPct val="100000"/>
              <a:buFont typeface="Wingdings" pitchFamily="2" charset="2"/>
              <a:buChar char="§"/>
              <a:tabLst>
                <a:tab pos="1614488" algn="l"/>
              </a:tabLst>
            </a:pPr>
            <a:r>
              <a:rPr lang="en-US" sz="2200" dirty="0">
                <a:latin typeface="Times New Roman" pitchFamily="18" charset="0"/>
                <a:ea typeface="Times New Roman" pitchFamily="18" charset="0"/>
                <a:cs typeface="Times New Roman" pitchFamily="18" charset="0"/>
              </a:rPr>
              <a:t> </a:t>
            </a:r>
            <a:r>
              <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in aggregate to a person in a day; or</a:t>
            </a:r>
            <a:endParaRPr kumimoji="0" lang="en-US" sz="2200" b="0" i="0" u="none" strike="noStrike" cap="none" normalizeH="0" baseline="0" dirty="0">
              <a:ln>
                <a:noFill/>
              </a:ln>
              <a:solidFill>
                <a:schemeClr val="tx1"/>
              </a:solidFill>
              <a:effectLst/>
              <a:latin typeface="Times New Roman" pitchFamily="18" charset="0"/>
              <a:cs typeface="Times New Roman" pitchFamily="18" charset="0"/>
            </a:endParaRPr>
          </a:p>
          <a:p>
            <a:pPr lvl="1" algn="just" eaLnBrk="0" fontAlgn="base" hangingPunct="0">
              <a:spcBef>
                <a:spcPct val="0"/>
              </a:spcBef>
              <a:spcAft>
                <a:spcPct val="0"/>
              </a:spcAft>
              <a:buSzPct val="100000"/>
              <a:buFont typeface="Wingdings" pitchFamily="2" charset="2"/>
              <a:buChar char="§"/>
              <a:tabLst>
                <a:tab pos="1614488" algn="l"/>
              </a:tabLst>
            </a:pPr>
            <a:r>
              <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in respect of a single transaction; or</a:t>
            </a:r>
            <a:endParaRPr kumimoji="0" lang="en-US" sz="2200" b="0" i="0" u="none" strike="noStrike" cap="none" normalizeH="0" baseline="0" dirty="0">
              <a:ln>
                <a:noFill/>
              </a:ln>
              <a:solidFill>
                <a:schemeClr val="tx1"/>
              </a:solidFill>
              <a:effectLst/>
              <a:latin typeface="Times New Roman" pitchFamily="18" charset="0"/>
              <a:cs typeface="Times New Roman" pitchFamily="18" charset="0"/>
            </a:endParaRPr>
          </a:p>
          <a:p>
            <a:pPr lvl="1" algn="just" eaLnBrk="0" fontAlgn="base" hangingPunct="0">
              <a:spcBef>
                <a:spcPct val="0"/>
              </a:spcBef>
              <a:spcAft>
                <a:spcPct val="0"/>
              </a:spcAft>
              <a:buSzPct val="100000"/>
              <a:buFont typeface="Wingdings" pitchFamily="2" charset="2"/>
              <a:buChar char="§"/>
              <a:tabLst>
                <a:tab pos="1614488" algn="l"/>
              </a:tabLst>
            </a:pPr>
            <a:r>
              <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in respect of transactions relating to one event or occasion to a person</a:t>
            </a:r>
            <a:endParaRPr kumimoji="0" lang="en-US" sz="2200" b="0" i="0" u="none" strike="noStrike" cap="none" normalizeH="0" baseline="0" dirty="0">
              <a:ln>
                <a:noFill/>
              </a:ln>
              <a:solidFill>
                <a:schemeClr val="tx1"/>
              </a:solidFill>
              <a:effectLst/>
              <a:latin typeface="Times New Roman" pitchFamily="18" charset="0"/>
              <a:cs typeface="Times New Roman" pitchFamily="18" charset="0"/>
            </a:endParaRPr>
          </a:p>
        </p:txBody>
      </p:sp>
      <p:sp>
        <p:nvSpPr>
          <p:cNvPr id="5" name="Footer Placeholder 4"/>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304800" y="457200"/>
            <a:ext cx="8610600" cy="5592762"/>
          </a:xfrm>
        </p:spPr>
        <p:style>
          <a:lnRef idx="2">
            <a:schemeClr val="dk1"/>
          </a:lnRef>
          <a:fillRef idx="1">
            <a:schemeClr val="lt1"/>
          </a:fillRef>
          <a:effectRef idx="0">
            <a:schemeClr val="dk1"/>
          </a:effectRef>
          <a:fontRef idx="minor">
            <a:schemeClr val="dk1"/>
          </a:fontRef>
        </p:style>
        <p:txBody>
          <a:bodyPr>
            <a:normAutofit/>
          </a:bodyPr>
          <a:lstStyle/>
          <a:p>
            <a:pPr marL="365760" indent="-256032" algn="just" eaLnBrk="1" fontAlgn="auto" hangingPunct="1">
              <a:spcAft>
                <a:spcPts val="0"/>
              </a:spcAft>
              <a:buFont typeface="Wingdings 3"/>
              <a:buNone/>
              <a:defRPr/>
            </a:pPr>
            <a:r>
              <a:rPr lang="en-US" sz="2300" dirty="0">
                <a:solidFill>
                  <a:schemeClr val="tx1"/>
                </a:solidFill>
                <a:latin typeface="Times New Roman" pitchFamily="18" charset="0"/>
                <a:cs typeface="Times New Roman" pitchFamily="18" charset="0"/>
              </a:rPr>
              <a:t>(</a:t>
            </a:r>
            <a:r>
              <a:rPr lang="en-US" sz="2300" dirty="0" err="1">
                <a:solidFill>
                  <a:schemeClr val="tx1"/>
                </a:solidFill>
                <a:latin typeface="Times New Roman" pitchFamily="18" charset="0"/>
                <a:cs typeface="Times New Roman" pitchFamily="18" charset="0"/>
              </a:rPr>
              <a:t>bd</a:t>
            </a:r>
            <a:r>
              <a:rPr lang="en-US" sz="2300" dirty="0">
                <a:solidFill>
                  <a:schemeClr val="tx1"/>
                </a:solidFill>
                <a:latin typeface="Times New Roman" pitchFamily="18" charset="0"/>
                <a:cs typeface="Times New Roman" pitchFamily="18" charset="0"/>
              </a:rPr>
              <a:t>) Particulars of each payment made in an amount exceeding the limit specified in section 269ST, in aggregate to a person in a day or in respect of a single transaction or in respect of transactions relating to one event or occasions to a person, made by a </a:t>
            </a:r>
            <a:r>
              <a:rPr lang="en-US" sz="2300" dirty="0" err="1">
                <a:solidFill>
                  <a:schemeClr val="tx1"/>
                </a:solidFill>
                <a:latin typeface="Times New Roman" pitchFamily="18" charset="0"/>
                <a:cs typeface="Times New Roman" pitchFamily="18" charset="0"/>
              </a:rPr>
              <a:t>cheque</a:t>
            </a:r>
            <a:r>
              <a:rPr lang="en-US" sz="2300" dirty="0">
                <a:solidFill>
                  <a:schemeClr val="tx1"/>
                </a:solidFill>
                <a:latin typeface="Times New Roman" pitchFamily="18" charset="0"/>
                <a:cs typeface="Times New Roman" pitchFamily="18" charset="0"/>
              </a:rPr>
              <a:t> or bank draft, not being an account payee </a:t>
            </a:r>
            <a:r>
              <a:rPr lang="en-US" sz="2300" dirty="0" err="1">
                <a:solidFill>
                  <a:schemeClr val="tx1"/>
                </a:solidFill>
                <a:latin typeface="Times New Roman" pitchFamily="18" charset="0"/>
                <a:cs typeface="Times New Roman" pitchFamily="18" charset="0"/>
              </a:rPr>
              <a:t>cheque</a:t>
            </a:r>
            <a:r>
              <a:rPr lang="en-US" sz="2300" dirty="0">
                <a:solidFill>
                  <a:schemeClr val="tx1"/>
                </a:solidFill>
                <a:latin typeface="Times New Roman" pitchFamily="18" charset="0"/>
                <a:cs typeface="Times New Roman" pitchFamily="18" charset="0"/>
              </a:rPr>
              <a:t> or an account payee bank draft, during the previous year:-</a:t>
            </a:r>
          </a:p>
          <a:p>
            <a:pPr marL="623888" indent="-223838" algn="just">
              <a:buFont typeface="+mj-lt"/>
              <a:buAutoNum type="romanLcPeriod"/>
              <a:defRPr/>
            </a:pPr>
            <a:r>
              <a:rPr lang="en-US" sz="2300" dirty="0">
                <a:solidFill>
                  <a:schemeClr val="tx1"/>
                </a:solidFill>
                <a:latin typeface="Times New Roman" pitchFamily="18" charset="0"/>
                <a:cs typeface="Times New Roman" pitchFamily="18" charset="0"/>
              </a:rPr>
              <a:t>Name, address and Permanent Account Number or </a:t>
            </a:r>
            <a:r>
              <a:rPr lang="en-US" sz="2300" dirty="0" err="1">
                <a:solidFill>
                  <a:schemeClr val="tx1"/>
                </a:solidFill>
                <a:latin typeface="Times New Roman" pitchFamily="18" charset="0"/>
                <a:cs typeface="Times New Roman" pitchFamily="18" charset="0"/>
              </a:rPr>
              <a:t>Aadhaar</a:t>
            </a:r>
            <a:r>
              <a:rPr lang="en-US" sz="2300" dirty="0">
                <a:solidFill>
                  <a:schemeClr val="tx1"/>
                </a:solidFill>
                <a:latin typeface="Times New Roman" pitchFamily="18" charset="0"/>
                <a:cs typeface="Times New Roman" pitchFamily="18" charset="0"/>
              </a:rPr>
              <a:t> Number (if available with the </a:t>
            </a:r>
            <a:r>
              <a:rPr lang="en-US" sz="2300" dirty="0" err="1">
                <a:solidFill>
                  <a:schemeClr val="tx1"/>
                </a:solidFill>
                <a:latin typeface="Times New Roman" pitchFamily="18" charset="0"/>
                <a:cs typeface="Times New Roman" pitchFamily="18" charset="0"/>
              </a:rPr>
              <a:t>assessee</a:t>
            </a:r>
            <a:r>
              <a:rPr lang="en-US" sz="2300" dirty="0">
                <a:solidFill>
                  <a:schemeClr val="tx1"/>
                </a:solidFill>
                <a:latin typeface="Times New Roman" pitchFamily="18" charset="0"/>
                <a:cs typeface="Times New Roman" pitchFamily="18" charset="0"/>
              </a:rPr>
              <a:t>) of the payee;</a:t>
            </a:r>
          </a:p>
          <a:p>
            <a:pPr marL="623888" indent="-223838" algn="just" eaLnBrk="1" fontAlgn="auto" hangingPunct="1">
              <a:spcAft>
                <a:spcPts val="0"/>
              </a:spcAft>
              <a:buFont typeface="+mj-lt"/>
              <a:buAutoNum type="romanLcPeriod"/>
              <a:defRPr/>
            </a:pPr>
            <a:r>
              <a:rPr lang="en-US" sz="2300" dirty="0">
                <a:solidFill>
                  <a:schemeClr val="tx1"/>
                </a:solidFill>
                <a:latin typeface="Times New Roman" pitchFamily="18" charset="0"/>
                <a:cs typeface="Times New Roman" pitchFamily="18" charset="0"/>
              </a:rPr>
              <a:t>Amount of payment (in Rs.);</a:t>
            </a:r>
          </a:p>
          <a:p>
            <a:pPr marL="365760" indent="-256032" algn="just" eaLnBrk="1" fontAlgn="auto" hangingPunct="1">
              <a:spcAft>
                <a:spcPts val="0"/>
              </a:spcAft>
              <a:buFont typeface="Wingdings 3"/>
              <a:buNone/>
              <a:defRPr/>
            </a:pPr>
            <a:r>
              <a:rPr lang="en-US" sz="2300" dirty="0">
                <a:solidFill>
                  <a:schemeClr val="tx1"/>
                </a:solidFill>
                <a:latin typeface="Times New Roman" pitchFamily="18" charset="0"/>
                <a:cs typeface="Times New Roman" pitchFamily="18" charset="0"/>
              </a:rPr>
              <a:t>(Particulars at (</a:t>
            </a:r>
            <a:r>
              <a:rPr lang="en-US" sz="2300" dirty="0" err="1">
                <a:solidFill>
                  <a:schemeClr val="tx1"/>
                </a:solidFill>
                <a:latin typeface="Times New Roman" pitchFamily="18" charset="0"/>
                <a:cs typeface="Times New Roman" pitchFamily="18" charset="0"/>
              </a:rPr>
              <a:t>ba</a:t>
            </a:r>
            <a:r>
              <a:rPr lang="en-US" sz="2300" dirty="0">
                <a:solidFill>
                  <a:schemeClr val="tx1"/>
                </a:solidFill>
                <a:latin typeface="Times New Roman" pitchFamily="18" charset="0"/>
                <a:cs typeface="Times New Roman" pitchFamily="18" charset="0"/>
              </a:rPr>
              <a:t>), (bb), (</a:t>
            </a:r>
            <a:r>
              <a:rPr lang="en-US" sz="2300" dirty="0" err="1">
                <a:solidFill>
                  <a:schemeClr val="tx1"/>
                </a:solidFill>
                <a:latin typeface="Times New Roman" pitchFamily="18" charset="0"/>
                <a:cs typeface="Times New Roman" pitchFamily="18" charset="0"/>
              </a:rPr>
              <a:t>bc</a:t>
            </a:r>
            <a:r>
              <a:rPr lang="en-US" sz="2300" dirty="0">
                <a:solidFill>
                  <a:schemeClr val="tx1"/>
                </a:solidFill>
                <a:latin typeface="Times New Roman" pitchFamily="18" charset="0"/>
                <a:cs typeface="Times New Roman" pitchFamily="18" charset="0"/>
              </a:rPr>
              <a:t>) and (</a:t>
            </a:r>
            <a:r>
              <a:rPr lang="en-US" sz="2300" dirty="0" err="1">
                <a:solidFill>
                  <a:schemeClr val="tx1"/>
                </a:solidFill>
                <a:latin typeface="Times New Roman" pitchFamily="18" charset="0"/>
                <a:cs typeface="Times New Roman" pitchFamily="18" charset="0"/>
              </a:rPr>
              <a:t>bd</a:t>
            </a:r>
            <a:r>
              <a:rPr lang="en-US" sz="2300" dirty="0">
                <a:solidFill>
                  <a:schemeClr val="tx1"/>
                </a:solidFill>
                <a:latin typeface="Times New Roman" pitchFamily="18" charset="0"/>
                <a:cs typeface="Times New Roman" pitchFamily="18" charset="0"/>
              </a:rPr>
              <a:t>) need not be given in the case of receipt by or payment to a Government company, a banking Company, a post office savings bank, a cooperative bank or in the case of transactions referred to in section 269SS or in the case of persons referred to in Notification No. S.O. 2065(E) dated 3</a:t>
            </a:r>
            <a:r>
              <a:rPr lang="en-US" sz="2300" baseline="30000" dirty="0">
                <a:solidFill>
                  <a:schemeClr val="tx1"/>
                </a:solidFill>
                <a:latin typeface="Times New Roman" pitchFamily="18" charset="0"/>
                <a:cs typeface="Times New Roman" pitchFamily="18" charset="0"/>
              </a:rPr>
              <a:t>rd</a:t>
            </a:r>
            <a:r>
              <a:rPr lang="en-US" sz="2300" dirty="0">
                <a:solidFill>
                  <a:schemeClr val="tx1"/>
                </a:solidFill>
                <a:latin typeface="Times New Roman" pitchFamily="18" charset="0"/>
                <a:cs typeface="Times New Roman" pitchFamily="18" charset="0"/>
              </a:rPr>
              <a:t> July, 2017).</a:t>
            </a:r>
          </a:p>
        </p:txBody>
      </p:sp>
      <p:sp>
        <p:nvSpPr>
          <p:cNvPr id="97284" name="Rectangle 3"/>
          <p:cNvSpPr>
            <a:spLocks noChangeArrowheads="1"/>
          </p:cNvSpPr>
          <p:nvPr/>
        </p:nvSpPr>
        <p:spPr bwMode="auto">
          <a:xfrm>
            <a:off x="152400" y="76200"/>
            <a:ext cx="7315200" cy="400110"/>
          </a:xfrm>
          <a:prstGeom prst="rect">
            <a:avLst/>
          </a:prstGeom>
          <a:noFill/>
          <a:ln w="9525">
            <a:noFill/>
            <a:miter lim="800000"/>
            <a:headEnd/>
            <a:tailEnd/>
          </a:ln>
        </p:spPr>
        <p:txBody>
          <a:bodyPr>
            <a:spAutoFit/>
          </a:bodyPr>
          <a:lstStyle/>
          <a:p>
            <a:r>
              <a:rPr lang="en-US" sz="2000" b="1" u="sng" dirty="0">
                <a:latin typeface="Times New Roman" pitchFamily="18" charset="0"/>
                <a:cs typeface="Times New Roman" pitchFamily="18" charset="0"/>
              </a:rPr>
              <a:t>CLAUSE - 31(</a:t>
            </a:r>
            <a:r>
              <a:rPr lang="en-US" sz="2000" b="1" u="sng" dirty="0" err="1">
                <a:latin typeface="Times New Roman" pitchFamily="18" charset="0"/>
                <a:cs typeface="Times New Roman" pitchFamily="18" charset="0"/>
              </a:rPr>
              <a:t>bd</a:t>
            </a:r>
            <a:r>
              <a:rPr lang="en-US" sz="2000" b="1" u="sng" dirty="0">
                <a:latin typeface="Times New Roman" pitchFamily="18" charset="0"/>
                <a:cs typeface="Times New Roman" pitchFamily="18" charset="0"/>
              </a:rPr>
              <a:t>)</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6096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6" name="Rectangle 3"/>
          <p:cNvSpPr>
            <a:spLocks noChangeArrowheads="1"/>
          </p:cNvSpPr>
          <p:nvPr/>
        </p:nvSpPr>
        <p:spPr bwMode="auto">
          <a:xfrm>
            <a:off x="152400" y="76200"/>
            <a:ext cx="7315200" cy="400110"/>
          </a:xfrm>
          <a:prstGeom prst="rect">
            <a:avLst/>
          </a:prstGeom>
          <a:noFill/>
          <a:ln w="9525">
            <a:noFill/>
            <a:miter lim="800000"/>
            <a:headEnd/>
            <a:tailEnd/>
          </a:ln>
        </p:spPr>
        <p:txBody>
          <a:bodyPr>
            <a:spAutoFit/>
          </a:bodyPr>
          <a:lstStyle/>
          <a:p>
            <a:r>
              <a:rPr lang="en-US" sz="2000" b="1" u="sng" dirty="0">
                <a:latin typeface="Times New Roman" pitchFamily="18" charset="0"/>
                <a:cs typeface="Times New Roman" pitchFamily="18" charset="0"/>
              </a:rPr>
              <a:t>CLAUSE – 31(</a:t>
            </a:r>
            <a:r>
              <a:rPr lang="en-US" sz="2000" b="1" u="sng" dirty="0" err="1">
                <a:latin typeface="Times New Roman" pitchFamily="18" charset="0"/>
                <a:cs typeface="Times New Roman" pitchFamily="18" charset="0"/>
              </a:rPr>
              <a:t>bd</a:t>
            </a:r>
            <a:r>
              <a:rPr lang="en-US" sz="2000" b="1" u="sng" dirty="0">
                <a:latin typeface="Times New Roman" pitchFamily="18" charset="0"/>
                <a:cs typeface="Times New Roman" pitchFamily="18" charset="0"/>
              </a:rPr>
              <a:t>)</a:t>
            </a: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9C0872F2-70DB-A526-384E-FCBAB0D476D7}"/>
              </a:ext>
            </a:extLst>
          </p:cNvPr>
          <p:cNvPicPr>
            <a:picLocks noChangeAspect="1"/>
          </p:cNvPicPr>
          <p:nvPr/>
        </p:nvPicPr>
        <p:blipFill>
          <a:blip r:embed="rId2"/>
          <a:stretch>
            <a:fillRect/>
          </a:stretch>
        </p:blipFill>
        <p:spPr>
          <a:xfrm>
            <a:off x="152401" y="1018998"/>
            <a:ext cx="8812088" cy="4558088"/>
          </a:xfrm>
          <a:prstGeom prst="rect">
            <a:avLst/>
          </a:prstGeom>
        </p:spPr>
      </p:pic>
      <p:pic>
        <p:nvPicPr>
          <p:cNvPr id="4" name="Picture 3">
            <a:extLst>
              <a:ext uri="{FF2B5EF4-FFF2-40B4-BE49-F238E27FC236}">
                <a16:creationId xmlns:a16="http://schemas.microsoft.com/office/drawing/2014/main" id="{8EBA6A33-7C4B-60E0-5741-4948AB33D009}"/>
              </a:ext>
            </a:extLst>
          </p:cNvPr>
          <p:cNvPicPr>
            <a:picLocks noChangeAspect="1"/>
          </p:cNvPicPr>
          <p:nvPr/>
        </p:nvPicPr>
        <p:blipFill>
          <a:blip r:embed="rId3"/>
          <a:srcRect r="1942"/>
          <a:stretch>
            <a:fillRect/>
          </a:stretch>
        </p:blipFill>
        <p:spPr>
          <a:xfrm>
            <a:off x="180629" y="5452201"/>
            <a:ext cx="8783860" cy="1138305"/>
          </a:xfrm>
          <a:prstGeom prst="rect">
            <a:avLst/>
          </a:prstGeom>
        </p:spPr>
      </p:pic>
    </p:spTree>
  </p:cSld>
  <p:clrMapOvr>
    <a:masterClrMapping/>
  </p:clrMapOvr>
</p:sld>
</file>

<file path=ppt/slides/slide6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09" name="Rectangle 1"/>
          <p:cNvSpPr>
            <a:spLocks noChangeArrowheads="1"/>
          </p:cNvSpPr>
          <p:nvPr/>
        </p:nvSpPr>
        <p:spPr bwMode="auto">
          <a:xfrm>
            <a:off x="228600" y="-109954"/>
            <a:ext cx="8701118" cy="5509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eaLnBrk="0" fontAlgn="base" hangingPunct="0">
              <a:spcBef>
                <a:spcPct val="0"/>
              </a:spcBef>
              <a:spcAft>
                <a:spcPct val="0"/>
              </a:spcAft>
            </a:pPr>
            <a:r>
              <a:rPr lang="en-US" sz="2200" dirty="0">
                <a:latin typeface="Times New Roman" pitchFamily="18" charset="0"/>
                <a:ea typeface="Times New Roman" pitchFamily="18" charset="0"/>
                <a:cs typeface="Times New Roman" pitchFamily="18" charset="0"/>
              </a:rPr>
              <a:t>This sub-clause is an extension of S. No. 31(</a:t>
            </a:r>
            <a:r>
              <a:rPr lang="en-US" sz="2200" dirty="0" err="1">
                <a:latin typeface="Times New Roman" pitchFamily="18" charset="0"/>
                <a:ea typeface="Times New Roman" pitchFamily="18" charset="0"/>
                <a:cs typeface="Times New Roman" pitchFamily="18" charset="0"/>
              </a:rPr>
              <a:t>bc</a:t>
            </a:r>
            <a:r>
              <a:rPr lang="en-US" sz="2200" dirty="0">
                <a:latin typeface="Times New Roman" pitchFamily="18" charset="0"/>
                <a:ea typeface="Times New Roman" pitchFamily="18" charset="0"/>
                <a:cs typeface="Times New Roman" pitchFamily="18" charset="0"/>
              </a:rPr>
              <a:t>) and requires to report only in case when the above mentioned payment is made by </a:t>
            </a:r>
            <a:r>
              <a:rPr lang="en-US" sz="2200" dirty="0" err="1">
                <a:latin typeface="Times New Roman" pitchFamily="18" charset="0"/>
                <a:ea typeface="Times New Roman" pitchFamily="18" charset="0"/>
                <a:cs typeface="Times New Roman" pitchFamily="18" charset="0"/>
              </a:rPr>
              <a:t>cheque</a:t>
            </a:r>
            <a:r>
              <a:rPr lang="en-US" sz="2200" dirty="0">
                <a:latin typeface="Times New Roman" pitchFamily="18" charset="0"/>
                <a:ea typeface="Times New Roman" pitchFamily="18" charset="0"/>
                <a:cs typeface="Times New Roman" pitchFamily="18" charset="0"/>
              </a:rPr>
              <a:t> or bank draft and the </a:t>
            </a:r>
            <a:r>
              <a:rPr lang="en-US" sz="2200" dirty="0" err="1">
                <a:latin typeface="Times New Roman" pitchFamily="18" charset="0"/>
                <a:ea typeface="Times New Roman" pitchFamily="18" charset="0"/>
                <a:cs typeface="Times New Roman" pitchFamily="18" charset="0"/>
              </a:rPr>
              <a:t>cheque</a:t>
            </a:r>
            <a:r>
              <a:rPr lang="en-US" sz="2200" dirty="0">
                <a:latin typeface="Times New Roman" pitchFamily="18" charset="0"/>
                <a:ea typeface="Times New Roman" pitchFamily="18" charset="0"/>
                <a:cs typeface="Times New Roman" pitchFamily="18" charset="0"/>
              </a:rPr>
              <a:t>  or bank draft was not an account payee </a:t>
            </a:r>
            <a:r>
              <a:rPr lang="en-US" sz="2200" dirty="0" err="1">
                <a:latin typeface="Times New Roman" pitchFamily="18" charset="0"/>
                <a:ea typeface="Times New Roman" pitchFamily="18" charset="0"/>
                <a:cs typeface="Times New Roman" pitchFamily="18" charset="0"/>
              </a:rPr>
              <a:t>cheque</a:t>
            </a:r>
            <a:r>
              <a:rPr lang="en-US" sz="2200" dirty="0">
                <a:latin typeface="Times New Roman" pitchFamily="18" charset="0"/>
                <a:ea typeface="Times New Roman" pitchFamily="18" charset="0"/>
                <a:cs typeface="Times New Roman" pitchFamily="18" charset="0"/>
              </a:rPr>
              <a:t> or account payee bank draft.</a:t>
            </a:r>
            <a:endParaRPr lang="en-US" sz="2200" dirty="0">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tab pos="700088" algn="l"/>
              </a:tabLst>
            </a:pPr>
            <a:endPar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tab pos="700088" algn="l"/>
              </a:tabLst>
            </a:pPr>
            <a:r>
              <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There could be practical difficulties in verifying that the amount in question has been paid by account payee </a:t>
            </a:r>
            <a:r>
              <a:rPr kumimoji="0" lang="en-US" sz="22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cheque</a:t>
            </a:r>
            <a:r>
              <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or an account payee bank draft. In such cases, the tax auditor should verify the transactions with reference to such evidence which may be available and report in Form 3CA/3CB that:</a:t>
            </a:r>
          </a:p>
          <a:p>
            <a:pPr marL="0" marR="0" lvl="0" indent="0" algn="just" defTabSz="914400" rtl="0" eaLnBrk="1" fontAlgn="base" latinLnBrk="0" hangingPunct="1">
              <a:lnSpc>
                <a:spcPct val="100000"/>
              </a:lnSpc>
              <a:spcBef>
                <a:spcPct val="0"/>
              </a:spcBef>
              <a:spcAft>
                <a:spcPct val="0"/>
              </a:spcAft>
              <a:buClrTx/>
              <a:buSzTx/>
              <a:buFontTx/>
              <a:buNone/>
              <a:tabLst>
                <a:tab pos="700088" algn="l"/>
              </a:tabLst>
            </a:pPr>
            <a:endPar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tabLst>
                <a:tab pos="700088" algn="l"/>
              </a:tabLst>
            </a:pPr>
            <a:r>
              <a:rPr kumimoji="0" lang="en-US" sz="22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“It is not possible for me/us to verify whether the assessee paid an amount exceeding the limit specified in section 269ST in aggregate to a person in a day or in respect of a single transaction or in respect of transactions relating to   one </a:t>
            </a:r>
            <a:r>
              <a:rPr lang="en-US" sz="2200" dirty="0">
                <a:latin typeface="Times New Roman" pitchFamily="18" charset="0"/>
                <a:cs typeface="Times New Roman" pitchFamily="18" charset="0"/>
              </a:rPr>
              <a:t>event or occasions to a person, by an account payee cheque or an account payee bank draft, during the previous year as the necessary evidence is not in the possession of the </a:t>
            </a:r>
            <a:r>
              <a:rPr lang="en-US" sz="2200" dirty="0" err="1">
                <a:latin typeface="Times New Roman" pitchFamily="18" charset="0"/>
                <a:cs typeface="Times New Roman" pitchFamily="18" charset="0"/>
              </a:rPr>
              <a:t>assesse</a:t>
            </a:r>
            <a:r>
              <a:rPr lang="en-US" sz="2200" dirty="0">
                <a:latin typeface="Times New Roman" pitchFamily="18" charset="0"/>
                <a:cs typeface="Times New Roman" pitchFamily="18" charset="0"/>
              </a:rPr>
              <a:t>.”</a:t>
            </a:r>
            <a:endParaRPr kumimoji="0" lang="en-US" sz="2200" b="0" i="0" u="none" strike="noStrike" cap="none" normalizeH="0" baseline="0" dirty="0">
              <a:ln>
                <a:noFill/>
              </a:ln>
              <a:solidFill>
                <a:schemeClr val="tx1"/>
              </a:solidFill>
              <a:effectLst/>
              <a:latin typeface="Arial" pitchFamily="34" charset="0"/>
              <a:cs typeface="Arial" pitchFamily="34" charset="0"/>
            </a:endParaRPr>
          </a:p>
        </p:txBody>
      </p:sp>
      <p:sp>
        <p:nvSpPr>
          <p:cNvPr id="6" name="Footer Placeholder 5"/>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Content Placeholder 4"/>
          <p:cNvSpPr>
            <a:spLocks noGrp="1"/>
          </p:cNvSpPr>
          <p:nvPr>
            <p:ph idx="1"/>
          </p:nvPr>
        </p:nvSpPr>
        <p:spPr>
          <a:xfrm>
            <a:off x="357188" y="548680"/>
            <a:ext cx="8482012" cy="5688632"/>
          </a:xfrm>
        </p:spPr>
        <p:style>
          <a:lnRef idx="2">
            <a:schemeClr val="dk1"/>
          </a:lnRef>
          <a:fillRef idx="1">
            <a:schemeClr val="lt1"/>
          </a:fillRef>
          <a:effectRef idx="0">
            <a:schemeClr val="dk1"/>
          </a:effectRef>
          <a:fontRef idx="minor">
            <a:schemeClr val="dk1"/>
          </a:fontRef>
        </p:style>
        <p:txBody>
          <a:bodyPr>
            <a:noAutofit/>
          </a:bodyPr>
          <a:lstStyle/>
          <a:p>
            <a:pPr algn="just" eaLnBrk="0" hangingPunct="0">
              <a:buNone/>
            </a:pPr>
            <a:r>
              <a:rPr lang="en-IN" sz="2300" dirty="0">
                <a:solidFill>
                  <a:schemeClr val="tx1"/>
                </a:solidFill>
                <a:latin typeface="Times New Roman" pitchFamily="18" charset="0"/>
                <a:cs typeface="Times New Roman" pitchFamily="18" charset="0"/>
              </a:rPr>
              <a:t>(c) Particulars of each repayment of loan or deposit or any specified advance in an amount exceeding the limit specified in section 269T made during the previous year:-</a:t>
            </a:r>
          </a:p>
          <a:p>
            <a:pPr marL="1028700" lvl="1" indent="-571500" algn="just" eaLnBrk="0" hangingPunct="0">
              <a:buFont typeface="Calibri" pitchFamily="34" charset="0"/>
              <a:buAutoNum type="romanLcPeriod"/>
            </a:pPr>
            <a:r>
              <a:rPr lang="en-IN" dirty="0">
                <a:solidFill>
                  <a:schemeClr val="tx1"/>
                </a:solidFill>
                <a:latin typeface="Times New Roman" pitchFamily="18" charset="0"/>
                <a:cs typeface="Times New Roman" pitchFamily="18" charset="0"/>
              </a:rPr>
              <a:t>name, address and Permanent Account Number (if available with the </a:t>
            </a:r>
            <a:r>
              <a:rPr lang="en-IN" dirty="0" err="1">
                <a:solidFill>
                  <a:schemeClr val="tx1"/>
                </a:solidFill>
                <a:latin typeface="Times New Roman" pitchFamily="18" charset="0"/>
                <a:cs typeface="Times New Roman" pitchFamily="18" charset="0"/>
              </a:rPr>
              <a:t>assessee</a:t>
            </a:r>
            <a:r>
              <a:rPr lang="en-IN" dirty="0">
                <a:solidFill>
                  <a:schemeClr val="tx1"/>
                </a:solidFill>
                <a:latin typeface="Times New Roman" pitchFamily="18" charset="0"/>
                <a:cs typeface="Times New Roman" pitchFamily="18" charset="0"/>
              </a:rPr>
              <a:t>) of the payee;</a:t>
            </a:r>
          </a:p>
          <a:p>
            <a:pPr marL="1028700" lvl="1" indent="-571500" algn="just" eaLnBrk="0" hangingPunct="0">
              <a:buFont typeface="Calibri" pitchFamily="34" charset="0"/>
              <a:buAutoNum type="romanLcPeriod"/>
            </a:pPr>
            <a:r>
              <a:rPr lang="en-IN" dirty="0">
                <a:solidFill>
                  <a:schemeClr val="tx1"/>
                </a:solidFill>
                <a:latin typeface="Times New Roman" pitchFamily="18" charset="0"/>
                <a:cs typeface="Times New Roman" pitchFamily="18" charset="0"/>
              </a:rPr>
              <a:t>amount of the repayment </a:t>
            </a:r>
            <a:r>
              <a:rPr lang="en-US" dirty="0">
                <a:solidFill>
                  <a:schemeClr val="tx1"/>
                </a:solidFill>
                <a:latin typeface="Times New Roman" pitchFamily="18" charset="0"/>
                <a:cs typeface="Times New Roman" pitchFamily="18" charset="0"/>
              </a:rPr>
              <a:t>of loan or deposit or any specified advance and </a:t>
            </a:r>
            <a:r>
              <a:rPr lang="en-US" i="1" dirty="0">
                <a:solidFill>
                  <a:schemeClr val="tx1"/>
                </a:solidFill>
                <a:latin typeface="Times New Roman" pitchFamily="18" charset="0"/>
                <a:cs typeface="Times New Roman" pitchFamily="18" charset="0"/>
              </a:rPr>
              <a:t>code of the nature of such amount, as given in Note 1; [Dropdown to be provided]</a:t>
            </a:r>
            <a:r>
              <a:rPr lang="en-US" dirty="0">
                <a:solidFill>
                  <a:schemeClr val="tx1"/>
                </a:solidFill>
                <a:latin typeface="Times New Roman" pitchFamily="18" charset="0"/>
                <a:cs typeface="Times New Roman" pitchFamily="18" charset="0"/>
              </a:rPr>
              <a:t>;</a:t>
            </a:r>
            <a:r>
              <a:rPr lang="en-IN" dirty="0">
                <a:solidFill>
                  <a:schemeClr val="tx1"/>
                </a:solidFill>
                <a:latin typeface="Times New Roman" pitchFamily="18" charset="0"/>
                <a:cs typeface="Times New Roman" pitchFamily="18" charset="0"/>
              </a:rPr>
              <a:t>;</a:t>
            </a:r>
          </a:p>
          <a:p>
            <a:pPr marL="1028700" lvl="1" indent="-571500" algn="just" eaLnBrk="0" hangingPunct="0">
              <a:buFont typeface="Calibri" pitchFamily="34" charset="0"/>
              <a:buAutoNum type="romanLcPeriod"/>
            </a:pPr>
            <a:r>
              <a:rPr lang="en-IN" dirty="0">
                <a:solidFill>
                  <a:schemeClr val="tx1"/>
                </a:solidFill>
                <a:latin typeface="Times New Roman" pitchFamily="18" charset="0"/>
                <a:cs typeface="Times New Roman" pitchFamily="18" charset="0"/>
              </a:rPr>
              <a:t>maximum amount outstanding in the account at any time during the previous year;</a:t>
            </a:r>
          </a:p>
          <a:p>
            <a:pPr marL="1028700" lvl="1" indent="-571500" algn="just" eaLnBrk="0" hangingPunct="0">
              <a:buFont typeface="Calibri" pitchFamily="34" charset="0"/>
              <a:buAutoNum type="romanLcPeriod"/>
            </a:pPr>
            <a:r>
              <a:rPr lang="en-IN" dirty="0">
                <a:solidFill>
                  <a:schemeClr val="tx1"/>
                </a:solidFill>
                <a:latin typeface="Times New Roman" pitchFamily="18" charset="0"/>
                <a:cs typeface="Times New Roman" pitchFamily="18" charset="0"/>
              </a:rPr>
              <a:t>whether the repayment was made by cheque or bank draft or use of electronic clearing system through a bank account;</a:t>
            </a:r>
          </a:p>
          <a:p>
            <a:pPr marL="1028700" lvl="1" indent="-571500" algn="just" eaLnBrk="0" hangingPunct="0">
              <a:buFont typeface="Calibri" pitchFamily="34" charset="0"/>
              <a:buAutoNum type="romanLcPeriod"/>
            </a:pPr>
            <a:r>
              <a:rPr lang="en-IN" dirty="0">
                <a:solidFill>
                  <a:schemeClr val="tx1"/>
                </a:solidFill>
                <a:latin typeface="Times New Roman" pitchFamily="18" charset="0"/>
                <a:cs typeface="Times New Roman" pitchFamily="18" charset="0"/>
              </a:rPr>
              <a:t>in case the repayment was  made by  cheque  or bank draft,  whether the same was repaid by an account payee cheque or an account payee bank draft.</a:t>
            </a:r>
          </a:p>
        </p:txBody>
      </p:sp>
      <p:sp>
        <p:nvSpPr>
          <p:cNvPr id="3" name="Rectangle 3"/>
          <p:cNvSpPr>
            <a:spLocks noChangeArrowheads="1"/>
          </p:cNvSpPr>
          <p:nvPr/>
        </p:nvSpPr>
        <p:spPr bwMode="auto">
          <a:xfrm>
            <a:off x="281136" y="116632"/>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31(c)</a:t>
            </a:r>
          </a:p>
        </p:txBody>
      </p:sp>
      <p:sp>
        <p:nvSpPr>
          <p:cNvPr id="2" name="Footer Placeholder 1"/>
          <p:cNvSpPr>
            <a:spLocks noGrp="1"/>
          </p:cNvSpPr>
          <p:nvPr>
            <p:ph type="ftr" sz="quarter" idx="11"/>
          </p:nvPr>
        </p:nvSpPr>
        <p:spPr/>
        <p:txBody>
          <a:bodyPr/>
          <a:lstStyle/>
          <a:p>
            <a:r>
              <a:rPr lang="en-IN"/>
              <a:t>H.C.Khincha &amp; Co</a:t>
            </a:r>
            <a:endParaRPr lang="en-US" dirty="0"/>
          </a:p>
        </p:txBody>
      </p:sp>
      <p:sp>
        <p:nvSpPr>
          <p:cNvPr id="5" name="TextBox 4">
            <a:extLst>
              <a:ext uri="{FF2B5EF4-FFF2-40B4-BE49-F238E27FC236}">
                <a16:creationId xmlns:a16="http://schemas.microsoft.com/office/drawing/2014/main" id="{FFBB8F70-7495-38EE-B9C2-4DD38D6D922C}"/>
              </a:ext>
            </a:extLst>
          </p:cNvPr>
          <p:cNvSpPr txBox="1"/>
          <p:nvPr/>
        </p:nvSpPr>
        <p:spPr>
          <a:xfrm>
            <a:off x="2843808" y="6237312"/>
            <a:ext cx="7488832" cy="369332"/>
          </a:xfrm>
          <a:prstGeom prst="rect">
            <a:avLst/>
          </a:prstGeom>
          <a:noFill/>
        </p:spPr>
        <p:txBody>
          <a:bodyPr wrap="square">
            <a:spAutoFit/>
          </a:bodyPr>
          <a:lstStyle/>
          <a:p>
            <a:r>
              <a:rPr lang="en-US" b="1" kern="1200" dirty="0">
                <a:solidFill>
                  <a:srgbClr val="000000"/>
                </a:solidFill>
                <a:effectLst/>
                <a:latin typeface="Times New Roman" panose="02020603050405020304" pitchFamily="18" charset="0"/>
                <a:ea typeface="+mn-ea"/>
                <a:cs typeface="Times New Roman" panose="02020603050405020304" pitchFamily="18" charset="0"/>
              </a:rPr>
              <a:t>Inserted by the IT (Eighth </a:t>
            </a:r>
            <a:r>
              <a:rPr lang="en-US" b="1" kern="1200" dirty="0" err="1">
                <a:solidFill>
                  <a:srgbClr val="000000"/>
                </a:solidFill>
                <a:effectLst/>
                <a:latin typeface="Times New Roman" panose="02020603050405020304" pitchFamily="18" charset="0"/>
                <a:ea typeface="+mn-ea"/>
                <a:cs typeface="Times New Roman" panose="02020603050405020304" pitchFamily="18" charset="0"/>
              </a:rPr>
              <a:t>Amdt</a:t>
            </a:r>
            <a:r>
              <a:rPr lang="en-US" b="1" kern="1200" dirty="0">
                <a:solidFill>
                  <a:srgbClr val="000000"/>
                </a:solidFill>
                <a:effectLst/>
                <a:latin typeface="Times New Roman" panose="02020603050405020304" pitchFamily="18" charset="0"/>
                <a:ea typeface="+mn-ea"/>
                <a:cs typeface="Times New Roman" panose="02020603050405020304" pitchFamily="18" charset="0"/>
              </a:rPr>
              <a:t>.) Rules, 2025, w.e.f. 1-4-2025</a:t>
            </a:r>
            <a:endParaRPr lang="en-IN" dirty="0"/>
          </a:p>
        </p:txBody>
      </p:sp>
    </p:spTree>
  </p:cSld>
  <p:clrMapOvr>
    <a:masterClrMapping/>
  </p:clrMapOvr>
</p:sld>
</file>

<file path=ppt/slides/slide6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7504" y="491813"/>
            <a:ext cx="4572000" cy="461665"/>
          </a:xfrm>
          <a:prstGeom prst="rect">
            <a:avLst/>
          </a:prstGeom>
        </p:spPr>
        <p:txBody>
          <a:bodyPr>
            <a:spAutoFit/>
          </a:bodyPr>
          <a:lstStyle/>
          <a:p>
            <a:r>
              <a:rPr lang="en-US" sz="2400" b="1" dirty="0">
                <a:latin typeface="Times New Roman" pitchFamily="18" charset="0"/>
                <a:cs typeface="Times New Roman" pitchFamily="18" charset="0"/>
              </a:rPr>
              <a:t>Format in e-utility</a:t>
            </a:r>
            <a:endParaRPr lang="en-IN" sz="2400" dirty="0"/>
          </a:p>
        </p:txBody>
      </p:sp>
      <p:sp>
        <p:nvSpPr>
          <p:cNvPr id="5" name="Rectangle 3"/>
          <p:cNvSpPr>
            <a:spLocks noChangeArrowheads="1"/>
          </p:cNvSpPr>
          <p:nvPr/>
        </p:nvSpPr>
        <p:spPr bwMode="auto">
          <a:xfrm>
            <a:off x="107504" y="91703"/>
            <a:ext cx="7315200" cy="400110"/>
          </a:xfrm>
          <a:prstGeom prst="rect">
            <a:avLst/>
          </a:prstGeom>
          <a:noFill/>
          <a:ln w="9525">
            <a:noFill/>
            <a:miter lim="800000"/>
            <a:headEnd/>
            <a:tailEnd/>
          </a:ln>
        </p:spPr>
        <p:txBody>
          <a:bodyPr>
            <a:spAutoFit/>
          </a:bodyPr>
          <a:lstStyle/>
          <a:p>
            <a:r>
              <a:rPr lang="en-US" sz="2000" b="1" u="sng" dirty="0">
                <a:latin typeface="Times New Roman" pitchFamily="18" charset="0"/>
                <a:cs typeface="Times New Roman" pitchFamily="18" charset="0"/>
              </a:rPr>
              <a:t>CLAUSE – 31(c)</a:t>
            </a: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19A3A0C3-3FCA-7D29-0F65-23149365443C}"/>
              </a:ext>
            </a:extLst>
          </p:cNvPr>
          <p:cNvPicPr>
            <a:picLocks noChangeAspect="1"/>
          </p:cNvPicPr>
          <p:nvPr/>
        </p:nvPicPr>
        <p:blipFill>
          <a:blip r:embed="rId2"/>
          <a:stretch>
            <a:fillRect/>
          </a:stretch>
        </p:blipFill>
        <p:spPr>
          <a:xfrm>
            <a:off x="109200" y="948666"/>
            <a:ext cx="8927296" cy="5248593"/>
          </a:xfrm>
          <a:prstGeom prst="rect">
            <a:avLst/>
          </a:prstGeom>
        </p:spPr>
      </p:pic>
    </p:spTree>
  </p:cSld>
  <p:clrMapOvr>
    <a:masterClrMapping/>
  </p:clrMapOvr>
</p:sld>
</file>

<file path=ppt/slides/slide6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FB3113-26C7-43E0-930C-207DC20D571E}"/>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A542FB28-0727-CEFB-14F3-24922028A699}"/>
              </a:ext>
            </a:extLst>
          </p:cNvPr>
          <p:cNvPicPr>
            <a:picLocks noChangeAspect="1"/>
          </p:cNvPicPr>
          <p:nvPr/>
        </p:nvPicPr>
        <p:blipFill>
          <a:blip r:embed="rId2"/>
          <a:stretch>
            <a:fillRect/>
          </a:stretch>
        </p:blipFill>
        <p:spPr>
          <a:xfrm>
            <a:off x="323528" y="332656"/>
            <a:ext cx="8568952" cy="4104456"/>
          </a:xfrm>
          <a:prstGeom prst="rect">
            <a:avLst/>
          </a:prstGeom>
        </p:spPr>
      </p:pic>
      <p:sp>
        <p:nvSpPr>
          <p:cNvPr id="2" name="Footer Placeholder 1">
            <a:extLst>
              <a:ext uri="{FF2B5EF4-FFF2-40B4-BE49-F238E27FC236}">
                <a16:creationId xmlns:a16="http://schemas.microsoft.com/office/drawing/2014/main" id="{76B1A68A-52F5-DAF3-2F6B-030CCD6E689B}"/>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959937693"/>
      </p:ext>
    </p:extLst>
  </p:cSld>
  <p:clrMapOvr>
    <a:masterClrMapping/>
  </p:clrMapOvr>
</p:sld>
</file>

<file path=ppt/slides/slide6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62E741-7BBC-D569-A84E-39991C4D77C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BC9FBF-AE05-7D49-797B-AC7A2011EFC9}"/>
              </a:ext>
            </a:extLst>
          </p:cNvPr>
          <p:cNvSpPr>
            <a:spLocks noGrp="1"/>
          </p:cNvSpPr>
          <p:nvPr>
            <p:ph idx="1"/>
          </p:nvPr>
        </p:nvSpPr>
        <p:spPr>
          <a:xfrm>
            <a:off x="323528" y="332656"/>
            <a:ext cx="8568952" cy="5157317"/>
          </a:xfrm>
        </p:spPr>
        <p:txBody>
          <a:bodyPr>
            <a:normAutofit fontScale="92500"/>
          </a:bodyPr>
          <a:lstStyle/>
          <a:p>
            <a:pPr marL="0" indent="0" algn="ctr">
              <a:buNone/>
            </a:pPr>
            <a:r>
              <a:rPr lang="en-US" b="1" dirty="0">
                <a:latin typeface="Times New Roman" panose="02020603050405020304" pitchFamily="18" charset="0"/>
                <a:cs typeface="Times New Roman" panose="02020603050405020304" pitchFamily="18" charset="0"/>
              </a:rPr>
              <a:t>As per Page no 286 of Guidance Note on Tax Audit u/s. 44AB of IT Act, 1961 (Revised 2026)</a:t>
            </a:r>
            <a:endParaRPr lang="en-US" sz="2400" b="1" dirty="0">
              <a:latin typeface="Times New Roman" pitchFamily="18" charset="0"/>
              <a:cs typeface="Times New Roman" pitchFamily="18" charset="0"/>
            </a:endParaRPr>
          </a:p>
          <a:p>
            <a:pPr marL="0" indent="0" algn="just">
              <a:buNone/>
            </a:pPr>
            <a:endParaRPr lang="en-US" sz="2400" b="1" dirty="0">
              <a:latin typeface="Times New Roman" pitchFamily="18" charset="0"/>
              <a:cs typeface="Times New Roman" pitchFamily="18" charset="0"/>
            </a:endParaRPr>
          </a:p>
          <a:p>
            <a:pPr marL="0" indent="0" algn="just">
              <a:buNone/>
            </a:pPr>
            <a:r>
              <a:rPr lang="en-US" sz="2400" b="1" dirty="0">
                <a:latin typeface="Times New Roman" pitchFamily="18" charset="0"/>
                <a:cs typeface="Times New Roman" pitchFamily="18" charset="0"/>
              </a:rPr>
              <a:t>Section 269T</a:t>
            </a:r>
          </a:p>
          <a:p>
            <a:pPr marL="0" indent="0" algn="just">
              <a:buNone/>
            </a:pPr>
            <a:r>
              <a:rPr lang="en-US" sz="2400" dirty="0">
                <a:latin typeface="Times New Roman" panose="02020603050405020304" pitchFamily="18" charset="0"/>
                <a:cs typeface="Times New Roman" panose="02020603050405020304" pitchFamily="18" charset="0"/>
              </a:rPr>
              <a:t>57.1 Section 269T provides that no branch of a banking company or a cooperative bank and no other company or co-operative society and no firm or other person shall repay any loan or deposit made with it or any specified advance received by it otherwise than by an account payee cheque or account payee bank draft drawn in the name of the person who has made the loan or deposit or paid the specified advance, or by use of electronic clearing system through a bank account or through such other electronic mode as may be prescribed if –</a:t>
            </a:r>
          </a:p>
          <a:p>
            <a:pPr marL="0" indent="0" algn="just">
              <a:buNone/>
            </a:pPr>
            <a:r>
              <a:rPr lang="en-US" sz="2400" dirty="0">
                <a:latin typeface="Times New Roman" panose="02020603050405020304" pitchFamily="18" charset="0"/>
                <a:cs typeface="Times New Roman" panose="02020603050405020304" pitchFamily="18" charset="0"/>
              </a:rPr>
              <a:t>(a) the amount of the loan or deposit or specified advance together with the interest, if any, payable thereon, or</a:t>
            </a:r>
          </a:p>
          <a:p>
            <a:pPr marL="0" indent="0" algn="just">
              <a:buNone/>
            </a:pPr>
            <a:endParaRPr lang="en-US" sz="1800"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FB21840B-57CE-39AE-B302-A8EB9AD41C2A}"/>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745694534"/>
      </p:ext>
    </p:extLst>
  </p:cSld>
  <p:clrMapOvr>
    <a:masterClrMapping/>
  </p:clrMapOvr>
</p:sld>
</file>

<file path=ppt/slides/slide6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251C4F-0500-5AEF-DEB6-99466FB51FE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F52168-5343-E961-8E7B-2E0D1BC7B30D}"/>
              </a:ext>
            </a:extLst>
          </p:cNvPr>
          <p:cNvSpPr>
            <a:spLocks noGrp="1"/>
          </p:cNvSpPr>
          <p:nvPr>
            <p:ph idx="1"/>
          </p:nvPr>
        </p:nvSpPr>
        <p:spPr>
          <a:xfrm>
            <a:off x="300038" y="260648"/>
            <a:ext cx="8592442" cy="5904656"/>
          </a:xfrm>
        </p:spPr>
        <p:txBody>
          <a:bodyPr>
            <a:noAutofit/>
          </a:bodyPr>
          <a:lstStyle/>
          <a:p>
            <a:pPr marL="0" indent="0" algn="ctr">
              <a:buNone/>
            </a:pPr>
            <a:r>
              <a:rPr lang="en-US" sz="2000" b="1" dirty="0">
                <a:latin typeface="Times New Roman" panose="02020603050405020304" pitchFamily="18" charset="0"/>
                <a:cs typeface="Times New Roman" panose="02020603050405020304" pitchFamily="18" charset="0"/>
              </a:rPr>
              <a:t>As per Page no 287 of Guidance Note on Tax Audit u/s. 44AB of IT Act, 1961 (Revised 2026)</a:t>
            </a:r>
          </a:p>
          <a:p>
            <a:pPr marL="0" indent="0" algn="just">
              <a:buNone/>
            </a:pPr>
            <a:r>
              <a:rPr lang="en-US" sz="2200" dirty="0">
                <a:latin typeface="Times New Roman" panose="02020603050405020304" pitchFamily="18" charset="0"/>
                <a:cs typeface="Times New Roman" panose="02020603050405020304" pitchFamily="18" charset="0"/>
              </a:rPr>
              <a:t>(b) the aggregate amount of the loans or deposits held by such person with the branch of the banking company or co-operative bank or, as the case may be, the other company or co-operative society or the firm, or other person either in his own name or jointly with any other person on the date of such repayment together with the interest, if any, payable on</a:t>
            </a:r>
          </a:p>
          <a:p>
            <a:pPr marL="0" indent="0" algn="just">
              <a:buNone/>
            </a:pPr>
            <a:r>
              <a:rPr lang="en-US" sz="2200" dirty="0">
                <a:latin typeface="Times New Roman" panose="02020603050405020304" pitchFamily="18" charset="0"/>
                <a:cs typeface="Times New Roman" panose="02020603050405020304" pitchFamily="18" charset="0"/>
              </a:rPr>
              <a:t>such loans or deposits, or</a:t>
            </a:r>
          </a:p>
          <a:p>
            <a:pPr marL="0" indent="0" algn="just">
              <a:buNone/>
            </a:pPr>
            <a:r>
              <a:rPr lang="en-US" sz="2200" dirty="0">
                <a:latin typeface="Times New Roman" panose="02020603050405020304" pitchFamily="18" charset="0"/>
                <a:cs typeface="Times New Roman" panose="02020603050405020304" pitchFamily="18" charset="0"/>
              </a:rPr>
              <a:t>(c) the aggregate amount of the specified advances received by such person either in his own name or jointly with any other person on the date of such repayment together with the interest, if any, payable on such specified advances is Rs 20,000 or more. </a:t>
            </a:r>
          </a:p>
          <a:p>
            <a:pPr marL="0" indent="0" algn="just">
              <a:buNone/>
            </a:pPr>
            <a:r>
              <a:rPr lang="en-US" sz="2200" dirty="0">
                <a:latin typeface="Times New Roman" panose="02020603050405020304" pitchFamily="18" charset="0"/>
                <a:cs typeface="Times New Roman" panose="02020603050405020304" pitchFamily="18" charset="0"/>
              </a:rPr>
              <a:t>An exception is provided for repayment by Primary Agricultural Credit Societies (“PACS”) and Primary Co-Operative Agricultural and Rural Development Bank (“PCARD”) by raising the amount to Rs 2,00,000 applicable w.e.f. 1st April 2023.</a:t>
            </a:r>
          </a:p>
        </p:txBody>
      </p:sp>
      <p:sp>
        <p:nvSpPr>
          <p:cNvPr id="2" name="Footer Placeholder 1">
            <a:extLst>
              <a:ext uri="{FF2B5EF4-FFF2-40B4-BE49-F238E27FC236}">
                <a16:creationId xmlns:a16="http://schemas.microsoft.com/office/drawing/2014/main" id="{D539F9D0-9276-EE2E-9D88-01FA41486986}"/>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205621005"/>
      </p:ext>
    </p:extLst>
  </p:cSld>
  <p:clrMapOvr>
    <a:masterClrMapping/>
  </p:clrMapOvr>
</p:sld>
</file>

<file path=ppt/slides/slide6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1702A7-CE89-B412-3B24-1D46F684B7C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E7B33DA-512D-DE61-85ED-9608CAC52E96}"/>
              </a:ext>
            </a:extLst>
          </p:cNvPr>
          <p:cNvSpPr>
            <a:spLocks noGrp="1"/>
          </p:cNvSpPr>
          <p:nvPr>
            <p:ph idx="1"/>
          </p:nvPr>
        </p:nvSpPr>
        <p:spPr>
          <a:xfrm>
            <a:off x="323528" y="188640"/>
            <a:ext cx="8568952" cy="5904656"/>
          </a:xfrm>
        </p:spPr>
        <p:txBody>
          <a:bodyPr>
            <a:noAutofit/>
          </a:bodyPr>
          <a:lstStyle/>
          <a:p>
            <a:pPr marL="0" indent="0" algn="ctr">
              <a:buNone/>
            </a:pPr>
            <a:r>
              <a:rPr lang="en-US" sz="2400" b="1" dirty="0">
                <a:latin typeface="Times New Roman" panose="02020603050405020304" pitchFamily="18" charset="0"/>
                <a:cs typeface="Times New Roman" panose="02020603050405020304" pitchFamily="18" charset="0"/>
              </a:rPr>
              <a:t>As per Page no 287 of Guidance Note on Tax Audit u/s. 44AB of IT Act, 1961 (Revised 2026)</a:t>
            </a:r>
            <a:endParaRPr lang="en-US" sz="2200" b="1" dirty="0">
              <a:latin typeface="Times New Roman" panose="02020603050405020304" pitchFamily="18" charset="0"/>
              <a:cs typeface="Times New Roman" panose="02020603050405020304" pitchFamily="18" charset="0"/>
            </a:endParaRPr>
          </a:p>
          <a:p>
            <a:pPr marL="0" indent="0" algn="just">
              <a:buNone/>
            </a:pPr>
            <a:r>
              <a:rPr lang="en-US" sz="2200" dirty="0">
                <a:latin typeface="Times New Roman" panose="02020603050405020304" pitchFamily="18" charset="0"/>
                <a:cs typeface="Times New Roman" panose="02020603050405020304" pitchFamily="18" charset="0"/>
              </a:rPr>
              <a:t>57.2 Sub clause 31(c) seeks information in respect of all the repayments made by the </a:t>
            </a:r>
            <a:r>
              <a:rPr lang="en-US" sz="2200" dirty="0" err="1">
                <a:latin typeface="Times New Roman" panose="02020603050405020304" pitchFamily="18" charset="0"/>
                <a:cs typeface="Times New Roman" panose="02020603050405020304" pitchFamily="18" charset="0"/>
              </a:rPr>
              <a:t>assessee</a:t>
            </a:r>
            <a:r>
              <a:rPr lang="en-US" sz="2200" dirty="0">
                <a:latin typeface="Times New Roman" panose="02020603050405020304" pitchFamily="18" charset="0"/>
                <a:cs typeface="Times New Roman" panose="02020603050405020304" pitchFamily="18" charset="0"/>
              </a:rPr>
              <a:t> of loan or deposit or any specified advance in an amount exceeding the limit specified in section 269T made during the previous year. </a:t>
            </a:r>
          </a:p>
          <a:p>
            <a:pPr marL="0" indent="0" algn="just">
              <a:buNone/>
            </a:pPr>
            <a:r>
              <a:rPr lang="en-US" sz="2200" dirty="0">
                <a:latin typeface="Times New Roman" panose="02020603050405020304" pitchFamily="18" charset="0"/>
                <a:cs typeface="Times New Roman" panose="02020603050405020304" pitchFamily="18" charset="0"/>
              </a:rPr>
              <a:t>Section 269T is attracted upon repayment of the loan or deposit or specified advance made by a person, where the aggregate amount of such loans or deposits held by such person or specified advances received by such person either in his own name or jointly with any other person on the date of such repayment together with interest, if any, payable on such loan or deposit or specified advance is Rs. 20,000 or more and is made otherwise than by an account payee cheque or account payee bank draft drawn in the name of the person who has made the loan or deposit or paid the specified advance, or by use of electronic clearing system through a bank account or through such other electronic mode as may be prescribed.</a:t>
            </a:r>
          </a:p>
        </p:txBody>
      </p:sp>
      <p:sp>
        <p:nvSpPr>
          <p:cNvPr id="2" name="Footer Placeholder 1">
            <a:extLst>
              <a:ext uri="{FF2B5EF4-FFF2-40B4-BE49-F238E27FC236}">
                <a16:creationId xmlns:a16="http://schemas.microsoft.com/office/drawing/2014/main" id="{2972BC66-60A7-FD5A-1988-368932EBD61F}"/>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340448494"/>
      </p:ext>
    </p:extLst>
  </p:cSld>
  <p:clrMapOvr>
    <a:masterClrMapping/>
  </p:clrMapOvr>
</p:sld>
</file>

<file path=ppt/slides/slide6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992D17-AE5C-782C-FB6E-53B84016C8C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DBADDEA-49FF-C1C2-C6CD-06DEC5FC2605}"/>
              </a:ext>
            </a:extLst>
          </p:cNvPr>
          <p:cNvSpPr>
            <a:spLocks noGrp="1"/>
          </p:cNvSpPr>
          <p:nvPr>
            <p:ph idx="1"/>
          </p:nvPr>
        </p:nvSpPr>
        <p:spPr>
          <a:xfrm>
            <a:off x="323528" y="260648"/>
            <a:ext cx="8496944" cy="5229325"/>
          </a:xfrm>
        </p:spPr>
        <p:txBody>
          <a:bodyPr>
            <a:normAutofit/>
          </a:bodyPr>
          <a:lstStyle/>
          <a:p>
            <a:pPr marL="0" indent="0" algn="ctr">
              <a:buNone/>
            </a:pPr>
            <a:r>
              <a:rPr lang="en-US" sz="2400" b="1" dirty="0">
                <a:latin typeface="Times New Roman" panose="02020603050405020304" pitchFamily="18" charset="0"/>
                <a:cs typeface="Times New Roman" panose="02020603050405020304" pitchFamily="18" charset="0"/>
              </a:rPr>
              <a:t>As per Page no 287 of Guidance Note on Tax Audit u/s. 44AB of IT Act, 1961 (Revised 2026)</a:t>
            </a:r>
          </a:p>
          <a:p>
            <a:pPr marL="0" indent="0" algn="just">
              <a:buNone/>
            </a:pPr>
            <a:r>
              <a:rPr lang="en-US" sz="2400" dirty="0">
                <a:latin typeface="Times New Roman" pitchFamily="18" charset="0"/>
                <a:cs typeface="Times New Roman" pitchFamily="18" charset="0"/>
              </a:rPr>
              <a:t>57.3 The CBDT has vide notification no. 8/2020/F. No. 370142/14/2019-TPL dated 29th January 2020 prescribed the other electronic modes under Rule 6ABBA with effect from 1st September 2019.</a:t>
            </a:r>
          </a:p>
        </p:txBody>
      </p:sp>
      <p:sp>
        <p:nvSpPr>
          <p:cNvPr id="2" name="Footer Placeholder 1">
            <a:extLst>
              <a:ext uri="{FF2B5EF4-FFF2-40B4-BE49-F238E27FC236}">
                <a16:creationId xmlns:a16="http://schemas.microsoft.com/office/drawing/2014/main" id="{440C424F-2585-9064-A70E-4DB796EFB393}"/>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679342804"/>
      </p:ext>
    </p:extLst>
  </p:cSld>
  <p:clrMapOvr>
    <a:masterClrMapping/>
  </p:clrMapOvr>
</p:sld>
</file>

<file path=ppt/slides/slide6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E11C5C-BE6B-889E-DA7D-E0176FFE1A0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9AC4E6-A33B-2B01-7D8A-DFEF0B6B3F44}"/>
              </a:ext>
            </a:extLst>
          </p:cNvPr>
          <p:cNvSpPr>
            <a:spLocks noGrp="1"/>
          </p:cNvSpPr>
          <p:nvPr>
            <p:ph idx="1"/>
          </p:nvPr>
        </p:nvSpPr>
        <p:spPr>
          <a:xfrm>
            <a:off x="238134" y="116632"/>
            <a:ext cx="8667732" cy="6082276"/>
          </a:xfrm>
        </p:spPr>
        <p:txBody>
          <a:bodyPr>
            <a:normAutofit fontScale="92500" lnSpcReduction="10000"/>
          </a:bodyPr>
          <a:lstStyle/>
          <a:p>
            <a:pPr marL="0" indent="0" algn="ctr">
              <a:buNone/>
            </a:pPr>
            <a:r>
              <a:rPr lang="en-US" sz="2400" b="1" dirty="0">
                <a:latin typeface="Times New Roman" pitchFamily="18" charset="0"/>
                <a:cs typeface="Times New Roman" pitchFamily="18" charset="0"/>
              </a:rPr>
              <a:t>As per Page no 287 &amp; 288 of Guidance Note on Tax Audit u/s. 44AB of IT Act, 1961 (Revised 2026)</a:t>
            </a:r>
          </a:p>
          <a:p>
            <a:pPr marL="0" indent="0" algn="just">
              <a:buNone/>
            </a:pPr>
            <a:r>
              <a:rPr lang="en-US" sz="2400" dirty="0">
                <a:latin typeface="Times New Roman" pitchFamily="18" charset="0"/>
                <a:cs typeface="Times New Roman" pitchFamily="18" charset="0"/>
              </a:rPr>
              <a:t>57.4 </a:t>
            </a:r>
            <a:r>
              <a:rPr lang="en-US" sz="2400" b="1" u="sng" dirty="0">
                <a:latin typeface="Times New Roman" pitchFamily="18" charset="0"/>
                <a:cs typeface="Times New Roman" pitchFamily="18" charset="0"/>
              </a:rPr>
              <a:t>Clause (iii) of Explanation to Section 269T contains definition of the term “loan or deposit” for the purposes of section 269T. </a:t>
            </a:r>
          </a:p>
          <a:p>
            <a:pPr marL="0" indent="0" algn="just">
              <a:buNone/>
            </a:pPr>
            <a:r>
              <a:rPr lang="en-US" sz="2400" dirty="0">
                <a:latin typeface="Times New Roman" pitchFamily="18" charset="0"/>
                <a:cs typeface="Times New Roman" pitchFamily="18" charset="0"/>
              </a:rPr>
              <a:t>Accordingly, “</a:t>
            </a:r>
            <a:r>
              <a:rPr lang="en-US" sz="2400" b="1" u="sng" dirty="0">
                <a:latin typeface="Times New Roman" pitchFamily="18" charset="0"/>
                <a:cs typeface="Times New Roman" pitchFamily="18" charset="0"/>
              </a:rPr>
              <a:t>loan or deposit” means any deposit of money which is repayable after notice or repayable after a period and, in the case of a person other than a company, includes loan or deposit of any nature</a:t>
            </a:r>
            <a:r>
              <a:rPr lang="en-US" sz="2400" dirty="0">
                <a:latin typeface="Times New Roman" pitchFamily="18" charset="0"/>
                <a:cs typeface="Times New Roman" pitchFamily="18" charset="0"/>
              </a:rPr>
              <a:t>. </a:t>
            </a:r>
          </a:p>
          <a:p>
            <a:pPr marL="0" indent="0" algn="just">
              <a:buNone/>
            </a:pPr>
            <a:endParaRPr lang="en-US" sz="2400" dirty="0">
              <a:latin typeface="Times New Roman" pitchFamily="18" charset="0"/>
              <a:cs typeface="Times New Roman" pitchFamily="18" charset="0"/>
            </a:endParaRPr>
          </a:p>
          <a:p>
            <a:pPr marL="0" indent="0" algn="just">
              <a:buNone/>
            </a:pPr>
            <a:r>
              <a:rPr lang="en-US" sz="2400" dirty="0">
                <a:latin typeface="Times New Roman" pitchFamily="18" charset="0"/>
                <a:cs typeface="Times New Roman" pitchFamily="18" charset="0"/>
              </a:rPr>
              <a:t>Further, </a:t>
            </a:r>
            <a:r>
              <a:rPr lang="en-US" sz="2400" b="1" u="sng" dirty="0">
                <a:latin typeface="Times New Roman" pitchFamily="18" charset="0"/>
                <a:cs typeface="Times New Roman" pitchFamily="18" charset="0"/>
              </a:rPr>
              <a:t>Clause (iv) of Explanation to Section 269T defines "specified advance" mean, any sum of money in the nature of advance, by whatever name called, in relation to transfer of an immovable property, whether or not the transfer takes place</a:t>
            </a:r>
            <a:r>
              <a:rPr lang="en-US" sz="2400" dirty="0">
                <a:latin typeface="Times New Roman" pitchFamily="18" charset="0"/>
                <a:cs typeface="Times New Roman" pitchFamily="18" charset="0"/>
              </a:rPr>
              <a:t>. </a:t>
            </a:r>
          </a:p>
          <a:p>
            <a:pPr marL="0" indent="0" algn="just">
              <a:buNone/>
            </a:pPr>
            <a:endParaRPr lang="en-US" sz="2400" dirty="0">
              <a:latin typeface="Times New Roman" pitchFamily="18" charset="0"/>
              <a:cs typeface="Times New Roman" pitchFamily="18" charset="0"/>
            </a:endParaRPr>
          </a:p>
          <a:p>
            <a:pPr marL="0" indent="0" algn="just">
              <a:buNone/>
            </a:pPr>
            <a:r>
              <a:rPr lang="en-US" sz="2400" dirty="0">
                <a:latin typeface="Times New Roman" pitchFamily="18" charset="0"/>
                <a:cs typeface="Times New Roman" pitchFamily="18" charset="0"/>
              </a:rPr>
              <a:t>As such, all repayments made to any person where the loan or deposit or specified advance received along with interest payable thereon is Rs. 20,000 or more are to be reported under this sub-clause, even though the amount of repayment may be less than </a:t>
            </a:r>
            <a:r>
              <a:rPr lang="en-US" sz="2400" dirty="0" err="1">
                <a:latin typeface="Times New Roman" pitchFamily="18" charset="0"/>
                <a:cs typeface="Times New Roman" pitchFamily="18" charset="0"/>
              </a:rPr>
              <a:t>Rs</a:t>
            </a:r>
            <a:r>
              <a:rPr lang="en-US" sz="2400" dirty="0">
                <a:latin typeface="Times New Roman" pitchFamily="18" charset="0"/>
                <a:cs typeface="Times New Roman" pitchFamily="18" charset="0"/>
              </a:rPr>
              <a:t>. 20,000. </a:t>
            </a:r>
          </a:p>
          <a:p>
            <a:pPr marL="0" indent="0" algn="just">
              <a:buNone/>
            </a:pPr>
            <a:r>
              <a:rPr lang="en-US" sz="2400" dirty="0">
                <a:latin typeface="Times New Roman" pitchFamily="18" charset="0"/>
                <a:cs typeface="Times New Roman" pitchFamily="18" charset="0"/>
              </a:rPr>
              <a:t>The tax auditor should, accordingly, verify such repayments reported. </a:t>
            </a:r>
          </a:p>
        </p:txBody>
      </p:sp>
      <p:sp>
        <p:nvSpPr>
          <p:cNvPr id="2" name="Footer Placeholder 1">
            <a:extLst>
              <a:ext uri="{FF2B5EF4-FFF2-40B4-BE49-F238E27FC236}">
                <a16:creationId xmlns:a16="http://schemas.microsoft.com/office/drawing/2014/main" id="{CC9D0A45-0586-4188-70FC-6C469B276845}"/>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972554739"/>
      </p:ext>
    </p:extLst>
  </p:cSld>
  <p:clrMapOvr>
    <a:masterClrMapping/>
  </p:clrMapOvr>
</p:sld>
</file>

<file path=ppt/slides/slide6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F3FB91-886B-CFC8-AA81-23CFBADDD71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760EF24-3497-950A-A6ED-048E42929ABE}"/>
              </a:ext>
            </a:extLst>
          </p:cNvPr>
          <p:cNvSpPr>
            <a:spLocks noGrp="1"/>
          </p:cNvSpPr>
          <p:nvPr>
            <p:ph idx="1"/>
          </p:nvPr>
        </p:nvSpPr>
        <p:spPr>
          <a:xfrm>
            <a:off x="251520" y="260648"/>
            <a:ext cx="8568952" cy="5157317"/>
          </a:xfrm>
        </p:spPr>
        <p:txBody>
          <a:bodyPr>
            <a:normAutofit/>
          </a:bodyPr>
          <a:lstStyle/>
          <a:p>
            <a:pPr marL="0" indent="0" algn="ctr">
              <a:buNone/>
            </a:pPr>
            <a:r>
              <a:rPr lang="en-US" sz="2400" b="1" dirty="0">
                <a:latin typeface="Times New Roman" pitchFamily="18" charset="0"/>
                <a:cs typeface="Times New Roman" pitchFamily="18" charset="0"/>
              </a:rPr>
              <a:t>As per Page no 288 of Guidance Note on Tax Audit u/s. 44AB of IT Act, 1961 (Revised 2026)</a:t>
            </a:r>
          </a:p>
          <a:p>
            <a:pPr marL="0" indent="0" algn="just">
              <a:buNone/>
            </a:pPr>
            <a:r>
              <a:rPr lang="en-US" sz="2400" dirty="0">
                <a:latin typeface="Times New Roman" pitchFamily="18" charset="0"/>
                <a:cs typeface="Times New Roman" pitchFamily="18" charset="0"/>
              </a:rPr>
              <a:t>57.5 The second proviso to section 269T excludes repayments of loans taken from Government, Government company, banking company, Corporation established by a Central, State or Provincial Act etc. from the scope of the above section, and therefore the tax auditor need not report  repayments from such entities in his report.</a:t>
            </a:r>
          </a:p>
          <a:p>
            <a:pPr marL="0" indent="0" algn="just">
              <a:buNone/>
            </a:pPr>
            <a:r>
              <a:rPr lang="en-US" sz="2400" dirty="0">
                <a:latin typeface="Times New Roman" pitchFamily="18" charset="0"/>
                <a:cs typeface="Times New Roman" pitchFamily="18" charset="0"/>
              </a:rPr>
              <a:t>However, section 269T does not exclude Government companies, banking companies from the scope of its applicability. </a:t>
            </a:r>
          </a:p>
          <a:p>
            <a:pPr marL="0" indent="0" algn="just">
              <a:buNone/>
            </a:pPr>
            <a:r>
              <a:rPr lang="en-US" sz="2400" dirty="0">
                <a:latin typeface="Times New Roman" pitchFamily="18" charset="0"/>
                <a:cs typeface="Times New Roman" pitchFamily="18" charset="0"/>
              </a:rPr>
              <a:t>As such, details of repayment made to such entities are to be shown in the case of these entities also.</a:t>
            </a:r>
          </a:p>
        </p:txBody>
      </p:sp>
      <p:sp>
        <p:nvSpPr>
          <p:cNvPr id="2" name="Footer Placeholder 1">
            <a:extLst>
              <a:ext uri="{FF2B5EF4-FFF2-40B4-BE49-F238E27FC236}">
                <a16:creationId xmlns:a16="http://schemas.microsoft.com/office/drawing/2014/main" id="{C2BC6354-ADFD-178B-7D1C-C6152E8DFE9C}"/>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189555940"/>
      </p:ext>
    </p:extLst>
  </p:cSld>
  <p:clrMapOvr>
    <a:masterClrMapping/>
  </p:clrMapOvr>
</p:sld>
</file>

<file path=ppt/slides/slide6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050296-2125-32C7-1649-0176A27F397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1A74D1-2CDC-8B15-1EF1-53C93155C7AD}"/>
              </a:ext>
            </a:extLst>
          </p:cNvPr>
          <p:cNvSpPr>
            <a:spLocks noGrp="1"/>
          </p:cNvSpPr>
          <p:nvPr>
            <p:ph idx="1"/>
          </p:nvPr>
        </p:nvSpPr>
        <p:spPr>
          <a:xfrm>
            <a:off x="251520" y="332656"/>
            <a:ext cx="8640960" cy="5157317"/>
          </a:xfrm>
        </p:spPr>
        <p:txBody>
          <a:bodyPr>
            <a:normAutofit/>
          </a:bodyPr>
          <a:lstStyle/>
          <a:p>
            <a:pPr marL="0" indent="0" algn="ctr">
              <a:buNone/>
            </a:pPr>
            <a:r>
              <a:rPr lang="en-US" sz="2400" b="1" dirty="0">
                <a:latin typeface="Times New Roman" pitchFamily="18" charset="0"/>
                <a:cs typeface="Times New Roman" pitchFamily="18" charset="0"/>
              </a:rPr>
              <a:t>As per Page no 288 of Guidance Note on Tax Audit u/s. 44AB of IT Act, 1961 (Revised 2026)</a:t>
            </a:r>
          </a:p>
          <a:p>
            <a:pPr marL="0" indent="0" algn="just">
              <a:buNone/>
            </a:pPr>
            <a:r>
              <a:rPr lang="en-US" sz="2400" dirty="0">
                <a:latin typeface="Times New Roman" pitchFamily="18" charset="0"/>
                <a:cs typeface="Times New Roman" pitchFamily="18" charset="0"/>
              </a:rPr>
              <a:t>57.6 In the case of company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loan or deposit is defined to mean deposit repayable after notice or loan or deposit repayable after a period. </a:t>
            </a:r>
          </a:p>
          <a:p>
            <a:pPr marL="0" indent="0" algn="just">
              <a:buNone/>
            </a:pPr>
            <a:r>
              <a:rPr lang="en-US" sz="2400" dirty="0">
                <a:latin typeface="Times New Roman" pitchFamily="18" charset="0"/>
                <a:cs typeface="Times New Roman" pitchFamily="18" charset="0"/>
              </a:rPr>
              <a:t>Therefore, in case of a company, loan or deposit repayable on demand will not be considered for the purpose of this section as loan or deposit. </a:t>
            </a:r>
          </a:p>
          <a:p>
            <a:pPr marL="0" indent="0" algn="just">
              <a:buNone/>
            </a:pPr>
            <a:r>
              <a:rPr lang="en-US" sz="2400" dirty="0">
                <a:latin typeface="Times New Roman" pitchFamily="18" charset="0"/>
                <a:cs typeface="Times New Roman" pitchFamily="18" charset="0"/>
              </a:rPr>
              <a:t>However, in the case of non-company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loan or deposit is defined to mean loan or deposit of any nature. </a:t>
            </a:r>
          </a:p>
          <a:p>
            <a:pPr marL="0" indent="0" algn="just">
              <a:buNone/>
            </a:pPr>
            <a:r>
              <a:rPr lang="en-US" sz="2400" dirty="0">
                <a:latin typeface="Times New Roman" pitchFamily="18" charset="0"/>
                <a:cs typeface="Times New Roman" pitchFamily="18" charset="0"/>
              </a:rPr>
              <a:t>This distinction will have to be kept in mind while giving information under this sub-clause. </a:t>
            </a:r>
          </a:p>
        </p:txBody>
      </p:sp>
      <p:sp>
        <p:nvSpPr>
          <p:cNvPr id="2" name="Footer Placeholder 1">
            <a:extLst>
              <a:ext uri="{FF2B5EF4-FFF2-40B4-BE49-F238E27FC236}">
                <a16:creationId xmlns:a16="http://schemas.microsoft.com/office/drawing/2014/main" id="{8E80712A-3B16-B782-7F7A-226EF611C400}"/>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633488756"/>
      </p:ext>
    </p:extLst>
  </p:cSld>
  <p:clrMapOvr>
    <a:masterClrMapping/>
  </p:clrMapOvr>
</p:sld>
</file>

<file path=ppt/slides/slide6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BF4E28-C553-24CF-0E4B-0EA2F5AD018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482275-4004-5AA0-E090-35183C86B686}"/>
              </a:ext>
            </a:extLst>
          </p:cNvPr>
          <p:cNvSpPr>
            <a:spLocks noGrp="1"/>
          </p:cNvSpPr>
          <p:nvPr>
            <p:ph idx="1"/>
          </p:nvPr>
        </p:nvSpPr>
        <p:spPr>
          <a:xfrm>
            <a:off x="323528" y="332656"/>
            <a:ext cx="8568952" cy="5157317"/>
          </a:xfrm>
        </p:spPr>
        <p:txBody>
          <a:bodyPr>
            <a:normAutofit/>
          </a:bodyPr>
          <a:lstStyle/>
          <a:p>
            <a:pPr marL="0" indent="0" algn="ctr">
              <a:buNone/>
            </a:pPr>
            <a:r>
              <a:rPr lang="en-US" sz="2400" b="1" dirty="0">
                <a:latin typeface="Times New Roman" pitchFamily="18" charset="0"/>
                <a:cs typeface="Times New Roman" pitchFamily="18" charset="0"/>
              </a:rPr>
              <a:t>As per Page no 288 of Guidance Note on Tax Audit u/s. 44AB of IT Act, 1961 (Revised 2026)</a:t>
            </a:r>
          </a:p>
          <a:p>
            <a:pPr marL="0" indent="0" algn="just">
              <a:buNone/>
            </a:pPr>
            <a:r>
              <a:rPr lang="en-US" sz="2400" dirty="0">
                <a:latin typeface="Times New Roman" pitchFamily="18" charset="0"/>
                <a:cs typeface="Times New Roman" pitchFamily="18" charset="0"/>
              </a:rPr>
              <a:t>57.7 Loan or deposits discharged by means of transfer entries or journal entries in the books of account constitute repayment of loan or deposits otherwise than by account payee cheque or account payee bank draft. </a:t>
            </a:r>
          </a:p>
          <a:p>
            <a:pPr marL="0" indent="0" algn="just">
              <a:buNone/>
            </a:pPr>
            <a:r>
              <a:rPr lang="en-US" sz="2400" dirty="0">
                <a:latin typeface="Times New Roman" pitchFamily="18" charset="0"/>
                <a:cs typeface="Times New Roman" pitchFamily="18" charset="0"/>
              </a:rPr>
              <a:t>Hence, such entries have to be reported under this clause. In this regard it may be noted that the Code list inserted in Note 1 at the end of Clause 31 in Form No.3CD specifically includes the code for “Journal Entry”. </a:t>
            </a:r>
          </a:p>
          <a:p>
            <a:pPr marL="0" indent="0" algn="just">
              <a:buNone/>
            </a:pPr>
            <a:r>
              <a:rPr lang="en-US" sz="2400" dirty="0">
                <a:latin typeface="Times New Roman" pitchFamily="18" charset="0"/>
                <a:cs typeface="Times New Roman" pitchFamily="18" charset="0"/>
              </a:rPr>
              <a:t>Therefore, reporting is required in this clause where loan and deposits are repaid by means of journal entries (See para 57.13). </a:t>
            </a:r>
          </a:p>
        </p:txBody>
      </p:sp>
      <p:sp>
        <p:nvSpPr>
          <p:cNvPr id="2" name="Footer Placeholder 1">
            <a:extLst>
              <a:ext uri="{FF2B5EF4-FFF2-40B4-BE49-F238E27FC236}">
                <a16:creationId xmlns:a16="http://schemas.microsoft.com/office/drawing/2014/main" id="{D145525E-4DE0-393C-11C2-9B7E7FC92000}"/>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866829142"/>
      </p:ext>
    </p:extLst>
  </p:cSld>
  <p:clrMapOvr>
    <a:masterClrMapping/>
  </p:clrMapOvr>
</p:sld>
</file>

<file path=ppt/slides/slide6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A5FB3E-7647-6A09-4C13-3CB82FC98BC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0F7DF48-E6D2-7C4A-4B36-5E4E7D037175}"/>
              </a:ext>
            </a:extLst>
          </p:cNvPr>
          <p:cNvSpPr>
            <a:spLocks noGrp="1"/>
          </p:cNvSpPr>
          <p:nvPr>
            <p:ph idx="1"/>
          </p:nvPr>
        </p:nvSpPr>
        <p:spPr>
          <a:xfrm>
            <a:off x="323528" y="404664"/>
            <a:ext cx="8496944" cy="5085309"/>
          </a:xfrm>
        </p:spPr>
        <p:txBody>
          <a:bodyPr>
            <a:normAutofit/>
          </a:bodyPr>
          <a:lstStyle/>
          <a:p>
            <a:pPr marL="0" indent="0" algn="ctr">
              <a:buNone/>
            </a:pPr>
            <a:r>
              <a:rPr lang="en-US" sz="2400" b="1" dirty="0">
                <a:latin typeface="Times New Roman" pitchFamily="18" charset="0"/>
                <a:cs typeface="Times New Roman" pitchFamily="18" charset="0"/>
              </a:rPr>
              <a:t>As per Page no 288 of Guidance Note on Tax Audit u/s. 44AB of IT Act, 1961 (Revised 2026)</a:t>
            </a:r>
          </a:p>
          <a:p>
            <a:pPr marL="0" indent="0" algn="just">
              <a:buNone/>
            </a:pPr>
            <a:r>
              <a:rPr lang="en-US" sz="2400" dirty="0">
                <a:latin typeface="Times New Roman" pitchFamily="18" charset="0"/>
                <a:cs typeface="Times New Roman" pitchFamily="18" charset="0"/>
              </a:rPr>
              <a:t>57.8 Codes for the nature of amount or repayment of loan or deposit or specified advance are provided in Note 1 (Refer para 57.13 of Guidance Note for guidance in this regard). </a:t>
            </a:r>
          </a:p>
          <a:p>
            <a:pPr marL="0" indent="0" algn="just">
              <a:buNone/>
            </a:pPr>
            <a:r>
              <a:rPr lang="en-US" sz="2400" dirty="0">
                <a:latin typeface="Times New Roman" pitchFamily="18" charset="0"/>
                <a:cs typeface="Times New Roman" pitchFamily="18" charset="0"/>
              </a:rPr>
              <a:t>Accordingly, the tax auditor should obtain and verify the details of Code-wise details of repayment of loan or deposit or specified advance. </a:t>
            </a:r>
          </a:p>
        </p:txBody>
      </p:sp>
      <p:sp>
        <p:nvSpPr>
          <p:cNvPr id="2" name="Footer Placeholder 1">
            <a:extLst>
              <a:ext uri="{FF2B5EF4-FFF2-40B4-BE49-F238E27FC236}">
                <a16:creationId xmlns:a16="http://schemas.microsoft.com/office/drawing/2014/main" id="{2ECEB49C-AF45-A8C2-6313-D012E5621E10}"/>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708608717"/>
      </p:ext>
    </p:extLst>
  </p:cSld>
  <p:clrMapOvr>
    <a:masterClrMapping/>
  </p:clrMapOvr>
</p:sld>
</file>

<file path=ppt/slides/slide6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CC36AB-A242-0B91-81FB-F7E02A48167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57F439B-025F-91EE-C13D-470D6781A46D}"/>
              </a:ext>
            </a:extLst>
          </p:cNvPr>
          <p:cNvSpPr>
            <a:spLocks noGrp="1"/>
          </p:cNvSpPr>
          <p:nvPr>
            <p:ph idx="1"/>
          </p:nvPr>
        </p:nvSpPr>
        <p:spPr>
          <a:xfrm>
            <a:off x="251520" y="332656"/>
            <a:ext cx="8568952" cy="5157317"/>
          </a:xfrm>
        </p:spPr>
        <p:txBody>
          <a:bodyPr>
            <a:normAutofit/>
          </a:bodyPr>
          <a:lstStyle/>
          <a:p>
            <a:pPr marL="0" indent="0" algn="ctr">
              <a:buNone/>
            </a:pPr>
            <a:r>
              <a:rPr lang="en-US" sz="2400" b="1" dirty="0">
                <a:latin typeface="Times New Roman" pitchFamily="18" charset="0"/>
                <a:cs typeface="Times New Roman" pitchFamily="18" charset="0"/>
              </a:rPr>
              <a:t>As per Page no 289 of Guidance Note on Tax Audit u/s. 44AB of IT Act, 1961 (Revised 2026)</a:t>
            </a:r>
          </a:p>
          <a:p>
            <a:pPr marL="0" indent="0" algn="just">
              <a:buNone/>
            </a:pPr>
            <a:r>
              <a:rPr lang="en-US" sz="2400" dirty="0">
                <a:latin typeface="Times New Roman" pitchFamily="18" charset="0"/>
                <a:cs typeface="Times New Roman" pitchFamily="18" charset="0"/>
              </a:rPr>
              <a:t>57.9 The tax auditor has to take into account the technological advancements in the field of banking and information technology where loans have been repaid other than through an account payee cheque of bank draft which are capable of being tracked such as bank transactions made electronically through the internet or through mail transfer or telegraphic transfer. </a:t>
            </a:r>
          </a:p>
          <a:p>
            <a:pPr marL="0" indent="0" algn="just">
              <a:buNone/>
            </a:pPr>
            <a:r>
              <a:rPr lang="en-US" sz="2400" dirty="0">
                <a:latin typeface="Times New Roman" pitchFamily="18" charset="0"/>
                <a:cs typeface="Times New Roman" pitchFamily="18" charset="0"/>
              </a:rPr>
              <a:t>These types of payments, though not made by account payee cheques in the conventional manner, are capable of being tracked. </a:t>
            </a:r>
          </a:p>
          <a:p>
            <a:pPr marL="0" indent="0" algn="just">
              <a:buNone/>
            </a:pPr>
            <a:r>
              <a:rPr lang="en-US" sz="2400" dirty="0">
                <a:latin typeface="Times New Roman" pitchFamily="18" charset="0"/>
                <a:cs typeface="Times New Roman" pitchFamily="18" charset="0"/>
              </a:rPr>
              <a:t>In order to judicially apply the provisions of section 269T, these amounts need not be reported in this clause.</a:t>
            </a:r>
          </a:p>
        </p:txBody>
      </p:sp>
      <p:sp>
        <p:nvSpPr>
          <p:cNvPr id="2" name="Footer Placeholder 1">
            <a:extLst>
              <a:ext uri="{FF2B5EF4-FFF2-40B4-BE49-F238E27FC236}">
                <a16:creationId xmlns:a16="http://schemas.microsoft.com/office/drawing/2014/main" id="{41EEA0DB-85D3-9370-72F5-66F719C8460D}"/>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240248213"/>
      </p:ext>
    </p:extLst>
  </p:cSld>
  <p:clrMapOvr>
    <a:masterClrMapping/>
  </p:clrMapOvr>
</p:sld>
</file>

<file path=ppt/slides/slide6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E4B4B-572B-9FB3-7F20-4DCCE9F1A16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63EE12-C099-BAB6-B77F-849F1A5947CB}"/>
              </a:ext>
            </a:extLst>
          </p:cNvPr>
          <p:cNvSpPr>
            <a:spLocks noGrp="1"/>
          </p:cNvSpPr>
          <p:nvPr>
            <p:ph idx="1"/>
          </p:nvPr>
        </p:nvSpPr>
        <p:spPr>
          <a:xfrm>
            <a:off x="323528" y="404664"/>
            <a:ext cx="8496944" cy="5085309"/>
          </a:xfrm>
        </p:spPr>
        <p:txBody>
          <a:bodyPr>
            <a:normAutofit/>
          </a:bodyPr>
          <a:lstStyle/>
          <a:p>
            <a:pPr marL="0" indent="0" algn="ctr">
              <a:buNone/>
            </a:pPr>
            <a:r>
              <a:rPr lang="en-US" sz="2400" b="1" dirty="0">
                <a:latin typeface="Times New Roman" pitchFamily="18" charset="0"/>
                <a:cs typeface="Times New Roman" pitchFamily="18" charset="0"/>
              </a:rPr>
              <a:t>As per Page no 289 of Guidance Note on Tax Audit u/s. 44AB of IT Act, 1961 (Revised 2026)</a:t>
            </a:r>
          </a:p>
          <a:p>
            <a:pPr marL="0" indent="0" algn="just">
              <a:buNone/>
            </a:pPr>
            <a:r>
              <a:rPr lang="en-US" sz="2400" dirty="0">
                <a:latin typeface="Times New Roman" pitchFamily="18" charset="0"/>
                <a:cs typeface="Times New Roman" pitchFamily="18" charset="0"/>
              </a:rPr>
              <a:t>57.10 The entries that relate to transactions with a supplier and customer on account of purchase or sale of goods /services will not be treated as loans or deposits repaid. </a:t>
            </a:r>
          </a:p>
        </p:txBody>
      </p:sp>
      <p:sp>
        <p:nvSpPr>
          <p:cNvPr id="2" name="Footer Placeholder 1">
            <a:extLst>
              <a:ext uri="{FF2B5EF4-FFF2-40B4-BE49-F238E27FC236}">
                <a16:creationId xmlns:a16="http://schemas.microsoft.com/office/drawing/2014/main" id="{67313A8C-3323-471F-4F35-652217CCEB5B}"/>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52195210"/>
      </p:ext>
    </p:extLst>
  </p:cSld>
  <p:clrMapOvr>
    <a:masterClrMapping/>
  </p:clrMapOvr>
</p:sld>
</file>

<file path=ppt/slides/slide6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441C51-EF3D-16F3-9DB9-4342CC90F42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8B0D74E-4AFE-5641-3E29-F432281EC0CD}"/>
              </a:ext>
            </a:extLst>
          </p:cNvPr>
          <p:cNvSpPr>
            <a:spLocks noGrp="1"/>
          </p:cNvSpPr>
          <p:nvPr>
            <p:ph idx="1"/>
          </p:nvPr>
        </p:nvSpPr>
        <p:spPr>
          <a:xfrm>
            <a:off x="323528" y="404664"/>
            <a:ext cx="8496944" cy="5085309"/>
          </a:xfrm>
        </p:spPr>
        <p:txBody>
          <a:bodyPr>
            <a:normAutofit/>
          </a:bodyPr>
          <a:lstStyle/>
          <a:p>
            <a:pPr marL="0" indent="0" algn="ctr">
              <a:buNone/>
            </a:pPr>
            <a:r>
              <a:rPr lang="en-US" sz="2400" b="1" dirty="0">
                <a:latin typeface="Times New Roman" pitchFamily="18" charset="0"/>
                <a:cs typeface="Times New Roman" pitchFamily="18" charset="0"/>
              </a:rPr>
              <a:t>As per Page no 289 of Guidance Note on Tax Audit u/s. 44AB of IT Act, 1961 (Revised 2026)</a:t>
            </a:r>
          </a:p>
          <a:p>
            <a:pPr marL="0" indent="0" algn="just">
              <a:buNone/>
            </a:pPr>
            <a:r>
              <a:rPr lang="en-US" sz="2400" dirty="0">
                <a:latin typeface="Times New Roman" pitchFamily="18" charset="0"/>
                <a:cs typeface="Times New Roman" pitchFamily="18" charset="0"/>
              </a:rPr>
              <a:t>57.11 There may be practical difficulties in verifying the loan or deposit repaid by cheque or bank draft is otherwise than by way of an account payee cheque or an account payee bank draft. </a:t>
            </a:r>
          </a:p>
          <a:p>
            <a:pPr marL="0" indent="0" algn="just">
              <a:buNone/>
            </a:pPr>
            <a:r>
              <a:rPr lang="en-US" sz="2400" dirty="0">
                <a:latin typeface="Times New Roman" pitchFamily="18" charset="0"/>
                <a:cs typeface="Times New Roman" pitchFamily="18" charset="0"/>
              </a:rPr>
              <a:t>In such cases, the tax auditor should obtain suitable certificate from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to the effect that the repayments were made by account payee cheque or account payee bank draft. </a:t>
            </a:r>
          </a:p>
          <a:p>
            <a:pPr marL="0" indent="0" algn="just">
              <a:buNone/>
            </a:pPr>
            <a:r>
              <a:rPr lang="en-US" sz="2400" dirty="0">
                <a:latin typeface="Times New Roman" pitchFamily="18" charset="0"/>
                <a:cs typeface="Times New Roman" pitchFamily="18" charset="0"/>
              </a:rPr>
              <a:t>Where the tax auditor has relied on the certificate of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the same shall be reported as an observation in clause (3) of Form No.3CA or clause (5) of Form No.3CB. </a:t>
            </a:r>
          </a:p>
        </p:txBody>
      </p:sp>
      <p:sp>
        <p:nvSpPr>
          <p:cNvPr id="2" name="Footer Placeholder 1">
            <a:extLst>
              <a:ext uri="{FF2B5EF4-FFF2-40B4-BE49-F238E27FC236}">
                <a16:creationId xmlns:a16="http://schemas.microsoft.com/office/drawing/2014/main" id="{FB421483-2EFF-E361-C413-A3F02BA5196F}"/>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444572902"/>
      </p:ext>
    </p:extLst>
  </p:cSld>
  <p:clrMapOvr>
    <a:masterClrMapping/>
  </p:clrMapOvr>
</p:sld>
</file>

<file path=ppt/slides/slide6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2C0C4-CE3D-3634-3DFC-D781BC64339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54F41F-BB29-7EC6-D9F6-AF219F9D9CF1}"/>
              </a:ext>
            </a:extLst>
          </p:cNvPr>
          <p:cNvSpPr>
            <a:spLocks noGrp="1"/>
          </p:cNvSpPr>
          <p:nvPr>
            <p:ph idx="1"/>
          </p:nvPr>
        </p:nvSpPr>
        <p:spPr>
          <a:xfrm>
            <a:off x="122535" y="-27384"/>
            <a:ext cx="8841953" cy="5157317"/>
          </a:xfrm>
        </p:spPr>
        <p:txBody>
          <a:bodyPr>
            <a:normAutofit/>
          </a:bodyPr>
          <a:lstStyle/>
          <a:p>
            <a:pPr marL="0" indent="0" algn="ctr">
              <a:spcBef>
                <a:spcPts val="0"/>
              </a:spcBef>
              <a:buNone/>
            </a:pPr>
            <a:r>
              <a:rPr lang="en-US" sz="2000" b="1" dirty="0">
                <a:latin typeface="Times New Roman" pitchFamily="18" charset="0"/>
                <a:cs typeface="Times New Roman" pitchFamily="18" charset="0"/>
              </a:rPr>
              <a:t>As per Page no 289 of Guidance Note on Tax Audit u/s. 44AB of IT Act, 1961 (Revised 2026)</a:t>
            </a:r>
          </a:p>
          <a:p>
            <a:pPr marL="0" indent="0" algn="just">
              <a:spcBef>
                <a:spcPts val="0"/>
              </a:spcBef>
              <a:buNone/>
            </a:pPr>
            <a:r>
              <a:rPr lang="en-US" sz="2100" dirty="0">
                <a:latin typeface="Times New Roman" pitchFamily="18" charset="0"/>
                <a:cs typeface="Times New Roman" pitchFamily="18" charset="0"/>
              </a:rPr>
              <a:t>57.12 The monetary limit of Rs. 20,000 or more is applicable in respect of a banking company or a cooperative bank with reference to each branch and in all other cases, </a:t>
            </a:r>
            <a:r>
              <a:rPr lang="en-US" sz="2100" dirty="0" err="1">
                <a:latin typeface="Times New Roman" pitchFamily="18" charset="0"/>
                <a:cs typeface="Times New Roman" pitchFamily="18" charset="0"/>
              </a:rPr>
              <a:t>assessee</a:t>
            </a:r>
            <a:r>
              <a:rPr lang="en-US" sz="2100" dirty="0">
                <a:latin typeface="Times New Roman" pitchFamily="18" charset="0"/>
                <a:cs typeface="Times New Roman" pitchFamily="18" charset="0"/>
              </a:rPr>
              <a:t> as a whole. </a:t>
            </a:r>
          </a:p>
          <a:p>
            <a:pPr marL="0" indent="0" algn="just">
              <a:spcBef>
                <a:spcPts val="0"/>
              </a:spcBef>
              <a:buNone/>
            </a:pPr>
            <a:r>
              <a:rPr lang="en-US" sz="2100" dirty="0">
                <a:latin typeface="Times New Roman" pitchFamily="18" charset="0"/>
                <a:cs typeface="Times New Roman" pitchFamily="18" charset="0"/>
              </a:rPr>
              <a:t>It is recommended that the tax auditor maintains the following information in his working papers for the purpose of verifying the reporting in this clause in the format provided in the e-filing utility: </a:t>
            </a:r>
          </a:p>
        </p:txBody>
      </p:sp>
      <p:graphicFrame>
        <p:nvGraphicFramePr>
          <p:cNvPr id="2" name="Content Placeholder 1"/>
          <p:cNvGraphicFramePr>
            <a:graphicFrameLocks/>
          </p:cNvGraphicFramePr>
          <p:nvPr>
            <p:extLst>
              <p:ext uri="{D42A27DB-BD31-4B8C-83A1-F6EECF244321}">
                <p14:modId xmlns:p14="http://schemas.microsoft.com/office/powerpoint/2010/main" val="1040659815"/>
              </p:ext>
            </p:extLst>
          </p:nvPr>
        </p:nvGraphicFramePr>
        <p:xfrm>
          <a:off x="179512" y="2511002"/>
          <a:ext cx="8856984" cy="4191000"/>
        </p:xfrm>
        <a:graphic>
          <a:graphicData uri="http://schemas.openxmlformats.org/drawingml/2006/table">
            <a:tbl>
              <a:tblPr firstRow="1" bandRow="1">
                <a:tableStyleId>{5940675A-B579-460E-94D1-54222C63F5DA}</a:tableStyleId>
              </a:tblPr>
              <a:tblGrid>
                <a:gridCol w="432048">
                  <a:extLst>
                    <a:ext uri="{9D8B030D-6E8A-4147-A177-3AD203B41FA5}">
                      <a16:colId xmlns:a16="http://schemas.microsoft.com/office/drawing/2014/main" val="20000"/>
                    </a:ext>
                  </a:extLst>
                </a:gridCol>
                <a:gridCol w="720080">
                  <a:extLst>
                    <a:ext uri="{9D8B030D-6E8A-4147-A177-3AD203B41FA5}">
                      <a16:colId xmlns:a16="http://schemas.microsoft.com/office/drawing/2014/main" val="20001"/>
                    </a:ext>
                  </a:extLst>
                </a:gridCol>
                <a:gridCol w="864096">
                  <a:extLst>
                    <a:ext uri="{9D8B030D-6E8A-4147-A177-3AD203B41FA5}">
                      <a16:colId xmlns:a16="http://schemas.microsoft.com/office/drawing/2014/main" val="20002"/>
                    </a:ext>
                  </a:extLst>
                </a:gridCol>
                <a:gridCol w="1008112">
                  <a:extLst>
                    <a:ext uri="{9D8B030D-6E8A-4147-A177-3AD203B41FA5}">
                      <a16:colId xmlns:a16="http://schemas.microsoft.com/office/drawing/2014/main" val="20003"/>
                    </a:ext>
                  </a:extLst>
                </a:gridCol>
                <a:gridCol w="1152128">
                  <a:extLst>
                    <a:ext uri="{9D8B030D-6E8A-4147-A177-3AD203B41FA5}">
                      <a16:colId xmlns:a16="http://schemas.microsoft.com/office/drawing/2014/main" val="20004"/>
                    </a:ext>
                  </a:extLst>
                </a:gridCol>
                <a:gridCol w="1080120">
                  <a:extLst>
                    <a:ext uri="{9D8B030D-6E8A-4147-A177-3AD203B41FA5}">
                      <a16:colId xmlns:a16="http://schemas.microsoft.com/office/drawing/2014/main" val="20005"/>
                    </a:ext>
                  </a:extLst>
                </a:gridCol>
                <a:gridCol w="936104">
                  <a:extLst>
                    <a:ext uri="{9D8B030D-6E8A-4147-A177-3AD203B41FA5}">
                      <a16:colId xmlns:a16="http://schemas.microsoft.com/office/drawing/2014/main" val="20006"/>
                    </a:ext>
                  </a:extLst>
                </a:gridCol>
                <a:gridCol w="1296144">
                  <a:extLst>
                    <a:ext uri="{9D8B030D-6E8A-4147-A177-3AD203B41FA5}">
                      <a16:colId xmlns:a16="http://schemas.microsoft.com/office/drawing/2014/main" val="20007"/>
                    </a:ext>
                  </a:extLst>
                </a:gridCol>
                <a:gridCol w="1368152">
                  <a:extLst>
                    <a:ext uri="{9D8B030D-6E8A-4147-A177-3AD203B41FA5}">
                      <a16:colId xmlns:a16="http://schemas.microsoft.com/office/drawing/2014/main" val="20008"/>
                    </a:ext>
                  </a:extLst>
                </a:gridCol>
              </a:tblGrid>
              <a:tr h="3360420">
                <a:tc>
                  <a:txBody>
                    <a:bodyPr/>
                    <a:lstStyle/>
                    <a:p>
                      <a:r>
                        <a:rPr lang="en-US" sz="1800" dirty="0">
                          <a:latin typeface="Times New Roman" pitchFamily="18" charset="0"/>
                          <a:cs typeface="Times New Roman" pitchFamily="18" charset="0"/>
                        </a:rPr>
                        <a:t>Sr. No</a:t>
                      </a:r>
                    </a:p>
                  </a:txBody>
                  <a:tcPr marL="68580" marR="68580" marT="34290" marB="34290"/>
                </a:tc>
                <a:tc>
                  <a:txBody>
                    <a:bodyPr/>
                    <a:lstStyle/>
                    <a:p>
                      <a:r>
                        <a:rPr lang="en-US" sz="1800" dirty="0">
                          <a:latin typeface="Times New Roman" pitchFamily="18" charset="0"/>
                          <a:cs typeface="Times New Roman" pitchFamily="18" charset="0"/>
                        </a:rPr>
                        <a:t>Name of the payee </a:t>
                      </a:r>
                    </a:p>
                  </a:txBody>
                  <a:tcPr marL="68580" marR="68580" marT="34290" marB="34290"/>
                </a:tc>
                <a:tc>
                  <a:txBody>
                    <a:bodyPr/>
                    <a:lstStyle/>
                    <a:p>
                      <a:r>
                        <a:rPr lang="en-US" sz="1800" dirty="0">
                          <a:latin typeface="Times New Roman" pitchFamily="18" charset="0"/>
                          <a:cs typeface="Times New Roman" pitchFamily="18" charset="0"/>
                        </a:rPr>
                        <a:t>Address of the payee</a:t>
                      </a:r>
                    </a:p>
                  </a:txBody>
                  <a:tcPr marL="68580" marR="68580" marT="34290" marB="34290"/>
                </a:tc>
                <a:tc>
                  <a:txBody>
                    <a:bodyPr/>
                    <a:lstStyle/>
                    <a:p>
                      <a:r>
                        <a:rPr lang="en-US" sz="1800" dirty="0">
                          <a:latin typeface="Times New Roman" pitchFamily="18" charset="0"/>
                          <a:cs typeface="Times New Roman" pitchFamily="18" charset="0"/>
                        </a:rPr>
                        <a:t>PAN or </a:t>
                      </a:r>
                      <a:r>
                        <a:rPr lang="en-US" sz="1800" dirty="0" err="1">
                          <a:latin typeface="Times New Roman" pitchFamily="18" charset="0"/>
                          <a:cs typeface="Times New Roman" pitchFamily="18" charset="0"/>
                        </a:rPr>
                        <a:t>Aadhaar</a:t>
                      </a:r>
                      <a:r>
                        <a:rPr lang="en-US" sz="1800" dirty="0">
                          <a:latin typeface="Times New Roman" pitchFamily="18" charset="0"/>
                          <a:cs typeface="Times New Roman" pitchFamily="18" charset="0"/>
                        </a:rPr>
                        <a:t> Number of the payee, if available </a:t>
                      </a:r>
                    </a:p>
                  </a:txBody>
                  <a:tcPr marL="68580" marR="68580" marT="34290" marB="34290"/>
                </a:tc>
                <a:tc>
                  <a:txBody>
                    <a:bodyPr/>
                    <a:lstStyle/>
                    <a:p>
                      <a:r>
                        <a:rPr lang="en-US" sz="1800" dirty="0">
                          <a:latin typeface="Times New Roman" pitchFamily="18" charset="0"/>
                          <a:cs typeface="Times New Roman" pitchFamily="18" charset="0"/>
                        </a:rPr>
                        <a:t>Amount of the repayment</a:t>
                      </a:r>
                    </a:p>
                  </a:txBody>
                  <a:tcPr marL="68580" marR="68580" marT="34290" marB="34290"/>
                </a:tc>
                <a:tc>
                  <a:txBody>
                    <a:bodyPr/>
                    <a:lstStyle/>
                    <a:p>
                      <a:r>
                        <a:rPr lang="en-US" sz="1800" dirty="0">
                          <a:latin typeface="Times New Roman" pitchFamily="18" charset="0"/>
                          <a:cs typeface="Times New Roman" pitchFamily="18" charset="0"/>
                        </a:rPr>
                        <a:t>Code of the nature of such amount, as given in Note 1 at the end of Clause 31 (Please See </a:t>
                      </a:r>
                      <a:r>
                        <a:rPr lang="en-US" sz="1800" dirty="0" err="1">
                          <a:latin typeface="Times New Roman" pitchFamily="18" charset="0"/>
                          <a:cs typeface="Times New Roman" pitchFamily="18" charset="0"/>
                        </a:rPr>
                        <a:t>para</a:t>
                      </a:r>
                      <a:r>
                        <a:rPr lang="en-US" sz="1800" dirty="0">
                          <a:latin typeface="Times New Roman" pitchFamily="18" charset="0"/>
                          <a:cs typeface="Times New Roman" pitchFamily="18" charset="0"/>
                        </a:rPr>
                        <a:t> 57.13 of Guidance Note) </a:t>
                      </a:r>
                    </a:p>
                  </a:txBody>
                  <a:tcPr marL="68580" marR="68580" marT="34290" marB="34290"/>
                </a:tc>
                <a:tc>
                  <a:txBody>
                    <a:bodyPr/>
                    <a:lstStyle/>
                    <a:p>
                      <a:r>
                        <a:rPr lang="en-US" sz="1800" dirty="0">
                          <a:latin typeface="Times New Roman" pitchFamily="18" charset="0"/>
                          <a:cs typeface="Times New Roman" pitchFamily="18" charset="0"/>
                        </a:rPr>
                        <a:t>Maximum amount outstanding in the account at any time during the previous year </a:t>
                      </a:r>
                    </a:p>
                  </a:txBody>
                  <a:tcPr marL="68580" marR="68580" marT="34290" marB="34290"/>
                </a:tc>
                <a:tc>
                  <a:txBody>
                    <a:bodyPr/>
                    <a:lstStyle/>
                    <a:p>
                      <a:r>
                        <a:rPr lang="en-US" sz="1800" dirty="0">
                          <a:latin typeface="Times New Roman" pitchFamily="18" charset="0"/>
                          <a:cs typeface="Times New Roman" pitchFamily="18" charset="0"/>
                        </a:rPr>
                        <a:t>Whether the repayment was made by </a:t>
                      </a:r>
                      <a:r>
                        <a:rPr lang="en-US" sz="1800" dirty="0" err="1">
                          <a:latin typeface="Times New Roman" pitchFamily="18" charset="0"/>
                          <a:cs typeface="Times New Roman" pitchFamily="18" charset="0"/>
                        </a:rPr>
                        <a:t>cheque</a:t>
                      </a:r>
                      <a:r>
                        <a:rPr lang="en-US" sz="1800" dirty="0">
                          <a:latin typeface="Times New Roman" pitchFamily="18" charset="0"/>
                          <a:cs typeface="Times New Roman" pitchFamily="18" charset="0"/>
                        </a:rPr>
                        <a:t> or bank draft or use of electronic clearing system through a bank account </a:t>
                      </a:r>
                    </a:p>
                  </a:txBody>
                  <a:tcPr marL="68580" marR="68580" marT="34290" marB="34290"/>
                </a:tc>
                <a:tc>
                  <a:txBody>
                    <a:bodyPr/>
                    <a:lstStyle/>
                    <a:p>
                      <a:r>
                        <a:rPr lang="en-US" sz="1800" dirty="0">
                          <a:latin typeface="Times New Roman" pitchFamily="18" charset="0"/>
                          <a:cs typeface="Times New Roman" pitchFamily="18" charset="0"/>
                        </a:rPr>
                        <a:t>In case the repayment was made by cheque or bank draft, whether the same was repaid by an account payee cheque or an account payee bank draft </a:t>
                      </a:r>
                    </a:p>
                  </a:txBody>
                  <a:tcPr marL="68580" marR="68580" marT="34290" marB="34290"/>
                </a:tc>
                <a:extLst>
                  <a:ext uri="{0D108BD9-81ED-4DB2-BD59-A6C34878D82A}">
                    <a16:rowId xmlns:a16="http://schemas.microsoft.com/office/drawing/2014/main" val="10000"/>
                  </a:ext>
                </a:extLst>
              </a:tr>
              <a:tr h="278130">
                <a:tc>
                  <a:txBody>
                    <a:bodyPr/>
                    <a:lstStyle/>
                    <a:p>
                      <a:r>
                        <a:rPr lang="en-US" sz="1400" dirty="0">
                          <a:latin typeface="Times New Roman" pitchFamily="18" charset="0"/>
                          <a:cs typeface="Times New Roman" pitchFamily="18" charset="0"/>
                        </a:rPr>
                        <a:t>1</a:t>
                      </a:r>
                    </a:p>
                  </a:txBody>
                  <a:tcPr marL="68580" marR="68580" marT="34290" marB="34290"/>
                </a:tc>
                <a:tc>
                  <a:txBody>
                    <a:bodyPr/>
                    <a:lstStyle/>
                    <a:p>
                      <a:r>
                        <a:rPr lang="en-US" sz="1400" dirty="0">
                          <a:latin typeface="Times New Roman" pitchFamily="18" charset="0"/>
                          <a:cs typeface="Times New Roman" pitchFamily="18" charset="0"/>
                        </a:rPr>
                        <a:t>2</a:t>
                      </a:r>
                    </a:p>
                  </a:txBody>
                  <a:tcPr marL="68580" marR="68580" marT="34290" marB="34290"/>
                </a:tc>
                <a:tc>
                  <a:txBody>
                    <a:bodyPr/>
                    <a:lstStyle/>
                    <a:p>
                      <a:r>
                        <a:rPr lang="en-US" sz="1400" dirty="0">
                          <a:latin typeface="Times New Roman" pitchFamily="18" charset="0"/>
                          <a:cs typeface="Times New Roman" pitchFamily="18" charset="0"/>
                        </a:rPr>
                        <a:t>3</a:t>
                      </a:r>
                    </a:p>
                  </a:txBody>
                  <a:tcPr marL="68580" marR="68580" marT="34290" marB="34290"/>
                </a:tc>
                <a:tc>
                  <a:txBody>
                    <a:bodyPr/>
                    <a:lstStyle/>
                    <a:p>
                      <a:r>
                        <a:rPr lang="en-US" sz="1400" dirty="0">
                          <a:latin typeface="Times New Roman" pitchFamily="18" charset="0"/>
                          <a:cs typeface="Times New Roman" pitchFamily="18" charset="0"/>
                        </a:rPr>
                        <a:t>4</a:t>
                      </a:r>
                    </a:p>
                  </a:txBody>
                  <a:tcPr marL="68580" marR="68580" marT="34290" marB="34290"/>
                </a:tc>
                <a:tc>
                  <a:txBody>
                    <a:bodyPr/>
                    <a:lstStyle/>
                    <a:p>
                      <a:r>
                        <a:rPr lang="en-US" sz="1400" dirty="0">
                          <a:latin typeface="Times New Roman" pitchFamily="18" charset="0"/>
                          <a:cs typeface="Times New Roman" pitchFamily="18" charset="0"/>
                        </a:rPr>
                        <a:t>5</a:t>
                      </a:r>
                    </a:p>
                  </a:txBody>
                  <a:tcPr marL="68580" marR="68580" marT="34290" marB="34290"/>
                </a:tc>
                <a:tc>
                  <a:txBody>
                    <a:bodyPr/>
                    <a:lstStyle/>
                    <a:p>
                      <a:endParaRPr lang="en-US" sz="1400" dirty="0">
                        <a:latin typeface="Times New Roman" pitchFamily="18" charset="0"/>
                        <a:cs typeface="Times New Roman" pitchFamily="18" charset="0"/>
                      </a:endParaRPr>
                    </a:p>
                  </a:txBody>
                  <a:tcPr marL="68580" marR="68580" marT="34290" marB="34290"/>
                </a:tc>
                <a:tc>
                  <a:txBody>
                    <a:bodyPr/>
                    <a:lstStyle/>
                    <a:p>
                      <a:r>
                        <a:rPr lang="en-US" sz="1400" dirty="0">
                          <a:latin typeface="Times New Roman" pitchFamily="18" charset="0"/>
                          <a:cs typeface="Times New Roman" pitchFamily="18" charset="0"/>
                        </a:rPr>
                        <a:t>6</a:t>
                      </a:r>
                    </a:p>
                  </a:txBody>
                  <a:tcPr marL="68580" marR="68580" marT="34290" marB="34290"/>
                </a:tc>
                <a:tc>
                  <a:txBody>
                    <a:bodyPr/>
                    <a:lstStyle/>
                    <a:p>
                      <a:r>
                        <a:rPr lang="en-US" sz="1400" dirty="0">
                          <a:latin typeface="Times New Roman" pitchFamily="18" charset="0"/>
                          <a:cs typeface="Times New Roman" pitchFamily="18" charset="0"/>
                        </a:rPr>
                        <a:t>7</a:t>
                      </a:r>
                    </a:p>
                  </a:txBody>
                  <a:tcPr marL="68580" marR="68580" marT="34290" marB="34290"/>
                </a:tc>
                <a:tc>
                  <a:txBody>
                    <a:bodyPr/>
                    <a:lstStyle/>
                    <a:p>
                      <a:r>
                        <a:rPr lang="en-US" sz="1400" dirty="0">
                          <a:latin typeface="Times New Roman" pitchFamily="18" charset="0"/>
                          <a:cs typeface="Times New Roman" pitchFamily="18" charset="0"/>
                        </a:rPr>
                        <a:t>8</a:t>
                      </a:r>
                    </a:p>
                  </a:txBody>
                  <a:tcPr marL="68580" marR="68580" marT="34290" marB="34290"/>
                </a:tc>
                <a:extLst>
                  <a:ext uri="{0D108BD9-81ED-4DB2-BD59-A6C34878D82A}">
                    <a16:rowId xmlns:a16="http://schemas.microsoft.com/office/drawing/2014/main" val="10001"/>
                  </a:ext>
                </a:extLst>
              </a:tr>
            </a:tbl>
          </a:graphicData>
        </a:graphic>
      </p:graphicFrame>
      <p:sp>
        <p:nvSpPr>
          <p:cNvPr id="4" name="Footer Placeholder 3">
            <a:extLst>
              <a:ext uri="{FF2B5EF4-FFF2-40B4-BE49-F238E27FC236}">
                <a16:creationId xmlns:a16="http://schemas.microsoft.com/office/drawing/2014/main" id="{2A9ED499-1D52-9219-B684-E46CA531EF12}"/>
              </a:ext>
            </a:extLst>
          </p:cNvPr>
          <p:cNvSpPr>
            <a:spLocks noGrp="1"/>
          </p:cNvSpPr>
          <p:nvPr>
            <p:ph type="ftr" sz="quarter" idx="11"/>
          </p:nvPr>
        </p:nvSpPr>
        <p:spPr>
          <a:xfrm>
            <a:off x="4355976" y="6480358"/>
            <a:ext cx="2350681" cy="365125"/>
          </a:xfrm>
        </p:spPr>
        <p:txBody>
          <a:bodyPr/>
          <a:lstStyle/>
          <a:p>
            <a:r>
              <a:rPr lang="en-IN" dirty="0" err="1"/>
              <a:t>H.C.Khincha</a:t>
            </a:r>
            <a:r>
              <a:rPr lang="en-IN" dirty="0"/>
              <a:t> &amp; Co</a:t>
            </a:r>
            <a:endParaRPr lang="en-US" dirty="0"/>
          </a:p>
        </p:txBody>
      </p:sp>
    </p:spTree>
    <p:extLst>
      <p:ext uri="{BB962C8B-B14F-4D97-AF65-F5344CB8AC3E}">
        <p14:creationId xmlns:p14="http://schemas.microsoft.com/office/powerpoint/2010/main" val="2338477768"/>
      </p:ext>
    </p:extLst>
  </p:cSld>
  <p:clrMapOvr>
    <a:masterClrMapping/>
  </p:clrMapOvr>
</p:sld>
</file>

<file path=ppt/slides/slide6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5777E4-DA06-E4DE-5FF5-C8B0AC341BB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CF1D43-B7D2-2B5F-0CD1-DD5A90DBFA23}"/>
              </a:ext>
            </a:extLst>
          </p:cNvPr>
          <p:cNvSpPr>
            <a:spLocks noGrp="1"/>
          </p:cNvSpPr>
          <p:nvPr>
            <p:ph idx="1"/>
          </p:nvPr>
        </p:nvSpPr>
        <p:spPr>
          <a:xfrm>
            <a:off x="251520" y="44624"/>
            <a:ext cx="8640960" cy="5229325"/>
          </a:xfrm>
        </p:spPr>
        <p:txBody>
          <a:bodyPr>
            <a:normAutofit/>
          </a:bodyPr>
          <a:lstStyle/>
          <a:p>
            <a:pPr marL="0" indent="0" algn="ctr">
              <a:buNone/>
            </a:pPr>
            <a:r>
              <a:rPr lang="en-US" sz="2000" b="1" dirty="0">
                <a:latin typeface="Times New Roman" pitchFamily="18" charset="0"/>
                <a:cs typeface="Times New Roman" pitchFamily="18" charset="0"/>
              </a:rPr>
              <a:t>As per Page no 290 of Guidance Note on Tax Audit u/s. 44AB of IT Act, 1961 (Revised 2026)</a:t>
            </a:r>
          </a:p>
          <a:p>
            <a:pPr marL="0" indent="0" algn="just">
              <a:buNone/>
            </a:pPr>
            <a:r>
              <a:rPr lang="en-US" sz="2000" dirty="0">
                <a:latin typeface="Times New Roman" pitchFamily="18" charset="0"/>
                <a:cs typeface="Times New Roman" pitchFamily="18" charset="0"/>
              </a:rPr>
              <a:t>57.13 </a:t>
            </a:r>
            <a:r>
              <a:rPr lang="en-US" sz="2000" b="1" dirty="0">
                <a:latin typeface="Times New Roman" pitchFamily="18" charset="0"/>
                <a:cs typeface="Times New Roman" pitchFamily="18" charset="0"/>
              </a:rPr>
              <a:t>Note 1 </a:t>
            </a:r>
            <a:r>
              <a:rPr lang="en-US" sz="2000" dirty="0">
                <a:latin typeface="Times New Roman" pitchFamily="18" charset="0"/>
                <a:cs typeface="Times New Roman" pitchFamily="18" charset="0"/>
              </a:rPr>
              <a:t>: </a:t>
            </a:r>
            <a:r>
              <a:rPr lang="en-US" sz="2000" b="1" dirty="0">
                <a:latin typeface="Times New Roman" pitchFamily="18" charset="0"/>
                <a:cs typeface="Times New Roman" pitchFamily="18" charset="0"/>
              </a:rPr>
              <a:t>The code for the nature of amount/ receipt/ repayment is as below :</a:t>
            </a:r>
          </a:p>
        </p:txBody>
      </p:sp>
      <p:graphicFrame>
        <p:nvGraphicFramePr>
          <p:cNvPr id="4" name="Content Placeholder 1">
            <a:extLst>
              <a:ext uri="{FF2B5EF4-FFF2-40B4-BE49-F238E27FC236}">
                <a16:creationId xmlns:a16="http://schemas.microsoft.com/office/drawing/2014/main" id="{A0F72F6C-423C-C8DA-A267-CEED557F46C3}"/>
              </a:ext>
            </a:extLst>
          </p:cNvPr>
          <p:cNvGraphicFramePr>
            <a:graphicFrameLocks/>
          </p:cNvGraphicFramePr>
          <p:nvPr>
            <p:extLst>
              <p:ext uri="{D42A27DB-BD31-4B8C-83A1-F6EECF244321}">
                <p14:modId xmlns:p14="http://schemas.microsoft.com/office/powerpoint/2010/main" val="3455115652"/>
              </p:ext>
            </p:extLst>
          </p:nvPr>
        </p:nvGraphicFramePr>
        <p:xfrm>
          <a:off x="398264" y="1401883"/>
          <a:ext cx="8347471" cy="4630892"/>
        </p:xfrm>
        <a:graphic>
          <a:graphicData uri="http://schemas.openxmlformats.org/drawingml/2006/table">
            <a:tbl>
              <a:tblPr firstRow="1" firstCol="1" bandRow="1">
                <a:tableStyleId>{5940675A-B579-460E-94D1-54222C63F5DA}</a:tableStyleId>
              </a:tblPr>
              <a:tblGrid>
                <a:gridCol w="645344">
                  <a:extLst>
                    <a:ext uri="{9D8B030D-6E8A-4147-A177-3AD203B41FA5}">
                      <a16:colId xmlns:a16="http://schemas.microsoft.com/office/drawing/2014/main" val="3926418958"/>
                    </a:ext>
                  </a:extLst>
                </a:gridCol>
                <a:gridCol w="6416252">
                  <a:extLst>
                    <a:ext uri="{9D8B030D-6E8A-4147-A177-3AD203B41FA5}">
                      <a16:colId xmlns:a16="http://schemas.microsoft.com/office/drawing/2014/main" val="1554044712"/>
                    </a:ext>
                  </a:extLst>
                </a:gridCol>
                <a:gridCol w="1285875">
                  <a:extLst>
                    <a:ext uri="{9D8B030D-6E8A-4147-A177-3AD203B41FA5}">
                      <a16:colId xmlns:a16="http://schemas.microsoft.com/office/drawing/2014/main" val="983603090"/>
                    </a:ext>
                  </a:extLst>
                </a:gridCol>
              </a:tblGrid>
              <a:tr h="290216">
                <a:tc>
                  <a:txBody>
                    <a:bodyPr/>
                    <a:lstStyle/>
                    <a:p>
                      <a:pPr marL="0" marR="0" algn="ctr">
                        <a:lnSpc>
                          <a:spcPts val="1800"/>
                        </a:lnSpc>
                        <a:spcBef>
                          <a:spcPts val="1500"/>
                        </a:spcBef>
                        <a:spcAft>
                          <a:spcPts val="1500"/>
                        </a:spcAft>
                        <a:buNone/>
                      </a:pPr>
                      <a:r>
                        <a:rPr lang="en-US" sz="1600" b="1" kern="0" dirty="0">
                          <a:effectLst/>
                          <a:latin typeface="Times New Roman" panose="02020603050405020304" pitchFamily="18" charset="0"/>
                          <a:cs typeface="Times New Roman" panose="02020603050405020304" pitchFamily="18" charset="0"/>
                        </a:rPr>
                        <a:t>Code</a:t>
                      </a:r>
                      <a:endParaRPr lang="en-US" sz="1600" b="1"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gn="ctr">
                        <a:lnSpc>
                          <a:spcPts val="1800"/>
                        </a:lnSpc>
                        <a:spcBef>
                          <a:spcPts val="1500"/>
                        </a:spcBef>
                        <a:spcAft>
                          <a:spcPts val="1500"/>
                        </a:spcAft>
                        <a:buNone/>
                      </a:pPr>
                      <a:r>
                        <a:rPr lang="en-US" sz="1600" b="1" kern="0" dirty="0">
                          <a:effectLst/>
                          <a:latin typeface="Times New Roman" panose="02020603050405020304" pitchFamily="18" charset="0"/>
                          <a:cs typeface="Times New Roman" panose="02020603050405020304" pitchFamily="18" charset="0"/>
                        </a:rPr>
                        <a:t>Nature of Amount, Receipt, or Repayment</a:t>
                      </a:r>
                      <a:endParaRPr lang="en-US" sz="1600" b="1"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gn="ctr">
                        <a:lnSpc>
                          <a:spcPts val="1800"/>
                        </a:lnSpc>
                        <a:spcBef>
                          <a:spcPts val="1500"/>
                        </a:spcBef>
                        <a:spcAft>
                          <a:spcPts val="1500"/>
                        </a:spcAft>
                        <a:buNone/>
                      </a:pPr>
                      <a:r>
                        <a:rPr lang="en-US" sz="1600" b="1" kern="100" dirty="0">
                          <a:effectLst/>
                          <a:latin typeface="Times New Roman" panose="02020603050405020304" pitchFamily="18" charset="0"/>
                          <a:ea typeface="Calibri" panose="020F0502020204030204" pitchFamily="34" charset="0"/>
                          <a:cs typeface="Times New Roman" panose="02020603050405020304" pitchFamily="18" charset="0"/>
                        </a:rPr>
                        <a:t>Code</a:t>
                      </a:r>
                    </a:p>
                  </a:txBody>
                  <a:tcPr marL="51089" marR="51089" marT="51089" marB="51089" anchor="ctr"/>
                </a:tc>
                <a:extLst>
                  <a:ext uri="{0D108BD9-81ED-4DB2-BD59-A6C34878D82A}">
                    <a16:rowId xmlns:a16="http://schemas.microsoft.com/office/drawing/2014/main" val="252732902"/>
                  </a:ext>
                </a:extLst>
              </a:tr>
              <a:tr h="290216">
                <a:tc>
                  <a:txBody>
                    <a:bodyPr/>
                    <a:lstStyle/>
                    <a:p>
                      <a:pPr marL="0" marR="0" algn="ctr">
                        <a:lnSpc>
                          <a:spcPts val="1800"/>
                        </a:lnSpc>
                        <a:spcBef>
                          <a:spcPts val="750"/>
                        </a:spcBef>
                        <a:spcAft>
                          <a:spcPts val="750"/>
                        </a:spcAft>
                        <a:buNone/>
                      </a:pPr>
                      <a:r>
                        <a:rPr lang="en-US" sz="1600" b="1" kern="100" dirty="0">
                          <a:effectLst/>
                          <a:latin typeface="Times New Roman" panose="02020603050405020304" pitchFamily="18" charset="0"/>
                          <a:ea typeface="Calibri" panose="020F0502020204030204" pitchFamily="34" charset="0"/>
                          <a:cs typeface="Times New Roman" panose="02020603050405020304" pitchFamily="18" charset="0"/>
                        </a:rPr>
                        <a:t>(1)</a:t>
                      </a:r>
                    </a:p>
                  </a:txBody>
                  <a:tcPr marL="51089" marR="51089" marT="51089" marB="51089" anchor="ctr"/>
                </a:tc>
                <a:tc>
                  <a:txBody>
                    <a:bodyPr/>
                    <a:lstStyle/>
                    <a:p>
                      <a:pPr marL="0" marR="0" lvl="0" indent="0" algn="ctr" defTabSz="914400" rtl="0" eaLnBrk="1" fontAlgn="auto" latinLnBrk="0" hangingPunct="1">
                        <a:lnSpc>
                          <a:spcPts val="1800"/>
                        </a:lnSpc>
                        <a:spcBef>
                          <a:spcPts val="1500"/>
                        </a:spcBef>
                        <a:spcAft>
                          <a:spcPts val="1500"/>
                        </a:spcAft>
                        <a:buClrTx/>
                        <a:buSzTx/>
                        <a:buFontTx/>
                        <a:buNone/>
                        <a:tabLst/>
                        <a:defRPr/>
                      </a:pPr>
                      <a:r>
                        <a:rPr lang="en-US" sz="1600" b="1" kern="100" dirty="0">
                          <a:effectLst/>
                          <a:latin typeface="Times New Roman" panose="02020603050405020304" pitchFamily="18" charset="0"/>
                          <a:ea typeface="Calibri" panose="020F0502020204030204" pitchFamily="34" charset="0"/>
                          <a:cs typeface="Times New Roman" panose="02020603050405020304" pitchFamily="18" charset="0"/>
                        </a:rPr>
                        <a:t>(2)</a:t>
                      </a:r>
                    </a:p>
                  </a:txBody>
                  <a:tcPr marL="51089" marR="51089" marT="51089" marB="51089" anchor="ctr"/>
                </a:tc>
                <a:tc>
                  <a:txBody>
                    <a:bodyPr/>
                    <a:lstStyle/>
                    <a:p>
                      <a:pPr marL="0" marR="0" algn="ctr">
                        <a:lnSpc>
                          <a:spcPts val="1800"/>
                        </a:lnSpc>
                        <a:spcBef>
                          <a:spcPts val="1500"/>
                        </a:spcBef>
                        <a:spcAft>
                          <a:spcPts val="1500"/>
                        </a:spcAft>
                        <a:buNone/>
                      </a:pPr>
                      <a:r>
                        <a:rPr lang="en-US" sz="1600" b="1" kern="100" dirty="0">
                          <a:effectLst/>
                          <a:latin typeface="Times New Roman" panose="02020603050405020304" pitchFamily="18" charset="0"/>
                          <a:ea typeface="Calibri" panose="020F0502020204030204" pitchFamily="34" charset="0"/>
                          <a:cs typeface="Times New Roman" panose="02020603050405020304" pitchFamily="18" charset="0"/>
                        </a:rPr>
                        <a:t>(3)</a:t>
                      </a:r>
                    </a:p>
                  </a:txBody>
                  <a:tcPr marL="51089" marR="51089" marT="51089" marB="51089" anchor="ctr"/>
                </a:tc>
                <a:extLst>
                  <a:ext uri="{0D108BD9-81ED-4DB2-BD59-A6C34878D82A}">
                    <a16:rowId xmlns:a16="http://schemas.microsoft.com/office/drawing/2014/main" val="2795001389"/>
                  </a:ext>
                </a:extLst>
              </a:tr>
              <a:tr h="290216">
                <a:tc>
                  <a:txBody>
                    <a:bodyPr/>
                    <a:lstStyle/>
                    <a:p>
                      <a:pPr marL="0" marR="0" algn="ctr">
                        <a:lnSpc>
                          <a:spcPts val="1800"/>
                        </a:lnSpc>
                        <a:spcBef>
                          <a:spcPts val="750"/>
                        </a:spcBef>
                        <a:spcAft>
                          <a:spcPts val="750"/>
                        </a:spcAft>
                        <a:buNone/>
                      </a:pPr>
                      <a:r>
                        <a:rPr lang="en-US" sz="1600" kern="0" dirty="0">
                          <a:effectLst/>
                          <a:latin typeface="Times New Roman" panose="02020603050405020304" pitchFamily="18" charset="0"/>
                          <a:cs typeface="Times New Roman" panose="02020603050405020304" pitchFamily="18" charset="0"/>
                        </a:rPr>
                        <a:t>A</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nSpc>
                          <a:spcPts val="1800"/>
                        </a:lnSpc>
                        <a:spcBef>
                          <a:spcPts val="1500"/>
                        </a:spcBef>
                        <a:spcAft>
                          <a:spcPts val="1500"/>
                        </a:spcAft>
                        <a:buNone/>
                      </a:pPr>
                      <a:r>
                        <a:rPr lang="en-US" sz="1600" kern="0" dirty="0">
                          <a:effectLst/>
                          <a:latin typeface="Times New Roman" panose="02020603050405020304" pitchFamily="18" charset="0"/>
                          <a:cs typeface="Times New Roman" panose="02020603050405020304" pitchFamily="18" charset="0"/>
                        </a:rPr>
                        <a:t>Cash payment</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gn="ctr">
                        <a:lnSpc>
                          <a:spcPts val="1800"/>
                        </a:lnSpc>
                        <a:spcBef>
                          <a:spcPts val="1500"/>
                        </a:spcBef>
                        <a:spcAft>
                          <a:spcPts val="1500"/>
                        </a:spcAft>
                        <a:buNone/>
                      </a:pPr>
                      <a:r>
                        <a:rPr lang="en-US" sz="1600" kern="100" dirty="0">
                          <a:effectLst/>
                          <a:latin typeface="Times New Roman" panose="02020603050405020304" pitchFamily="18" charset="0"/>
                          <a:ea typeface="Calibri" panose="020F0502020204030204" pitchFamily="34" charset="0"/>
                          <a:cs typeface="Times New Roman" panose="02020603050405020304" pitchFamily="18" charset="0"/>
                        </a:rPr>
                        <a:t>A</a:t>
                      </a:r>
                    </a:p>
                  </a:txBody>
                  <a:tcPr marL="51089" marR="51089" marT="51089" marB="51089" anchor="ctr"/>
                </a:tc>
                <a:extLst>
                  <a:ext uri="{0D108BD9-81ED-4DB2-BD59-A6C34878D82A}">
                    <a16:rowId xmlns:a16="http://schemas.microsoft.com/office/drawing/2014/main" val="816632569"/>
                  </a:ext>
                </a:extLst>
              </a:tr>
              <a:tr h="290216">
                <a:tc>
                  <a:txBody>
                    <a:bodyPr/>
                    <a:lstStyle/>
                    <a:p>
                      <a:pPr marL="0" marR="0" algn="ctr">
                        <a:lnSpc>
                          <a:spcPts val="1800"/>
                        </a:lnSpc>
                        <a:spcBef>
                          <a:spcPts val="750"/>
                        </a:spcBef>
                        <a:spcAft>
                          <a:spcPts val="750"/>
                        </a:spcAft>
                        <a:buNone/>
                      </a:pPr>
                      <a:r>
                        <a:rPr lang="en-US" sz="1600" kern="0">
                          <a:effectLst/>
                          <a:latin typeface="Times New Roman" panose="02020603050405020304" pitchFamily="18" charset="0"/>
                          <a:cs typeface="Times New Roman" panose="02020603050405020304" pitchFamily="18" charset="0"/>
                        </a:rPr>
                        <a:t>B</a:t>
                      </a:r>
                      <a:endParaRPr lang="en-US" sz="16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nSpc>
                          <a:spcPts val="1800"/>
                        </a:lnSpc>
                        <a:spcBef>
                          <a:spcPts val="1500"/>
                        </a:spcBef>
                        <a:spcAft>
                          <a:spcPts val="1500"/>
                        </a:spcAft>
                        <a:buNone/>
                      </a:pPr>
                      <a:r>
                        <a:rPr lang="en-US" sz="1600" kern="0" dirty="0">
                          <a:effectLst/>
                          <a:latin typeface="Times New Roman" panose="02020603050405020304" pitchFamily="18" charset="0"/>
                          <a:cs typeface="Times New Roman" panose="02020603050405020304" pitchFamily="18" charset="0"/>
                        </a:rPr>
                        <a:t>Cash receipt</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gn="ctr">
                        <a:lnSpc>
                          <a:spcPts val="1800"/>
                        </a:lnSpc>
                        <a:spcBef>
                          <a:spcPts val="1500"/>
                        </a:spcBef>
                        <a:spcAft>
                          <a:spcPts val="1500"/>
                        </a:spcAft>
                        <a:buNone/>
                      </a:pPr>
                      <a:r>
                        <a:rPr lang="en-US" sz="1600" kern="100" dirty="0">
                          <a:effectLst/>
                          <a:latin typeface="Times New Roman" panose="02020603050405020304" pitchFamily="18" charset="0"/>
                          <a:ea typeface="Calibri" panose="020F0502020204030204" pitchFamily="34" charset="0"/>
                          <a:cs typeface="Times New Roman" panose="02020603050405020304" pitchFamily="18" charset="0"/>
                        </a:rPr>
                        <a:t>B</a:t>
                      </a:r>
                    </a:p>
                  </a:txBody>
                  <a:tcPr marL="51089" marR="51089" marT="51089" marB="51089" anchor="ctr"/>
                </a:tc>
                <a:extLst>
                  <a:ext uri="{0D108BD9-81ED-4DB2-BD59-A6C34878D82A}">
                    <a16:rowId xmlns:a16="http://schemas.microsoft.com/office/drawing/2014/main" val="965243824"/>
                  </a:ext>
                </a:extLst>
              </a:tr>
              <a:tr h="296626">
                <a:tc>
                  <a:txBody>
                    <a:bodyPr/>
                    <a:lstStyle/>
                    <a:p>
                      <a:pPr marL="0" marR="0" algn="ctr">
                        <a:lnSpc>
                          <a:spcPts val="1800"/>
                        </a:lnSpc>
                        <a:spcBef>
                          <a:spcPts val="750"/>
                        </a:spcBef>
                        <a:spcAft>
                          <a:spcPts val="750"/>
                        </a:spcAft>
                        <a:buNone/>
                      </a:pPr>
                      <a:r>
                        <a:rPr lang="en-US" sz="1600" kern="0">
                          <a:effectLst/>
                          <a:latin typeface="Times New Roman" panose="02020603050405020304" pitchFamily="18" charset="0"/>
                          <a:cs typeface="Times New Roman" panose="02020603050405020304" pitchFamily="18" charset="0"/>
                        </a:rPr>
                        <a:t>C</a:t>
                      </a:r>
                      <a:endParaRPr lang="en-US" sz="16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nSpc>
                          <a:spcPts val="1800"/>
                        </a:lnSpc>
                        <a:spcBef>
                          <a:spcPts val="1500"/>
                        </a:spcBef>
                        <a:spcAft>
                          <a:spcPts val="1500"/>
                        </a:spcAft>
                        <a:buNone/>
                      </a:pPr>
                      <a:r>
                        <a:rPr lang="en-US" sz="1600" kern="0" dirty="0">
                          <a:effectLst/>
                          <a:latin typeface="Times New Roman" panose="02020603050405020304" pitchFamily="18" charset="0"/>
                          <a:cs typeface="Times New Roman" panose="02020603050405020304" pitchFamily="18" charset="0"/>
                        </a:rPr>
                        <a:t>Payment through a non-account payee cheque</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gn="ctr">
                        <a:lnSpc>
                          <a:spcPts val="1800"/>
                        </a:lnSpc>
                        <a:spcBef>
                          <a:spcPts val="1500"/>
                        </a:spcBef>
                        <a:spcAft>
                          <a:spcPts val="1500"/>
                        </a:spcAft>
                        <a:buNone/>
                      </a:pPr>
                      <a:r>
                        <a:rPr lang="en-US" sz="1600" kern="100" dirty="0">
                          <a:effectLst/>
                          <a:latin typeface="Times New Roman" panose="02020603050405020304" pitchFamily="18" charset="0"/>
                          <a:ea typeface="Calibri" panose="020F0502020204030204" pitchFamily="34" charset="0"/>
                          <a:cs typeface="Times New Roman" panose="02020603050405020304" pitchFamily="18" charset="0"/>
                        </a:rPr>
                        <a:t>C</a:t>
                      </a:r>
                    </a:p>
                  </a:txBody>
                  <a:tcPr marL="51089" marR="51089" marT="51089" marB="51089" anchor="ctr"/>
                </a:tc>
                <a:extLst>
                  <a:ext uri="{0D108BD9-81ED-4DB2-BD59-A6C34878D82A}">
                    <a16:rowId xmlns:a16="http://schemas.microsoft.com/office/drawing/2014/main" val="2612355996"/>
                  </a:ext>
                </a:extLst>
              </a:tr>
              <a:tr h="290216">
                <a:tc>
                  <a:txBody>
                    <a:bodyPr/>
                    <a:lstStyle/>
                    <a:p>
                      <a:pPr marL="0" marR="0" algn="ctr">
                        <a:lnSpc>
                          <a:spcPts val="1800"/>
                        </a:lnSpc>
                        <a:spcBef>
                          <a:spcPts val="750"/>
                        </a:spcBef>
                        <a:spcAft>
                          <a:spcPts val="750"/>
                        </a:spcAft>
                        <a:buNone/>
                      </a:pPr>
                      <a:r>
                        <a:rPr lang="en-US" sz="1600" kern="0" dirty="0">
                          <a:effectLst/>
                          <a:latin typeface="Times New Roman" panose="02020603050405020304" pitchFamily="18" charset="0"/>
                          <a:cs typeface="Times New Roman" panose="02020603050405020304" pitchFamily="18" charset="0"/>
                        </a:rPr>
                        <a:t>C</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nSpc>
                          <a:spcPts val="1800"/>
                        </a:lnSpc>
                        <a:spcBef>
                          <a:spcPts val="1500"/>
                        </a:spcBef>
                        <a:spcAft>
                          <a:spcPts val="1500"/>
                        </a:spcAft>
                        <a:buNone/>
                      </a:pPr>
                      <a:r>
                        <a:rPr lang="en-US" sz="1600" kern="0" dirty="0">
                          <a:effectLst/>
                          <a:latin typeface="Times New Roman" panose="02020603050405020304" pitchFamily="18" charset="0"/>
                          <a:cs typeface="Times New Roman" panose="02020603050405020304" pitchFamily="18" charset="0"/>
                        </a:rPr>
                        <a:t>Receipt through non- account payee cheque</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gn="ctr">
                        <a:lnSpc>
                          <a:spcPts val="1800"/>
                        </a:lnSpc>
                        <a:spcBef>
                          <a:spcPts val="1500"/>
                        </a:spcBef>
                        <a:spcAft>
                          <a:spcPts val="1500"/>
                        </a:spcAft>
                        <a:buNone/>
                      </a:pPr>
                      <a:r>
                        <a:rPr lang="en-US" sz="1600" kern="100" dirty="0">
                          <a:effectLst/>
                          <a:latin typeface="Times New Roman" panose="02020603050405020304" pitchFamily="18" charset="0"/>
                          <a:ea typeface="Calibri" panose="020F0502020204030204" pitchFamily="34" charset="0"/>
                          <a:cs typeface="Times New Roman" panose="02020603050405020304" pitchFamily="18" charset="0"/>
                        </a:rPr>
                        <a:t>D</a:t>
                      </a:r>
                    </a:p>
                  </a:txBody>
                  <a:tcPr marL="51089" marR="51089" marT="51089" marB="51089" anchor="ctr"/>
                </a:tc>
                <a:extLst>
                  <a:ext uri="{0D108BD9-81ED-4DB2-BD59-A6C34878D82A}">
                    <a16:rowId xmlns:a16="http://schemas.microsoft.com/office/drawing/2014/main" val="878243582"/>
                  </a:ext>
                </a:extLst>
              </a:tr>
              <a:tr h="290216">
                <a:tc>
                  <a:txBody>
                    <a:bodyPr/>
                    <a:lstStyle/>
                    <a:p>
                      <a:pPr marL="0" marR="0" algn="ctr">
                        <a:lnSpc>
                          <a:spcPts val="1800"/>
                        </a:lnSpc>
                        <a:spcBef>
                          <a:spcPts val="750"/>
                        </a:spcBef>
                        <a:spcAft>
                          <a:spcPts val="750"/>
                        </a:spcAft>
                        <a:buNone/>
                      </a:pPr>
                      <a:r>
                        <a:rPr lang="en-US" sz="1600" kern="0" dirty="0">
                          <a:effectLst/>
                          <a:latin typeface="Times New Roman" panose="02020603050405020304" pitchFamily="18" charset="0"/>
                          <a:cs typeface="Times New Roman" panose="02020603050405020304" pitchFamily="18" charset="0"/>
                        </a:rPr>
                        <a:t>E</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nSpc>
                          <a:spcPts val="1800"/>
                        </a:lnSpc>
                        <a:spcBef>
                          <a:spcPts val="1500"/>
                        </a:spcBef>
                        <a:spcAft>
                          <a:spcPts val="1500"/>
                        </a:spcAft>
                        <a:buNone/>
                      </a:pPr>
                      <a:r>
                        <a:rPr lang="en-US" sz="1600" kern="0" dirty="0">
                          <a:effectLst/>
                          <a:latin typeface="Times New Roman" panose="02020603050405020304" pitchFamily="18" charset="0"/>
                          <a:cs typeface="Times New Roman" panose="02020603050405020304" pitchFamily="18" charset="0"/>
                        </a:rPr>
                        <a:t>Transfer of asset</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gn="ctr">
                        <a:lnSpc>
                          <a:spcPts val="1800"/>
                        </a:lnSpc>
                        <a:spcBef>
                          <a:spcPts val="1500"/>
                        </a:spcBef>
                        <a:spcAft>
                          <a:spcPts val="1500"/>
                        </a:spcAft>
                        <a:buNone/>
                      </a:pPr>
                      <a:r>
                        <a:rPr lang="en-US" sz="1600" kern="100" dirty="0">
                          <a:effectLst/>
                          <a:latin typeface="Times New Roman" panose="02020603050405020304" pitchFamily="18" charset="0"/>
                          <a:ea typeface="Calibri" panose="020F0502020204030204" pitchFamily="34" charset="0"/>
                          <a:cs typeface="Times New Roman" panose="02020603050405020304" pitchFamily="18" charset="0"/>
                        </a:rPr>
                        <a:t>E</a:t>
                      </a:r>
                    </a:p>
                  </a:txBody>
                  <a:tcPr marL="51089" marR="51089" marT="51089" marB="51089" anchor="ctr"/>
                </a:tc>
                <a:extLst>
                  <a:ext uri="{0D108BD9-81ED-4DB2-BD59-A6C34878D82A}">
                    <a16:rowId xmlns:a16="http://schemas.microsoft.com/office/drawing/2014/main" val="3092509838"/>
                  </a:ext>
                </a:extLst>
              </a:tr>
              <a:tr h="290216">
                <a:tc>
                  <a:txBody>
                    <a:bodyPr/>
                    <a:lstStyle/>
                    <a:p>
                      <a:pPr marL="0" marR="0" algn="ctr">
                        <a:lnSpc>
                          <a:spcPts val="1800"/>
                        </a:lnSpc>
                        <a:spcBef>
                          <a:spcPts val="750"/>
                        </a:spcBef>
                        <a:spcAft>
                          <a:spcPts val="750"/>
                        </a:spcAft>
                        <a:buNone/>
                      </a:pPr>
                      <a:r>
                        <a:rPr lang="en-US" sz="1600" kern="0">
                          <a:effectLst/>
                          <a:latin typeface="Times New Roman" panose="02020603050405020304" pitchFamily="18" charset="0"/>
                          <a:cs typeface="Times New Roman" panose="02020603050405020304" pitchFamily="18" charset="0"/>
                        </a:rPr>
                        <a:t>F</a:t>
                      </a:r>
                      <a:endParaRPr lang="en-US" sz="16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nSpc>
                          <a:spcPts val="1800"/>
                        </a:lnSpc>
                        <a:spcBef>
                          <a:spcPts val="1500"/>
                        </a:spcBef>
                        <a:spcAft>
                          <a:spcPts val="1500"/>
                        </a:spcAft>
                        <a:buNone/>
                      </a:pPr>
                      <a:r>
                        <a:rPr lang="en-US" sz="1600" kern="0" dirty="0">
                          <a:effectLst/>
                          <a:latin typeface="Times New Roman" panose="02020603050405020304" pitchFamily="18" charset="0"/>
                          <a:cs typeface="Times New Roman" panose="02020603050405020304" pitchFamily="18" charset="0"/>
                        </a:rPr>
                        <a:t>Transfer of liability</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gn="ctr">
                        <a:lnSpc>
                          <a:spcPts val="1800"/>
                        </a:lnSpc>
                        <a:spcBef>
                          <a:spcPts val="1500"/>
                        </a:spcBef>
                        <a:spcAft>
                          <a:spcPts val="1500"/>
                        </a:spcAft>
                        <a:buNone/>
                      </a:pPr>
                      <a:r>
                        <a:rPr lang="en-US" sz="1600" kern="100" dirty="0">
                          <a:effectLst/>
                          <a:latin typeface="Times New Roman" panose="02020603050405020304" pitchFamily="18" charset="0"/>
                          <a:ea typeface="Calibri" panose="020F0502020204030204" pitchFamily="34" charset="0"/>
                          <a:cs typeface="Times New Roman" panose="02020603050405020304" pitchFamily="18" charset="0"/>
                        </a:rPr>
                        <a:t>F</a:t>
                      </a:r>
                    </a:p>
                  </a:txBody>
                  <a:tcPr marL="51089" marR="51089" marT="51089" marB="51089" anchor="ctr"/>
                </a:tc>
                <a:extLst>
                  <a:ext uri="{0D108BD9-81ED-4DB2-BD59-A6C34878D82A}">
                    <a16:rowId xmlns:a16="http://schemas.microsoft.com/office/drawing/2014/main" val="232247854"/>
                  </a:ext>
                </a:extLst>
              </a:tr>
              <a:tr h="290216">
                <a:tc>
                  <a:txBody>
                    <a:bodyPr/>
                    <a:lstStyle/>
                    <a:p>
                      <a:pPr marL="0" marR="0" algn="ctr">
                        <a:lnSpc>
                          <a:spcPts val="1800"/>
                        </a:lnSpc>
                        <a:spcBef>
                          <a:spcPts val="750"/>
                        </a:spcBef>
                        <a:spcAft>
                          <a:spcPts val="750"/>
                        </a:spcAft>
                        <a:buNone/>
                      </a:pPr>
                      <a:r>
                        <a:rPr lang="en-US" sz="1600" kern="0">
                          <a:effectLst/>
                          <a:latin typeface="Times New Roman" panose="02020603050405020304" pitchFamily="18" charset="0"/>
                          <a:cs typeface="Times New Roman" panose="02020603050405020304" pitchFamily="18" charset="0"/>
                        </a:rPr>
                        <a:t>G</a:t>
                      </a:r>
                      <a:endParaRPr lang="en-US" sz="16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nSpc>
                          <a:spcPts val="1800"/>
                        </a:lnSpc>
                        <a:spcBef>
                          <a:spcPts val="1500"/>
                        </a:spcBef>
                        <a:spcAft>
                          <a:spcPts val="1500"/>
                        </a:spcAft>
                        <a:buNone/>
                      </a:pPr>
                      <a:r>
                        <a:rPr lang="en-US" sz="1600" kern="0" dirty="0">
                          <a:effectLst/>
                          <a:latin typeface="Times New Roman" panose="02020603050405020304" pitchFamily="18" charset="0"/>
                          <a:cs typeface="Times New Roman" panose="02020603050405020304" pitchFamily="18" charset="0"/>
                        </a:rPr>
                        <a:t>Conversion of asset</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gn="ctr">
                        <a:lnSpc>
                          <a:spcPts val="1800"/>
                        </a:lnSpc>
                        <a:spcBef>
                          <a:spcPts val="1500"/>
                        </a:spcBef>
                        <a:spcAft>
                          <a:spcPts val="1500"/>
                        </a:spcAft>
                        <a:buNone/>
                      </a:pPr>
                      <a:r>
                        <a:rPr lang="en-US" sz="1600" kern="100" dirty="0">
                          <a:effectLst/>
                          <a:latin typeface="Times New Roman" panose="02020603050405020304" pitchFamily="18" charset="0"/>
                          <a:ea typeface="Calibri" panose="020F0502020204030204" pitchFamily="34" charset="0"/>
                          <a:cs typeface="Times New Roman" panose="02020603050405020304" pitchFamily="18" charset="0"/>
                        </a:rPr>
                        <a:t>G</a:t>
                      </a:r>
                    </a:p>
                  </a:txBody>
                  <a:tcPr marL="51089" marR="51089" marT="51089" marB="51089" anchor="ctr"/>
                </a:tc>
                <a:extLst>
                  <a:ext uri="{0D108BD9-81ED-4DB2-BD59-A6C34878D82A}">
                    <a16:rowId xmlns:a16="http://schemas.microsoft.com/office/drawing/2014/main" val="950927759"/>
                  </a:ext>
                </a:extLst>
              </a:tr>
              <a:tr h="290216">
                <a:tc>
                  <a:txBody>
                    <a:bodyPr/>
                    <a:lstStyle/>
                    <a:p>
                      <a:pPr marL="0" marR="0" algn="ctr">
                        <a:lnSpc>
                          <a:spcPts val="1800"/>
                        </a:lnSpc>
                        <a:spcBef>
                          <a:spcPts val="750"/>
                        </a:spcBef>
                        <a:spcAft>
                          <a:spcPts val="750"/>
                        </a:spcAft>
                        <a:buNone/>
                      </a:pPr>
                      <a:r>
                        <a:rPr lang="en-US" sz="1600" kern="0">
                          <a:effectLst/>
                          <a:latin typeface="Times New Roman" panose="02020603050405020304" pitchFamily="18" charset="0"/>
                          <a:cs typeface="Times New Roman" panose="02020603050405020304" pitchFamily="18" charset="0"/>
                        </a:rPr>
                        <a:t>H</a:t>
                      </a:r>
                      <a:endParaRPr lang="en-US" sz="16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nSpc>
                          <a:spcPts val="1800"/>
                        </a:lnSpc>
                        <a:spcBef>
                          <a:spcPts val="1500"/>
                        </a:spcBef>
                        <a:spcAft>
                          <a:spcPts val="1500"/>
                        </a:spcAft>
                        <a:buNone/>
                      </a:pPr>
                      <a:r>
                        <a:rPr lang="en-US" sz="1600" kern="0" dirty="0">
                          <a:effectLst/>
                          <a:latin typeface="Times New Roman" panose="02020603050405020304" pitchFamily="18" charset="0"/>
                          <a:cs typeface="Times New Roman" panose="02020603050405020304" pitchFamily="18" charset="0"/>
                        </a:rPr>
                        <a:t>Conversion of liability</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gn="ctr">
                        <a:lnSpc>
                          <a:spcPts val="1800"/>
                        </a:lnSpc>
                        <a:spcBef>
                          <a:spcPts val="1500"/>
                        </a:spcBef>
                        <a:spcAft>
                          <a:spcPts val="1500"/>
                        </a:spcAft>
                        <a:buNone/>
                      </a:pPr>
                      <a:r>
                        <a:rPr lang="en-US" sz="1600" kern="100" dirty="0">
                          <a:effectLst/>
                          <a:latin typeface="Times New Roman" panose="02020603050405020304" pitchFamily="18" charset="0"/>
                          <a:ea typeface="Calibri" panose="020F0502020204030204" pitchFamily="34" charset="0"/>
                          <a:cs typeface="Times New Roman" panose="02020603050405020304" pitchFamily="18" charset="0"/>
                        </a:rPr>
                        <a:t>H</a:t>
                      </a:r>
                    </a:p>
                  </a:txBody>
                  <a:tcPr marL="51089" marR="51089" marT="51089" marB="51089" anchor="ctr"/>
                </a:tc>
                <a:extLst>
                  <a:ext uri="{0D108BD9-81ED-4DB2-BD59-A6C34878D82A}">
                    <a16:rowId xmlns:a16="http://schemas.microsoft.com/office/drawing/2014/main" val="4058118554"/>
                  </a:ext>
                </a:extLst>
              </a:tr>
              <a:tr h="290216">
                <a:tc>
                  <a:txBody>
                    <a:bodyPr/>
                    <a:lstStyle/>
                    <a:p>
                      <a:pPr marL="0" marR="0" algn="ctr">
                        <a:lnSpc>
                          <a:spcPts val="1800"/>
                        </a:lnSpc>
                        <a:spcBef>
                          <a:spcPts val="750"/>
                        </a:spcBef>
                        <a:spcAft>
                          <a:spcPts val="750"/>
                        </a:spcAft>
                        <a:buNone/>
                      </a:pPr>
                      <a:r>
                        <a:rPr lang="en-US" sz="1600" kern="0">
                          <a:effectLst/>
                          <a:latin typeface="Times New Roman" panose="02020603050405020304" pitchFamily="18" charset="0"/>
                          <a:cs typeface="Times New Roman" panose="02020603050405020304" pitchFamily="18" charset="0"/>
                        </a:rPr>
                        <a:t>I</a:t>
                      </a:r>
                      <a:endParaRPr lang="en-US" sz="16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nSpc>
                          <a:spcPts val="1800"/>
                        </a:lnSpc>
                        <a:spcBef>
                          <a:spcPts val="1500"/>
                        </a:spcBef>
                        <a:spcAft>
                          <a:spcPts val="1500"/>
                        </a:spcAft>
                        <a:buNone/>
                      </a:pPr>
                      <a:r>
                        <a:rPr lang="en-US" sz="1600" kern="0" dirty="0">
                          <a:effectLst/>
                          <a:latin typeface="Times New Roman" panose="02020603050405020304" pitchFamily="18" charset="0"/>
                          <a:cs typeface="Times New Roman" panose="02020603050405020304" pitchFamily="18" charset="0"/>
                        </a:rPr>
                        <a:t>Journal entry (Debit)</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gn="ctr">
                        <a:lnSpc>
                          <a:spcPts val="1800"/>
                        </a:lnSpc>
                        <a:spcBef>
                          <a:spcPts val="1500"/>
                        </a:spcBef>
                        <a:spcAft>
                          <a:spcPts val="1500"/>
                        </a:spcAft>
                        <a:buNone/>
                      </a:pPr>
                      <a:r>
                        <a:rPr lang="en-US" sz="1600" kern="100" dirty="0">
                          <a:effectLst/>
                          <a:latin typeface="Times New Roman" panose="02020603050405020304" pitchFamily="18" charset="0"/>
                          <a:ea typeface="Calibri" panose="020F0502020204030204" pitchFamily="34" charset="0"/>
                          <a:cs typeface="Times New Roman" panose="02020603050405020304" pitchFamily="18" charset="0"/>
                        </a:rPr>
                        <a:t>I</a:t>
                      </a:r>
                    </a:p>
                  </a:txBody>
                  <a:tcPr marL="51089" marR="51089" marT="51089" marB="51089" anchor="ctr"/>
                </a:tc>
                <a:extLst>
                  <a:ext uri="{0D108BD9-81ED-4DB2-BD59-A6C34878D82A}">
                    <a16:rowId xmlns:a16="http://schemas.microsoft.com/office/drawing/2014/main" val="450413292"/>
                  </a:ext>
                </a:extLst>
              </a:tr>
              <a:tr h="290216">
                <a:tc>
                  <a:txBody>
                    <a:bodyPr/>
                    <a:lstStyle/>
                    <a:p>
                      <a:pPr marL="0" marR="0" algn="ctr">
                        <a:lnSpc>
                          <a:spcPts val="1800"/>
                        </a:lnSpc>
                        <a:spcBef>
                          <a:spcPts val="750"/>
                        </a:spcBef>
                        <a:spcAft>
                          <a:spcPts val="750"/>
                        </a:spcAft>
                        <a:buNone/>
                      </a:pPr>
                      <a:r>
                        <a:rPr lang="en-US" sz="1600" kern="0" dirty="0">
                          <a:effectLst/>
                          <a:latin typeface="Times New Roman" panose="02020603050405020304" pitchFamily="18" charset="0"/>
                          <a:cs typeface="Times New Roman" panose="02020603050405020304" pitchFamily="18" charset="0"/>
                        </a:rPr>
                        <a:t>J</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nSpc>
                          <a:spcPts val="1800"/>
                        </a:lnSpc>
                        <a:spcBef>
                          <a:spcPts val="1500"/>
                        </a:spcBef>
                        <a:spcAft>
                          <a:spcPts val="1500"/>
                        </a:spcAft>
                        <a:buNone/>
                      </a:pPr>
                      <a:r>
                        <a:rPr lang="en-US" sz="1600" kern="0" dirty="0">
                          <a:effectLst/>
                          <a:latin typeface="Times New Roman" panose="02020603050405020304" pitchFamily="18" charset="0"/>
                          <a:cs typeface="Times New Roman" panose="02020603050405020304" pitchFamily="18" charset="0"/>
                        </a:rPr>
                        <a:t>Journal entry (Credit)</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gn="ctr">
                        <a:lnSpc>
                          <a:spcPts val="1800"/>
                        </a:lnSpc>
                        <a:spcBef>
                          <a:spcPts val="1500"/>
                        </a:spcBef>
                        <a:spcAft>
                          <a:spcPts val="1500"/>
                        </a:spcAft>
                        <a:buNone/>
                      </a:pPr>
                      <a:r>
                        <a:rPr lang="en-US" sz="1600" kern="100" dirty="0">
                          <a:effectLst/>
                          <a:latin typeface="Times New Roman" panose="02020603050405020304" pitchFamily="18" charset="0"/>
                          <a:ea typeface="Calibri" panose="020F0502020204030204" pitchFamily="34" charset="0"/>
                          <a:cs typeface="Times New Roman" panose="02020603050405020304" pitchFamily="18" charset="0"/>
                        </a:rPr>
                        <a:t>J</a:t>
                      </a:r>
                    </a:p>
                  </a:txBody>
                  <a:tcPr marL="51089" marR="51089" marT="51089" marB="51089" anchor="ctr"/>
                </a:tc>
                <a:extLst>
                  <a:ext uri="{0D108BD9-81ED-4DB2-BD59-A6C34878D82A}">
                    <a16:rowId xmlns:a16="http://schemas.microsoft.com/office/drawing/2014/main" val="3424038287"/>
                  </a:ext>
                </a:extLst>
              </a:tr>
              <a:tr h="295261">
                <a:tc>
                  <a:txBody>
                    <a:bodyPr/>
                    <a:lstStyle/>
                    <a:p>
                      <a:pPr marL="0" marR="0" algn="ctr">
                        <a:lnSpc>
                          <a:spcPts val="1800"/>
                        </a:lnSpc>
                        <a:spcBef>
                          <a:spcPts val="750"/>
                        </a:spcBef>
                        <a:spcAft>
                          <a:spcPts val="750"/>
                        </a:spcAft>
                        <a:buNone/>
                      </a:pPr>
                      <a:r>
                        <a:rPr lang="en-US" sz="1600" kern="0" dirty="0">
                          <a:effectLst/>
                          <a:latin typeface="Times New Roman" panose="02020603050405020304" pitchFamily="18" charset="0"/>
                          <a:cs typeface="Times New Roman" panose="02020603050405020304" pitchFamily="18" charset="0"/>
                        </a:rPr>
                        <a:t>K</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nSpc>
                          <a:spcPts val="1800"/>
                        </a:lnSpc>
                        <a:spcBef>
                          <a:spcPts val="1500"/>
                        </a:spcBef>
                        <a:spcAft>
                          <a:spcPts val="1500"/>
                        </a:spcAft>
                        <a:buNone/>
                      </a:pPr>
                      <a:r>
                        <a:rPr lang="en-US" sz="1600" kern="0" dirty="0">
                          <a:effectLst/>
                          <a:latin typeface="Times New Roman" panose="02020603050405020304" pitchFamily="18" charset="0"/>
                          <a:cs typeface="Times New Roman" panose="02020603050405020304" pitchFamily="18" charset="0"/>
                        </a:rPr>
                        <a:t>Any other mode (Debit)</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gn="ctr">
                        <a:lnSpc>
                          <a:spcPts val="1800"/>
                        </a:lnSpc>
                        <a:spcBef>
                          <a:spcPts val="1500"/>
                        </a:spcBef>
                        <a:spcAft>
                          <a:spcPts val="1500"/>
                        </a:spcAft>
                        <a:buNone/>
                      </a:pPr>
                      <a:r>
                        <a:rPr lang="en-US" sz="1600" kern="100" dirty="0">
                          <a:effectLst/>
                          <a:latin typeface="Times New Roman" panose="02020603050405020304" pitchFamily="18" charset="0"/>
                          <a:ea typeface="Calibri" panose="020F0502020204030204" pitchFamily="34" charset="0"/>
                          <a:cs typeface="Times New Roman" panose="02020603050405020304" pitchFamily="18" charset="0"/>
                        </a:rPr>
                        <a:t>K</a:t>
                      </a:r>
                    </a:p>
                  </a:txBody>
                  <a:tcPr marL="51089" marR="51089" marT="51089" marB="51089" anchor="ctr"/>
                </a:tc>
                <a:extLst>
                  <a:ext uri="{0D108BD9-81ED-4DB2-BD59-A6C34878D82A}">
                    <a16:rowId xmlns:a16="http://schemas.microsoft.com/office/drawing/2014/main" val="1608869677"/>
                  </a:ext>
                </a:extLst>
              </a:tr>
              <a:tr h="290216">
                <a:tc>
                  <a:txBody>
                    <a:bodyPr/>
                    <a:lstStyle/>
                    <a:p>
                      <a:pPr marL="0" marR="0" algn="ctr">
                        <a:lnSpc>
                          <a:spcPts val="1800"/>
                        </a:lnSpc>
                        <a:spcBef>
                          <a:spcPts val="750"/>
                        </a:spcBef>
                        <a:spcAft>
                          <a:spcPts val="750"/>
                        </a:spcAft>
                        <a:buNone/>
                      </a:pPr>
                      <a:r>
                        <a:rPr lang="en-US" sz="1600" kern="0" dirty="0">
                          <a:effectLst/>
                          <a:latin typeface="Times New Roman" panose="02020603050405020304" pitchFamily="18" charset="0"/>
                          <a:cs typeface="Times New Roman" panose="02020603050405020304" pitchFamily="18" charset="0"/>
                        </a:rPr>
                        <a:t>L</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nSpc>
                          <a:spcPts val="1800"/>
                        </a:lnSpc>
                        <a:spcBef>
                          <a:spcPts val="1500"/>
                        </a:spcBef>
                        <a:spcAft>
                          <a:spcPts val="1500"/>
                        </a:spcAft>
                        <a:buNone/>
                      </a:pPr>
                      <a:r>
                        <a:rPr lang="en-US" sz="1600" kern="0" dirty="0">
                          <a:effectLst/>
                          <a:latin typeface="Times New Roman" panose="02020603050405020304" pitchFamily="18" charset="0"/>
                          <a:cs typeface="Times New Roman" panose="02020603050405020304" pitchFamily="18" charset="0"/>
                        </a:rPr>
                        <a:t>Any other mode (Credit)</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089" marR="51089" marT="51089" marB="51089" anchor="ctr"/>
                </a:tc>
                <a:tc>
                  <a:txBody>
                    <a:bodyPr/>
                    <a:lstStyle/>
                    <a:p>
                      <a:pPr marL="0" marR="0" algn="ctr">
                        <a:lnSpc>
                          <a:spcPts val="1800"/>
                        </a:lnSpc>
                        <a:spcBef>
                          <a:spcPts val="1500"/>
                        </a:spcBef>
                        <a:spcAft>
                          <a:spcPts val="1500"/>
                        </a:spcAft>
                        <a:buNone/>
                      </a:pPr>
                      <a:r>
                        <a:rPr lang="en-US" sz="1600" kern="100" dirty="0">
                          <a:effectLst/>
                          <a:latin typeface="Times New Roman" panose="02020603050405020304" pitchFamily="18" charset="0"/>
                          <a:ea typeface="Calibri" panose="020F0502020204030204" pitchFamily="34" charset="0"/>
                          <a:cs typeface="Times New Roman" panose="02020603050405020304" pitchFamily="18" charset="0"/>
                        </a:rPr>
                        <a:t>L</a:t>
                      </a:r>
                    </a:p>
                  </a:txBody>
                  <a:tcPr marL="51089" marR="51089" marT="51089" marB="51089" anchor="ctr"/>
                </a:tc>
                <a:extLst>
                  <a:ext uri="{0D108BD9-81ED-4DB2-BD59-A6C34878D82A}">
                    <a16:rowId xmlns:a16="http://schemas.microsoft.com/office/drawing/2014/main" val="1834049439"/>
                  </a:ext>
                </a:extLst>
              </a:tr>
            </a:tbl>
          </a:graphicData>
        </a:graphic>
      </p:graphicFrame>
      <p:sp>
        <p:nvSpPr>
          <p:cNvPr id="2" name="Footer Placeholder 1">
            <a:extLst>
              <a:ext uri="{FF2B5EF4-FFF2-40B4-BE49-F238E27FC236}">
                <a16:creationId xmlns:a16="http://schemas.microsoft.com/office/drawing/2014/main" id="{B78F0294-CF85-6CD2-18E0-69FC262178A7}"/>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594698800"/>
      </p:ext>
    </p:extLst>
  </p:cSld>
  <p:clrMapOvr>
    <a:masterClrMapping/>
  </p:clrMapOvr>
</p:sld>
</file>

<file path=ppt/slides/slide6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D4D750-21CD-F9FD-75DA-E371A910CA5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724B864-11D7-D58D-0C89-26C075D6BDF2}"/>
              </a:ext>
            </a:extLst>
          </p:cNvPr>
          <p:cNvSpPr>
            <a:spLocks noGrp="1"/>
          </p:cNvSpPr>
          <p:nvPr>
            <p:ph idx="1"/>
          </p:nvPr>
        </p:nvSpPr>
        <p:spPr>
          <a:xfrm>
            <a:off x="323528" y="404664"/>
            <a:ext cx="8496944" cy="5085309"/>
          </a:xfrm>
        </p:spPr>
        <p:txBody>
          <a:bodyPr>
            <a:normAutofit/>
          </a:bodyPr>
          <a:lstStyle/>
          <a:p>
            <a:pPr marL="0" indent="0" algn="ctr">
              <a:buNone/>
            </a:pPr>
            <a:r>
              <a:rPr lang="en-US" sz="2400" b="1" dirty="0">
                <a:latin typeface="Times New Roman" pitchFamily="18" charset="0"/>
                <a:cs typeface="Times New Roman" pitchFamily="18" charset="0"/>
              </a:rPr>
              <a:t>As per Page no 290 of Guidance Note on Tax Audit u/s. 44AB of IT Act, 1961 (Revised 2026)</a:t>
            </a:r>
          </a:p>
          <a:p>
            <a:pPr marL="0" indent="0" algn="just">
              <a:buNone/>
            </a:pPr>
            <a:r>
              <a:rPr lang="en-US" sz="2400" dirty="0">
                <a:latin typeface="Times New Roman" pitchFamily="18" charset="0"/>
                <a:cs typeface="Times New Roman" pitchFamily="18" charset="0"/>
              </a:rPr>
              <a:t>Each individual transaction of receipt of loan or deposit or specified sum and individual transaction of loan or deposit or specified advance repaid has to be reported separately by selecting the code from the drop down available, even if it is from the same person. </a:t>
            </a:r>
          </a:p>
          <a:p>
            <a:pPr marL="0" indent="0" algn="just">
              <a:buNone/>
            </a:pPr>
            <a:r>
              <a:rPr lang="en-US" sz="2400" dirty="0">
                <a:latin typeface="Times New Roman" pitchFamily="18" charset="0"/>
                <a:cs typeface="Times New Roman" pitchFamily="18" charset="0"/>
              </a:rPr>
              <a:t>Tax auditor should obtain and verify the details of Code against each transaction of receipt of loan or deposit or specified sum or each transaction of repayment of loan or deposit or specified advance, as the case may be. </a:t>
            </a:r>
          </a:p>
        </p:txBody>
      </p:sp>
      <p:sp>
        <p:nvSpPr>
          <p:cNvPr id="2" name="Footer Placeholder 1">
            <a:extLst>
              <a:ext uri="{FF2B5EF4-FFF2-40B4-BE49-F238E27FC236}">
                <a16:creationId xmlns:a16="http://schemas.microsoft.com/office/drawing/2014/main" id="{219533CC-56EB-1BBE-4550-559C978BFA26}"/>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640030679"/>
      </p:ext>
    </p:extLst>
  </p:cSld>
  <p:clrMapOvr>
    <a:masterClrMapping/>
  </p:clrMapOvr>
</p:sld>
</file>

<file path=ppt/slides/slide6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91472F-F089-462D-75CD-FD27C91E68D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A0A139-C91B-F425-0F04-A10D719C96C3}"/>
              </a:ext>
            </a:extLst>
          </p:cNvPr>
          <p:cNvSpPr>
            <a:spLocks noGrp="1"/>
          </p:cNvSpPr>
          <p:nvPr>
            <p:ph idx="1"/>
          </p:nvPr>
        </p:nvSpPr>
        <p:spPr>
          <a:xfrm>
            <a:off x="251520" y="332656"/>
            <a:ext cx="8496944" cy="5157317"/>
          </a:xfrm>
        </p:spPr>
        <p:txBody>
          <a:bodyPr>
            <a:normAutofit/>
          </a:bodyPr>
          <a:lstStyle/>
          <a:p>
            <a:pPr marL="0" indent="0" algn="ctr">
              <a:buNone/>
            </a:pPr>
            <a:r>
              <a:rPr lang="en-US" sz="2400" b="1" dirty="0">
                <a:latin typeface="Times New Roman" pitchFamily="18" charset="0"/>
                <a:cs typeface="Times New Roman" pitchFamily="18" charset="0"/>
              </a:rPr>
              <a:t>As per Page no 290 of Guidance Note on Tax Audit u/s. 44AB of IT Act, 1961 (Revised 2026)</a:t>
            </a:r>
            <a:endParaRPr lang="en-US" sz="2200" b="1" dirty="0">
              <a:latin typeface="Times New Roman" pitchFamily="18" charset="0"/>
              <a:cs typeface="Times New Roman" pitchFamily="18" charset="0"/>
            </a:endParaRPr>
          </a:p>
          <a:p>
            <a:pPr marL="0" indent="0" algn="just">
              <a:buNone/>
            </a:pPr>
            <a:r>
              <a:rPr lang="en-US" sz="2200" dirty="0">
                <a:latin typeface="Times New Roman" pitchFamily="18" charset="0"/>
                <a:cs typeface="Times New Roman" pitchFamily="18" charset="0"/>
              </a:rPr>
              <a:t>This list covers the modes of receipt of loan/deposit/specified sum. This is required in Clause 31(a) [for loan or deposit taken or accepted] and Clause 31(b) [for specified sum taken or accepted]. Accordingly, the tax auditor should obtain and verify the details of Code against each receipt of loan/deposit/specified sum.</a:t>
            </a:r>
          </a:p>
          <a:p>
            <a:pPr marL="0" indent="0" algn="just">
              <a:buNone/>
            </a:pPr>
            <a:endParaRPr lang="en-US" sz="2200" dirty="0">
              <a:latin typeface="Times New Roman" pitchFamily="18" charset="0"/>
              <a:cs typeface="Times New Roman" pitchFamily="18" charset="0"/>
            </a:endParaRPr>
          </a:p>
          <a:p>
            <a:pPr marL="0" indent="0" algn="just">
              <a:buNone/>
            </a:pPr>
            <a:r>
              <a:rPr lang="en-US" sz="2200" dirty="0">
                <a:latin typeface="Times New Roman" pitchFamily="18" charset="0"/>
                <a:cs typeface="Times New Roman" pitchFamily="18" charset="0"/>
              </a:rPr>
              <a:t>This list also covers the modes of repayment of loan/deposit which would require reporting in Clause 31(c) [for loan or deposit or specified advance repaid]. </a:t>
            </a:r>
          </a:p>
          <a:p>
            <a:pPr marL="0" indent="0" algn="just">
              <a:buNone/>
            </a:pPr>
            <a:r>
              <a:rPr lang="en-US" sz="2200" dirty="0">
                <a:latin typeface="Times New Roman" pitchFamily="18" charset="0"/>
                <a:cs typeface="Times New Roman" pitchFamily="18" charset="0"/>
              </a:rPr>
              <a:t>Accordingly, the tax auditor should obtain and verify the details of Code against repayment or loan or deposit or specified advance.</a:t>
            </a:r>
          </a:p>
        </p:txBody>
      </p:sp>
      <p:sp>
        <p:nvSpPr>
          <p:cNvPr id="2" name="Footer Placeholder 1">
            <a:extLst>
              <a:ext uri="{FF2B5EF4-FFF2-40B4-BE49-F238E27FC236}">
                <a16:creationId xmlns:a16="http://schemas.microsoft.com/office/drawing/2014/main" id="{5A08D8C3-2C17-2605-2CEA-C2EC92EE64EF}"/>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159026254"/>
      </p:ext>
    </p:extLst>
  </p:cSld>
  <p:clrMapOvr>
    <a:masterClrMapping/>
  </p:clrMapOvr>
</p:sld>
</file>

<file path=ppt/slides/slide6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6D7D1-2D93-DDF9-06C1-0C850C1F3AC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30BBCD8-5F05-C674-2180-1406FBB5E90B}"/>
              </a:ext>
            </a:extLst>
          </p:cNvPr>
          <p:cNvSpPr>
            <a:spLocks noGrp="1"/>
          </p:cNvSpPr>
          <p:nvPr>
            <p:ph idx="1"/>
          </p:nvPr>
        </p:nvSpPr>
        <p:spPr>
          <a:xfrm>
            <a:off x="395536" y="188640"/>
            <a:ext cx="8424936" cy="5688632"/>
          </a:xfrm>
        </p:spPr>
        <p:txBody>
          <a:bodyPr>
            <a:noAutofit/>
          </a:bodyPr>
          <a:lstStyle/>
          <a:p>
            <a:pPr marL="0" indent="0" algn="ctr">
              <a:buNone/>
            </a:pPr>
            <a:r>
              <a:rPr lang="en-US" sz="2400" b="1" dirty="0">
                <a:latin typeface="Times New Roman" pitchFamily="18" charset="0"/>
                <a:cs typeface="Times New Roman" pitchFamily="18" charset="0"/>
              </a:rPr>
              <a:t>As per Page no 291 of Guidance Note on Tax Audit u/s. 44AB of IT Act, 1961 (Revised 2026)</a:t>
            </a:r>
            <a:endParaRPr lang="en-US" sz="2200" b="1" dirty="0">
              <a:latin typeface="Times New Roman" pitchFamily="18" charset="0"/>
              <a:cs typeface="Times New Roman" pitchFamily="18" charset="0"/>
            </a:endParaRPr>
          </a:p>
          <a:p>
            <a:pPr marL="0" indent="0" algn="just">
              <a:buNone/>
            </a:pPr>
            <a:r>
              <a:rPr lang="en-US" sz="2200" dirty="0">
                <a:latin typeface="Times New Roman" pitchFamily="18" charset="0"/>
                <a:cs typeface="Times New Roman" pitchFamily="18" charset="0"/>
              </a:rPr>
              <a:t>The reporting is required for receipt/repayment of loan or deposit by way of cash or non-account payee cheque. </a:t>
            </a:r>
          </a:p>
          <a:p>
            <a:pPr marL="0" indent="0" algn="just">
              <a:buNone/>
            </a:pPr>
            <a:r>
              <a:rPr lang="en-US" sz="2200" dirty="0">
                <a:latin typeface="Times New Roman" pitchFamily="18" charset="0"/>
                <a:cs typeface="Times New Roman" pitchFamily="18" charset="0"/>
              </a:rPr>
              <a:t>The Code list inserted by way of Note 1 signifies that receipt of loan or deposit or specified sum or repayment of loan or deposit or specified advance by way of journal entry, transfer of asset/liability or conversion of asset/liability or any other mode would also require reporting under clause 31(a)/31(b)/31(c), as the case may be, where it exceeds the specified threshold. </a:t>
            </a:r>
          </a:p>
          <a:p>
            <a:pPr marL="0" indent="0" algn="just">
              <a:buNone/>
            </a:pPr>
            <a:endParaRPr lang="en-US" sz="2200" dirty="0">
              <a:latin typeface="Times New Roman" pitchFamily="18" charset="0"/>
              <a:cs typeface="Times New Roman" pitchFamily="18" charset="0"/>
            </a:endParaRPr>
          </a:p>
          <a:p>
            <a:pPr marL="0" indent="0" algn="just">
              <a:buNone/>
            </a:pPr>
            <a:r>
              <a:rPr lang="en-US" sz="2200" b="1" u="sng" dirty="0">
                <a:latin typeface="Times New Roman" pitchFamily="18" charset="0"/>
                <a:cs typeface="Times New Roman" pitchFamily="18" charset="0"/>
              </a:rPr>
              <a:t>For example, the Code list indicates that if loan is repaid by transfer of asset like machinery or land, then, reporting under clause 31(c) relating to repayment of loan is required. </a:t>
            </a:r>
          </a:p>
          <a:p>
            <a:pPr marL="0" indent="0" algn="just">
              <a:buNone/>
            </a:pPr>
            <a:r>
              <a:rPr lang="en-US" sz="2200" b="1" u="sng" dirty="0">
                <a:latin typeface="Times New Roman" pitchFamily="18" charset="0"/>
                <a:cs typeface="Times New Roman" pitchFamily="18" charset="0"/>
              </a:rPr>
              <a:t>Likewise, reporting under clause 31(c) would also be required where loan is converted into equity shares. </a:t>
            </a:r>
          </a:p>
        </p:txBody>
      </p:sp>
      <p:sp>
        <p:nvSpPr>
          <p:cNvPr id="2" name="Footer Placeholder 1">
            <a:extLst>
              <a:ext uri="{FF2B5EF4-FFF2-40B4-BE49-F238E27FC236}">
                <a16:creationId xmlns:a16="http://schemas.microsoft.com/office/drawing/2014/main" id="{FB37F358-4FD8-3A29-8BE8-FA47D6C82C05}"/>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657352111"/>
      </p:ext>
    </p:extLst>
  </p:cSld>
  <p:clrMapOvr>
    <a:masterClrMapping/>
  </p:clrMapOvr>
</p:sld>
</file>

<file path=ppt/slides/slide6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025757-26F5-C175-E059-2A5D6F297FE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7C10B5-4B14-28C1-C79D-21EA9D6821A0}"/>
              </a:ext>
            </a:extLst>
          </p:cNvPr>
          <p:cNvSpPr>
            <a:spLocks noGrp="1"/>
          </p:cNvSpPr>
          <p:nvPr>
            <p:ph idx="1"/>
          </p:nvPr>
        </p:nvSpPr>
        <p:spPr>
          <a:xfrm>
            <a:off x="251520" y="44624"/>
            <a:ext cx="8712968" cy="6336704"/>
          </a:xfrm>
        </p:spPr>
        <p:txBody>
          <a:bodyPr>
            <a:normAutofit/>
          </a:bodyPr>
          <a:lstStyle/>
          <a:p>
            <a:pPr marL="0" indent="0" algn="ctr">
              <a:buNone/>
            </a:pPr>
            <a:r>
              <a:rPr lang="en-US" sz="2000" b="1" dirty="0">
                <a:latin typeface="Times New Roman" pitchFamily="18" charset="0"/>
                <a:cs typeface="Times New Roman" pitchFamily="18" charset="0"/>
              </a:rPr>
              <a:t>As per Page no 291 of Guidance Note on Tax Audit u/s. 44AB of IT Act, 1961 (Revised 2026)</a:t>
            </a:r>
          </a:p>
          <a:p>
            <a:pPr marL="0" indent="0" algn="just">
              <a:buNone/>
            </a:pPr>
            <a:r>
              <a:rPr lang="en-US" sz="2200" b="1" u="sng" dirty="0">
                <a:latin typeface="Times New Roman" pitchFamily="18" charset="0"/>
                <a:cs typeface="Times New Roman" pitchFamily="18" charset="0"/>
              </a:rPr>
              <a:t>As regards loan taken, an example can be where a non-banking finance company or an asset reconstruction company acquires loan assets of a bank, the consideration for which is wholly or partly in the form of security receipts. In this case, reporting would be required by the acquirer in clause 31(a) (in relation to loan accepted) under the relevant code given in Note 1. </a:t>
            </a:r>
          </a:p>
          <a:p>
            <a:pPr marL="0" indent="0" algn="just">
              <a:spcBef>
                <a:spcPts val="0"/>
              </a:spcBef>
              <a:buNone/>
            </a:pPr>
            <a:endParaRPr lang="en-US" sz="2200" dirty="0">
              <a:latin typeface="Times New Roman" pitchFamily="18" charset="0"/>
              <a:cs typeface="Times New Roman" pitchFamily="18" charset="0"/>
            </a:endParaRPr>
          </a:p>
          <a:p>
            <a:pPr marL="0" indent="0" algn="just">
              <a:buNone/>
            </a:pPr>
            <a:r>
              <a:rPr lang="en-US" sz="2200" dirty="0">
                <a:latin typeface="Times New Roman" pitchFamily="18" charset="0"/>
                <a:cs typeface="Times New Roman" pitchFamily="18" charset="0"/>
              </a:rPr>
              <a:t>The tax auditor must check the complete movement of loans and deposits, including the outstanding loan and deposits at the beginning of the year, loans taken and deposits accepted during the year and loans and deposits repaid during the year. </a:t>
            </a:r>
          </a:p>
          <a:p>
            <a:pPr marL="0" indent="0" algn="just">
              <a:buNone/>
            </a:pPr>
            <a:r>
              <a:rPr lang="en-US" sz="2200" dirty="0">
                <a:latin typeface="Times New Roman" pitchFamily="18" charset="0"/>
                <a:cs typeface="Times New Roman" pitchFamily="18" charset="0"/>
              </a:rPr>
              <a:t>He should carefully examine the books of account and check if the loans taken/repaid and deposits accepted/repaid are through any of the modes as indicated in the code list above. </a:t>
            </a:r>
          </a:p>
          <a:p>
            <a:pPr marL="0" indent="0" algn="just">
              <a:buNone/>
            </a:pPr>
            <a:r>
              <a:rPr lang="en-US" sz="2200" dirty="0">
                <a:latin typeface="Times New Roman" pitchFamily="18" charset="0"/>
                <a:cs typeface="Times New Roman" pitchFamily="18" charset="0"/>
              </a:rPr>
              <a:t>If the same have not been reported in clause 31, he may point out the same in his observations in Form No.3CA/Form No.3CB. </a:t>
            </a:r>
          </a:p>
        </p:txBody>
      </p:sp>
      <p:sp>
        <p:nvSpPr>
          <p:cNvPr id="2" name="Footer Placeholder 1">
            <a:extLst>
              <a:ext uri="{FF2B5EF4-FFF2-40B4-BE49-F238E27FC236}">
                <a16:creationId xmlns:a16="http://schemas.microsoft.com/office/drawing/2014/main" id="{57EFBA9A-2750-4A94-6AD0-7B0191F536D9}"/>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073797995"/>
      </p:ext>
    </p:extLst>
  </p:cSld>
  <p:clrMapOvr>
    <a:masterClrMapping/>
  </p:clrMapOvr>
</p:sld>
</file>

<file path=ppt/slides/slide6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85720" y="285728"/>
            <a:ext cx="8643998" cy="6143668"/>
          </a:xfrm>
        </p:spPr>
        <p:txBody>
          <a:bodyPr>
            <a:normAutofit/>
          </a:bodyPr>
          <a:lstStyle/>
          <a:p>
            <a:pPr algn="just">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a:t>
            </a:r>
            <a:endParaRPr lang="en-US" sz="2400" b="1" dirty="0"/>
          </a:p>
          <a:p>
            <a:pPr algn="just">
              <a:buNone/>
            </a:pPr>
            <a:r>
              <a:rPr lang="en-US" sz="2400" b="1" u="sng" dirty="0">
                <a:latin typeface="Times New Roman" panose="02020603050405020304" pitchFamily="18" charset="0"/>
                <a:cs typeface="Times New Roman" panose="02020603050405020304" pitchFamily="18" charset="0"/>
              </a:rPr>
              <a:t>While reviewing various tax audit reports, it has been observed that:</a:t>
            </a:r>
          </a:p>
          <a:p>
            <a:pPr algn="just">
              <a:buNone/>
            </a:pPr>
            <a:r>
              <a:rPr lang="en-US" sz="2400" b="1" u="sng" dirty="0">
                <a:latin typeface="Times New Roman" panose="02020603050405020304" pitchFamily="18" charset="0"/>
                <a:cs typeface="Times New Roman" panose="02020603050405020304" pitchFamily="18" charset="0"/>
              </a:rPr>
              <a:t>a) In certain cases, repayment of time deposits such as ‘fixed deposits’ and /or ‘term loans’ reflecting in Annual report were not reported while the same were required to be reported as per the Guidance Note.</a:t>
            </a:r>
          </a:p>
          <a:p>
            <a:pPr algn="just">
              <a:buNone/>
            </a:pPr>
            <a:r>
              <a:rPr lang="en-US" sz="2400" b="1" u="sng" dirty="0">
                <a:latin typeface="Times New Roman" panose="02020603050405020304" pitchFamily="18" charset="0"/>
                <a:cs typeface="Times New Roman" panose="02020603050405020304" pitchFamily="18" charset="0"/>
              </a:rPr>
              <a:t>b) In Observations/Qualifications paragraph i.e., clause (3) of Form No.3CA or Clause (5) of Form No.3CB as the case may be, the language used in Para 51.5 of the Guidance Note has been used, as it is, without making the necessary changes in respect to “me/us’’. Since the general language is provided in the Guidance Note, the report in Form No. 3CA/ 3CB should be reworded as applicable.</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A4E50-A2AF-2D85-627D-E5EF549813A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AADB36-06D3-8B66-4CEA-29620BD91284}"/>
              </a:ext>
            </a:extLst>
          </p:cNvPr>
          <p:cNvSpPr>
            <a:spLocks noGrp="1"/>
          </p:cNvSpPr>
          <p:nvPr>
            <p:ph idx="1"/>
          </p:nvPr>
        </p:nvSpPr>
        <p:spPr>
          <a:xfrm>
            <a:off x="179512" y="41408"/>
            <a:ext cx="8741188" cy="6483936"/>
          </a:xfrm>
        </p:spPr>
        <p:txBody>
          <a:bodyPr>
            <a:noAutofit/>
          </a:bodyPr>
          <a:lstStyle/>
          <a:p>
            <a:pPr marL="0" indent="0" algn="ctr">
              <a:spcBef>
                <a:spcPts val="0"/>
              </a:spcBef>
              <a:buNone/>
            </a:pPr>
            <a:r>
              <a:rPr lang="en-US" sz="2150" b="1" dirty="0">
                <a:latin typeface="Times New Roman" pitchFamily="18" charset="0"/>
                <a:cs typeface="Times New Roman" pitchFamily="18" charset="0"/>
              </a:rPr>
              <a:t>Issue on clause 31 </a:t>
            </a:r>
          </a:p>
          <a:p>
            <a:pPr marL="0" indent="0" algn="just">
              <a:spcBef>
                <a:spcPts val="0"/>
              </a:spcBef>
              <a:buNone/>
            </a:pPr>
            <a:r>
              <a:rPr lang="en-US" sz="2150" b="1" dirty="0">
                <a:latin typeface="Times New Roman" pitchFamily="18" charset="0"/>
                <a:cs typeface="Times New Roman" pitchFamily="18" charset="0"/>
              </a:rPr>
              <a:t>Issue 1</a:t>
            </a:r>
          </a:p>
          <a:p>
            <a:pPr marL="0" indent="0" algn="just">
              <a:spcBef>
                <a:spcPts val="0"/>
              </a:spcBef>
              <a:buNone/>
            </a:pPr>
            <a:r>
              <a:rPr lang="en-US" sz="2150" dirty="0">
                <a:latin typeface="Times New Roman" pitchFamily="18" charset="0"/>
                <a:cs typeface="Times New Roman" pitchFamily="18" charset="0"/>
              </a:rPr>
              <a:t>The revised drop down-based system now </a:t>
            </a:r>
            <a:r>
              <a:rPr lang="en-US" sz="2150" b="1" u="sng" dirty="0">
                <a:latin typeface="Times New Roman" pitchFamily="18" charset="0"/>
                <a:cs typeface="Times New Roman" pitchFamily="18" charset="0"/>
              </a:rPr>
              <a:t>captures the negative modes of payment/receipt</a:t>
            </a:r>
            <a:r>
              <a:rPr lang="en-US" sz="2150" b="1" dirty="0">
                <a:latin typeface="Times New Roman" pitchFamily="18" charset="0"/>
                <a:cs typeface="Times New Roman" pitchFamily="18" charset="0"/>
              </a:rPr>
              <a:t> - </a:t>
            </a:r>
            <a:r>
              <a:rPr lang="en-US" sz="2150" dirty="0">
                <a:latin typeface="Times New Roman" pitchFamily="18" charset="0"/>
                <a:cs typeface="Times New Roman" pitchFamily="18" charset="0"/>
              </a:rPr>
              <a:t>that is, </a:t>
            </a:r>
            <a:r>
              <a:rPr lang="en-US" sz="2150" b="1" u="sng" dirty="0">
                <a:latin typeface="Times New Roman" pitchFamily="18" charset="0"/>
                <a:cs typeface="Times New Roman" pitchFamily="18" charset="0"/>
              </a:rPr>
              <a:t>transactions undertaken otherwise than through account payee cheque, draft, or electronic transfer.</a:t>
            </a:r>
            <a:r>
              <a:rPr lang="en-US" sz="2150" dirty="0">
                <a:latin typeface="Times New Roman" pitchFamily="18" charset="0"/>
                <a:cs typeface="Times New Roman" pitchFamily="18" charset="0"/>
              </a:rPr>
              <a:t> </a:t>
            </a:r>
          </a:p>
          <a:p>
            <a:pPr marL="0" indent="0" algn="just">
              <a:spcBef>
                <a:spcPts val="0"/>
              </a:spcBef>
              <a:buNone/>
            </a:pPr>
            <a:r>
              <a:rPr lang="en-US" sz="2150" dirty="0">
                <a:latin typeface="Times New Roman" pitchFamily="18" charset="0"/>
                <a:cs typeface="Times New Roman" pitchFamily="18" charset="0"/>
              </a:rPr>
              <a:t>Had the </a:t>
            </a:r>
            <a:r>
              <a:rPr lang="en-US" sz="2150" b="1" u="sng" dirty="0">
                <a:latin typeface="Times New Roman" pitchFamily="18" charset="0"/>
                <a:cs typeface="Times New Roman" pitchFamily="18" charset="0"/>
              </a:rPr>
              <a:t>permitted modes of payment/receipt </a:t>
            </a:r>
            <a:r>
              <a:rPr lang="en-US" sz="2150" dirty="0">
                <a:latin typeface="Times New Roman" pitchFamily="18" charset="0"/>
                <a:cs typeface="Times New Roman" pitchFamily="18" charset="0"/>
              </a:rPr>
              <a:t>(i.e., account payee cheque, draft, or electronic transfer) also been </a:t>
            </a:r>
            <a:r>
              <a:rPr lang="en-US" sz="2150" b="1" u="sng" dirty="0">
                <a:latin typeface="Times New Roman" pitchFamily="18" charset="0"/>
                <a:cs typeface="Times New Roman" pitchFamily="18" charset="0"/>
              </a:rPr>
              <a:t>included in the dropdown options,</a:t>
            </a:r>
            <a:r>
              <a:rPr lang="en-US" sz="2150" dirty="0">
                <a:latin typeface="Times New Roman" pitchFamily="18" charset="0"/>
                <a:cs typeface="Times New Roman" pitchFamily="18" charset="0"/>
              </a:rPr>
              <a:t> the </a:t>
            </a:r>
            <a:r>
              <a:rPr lang="en-US" sz="2150" b="1" u="sng" dirty="0">
                <a:latin typeface="Times New Roman" pitchFamily="18" charset="0"/>
                <a:cs typeface="Times New Roman" pitchFamily="18" charset="0"/>
              </a:rPr>
              <a:t>reporting requirements under certain sub-clauses could have been omitted</a:t>
            </a:r>
            <a:r>
              <a:rPr lang="en-US" sz="2150" b="1" dirty="0">
                <a:latin typeface="Times New Roman" pitchFamily="18" charset="0"/>
                <a:cs typeface="Times New Roman" pitchFamily="18" charset="0"/>
              </a:rPr>
              <a:t> </a:t>
            </a:r>
            <a:r>
              <a:rPr lang="en-US" sz="2150" dirty="0">
                <a:latin typeface="Times New Roman" pitchFamily="18" charset="0"/>
                <a:cs typeface="Times New Roman" pitchFamily="18" charset="0"/>
              </a:rPr>
              <a:t>altogether like</a:t>
            </a:r>
          </a:p>
          <a:p>
            <a:pPr marL="342900" indent="-342900" algn="just">
              <a:spcBef>
                <a:spcPts val="0"/>
              </a:spcBef>
              <a:buFont typeface="Wingdings" panose="05000000000000000000" pitchFamily="2" charset="2"/>
              <a:buChar char="Ø"/>
            </a:pPr>
            <a:r>
              <a:rPr lang="en-US" sz="2150" dirty="0">
                <a:latin typeface="Times New Roman" pitchFamily="18" charset="0"/>
                <a:cs typeface="Times New Roman" pitchFamily="18" charset="0"/>
              </a:rPr>
              <a:t>31(a)(v), 31(a)(vi)</a:t>
            </a:r>
          </a:p>
          <a:p>
            <a:pPr marL="0" indent="0" algn="just">
              <a:spcBef>
                <a:spcPts val="0"/>
              </a:spcBef>
              <a:buNone/>
            </a:pPr>
            <a:r>
              <a:rPr lang="en-US" sz="2150" dirty="0">
                <a:latin typeface="Times New Roman" pitchFamily="18" charset="0"/>
                <a:cs typeface="Times New Roman" pitchFamily="18" charset="0"/>
              </a:rPr>
              <a:t> (where receipts of loan or deposit through account payee cheque / draft / electronic transfer is required to be reported)</a:t>
            </a:r>
          </a:p>
          <a:p>
            <a:pPr marL="342900" indent="-342900" algn="just">
              <a:spcBef>
                <a:spcPts val="0"/>
              </a:spcBef>
              <a:buFont typeface="Wingdings" panose="05000000000000000000" pitchFamily="2" charset="2"/>
              <a:buChar char="Ø"/>
            </a:pPr>
            <a:r>
              <a:rPr lang="en-US" sz="2150" dirty="0">
                <a:latin typeface="Times New Roman" pitchFamily="18" charset="0"/>
                <a:cs typeface="Times New Roman" pitchFamily="18" charset="0"/>
              </a:rPr>
              <a:t>31(b)(iii), 31(b)(iv)</a:t>
            </a:r>
          </a:p>
          <a:p>
            <a:pPr marL="0" indent="0" algn="just">
              <a:spcBef>
                <a:spcPts val="0"/>
              </a:spcBef>
              <a:buNone/>
            </a:pPr>
            <a:r>
              <a:rPr lang="en-US" sz="2150" dirty="0">
                <a:latin typeface="Times New Roman" pitchFamily="18" charset="0"/>
                <a:cs typeface="Times New Roman" pitchFamily="18" charset="0"/>
              </a:rPr>
              <a:t> (where receipts of specified sum through account payee cheque / draft / electronic transfer is required to be reported)</a:t>
            </a:r>
          </a:p>
          <a:p>
            <a:pPr marL="342900" indent="-342900" algn="just">
              <a:spcBef>
                <a:spcPts val="0"/>
              </a:spcBef>
              <a:buFont typeface="Wingdings" panose="05000000000000000000" pitchFamily="2" charset="2"/>
              <a:buChar char="Ø"/>
            </a:pPr>
            <a:r>
              <a:rPr lang="en-US" sz="2150" dirty="0">
                <a:latin typeface="Times New Roman" pitchFamily="18" charset="0"/>
                <a:cs typeface="Times New Roman" pitchFamily="18" charset="0"/>
              </a:rPr>
              <a:t>31(c)(iv), 31(c)(v)</a:t>
            </a:r>
          </a:p>
          <a:p>
            <a:pPr marL="0" indent="0" algn="just">
              <a:spcBef>
                <a:spcPts val="0"/>
              </a:spcBef>
              <a:buNone/>
            </a:pPr>
            <a:r>
              <a:rPr lang="en-US" sz="2150" dirty="0">
                <a:latin typeface="Times New Roman" pitchFamily="18" charset="0"/>
                <a:cs typeface="Times New Roman" pitchFamily="18" charset="0"/>
              </a:rPr>
              <a:t> (where repayment of loan or deposit or any specified sum through account payee cheque / draft / electronic transfer is required to be reported)</a:t>
            </a:r>
          </a:p>
        </p:txBody>
      </p:sp>
      <p:sp>
        <p:nvSpPr>
          <p:cNvPr id="5" name="Footer Placeholder 4">
            <a:extLst>
              <a:ext uri="{FF2B5EF4-FFF2-40B4-BE49-F238E27FC236}">
                <a16:creationId xmlns:a16="http://schemas.microsoft.com/office/drawing/2014/main" id="{F76DDF00-5D60-6F2D-801C-020D51096086}"/>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028523592"/>
      </p:ext>
    </p:extLst>
  </p:cSld>
  <p:clrMapOvr>
    <a:masterClrMapping/>
  </p:clrMapOvr>
</p:sld>
</file>

<file path=ppt/slides/slide6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20F95E-374A-BDDD-389A-F036496D1D2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2590133-990B-894C-FFB8-B72D21982813}"/>
              </a:ext>
            </a:extLst>
          </p:cNvPr>
          <p:cNvSpPr>
            <a:spLocks noGrp="1"/>
          </p:cNvSpPr>
          <p:nvPr>
            <p:ph idx="1"/>
          </p:nvPr>
        </p:nvSpPr>
        <p:spPr>
          <a:xfrm>
            <a:off x="251520" y="116632"/>
            <a:ext cx="8568952" cy="6192688"/>
          </a:xfrm>
        </p:spPr>
        <p:txBody>
          <a:bodyPr>
            <a:normAutofit/>
          </a:bodyPr>
          <a:lstStyle/>
          <a:p>
            <a:pPr marL="0" indent="0" algn="just">
              <a:buNone/>
            </a:pPr>
            <a:r>
              <a:rPr lang="en-US" sz="2400" dirty="0">
                <a:latin typeface="Times New Roman" pitchFamily="18" charset="0"/>
                <a:cs typeface="Times New Roman" pitchFamily="18" charset="0"/>
              </a:rPr>
              <a:t>However, </a:t>
            </a:r>
            <a:r>
              <a:rPr lang="en-US" sz="2400" b="1" u="sng" dirty="0">
                <a:latin typeface="Times New Roman" pitchFamily="18" charset="0"/>
                <a:cs typeface="Times New Roman" pitchFamily="18" charset="0"/>
              </a:rPr>
              <a:t>since the new dropdown captures only the negative modes</a:t>
            </a:r>
            <a:r>
              <a:rPr lang="en-US" sz="2400" b="1" dirty="0">
                <a:latin typeface="Times New Roman" pitchFamily="18" charset="0"/>
                <a:cs typeface="Times New Roman" pitchFamily="18" charset="0"/>
              </a:rPr>
              <a:t> </a:t>
            </a:r>
            <a:r>
              <a:rPr lang="en-US" sz="2400" dirty="0">
                <a:latin typeface="Times New Roman" pitchFamily="18" charset="0"/>
                <a:cs typeface="Times New Roman" pitchFamily="18" charset="0"/>
              </a:rPr>
              <a:t>of payment, the </a:t>
            </a:r>
            <a:r>
              <a:rPr lang="en-US" sz="2400" b="1" u="sng" dirty="0">
                <a:latin typeface="Times New Roman" pitchFamily="18" charset="0"/>
                <a:cs typeface="Times New Roman" pitchFamily="18" charset="0"/>
              </a:rPr>
              <a:t>aforementioned clauses continue to remain part of the tax audit report</a:t>
            </a:r>
            <a:r>
              <a:rPr lang="en-US" sz="2400" dirty="0">
                <a:latin typeface="Times New Roman" pitchFamily="18" charset="0"/>
                <a:cs typeface="Times New Roman" pitchFamily="18" charset="0"/>
              </a:rPr>
              <a:t>.</a:t>
            </a:r>
          </a:p>
          <a:p>
            <a:pPr marL="0" indent="0" algn="just">
              <a:buNone/>
            </a:pPr>
            <a:r>
              <a:rPr lang="en-US" sz="2400" dirty="0">
                <a:latin typeface="Times New Roman" pitchFamily="18" charset="0"/>
                <a:cs typeface="Times New Roman" pitchFamily="18" charset="0"/>
              </a:rPr>
              <a:t>A closer look at the amendments to Clause 31(a) and (b), particularly sub-clause (ii), reveals a structural shift. </a:t>
            </a:r>
          </a:p>
          <a:p>
            <a:pPr marL="0" indent="0" algn="just">
              <a:buNone/>
            </a:pPr>
            <a:r>
              <a:rPr lang="en-US" sz="2400" dirty="0">
                <a:latin typeface="Times New Roman" pitchFamily="18" charset="0"/>
                <a:cs typeface="Times New Roman" pitchFamily="18" charset="0"/>
              </a:rPr>
              <a:t>Previously, both positive and negative reporting were made under the existing sub-clauses. </a:t>
            </a:r>
          </a:p>
          <a:p>
            <a:pPr marL="0" indent="0" algn="just">
              <a:buNone/>
            </a:pPr>
            <a:r>
              <a:rPr lang="en-US" sz="2400" dirty="0">
                <a:latin typeface="Times New Roman" pitchFamily="18" charset="0"/>
                <a:cs typeface="Times New Roman" pitchFamily="18" charset="0"/>
              </a:rPr>
              <a:t>With the amendment, the responsibility for reporting negative transactions has now been moved to Clause 31(a)(ii) and 31(b)(ii).</a:t>
            </a:r>
          </a:p>
          <a:p>
            <a:pPr marL="0" indent="0" algn="just">
              <a:buNone/>
            </a:pPr>
            <a:r>
              <a:rPr lang="en-US" sz="2400" dirty="0">
                <a:latin typeface="Times New Roman" pitchFamily="18" charset="0"/>
                <a:cs typeface="Times New Roman" pitchFamily="18" charset="0"/>
              </a:rPr>
              <a:t>Consequently, the residual sub-clauses -namely 31(a)(v), 31(a)(vi), 31(b)(iii), 31(b)(iv), 31(c)(iv), and 31(c)(v) -now appear to cater primarily to positive reporting.</a:t>
            </a:r>
          </a:p>
        </p:txBody>
      </p:sp>
      <p:sp>
        <p:nvSpPr>
          <p:cNvPr id="2" name="Footer Placeholder 1">
            <a:extLst>
              <a:ext uri="{FF2B5EF4-FFF2-40B4-BE49-F238E27FC236}">
                <a16:creationId xmlns:a16="http://schemas.microsoft.com/office/drawing/2014/main" id="{013DEC1B-7EF1-76E4-CA5B-274A7E2BE975}"/>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684676639"/>
      </p:ext>
    </p:extLst>
  </p:cSld>
  <p:clrMapOvr>
    <a:masterClrMapping/>
  </p:clrMapOvr>
</p:sld>
</file>

<file path=ppt/slides/slide6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19E28B-9D55-6721-26FB-CDA0EF7376B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AB72B3E-C0FD-7888-FBDB-1EADEC6CA5C0}"/>
              </a:ext>
            </a:extLst>
          </p:cNvPr>
          <p:cNvSpPr>
            <a:spLocks noGrp="1"/>
          </p:cNvSpPr>
          <p:nvPr>
            <p:ph idx="1"/>
          </p:nvPr>
        </p:nvSpPr>
        <p:spPr>
          <a:xfrm>
            <a:off x="251520" y="116632"/>
            <a:ext cx="8568952" cy="6192688"/>
          </a:xfrm>
        </p:spPr>
        <p:txBody>
          <a:bodyPr>
            <a:normAutofit/>
          </a:bodyPr>
          <a:lstStyle/>
          <a:p>
            <a:pPr marL="0" indent="0" algn="just">
              <a:buNone/>
            </a:pPr>
            <a:r>
              <a:rPr lang="en-US" sz="2400" dirty="0">
                <a:latin typeface="Times New Roman" pitchFamily="18" charset="0"/>
                <a:cs typeface="Times New Roman" pitchFamily="18" charset="0"/>
              </a:rPr>
              <a:t>However, no corresponding change has been made to the language of these clauses to clarify that they are now limited to positive reporting. </a:t>
            </a:r>
          </a:p>
          <a:p>
            <a:pPr marL="0" indent="0" algn="just">
              <a:buNone/>
            </a:pPr>
            <a:r>
              <a:rPr lang="en-US" sz="2400" dirty="0">
                <a:latin typeface="Times New Roman" pitchFamily="18" charset="0"/>
                <a:cs typeface="Times New Roman" pitchFamily="18" charset="0"/>
              </a:rPr>
              <a:t>This lack of clarity may lead to the interpretation that negative reporting is still required under these sub-clauses, as was the case before the amendment. </a:t>
            </a:r>
          </a:p>
          <a:p>
            <a:pPr marL="0" indent="0" algn="just">
              <a:buNone/>
            </a:pPr>
            <a:r>
              <a:rPr lang="en-US" sz="2400" dirty="0">
                <a:latin typeface="Times New Roman" pitchFamily="18" charset="0"/>
                <a:cs typeface="Times New Roman" pitchFamily="18" charset="0"/>
              </a:rPr>
              <a:t>Ideally, the language of these clauses should have been updated to reflect this functional shift. </a:t>
            </a:r>
          </a:p>
          <a:p>
            <a:pPr marL="0" indent="0" algn="just">
              <a:buNone/>
            </a:pPr>
            <a:r>
              <a:rPr lang="en-US" sz="2400" dirty="0">
                <a:latin typeface="Times New Roman" pitchFamily="18" charset="0"/>
                <a:cs typeface="Times New Roman" pitchFamily="18" charset="0"/>
              </a:rPr>
              <a:t>Alternatively, had the dropdown list also included the positive modes of payment, it could have enabled complete omission of the above sub-clauses, thereby simplifying the reporting framework.</a:t>
            </a:r>
          </a:p>
        </p:txBody>
      </p:sp>
      <p:sp>
        <p:nvSpPr>
          <p:cNvPr id="2" name="Footer Placeholder 1">
            <a:extLst>
              <a:ext uri="{FF2B5EF4-FFF2-40B4-BE49-F238E27FC236}">
                <a16:creationId xmlns:a16="http://schemas.microsoft.com/office/drawing/2014/main" id="{494677D2-1B61-9EB5-3475-E54A66926193}"/>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044973560"/>
      </p:ext>
    </p:extLst>
  </p:cSld>
  <p:clrMapOvr>
    <a:masterClrMapping/>
  </p:clrMapOvr>
</p:sld>
</file>

<file path=ppt/slides/slide6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FA1747-D5B6-CBFA-E5D8-5BB4E08FA52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4DEAC37-4871-CD24-E3B1-7B1C7A1DEBD5}"/>
              </a:ext>
            </a:extLst>
          </p:cNvPr>
          <p:cNvSpPr>
            <a:spLocks noGrp="1"/>
          </p:cNvSpPr>
          <p:nvPr>
            <p:ph idx="1"/>
          </p:nvPr>
        </p:nvSpPr>
        <p:spPr>
          <a:xfrm>
            <a:off x="251520" y="116632"/>
            <a:ext cx="8568952" cy="6192688"/>
          </a:xfrm>
        </p:spPr>
        <p:txBody>
          <a:bodyPr>
            <a:normAutofit/>
          </a:bodyPr>
          <a:lstStyle/>
          <a:p>
            <a:pPr marL="0" indent="0" algn="just">
              <a:buNone/>
            </a:pPr>
            <a:r>
              <a:rPr lang="en-US" sz="2400" b="1" dirty="0">
                <a:latin typeface="Times New Roman" pitchFamily="18" charset="0"/>
                <a:cs typeface="Times New Roman" pitchFamily="18" charset="0"/>
              </a:rPr>
              <a:t>Issue - 2</a:t>
            </a:r>
          </a:p>
          <a:p>
            <a:pPr marL="0" indent="0" algn="just">
              <a:buNone/>
            </a:pPr>
            <a:r>
              <a:rPr lang="en-US" sz="2400" dirty="0">
                <a:latin typeface="Times New Roman" pitchFamily="18" charset="0"/>
                <a:cs typeface="Times New Roman" pitchFamily="18" charset="0"/>
              </a:rPr>
              <a:t>On examining the changes in Clause 31(a) and 31(b), it is noted that the substituted text reads:</a:t>
            </a:r>
          </a:p>
          <a:p>
            <a:pPr marL="0" indent="0" algn="just">
              <a:buNone/>
            </a:pPr>
            <a:r>
              <a:rPr lang="en-US" sz="2400" dirty="0">
                <a:latin typeface="Times New Roman" pitchFamily="18" charset="0"/>
                <a:cs typeface="Times New Roman" pitchFamily="18" charset="0"/>
              </a:rPr>
              <a:t>"Amount of each loan or deposit taken or accepted and code of the nature of such amount, as given in Note 1."</a:t>
            </a:r>
          </a:p>
          <a:p>
            <a:pPr marL="0" indent="0" algn="just">
              <a:buNone/>
            </a:pPr>
            <a:r>
              <a:rPr lang="en-US" sz="2400" dirty="0">
                <a:latin typeface="Times New Roman" pitchFamily="18" charset="0"/>
                <a:cs typeface="Times New Roman" pitchFamily="18" charset="0"/>
              </a:rPr>
              <a:t>Clause 31(a) pertains to loans or deposits taken or accepted, whereas Clause 31(b) deals with "specified sums," which primarily refer to amounts received on account of the transfer of immovable property. </a:t>
            </a:r>
          </a:p>
          <a:p>
            <a:pPr marL="0" indent="0" algn="just">
              <a:buNone/>
            </a:pPr>
            <a:r>
              <a:rPr lang="en-US" sz="2400" dirty="0">
                <a:latin typeface="Times New Roman" pitchFamily="18" charset="0"/>
                <a:cs typeface="Times New Roman" pitchFamily="18" charset="0"/>
              </a:rPr>
              <a:t>However, the amendment as notified, refers only to loans or deposits and remains completely silent with respect to "specified sums."</a:t>
            </a:r>
          </a:p>
          <a:p>
            <a:pPr marL="0" indent="0" algn="just">
              <a:buNone/>
            </a:pPr>
            <a:r>
              <a:rPr lang="en-US" sz="2400" dirty="0">
                <a:latin typeface="Times New Roman" pitchFamily="18" charset="0"/>
                <a:cs typeface="Times New Roman" pitchFamily="18" charset="0"/>
              </a:rPr>
              <a:t>This creates an interpretational gap. </a:t>
            </a:r>
          </a:p>
        </p:txBody>
      </p:sp>
      <p:sp>
        <p:nvSpPr>
          <p:cNvPr id="2" name="Footer Placeholder 1">
            <a:extLst>
              <a:ext uri="{FF2B5EF4-FFF2-40B4-BE49-F238E27FC236}">
                <a16:creationId xmlns:a16="http://schemas.microsoft.com/office/drawing/2014/main" id="{5263A268-4444-DF50-14BA-260433EB48B2}"/>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269567302"/>
      </p:ext>
    </p:extLst>
  </p:cSld>
  <p:clrMapOvr>
    <a:masterClrMapping/>
  </p:clrMapOvr>
</p:sld>
</file>

<file path=ppt/slides/slide6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AC8C9F-C5CC-89BA-557C-1FBA5842F74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8987BE-D2C1-A633-CA92-C807EA4BB232}"/>
              </a:ext>
            </a:extLst>
          </p:cNvPr>
          <p:cNvSpPr>
            <a:spLocks noGrp="1"/>
          </p:cNvSpPr>
          <p:nvPr>
            <p:ph idx="1"/>
          </p:nvPr>
        </p:nvSpPr>
        <p:spPr>
          <a:xfrm>
            <a:off x="251520" y="116632"/>
            <a:ext cx="8568952" cy="6192688"/>
          </a:xfrm>
        </p:spPr>
        <p:txBody>
          <a:bodyPr>
            <a:normAutofit/>
          </a:bodyPr>
          <a:lstStyle/>
          <a:p>
            <a:pPr marL="0" indent="0" algn="just">
              <a:buNone/>
            </a:pPr>
            <a:r>
              <a:rPr lang="en-US" sz="2400" dirty="0">
                <a:latin typeface="Times New Roman" pitchFamily="18" charset="0"/>
                <a:cs typeface="Times New Roman" pitchFamily="18" charset="0"/>
              </a:rPr>
              <a:t>Ideally, the amendment should have been structured in three distinct parts - separately addressing Clauses 31(a), 31(b), and 31(c). </a:t>
            </a:r>
          </a:p>
          <a:p>
            <a:pPr marL="0" indent="0" algn="just">
              <a:buNone/>
            </a:pPr>
            <a:r>
              <a:rPr lang="en-US" sz="2400" dirty="0">
                <a:latin typeface="Times New Roman" pitchFamily="18" charset="0"/>
                <a:cs typeface="Times New Roman" pitchFamily="18" charset="0"/>
              </a:rPr>
              <a:t>Instead, a joint amendment has been made for Clauses 31(a) and 31(b), which has led to ambiguity and confusion.</a:t>
            </a:r>
          </a:p>
          <a:p>
            <a:pPr marL="0" indent="0" algn="just">
              <a:buNone/>
            </a:pPr>
            <a:r>
              <a:rPr lang="en-US" sz="2400" dirty="0">
                <a:latin typeface="Times New Roman" pitchFamily="18" charset="0"/>
                <a:cs typeface="Times New Roman" pitchFamily="18" charset="0"/>
              </a:rPr>
              <a:t>However, it appears unlikely that the intention was to exclude reporting of specified sums. </a:t>
            </a:r>
          </a:p>
          <a:p>
            <a:pPr marL="0" indent="0" algn="just">
              <a:buNone/>
            </a:pPr>
            <a:r>
              <a:rPr lang="en-US" sz="2400" dirty="0">
                <a:latin typeface="Times New Roman" pitchFamily="18" charset="0"/>
                <a:cs typeface="Times New Roman" pitchFamily="18" charset="0"/>
              </a:rPr>
              <a:t>The omission seems inadvertent rather than deliberate and may require clarification or rectification by the authorities to align with the broader compliance objective.</a:t>
            </a:r>
          </a:p>
        </p:txBody>
      </p:sp>
      <p:sp>
        <p:nvSpPr>
          <p:cNvPr id="2" name="Footer Placeholder 1">
            <a:extLst>
              <a:ext uri="{FF2B5EF4-FFF2-40B4-BE49-F238E27FC236}">
                <a16:creationId xmlns:a16="http://schemas.microsoft.com/office/drawing/2014/main" id="{7AC6B324-6234-BAF2-30F5-278F2246ECCD}"/>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27930378"/>
      </p:ext>
    </p:extLst>
  </p:cSld>
  <p:clrMapOvr>
    <a:masterClrMapping/>
  </p:clrMapOvr>
</p:sld>
</file>

<file path=ppt/slides/slide6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30927F-82EF-6E2F-D270-D2F96B8ABE5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8C16CE8-FBB5-9950-4454-81B799658C00}"/>
              </a:ext>
            </a:extLst>
          </p:cNvPr>
          <p:cNvSpPr>
            <a:spLocks noGrp="1"/>
          </p:cNvSpPr>
          <p:nvPr>
            <p:ph idx="1"/>
          </p:nvPr>
        </p:nvSpPr>
        <p:spPr>
          <a:xfrm>
            <a:off x="251520" y="116632"/>
            <a:ext cx="8568952" cy="6192688"/>
          </a:xfrm>
        </p:spPr>
        <p:txBody>
          <a:bodyPr>
            <a:normAutofit/>
          </a:bodyPr>
          <a:lstStyle/>
          <a:p>
            <a:pPr marL="0" indent="0" algn="just">
              <a:buNone/>
            </a:pPr>
            <a:r>
              <a:rPr lang="en-US" sz="2400" b="1" dirty="0">
                <a:latin typeface="Times New Roman" pitchFamily="18" charset="0"/>
                <a:cs typeface="Times New Roman" pitchFamily="18" charset="0"/>
              </a:rPr>
              <a:t>Issue - 3</a:t>
            </a:r>
          </a:p>
          <a:p>
            <a:pPr marL="0" indent="0" algn="just">
              <a:buNone/>
            </a:pPr>
            <a:r>
              <a:rPr lang="en-US" sz="2400" dirty="0">
                <a:latin typeface="Times New Roman" pitchFamily="18" charset="0"/>
                <a:cs typeface="Times New Roman" pitchFamily="18" charset="0"/>
              </a:rPr>
              <a:t>Consider a case where a company has received a loan during the year on 15 different dates. </a:t>
            </a:r>
          </a:p>
          <a:p>
            <a:pPr marL="0" indent="0" algn="just">
              <a:buNone/>
            </a:pPr>
            <a:r>
              <a:rPr lang="en-US" sz="2400" dirty="0">
                <a:latin typeface="Times New Roman" pitchFamily="18" charset="0"/>
                <a:cs typeface="Times New Roman" pitchFamily="18" charset="0"/>
              </a:rPr>
              <a:t>Out of these, 14 receipts were made through proper banking channels-account payee cheque, draft, or electronic transfer-while only one transaction was recorded through a journal entry.</a:t>
            </a:r>
          </a:p>
          <a:p>
            <a:pPr marL="0" indent="0" algn="just">
              <a:buNone/>
            </a:pPr>
            <a:r>
              <a:rPr lang="en-US" sz="2400" dirty="0">
                <a:latin typeface="Times New Roman" pitchFamily="18" charset="0"/>
                <a:cs typeface="Times New Roman" pitchFamily="18" charset="0"/>
              </a:rPr>
              <a:t>Even with the new amendment introducing dropdown-based reporting, there remains ambiguity on how to handle such mixed-mode transactions. </a:t>
            </a:r>
          </a:p>
          <a:p>
            <a:pPr marL="0" indent="0" algn="just">
              <a:buNone/>
            </a:pPr>
            <a:r>
              <a:rPr lang="en-US" sz="2400" dirty="0">
                <a:latin typeface="Times New Roman" pitchFamily="18" charset="0"/>
                <a:cs typeface="Times New Roman" pitchFamily="18" charset="0"/>
              </a:rPr>
              <a:t>The </a:t>
            </a:r>
            <a:r>
              <a:rPr lang="en-US" sz="2400" b="1" u="sng" dirty="0">
                <a:latin typeface="Times New Roman" pitchFamily="18" charset="0"/>
                <a:cs typeface="Times New Roman" pitchFamily="18" charset="0"/>
              </a:rPr>
              <a:t>revised format does not clearly indicate whether each transaction needs to be disclosed separately based on the mode of receipt, or whether a consolidated reporting approach is acceptable.</a:t>
            </a:r>
          </a:p>
        </p:txBody>
      </p:sp>
      <p:sp>
        <p:nvSpPr>
          <p:cNvPr id="2" name="Footer Placeholder 1">
            <a:extLst>
              <a:ext uri="{FF2B5EF4-FFF2-40B4-BE49-F238E27FC236}">
                <a16:creationId xmlns:a16="http://schemas.microsoft.com/office/drawing/2014/main" id="{B244727E-5779-6D09-CB1E-6CD839EF15F1}"/>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378882559"/>
      </p:ext>
    </p:extLst>
  </p:cSld>
  <p:clrMapOvr>
    <a:masterClrMapping/>
  </p:clrMapOvr>
</p:sld>
</file>

<file path=ppt/slides/slide6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CA74B-5B12-B868-33FC-CF0BCE28298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EBEED6-C10A-F555-B87E-ADCFC27C5854}"/>
              </a:ext>
            </a:extLst>
          </p:cNvPr>
          <p:cNvSpPr>
            <a:spLocks noGrp="1"/>
          </p:cNvSpPr>
          <p:nvPr>
            <p:ph idx="1"/>
          </p:nvPr>
        </p:nvSpPr>
        <p:spPr>
          <a:xfrm>
            <a:off x="251520" y="116632"/>
            <a:ext cx="8568952" cy="6192688"/>
          </a:xfrm>
        </p:spPr>
        <p:txBody>
          <a:bodyPr>
            <a:normAutofit/>
          </a:bodyPr>
          <a:lstStyle/>
          <a:p>
            <a:pPr marL="0" indent="0" algn="just">
              <a:buNone/>
            </a:pPr>
            <a:r>
              <a:rPr lang="en-US" sz="2400" dirty="0">
                <a:latin typeface="Times New Roman" pitchFamily="18" charset="0"/>
                <a:cs typeface="Times New Roman" pitchFamily="18" charset="0"/>
              </a:rPr>
              <a:t>In the absence of specific guidance, a practical approach would be to report the 14 compliant transactions as a single line item under the category of "account payee cheque/draft/banking channel" and report the single journal entry separately under the "journal entry" or "otherwise than by account payee cheque/draft" category. </a:t>
            </a:r>
          </a:p>
          <a:p>
            <a:pPr marL="0" indent="0" algn="just">
              <a:buNone/>
            </a:pPr>
            <a:r>
              <a:rPr lang="en-US" sz="2400" dirty="0">
                <a:latin typeface="Times New Roman" pitchFamily="18" charset="0"/>
                <a:cs typeface="Times New Roman" pitchFamily="18" charset="0"/>
              </a:rPr>
              <a:t>This bifurcated disclosure can help ensure that only the transaction requiring attention is flagged, and unnecessary exposure or misreporting of compliant entries is avoided.</a:t>
            </a:r>
          </a:p>
          <a:p>
            <a:pPr marL="0" indent="0" algn="just">
              <a:buNone/>
            </a:pPr>
            <a:r>
              <a:rPr lang="en-US" sz="2400" dirty="0">
                <a:latin typeface="Times New Roman" pitchFamily="18" charset="0"/>
                <a:cs typeface="Times New Roman" pitchFamily="18" charset="0"/>
              </a:rPr>
              <a:t>However, this is still a workaround, and a formal clarification from the authorities would have assisted to standardize the reporting methodology in such cases.</a:t>
            </a:r>
          </a:p>
        </p:txBody>
      </p:sp>
      <p:sp>
        <p:nvSpPr>
          <p:cNvPr id="2" name="Footer Placeholder 1">
            <a:extLst>
              <a:ext uri="{FF2B5EF4-FFF2-40B4-BE49-F238E27FC236}">
                <a16:creationId xmlns:a16="http://schemas.microsoft.com/office/drawing/2014/main" id="{68632A7E-8CCA-1D44-AB55-0C73D9C870B0}"/>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128623926"/>
      </p:ext>
    </p:extLst>
  </p:cSld>
  <p:clrMapOvr>
    <a:masterClrMapping/>
  </p:clrMapOvr>
</p:sld>
</file>

<file path=ppt/slides/slide6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57188" y="838201"/>
            <a:ext cx="8329612" cy="4648200"/>
          </a:xfrm>
        </p:spPr>
        <p:style>
          <a:lnRef idx="2">
            <a:schemeClr val="dk1"/>
          </a:lnRef>
          <a:fillRef idx="1">
            <a:schemeClr val="lt1"/>
          </a:fillRef>
          <a:effectRef idx="0">
            <a:schemeClr val="dk1"/>
          </a:effectRef>
          <a:fontRef idx="minor">
            <a:schemeClr val="dk1"/>
          </a:fontRef>
        </p:style>
        <p:txBody>
          <a:bodyPr rtlCol="0">
            <a:normAutofit/>
          </a:bodyPr>
          <a:lstStyle/>
          <a:p>
            <a:pPr algn="just" fontAlgn="auto">
              <a:spcAft>
                <a:spcPts val="0"/>
              </a:spcAft>
              <a:buFont typeface="Arial" pitchFamily="34" charset="0"/>
              <a:buNone/>
              <a:defRPr/>
            </a:pPr>
            <a:r>
              <a:rPr lang="en-IN" sz="2400" dirty="0">
                <a:solidFill>
                  <a:schemeClr val="tx1"/>
                </a:solidFill>
                <a:latin typeface="Times New Roman" pitchFamily="18" charset="0"/>
                <a:cs typeface="Times New Roman" pitchFamily="18" charset="0"/>
              </a:rPr>
              <a:t>(d) Particulars of repayment of loan or deposit or any specified advance in an amount exceeding the limit specified in section 269T received otherwise than by a cheque or bank draft or use of electronic clearing system through a bank account during the previous year:-</a:t>
            </a:r>
          </a:p>
          <a:p>
            <a:pPr marL="514350" indent="-514350" algn="just" fontAlgn="auto">
              <a:spcAft>
                <a:spcPts val="0"/>
              </a:spcAft>
              <a:buFont typeface="Arial" pitchFamily="34" charset="0"/>
              <a:buAutoNum type="romanLcParenBoth"/>
              <a:defRPr/>
            </a:pPr>
            <a:r>
              <a:rPr lang="en-IN" sz="2400" dirty="0">
                <a:solidFill>
                  <a:schemeClr val="tx1"/>
                </a:solidFill>
                <a:latin typeface="Times New Roman" pitchFamily="18" charset="0"/>
                <a:cs typeface="Times New Roman" pitchFamily="18" charset="0"/>
              </a:rPr>
              <a:t>name, address and Permanent Account Number (if available with the </a:t>
            </a:r>
            <a:r>
              <a:rPr lang="en-IN" sz="2400" dirty="0" err="1">
                <a:solidFill>
                  <a:schemeClr val="tx1"/>
                </a:solidFill>
                <a:latin typeface="Times New Roman" pitchFamily="18" charset="0"/>
                <a:cs typeface="Times New Roman" pitchFamily="18" charset="0"/>
              </a:rPr>
              <a:t>assessee</a:t>
            </a:r>
            <a:r>
              <a:rPr lang="en-IN" sz="2400" dirty="0">
                <a:solidFill>
                  <a:schemeClr val="tx1"/>
                </a:solidFill>
                <a:latin typeface="Times New Roman" pitchFamily="18" charset="0"/>
                <a:cs typeface="Times New Roman" pitchFamily="18" charset="0"/>
              </a:rPr>
              <a:t>) of the payee</a:t>
            </a:r>
          </a:p>
          <a:p>
            <a:pPr marL="514350" indent="-514350" algn="just" fontAlgn="auto">
              <a:spcAft>
                <a:spcPts val="0"/>
              </a:spcAft>
              <a:buFont typeface="Arial" pitchFamily="34" charset="0"/>
              <a:buAutoNum type="romanLcParenBoth"/>
              <a:defRPr/>
            </a:pPr>
            <a:r>
              <a:rPr lang="en-IN" sz="2400" dirty="0">
                <a:solidFill>
                  <a:schemeClr val="tx1"/>
                </a:solidFill>
                <a:latin typeface="Times New Roman" pitchFamily="18" charset="0"/>
                <a:cs typeface="Times New Roman" pitchFamily="18" charset="0"/>
              </a:rPr>
              <a:t>repayment of loan or deposit or any specified advance received otherwise than by a cheque or bank draft or use of electronic clearing system through a bank account during the previous year. </a:t>
            </a:r>
          </a:p>
        </p:txBody>
      </p:sp>
      <p:sp>
        <p:nvSpPr>
          <p:cNvPr id="3" name="Rectangle 3"/>
          <p:cNvSpPr>
            <a:spLocks noChangeArrowheads="1"/>
          </p:cNvSpPr>
          <p:nvPr/>
        </p:nvSpPr>
        <p:spPr bwMode="auto">
          <a:xfrm>
            <a:off x="228600" y="2286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31(d)</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858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5" name="Rectangle 3"/>
          <p:cNvSpPr>
            <a:spLocks noChangeArrowheads="1"/>
          </p:cNvSpPr>
          <p:nvPr/>
        </p:nvSpPr>
        <p:spPr bwMode="auto">
          <a:xfrm>
            <a:off x="152400" y="1524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31(d)</a:t>
            </a: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458D2D2B-3BBD-20ED-8788-1CE3A2362D74}"/>
              </a:ext>
            </a:extLst>
          </p:cNvPr>
          <p:cNvPicPr>
            <a:picLocks noChangeAspect="1"/>
          </p:cNvPicPr>
          <p:nvPr/>
        </p:nvPicPr>
        <p:blipFill>
          <a:blip r:embed="rId2"/>
          <a:stretch>
            <a:fillRect/>
          </a:stretch>
        </p:blipFill>
        <p:spPr>
          <a:xfrm>
            <a:off x="152400" y="1132697"/>
            <a:ext cx="8884096" cy="5572903"/>
          </a:xfrm>
          <a:prstGeom prst="rect">
            <a:avLst/>
          </a:prstGeom>
        </p:spPr>
      </p:pic>
    </p:spTree>
  </p:cSld>
  <p:clrMapOvr>
    <a:masterClrMapping/>
  </p:clrMapOvr>
</p:sld>
</file>

<file path=ppt/slides/slide6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0B6EBA-BC86-517A-A918-828CCA0D3A4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5D1932-AAE0-4563-7B37-2D8E34502CB6}"/>
              </a:ext>
            </a:extLst>
          </p:cNvPr>
          <p:cNvSpPr>
            <a:spLocks noGrp="1"/>
          </p:cNvSpPr>
          <p:nvPr>
            <p:ph idx="1"/>
          </p:nvPr>
        </p:nvSpPr>
        <p:spPr>
          <a:xfrm>
            <a:off x="323528" y="188640"/>
            <a:ext cx="8496944" cy="5616624"/>
          </a:xfrm>
        </p:spPr>
        <p:txBody>
          <a:bodyPr>
            <a:normAutofit/>
          </a:bodyPr>
          <a:lstStyle/>
          <a:p>
            <a:pPr marL="0" indent="0" algn="ctr">
              <a:buNone/>
            </a:pPr>
            <a:r>
              <a:rPr lang="en-US" sz="2400" b="1" dirty="0">
                <a:latin typeface="Times New Roman" pitchFamily="18" charset="0"/>
                <a:cs typeface="Times New Roman" pitchFamily="18" charset="0"/>
              </a:rPr>
              <a:t>As per Page no 291 &amp; 292 of Guidance Note on Tax Audit u/s. 44AB of IT Act, 1961 (Revised 2026)</a:t>
            </a:r>
          </a:p>
          <a:p>
            <a:pPr marL="0" indent="0" algn="just">
              <a:buNone/>
            </a:pPr>
            <a:r>
              <a:rPr lang="en-US" sz="2400" dirty="0">
                <a:latin typeface="Times New Roman" pitchFamily="18" charset="0"/>
                <a:cs typeface="Times New Roman" pitchFamily="18" charset="0"/>
              </a:rPr>
              <a:t>58.1 Under this sub-clause, the details of repayment received by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from a person in respect of loan or deposit or specified advance exceeding the limit specified in section 269T received otherwise than by a cheque or bank draft or use of electronic clearing system through a bank account during the previous year based on the examination of books of account &amp; other relevant documents have to be provided. </a:t>
            </a:r>
          </a:p>
          <a:p>
            <a:pPr marL="0" indent="0" algn="just">
              <a:buNone/>
            </a:pPr>
            <a:r>
              <a:rPr lang="en-US" sz="2400" dirty="0">
                <a:latin typeface="Times New Roman" pitchFamily="18" charset="0"/>
                <a:cs typeface="Times New Roman" pitchFamily="18" charset="0"/>
              </a:rPr>
              <a:t>In the case of a repayment of any loan or deposit or any specified advance taken or accepted from Government, Government company, banking company or a corporation established by a Central, State or Provincial Act, the particulars under this sub clause need not be given.</a:t>
            </a:r>
          </a:p>
        </p:txBody>
      </p:sp>
      <p:sp>
        <p:nvSpPr>
          <p:cNvPr id="2" name="Footer Placeholder 1">
            <a:extLst>
              <a:ext uri="{FF2B5EF4-FFF2-40B4-BE49-F238E27FC236}">
                <a16:creationId xmlns:a16="http://schemas.microsoft.com/office/drawing/2014/main" id="{6217C754-285B-6269-00C3-A9D1ED1DD2DD}"/>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19497393"/>
      </p:ext>
    </p:extLst>
  </p:cSld>
  <p:clrMapOvr>
    <a:masterClrMapping/>
  </p:clrMapOvr>
</p:sld>
</file>

<file path=ppt/slides/slide6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5FDE0-B0DA-7843-9200-774C9734EE1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63A6B7-0545-4BA6-B2A5-FE4496CF62D9}"/>
              </a:ext>
            </a:extLst>
          </p:cNvPr>
          <p:cNvSpPr>
            <a:spLocks noGrp="1"/>
          </p:cNvSpPr>
          <p:nvPr>
            <p:ph idx="1"/>
          </p:nvPr>
        </p:nvSpPr>
        <p:spPr>
          <a:xfrm>
            <a:off x="323528" y="260648"/>
            <a:ext cx="8568952" cy="5229325"/>
          </a:xfrm>
        </p:spPr>
        <p:txBody>
          <a:bodyPr>
            <a:normAutofit/>
          </a:bodyPr>
          <a:lstStyle/>
          <a:p>
            <a:pPr marL="0" indent="0" algn="ctr">
              <a:buNone/>
            </a:pPr>
            <a:r>
              <a:rPr lang="en-US" sz="2400" b="1" dirty="0">
                <a:latin typeface="Times New Roman" pitchFamily="18" charset="0"/>
                <a:cs typeface="Times New Roman" pitchFamily="18" charset="0"/>
              </a:rPr>
              <a:t>As per Page no 292 of Guidance Note on Tax Audit u/s. 44AB of IT Act, 1961 (Revised 2026)</a:t>
            </a:r>
          </a:p>
          <a:p>
            <a:pPr marL="0" indent="0" algn="just">
              <a:buNone/>
            </a:pPr>
            <a:r>
              <a:rPr lang="en-US" sz="2400" dirty="0">
                <a:latin typeface="Times New Roman" pitchFamily="18" charset="0"/>
                <a:cs typeface="Times New Roman" pitchFamily="18" charset="0"/>
              </a:rPr>
              <a:t>58.2 However, section 269T does not exclude loans repaid by Government companies, banking companies, corporation established by a Central, State or Provincial Act from the scope of its applicability. </a:t>
            </a:r>
          </a:p>
          <a:p>
            <a:pPr marL="0" indent="0" algn="just">
              <a:buNone/>
            </a:pPr>
            <a:r>
              <a:rPr lang="en-US" sz="2400" dirty="0">
                <a:latin typeface="Times New Roman" pitchFamily="18" charset="0"/>
                <a:cs typeface="Times New Roman" pitchFamily="18" charset="0"/>
              </a:rPr>
              <a:t>As such, details of repayment made by such entities are to be shown. It may be noted that the requirement under this sub-clause is applicable for the repayment of loans or deposits or specified advances together with interest which are in excess of </a:t>
            </a:r>
            <a:r>
              <a:rPr lang="en-US" sz="2400" dirty="0" err="1">
                <a:latin typeface="Times New Roman" pitchFamily="18" charset="0"/>
                <a:cs typeface="Times New Roman" pitchFamily="18" charset="0"/>
              </a:rPr>
              <a:t>Rs</a:t>
            </a:r>
            <a:r>
              <a:rPr lang="en-US" sz="2400" dirty="0">
                <a:latin typeface="Times New Roman" pitchFamily="18" charset="0"/>
                <a:cs typeface="Times New Roman" pitchFamily="18" charset="0"/>
              </a:rPr>
              <a:t> 20,000/-.</a:t>
            </a:r>
          </a:p>
          <a:p>
            <a:pPr marL="0" indent="0" algn="just">
              <a:buNone/>
            </a:pPr>
            <a:endParaRPr lang="en-US" sz="2400" dirty="0">
              <a:latin typeface="Times New Roman" pitchFamily="18" charset="0"/>
              <a:cs typeface="Times New Roman" pitchFamily="18" charset="0"/>
            </a:endParaRPr>
          </a:p>
          <a:p>
            <a:pPr marL="0" indent="0" algn="just">
              <a:buNone/>
            </a:pPr>
            <a:endParaRPr lang="en-US" sz="2400" dirty="0">
              <a:latin typeface="Times New Roman" pitchFamily="18" charset="0"/>
              <a:cs typeface="Times New Roman" pitchFamily="18" charset="0"/>
            </a:endParaRPr>
          </a:p>
        </p:txBody>
      </p:sp>
      <p:sp>
        <p:nvSpPr>
          <p:cNvPr id="2" name="Footer Placeholder 1">
            <a:extLst>
              <a:ext uri="{FF2B5EF4-FFF2-40B4-BE49-F238E27FC236}">
                <a16:creationId xmlns:a16="http://schemas.microsoft.com/office/drawing/2014/main" id="{135C119F-D59B-744C-2FCD-C81773827247}"/>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116008286"/>
      </p:ext>
    </p:extLst>
  </p:cSld>
  <p:clrMapOvr>
    <a:masterClrMapping/>
  </p:clrMapOvr>
</p:sld>
</file>

<file path=ppt/slides/slide6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0F3AF0-BF08-9D94-529A-D12D2CC6E9A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4EAA763-83B3-BC7E-7322-44E87E4107A4}"/>
              </a:ext>
            </a:extLst>
          </p:cNvPr>
          <p:cNvSpPr>
            <a:spLocks noGrp="1"/>
          </p:cNvSpPr>
          <p:nvPr>
            <p:ph idx="1"/>
          </p:nvPr>
        </p:nvSpPr>
        <p:spPr>
          <a:xfrm>
            <a:off x="251520" y="332656"/>
            <a:ext cx="8640960" cy="5157317"/>
          </a:xfrm>
        </p:spPr>
        <p:txBody>
          <a:bodyPr>
            <a:normAutofit/>
          </a:bodyPr>
          <a:lstStyle/>
          <a:p>
            <a:pPr marL="0" indent="0" algn="ctr">
              <a:buNone/>
            </a:pPr>
            <a:r>
              <a:rPr lang="en-US" sz="2400" b="1" dirty="0">
                <a:latin typeface="Times New Roman" pitchFamily="18" charset="0"/>
                <a:cs typeface="Times New Roman" pitchFamily="18" charset="0"/>
              </a:rPr>
              <a:t>As per Page no 292 of Guidance Note on Tax Audit u/s. 44AB of IT Act, 1961 (Revised 2026) </a:t>
            </a:r>
          </a:p>
          <a:p>
            <a:pPr marL="0" indent="0" algn="just">
              <a:buNone/>
            </a:pPr>
            <a:endParaRPr lang="en-US" sz="2400" b="1" dirty="0">
              <a:latin typeface="Times New Roman" pitchFamily="18" charset="0"/>
              <a:cs typeface="Times New Roman" pitchFamily="18" charset="0"/>
            </a:endParaRPr>
          </a:p>
          <a:p>
            <a:pPr marL="0" indent="0" algn="just">
              <a:buNone/>
            </a:pPr>
            <a:r>
              <a:rPr lang="en-US" sz="2400" dirty="0">
                <a:latin typeface="Times New Roman" pitchFamily="18" charset="0"/>
                <a:cs typeface="Times New Roman" pitchFamily="18" charset="0"/>
              </a:rPr>
              <a:t>58.3 Practically, especially in case the repayments are voluminous, it may not be possible to verify the mode of each repayment received, reflected in the bank statement. </a:t>
            </a:r>
          </a:p>
          <a:p>
            <a:pPr marL="0" indent="0" algn="just">
              <a:buNone/>
            </a:pPr>
            <a:r>
              <a:rPr lang="en-US" sz="2400" dirty="0">
                <a:latin typeface="Times New Roman" pitchFamily="18" charset="0"/>
                <a:cs typeface="Times New Roman" pitchFamily="18" charset="0"/>
              </a:rPr>
              <a:t>It is, thus, desirable that the tax auditor should obtain suitable certificate from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as to the repayment received and the mode of such repayment. </a:t>
            </a:r>
          </a:p>
          <a:p>
            <a:pPr marL="0" indent="0" algn="just">
              <a:buNone/>
            </a:pPr>
            <a:r>
              <a:rPr lang="en-US" sz="2400" dirty="0">
                <a:latin typeface="Times New Roman" pitchFamily="18" charset="0"/>
                <a:cs typeface="Times New Roman" pitchFamily="18" charset="0"/>
              </a:rPr>
              <a:t>Where the tax auditor has verified on the basis of the certificate of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the same shall be reported as an observation in clause (3) of Form No. 3CA or clause (5) of Form No. 3CB, as the case may be. </a:t>
            </a:r>
          </a:p>
        </p:txBody>
      </p:sp>
      <p:sp>
        <p:nvSpPr>
          <p:cNvPr id="2" name="Footer Placeholder 1">
            <a:extLst>
              <a:ext uri="{FF2B5EF4-FFF2-40B4-BE49-F238E27FC236}">
                <a16:creationId xmlns:a16="http://schemas.microsoft.com/office/drawing/2014/main" id="{B994745B-767E-2B85-F0D5-1914702C0C60}"/>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839479105"/>
      </p:ext>
    </p:extLst>
  </p:cSld>
  <p:clrMapOvr>
    <a:masterClrMapping/>
  </p:clrMapOvr>
</p:sld>
</file>

<file path=ppt/slides/slide6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BA6093-9129-03C5-2C17-0FA5CC54C0D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064A3D-957B-D07A-41EB-EBC665ECCABC}"/>
              </a:ext>
            </a:extLst>
          </p:cNvPr>
          <p:cNvSpPr>
            <a:spLocks noGrp="1"/>
          </p:cNvSpPr>
          <p:nvPr>
            <p:ph idx="1"/>
          </p:nvPr>
        </p:nvSpPr>
        <p:spPr>
          <a:xfrm>
            <a:off x="251520" y="332656"/>
            <a:ext cx="8640960" cy="5157317"/>
          </a:xfrm>
        </p:spPr>
        <p:txBody>
          <a:bodyPr>
            <a:normAutofit/>
          </a:bodyPr>
          <a:lstStyle/>
          <a:p>
            <a:pPr marL="0" indent="0" algn="ctr">
              <a:buNone/>
            </a:pPr>
            <a:r>
              <a:rPr lang="en-US" sz="2400" b="1" dirty="0">
                <a:latin typeface="Times New Roman" pitchFamily="18" charset="0"/>
                <a:cs typeface="Times New Roman" pitchFamily="18" charset="0"/>
              </a:rPr>
              <a:t>As per Page no 292 of Guidance Note on Tax Audit u/s. 44AB of IT Act, 1961 (Revised 2026)</a:t>
            </a:r>
          </a:p>
          <a:p>
            <a:pPr marL="0" indent="0" algn="just">
              <a:buNone/>
            </a:pPr>
            <a:r>
              <a:rPr lang="en-US" sz="2400" dirty="0">
                <a:latin typeface="Times New Roman" pitchFamily="18" charset="0"/>
                <a:cs typeface="Times New Roman" pitchFamily="18" charset="0"/>
              </a:rPr>
              <a:t>58.4 It is recommended that the tax auditor maintains the following information in his working papers for the purpose of verifying the reporting in this clause in the format provided in the e-filing utility: </a:t>
            </a:r>
          </a:p>
          <a:p>
            <a:pPr marL="0" indent="0" algn="just">
              <a:buNone/>
            </a:pPr>
            <a:endParaRPr lang="en-US" sz="2400" dirty="0">
              <a:latin typeface="Times New Roman" pitchFamily="18" charset="0"/>
              <a:cs typeface="Times New Roman" pitchFamily="18" charset="0"/>
            </a:endParaRPr>
          </a:p>
          <a:p>
            <a:pPr marL="0" indent="0" algn="just">
              <a:buNone/>
            </a:pPr>
            <a:endParaRPr lang="en-US" sz="2400" dirty="0">
              <a:latin typeface="Times New Roman" pitchFamily="18" charset="0"/>
              <a:cs typeface="Times New Roman" pitchFamily="18" charset="0"/>
            </a:endParaRPr>
          </a:p>
          <a:p>
            <a:pPr marL="0" indent="0" algn="just">
              <a:buNone/>
            </a:pPr>
            <a:endParaRPr lang="en-US" sz="2400" dirty="0">
              <a:latin typeface="Times New Roman" pitchFamily="18" charset="0"/>
              <a:cs typeface="Times New Roman" pitchFamily="18" charset="0"/>
            </a:endParaRPr>
          </a:p>
          <a:p>
            <a:pPr marL="0" indent="0" algn="just">
              <a:buNone/>
            </a:pPr>
            <a:endParaRPr lang="en-US" sz="2400" dirty="0">
              <a:latin typeface="Times New Roman" pitchFamily="18" charset="0"/>
              <a:cs typeface="Times New Roman" pitchFamily="18" charset="0"/>
            </a:endParaRPr>
          </a:p>
          <a:p>
            <a:pPr marL="0" indent="0" algn="just">
              <a:buNone/>
            </a:pPr>
            <a:endParaRPr lang="en-US" sz="2400" dirty="0">
              <a:latin typeface="Times New Roman" pitchFamily="18" charset="0"/>
              <a:cs typeface="Times New Roman" pitchFamily="18" charset="0"/>
            </a:endParaRPr>
          </a:p>
          <a:p>
            <a:pPr marL="0" indent="0" algn="just">
              <a:buNone/>
            </a:pPr>
            <a:endParaRPr lang="en-US" sz="2400" dirty="0">
              <a:latin typeface="Times New Roman" pitchFamily="18" charset="0"/>
              <a:cs typeface="Times New Roman" pitchFamily="18" charset="0"/>
            </a:endParaRPr>
          </a:p>
          <a:p>
            <a:pPr marL="0" indent="0" algn="just">
              <a:buNone/>
            </a:pPr>
            <a:endParaRPr lang="en-US" sz="2400" dirty="0">
              <a:latin typeface="Times New Roman" pitchFamily="18" charset="0"/>
              <a:cs typeface="Times New Roman" pitchFamily="18" charset="0"/>
            </a:endParaRPr>
          </a:p>
          <a:p>
            <a:pPr marL="0" indent="0" algn="just">
              <a:buNone/>
            </a:pPr>
            <a:endParaRPr lang="en-US" sz="2400" dirty="0">
              <a:latin typeface="Times New Roman" pitchFamily="18" charset="0"/>
              <a:cs typeface="Times New Roman"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694355289"/>
              </p:ext>
            </p:extLst>
          </p:nvPr>
        </p:nvGraphicFramePr>
        <p:xfrm>
          <a:off x="726281" y="2420196"/>
          <a:ext cx="7691437" cy="2383368"/>
        </p:xfrm>
        <a:graphic>
          <a:graphicData uri="http://schemas.openxmlformats.org/drawingml/2006/table">
            <a:tbl>
              <a:tblPr firstRow="1" bandRow="1">
                <a:tableStyleId>{5940675A-B579-460E-94D1-54222C63F5DA}</a:tableStyleId>
              </a:tblPr>
              <a:tblGrid>
                <a:gridCol w="822722">
                  <a:extLst>
                    <a:ext uri="{9D8B030D-6E8A-4147-A177-3AD203B41FA5}">
                      <a16:colId xmlns:a16="http://schemas.microsoft.com/office/drawing/2014/main" val="20000"/>
                    </a:ext>
                  </a:extLst>
                </a:gridCol>
                <a:gridCol w="1200150">
                  <a:extLst>
                    <a:ext uri="{9D8B030D-6E8A-4147-A177-3AD203B41FA5}">
                      <a16:colId xmlns:a16="http://schemas.microsoft.com/office/drawing/2014/main" val="20001"/>
                    </a:ext>
                  </a:extLst>
                </a:gridCol>
                <a:gridCol w="958751">
                  <a:extLst>
                    <a:ext uri="{9D8B030D-6E8A-4147-A177-3AD203B41FA5}">
                      <a16:colId xmlns:a16="http://schemas.microsoft.com/office/drawing/2014/main" val="20002"/>
                    </a:ext>
                  </a:extLst>
                </a:gridCol>
                <a:gridCol w="1152128">
                  <a:extLst>
                    <a:ext uri="{9D8B030D-6E8A-4147-A177-3AD203B41FA5}">
                      <a16:colId xmlns:a16="http://schemas.microsoft.com/office/drawing/2014/main" val="20003"/>
                    </a:ext>
                  </a:extLst>
                </a:gridCol>
                <a:gridCol w="3557686">
                  <a:extLst>
                    <a:ext uri="{9D8B030D-6E8A-4147-A177-3AD203B41FA5}">
                      <a16:colId xmlns:a16="http://schemas.microsoft.com/office/drawing/2014/main" val="20004"/>
                    </a:ext>
                  </a:extLst>
                </a:gridCol>
              </a:tblGrid>
              <a:tr h="1303020">
                <a:tc>
                  <a:txBody>
                    <a:bodyPr/>
                    <a:lstStyle/>
                    <a:p>
                      <a:pPr algn="just"/>
                      <a:r>
                        <a:rPr lang="en-US" sz="1800" dirty="0">
                          <a:latin typeface="Times New Roman" pitchFamily="18" charset="0"/>
                          <a:cs typeface="Times New Roman" pitchFamily="18" charset="0"/>
                        </a:rPr>
                        <a:t>Sr. No. </a:t>
                      </a:r>
                    </a:p>
                  </a:txBody>
                  <a:tcPr marL="68580" marR="68580" marT="34290" marB="34290"/>
                </a:tc>
                <a:tc>
                  <a:txBody>
                    <a:bodyPr/>
                    <a:lstStyle/>
                    <a:p>
                      <a:pPr algn="just"/>
                      <a:r>
                        <a:rPr lang="en-US" sz="1800" dirty="0">
                          <a:latin typeface="Times New Roman" pitchFamily="18" charset="0"/>
                          <a:cs typeface="Times New Roman" pitchFamily="18" charset="0"/>
                        </a:rPr>
                        <a:t>Name of the payer </a:t>
                      </a:r>
                    </a:p>
                  </a:txBody>
                  <a:tcPr marL="68580" marR="68580" marT="34290" marB="34290"/>
                </a:tc>
                <a:tc>
                  <a:txBody>
                    <a:bodyPr/>
                    <a:lstStyle/>
                    <a:p>
                      <a:pPr algn="just"/>
                      <a:r>
                        <a:rPr lang="en-US" sz="1800" dirty="0">
                          <a:latin typeface="Times New Roman" pitchFamily="18" charset="0"/>
                          <a:cs typeface="Times New Roman" pitchFamily="18" charset="0"/>
                        </a:rPr>
                        <a:t>Address of the payer </a:t>
                      </a:r>
                    </a:p>
                  </a:txBody>
                  <a:tcPr marL="68580" marR="68580" marT="34290" marB="34290"/>
                </a:tc>
                <a:tc>
                  <a:txBody>
                    <a:bodyPr/>
                    <a:lstStyle/>
                    <a:p>
                      <a:pPr algn="just"/>
                      <a:r>
                        <a:rPr lang="en-US" sz="1800" dirty="0">
                          <a:latin typeface="Times New Roman" pitchFamily="18" charset="0"/>
                          <a:cs typeface="Times New Roman" pitchFamily="18" charset="0"/>
                        </a:rPr>
                        <a:t>PAN or </a:t>
                      </a:r>
                      <a:r>
                        <a:rPr lang="en-US" sz="1800" dirty="0" err="1">
                          <a:latin typeface="Times New Roman" pitchFamily="18" charset="0"/>
                          <a:cs typeface="Times New Roman" pitchFamily="18" charset="0"/>
                        </a:rPr>
                        <a:t>Aadhaar</a:t>
                      </a:r>
                      <a:r>
                        <a:rPr lang="en-US" sz="1800" dirty="0">
                          <a:latin typeface="Times New Roman" pitchFamily="18" charset="0"/>
                          <a:cs typeface="Times New Roman" pitchFamily="18" charset="0"/>
                        </a:rPr>
                        <a:t> Number of the payer, if available</a:t>
                      </a:r>
                    </a:p>
                  </a:txBody>
                  <a:tcPr marL="68580" marR="68580" marT="34290" marB="34290"/>
                </a:tc>
                <a:tc>
                  <a:txBody>
                    <a:bodyPr/>
                    <a:lstStyle/>
                    <a:p>
                      <a:pPr algn="just"/>
                      <a:r>
                        <a:rPr lang="en-US" sz="1800" dirty="0">
                          <a:latin typeface="Times New Roman" pitchFamily="18" charset="0"/>
                          <a:cs typeface="Times New Roman" pitchFamily="18" charset="0"/>
                        </a:rPr>
                        <a:t>Amount of repayment of loan or deposit or any specified advance received otherwise than by a </a:t>
                      </a:r>
                      <a:r>
                        <a:rPr lang="en-US" sz="1800" dirty="0" err="1">
                          <a:latin typeface="Times New Roman" pitchFamily="18" charset="0"/>
                          <a:cs typeface="Times New Roman" pitchFamily="18" charset="0"/>
                        </a:rPr>
                        <a:t>cheque</a:t>
                      </a:r>
                      <a:r>
                        <a:rPr lang="en-US" sz="1800" dirty="0">
                          <a:latin typeface="Times New Roman" pitchFamily="18" charset="0"/>
                          <a:cs typeface="Times New Roman" pitchFamily="18" charset="0"/>
                        </a:rPr>
                        <a:t> or bank draft or use of electronic clearing system through a bank account during the previous year </a:t>
                      </a:r>
                    </a:p>
                  </a:txBody>
                  <a:tcPr marL="68580" marR="68580" marT="34290" marB="34290"/>
                </a:tc>
                <a:extLst>
                  <a:ext uri="{0D108BD9-81ED-4DB2-BD59-A6C34878D82A}">
                    <a16:rowId xmlns:a16="http://schemas.microsoft.com/office/drawing/2014/main" val="10000"/>
                  </a:ext>
                </a:extLst>
              </a:tr>
              <a:tr h="334434">
                <a:tc>
                  <a:txBody>
                    <a:bodyPr/>
                    <a:lstStyle/>
                    <a:p>
                      <a:pPr algn="just"/>
                      <a:endParaRPr lang="en-US" sz="1400">
                        <a:latin typeface="Times New Roman" pitchFamily="18" charset="0"/>
                        <a:cs typeface="Times New Roman" pitchFamily="18" charset="0"/>
                      </a:endParaRPr>
                    </a:p>
                  </a:txBody>
                  <a:tcPr marL="68580" marR="68580" marT="34290" marB="34290"/>
                </a:tc>
                <a:tc>
                  <a:txBody>
                    <a:bodyPr/>
                    <a:lstStyle/>
                    <a:p>
                      <a:pPr algn="just"/>
                      <a:endParaRPr lang="en-US" sz="1400">
                        <a:latin typeface="Times New Roman" pitchFamily="18" charset="0"/>
                        <a:cs typeface="Times New Roman" pitchFamily="18" charset="0"/>
                      </a:endParaRPr>
                    </a:p>
                  </a:txBody>
                  <a:tcPr marL="68580" marR="68580" marT="34290" marB="34290"/>
                </a:tc>
                <a:tc>
                  <a:txBody>
                    <a:bodyPr/>
                    <a:lstStyle/>
                    <a:p>
                      <a:pPr algn="just"/>
                      <a:endParaRPr lang="en-US" sz="1400">
                        <a:latin typeface="Times New Roman" pitchFamily="18" charset="0"/>
                        <a:cs typeface="Times New Roman" pitchFamily="18" charset="0"/>
                      </a:endParaRPr>
                    </a:p>
                  </a:txBody>
                  <a:tcPr marL="68580" marR="68580" marT="34290" marB="34290"/>
                </a:tc>
                <a:tc>
                  <a:txBody>
                    <a:bodyPr/>
                    <a:lstStyle/>
                    <a:p>
                      <a:pPr algn="just"/>
                      <a:endParaRPr lang="en-US" sz="1400">
                        <a:latin typeface="Times New Roman" pitchFamily="18" charset="0"/>
                        <a:cs typeface="Times New Roman" pitchFamily="18" charset="0"/>
                      </a:endParaRPr>
                    </a:p>
                  </a:txBody>
                  <a:tcPr marL="68580" marR="68580" marT="34290" marB="34290"/>
                </a:tc>
                <a:tc>
                  <a:txBody>
                    <a:bodyPr/>
                    <a:lstStyle/>
                    <a:p>
                      <a:pPr algn="just"/>
                      <a:endParaRPr lang="en-US" sz="1400">
                        <a:latin typeface="Times New Roman" pitchFamily="18" charset="0"/>
                        <a:cs typeface="Times New Roman" pitchFamily="18" charset="0"/>
                      </a:endParaRPr>
                    </a:p>
                  </a:txBody>
                  <a:tcPr marL="68580" marR="68580" marT="34290" marB="34290"/>
                </a:tc>
                <a:extLst>
                  <a:ext uri="{0D108BD9-81ED-4DB2-BD59-A6C34878D82A}">
                    <a16:rowId xmlns:a16="http://schemas.microsoft.com/office/drawing/2014/main" val="10001"/>
                  </a:ext>
                </a:extLst>
              </a:tr>
              <a:tr h="334434">
                <a:tc>
                  <a:txBody>
                    <a:bodyPr/>
                    <a:lstStyle/>
                    <a:p>
                      <a:pPr algn="just"/>
                      <a:endParaRPr lang="en-US" sz="1400">
                        <a:latin typeface="Times New Roman" pitchFamily="18" charset="0"/>
                        <a:cs typeface="Times New Roman" pitchFamily="18" charset="0"/>
                      </a:endParaRPr>
                    </a:p>
                  </a:txBody>
                  <a:tcPr marL="68580" marR="68580" marT="34290" marB="34290"/>
                </a:tc>
                <a:tc>
                  <a:txBody>
                    <a:bodyPr/>
                    <a:lstStyle/>
                    <a:p>
                      <a:pPr algn="just"/>
                      <a:endParaRPr lang="en-US" sz="1400">
                        <a:latin typeface="Times New Roman" pitchFamily="18" charset="0"/>
                        <a:cs typeface="Times New Roman" pitchFamily="18" charset="0"/>
                      </a:endParaRPr>
                    </a:p>
                  </a:txBody>
                  <a:tcPr marL="68580" marR="68580" marT="34290" marB="34290"/>
                </a:tc>
                <a:tc>
                  <a:txBody>
                    <a:bodyPr/>
                    <a:lstStyle/>
                    <a:p>
                      <a:pPr algn="just"/>
                      <a:endParaRPr lang="en-US" sz="1400">
                        <a:latin typeface="Times New Roman" pitchFamily="18" charset="0"/>
                        <a:cs typeface="Times New Roman" pitchFamily="18" charset="0"/>
                      </a:endParaRPr>
                    </a:p>
                  </a:txBody>
                  <a:tcPr marL="68580" marR="68580" marT="34290" marB="34290"/>
                </a:tc>
                <a:tc>
                  <a:txBody>
                    <a:bodyPr/>
                    <a:lstStyle/>
                    <a:p>
                      <a:pPr algn="just"/>
                      <a:endParaRPr lang="en-US" sz="1400">
                        <a:latin typeface="Times New Roman" pitchFamily="18" charset="0"/>
                        <a:cs typeface="Times New Roman" pitchFamily="18" charset="0"/>
                      </a:endParaRPr>
                    </a:p>
                  </a:txBody>
                  <a:tcPr marL="68580" marR="68580" marT="34290" marB="34290"/>
                </a:tc>
                <a:tc>
                  <a:txBody>
                    <a:bodyPr/>
                    <a:lstStyle/>
                    <a:p>
                      <a:pPr algn="just"/>
                      <a:endParaRPr lang="en-US" sz="1400" dirty="0">
                        <a:latin typeface="Times New Roman" pitchFamily="18" charset="0"/>
                        <a:cs typeface="Times New Roman" pitchFamily="18" charset="0"/>
                      </a:endParaRPr>
                    </a:p>
                  </a:txBody>
                  <a:tcPr marL="68580" marR="68580" marT="34290" marB="34290"/>
                </a:tc>
                <a:extLst>
                  <a:ext uri="{0D108BD9-81ED-4DB2-BD59-A6C34878D82A}">
                    <a16:rowId xmlns:a16="http://schemas.microsoft.com/office/drawing/2014/main" val="10002"/>
                  </a:ext>
                </a:extLst>
              </a:tr>
            </a:tbl>
          </a:graphicData>
        </a:graphic>
      </p:graphicFrame>
      <p:sp>
        <p:nvSpPr>
          <p:cNvPr id="2" name="Footer Placeholder 1">
            <a:extLst>
              <a:ext uri="{FF2B5EF4-FFF2-40B4-BE49-F238E27FC236}">
                <a16:creationId xmlns:a16="http://schemas.microsoft.com/office/drawing/2014/main" id="{1AF84A5C-B27C-09A7-1257-D1254FE13581}"/>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719206564"/>
      </p:ext>
    </p:extLst>
  </p:cSld>
  <p:clrMapOvr>
    <a:masterClrMapping/>
  </p:clrMapOvr>
</p:sld>
</file>

<file path=ppt/slides/slide6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57188" y="742950"/>
            <a:ext cx="8463284" cy="5505450"/>
          </a:xfrm>
        </p:spPr>
        <p:style>
          <a:lnRef idx="2">
            <a:schemeClr val="dk1"/>
          </a:lnRef>
          <a:fillRef idx="1">
            <a:schemeClr val="lt1"/>
          </a:fillRef>
          <a:effectRef idx="0">
            <a:schemeClr val="dk1"/>
          </a:effectRef>
          <a:fontRef idx="minor">
            <a:schemeClr val="dk1"/>
          </a:fontRef>
        </p:style>
        <p:txBody>
          <a:bodyPr rtlCol="0">
            <a:normAutofit/>
          </a:bodyPr>
          <a:lstStyle/>
          <a:p>
            <a:pPr algn="just" fontAlgn="auto">
              <a:spcBef>
                <a:spcPts val="0"/>
              </a:spcBef>
              <a:spcAft>
                <a:spcPts val="0"/>
              </a:spcAft>
              <a:buFont typeface="Arial" pitchFamily="34" charset="0"/>
              <a:buNone/>
              <a:defRPr/>
            </a:pPr>
            <a:r>
              <a:rPr lang="en-IN" sz="2200" dirty="0">
                <a:solidFill>
                  <a:schemeClr val="tx1"/>
                </a:solidFill>
                <a:latin typeface="Times New Roman" pitchFamily="18" charset="0"/>
                <a:cs typeface="Times New Roman" pitchFamily="18" charset="0"/>
              </a:rPr>
              <a:t>(e) Particulars of repayment of loan or deposit or any specified advance in an amount exceeding the limit specified in section 269T received by a cheque or bank draft which is not an account payee cheque or account payee bank draft during the previous year:-</a:t>
            </a:r>
          </a:p>
          <a:p>
            <a:pPr marL="571500" indent="-571500" algn="just" fontAlgn="auto">
              <a:spcBef>
                <a:spcPts val="0"/>
              </a:spcBef>
              <a:spcAft>
                <a:spcPts val="0"/>
              </a:spcAft>
              <a:buFont typeface="Arial" pitchFamily="34" charset="0"/>
              <a:buAutoNum type="romanLcParenBoth"/>
              <a:defRPr/>
            </a:pPr>
            <a:r>
              <a:rPr lang="en-IN" sz="2200" dirty="0">
                <a:solidFill>
                  <a:schemeClr val="tx1"/>
                </a:solidFill>
                <a:latin typeface="Times New Roman" pitchFamily="18" charset="0"/>
                <a:cs typeface="Times New Roman" pitchFamily="18" charset="0"/>
              </a:rPr>
              <a:t>name, address and Permanent Account Number (if available with the </a:t>
            </a:r>
            <a:r>
              <a:rPr lang="en-IN" sz="2200" dirty="0" err="1">
                <a:solidFill>
                  <a:schemeClr val="tx1"/>
                </a:solidFill>
                <a:latin typeface="Times New Roman" pitchFamily="18" charset="0"/>
                <a:cs typeface="Times New Roman" pitchFamily="18" charset="0"/>
              </a:rPr>
              <a:t>assessee</a:t>
            </a:r>
            <a:r>
              <a:rPr lang="en-IN" sz="2200" dirty="0">
                <a:solidFill>
                  <a:schemeClr val="tx1"/>
                </a:solidFill>
                <a:latin typeface="Times New Roman" pitchFamily="18" charset="0"/>
                <a:cs typeface="Times New Roman" pitchFamily="18" charset="0"/>
              </a:rPr>
              <a:t>) of the lender, or depositor or person from whom specified advance is received; </a:t>
            </a:r>
          </a:p>
          <a:p>
            <a:pPr marL="571500" indent="-571500" algn="just" fontAlgn="auto">
              <a:spcBef>
                <a:spcPts val="0"/>
              </a:spcBef>
              <a:spcAft>
                <a:spcPts val="0"/>
              </a:spcAft>
              <a:buFont typeface="Arial" pitchFamily="34" charset="0"/>
              <a:buAutoNum type="romanLcParenBoth"/>
              <a:defRPr/>
            </a:pPr>
            <a:r>
              <a:rPr lang="en-IN" sz="2200" dirty="0">
                <a:solidFill>
                  <a:schemeClr val="tx1"/>
                </a:solidFill>
                <a:latin typeface="Times New Roman" pitchFamily="18" charset="0"/>
                <a:cs typeface="Times New Roman" pitchFamily="18" charset="0"/>
              </a:rPr>
              <a:t>repayment of loan or deposit or any specified advance received by a cheque or a bank draft which is not an account payee cheque or account payee bank draft during the previous year</a:t>
            </a:r>
          </a:p>
          <a:p>
            <a:pPr marL="344488" indent="-344488" algn="just" fontAlgn="auto">
              <a:spcBef>
                <a:spcPts val="0"/>
              </a:spcBef>
              <a:spcAft>
                <a:spcPts val="0"/>
              </a:spcAft>
              <a:buFont typeface="Arial" pitchFamily="34" charset="0"/>
              <a:buNone/>
              <a:defRPr/>
            </a:pPr>
            <a:r>
              <a:rPr lang="en-IN" sz="2200" dirty="0">
                <a:solidFill>
                  <a:schemeClr val="tx1"/>
                </a:solidFill>
                <a:latin typeface="Times New Roman" pitchFamily="18" charset="0"/>
                <a:cs typeface="Times New Roman" pitchFamily="18" charset="0"/>
              </a:rPr>
              <a:t>	(Particulars at (c), (d) and (e) need not be given in the case of a repayment of any loan or deposit or any specified advance taken or accepted from the Government, Government company, banking company or a corporation established by the Central, State or Provincial Act). </a:t>
            </a:r>
          </a:p>
        </p:txBody>
      </p:sp>
      <p:sp>
        <p:nvSpPr>
          <p:cNvPr id="4" name="Rectangle 3"/>
          <p:cNvSpPr>
            <a:spLocks noChangeArrowheads="1"/>
          </p:cNvSpPr>
          <p:nvPr/>
        </p:nvSpPr>
        <p:spPr bwMode="auto">
          <a:xfrm>
            <a:off x="152400" y="1524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31(e)</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6858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6" name="Rectangle 3"/>
          <p:cNvSpPr>
            <a:spLocks noChangeArrowheads="1"/>
          </p:cNvSpPr>
          <p:nvPr/>
        </p:nvSpPr>
        <p:spPr bwMode="auto">
          <a:xfrm>
            <a:off x="152400" y="1524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31(e)</a:t>
            </a: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BBEDC929-063D-155D-C078-5D50A003CD1B}"/>
              </a:ext>
            </a:extLst>
          </p:cNvPr>
          <p:cNvPicPr>
            <a:picLocks noChangeAspect="1"/>
          </p:cNvPicPr>
          <p:nvPr/>
        </p:nvPicPr>
        <p:blipFill>
          <a:blip r:embed="rId2"/>
          <a:stretch>
            <a:fillRect/>
          </a:stretch>
        </p:blipFill>
        <p:spPr>
          <a:xfrm>
            <a:off x="164728" y="1067038"/>
            <a:ext cx="8871768" cy="5458306"/>
          </a:xfrm>
          <a:prstGeom prst="rect">
            <a:avLst/>
          </a:prstGeom>
        </p:spPr>
      </p:pic>
      <p:pic>
        <p:nvPicPr>
          <p:cNvPr id="4" name="Picture 3">
            <a:extLst>
              <a:ext uri="{FF2B5EF4-FFF2-40B4-BE49-F238E27FC236}">
                <a16:creationId xmlns:a16="http://schemas.microsoft.com/office/drawing/2014/main" id="{1EA38FAB-B652-9AC8-F8D0-5A5F6A086120}"/>
              </a:ext>
            </a:extLst>
          </p:cNvPr>
          <p:cNvPicPr>
            <a:picLocks noChangeAspect="1"/>
          </p:cNvPicPr>
          <p:nvPr/>
        </p:nvPicPr>
        <p:blipFill>
          <a:blip r:embed="rId3"/>
          <a:stretch>
            <a:fillRect/>
          </a:stretch>
        </p:blipFill>
        <p:spPr>
          <a:xfrm>
            <a:off x="3343607" y="5151309"/>
            <a:ext cx="5664041" cy="1337062"/>
          </a:xfrm>
          <a:prstGeom prst="rect">
            <a:avLst/>
          </a:prstGeom>
        </p:spPr>
      </p:pic>
    </p:spTree>
  </p:cSld>
  <p:clrMapOvr>
    <a:masterClrMapping/>
  </p:clrMapOvr>
</p:sld>
</file>

<file path=ppt/slides/slide6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3827D2-80C7-1038-9696-0E4AFFAF339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E78CAD5-1ED5-E6D3-C621-8733224F06D1}"/>
              </a:ext>
            </a:extLst>
          </p:cNvPr>
          <p:cNvSpPr>
            <a:spLocks noGrp="1"/>
          </p:cNvSpPr>
          <p:nvPr>
            <p:ph idx="1"/>
          </p:nvPr>
        </p:nvSpPr>
        <p:spPr>
          <a:xfrm>
            <a:off x="396140" y="260648"/>
            <a:ext cx="8425198" cy="5229325"/>
          </a:xfrm>
        </p:spPr>
        <p:txBody>
          <a:bodyPr>
            <a:normAutofit/>
          </a:bodyPr>
          <a:lstStyle/>
          <a:p>
            <a:pPr marL="0" indent="0" algn="ctr">
              <a:buNone/>
            </a:pPr>
            <a:r>
              <a:rPr lang="en-US" sz="2000" b="1" dirty="0">
                <a:latin typeface="Times New Roman" pitchFamily="18" charset="0"/>
                <a:cs typeface="Times New Roman" pitchFamily="18" charset="0"/>
              </a:rPr>
              <a:t>As per Page no 292 of Guidance Note on Tax Audit u/s. 44AB of IT Act, 1961 (Revised 2026)</a:t>
            </a:r>
            <a:endParaRPr lang="en-US" sz="2200" b="1" dirty="0">
              <a:latin typeface="Times New Roman" panose="02020603050405020304" pitchFamily="18" charset="0"/>
              <a:cs typeface="Times New Roman" panose="02020603050405020304" pitchFamily="18" charset="0"/>
            </a:endParaRPr>
          </a:p>
          <a:p>
            <a:pPr marL="0" indent="0" algn="just">
              <a:buNone/>
            </a:pPr>
            <a:endParaRPr lang="en-US" sz="2200" b="1" dirty="0">
              <a:latin typeface="Times New Roman" panose="02020603050405020304" pitchFamily="18" charset="0"/>
              <a:cs typeface="Times New Roman" panose="02020603050405020304" pitchFamily="18" charset="0"/>
            </a:endParaRPr>
          </a:p>
          <a:p>
            <a:pPr marL="0" indent="0" algn="just">
              <a:buNone/>
            </a:pPr>
            <a:r>
              <a:rPr lang="en-US" sz="2200" dirty="0">
                <a:latin typeface="Times New Roman" panose="02020603050405020304" pitchFamily="18" charset="0"/>
                <a:cs typeface="Times New Roman" panose="02020603050405020304" pitchFamily="18" charset="0"/>
              </a:rPr>
              <a:t>59.1 Under this sub-clause, the tax auditor has to verify details of repayment received by the </a:t>
            </a:r>
            <a:r>
              <a:rPr lang="en-US" sz="2200" dirty="0" err="1">
                <a:latin typeface="Times New Roman" panose="02020603050405020304" pitchFamily="18" charset="0"/>
                <a:cs typeface="Times New Roman" panose="02020603050405020304" pitchFamily="18" charset="0"/>
              </a:rPr>
              <a:t>assessee</a:t>
            </a:r>
            <a:r>
              <a:rPr lang="en-US" sz="2200" dirty="0">
                <a:latin typeface="Times New Roman" panose="02020603050405020304" pitchFamily="18" charset="0"/>
                <a:cs typeface="Times New Roman" panose="02020603050405020304" pitchFamily="18" charset="0"/>
              </a:rPr>
              <a:t> from a person in respect of loan or deposit or specified advance exceeding the limit specified in section 269T received by a cheque or bank draft which is not an account payee cheque or account payee bank draft during the previous year based on the examination of books of account and other relevant documents. </a:t>
            </a:r>
          </a:p>
          <a:p>
            <a:pPr marL="0" indent="0" algn="just">
              <a:buNone/>
            </a:pPr>
            <a:r>
              <a:rPr lang="en-US" sz="2200" dirty="0">
                <a:latin typeface="Times New Roman" panose="02020603050405020304" pitchFamily="18" charset="0"/>
                <a:cs typeface="Times New Roman" panose="02020603050405020304" pitchFamily="18" charset="0"/>
              </a:rPr>
              <a:t>In the case of a repayment of any loan or deposit or any specified advance taken or accepted from Government, Government company, banking company or a corporation established by a Central, State or Provincial Act, the particulars under this sub-clause need not be given. </a:t>
            </a:r>
          </a:p>
          <a:p>
            <a:pPr marL="0" indent="0" algn="just">
              <a:buNone/>
            </a:pPr>
            <a:endParaRPr lang="en-IN" sz="2200" b="1" dirty="0">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1270ECCE-7B8F-B387-79C7-4715EA7B8539}"/>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873760105"/>
      </p:ext>
    </p:extLst>
  </p:cSld>
  <p:clrMapOvr>
    <a:masterClrMapping/>
  </p:clrMapOvr>
</p:sld>
</file>

<file path=ppt/slides/slide6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0A0960-DBAD-0330-08CC-FCDFEF5CB1E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97A4FE-55C2-BCF6-214E-0D123C7A70B2}"/>
              </a:ext>
            </a:extLst>
          </p:cNvPr>
          <p:cNvSpPr>
            <a:spLocks noGrp="1"/>
          </p:cNvSpPr>
          <p:nvPr>
            <p:ph idx="1"/>
          </p:nvPr>
        </p:nvSpPr>
        <p:spPr>
          <a:xfrm>
            <a:off x="322571" y="387437"/>
            <a:ext cx="8569909" cy="4553731"/>
          </a:xfrm>
        </p:spPr>
        <p:txBody>
          <a:bodyPr>
            <a:normAutofit/>
          </a:bodyPr>
          <a:lstStyle/>
          <a:p>
            <a:pPr marL="0" indent="0" algn="ctr">
              <a:buNone/>
            </a:pPr>
            <a:r>
              <a:rPr lang="en-US" sz="2400" b="1" dirty="0">
                <a:latin typeface="Times New Roman" pitchFamily="18" charset="0"/>
                <a:cs typeface="Times New Roman" pitchFamily="18" charset="0"/>
              </a:rPr>
              <a:t>As per Page no 292 &amp; 293 of Guidance Note on Tax Audit u/s. 44AB of IT Act, 1961 (Revised 2026)</a:t>
            </a:r>
          </a:p>
          <a:p>
            <a:pPr marL="0" indent="0" algn="just">
              <a:buNone/>
            </a:pPr>
            <a:r>
              <a:rPr lang="en-US" sz="2400" dirty="0">
                <a:latin typeface="Times New Roman" pitchFamily="18" charset="0"/>
                <a:cs typeface="Times New Roman" pitchFamily="18" charset="0"/>
              </a:rPr>
              <a:t>59.2 However, section 269T does not exclude loans repaid by Government companies, banking companies, corporation established by a Central, State or Provincial Act from the scope of its applicability. </a:t>
            </a:r>
          </a:p>
          <a:p>
            <a:pPr marL="0" indent="0" algn="just">
              <a:buNone/>
            </a:pPr>
            <a:r>
              <a:rPr lang="en-US" sz="2400" dirty="0">
                <a:latin typeface="Times New Roman" pitchFamily="18" charset="0"/>
                <a:cs typeface="Times New Roman" pitchFamily="18" charset="0"/>
              </a:rPr>
              <a:t>As such, details of repayment made by such entities are to be shown. </a:t>
            </a:r>
          </a:p>
          <a:p>
            <a:pPr marL="0" indent="0" algn="just">
              <a:buNone/>
            </a:pPr>
            <a:r>
              <a:rPr lang="en-US" sz="2400" dirty="0">
                <a:latin typeface="Times New Roman" pitchFamily="18" charset="0"/>
                <a:cs typeface="Times New Roman" pitchFamily="18" charset="0"/>
              </a:rPr>
              <a:t>It may be noted that the requirement under this sub-clause is applicable for the repayment of loans or deposits or specified advances together with interest which are in excess of Rs 20,000/-. </a:t>
            </a:r>
          </a:p>
        </p:txBody>
      </p:sp>
      <p:sp>
        <p:nvSpPr>
          <p:cNvPr id="2" name="Footer Placeholder 1">
            <a:extLst>
              <a:ext uri="{FF2B5EF4-FFF2-40B4-BE49-F238E27FC236}">
                <a16:creationId xmlns:a16="http://schemas.microsoft.com/office/drawing/2014/main" id="{0F034A6A-975C-1D6B-407D-3D5D19735A01}"/>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653044395"/>
      </p:ext>
    </p:extLst>
  </p:cSld>
  <p:clrMapOvr>
    <a:masterClrMapping/>
  </p:clrMapOvr>
</p:sld>
</file>

<file path=ppt/slides/slide6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B0141-A951-ECB1-7DAD-AC82B79EA25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5CB7DC-9765-6199-E5EB-48E1038DE5CA}"/>
              </a:ext>
            </a:extLst>
          </p:cNvPr>
          <p:cNvSpPr>
            <a:spLocks noGrp="1"/>
          </p:cNvSpPr>
          <p:nvPr>
            <p:ph idx="1"/>
          </p:nvPr>
        </p:nvSpPr>
        <p:spPr>
          <a:xfrm>
            <a:off x="238680" y="332656"/>
            <a:ext cx="8605918" cy="4289822"/>
          </a:xfrm>
        </p:spPr>
        <p:txBody>
          <a:bodyPr>
            <a:normAutofit/>
          </a:bodyPr>
          <a:lstStyle/>
          <a:p>
            <a:pPr marL="0" indent="0" algn="ctr">
              <a:buNone/>
            </a:pPr>
            <a:r>
              <a:rPr lang="en-US" sz="2400" b="1" dirty="0">
                <a:latin typeface="Times New Roman" pitchFamily="18" charset="0"/>
                <a:cs typeface="Times New Roman" pitchFamily="18" charset="0"/>
              </a:rPr>
              <a:t>As per Page no 293 of Guidance Note on Tax Audit u/s. 44AB of IT Act, 1961 (Revised 2026)</a:t>
            </a:r>
          </a:p>
          <a:p>
            <a:pPr marL="0" indent="0" algn="just">
              <a:buNone/>
            </a:pPr>
            <a:r>
              <a:rPr lang="en-US" sz="2400" dirty="0">
                <a:latin typeface="Times New Roman" pitchFamily="18" charset="0"/>
                <a:cs typeface="Times New Roman" pitchFamily="18" charset="0"/>
              </a:rPr>
              <a:t>59.3 Practically, it may not be possible to verify each repayment received, reflected in the bank statement, as to whether the same has been through cheque, bank draft which is not an account payee cheque or account payee bank draft. </a:t>
            </a:r>
          </a:p>
          <a:p>
            <a:pPr marL="0" indent="0" algn="just">
              <a:buNone/>
            </a:pPr>
            <a:r>
              <a:rPr lang="en-US" sz="2400" dirty="0">
                <a:latin typeface="Times New Roman" pitchFamily="18" charset="0"/>
                <a:cs typeface="Times New Roman" pitchFamily="18" charset="0"/>
              </a:rPr>
              <a:t>Therefore, certificate may be obtained from the assessee and where the reporting has been done on the basis of the certificate of the assessee, the same shall be reported as an observation in clause (3) of Form No. 3CA or clause (5) of Form No. 3CB. </a:t>
            </a:r>
          </a:p>
        </p:txBody>
      </p:sp>
      <p:sp>
        <p:nvSpPr>
          <p:cNvPr id="2" name="Footer Placeholder 1">
            <a:extLst>
              <a:ext uri="{FF2B5EF4-FFF2-40B4-BE49-F238E27FC236}">
                <a16:creationId xmlns:a16="http://schemas.microsoft.com/office/drawing/2014/main" id="{EE73E394-E4F0-089B-1537-256C09D70B91}"/>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350066860"/>
      </p:ext>
    </p:extLst>
  </p:cSld>
  <p:clrMapOvr>
    <a:masterClrMapping/>
  </p:clrMapOvr>
</p:sld>
</file>

<file path=ppt/slides/slide6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C2F067-8B5A-37B2-55D8-001B5E97A3B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984C64-8CBB-2A40-ADD2-72A8E359C5B9}"/>
              </a:ext>
            </a:extLst>
          </p:cNvPr>
          <p:cNvSpPr>
            <a:spLocks noGrp="1"/>
          </p:cNvSpPr>
          <p:nvPr>
            <p:ph idx="1"/>
          </p:nvPr>
        </p:nvSpPr>
        <p:spPr>
          <a:xfrm>
            <a:off x="238680" y="260648"/>
            <a:ext cx="8605918" cy="5184576"/>
          </a:xfrm>
        </p:spPr>
        <p:txBody>
          <a:bodyPr>
            <a:normAutofit/>
          </a:bodyPr>
          <a:lstStyle/>
          <a:p>
            <a:pPr marL="0" indent="0" algn="ctr">
              <a:buNone/>
            </a:pPr>
            <a:r>
              <a:rPr lang="en-US" sz="2400" b="1" dirty="0">
                <a:latin typeface="Times New Roman" pitchFamily="18" charset="0"/>
                <a:cs typeface="Times New Roman" pitchFamily="18" charset="0"/>
              </a:rPr>
              <a:t>As per Page no 293 of Guidance Note on Tax Audit u/s. 44AB of IT Act, 1961 (Revised 2026)</a:t>
            </a:r>
          </a:p>
          <a:p>
            <a:pPr marL="0" indent="0" algn="just">
              <a:buNone/>
            </a:pPr>
            <a:r>
              <a:rPr lang="en-US" sz="2400" dirty="0">
                <a:latin typeface="Times New Roman" pitchFamily="18" charset="0"/>
                <a:cs typeface="Times New Roman" pitchFamily="18" charset="0"/>
              </a:rPr>
              <a:t>59.4 It is recommended that the tax auditor considers the above guidance while verifying the following particulars reported in this sub-clause in the format provided in the e-filing utility: </a:t>
            </a:r>
          </a:p>
        </p:txBody>
      </p:sp>
      <p:graphicFrame>
        <p:nvGraphicFramePr>
          <p:cNvPr id="2" name="Table 1"/>
          <p:cNvGraphicFramePr>
            <a:graphicFrameLocks noGrp="1"/>
          </p:cNvGraphicFramePr>
          <p:nvPr>
            <p:extLst>
              <p:ext uri="{D42A27DB-BD31-4B8C-83A1-F6EECF244321}">
                <p14:modId xmlns:p14="http://schemas.microsoft.com/office/powerpoint/2010/main" val="416089199"/>
              </p:ext>
            </p:extLst>
          </p:nvPr>
        </p:nvGraphicFramePr>
        <p:xfrm>
          <a:off x="752477" y="2539603"/>
          <a:ext cx="7862887" cy="2263140"/>
        </p:xfrm>
        <a:graphic>
          <a:graphicData uri="http://schemas.openxmlformats.org/drawingml/2006/table">
            <a:tbl>
              <a:tblPr firstRow="1" bandRow="1">
                <a:tableStyleId>{5940675A-B579-460E-94D1-54222C63F5DA}</a:tableStyleId>
              </a:tblPr>
              <a:tblGrid>
                <a:gridCol w="773159">
                  <a:extLst>
                    <a:ext uri="{9D8B030D-6E8A-4147-A177-3AD203B41FA5}">
                      <a16:colId xmlns:a16="http://schemas.microsoft.com/office/drawing/2014/main" val="20000"/>
                    </a:ext>
                  </a:extLst>
                </a:gridCol>
                <a:gridCol w="1539688">
                  <a:extLst>
                    <a:ext uri="{9D8B030D-6E8A-4147-A177-3AD203B41FA5}">
                      <a16:colId xmlns:a16="http://schemas.microsoft.com/office/drawing/2014/main" val="20001"/>
                    </a:ext>
                  </a:extLst>
                </a:gridCol>
                <a:gridCol w="1199496">
                  <a:extLst>
                    <a:ext uri="{9D8B030D-6E8A-4147-A177-3AD203B41FA5}">
                      <a16:colId xmlns:a16="http://schemas.microsoft.com/office/drawing/2014/main" val="20002"/>
                    </a:ext>
                  </a:extLst>
                </a:gridCol>
                <a:gridCol w="1531316">
                  <a:extLst>
                    <a:ext uri="{9D8B030D-6E8A-4147-A177-3AD203B41FA5}">
                      <a16:colId xmlns:a16="http://schemas.microsoft.com/office/drawing/2014/main" val="20003"/>
                    </a:ext>
                  </a:extLst>
                </a:gridCol>
                <a:gridCol w="2819228">
                  <a:extLst>
                    <a:ext uri="{9D8B030D-6E8A-4147-A177-3AD203B41FA5}">
                      <a16:colId xmlns:a16="http://schemas.microsoft.com/office/drawing/2014/main" val="20004"/>
                    </a:ext>
                  </a:extLst>
                </a:gridCol>
              </a:tblGrid>
              <a:tr h="1897380">
                <a:tc>
                  <a:txBody>
                    <a:bodyPr/>
                    <a:lstStyle/>
                    <a:p>
                      <a:pPr algn="just"/>
                      <a:r>
                        <a:rPr lang="en-US" sz="1800" dirty="0">
                          <a:latin typeface="Times New Roman" pitchFamily="18" charset="0"/>
                          <a:cs typeface="Times New Roman" pitchFamily="18" charset="0"/>
                        </a:rPr>
                        <a:t>Sr. No. </a:t>
                      </a:r>
                    </a:p>
                  </a:txBody>
                  <a:tcPr marL="68580" marR="68580" marT="34290" marB="34290"/>
                </a:tc>
                <a:tc>
                  <a:txBody>
                    <a:bodyPr/>
                    <a:lstStyle/>
                    <a:p>
                      <a:pPr algn="just"/>
                      <a:r>
                        <a:rPr lang="en-US" sz="1800" dirty="0">
                          <a:latin typeface="Times New Roman" pitchFamily="18" charset="0"/>
                          <a:cs typeface="Times New Roman" pitchFamily="18" charset="0"/>
                        </a:rPr>
                        <a:t>Name of the payer</a:t>
                      </a:r>
                    </a:p>
                  </a:txBody>
                  <a:tcPr marL="68580" marR="68580" marT="34290" marB="34290"/>
                </a:tc>
                <a:tc>
                  <a:txBody>
                    <a:bodyPr/>
                    <a:lstStyle/>
                    <a:p>
                      <a:pPr algn="just"/>
                      <a:r>
                        <a:rPr lang="en-US" sz="1800" dirty="0">
                          <a:latin typeface="Times New Roman" pitchFamily="18" charset="0"/>
                          <a:cs typeface="Times New Roman" pitchFamily="18" charset="0"/>
                        </a:rPr>
                        <a:t>Address of the payer</a:t>
                      </a:r>
                    </a:p>
                  </a:txBody>
                  <a:tcPr marL="68580" marR="68580" marT="34290" marB="34290"/>
                </a:tc>
                <a:tc>
                  <a:txBody>
                    <a:bodyPr/>
                    <a:lstStyle/>
                    <a:p>
                      <a:pPr algn="just"/>
                      <a:r>
                        <a:rPr lang="en-US" sz="1800" dirty="0">
                          <a:latin typeface="Times New Roman" pitchFamily="18" charset="0"/>
                          <a:cs typeface="Times New Roman" pitchFamily="18" charset="0"/>
                        </a:rPr>
                        <a:t>PAN or </a:t>
                      </a:r>
                      <a:r>
                        <a:rPr lang="en-US" sz="1800" dirty="0" err="1">
                          <a:latin typeface="Times New Roman" pitchFamily="18" charset="0"/>
                          <a:cs typeface="Times New Roman" pitchFamily="18" charset="0"/>
                        </a:rPr>
                        <a:t>Aadhaar</a:t>
                      </a:r>
                      <a:r>
                        <a:rPr lang="en-US" sz="1800" dirty="0">
                          <a:latin typeface="Times New Roman" pitchFamily="18" charset="0"/>
                          <a:cs typeface="Times New Roman" pitchFamily="18" charset="0"/>
                        </a:rPr>
                        <a:t> Number of the payer, if available </a:t>
                      </a:r>
                    </a:p>
                  </a:txBody>
                  <a:tcPr marL="68580" marR="68580" marT="34290" marB="34290"/>
                </a:tc>
                <a:tc>
                  <a:txBody>
                    <a:bodyPr/>
                    <a:lstStyle/>
                    <a:p>
                      <a:pPr algn="just"/>
                      <a:r>
                        <a:rPr lang="en-US" sz="1800" dirty="0">
                          <a:latin typeface="Times New Roman" pitchFamily="18" charset="0"/>
                          <a:cs typeface="Times New Roman" pitchFamily="18" charset="0"/>
                        </a:rPr>
                        <a:t>Amount of repayment of loan or deposit or any specified advance received by a </a:t>
                      </a:r>
                      <a:r>
                        <a:rPr lang="en-US" sz="1800" dirty="0" err="1">
                          <a:latin typeface="Times New Roman" pitchFamily="18" charset="0"/>
                          <a:cs typeface="Times New Roman" pitchFamily="18" charset="0"/>
                        </a:rPr>
                        <a:t>cheque</a:t>
                      </a:r>
                      <a:r>
                        <a:rPr lang="en-US" sz="1800" dirty="0">
                          <a:latin typeface="Times New Roman" pitchFamily="18" charset="0"/>
                          <a:cs typeface="Times New Roman" pitchFamily="18" charset="0"/>
                        </a:rPr>
                        <a:t> or bank draft which is not an account payee </a:t>
                      </a:r>
                      <a:r>
                        <a:rPr lang="en-US" sz="1800" dirty="0" err="1">
                          <a:latin typeface="Times New Roman" pitchFamily="18" charset="0"/>
                          <a:cs typeface="Times New Roman" pitchFamily="18" charset="0"/>
                        </a:rPr>
                        <a:t>cheque</a:t>
                      </a:r>
                      <a:r>
                        <a:rPr lang="en-US" sz="1800" dirty="0">
                          <a:latin typeface="Times New Roman" pitchFamily="18" charset="0"/>
                          <a:cs typeface="Times New Roman" pitchFamily="18" charset="0"/>
                        </a:rPr>
                        <a:t> or account payee bank draft during the previous year </a:t>
                      </a:r>
                    </a:p>
                  </a:txBody>
                  <a:tcPr marL="68580" marR="68580" marT="34290" marB="34290"/>
                </a:tc>
                <a:extLst>
                  <a:ext uri="{0D108BD9-81ED-4DB2-BD59-A6C34878D82A}">
                    <a16:rowId xmlns:a16="http://schemas.microsoft.com/office/drawing/2014/main" val="10000"/>
                  </a:ext>
                </a:extLst>
              </a:tr>
            </a:tbl>
          </a:graphicData>
        </a:graphic>
      </p:graphicFrame>
      <p:sp>
        <p:nvSpPr>
          <p:cNvPr id="4" name="Footer Placeholder 3">
            <a:extLst>
              <a:ext uri="{FF2B5EF4-FFF2-40B4-BE49-F238E27FC236}">
                <a16:creationId xmlns:a16="http://schemas.microsoft.com/office/drawing/2014/main" id="{E679EFAE-E107-DAA3-7562-8C4FC466FEA4}"/>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345145096"/>
      </p:ext>
    </p:extLst>
  </p:cSld>
  <p:clrMapOvr>
    <a:masterClrMapping/>
  </p:clrMapOvr>
</p:sld>
</file>

<file path=ppt/slides/slide6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Grp="1" noChangeArrowheads="1"/>
          </p:cNvSpPr>
          <p:nvPr>
            <p:ph type="title"/>
          </p:nvPr>
        </p:nvSpPr>
        <p:spPr>
          <a:xfrm>
            <a:off x="228600" y="84931"/>
            <a:ext cx="8915400" cy="536104"/>
          </a:xfrm>
        </p:spPr>
        <p:txBody>
          <a:bodyPr>
            <a:noAutofit/>
          </a:bodyPr>
          <a:lstStyle/>
          <a:p>
            <a:pPr algn="just">
              <a:defRPr/>
            </a:pPr>
            <a:r>
              <a:rPr lang="en-US" sz="4000" dirty="0">
                <a:latin typeface="Times New Roman" panose="02020603050405020304" pitchFamily="18" charset="0"/>
                <a:cs typeface="Times New Roman" panose="02020603050405020304" pitchFamily="18" charset="0"/>
              </a:rPr>
              <a:t>Clause 32(a)			</a:t>
            </a:r>
            <a:endParaRPr lang="en-US" sz="2200" i="1" dirty="0">
              <a:solidFill>
                <a:srgbClr val="FF0000"/>
              </a:solidFill>
              <a:latin typeface="Times New Roman" panose="02020603050405020304" pitchFamily="18" charset="0"/>
              <a:cs typeface="Times New Roman" panose="02020603050405020304" pitchFamily="18" charset="0"/>
            </a:endParaRPr>
          </a:p>
        </p:txBody>
      </p:sp>
      <p:sp>
        <p:nvSpPr>
          <p:cNvPr id="3" name="Footer Placeholder 2"/>
          <p:cNvSpPr>
            <a:spLocks noGrp="1"/>
          </p:cNvSpPr>
          <p:nvPr>
            <p:ph type="ftr" sz="quarter" idx="11"/>
          </p:nvPr>
        </p:nvSpPr>
        <p:spPr/>
        <p:txBody>
          <a:bodyPr/>
          <a:lstStyle/>
          <a:p>
            <a:r>
              <a:rPr lang="en-IN"/>
              <a:t>H.C.Khincha &amp; Co</a:t>
            </a:r>
            <a:endParaRPr lang="en-US" dirty="0"/>
          </a:p>
        </p:txBody>
      </p:sp>
      <p:sp>
        <p:nvSpPr>
          <p:cNvPr id="7" name="Content Placeholder 4">
            <a:extLst>
              <a:ext uri="{FF2B5EF4-FFF2-40B4-BE49-F238E27FC236}">
                <a16:creationId xmlns:a16="http://schemas.microsoft.com/office/drawing/2014/main" id="{03E6F4CB-A775-EA2A-FDBA-52E479E4338E}"/>
              </a:ext>
            </a:extLst>
          </p:cNvPr>
          <p:cNvSpPr>
            <a:spLocks noGrp="1"/>
          </p:cNvSpPr>
          <p:nvPr>
            <p:ph idx="1"/>
          </p:nvPr>
        </p:nvSpPr>
        <p:spPr>
          <a:xfrm>
            <a:off x="292894" y="649262"/>
            <a:ext cx="8558212" cy="5758681"/>
          </a:xfrm>
        </p:spPr>
        <p:style>
          <a:lnRef idx="2">
            <a:schemeClr val="dk1"/>
          </a:lnRef>
          <a:fillRef idx="1">
            <a:schemeClr val="lt1"/>
          </a:fillRef>
          <a:effectRef idx="0">
            <a:schemeClr val="dk1"/>
          </a:effectRef>
          <a:fontRef idx="minor">
            <a:schemeClr val="dk1"/>
          </a:fontRef>
        </p:style>
        <p:txBody>
          <a:bodyPr>
            <a:noAutofit/>
          </a:bodyPr>
          <a:lstStyle/>
          <a:p>
            <a:pPr marL="457200" indent="-457200" algn="just">
              <a:buClrTx/>
              <a:buSzPct val="90000"/>
              <a:buAutoNum type="alphaLcParenR"/>
            </a:pPr>
            <a:r>
              <a:rPr lang="en-US" sz="2400" dirty="0">
                <a:latin typeface="Times New Roman" panose="02020603050405020304" pitchFamily="18" charset="0"/>
                <a:cs typeface="Times New Roman" panose="02020603050405020304" pitchFamily="18" charset="0"/>
              </a:rPr>
              <a:t>Details of brought forward loss or depreciation allowance, in the following manner, to the extent available</a:t>
            </a:r>
          </a:p>
          <a:p>
            <a:pPr marL="457200" indent="-457200" algn="just">
              <a:buClrTx/>
              <a:buSzPct val="90000"/>
              <a:buAutoNum type="alphaLcParenR"/>
            </a:pPr>
            <a:r>
              <a:rPr lang="en-IN" sz="2200" dirty="0">
                <a:solidFill>
                  <a:schemeClr val="tx1"/>
                </a:solidFill>
                <a:latin typeface="Times New Roman" pitchFamily="18" charset="0"/>
                <a:cs typeface="Times New Roman" pitchFamily="18" charset="0"/>
              </a:rPr>
              <a:t>Whether a change in shareholding of the company has taken place in the previous year due to which the losses incurred prior to the previous year cannot be allowed to be carried forward in terms of section 79. </a:t>
            </a:r>
          </a:p>
          <a:p>
            <a:pPr marL="457200" indent="-457200" algn="just">
              <a:buClrTx/>
              <a:buSzPct val="90000"/>
              <a:buFont typeface="Calibri" pitchFamily="34" charset="0"/>
              <a:buAutoNum type="alphaLcParenR" startAt="2"/>
            </a:pPr>
            <a:r>
              <a:rPr lang="en-IN" sz="2200" dirty="0">
                <a:solidFill>
                  <a:schemeClr val="tx1"/>
                </a:solidFill>
                <a:latin typeface="Times New Roman" pitchFamily="18" charset="0"/>
                <a:cs typeface="Times New Roman" pitchFamily="18" charset="0"/>
              </a:rPr>
              <a:t>Whether the </a:t>
            </a:r>
            <a:r>
              <a:rPr lang="en-IN" sz="2200" dirty="0" err="1">
                <a:solidFill>
                  <a:schemeClr val="tx1"/>
                </a:solidFill>
                <a:latin typeface="Times New Roman" pitchFamily="18" charset="0"/>
                <a:cs typeface="Times New Roman" pitchFamily="18" charset="0"/>
              </a:rPr>
              <a:t>assessee</a:t>
            </a:r>
            <a:r>
              <a:rPr lang="en-IN" sz="2200" dirty="0">
                <a:solidFill>
                  <a:schemeClr val="tx1"/>
                </a:solidFill>
                <a:latin typeface="Times New Roman" pitchFamily="18" charset="0"/>
                <a:cs typeface="Times New Roman" pitchFamily="18" charset="0"/>
              </a:rPr>
              <a:t> has incurred any speculation loss referred to in section 73 during the previous year, If yes, please furnish the details of the same. </a:t>
            </a:r>
          </a:p>
          <a:p>
            <a:pPr marL="457200" indent="-457200" algn="just">
              <a:buClrTx/>
              <a:buSzPct val="90000"/>
              <a:buFont typeface="Calibri" pitchFamily="34" charset="0"/>
              <a:buAutoNum type="alphaLcParenR" startAt="2"/>
            </a:pPr>
            <a:r>
              <a:rPr lang="en-IN" sz="2200" dirty="0">
                <a:solidFill>
                  <a:schemeClr val="tx1"/>
                </a:solidFill>
                <a:latin typeface="Times New Roman" pitchFamily="18" charset="0"/>
                <a:cs typeface="Times New Roman" pitchFamily="18" charset="0"/>
              </a:rPr>
              <a:t>whether the </a:t>
            </a:r>
            <a:r>
              <a:rPr lang="en-IN" sz="2200" dirty="0" err="1">
                <a:solidFill>
                  <a:schemeClr val="tx1"/>
                </a:solidFill>
                <a:latin typeface="Times New Roman" pitchFamily="18" charset="0"/>
                <a:cs typeface="Times New Roman" pitchFamily="18" charset="0"/>
              </a:rPr>
              <a:t>assessee</a:t>
            </a:r>
            <a:r>
              <a:rPr lang="en-IN" sz="2200" dirty="0">
                <a:solidFill>
                  <a:schemeClr val="tx1"/>
                </a:solidFill>
                <a:latin typeface="Times New Roman" pitchFamily="18" charset="0"/>
                <a:cs typeface="Times New Roman" pitchFamily="18" charset="0"/>
              </a:rPr>
              <a:t> has incurred any loss referred to in section 73A in respect of any specified business during the previous year, if yes, please furnish details of the same. </a:t>
            </a:r>
          </a:p>
          <a:p>
            <a:pPr marL="457200" indent="-457200" algn="just">
              <a:buClrTx/>
              <a:buSzPct val="90000"/>
              <a:buFont typeface="Calibri" pitchFamily="34" charset="0"/>
              <a:buAutoNum type="alphaLcParenR" startAt="2"/>
            </a:pPr>
            <a:r>
              <a:rPr lang="en-IN" sz="2200" dirty="0">
                <a:solidFill>
                  <a:schemeClr val="tx1"/>
                </a:solidFill>
                <a:latin typeface="Times New Roman" pitchFamily="18" charset="0"/>
                <a:cs typeface="Times New Roman" pitchFamily="18" charset="0"/>
              </a:rPr>
              <a:t>In case of a company, please state that whether the company is deemed to be carrying on a speculation business as referred in explanation to section 73, if yes, please furnish the details of speculation loss if any incurred during the previous year. </a:t>
            </a:r>
          </a:p>
        </p:txBody>
      </p:sp>
    </p:spTree>
    <p:extLst>
      <p:ext uri="{BB962C8B-B14F-4D97-AF65-F5344CB8AC3E}">
        <p14:creationId xmlns:p14="http://schemas.microsoft.com/office/powerpoint/2010/main" val="1803953296"/>
      </p:ext>
    </p:extLst>
  </p:cSld>
  <p:clrMapOvr>
    <a:masterClrMapping/>
  </p:clrMapOvr>
</p:sld>
</file>

<file path=ppt/slides/slide6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858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5" name="Rectangle 3"/>
          <p:cNvSpPr>
            <a:spLocks noChangeArrowheads="1"/>
          </p:cNvSpPr>
          <p:nvPr/>
        </p:nvSpPr>
        <p:spPr bwMode="auto">
          <a:xfrm>
            <a:off x="152400" y="1524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32</a:t>
            </a: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9" name="Picture 8">
            <a:extLst>
              <a:ext uri="{FF2B5EF4-FFF2-40B4-BE49-F238E27FC236}">
                <a16:creationId xmlns:a16="http://schemas.microsoft.com/office/drawing/2014/main" id="{35C28A4E-A261-9E05-654A-9EAC6EA00712}"/>
              </a:ext>
            </a:extLst>
          </p:cNvPr>
          <p:cNvPicPr>
            <a:picLocks noChangeAspect="1"/>
          </p:cNvPicPr>
          <p:nvPr/>
        </p:nvPicPr>
        <p:blipFill>
          <a:blip r:embed="rId2"/>
          <a:stretch>
            <a:fillRect/>
          </a:stretch>
        </p:blipFill>
        <p:spPr>
          <a:xfrm>
            <a:off x="169168" y="1246431"/>
            <a:ext cx="8795320" cy="4477602"/>
          </a:xfrm>
          <a:prstGeom prst="rect">
            <a:avLst/>
          </a:prstGeom>
        </p:spPr>
      </p:pic>
    </p:spTree>
  </p:cSld>
  <p:clrMapOvr>
    <a:masterClrMapping/>
  </p:clrMapOvr>
</p:sld>
</file>

<file path=ppt/slides/slide6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ADA47-5D98-FDC1-E862-7EDABA0ABA5A}"/>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6C5DAFCE-D765-1CF5-E7A8-0D030F1B5A68}"/>
              </a:ext>
            </a:extLst>
          </p:cNvPr>
          <p:cNvSpPr/>
          <p:nvPr/>
        </p:nvSpPr>
        <p:spPr>
          <a:xfrm>
            <a:off x="0" y="6858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5" name="Rectangle 3">
            <a:extLst>
              <a:ext uri="{FF2B5EF4-FFF2-40B4-BE49-F238E27FC236}">
                <a16:creationId xmlns:a16="http://schemas.microsoft.com/office/drawing/2014/main" id="{3A12A660-4A40-A43C-A433-C6FACD50A79D}"/>
              </a:ext>
            </a:extLst>
          </p:cNvPr>
          <p:cNvSpPr>
            <a:spLocks noChangeArrowheads="1"/>
          </p:cNvSpPr>
          <p:nvPr/>
        </p:nvSpPr>
        <p:spPr bwMode="auto">
          <a:xfrm>
            <a:off x="152400" y="1524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32</a:t>
            </a:r>
          </a:p>
        </p:txBody>
      </p:sp>
      <p:sp>
        <p:nvSpPr>
          <p:cNvPr id="2" name="Footer Placeholder 1">
            <a:extLst>
              <a:ext uri="{FF2B5EF4-FFF2-40B4-BE49-F238E27FC236}">
                <a16:creationId xmlns:a16="http://schemas.microsoft.com/office/drawing/2014/main" id="{589DF19B-3BCA-EEDB-99DB-BEA58583DC0B}"/>
              </a:ext>
            </a:extLst>
          </p:cNvPr>
          <p:cNvSpPr>
            <a:spLocks noGrp="1"/>
          </p:cNvSpPr>
          <p:nvPr>
            <p:ph type="ftr" sz="quarter" idx="11"/>
          </p:nvPr>
        </p:nvSpPr>
        <p:spPr/>
        <p:txBody>
          <a:bodyPr/>
          <a:lstStyle/>
          <a:p>
            <a:r>
              <a:rPr lang="en-IN"/>
              <a:t>H.C.Khincha &amp; Co</a:t>
            </a:r>
            <a:endParaRPr lang="en-US" dirty="0"/>
          </a:p>
        </p:txBody>
      </p:sp>
      <p:pic>
        <p:nvPicPr>
          <p:cNvPr id="4" name="Picture 3">
            <a:extLst>
              <a:ext uri="{FF2B5EF4-FFF2-40B4-BE49-F238E27FC236}">
                <a16:creationId xmlns:a16="http://schemas.microsoft.com/office/drawing/2014/main" id="{9A705347-1BC5-B8F5-9B63-00579795D4E4}"/>
              </a:ext>
            </a:extLst>
          </p:cNvPr>
          <p:cNvPicPr>
            <a:picLocks noChangeAspect="1"/>
          </p:cNvPicPr>
          <p:nvPr/>
        </p:nvPicPr>
        <p:blipFill>
          <a:blip r:embed="rId2"/>
          <a:stretch>
            <a:fillRect/>
          </a:stretch>
        </p:blipFill>
        <p:spPr>
          <a:xfrm>
            <a:off x="168424" y="1147466"/>
            <a:ext cx="6624892" cy="5260478"/>
          </a:xfrm>
          <a:prstGeom prst="rect">
            <a:avLst/>
          </a:prstGeom>
        </p:spPr>
      </p:pic>
      <p:pic>
        <p:nvPicPr>
          <p:cNvPr id="6" name="Picture 5">
            <a:extLst>
              <a:ext uri="{FF2B5EF4-FFF2-40B4-BE49-F238E27FC236}">
                <a16:creationId xmlns:a16="http://schemas.microsoft.com/office/drawing/2014/main" id="{C6E28A84-90BC-AF76-0393-B407A074866E}"/>
              </a:ext>
            </a:extLst>
          </p:cNvPr>
          <p:cNvPicPr>
            <a:picLocks noChangeAspect="1"/>
          </p:cNvPicPr>
          <p:nvPr/>
        </p:nvPicPr>
        <p:blipFill>
          <a:blip r:embed="rId3"/>
          <a:srcRect l="3690"/>
          <a:stretch>
            <a:fillRect/>
          </a:stretch>
        </p:blipFill>
        <p:spPr>
          <a:xfrm>
            <a:off x="6771140" y="1147464"/>
            <a:ext cx="2265356" cy="2641576"/>
          </a:xfrm>
          <a:prstGeom prst="rect">
            <a:avLst/>
          </a:prstGeom>
        </p:spPr>
      </p:pic>
    </p:spTree>
    <p:extLst>
      <p:ext uri="{BB962C8B-B14F-4D97-AF65-F5344CB8AC3E}">
        <p14:creationId xmlns:p14="http://schemas.microsoft.com/office/powerpoint/2010/main" val="22190017"/>
      </p:ext>
    </p:extLst>
  </p:cSld>
  <p:clrMapOvr>
    <a:masterClrMapping/>
  </p:clrMapOvr>
</p:sld>
</file>

<file path=ppt/slides/slide6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EF2DD-3CEB-C4BC-A34F-15EA2C5C51E3}"/>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DA21286F-BC1D-48B4-7109-4EF120B43AF0}"/>
              </a:ext>
            </a:extLst>
          </p:cNvPr>
          <p:cNvSpPr/>
          <p:nvPr/>
        </p:nvSpPr>
        <p:spPr>
          <a:xfrm>
            <a:off x="0" y="6858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5" name="Rectangle 3">
            <a:extLst>
              <a:ext uri="{FF2B5EF4-FFF2-40B4-BE49-F238E27FC236}">
                <a16:creationId xmlns:a16="http://schemas.microsoft.com/office/drawing/2014/main" id="{DD9BDD9A-1236-A569-2DDB-F818D0C1DCAA}"/>
              </a:ext>
            </a:extLst>
          </p:cNvPr>
          <p:cNvSpPr>
            <a:spLocks noChangeArrowheads="1"/>
          </p:cNvSpPr>
          <p:nvPr/>
        </p:nvSpPr>
        <p:spPr bwMode="auto">
          <a:xfrm>
            <a:off x="152400" y="1524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32</a:t>
            </a:r>
          </a:p>
        </p:txBody>
      </p:sp>
      <p:sp>
        <p:nvSpPr>
          <p:cNvPr id="2" name="Footer Placeholder 1">
            <a:extLst>
              <a:ext uri="{FF2B5EF4-FFF2-40B4-BE49-F238E27FC236}">
                <a16:creationId xmlns:a16="http://schemas.microsoft.com/office/drawing/2014/main" id="{706F2FE2-D858-AB51-66C4-31D1B8DDF91A}"/>
              </a:ext>
            </a:extLst>
          </p:cNvPr>
          <p:cNvSpPr>
            <a:spLocks noGrp="1"/>
          </p:cNvSpPr>
          <p:nvPr>
            <p:ph type="ftr" sz="quarter" idx="11"/>
          </p:nvPr>
        </p:nvSpPr>
        <p:spPr/>
        <p:txBody>
          <a:bodyPr/>
          <a:lstStyle/>
          <a:p>
            <a:r>
              <a:rPr lang="en-IN"/>
              <a:t>H.C.Khincha &amp; Co</a:t>
            </a:r>
            <a:endParaRPr lang="en-US" dirty="0"/>
          </a:p>
        </p:txBody>
      </p:sp>
      <p:pic>
        <p:nvPicPr>
          <p:cNvPr id="6" name="Picture 5">
            <a:extLst>
              <a:ext uri="{FF2B5EF4-FFF2-40B4-BE49-F238E27FC236}">
                <a16:creationId xmlns:a16="http://schemas.microsoft.com/office/drawing/2014/main" id="{3163F7CA-F9B2-DFE3-DC63-A3788735A70A}"/>
              </a:ext>
            </a:extLst>
          </p:cNvPr>
          <p:cNvPicPr>
            <a:picLocks noChangeAspect="1"/>
          </p:cNvPicPr>
          <p:nvPr/>
        </p:nvPicPr>
        <p:blipFill>
          <a:blip r:embed="rId2"/>
          <a:stretch>
            <a:fillRect/>
          </a:stretch>
        </p:blipFill>
        <p:spPr>
          <a:xfrm>
            <a:off x="152400" y="1091613"/>
            <a:ext cx="8958645" cy="981116"/>
          </a:xfrm>
          <a:prstGeom prst="rect">
            <a:avLst/>
          </a:prstGeom>
        </p:spPr>
      </p:pic>
      <p:pic>
        <p:nvPicPr>
          <p:cNvPr id="7" name="Picture 6">
            <a:extLst>
              <a:ext uri="{FF2B5EF4-FFF2-40B4-BE49-F238E27FC236}">
                <a16:creationId xmlns:a16="http://schemas.microsoft.com/office/drawing/2014/main" id="{98713D20-CC47-6434-6A7D-A9DCEF154917}"/>
              </a:ext>
            </a:extLst>
          </p:cNvPr>
          <p:cNvPicPr>
            <a:picLocks noChangeAspect="1"/>
          </p:cNvPicPr>
          <p:nvPr/>
        </p:nvPicPr>
        <p:blipFill>
          <a:blip r:embed="rId3"/>
          <a:stretch>
            <a:fillRect/>
          </a:stretch>
        </p:blipFill>
        <p:spPr>
          <a:xfrm>
            <a:off x="6444208" y="1757621"/>
            <a:ext cx="2320397" cy="1455356"/>
          </a:xfrm>
          <a:prstGeom prst="rect">
            <a:avLst/>
          </a:prstGeom>
        </p:spPr>
      </p:pic>
      <p:pic>
        <p:nvPicPr>
          <p:cNvPr id="8" name="Picture 7">
            <a:extLst>
              <a:ext uri="{FF2B5EF4-FFF2-40B4-BE49-F238E27FC236}">
                <a16:creationId xmlns:a16="http://schemas.microsoft.com/office/drawing/2014/main" id="{23A086B1-0CCF-C35D-E358-E1D55FDA48CF}"/>
              </a:ext>
            </a:extLst>
          </p:cNvPr>
          <p:cNvPicPr>
            <a:picLocks noChangeAspect="1"/>
          </p:cNvPicPr>
          <p:nvPr/>
        </p:nvPicPr>
        <p:blipFill>
          <a:blip r:embed="rId4"/>
          <a:stretch>
            <a:fillRect/>
          </a:stretch>
        </p:blipFill>
        <p:spPr>
          <a:xfrm>
            <a:off x="410683" y="3432572"/>
            <a:ext cx="8442077" cy="2762393"/>
          </a:xfrm>
          <a:prstGeom prst="rect">
            <a:avLst/>
          </a:prstGeom>
        </p:spPr>
      </p:pic>
    </p:spTree>
    <p:extLst>
      <p:ext uri="{BB962C8B-B14F-4D97-AF65-F5344CB8AC3E}">
        <p14:creationId xmlns:p14="http://schemas.microsoft.com/office/powerpoint/2010/main" val="1143538915"/>
      </p:ext>
    </p:extLst>
  </p:cSld>
  <p:clrMapOvr>
    <a:masterClrMapping/>
  </p:clrMapOvr>
</p:sld>
</file>

<file path=ppt/slides/slide6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2FC90E-B3E5-14EC-3BB0-35DA7601E35B}"/>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866D7451-AFD9-86DF-1A7D-DDD3E96E4DED}"/>
              </a:ext>
            </a:extLst>
          </p:cNvPr>
          <p:cNvSpPr/>
          <p:nvPr/>
        </p:nvSpPr>
        <p:spPr>
          <a:xfrm>
            <a:off x="0" y="6858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5" name="Rectangle 3">
            <a:extLst>
              <a:ext uri="{FF2B5EF4-FFF2-40B4-BE49-F238E27FC236}">
                <a16:creationId xmlns:a16="http://schemas.microsoft.com/office/drawing/2014/main" id="{952D03A4-3628-CBBC-C99B-41AEA6E3200F}"/>
              </a:ext>
            </a:extLst>
          </p:cNvPr>
          <p:cNvSpPr>
            <a:spLocks noChangeArrowheads="1"/>
          </p:cNvSpPr>
          <p:nvPr/>
        </p:nvSpPr>
        <p:spPr bwMode="auto">
          <a:xfrm>
            <a:off x="152400" y="1524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32</a:t>
            </a:r>
          </a:p>
        </p:txBody>
      </p:sp>
      <p:sp>
        <p:nvSpPr>
          <p:cNvPr id="2" name="Footer Placeholder 1">
            <a:extLst>
              <a:ext uri="{FF2B5EF4-FFF2-40B4-BE49-F238E27FC236}">
                <a16:creationId xmlns:a16="http://schemas.microsoft.com/office/drawing/2014/main" id="{38BCEDCD-B4BD-710A-7DAE-F32BBFBE107A}"/>
              </a:ext>
            </a:extLst>
          </p:cNvPr>
          <p:cNvSpPr>
            <a:spLocks noGrp="1"/>
          </p:cNvSpPr>
          <p:nvPr>
            <p:ph type="ftr" sz="quarter" idx="11"/>
          </p:nvPr>
        </p:nvSpPr>
        <p:spPr/>
        <p:txBody>
          <a:bodyPr/>
          <a:lstStyle/>
          <a:p>
            <a:r>
              <a:rPr lang="en-IN"/>
              <a:t>H.C.Khincha &amp; Co</a:t>
            </a:r>
            <a:endParaRPr lang="en-US" dirty="0"/>
          </a:p>
        </p:txBody>
      </p:sp>
      <p:pic>
        <p:nvPicPr>
          <p:cNvPr id="4" name="Picture 3">
            <a:extLst>
              <a:ext uri="{FF2B5EF4-FFF2-40B4-BE49-F238E27FC236}">
                <a16:creationId xmlns:a16="http://schemas.microsoft.com/office/drawing/2014/main" id="{04C587B6-6C63-DA57-02D5-18116771EC61}"/>
              </a:ext>
            </a:extLst>
          </p:cNvPr>
          <p:cNvPicPr>
            <a:picLocks noChangeAspect="1"/>
          </p:cNvPicPr>
          <p:nvPr/>
        </p:nvPicPr>
        <p:blipFill>
          <a:blip r:embed="rId2"/>
          <a:stretch>
            <a:fillRect/>
          </a:stretch>
        </p:blipFill>
        <p:spPr>
          <a:xfrm>
            <a:off x="323528" y="1147341"/>
            <a:ext cx="8568952" cy="5260603"/>
          </a:xfrm>
          <a:prstGeom prst="rect">
            <a:avLst/>
          </a:prstGeom>
        </p:spPr>
      </p:pic>
    </p:spTree>
    <p:extLst>
      <p:ext uri="{BB962C8B-B14F-4D97-AF65-F5344CB8AC3E}">
        <p14:creationId xmlns:p14="http://schemas.microsoft.com/office/powerpoint/2010/main" val="408273597"/>
      </p:ext>
    </p:extLst>
  </p:cSld>
  <p:clrMapOvr>
    <a:masterClrMapping/>
  </p:clrMapOvr>
</p:sld>
</file>

<file path=ppt/slides/slide6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381000"/>
            <a:ext cx="8534400" cy="5626291"/>
          </a:xfrm>
        </p:spPr>
        <p:txBody>
          <a:bodyPr>
            <a:normAutofit/>
          </a:bodyPr>
          <a:lstStyle/>
          <a:p>
            <a:pPr marL="109728" indent="0" algn="ctr">
              <a:buNone/>
            </a:pPr>
            <a:r>
              <a:rPr lang="en-US" sz="2400" b="1" dirty="0">
                <a:latin typeface="Times New Roman" pitchFamily="18" charset="0"/>
                <a:cs typeface="Times New Roman" pitchFamily="18" charset="0"/>
              </a:rPr>
              <a:t>As per Page no 294 of Guidance Note on Tax Audit u/s. 44AB of IT Act, 1961 (Revised 2026)</a:t>
            </a:r>
          </a:p>
          <a:p>
            <a:pPr marL="109728" indent="0" algn="ctr">
              <a:buNone/>
            </a:pPr>
            <a:endParaRPr lang="en-GB" sz="2200" b="1" dirty="0">
              <a:latin typeface="Times New Roman" pitchFamily="18" charset="0"/>
              <a:cs typeface="Times New Roman" pitchFamily="18" charset="0"/>
            </a:endParaRPr>
          </a:p>
          <a:p>
            <a:pPr marL="109728" indent="0" algn="just">
              <a:buNone/>
            </a:pPr>
            <a:r>
              <a:rPr lang="en-GB" sz="2400" b="1" dirty="0">
                <a:latin typeface="Times New Roman" pitchFamily="18" charset="0"/>
                <a:cs typeface="Times New Roman" pitchFamily="18" charset="0"/>
              </a:rPr>
              <a:t>60.Clause 32(a)-Details of brought forward loss or depreciation allowance.</a:t>
            </a:r>
          </a:p>
          <a:p>
            <a:pPr marL="109728" indent="0" algn="just">
              <a:buNone/>
            </a:pPr>
            <a:r>
              <a:rPr lang="en-GB" sz="2400" dirty="0">
                <a:latin typeface="Times New Roman" panose="02020603050405020304" pitchFamily="18" charset="0"/>
                <a:cs typeface="Times New Roman" panose="02020603050405020304" pitchFamily="18" charset="0"/>
              </a:rPr>
              <a:t>60.1 </a:t>
            </a:r>
            <a:r>
              <a:rPr lang="en-US" sz="2400" dirty="0">
                <a:latin typeface="Times New Roman" panose="02020603050405020304" pitchFamily="18" charset="0"/>
                <a:cs typeface="Times New Roman" panose="02020603050405020304" pitchFamily="18" charset="0"/>
              </a:rPr>
              <a:t>The amount of </a:t>
            </a:r>
            <a:r>
              <a:rPr lang="en-US" sz="2400" b="1" u="sng" dirty="0">
                <a:latin typeface="Times New Roman" panose="02020603050405020304" pitchFamily="18" charset="0"/>
                <a:cs typeface="Times New Roman" panose="02020603050405020304" pitchFamily="18" charset="0"/>
              </a:rPr>
              <a:t>brought forward loss or depreciation allowance is required to be quantified as per return and assessment orders read with appellate orders, if any. </a:t>
            </a:r>
          </a:p>
          <a:p>
            <a:pPr marL="109728" indent="0" algn="just">
              <a:buNone/>
            </a:pPr>
            <a:r>
              <a:rPr lang="en-US" sz="2400" b="1" u="sng" dirty="0">
                <a:latin typeface="Times New Roman" panose="02020603050405020304" pitchFamily="18" charset="0"/>
                <a:cs typeface="Times New Roman" panose="02020603050405020304" pitchFamily="18" charset="0"/>
              </a:rPr>
              <a:t>Depreciation on goodwill will not be available from AY 2021-22.</a:t>
            </a:r>
            <a:endParaRPr lang="en-IN" sz="2400" b="1" u="sng"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586507900"/>
      </p:ext>
    </p:extLst>
  </p:cSld>
  <p:clrMapOvr>
    <a:masterClrMapping/>
  </p:clrMapOvr>
</p:sld>
</file>

<file path=ppt/slides/slide6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250981"/>
            <a:ext cx="8534400" cy="5626291"/>
          </a:xfrm>
        </p:spPr>
        <p:txBody>
          <a:bodyPr>
            <a:normAutofit/>
          </a:bodyPr>
          <a:lstStyle/>
          <a:p>
            <a:pPr marL="109728" indent="0" algn="ctr">
              <a:buNone/>
            </a:pPr>
            <a:r>
              <a:rPr lang="en-US" sz="2000" b="1" dirty="0">
                <a:latin typeface="Times New Roman" pitchFamily="18" charset="0"/>
                <a:cs typeface="Times New Roman" pitchFamily="18" charset="0"/>
              </a:rPr>
              <a:t>As per Page no 295 of Guidance Note on Tax Audit u/s. 44AB of IT Act, 1961 (Revised 2026)</a:t>
            </a:r>
          </a:p>
          <a:p>
            <a:pPr marL="109728" indent="0" algn="just">
              <a:buNone/>
            </a:pPr>
            <a:r>
              <a:rPr lang="en-GB" sz="2200" dirty="0">
                <a:latin typeface="Times New Roman" panose="02020603050405020304" pitchFamily="18" charset="0"/>
                <a:cs typeface="Times New Roman" panose="02020603050405020304" pitchFamily="18" charset="0"/>
              </a:rPr>
              <a:t>60.3  </a:t>
            </a:r>
            <a:r>
              <a:rPr lang="en-US" sz="2200" dirty="0">
                <a:latin typeface="Times New Roman" panose="02020603050405020304" pitchFamily="18" charset="0"/>
                <a:cs typeface="Times New Roman" panose="02020603050405020304" pitchFamily="18" charset="0"/>
              </a:rPr>
              <a:t>Brought forward losses may relate to different heads of income such as property income, profits and gains of business or profession, speculation business or capital gains. </a:t>
            </a:r>
          </a:p>
          <a:p>
            <a:pPr marL="109728" indent="0" algn="just">
              <a:buNone/>
            </a:pPr>
            <a:r>
              <a:rPr lang="en-US" sz="2200" dirty="0">
                <a:latin typeface="Times New Roman" panose="02020603050405020304" pitchFamily="18" charset="0"/>
                <a:cs typeface="Times New Roman" panose="02020603050405020304" pitchFamily="18" charset="0"/>
              </a:rPr>
              <a:t>Different provisions are contained in sections 32 and 70 to 79A of the Income-tax Act with regard to loss / depreciation under different heads. </a:t>
            </a:r>
          </a:p>
          <a:p>
            <a:pPr marL="109728" indent="0" algn="just">
              <a:buNone/>
            </a:pPr>
            <a:r>
              <a:rPr lang="en-US" sz="2200" dirty="0">
                <a:latin typeface="Times New Roman" panose="02020603050405020304" pitchFamily="18" charset="0"/>
                <a:cs typeface="Times New Roman" panose="02020603050405020304" pitchFamily="18" charset="0"/>
              </a:rPr>
              <a:t>In the remarks column information about the pending assessment or appellate proceedings or about delay in filing loss returns should be given. </a:t>
            </a:r>
          </a:p>
          <a:p>
            <a:pPr marL="109728" indent="0" algn="just">
              <a:buNone/>
            </a:pPr>
            <a:r>
              <a:rPr lang="en-US" sz="2200" dirty="0">
                <a:latin typeface="Times New Roman" panose="02020603050405020304" pitchFamily="18" charset="0"/>
                <a:cs typeface="Times New Roman" panose="02020603050405020304" pitchFamily="18" charset="0"/>
              </a:rPr>
              <a:t>For giving the above information, the auditors should study the assessment records i.e. income-tax returns filed, assessment orders, appellate orders, orders giving effect to appellate order and rectification/ revisional orders for the earlier years and ascertain if the figures given in the above clause are correct. </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866706898"/>
      </p:ext>
    </p:extLst>
  </p:cSld>
  <p:clrMapOvr>
    <a:masterClrMapping/>
  </p:clrMapOvr>
</p:sld>
</file>

<file path=ppt/slides/slide6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2C98B5-A2B5-B664-5A07-6C6988FE5DF1}"/>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89649FC-879E-E285-A2DB-2101D91A4F28}"/>
              </a:ext>
            </a:extLst>
          </p:cNvPr>
          <p:cNvSpPr>
            <a:spLocks noGrp="1"/>
          </p:cNvSpPr>
          <p:nvPr>
            <p:ph idx="1"/>
          </p:nvPr>
        </p:nvSpPr>
        <p:spPr>
          <a:xfrm>
            <a:off x="304800" y="194718"/>
            <a:ext cx="8534400" cy="6042594"/>
          </a:xfrm>
        </p:spPr>
        <p:txBody>
          <a:bodyPr>
            <a:normAutofit/>
          </a:bodyPr>
          <a:lstStyle/>
          <a:p>
            <a:pPr marL="109728" indent="0" algn="ctr">
              <a:buNone/>
            </a:pPr>
            <a:r>
              <a:rPr lang="en-US" sz="2400" b="1" dirty="0">
                <a:latin typeface="Times New Roman" pitchFamily="18" charset="0"/>
                <a:cs typeface="Times New Roman" pitchFamily="18" charset="0"/>
              </a:rPr>
              <a:t>As per Page no 295 of Guidance Note on Tax Audit u/s. 44AB of IT Act, 1961 (Revised 2026)</a:t>
            </a:r>
            <a:endParaRPr lang="en-US" sz="2200" b="1" dirty="0">
              <a:latin typeface="Times New Roman" pitchFamily="18" charset="0"/>
              <a:cs typeface="Times New Roman" pitchFamily="18" charset="0"/>
            </a:endParaRPr>
          </a:p>
          <a:p>
            <a:pPr marL="109728" indent="0" algn="just">
              <a:buNone/>
            </a:pPr>
            <a:r>
              <a:rPr lang="en-US" sz="2250" dirty="0">
                <a:latin typeface="Times New Roman" panose="02020603050405020304" pitchFamily="18" charset="0"/>
                <a:cs typeface="Times New Roman" panose="02020603050405020304" pitchFamily="18" charset="0"/>
              </a:rPr>
              <a:t>Attention of the members is invited to provisions of section 80 read with section 139(3) of the Income-tax Act, 1961. </a:t>
            </a:r>
          </a:p>
          <a:p>
            <a:pPr marL="109728" indent="0" algn="just">
              <a:buNone/>
            </a:pPr>
            <a:r>
              <a:rPr lang="en-US" sz="2250" dirty="0">
                <a:latin typeface="Times New Roman" panose="02020603050405020304" pitchFamily="18" charset="0"/>
                <a:cs typeface="Times New Roman" panose="02020603050405020304" pitchFamily="18" charset="0"/>
              </a:rPr>
              <a:t>Section 80 provides that notwithstanding anything contained in Chapter VI of the Act, no loss which has not been determined in pursuance of a return filed in accordance with the provisions of sub-section (3) of section 139 shall be carried forward and set off under sub-section (1) of section 72 or sub-section (2) of section 73 or subsection (2) of section 73A or sub-sections (1) of section 74 or sub-section (3) of section 74A. </a:t>
            </a:r>
          </a:p>
          <a:p>
            <a:pPr marL="109728" indent="0" algn="just">
              <a:buNone/>
            </a:pPr>
            <a:r>
              <a:rPr lang="en-US" sz="2250" dirty="0">
                <a:latin typeface="Times New Roman" panose="02020603050405020304" pitchFamily="18" charset="0"/>
                <a:cs typeface="Times New Roman" panose="02020603050405020304" pitchFamily="18" charset="0"/>
              </a:rPr>
              <a:t>Besides these, the tax auditor should keep in mind the provisions of section 71B regarding Carry Forward and Set Off of Loss from House Property, section 73A regarding Carry Forward and Set Off of Losses by Specified Business and also section 78 regarding Carry Forward and Set Off of Losses in case of Change in Constitution of Firm or on Succession.</a:t>
            </a:r>
            <a:endParaRPr lang="en-GB" sz="2250" dirty="0">
              <a:latin typeface="Times New Roman" panose="02020603050405020304" pitchFamily="18" charset="0"/>
              <a:cs typeface="Times New Roman" panose="02020603050405020304" pitchFamily="18" charset="0"/>
            </a:endParaRPr>
          </a:p>
        </p:txBody>
      </p:sp>
      <p:sp>
        <p:nvSpPr>
          <p:cNvPr id="4" name="Footer Placeholder 3">
            <a:extLst>
              <a:ext uri="{FF2B5EF4-FFF2-40B4-BE49-F238E27FC236}">
                <a16:creationId xmlns:a16="http://schemas.microsoft.com/office/drawing/2014/main" id="{5924B498-4E3A-70EA-8688-8400793C8D3B}"/>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944539578"/>
      </p:ext>
    </p:extLst>
  </p:cSld>
  <p:clrMapOvr>
    <a:masterClrMapping/>
  </p:clrMapOvr>
</p:sld>
</file>

<file path=ppt/slides/slide6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9030" y="116632"/>
            <a:ext cx="8705941" cy="6120680"/>
          </a:xfrm>
        </p:spPr>
        <p:txBody>
          <a:bodyPr>
            <a:noAutofit/>
          </a:bodyPr>
          <a:lstStyle/>
          <a:p>
            <a:pPr marL="109728" indent="0" algn="ctr">
              <a:spcBef>
                <a:spcPts val="0"/>
              </a:spcBef>
              <a:buNone/>
            </a:pPr>
            <a:r>
              <a:rPr lang="en-US" sz="2400" b="1" dirty="0">
                <a:latin typeface="Times New Roman" pitchFamily="18" charset="0"/>
                <a:cs typeface="Times New Roman" pitchFamily="18" charset="0"/>
              </a:rPr>
              <a:t>As per Page no 299 of Guidance Note on Tax Audit u/s. 44AB of IT Act, 1961 (Revised 2026)</a:t>
            </a:r>
            <a:endParaRPr lang="en-US" sz="2250" b="1" dirty="0">
              <a:latin typeface="Times New Roman" panose="02020603050405020304" pitchFamily="18" charset="0"/>
              <a:cs typeface="Times New Roman" panose="02020603050405020304" pitchFamily="18" charset="0"/>
            </a:endParaRPr>
          </a:p>
          <a:p>
            <a:pPr marL="109728" indent="0" algn="just">
              <a:spcBef>
                <a:spcPts val="0"/>
              </a:spcBef>
              <a:buNone/>
            </a:pPr>
            <a:r>
              <a:rPr lang="en-GB" sz="2250" b="1" dirty="0">
                <a:latin typeface="Times New Roman" panose="02020603050405020304" pitchFamily="18" charset="0"/>
                <a:cs typeface="Times New Roman" panose="02020603050405020304" pitchFamily="18" charset="0"/>
              </a:rPr>
              <a:t>61. Clause 32(b)- Details of change in shareholding, if any</a:t>
            </a:r>
          </a:p>
          <a:p>
            <a:pPr marL="109728" indent="0" algn="just">
              <a:spcBef>
                <a:spcPts val="0"/>
              </a:spcBef>
              <a:buNone/>
            </a:pPr>
            <a:r>
              <a:rPr lang="en-GB" sz="2250" dirty="0">
                <a:latin typeface="Times New Roman" panose="02020603050405020304" pitchFamily="18" charset="0"/>
                <a:cs typeface="Times New Roman" panose="02020603050405020304" pitchFamily="18" charset="0"/>
              </a:rPr>
              <a:t>61.1 </a:t>
            </a:r>
          </a:p>
          <a:p>
            <a:pPr algn="just">
              <a:spcBef>
                <a:spcPts val="0"/>
              </a:spcBef>
              <a:buFont typeface="Wingdings" panose="05000000000000000000" pitchFamily="2" charset="2"/>
              <a:buChar char="Ø"/>
            </a:pPr>
            <a:r>
              <a:rPr lang="en-US" sz="2250" dirty="0">
                <a:latin typeface="Times New Roman" panose="02020603050405020304" pitchFamily="18" charset="0"/>
                <a:cs typeface="Times New Roman" panose="02020603050405020304" pitchFamily="18" charset="0"/>
              </a:rPr>
              <a:t>Section 79 of the Act provides that, </a:t>
            </a:r>
          </a:p>
          <a:p>
            <a:pPr algn="just">
              <a:spcBef>
                <a:spcPts val="0"/>
              </a:spcBef>
              <a:buFont typeface="Wingdings" panose="05000000000000000000" pitchFamily="2" charset="2"/>
              <a:buChar char="Ø"/>
            </a:pPr>
            <a:r>
              <a:rPr lang="en-US" sz="2250" dirty="0">
                <a:latin typeface="Times New Roman" panose="02020603050405020304" pitchFamily="18" charset="0"/>
                <a:cs typeface="Times New Roman" panose="02020603050405020304" pitchFamily="18" charset="0"/>
              </a:rPr>
              <a:t>notwithstanding anything contained in Chapter VI of the Act, </a:t>
            </a:r>
          </a:p>
          <a:p>
            <a:pPr algn="just">
              <a:spcBef>
                <a:spcPts val="0"/>
              </a:spcBef>
              <a:buFont typeface="Wingdings" panose="05000000000000000000" pitchFamily="2" charset="2"/>
              <a:buChar char="Ø"/>
            </a:pPr>
            <a:r>
              <a:rPr lang="en-US" sz="2250" dirty="0">
                <a:latin typeface="Times New Roman" panose="02020603050405020304" pitchFamily="18" charset="0"/>
                <a:cs typeface="Times New Roman" panose="02020603050405020304" pitchFamily="18" charset="0"/>
              </a:rPr>
              <a:t>in the case of a company, </a:t>
            </a:r>
          </a:p>
          <a:p>
            <a:pPr algn="just">
              <a:spcBef>
                <a:spcPts val="0"/>
              </a:spcBef>
              <a:buFont typeface="Wingdings" panose="05000000000000000000" pitchFamily="2" charset="2"/>
              <a:buChar char="Ø"/>
            </a:pPr>
            <a:r>
              <a:rPr lang="en-US" sz="2250" dirty="0">
                <a:latin typeface="Times New Roman" panose="02020603050405020304" pitchFamily="18" charset="0"/>
                <a:cs typeface="Times New Roman" panose="02020603050405020304" pitchFamily="18" charset="0"/>
              </a:rPr>
              <a:t>not being a company in which the public are substantially interested, </a:t>
            </a:r>
          </a:p>
          <a:p>
            <a:pPr algn="just">
              <a:spcBef>
                <a:spcPts val="0"/>
              </a:spcBef>
              <a:buFont typeface="Wingdings" panose="05000000000000000000" pitchFamily="2" charset="2"/>
              <a:buChar char="Ø"/>
            </a:pPr>
            <a:r>
              <a:rPr lang="en-US" sz="2250" dirty="0">
                <a:latin typeface="Times New Roman" panose="02020603050405020304" pitchFamily="18" charset="0"/>
                <a:cs typeface="Times New Roman" panose="02020603050405020304" pitchFamily="18" charset="0"/>
              </a:rPr>
              <a:t>where a change in shareholding has taken place in a previous year, </a:t>
            </a:r>
          </a:p>
          <a:p>
            <a:pPr algn="just">
              <a:spcBef>
                <a:spcPts val="0"/>
              </a:spcBef>
              <a:buFont typeface="Wingdings" panose="05000000000000000000" pitchFamily="2" charset="2"/>
              <a:buChar char="Ø"/>
            </a:pPr>
            <a:r>
              <a:rPr lang="en-US" sz="2250" dirty="0">
                <a:latin typeface="Times New Roman" panose="02020603050405020304" pitchFamily="18" charset="0"/>
                <a:cs typeface="Times New Roman" panose="02020603050405020304" pitchFamily="18" charset="0"/>
              </a:rPr>
              <a:t>then no loss incurred in any year prior to the previous year shall be carried forward </a:t>
            </a:r>
          </a:p>
          <a:p>
            <a:pPr algn="just">
              <a:spcBef>
                <a:spcPts val="0"/>
              </a:spcBef>
              <a:buFont typeface="Wingdings" panose="05000000000000000000" pitchFamily="2" charset="2"/>
              <a:buChar char="Ø"/>
            </a:pPr>
            <a:r>
              <a:rPr lang="en-US" sz="2250" dirty="0">
                <a:latin typeface="Times New Roman" panose="02020603050405020304" pitchFamily="18" charset="0"/>
                <a:cs typeface="Times New Roman" panose="02020603050405020304" pitchFamily="18" charset="0"/>
              </a:rPr>
              <a:t>and set off against the income of the previous year, </a:t>
            </a:r>
          </a:p>
          <a:p>
            <a:pPr algn="just">
              <a:spcBef>
                <a:spcPts val="0"/>
              </a:spcBef>
              <a:buFont typeface="Wingdings" panose="05000000000000000000" pitchFamily="2" charset="2"/>
              <a:buChar char="Ø"/>
            </a:pPr>
            <a:r>
              <a:rPr lang="en-US" sz="2250" dirty="0">
                <a:latin typeface="Times New Roman" panose="02020603050405020304" pitchFamily="18" charset="0"/>
                <a:cs typeface="Times New Roman" panose="02020603050405020304" pitchFamily="18" charset="0"/>
              </a:rPr>
              <a:t>unless on the last day of that previous year and </a:t>
            </a:r>
          </a:p>
          <a:p>
            <a:pPr algn="just">
              <a:spcBef>
                <a:spcPts val="0"/>
              </a:spcBef>
              <a:buFont typeface="Wingdings" panose="05000000000000000000" pitchFamily="2" charset="2"/>
              <a:buChar char="Ø"/>
            </a:pPr>
            <a:r>
              <a:rPr lang="en-US" sz="2250" dirty="0">
                <a:latin typeface="Times New Roman" panose="02020603050405020304" pitchFamily="18" charset="0"/>
                <a:cs typeface="Times New Roman" panose="02020603050405020304" pitchFamily="18" charset="0"/>
              </a:rPr>
              <a:t>on the last day of the previous year in which the loss was incurred, </a:t>
            </a:r>
          </a:p>
          <a:p>
            <a:pPr algn="just">
              <a:spcBef>
                <a:spcPts val="0"/>
              </a:spcBef>
              <a:buFont typeface="Wingdings" panose="05000000000000000000" pitchFamily="2" charset="2"/>
              <a:buChar char="Ø"/>
            </a:pPr>
            <a:r>
              <a:rPr lang="en-US" sz="2250" dirty="0">
                <a:latin typeface="Times New Roman" panose="02020603050405020304" pitchFamily="18" charset="0"/>
                <a:cs typeface="Times New Roman" panose="02020603050405020304" pitchFamily="18" charset="0"/>
              </a:rPr>
              <a:t>the shares of the company</a:t>
            </a:r>
          </a:p>
          <a:p>
            <a:pPr algn="just">
              <a:spcBef>
                <a:spcPts val="0"/>
              </a:spcBef>
              <a:buFont typeface="Wingdings" panose="05000000000000000000" pitchFamily="2" charset="2"/>
              <a:buChar char="Ø"/>
            </a:pPr>
            <a:r>
              <a:rPr lang="en-US" sz="2250" dirty="0">
                <a:latin typeface="Times New Roman" panose="02020603050405020304" pitchFamily="18" charset="0"/>
                <a:cs typeface="Times New Roman" panose="02020603050405020304" pitchFamily="18" charset="0"/>
              </a:rPr>
              <a:t>carrying not less than 51% of the voting power </a:t>
            </a:r>
          </a:p>
          <a:p>
            <a:pPr algn="just">
              <a:spcBef>
                <a:spcPts val="0"/>
              </a:spcBef>
              <a:buFont typeface="Wingdings" panose="05000000000000000000" pitchFamily="2" charset="2"/>
              <a:buChar char="Ø"/>
            </a:pPr>
            <a:r>
              <a:rPr lang="en-US" sz="2250" dirty="0">
                <a:latin typeface="Times New Roman" panose="02020603050405020304" pitchFamily="18" charset="0"/>
                <a:cs typeface="Times New Roman" panose="02020603050405020304" pitchFamily="18" charset="0"/>
              </a:rPr>
              <a:t>were beneficially held by the same persons.</a:t>
            </a:r>
            <a:endParaRPr lang="en-IN" sz="225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771134069"/>
      </p:ext>
    </p:extLst>
  </p:cSld>
  <p:clrMapOvr>
    <a:masterClrMapping/>
  </p:clrMapOvr>
</p:sld>
</file>

<file path=ppt/slides/slide6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381000"/>
            <a:ext cx="8534400" cy="5626291"/>
          </a:xfrm>
        </p:spPr>
        <p:txBody>
          <a:bodyPr>
            <a:normAutofit lnSpcReduction="10000"/>
          </a:bodyPr>
          <a:lstStyle/>
          <a:p>
            <a:pPr marL="109728" indent="0" algn="ctr">
              <a:buNone/>
            </a:pPr>
            <a:r>
              <a:rPr lang="en-US" sz="2000" b="1" dirty="0">
                <a:latin typeface="Times New Roman" pitchFamily="18" charset="0"/>
                <a:cs typeface="Times New Roman" pitchFamily="18" charset="0"/>
              </a:rPr>
              <a:t>As per Page no 299 of Guidance Note on Tax Audit u/s. 44AB of IT Act, 1961 (Revised 2026)</a:t>
            </a:r>
            <a:endParaRPr lang="en-US" sz="2200" b="1" dirty="0">
              <a:latin typeface="Times New Roman" pitchFamily="18" charset="0"/>
              <a:cs typeface="Times New Roman" pitchFamily="18" charset="0"/>
            </a:endParaRPr>
          </a:p>
          <a:p>
            <a:pPr marL="109728" indent="0" algn="just">
              <a:buNone/>
            </a:pPr>
            <a:r>
              <a:rPr lang="en-GB" sz="2400" dirty="0">
                <a:latin typeface="Times New Roman" panose="02020603050405020304" pitchFamily="18" charset="0"/>
                <a:cs typeface="Times New Roman" panose="02020603050405020304" pitchFamily="18" charset="0"/>
              </a:rPr>
              <a:t>61.3 </a:t>
            </a:r>
            <a:r>
              <a:rPr lang="en-US" sz="2400" dirty="0">
                <a:latin typeface="Times New Roman" panose="02020603050405020304" pitchFamily="18" charset="0"/>
                <a:cs typeface="Times New Roman" panose="02020603050405020304" pitchFamily="18" charset="0"/>
              </a:rPr>
              <a:t>This provision shall not apply to a change in the shareholding</a:t>
            </a:r>
          </a:p>
          <a:p>
            <a:pPr marL="109728" indent="0" algn="just">
              <a:buNone/>
            </a:pPr>
            <a:r>
              <a:rPr lang="en-US" sz="2400" dirty="0">
                <a:latin typeface="Times New Roman" panose="02020603050405020304" pitchFamily="18" charset="0"/>
                <a:cs typeface="Times New Roman" panose="02020603050405020304" pitchFamily="18" charset="0"/>
              </a:rPr>
              <a:t>consequent upon :</a:t>
            </a:r>
          </a:p>
          <a:p>
            <a:pPr marL="109728" indent="0" algn="just">
              <a:buNone/>
            </a:pPr>
            <a:r>
              <a:rPr lang="en-GB" sz="2400" dirty="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the death of a shareholder, or on account of transfer of shares by way of gifts to any relative of the shareholder making such gift</a:t>
            </a:r>
            <a:endParaRPr lang="en-GB" sz="2400" dirty="0">
              <a:latin typeface="Times New Roman" panose="02020603050405020304" pitchFamily="18" charset="0"/>
              <a:cs typeface="Times New Roman" panose="02020603050405020304" pitchFamily="18" charset="0"/>
            </a:endParaRPr>
          </a:p>
          <a:p>
            <a:pPr marL="109728" indent="0" algn="just">
              <a:buNone/>
            </a:pPr>
            <a:r>
              <a:rPr lang="en-US" sz="2400" dirty="0">
                <a:latin typeface="Times New Roman" panose="02020603050405020304" pitchFamily="18" charset="0"/>
                <a:cs typeface="Times New Roman" panose="02020603050405020304" pitchFamily="18" charset="0"/>
              </a:rPr>
              <a:t>(b) any change in the shareholding of an Indian company which is a subsidiary of a foreign company as a result of amalgamation or demerger of a foreign company subject to the condition that fifty-one per cent shareholders of amalgamating or demerged foreign company continue to be the shareholders of the amalgamated or the resulting foreign company</a:t>
            </a:r>
          </a:p>
          <a:p>
            <a:pPr marL="109728" indent="0" algn="just">
              <a:buNone/>
            </a:pPr>
            <a:r>
              <a:rPr lang="en-GB" sz="2400" dirty="0">
                <a:latin typeface="Times New Roman" panose="02020603050405020304" pitchFamily="18" charset="0"/>
                <a:cs typeface="Times New Roman" panose="02020603050405020304" pitchFamily="18" charset="0"/>
              </a:rPr>
              <a:t>(c) </a:t>
            </a:r>
            <a:r>
              <a:rPr lang="en-US" sz="2400" dirty="0">
                <a:latin typeface="Times New Roman" panose="02020603050405020304" pitchFamily="18" charset="0"/>
                <a:cs typeface="Times New Roman" panose="02020603050405020304" pitchFamily="18" charset="0"/>
              </a:rPr>
              <a:t>A resolution plan approved under the Insolvency and Bankruptcy Code, 2016, after affording a reasonable opportunity of being heard to the jurisdictional Principal Commissioner or Commissioner.</a:t>
            </a:r>
            <a:endParaRPr lang="en-GB" sz="240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850667494"/>
      </p:ext>
    </p:extLst>
  </p:cSld>
  <p:clrMapOvr>
    <a:masterClrMapping/>
  </p:clrMapOvr>
</p:sld>
</file>

<file path=ppt/slides/slide6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381000"/>
            <a:ext cx="8534400" cy="6026944"/>
          </a:xfrm>
        </p:spPr>
        <p:txBody>
          <a:bodyPr>
            <a:normAutofit/>
          </a:bodyPr>
          <a:lstStyle/>
          <a:p>
            <a:pPr marL="109728" indent="0" algn="ctr">
              <a:buNone/>
            </a:pPr>
            <a:r>
              <a:rPr lang="en-US" sz="2400" b="1" dirty="0">
                <a:latin typeface="Times New Roman" pitchFamily="18" charset="0"/>
                <a:cs typeface="Times New Roman" pitchFamily="18" charset="0"/>
              </a:rPr>
              <a:t>As per Page no 300 of Guidance Note on Tax Audit u/s. 44AB of IT Act, 1961 (Revised 2026)</a:t>
            </a:r>
            <a:endParaRPr lang="en-GB" sz="2400" b="1" dirty="0">
              <a:latin typeface="Times New Roman" pitchFamily="18" charset="0"/>
              <a:cs typeface="Times New Roman" pitchFamily="18" charset="0"/>
            </a:endParaRPr>
          </a:p>
          <a:p>
            <a:pPr marL="109728" indent="0" algn="just">
              <a:buNone/>
            </a:pPr>
            <a:r>
              <a:rPr lang="en-GB" sz="2400" dirty="0">
                <a:latin typeface="Times New Roman" panose="02020603050405020304" pitchFamily="18" charset="0"/>
                <a:cs typeface="Times New Roman" panose="02020603050405020304" pitchFamily="18" charset="0"/>
              </a:rPr>
              <a:t>(d) </a:t>
            </a:r>
            <a:r>
              <a:rPr lang="en-US" sz="2400" dirty="0">
                <a:latin typeface="Times New Roman" panose="02020603050405020304" pitchFamily="18" charset="0"/>
                <a:cs typeface="Times New Roman" panose="02020603050405020304" pitchFamily="18" charset="0"/>
              </a:rPr>
              <a:t>to a company, and its subsidiary and the subsidiary of such subsidiary, where,-</a:t>
            </a:r>
          </a:p>
          <a:p>
            <a:pPr marL="109728" indent="0" algn="just">
              <a:buNone/>
            </a:pP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The Tribunal, on an application moved by the Central Government under section 241 of the Companies Act, 2013 has suspended the Board of Directors of such company and has appointed new directors nominated by the Central Government, under section 242 of the said Act and</a:t>
            </a:r>
          </a:p>
          <a:p>
            <a:pPr marL="109728" indent="0" algn="just">
              <a:buNone/>
            </a:pPr>
            <a:r>
              <a:rPr lang="en-US" sz="2400" dirty="0">
                <a:latin typeface="Times New Roman" panose="02020603050405020304" pitchFamily="18" charset="0"/>
                <a:cs typeface="Times New Roman" panose="02020603050405020304" pitchFamily="18" charset="0"/>
              </a:rPr>
              <a:t>(ii) a change in shareholding of such company, and its subsidiary and the subsidiary of such subsidiary, has taken place in a previous year pursuant to a resolution plan approved by the Tribunal under section 242 of the Companies Act, 2013 after affording a reasonable opportunity of being heard to the jurisdictional Principal Commissioner or Commissioner.</a:t>
            </a:r>
            <a:endParaRPr lang="en-GB" sz="240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195170300"/>
      </p:ext>
    </p:extLst>
  </p:cSld>
  <p:clrMapOvr>
    <a:masterClrMapping/>
  </p:clrMapOvr>
</p:sld>
</file>

<file path=ppt/slides/slide6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381000"/>
            <a:ext cx="8534400" cy="5626291"/>
          </a:xfrm>
        </p:spPr>
        <p:txBody>
          <a:bodyPr>
            <a:normAutofit/>
          </a:bodyPr>
          <a:lstStyle/>
          <a:p>
            <a:pPr marL="109728" indent="0" algn="ctr">
              <a:buNone/>
            </a:pPr>
            <a:r>
              <a:rPr lang="en-US" sz="2400" b="1" dirty="0">
                <a:latin typeface="Times New Roman" pitchFamily="18" charset="0"/>
                <a:cs typeface="Times New Roman" pitchFamily="18" charset="0"/>
              </a:rPr>
              <a:t>As per Page no 300 of Guidance Note on Tax Audit u/s. 44AB of IT Act, 1961 (Revised 2026)</a:t>
            </a:r>
          </a:p>
          <a:p>
            <a:pPr marL="109728" indent="0" algn="just">
              <a:buNone/>
            </a:pPr>
            <a:r>
              <a:rPr lang="en-US" sz="2400" dirty="0">
                <a:latin typeface="Times New Roman" panose="02020603050405020304" pitchFamily="18" charset="0"/>
                <a:cs typeface="Times New Roman" panose="02020603050405020304" pitchFamily="18" charset="0"/>
              </a:rPr>
              <a:t>(e) to a company to the extent that a change in shareholding has taken place during previous year on account of relocation referred to in Explanation to clauses (</a:t>
            </a:r>
            <a:r>
              <a:rPr lang="en-US" sz="2400" dirty="0" err="1">
                <a:latin typeface="Times New Roman" panose="02020603050405020304" pitchFamily="18" charset="0"/>
                <a:cs typeface="Times New Roman" panose="02020603050405020304" pitchFamily="18" charset="0"/>
              </a:rPr>
              <a:t>viiac</a:t>
            </a:r>
            <a:r>
              <a:rPr lang="en-US" sz="2400" dirty="0">
                <a:latin typeface="Times New Roman" panose="02020603050405020304" pitchFamily="18" charset="0"/>
                <a:cs typeface="Times New Roman" panose="02020603050405020304" pitchFamily="18" charset="0"/>
              </a:rPr>
              <a:t>) &amp; (</a:t>
            </a:r>
            <a:r>
              <a:rPr lang="en-US" sz="2400" dirty="0" err="1">
                <a:latin typeface="Times New Roman" panose="02020603050405020304" pitchFamily="18" charset="0"/>
                <a:cs typeface="Times New Roman" panose="02020603050405020304" pitchFamily="18" charset="0"/>
              </a:rPr>
              <a:t>viiad</a:t>
            </a:r>
            <a:r>
              <a:rPr lang="en-US" sz="2400" dirty="0">
                <a:latin typeface="Times New Roman" panose="02020603050405020304" pitchFamily="18" charset="0"/>
                <a:cs typeface="Times New Roman" panose="02020603050405020304" pitchFamily="18" charset="0"/>
              </a:rPr>
              <a:t>) of section 47.</a:t>
            </a:r>
            <a:endParaRPr lang="en-GB" sz="2400" dirty="0">
              <a:latin typeface="Times New Roman" panose="02020603050405020304" pitchFamily="18" charset="0"/>
              <a:cs typeface="Times New Roman" panose="02020603050405020304" pitchFamily="18" charset="0"/>
            </a:endParaRPr>
          </a:p>
          <a:p>
            <a:pPr marL="109728" indent="0" algn="just">
              <a:buNone/>
            </a:pPr>
            <a:endParaRPr lang="en-GB" sz="2400" dirty="0">
              <a:latin typeface="Times New Roman" panose="02020603050405020304" pitchFamily="18" charset="0"/>
              <a:cs typeface="Times New Roman" panose="02020603050405020304" pitchFamily="18" charset="0"/>
            </a:endParaRPr>
          </a:p>
          <a:p>
            <a:pPr marL="109728" indent="0" algn="just">
              <a:buNone/>
            </a:pPr>
            <a:r>
              <a:rPr lang="en-GB" sz="2400" dirty="0">
                <a:latin typeface="Times New Roman" panose="02020603050405020304" pitchFamily="18" charset="0"/>
                <a:cs typeface="Times New Roman" panose="02020603050405020304" pitchFamily="18" charset="0"/>
              </a:rPr>
              <a:t>(f) </a:t>
            </a:r>
            <a:r>
              <a:rPr lang="en-US" sz="2400" dirty="0">
                <a:latin typeface="Times New Roman" panose="02020603050405020304" pitchFamily="18" charset="0"/>
                <a:cs typeface="Times New Roman" panose="02020603050405020304" pitchFamily="18" charset="0"/>
              </a:rPr>
              <a:t>to an erstwhile public sector company subject to the condition that the ultimate holding company of such company, immediately after the completion of strategic disinvestment, continues to hold 51% voting power in aggregate, directly or indirectly through its subsidiary or subsidiaries</a:t>
            </a:r>
            <a:endParaRPr lang="en-GB" sz="240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466248402"/>
      </p:ext>
    </p:extLst>
  </p:cSld>
  <p:clrMapOvr>
    <a:masterClrMapping/>
  </p:clrMapOvr>
</p:sld>
</file>

<file path=ppt/slides/slide6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381000"/>
            <a:ext cx="8534400" cy="5626291"/>
          </a:xfrm>
        </p:spPr>
        <p:txBody>
          <a:bodyPr>
            <a:normAutofit/>
          </a:bodyPr>
          <a:lstStyle/>
          <a:p>
            <a:pPr marL="109728" indent="0" algn="ctr">
              <a:buNone/>
            </a:pPr>
            <a:r>
              <a:rPr lang="en-US" sz="2400" b="1" dirty="0">
                <a:latin typeface="Times New Roman" pitchFamily="18" charset="0"/>
                <a:cs typeface="Times New Roman" pitchFamily="18" charset="0"/>
              </a:rPr>
              <a:t>As per Page no 300 of Guidance Note on Tax Audit u/s. 44AB of IT Act, 1961 (Revised 2026)</a:t>
            </a:r>
          </a:p>
          <a:p>
            <a:pPr marL="109728" indent="0" algn="ctr">
              <a:buNone/>
            </a:pPr>
            <a:endParaRPr lang="en-US" sz="2400" b="1" dirty="0">
              <a:latin typeface="Times New Roman" pitchFamily="18" charset="0"/>
              <a:cs typeface="Times New Roman" pitchFamily="18" charset="0"/>
            </a:endParaRPr>
          </a:p>
          <a:p>
            <a:pPr marL="109728" indent="0" algn="just">
              <a:buNone/>
            </a:pPr>
            <a:r>
              <a:rPr lang="en-GB" sz="2400" dirty="0">
                <a:latin typeface="Times New Roman" panose="02020603050405020304" pitchFamily="18" charset="0"/>
                <a:cs typeface="Times New Roman" panose="02020603050405020304" pitchFamily="18" charset="0"/>
              </a:rPr>
              <a:t>61.4 </a:t>
            </a:r>
            <a:r>
              <a:rPr lang="en-US" sz="2400" dirty="0">
                <a:latin typeface="Times New Roman" panose="02020603050405020304" pitchFamily="18" charset="0"/>
                <a:cs typeface="Times New Roman" panose="02020603050405020304" pitchFamily="18" charset="0"/>
              </a:rPr>
              <a:t>Sub-section (3) reads as follows -</a:t>
            </a:r>
          </a:p>
          <a:p>
            <a:pPr marL="109728" indent="0" algn="just">
              <a:buNone/>
            </a:pPr>
            <a:r>
              <a:rPr lang="en-US" sz="2400" b="1" u="sng" dirty="0">
                <a:latin typeface="Times New Roman" panose="02020603050405020304" pitchFamily="18" charset="0"/>
                <a:cs typeface="Times New Roman" panose="02020603050405020304" pitchFamily="18" charset="0"/>
              </a:rPr>
              <a:t>“Notwithstanding anything contained in sub-section (2), if the condition specified in above clause (f) of the said subsection is not complied with in any previous year after the completion of the strategic disinvestment, the provisions of sub-section (1) shall apply for such previous year and subsequent years”.</a:t>
            </a:r>
            <a:endParaRPr lang="en-IN" sz="2400" b="1" u="sng"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242555783"/>
      </p:ext>
    </p:extLst>
  </p:cSld>
  <p:clrMapOvr>
    <a:masterClrMapping/>
  </p:clrMapOvr>
</p:sld>
</file>

<file path=ppt/slides/slide6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381000"/>
            <a:ext cx="8534400" cy="5626291"/>
          </a:xfrm>
        </p:spPr>
        <p:txBody>
          <a:bodyPr>
            <a:normAutofit/>
          </a:bodyPr>
          <a:lstStyle/>
          <a:p>
            <a:pPr marL="109728" indent="0" algn="ctr">
              <a:buNone/>
            </a:pPr>
            <a:r>
              <a:rPr lang="en-US" sz="2400" b="1" dirty="0">
                <a:latin typeface="Times New Roman" pitchFamily="18" charset="0"/>
                <a:cs typeface="Times New Roman" pitchFamily="18" charset="0"/>
              </a:rPr>
              <a:t>As per Page no 300 &amp; 301 of Guidance Note on Tax Audit u/s. 44AB of IT Act, 1961 (Revised 2026)</a:t>
            </a:r>
            <a:endParaRPr lang="en-GB" sz="2400" b="1" dirty="0">
              <a:latin typeface="Times New Roman" pitchFamily="18" charset="0"/>
              <a:cs typeface="Times New Roman" pitchFamily="18" charset="0"/>
            </a:endParaRPr>
          </a:p>
          <a:p>
            <a:pPr marL="109728" indent="0" algn="just">
              <a:buNone/>
            </a:pPr>
            <a:endParaRPr lang="en-GB" sz="2400" dirty="0">
              <a:latin typeface="Times New Roman" panose="02020603050405020304" pitchFamily="18" charset="0"/>
              <a:cs typeface="Times New Roman" panose="02020603050405020304" pitchFamily="18" charset="0"/>
            </a:endParaRPr>
          </a:p>
          <a:p>
            <a:pPr marL="109728" indent="0" algn="just">
              <a:buNone/>
            </a:pPr>
            <a:r>
              <a:rPr lang="en-GB" sz="2400" dirty="0">
                <a:latin typeface="Times New Roman" panose="02020603050405020304" pitchFamily="18" charset="0"/>
                <a:cs typeface="Times New Roman" panose="02020603050405020304" pitchFamily="18" charset="0"/>
              </a:rPr>
              <a:t>61.5 </a:t>
            </a:r>
            <a:r>
              <a:rPr lang="en-US" sz="2400" dirty="0">
                <a:latin typeface="Times New Roman" panose="02020603050405020304" pitchFamily="18" charset="0"/>
                <a:cs typeface="Times New Roman" panose="02020603050405020304" pitchFamily="18" charset="0"/>
              </a:rPr>
              <a:t>Therefore, the tax auditor has to additionally check the compliances under the above clauses and sub-section The tax auditor should obtain the details of changes in voting power pattern year-on-year and verify the reasons for any such changes before determining the allowability of losses eligible to be carried forward. </a:t>
            </a:r>
          </a:p>
          <a:p>
            <a:pPr marL="109728" indent="0" algn="just">
              <a:buNone/>
            </a:pPr>
            <a:r>
              <a:rPr lang="en-US" sz="2400" dirty="0">
                <a:latin typeface="Times New Roman" panose="02020603050405020304" pitchFamily="18" charset="0"/>
                <a:cs typeface="Times New Roman" panose="02020603050405020304" pitchFamily="18" charset="0"/>
              </a:rPr>
              <a:t>The tax auditor should obtain necessary representation to this effect wherever it is not feasible to verify or cross-check the shareholding pattern and changes therein.</a:t>
            </a:r>
            <a:endParaRPr lang="en-GB" sz="240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149362921"/>
      </p:ext>
    </p:extLst>
  </p:cSld>
  <p:clrMapOvr>
    <a:masterClrMapping/>
  </p:clrMapOvr>
</p:sld>
</file>

<file path=ppt/slides/slide6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381000"/>
            <a:ext cx="8534400" cy="5626291"/>
          </a:xfrm>
        </p:spPr>
        <p:txBody>
          <a:bodyPr>
            <a:normAutofit/>
          </a:bodyPr>
          <a:lstStyle/>
          <a:p>
            <a:pPr marL="109728" indent="0" algn="ctr">
              <a:buNone/>
            </a:pPr>
            <a:r>
              <a:rPr lang="en-US" sz="2400" b="1" dirty="0">
                <a:latin typeface="Times New Roman" pitchFamily="18" charset="0"/>
                <a:cs typeface="Times New Roman" pitchFamily="18" charset="0"/>
              </a:rPr>
              <a:t>As per Page no 301 of Guidance Note on Tax Audit u/s. 44AB of IT Act, 1961 (Revised 2026)</a:t>
            </a:r>
            <a:endParaRPr lang="en-GB" sz="2400" b="1" dirty="0">
              <a:latin typeface="Times New Roman" pitchFamily="18" charset="0"/>
              <a:cs typeface="Times New Roman" pitchFamily="18" charset="0"/>
            </a:endParaRPr>
          </a:p>
          <a:p>
            <a:pPr marL="109728" indent="0" algn="just">
              <a:buNone/>
            </a:pPr>
            <a:r>
              <a:rPr lang="en-GB" sz="2400" dirty="0">
                <a:latin typeface="Times New Roman" panose="02020603050405020304" pitchFamily="18" charset="0"/>
                <a:cs typeface="Times New Roman" panose="02020603050405020304" pitchFamily="18" charset="0"/>
              </a:rPr>
              <a:t>61.6 </a:t>
            </a:r>
            <a:r>
              <a:rPr lang="en-US" sz="2400" dirty="0">
                <a:latin typeface="Times New Roman" panose="02020603050405020304" pitchFamily="18" charset="0"/>
                <a:cs typeface="Times New Roman" panose="02020603050405020304" pitchFamily="18" charset="0"/>
              </a:rPr>
              <a:t>However, the overriding provisions of section 79 do not affect the set-off of unabsorbed depreciation which is governed by section 32(2) </a:t>
            </a:r>
            <a:r>
              <a:rPr lang="en-US" sz="2400" b="1" u="sng" dirty="0">
                <a:latin typeface="Times New Roman" panose="02020603050405020304" pitchFamily="18" charset="0"/>
                <a:cs typeface="Times New Roman" panose="02020603050405020304" pitchFamily="18" charset="0"/>
              </a:rPr>
              <a:t>[CIT v Concord Industries Ltd. (1979) 119 ITR 458 (Mad)], CIT v. Shri Subbulaxmi Mills Ltd. 249 ITR 795 (SC). </a:t>
            </a:r>
          </a:p>
          <a:p>
            <a:pPr marL="109728" indent="0" algn="just">
              <a:buNone/>
            </a:pPr>
            <a:r>
              <a:rPr lang="en-US" sz="2400" dirty="0">
                <a:latin typeface="Times New Roman" panose="02020603050405020304" pitchFamily="18" charset="0"/>
                <a:cs typeface="Times New Roman" panose="02020603050405020304" pitchFamily="18" charset="0"/>
              </a:rPr>
              <a:t>Also, unabsorbed capital expenditure on scientific research and unabsorbed capital expenditure on promoting family planning amongst the employees is not affected by this provision. </a:t>
            </a:r>
          </a:p>
          <a:p>
            <a:pPr marL="109728" indent="0" algn="just">
              <a:buNone/>
            </a:pPr>
            <a:r>
              <a:rPr lang="en-US" sz="2400" dirty="0">
                <a:latin typeface="Times New Roman" panose="02020603050405020304" pitchFamily="18" charset="0"/>
                <a:cs typeface="Times New Roman" panose="02020603050405020304" pitchFamily="18" charset="0"/>
              </a:rPr>
              <a:t>Although, the provisions of section 79 are overriding in case of unabsorbed depreciation, the tax auditor should check the provisions of section 79A onwards as regards to undisclosed income during the course of survey or search proceedings.</a:t>
            </a:r>
            <a:endParaRPr lang="en-IN" sz="240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246559970"/>
      </p:ext>
    </p:extLst>
  </p:cSld>
  <p:clrMapOvr>
    <a:masterClrMapping/>
  </p:clrMapOvr>
</p:sld>
</file>

<file path=ppt/slides/slide6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381000"/>
            <a:ext cx="8534400" cy="5626291"/>
          </a:xfrm>
        </p:spPr>
        <p:txBody>
          <a:bodyPr>
            <a:normAutofit/>
          </a:bodyPr>
          <a:lstStyle/>
          <a:p>
            <a:pPr marL="109728" indent="0" algn="ctr">
              <a:buNone/>
            </a:pPr>
            <a:r>
              <a:rPr lang="en-US" sz="2400" b="1" dirty="0">
                <a:latin typeface="Times New Roman" pitchFamily="18" charset="0"/>
                <a:cs typeface="Times New Roman" pitchFamily="18" charset="0"/>
              </a:rPr>
              <a:t>As per Page no 302 of Guidance Note on Tax Audit u/s. 44AB of IT Act, 1961 (Revised 2026) </a:t>
            </a:r>
          </a:p>
          <a:p>
            <a:pPr marL="109728" indent="0" algn="just">
              <a:buNone/>
            </a:pPr>
            <a:r>
              <a:rPr lang="en-GB" sz="2400" b="1" dirty="0">
                <a:latin typeface="Times New Roman" panose="02020603050405020304" pitchFamily="18" charset="0"/>
                <a:cs typeface="Times New Roman" panose="02020603050405020304" pitchFamily="18" charset="0"/>
              </a:rPr>
              <a:t>62. Clause 32(c) - Speculation Loss under section 73 of the Income Tax Act.</a:t>
            </a:r>
          </a:p>
          <a:p>
            <a:pPr marL="109728" indent="0" algn="just">
              <a:buNone/>
            </a:pPr>
            <a:r>
              <a:rPr lang="en-GB" sz="2400" dirty="0">
                <a:latin typeface="Times New Roman" panose="02020603050405020304" pitchFamily="18" charset="0"/>
                <a:cs typeface="Times New Roman" panose="02020603050405020304" pitchFamily="18" charset="0"/>
              </a:rPr>
              <a:t>62.1 </a:t>
            </a:r>
            <a:r>
              <a:rPr lang="en-US" sz="2400" dirty="0">
                <a:latin typeface="Times New Roman" panose="02020603050405020304" pitchFamily="18" charset="0"/>
                <a:cs typeface="Times New Roman" panose="02020603050405020304" pitchFamily="18" charset="0"/>
              </a:rPr>
              <a:t>Section 73 of the Act provides for the treatment of losses in speculation business. </a:t>
            </a:r>
          </a:p>
          <a:p>
            <a:pPr marL="109728" indent="0" algn="just">
              <a:buNone/>
            </a:pPr>
            <a:r>
              <a:rPr lang="en-US" sz="2400" dirty="0">
                <a:latin typeface="Times New Roman" panose="02020603050405020304" pitchFamily="18" charset="0"/>
                <a:cs typeface="Times New Roman" panose="02020603050405020304" pitchFamily="18" charset="0"/>
              </a:rPr>
              <a:t>Section 73(1) provides that any loss, computed in respect of a speculation business carried on by the </a:t>
            </a:r>
            <a:r>
              <a:rPr lang="en-US" sz="2400" dirty="0" err="1">
                <a:latin typeface="Times New Roman" panose="02020603050405020304" pitchFamily="18" charset="0"/>
                <a:cs typeface="Times New Roman" panose="02020603050405020304" pitchFamily="18" charset="0"/>
              </a:rPr>
              <a:t>assessee</a:t>
            </a:r>
            <a:r>
              <a:rPr lang="en-US" sz="2400" dirty="0">
                <a:latin typeface="Times New Roman" panose="02020603050405020304" pitchFamily="18" charset="0"/>
                <a:cs typeface="Times New Roman" panose="02020603050405020304" pitchFamily="18" charset="0"/>
              </a:rPr>
              <a:t> shall not be set off except against profits and gains, if any, of another speculation business.</a:t>
            </a:r>
            <a:endParaRPr lang="en-GB" sz="2400" dirty="0">
              <a:latin typeface="Times New Roman" panose="02020603050405020304" pitchFamily="18" charset="0"/>
              <a:cs typeface="Times New Roman" panose="02020603050405020304" pitchFamily="18" charset="0"/>
            </a:endParaRPr>
          </a:p>
          <a:p>
            <a:pPr marL="109728" indent="0" algn="just">
              <a:buNone/>
            </a:pPr>
            <a:r>
              <a:rPr lang="en-GB" sz="2400" dirty="0">
                <a:latin typeface="Times New Roman" panose="02020603050405020304" pitchFamily="18" charset="0"/>
                <a:cs typeface="Times New Roman" panose="02020603050405020304" pitchFamily="18" charset="0"/>
              </a:rPr>
              <a:t>62.4 </a:t>
            </a:r>
            <a:r>
              <a:rPr lang="en-US" sz="2400" dirty="0">
                <a:latin typeface="Times New Roman" panose="02020603050405020304" pitchFamily="18" charset="0"/>
                <a:cs typeface="Times New Roman" panose="02020603050405020304" pitchFamily="18" charset="0"/>
              </a:rPr>
              <a:t>Furthermore, section 73(4) provides that no loss shall be carried forward under this section for more than four assessment years immediately succeeding the assessment year for which the loss was first computed.</a:t>
            </a:r>
            <a:endParaRPr lang="en-IN" sz="240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595966179"/>
      </p:ext>
    </p:extLst>
  </p:cSld>
  <p:clrMapOvr>
    <a:masterClrMapping/>
  </p:clrMapOvr>
</p:sld>
</file>

<file path=ppt/slides/slide6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200" y="228600"/>
            <a:ext cx="8763000" cy="5778691"/>
          </a:xfrm>
        </p:spPr>
        <p:txBody>
          <a:bodyPr>
            <a:normAutofit/>
          </a:bodyPr>
          <a:lstStyle/>
          <a:p>
            <a:pPr marL="109728" indent="0" algn="ctr">
              <a:buNone/>
            </a:pPr>
            <a:r>
              <a:rPr lang="en-US" sz="2300" b="1" dirty="0">
                <a:latin typeface="Times New Roman" pitchFamily="18" charset="0"/>
                <a:cs typeface="Times New Roman" pitchFamily="18" charset="0"/>
              </a:rPr>
              <a:t>As per Page no 304 of Guidance Note on Tax Audit u/s. 44AB of IT Act, 1961 (Revised 2026)</a:t>
            </a:r>
            <a:endParaRPr lang="en-GB" sz="2300" b="1" dirty="0">
              <a:latin typeface="Times New Roman" pitchFamily="18" charset="0"/>
              <a:cs typeface="Times New Roman" pitchFamily="18" charset="0"/>
            </a:endParaRPr>
          </a:p>
          <a:p>
            <a:pPr marL="109728" indent="0" algn="just">
              <a:buNone/>
            </a:pPr>
            <a:r>
              <a:rPr lang="en-GB" sz="2300" dirty="0">
                <a:latin typeface="Times New Roman" panose="02020603050405020304" pitchFamily="18" charset="0"/>
                <a:cs typeface="Times New Roman" panose="02020603050405020304" pitchFamily="18" charset="0"/>
              </a:rPr>
              <a:t>62.10 </a:t>
            </a:r>
            <a:r>
              <a:rPr lang="en-US" sz="2300" dirty="0">
                <a:latin typeface="Times New Roman" panose="02020603050405020304" pitchFamily="18" charset="0"/>
                <a:cs typeface="Times New Roman" panose="02020603050405020304" pitchFamily="18" charset="0"/>
              </a:rPr>
              <a:t>It is recommended that the tax auditor maintains the following information in his working papers for the purpose of verifying the reporting in this clause in the format provided in the e-filing utility.</a:t>
            </a:r>
            <a:endParaRPr lang="en-GB" sz="2300" dirty="0">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730031748"/>
              </p:ext>
            </p:extLst>
          </p:nvPr>
        </p:nvGraphicFramePr>
        <p:xfrm>
          <a:off x="304800" y="2126338"/>
          <a:ext cx="8686799" cy="4328160"/>
        </p:xfrm>
        <a:graphic>
          <a:graphicData uri="http://schemas.openxmlformats.org/drawingml/2006/table">
            <a:tbl>
              <a:tblPr firstRow="1" bandRow="1">
                <a:tableStyleId>{5C22544A-7EE6-4342-B048-85BDC9FD1C3A}</a:tableStyleId>
              </a:tblPr>
              <a:tblGrid>
                <a:gridCol w="804333">
                  <a:extLst>
                    <a:ext uri="{9D8B030D-6E8A-4147-A177-3AD203B41FA5}">
                      <a16:colId xmlns:a16="http://schemas.microsoft.com/office/drawing/2014/main" val="20000"/>
                    </a:ext>
                  </a:extLst>
                </a:gridCol>
                <a:gridCol w="965200">
                  <a:extLst>
                    <a:ext uri="{9D8B030D-6E8A-4147-A177-3AD203B41FA5}">
                      <a16:colId xmlns:a16="http://schemas.microsoft.com/office/drawing/2014/main" val="20001"/>
                    </a:ext>
                  </a:extLst>
                </a:gridCol>
                <a:gridCol w="1202267">
                  <a:extLst>
                    <a:ext uri="{9D8B030D-6E8A-4147-A177-3AD203B41FA5}">
                      <a16:colId xmlns:a16="http://schemas.microsoft.com/office/drawing/2014/main" val="20002"/>
                    </a:ext>
                  </a:extLst>
                </a:gridCol>
                <a:gridCol w="1143000">
                  <a:extLst>
                    <a:ext uri="{9D8B030D-6E8A-4147-A177-3AD203B41FA5}">
                      <a16:colId xmlns:a16="http://schemas.microsoft.com/office/drawing/2014/main" val="20003"/>
                    </a:ext>
                  </a:extLst>
                </a:gridCol>
                <a:gridCol w="1447800">
                  <a:extLst>
                    <a:ext uri="{9D8B030D-6E8A-4147-A177-3AD203B41FA5}">
                      <a16:colId xmlns:a16="http://schemas.microsoft.com/office/drawing/2014/main" val="20004"/>
                    </a:ext>
                  </a:extLst>
                </a:gridCol>
                <a:gridCol w="1524000">
                  <a:extLst>
                    <a:ext uri="{9D8B030D-6E8A-4147-A177-3AD203B41FA5}">
                      <a16:colId xmlns:a16="http://schemas.microsoft.com/office/drawing/2014/main" val="20005"/>
                    </a:ext>
                  </a:extLst>
                </a:gridCol>
                <a:gridCol w="1600199">
                  <a:extLst>
                    <a:ext uri="{9D8B030D-6E8A-4147-A177-3AD203B41FA5}">
                      <a16:colId xmlns:a16="http://schemas.microsoft.com/office/drawing/2014/main" val="20006"/>
                    </a:ext>
                  </a:extLst>
                </a:gridCol>
              </a:tblGrid>
              <a:tr h="3890239">
                <a:tc>
                  <a:txBody>
                    <a:bodyPr/>
                    <a:lstStyle/>
                    <a:p>
                      <a:r>
                        <a:rPr lang="en-IN" sz="1800" dirty="0">
                          <a:solidFill>
                            <a:schemeClr val="tx1"/>
                          </a:solidFill>
                          <a:latin typeface="Times New Roman" panose="02020603050405020304" pitchFamily="18" charset="0"/>
                          <a:cs typeface="Times New Roman" panose="02020603050405020304" pitchFamily="18" charset="0"/>
                        </a:rPr>
                        <a:t>S. No.</a:t>
                      </a:r>
                    </a:p>
                  </a:txBody>
                  <a:tcPr/>
                </a:tc>
                <a:tc>
                  <a:txBody>
                    <a:bodyPr/>
                    <a:lstStyle/>
                    <a:p>
                      <a:r>
                        <a:rPr lang="en-IN" sz="1800" dirty="0">
                          <a:solidFill>
                            <a:schemeClr val="tx1"/>
                          </a:solidFill>
                          <a:latin typeface="Times New Roman" panose="02020603050405020304" pitchFamily="18" charset="0"/>
                          <a:cs typeface="Times New Roman" panose="02020603050405020304" pitchFamily="18" charset="0"/>
                        </a:rPr>
                        <a:t>Nature </a:t>
                      </a:r>
                    </a:p>
                    <a:p>
                      <a:r>
                        <a:rPr lang="en-IN" sz="1800" dirty="0">
                          <a:solidFill>
                            <a:schemeClr val="tx1"/>
                          </a:solidFill>
                          <a:latin typeface="Times New Roman" panose="02020603050405020304" pitchFamily="18" charset="0"/>
                          <a:cs typeface="Times New Roman" panose="02020603050405020304" pitchFamily="18" charset="0"/>
                        </a:rPr>
                        <a:t>of </a:t>
                      </a:r>
                    </a:p>
                    <a:p>
                      <a:r>
                        <a:rPr lang="en-IN" sz="1800" dirty="0">
                          <a:solidFill>
                            <a:schemeClr val="tx1"/>
                          </a:solidFill>
                          <a:latin typeface="Times New Roman" panose="02020603050405020304" pitchFamily="18" charset="0"/>
                          <a:cs typeface="Times New Roman" panose="02020603050405020304" pitchFamily="18" charset="0"/>
                        </a:rPr>
                        <a:t>loss</a:t>
                      </a:r>
                    </a:p>
                  </a:txBody>
                  <a:tcPr/>
                </a:tc>
                <a:tc>
                  <a:txBody>
                    <a:bodyPr/>
                    <a:lstStyle/>
                    <a:p>
                      <a:r>
                        <a:rPr lang="en-GB" sz="1800" dirty="0">
                          <a:solidFill>
                            <a:schemeClr val="tx1"/>
                          </a:solidFill>
                          <a:latin typeface="Times New Roman" panose="02020603050405020304" pitchFamily="18" charset="0"/>
                          <a:cs typeface="Times New Roman" panose="02020603050405020304" pitchFamily="18" charset="0"/>
                        </a:rPr>
                        <a:t>Amount</a:t>
                      </a:r>
                    </a:p>
                    <a:p>
                      <a:r>
                        <a:rPr lang="en-GB" sz="1800" dirty="0">
                          <a:solidFill>
                            <a:schemeClr val="tx1"/>
                          </a:solidFill>
                          <a:latin typeface="Times New Roman" panose="02020603050405020304" pitchFamily="18" charset="0"/>
                          <a:cs typeface="Times New Roman" panose="02020603050405020304" pitchFamily="18" charset="0"/>
                        </a:rPr>
                        <a:t>of loss</a:t>
                      </a:r>
                    </a:p>
                    <a:p>
                      <a:r>
                        <a:rPr lang="en-GB" sz="1800" dirty="0">
                          <a:solidFill>
                            <a:schemeClr val="tx1"/>
                          </a:solidFill>
                          <a:latin typeface="Times New Roman" panose="02020603050405020304" pitchFamily="18" charset="0"/>
                          <a:cs typeface="Times New Roman" panose="02020603050405020304" pitchFamily="18" charset="0"/>
                        </a:rPr>
                        <a:t>for the </a:t>
                      </a:r>
                    </a:p>
                    <a:p>
                      <a:r>
                        <a:rPr lang="en-GB" sz="1800" dirty="0">
                          <a:solidFill>
                            <a:schemeClr val="tx1"/>
                          </a:solidFill>
                          <a:latin typeface="Times New Roman" panose="02020603050405020304" pitchFamily="18" charset="0"/>
                          <a:cs typeface="Times New Roman" panose="02020603050405020304" pitchFamily="18" charset="0"/>
                        </a:rPr>
                        <a:t>current</a:t>
                      </a:r>
                    </a:p>
                    <a:p>
                      <a:r>
                        <a:rPr lang="en-GB" sz="1800" dirty="0">
                          <a:solidFill>
                            <a:schemeClr val="tx1"/>
                          </a:solidFill>
                          <a:latin typeface="Times New Roman" panose="02020603050405020304" pitchFamily="18" charset="0"/>
                          <a:cs typeface="Times New Roman" panose="02020603050405020304" pitchFamily="18" charset="0"/>
                        </a:rPr>
                        <a:t>year</a:t>
                      </a:r>
                      <a:endParaRPr lang="en-IN"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r>
                        <a:rPr lang="en-GB" sz="1800" dirty="0">
                          <a:solidFill>
                            <a:schemeClr val="tx1"/>
                          </a:solidFill>
                          <a:latin typeface="Times New Roman" panose="02020603050405020304" pitchFamily="18" charset="0"/>
                          <a:cs typeface="Times New Roman" panose="02020603050405020304" pitchFamily="18" charset="0"/>
                        </a:rPr>
                        <a:t>Brought</a:t>
                      </a:r>
                    </a:p>
                    <a:p>
                      <a:r>
                        <a:rPr lang="en-GB" sz="1800" dirty="0">
                          <a:solidFill>
                            <a:schemeClr val="tx1"/>
                          </a:solidFill>
                          <a:latin typeface="Times New Roman" panose="02020603050405020304" pitchFamily="18" charset="0"/>
                          <a:cs typeface="Times New Roman" panose="02020603050405020304" pitchFamily="18" charset="0"/>
                        </a:rPr>
                        <a:t>forward</a:t>
                      </a:r>
                    </a:p>
                    <a:p>
                      <a:r>
                        <a:rPr lang="en-GB" sz="1800" dirty="0">
                          <a:solidFill>
                            <a:schemeClr val="tx1"/>
                          </a:solidFill>
                          <a:latin typeface="Times New Roman" panose="02020603050405020304" pitchFamily="18" charset="0"/>
                          <a:cs typeface="Times New Roman" panose="02020603050405020304" pitchFamily="18" charset="0"/>
                        </a:rPr>
                        <a:t>loss of </a:t>
                      </a:r>
                    </a:p>
                    <a:p>
                      <a:r>
                        <a:rPr lang="en-GB" sz="1800" dirty="0">
                          <a:solidFill>
                            <a:schemeClr val="tx1"/>
                          </a:solidFill>
                          <a:latin typeface="Times New Roman" panose="02020603050405020304" pitchFamily="18" charset="0"/>
                          <a:cs typeface="Times New Roman" panose="02020603050405020304" pitchFamily="18" charset="0"/>
                        </a:rPr>
                        <a:t>the</a:t>
                      </a:r>
                    </a:p>
                    <a:p>
                      <a:r>
                        <a:rPr lang="en-GB" sz="1800" dirty="0">
                          <a:solidFill>
                            <a:schemeClr val="tx1"/>
                          </a:solidFill>
                          <a:latin typeface="Times New Roman" panose="02020603050405020304" pitchFamily="18" charset="0"/>
                          <a:cs typeface="Times New Roman" panose="02020603050405020304" pitchFamily="18" charset="0"/>
                        </a:rPr>
                        <a:t>earlier </a:t>
                      </a:r>
                    </a:p>
                    <a:p>
                      <a:r>
                        <a:rPr lang="en-GB" sz="1800" dirty="0">
                          <a:solidFill>
                            <a:schemeClr val="tx1"/>
                          </a:solidFill>
                          <a:latin typeface="Times New Roman" panose="02020603050405020304" pitchFamily="18" charset="0"/>
                          <a:cs typeface="Times New Roman" panose="02020603050405020304" pitchFamily="18" charset="0"/>
                        </a:rPr>
                        <a:t>year(s)</a:t>
                      </a:r>
                    </a:p>
                  </a:txBody>
                  <a:tcPr/>
                </a:tc>
                <a:tc>
                  <a:txBody>
                    <a:bodyPr/>
                    <a:lstStyle/>
                    <a:p>
                      <a:r>
                        <a:rPr lang="en-GB" sz="1800" dirty="0">
                          <a:solidFill>
                            <a:schemeClr val="tx1"/>
                          </a:solidFill>
                          <a:latin typeface="Times New Roman" panose="02020603050405020304" pitchFamily="18" charset="0"/>
                          <a:cs typeface="Times New Roman" panose="02020603050405020304" pitchFamily="18" charset="0"/>
                        </a:rPr>
                        <a:t>Total loss</a:t>
                      </a:r>
                    </a:p>
                    <a:p>
                      <a:r>
                        <a:rPr lang="en-GB" sz="1800" dirty="0">
                          <a:solidFill>
                            <a:schemeClr val="tx1"/>
                          </a:solidFill>
                          <a:latin typeface="Times New Roman" panose="02020603050405020304" pitchFamily="18" charset="0"/>
                          <a:cs typeface="Times New Roman" panose="02020603050405020304" pitchFamily="18" charset="0"/>
                        </a:rPr>
                        <a:t>to</a:t>
                      </a:r>
                    </a:p>
                    <a:p>
                      <a:r>
                        <a:rPr lang="en-GB" sz="1800" dirty="0">
                          <a:solidFill>
                            <a:schemeClr val="tx1"/>
                          </a:solidFill>
                          <a:latin typeface="Times New Roman" panose="02020603050405020304" pitchFamily="18" charset="0"/>
                          <a:cs typeface="Times New Roman" panose="02020603050405020304" pitchFamily="18" charset="0"/>
                        </a:rPr>
                        <a:t>be carried</a:t>
                      </a:r>
                    </a:p>
                    <a:p>
                      <a:r>
                        <a:rPr lang="en-GB" sz="1800" dirty="0">
                          <a:solidFill>
                            <a:schemeClr val="tx1"/>
                          </a:solidFill>
                          <a:latin typeface="Times New Roman" panose="02020603050405020304" pitchFamily="18" charset="0"/>
                          <a:cs typeface="Times New Roman" panose="02020603050405020304" pitchFamily="18" charset="0"/>
                        </a:rPr>
                        <a:t>forward to </a:t>
                      </a:r>
                    </a:p>
                    <a:p>
                      <a:r>
                        <a:rPr lang="en-GB" sz="1800" dirty="0">
                          <a:solidFill>
                            <a:schemeClr val="tx1"/>
                          </a:solidFill>
                          <a:latin typeface="Times New Roman" panose="02020603050405020304" pitchFamily="18" charset="0"/>
                          <a:cs typeface="Times New Roman" panose="02020603050405020304" pitchFamily="18" charset="0"/>
                        </a:rPr>
                        <a:t>the</a:t>
                      </a:r>
                    </a:p>
                    <a:p>
                      <a:r>
                        <a:rPr lang="en-GB" sz="1800" dirty="0">
                          <a:solidFill>
                            <a:schemeClr val="tx1"/>
                          </a:solidFill>
                          <a:latin typeface="Times New Roman" panose="02020603050405020304" pitchFamily="18" charset="0"/>
                          <a:cs typeface="Times New Roman" panose="02020603050405020304" pitchFamily="18" charset="0"/>
                        </a:rPr>
                        <a:t>subsequent </a:t>
                      </a:r>
                    </a:p>
                    <a:p>
                      <a:r>
                        <a:rPr lang="en-GB" sz="1800" dirty="0">
                          <a:solidFill>
                            <a:schemeClr val="tx1"/>
                          </a:solidFill>
                          <a:latin typeface="Times New Roman" panose="02020603050405020304" pitchFamily="18" charset="0"/>
                          <a:cs typeface="Times New Roman" panose="02020603050405020304" pitchFamily="18" charset="0"/>
                        </a:rPr>
                        <a:t>year</a:t>
                      </a:r>
                      <a:endParaRPr lang="en-IN"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r>
                        <a:rPr lang="en-GB" sz="1800" dirty="0">
                          <a:solidFill>
                            <a:schemeClr val="tx1"/>
                          </a:solidFill>
                          <a:latin typeface="Times New Roman" panose="02020603050405020304" pitchFamily="18" charset="0"/>
                          <a:cs typeface="Times New Roman" panose="02020603050405020304" pitchFamily="18" charset="0"/>
                        </a:rPr>
                        <a:t>Break- up of the </a:t>
                      </a:r>
                    </a:p>
                    <a:p>
                      <a:r>
                        <a:rPr lang="en-GB" sz="1800" dirty="0">
                          <a:solidFill>
                            <a:schemeClr val="tx1"/>
                          </a:solidFill>
                          <a:latin typeface="Times New Roman" panose="02020603050405020304" pitchFamily="18" charset="0"/>
                          <a:cs typeface="Times New Roman" panose="02020603050405020304" pitchFamily="18" charset="0"/>
                        </a:rPr>
                        <a:t>speculation </a:t>
                      </a:r>
                    </a:p>
                    <a:p>
                      <a:r>
                        <a:rPr lang="en-GB" sz="1800" dirty="0">
                          <a:solidFill>
                            <a:schemeClr val="tx1"/>
                          </a:solidFill>
                          <a:latin typeface="Times New Roman" panose="02020603050405020304" pitchFamily="18" charset="0"/>
                          <a:cs typeface="Times New Roman" panose="02020603050405020304" pitchFamily="18" charset="0"/>
                        </a:rPr>
                        <a:t>loss in </a:t>
                      </a:r>
                    </a:p>
                    <a:p>
                      <a:r>
                        <a:rPr lang="en-GB" sz="1800" dirty="0">
                          <a:solidFill>
                            <a:schemeClr val="tx1"/>
                          </a:solidFill>
                          <a:latin typeface="Times New Roman" panose="02020603050405020304" pitchFamily="18" charset="0"/>
                          <a:cs typeface="Times New Roman" panose="02020603050405020304" pitchFamily="18" charset="0"/>
                        </a:rPr>
                        <a:t>terms of the </a:t>
                      </a:r>
                    </a:p>
                    <a:p>
                      <a:r>
                        <a:rPr lang="en-GB" sz="1800" dirty="0">
                          <a:solidFill>
                            <a:schemeClr val="tx1"/>
                          </a:solidFill>
                          <a:latin typeface="Times New Roman" panose="02020603050405020304" pitchFamily="18" charset="0"/>
                          <a:cs typeface="Times New Roman" panose="02020603050405020304" pitchFamily="18" charset="0"/>
                        </a:rPr>
                        <a:t>number of </a:t>
                      </a:r>
                    </a:p>
                    <a:p>
                      <a:r>
                        <a:rPr lang="en-GB" sz="1800" dirty="0">
                          <a:solidFill>
                            <a:schemeClr val="tx1"/>
                          </a:solidFill>
                          <a:latin typeface="Times New Roman" panose="02020603050405020304" pitchFamily="18" charset="0"/>
                          <a:cs typeface="Times New Roman" panose="02020603050405020304" pitchFamily="18" charset="0"/>
                        </a:rPr>
                        <a:t>years for</a:t>
                      </a:r>
                    </a:p>
                    <a:p>
                      <a:r>
                        <a:rPr lang="en-GB" sz="1800" dirty="0">
                          <a:solidFill>
                            <a:schemeClr val="tx1"/>
                          </a:solidFill>
                          <a:latin typeface="Times New Roman" panose="02020603050405020304" pitchFamily="18" charset="0"/>
                          <a:cs typeface="Times New Roman" panose="02020603050405020304" pitchFamily="18" charset="0"/>
                        </a:rPr>
                        <a:t>which it has </a:t>
                      </a:r>
                    </a:p>
                    <a:p>
                      <a:r>
                        <a:rPr lang="en-GB" sz="1800" dirty="0">
                          <a:solidFill>
                            <a:schemeClr val="tx1"/>
                          </a:solidFill>
                          <a:latin typeface="Times New Roman" panose="02020603050405020304" pitchFamily="18" charset="0"/>
                          <a:cs typeface="Times New Roman" panose="02020603050405020304" pitchFamily="18" charset="0"/>
                        </a:rPr>
                        <a:t>been </a:t>
                      </a:r>
                    </a:p>
                    <a:p>
                      <a:r>
                        <a:rPr lang="en-GB" sz="1800" dirty="0">
                          <a:solidFill>
                            <a:schemeClr val="tx1"/>
                          </a:solidFill>
                          <a:latin typeface="Times New Roman" panose="02020603050405020304" pitchFamily="18" charset="0"/>
                          <a:cs typeface="Times New Roman" panose="02020603050405020304" pitchFamily="18" charset="0"/>
                        </a:rPr>
                        <a:t>carried </a:t>
                      </a:r>
                    </a:p>
                    <a:p>
                      <a:r>
                        <a:rPr lang="en-GB" sz="1800" dirty="0">
                          <a:solidFill>
                            <a:schemeClr val="tx1"/>
                          </a:solidFill>
                          <a:latin typeface="Times New Roman" panose="02020603050405020304" pitchFamily="18" charset="0"/>
                          <a:cs typeface="Times New Roman" panose="02020603050405020304" pitchFamily="18" charset="0"/>
                        </a:rPr>
                        <a:t>forward</a:t>
                      </a:r>
                    </a:p>
                  </a:txBody>
                  <a:tcPr/>
                </a:tc>
                <a:tc>
                  <a:txBody>
                    <a:bodyPr/>
                    <a:lstStyle/>
                    <a:p>
                      <a:r>
                        <a:rPr lang="en-GB" sz="1800" dirty="0">
                          <a:solidFill>
                            <a:schemeClr val="tx1"/>
                          </a:solidFill>
                          <a:latin typeface="Times New Roman" panose="02020603050405020304" pitchFamily="18" charset="0"/>
                          <a:cs typeface="Times New Roman" panose="02020603050405020304" pitchFamily="18" charset="0"/>
                        </a:rPr>
                        <a:t>Whether </a:t>
                      </a:r>
                    </a:p>
                    <a:p>
                      <a:r>
                        <a:rPr lang="en-GB" sz="1800" dirty="0">
                          <a:solidFill>
                            <a:schemeClr val="tx1"/>
                          </a:solidFill>
                          <a:latin typeface="Times New Roman" panose="02020603050405020304" pitchFamily="18" charset="0"/>
                          <a:cs typeface="Times New Roman" panose="02020603050405020304" pitchFamily="18" charset="0"/>
                        </a:rPr>
                        <a:t>the</a:t>
                      </a:r>
                    </a:p>
                    <a:p>
                      <a:r>
                        <a:rPr lang="en-GB" sz="1800" dirty="0">
                          <a:solidFill>
                            <a:schemeClr val="tx1"/>
                          </a:solidFill>
                          <a:latin typeface="Times New Roman" panose="02020603050405020304" pitchFamily="18" charset="0"/>
                          <a:cs typeface="Times New Roman" panose="02020603050405020304" pitchFamily="18" charset="0"/>
                        </a:rPr>
                        <a:t>speculation</a:t>
                      </a:r>
                    </a:p>
                    <a:p>
                      <a:r>
                        <a:rPr lang="en-GB" sz="1800" dirty="0">
                          <a:solidFill>
                            <a:schemeClr val="tx1"/>
                          </a:solidFill>
                          <a:latin typeface="Times New Roman" panose="02020603050405020304" pitchFamily="18" charset="0"/>
                          <a:cs typeface="Times New Roman" panose="02020603050405020304" pitchFamily="18" charset="0"/>
                        </a:rPr>
                        <a:t>loss has</a:t>
                      </a:r>
                    </a:p>
                    <a:p>
                      <a:r>
                        <a:rPr lang="en-GB" sz="1800" dirty="0">
                          <a:solidFill>
                            <a:schemeClr val="tx1"/>
                          </a:solidFill>
                          <a:latin typeface="Times New Roman" panose="02020603050405020304" pitchFamily="18" charset="0"/>
                          <a:cs typeface="Times New Roman" panose="02020603050405020304" pitchFamily="18" charset="0"/>
                        </a:rPr>
                        <a:t>been set </a:t>
                      </a:r>
                    </a:p>
                    <a:p>
                      <a:r>
                        <a:rPr lang="en-GB" sz="1800" dirty="0">
                          <a:solidFill>
                            <a:schemeClr val="tx1"/>
                          </a:solidFill>
                          <a:latin typeface="Times New Roman" panose="02020603050405020304" pitchFamily="18" charset="0"/>
                          <a:cs typeface="Times New Roman" panose="02020603050405020304" pitchFamily="18" charset="0"/>
                        </a:rPr>
                        <a:t>off against </a:t>
                      </a:r>
                    </a:p>
                    <a:p>
                      <a:r>
                        <a:rPr lang="en-GB" sz="1800" dirty="0">
                          <a:solidFill>
                            <a:schemeClr val="tx1"/>
                          </a:solidFill>
                          <a:latin typeface="Times New Roman" panose="02020603050405020304" pitchFamily="18" charset="0"/>
                          <a:cs typeface="Times New Roman" panose="02020603050405020304" pitchFamily="18" charset="0"/>
                        </a:rPr>
                        <a:t>any other </a:t>
                      </a:r>
                    </a:p>
                    <a:p>
                      <a:r>
                        <a:rPr lang="en-GB" sz="1800" dirty="0">
                          <a:solidFill>
                            <a:schemeClr val="tx1"/>
                          </a:solidFill>
                          <a:latin typeface="Times New Roman" panose="02020603050405020304" pitchFamily="18" charset="0"/>
                          <a:cs typeface="Times New Roman" panose="02020603050405020304" pitchFamily="18" charset="0"/>
                        </a:rPr>
                        <a:t>income </a:t>
                      </a:r>
                    </a:p>
                    <a:p>
                      <a:r>
                        <a:rPr lang="en-GB" sz="1800" dirty="0">
                          <a:solidFill>
                            <a:schemeClr val="tx1"/>
                          </a:solidFill>
                          <a:latin typeface="Times New Roman" panose="02020603050405020304" pitchFamily="18" charset="0"/>
                          <a:cs typeface="Times New Roman" panose="02020603050405020304" pitchFamily="18" charset="0"/>
                        </a:rPr>
                        <a:t>other than</a:t>
                      </a:r>
                    </a:p>
                    <a:p>
                      <a:r>
                        <a:rPr lang="en-GB" sz="1800" dirty="0">
                          <a:solidFill>
                            <a:schemeClr val="tx1"/>
                          </a:solidFill>
                          <a:latin typeface="Times New Roman" panose="02020603050405020304" pitchFamily="18" charset="0"/>
                          <a:cs typeface="Times New Roman" panose="02020603050405020304" pitchFamily="18" charset="0"/>
                        </a:rPr>
                        <a:t>profit &amp; </a:t>
                      </a:r>
                    </a:p>
                    <a:p>
                      <a:r>
                        <a:rPr lang="en-GB" sz="1800" dirty="0">
                          <a:solidFill>
                            <a:schemeClr val="tx1"/>
                          </a:solidFill>
                          <a:latin typeface="Times New Roman" panose="02020603050405020304" pitchFamily="18" charset="0"/>
                          <a:cs typeface="Times New Roman" panose="02020603050405020304" pitchFamily="18" charset="0"/>
                        </a:rPr>
                        <a:t>loss, if any, </a:t>
                      </a:r>
                    </a:p>
                    <a:p>
                      <a:r>
                        <a:rPr lang="en-GB" sz="1800" dirty="0">
                          <a:solidFill>
                            <a:schemeClr val="tx1"/>
                          </a:solidFill>
                          <a:latin typeface="Times New Roman" panose="02020603050405020304" pitchFamily="18" charset="0"/>
                          <a:cs typeface="Times New Roman" panose="02020603050405020304" pitchFamily="18" charset="0"/>
                        </a:rPr>
                        <a:t>of </a:t>
                      </a:r>
                    </a:p>
                    <a:p>
                      <a:r>
                        <a:rPr lang="en-GB" sz="1800" dirty="0">
                          <a:solidFill>
                            <a:schemeClr val="tx1"/>
                          </a:solidFill>
                          <a:latin typeface="Times New Roman" panose="02020603050405020304" pitchFamily="18" charset="0"/>
                          <a:cs typeface="Times New Roman" panose="02020603050405020304" pitchFamily="18" charset="0"/>
                        </a:rPr>
                        <a:t>speculation</a:t>
                      </a:r>
                    </a:p>
                    <a:p>
                      <a:r>
                        <a:rPr lang="en-GB" sz="1800" dirty="0">
                          <a:solidFill>
                            <a:schemeClr val="tx1"/>
                          </a:solidFill>
                          <a:latin typeface="Times New Roman" panose="02020603050405020304" pitchFamily="18" charset="0"/>
                          <a:cs typeface="Times New Roman" panose="02020603050405020304" pitchFamily="18" charset="0"/>
                        </a:rPr>
                        <a:t>business</a:t>
                      </a:r>
                      <a:endParaRPr lang="en-IN" sz="18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0"/>
                  </a:ext>
                </a:extLst>
              </a:tr>
              <a:tr h="376961">
                <a:tc>
                  <a:txBody>
                    <a:bodyPr/>
                    <a:lstStyle/>
                    <a:p>
                      <a:endParaRPr lang="en-IN" sz="2000">
                        <a:solidFill>
                          <a:schemeClr val="tx1"/>
                        </a:solidFill>
                        <a:latin typeface="Times New Roman" panose="02020603050405020304" pitchFamily="18" charset="0"/>
                        <a:cs typeface="Times New Roman" panose="02020603050405020304" pitchFamily="18" charset="0"/>
                      </a:endParaRPr>
                    </a:p>
                  </a:txBody>
                  <a:tcPr/>
                </a:tc>
                <a:tc>
                  <a:txBody>
                    <a:bodyPr/>
                    <a:lstStyle/>
                    <a:p>
                      <a:endParaRPr lang="en-IN" sz="2000">
                        <a:solidFill>
                          <a:schemeClr val="tx1"/>
                        </a:solidFill>
                        <a:latin typeface="Times New Roman" panose="02020603050405020304" pitchFamily="18" charset="0"/>
                        <a:cs typeface="Times New Roman" panose="02020603050405020304" pitchFamily="18" charset="0"/>
                      </a:endParaRPr>
                    </a:p>
                  </a:txBody>
                  <a:tcPr/>
                </a:tc>
                <a:tc>
                  <a:txBody>
                    <a:bodyPr/>
                    <a:lstStyle/>
                    <a:p>
                      <a:endParaRPr lang="en-IN" sz="2000">
                        <a:solidFill>
                          <a:schemeClr val="tx1"/>
                        </a:solidFill>
                        <a:latin typeface="Times New Roman" panose="02020603050405020304" pitchFamily="18" charset="0"/>
                        <a:cs typeface="Times New Roman" panose="02020603050405020304" pitchFamily="18" charset="0"/>
                      </a:endParaRPr>
                    </a:p>
                  </a:txBody>
                  <a:tcPr/>
                </a:tc>
                <a:tc>
                  <a:txBody>
                    <a:bodyPr/>
                    <a:lstStyle/>
                    <a:p>
                      <a:endParaRPr lang="en-IN" sz="2000">
                        <a:solidFill>
                          <a:schemeClr val="tx1"/>
                        </a:solidFill>
                        <a:latin typeface="Times New Roman" panose="02020603050405020304" pitchFamily="18" charset="0"/>
                        <a:cs typeface="Times New Roman" panose="02020603050405020304" pitchFamily="18" charset="0"/>
                      </a:endParaRPr>
                    </a:p>
                  </a:txBody>
                  <a:tcPr/>
                </a:tc>
                <a:tc>
                  <a:txBody>
                    <a:bodyPr/>
                    <a:lstStyle/>
                    <a:p>
                      <a:endParaRPr lang="en-IN" sz="2000">
                        <a:solidFill>
                          <a:schemeClr val="tx1"/>
                        </a:solidFill>
                        <a:latin typeface="Times New Roman" panose="02020603050405020304" pitchFamily="18" charset="0"/>
                        <a:cs typeface="Times New Roman" panose="02020603050405020304" pitchFamily="18" charset="0"/>
                      </a:endParaRPr>
                    </a:p>
                  </a:txBody>
                  <a:tcPr/>
                </a:tc>
                <a:tc>
                  <a:txBody>
                    <a:bodyPr/>
                    <a:lstStyle/>
                    <a:p>
                      <a:endParaRPr lang="en-IN" sz="2000">
                        <a:solidFill>
                          <a:schemeClr val="tx1"/>
                        </a:solidFill>
                        <a:latin typeface="Times New Roman" panose="02020603050405020304" pitchFamily="18" charset="0"/>
                        <a:cs typeface="Times New Roman" panose="02020603050405020304" pitchFamily="18" charset="0"/>
                      </a:endParaRPr>
                    </a:p>
                  </a:txBody>
                  <a:tcPr/>
                </a:tc>
                <a:tc>
                  <a:txBody>
                    <a:bodyPr/>
                    <a:lstStyle/>
                    <a:p>
                      <a:endParaRPr lang="en-IN" sz="20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bl>
          </a:graphicData>
        </a:graphic>
      </p:graphicFrame>
      <p:sp>
        <p:nvSpPr>
          <p:cNvPr id="5" name="Footer Placeholder 4"/>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593272843"/>
      </p:ext>
    </p:extLst>
  </p:cSld>
  <p:clrMapOvr>
    <a:masterClrMapping/>
  </p:clrMapOvr>
</p:sld>
</file>

<file path=ppt/slides/slide6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381000"/>
            <a:ext cx="8534400" cy="5626291"/>
          </a:xfrm>
        </p:spPr>
        <p:txBody>
          <a:bodyPr>
            <a:normAutofit/>
          </a:bodyPr>
          <a:lstStyle/>
          <a:p>
            <a:pPr marL="109728" indent="0" algn="ctr">
              <a:buNone/>
            </a:pPr>
            <a:r>
              <a:rPr lang="en-US" sz="2400" b="1" dirty="0">
                <a:latin typeface="Times New Roman" pitchFamily="18" charset="0"/>
                <a:cs typeface="Times New Roman" pitchFamily="18" charset="0"/>
              </a:rPr>
              <a:t>As per Page no 305 of Guidance Note on Tax Audit u/s. 44AB of IT Act, 1961 (Revised 2026)</a:t>
            </a:r>
            <a:endParaRPr lang="en-GB" sz="2400" b="1" dirty="0">
              <a:latin typeface="Times New Roman" panose="02020603050405020304" pitchFamily="18" charset="0"/>
              <a:cs typeface="Times New Roman" panose="02020603050405020304" pitchFamily="18" charset="0"/>
            </a:endParaRPr>
          </a:p>
          <a:p>
            <a:pPr marL="109728" indent="0" algn="just">
              <a:buNone/>
            </a:pPr>
            <a:r>
              <a:rPr lang="en-GB" sz="2400" b="1" dirty="0">
                <a:latin typeface="Times New Roman" panose="02020603050405020304" pitchFamily="18" charset="0"/>
                <a:cs typeface="Times New Roman" panose="02020603050405020304" pitchFamily="18" charset="0"/>
              </a:rPr>
              <a:t>63. Clause 32(d) – Details of Losses incurred in respect of a Specified business as referred to under section 73A.</a:t>
            </a:r>
          </a:p>
          <a:p>
            <a:pPr marL="109728" indent="0" algn="just">
              <a:buNone/>
            </a:pPr>
            <a:r>
              <a:rPr lang="en-GB" sz="2400" dirty="0">
                <a:latin typeface="Times New Roman" panose="02020603050405020304" pitchFamily="18" charset="0"/>
                <a:cs typeface="Times New Roman" panose="02020603050405020304" pitchFamily="18" charset="0"/>
              </a:rPr>
              <a:t>63.1 </a:t>
            </a:r>
            <a:r>
              <a:rPr lang="en-US" sz="2400" dirty="0">
                <a:latin typeface="Times New Roman" panose="02020603050405020304" pitchFamily="18" charset="0"/>
                <a:cs typeface="Times New Roman" panose="02020603050405020304" pitchFamily="18" charset="0"/>
              </a:rPr>
              <a:t>Section 73A provides for provisions relating to carry forward and set off of losses by specified business. </a:t>
            </a:r>
          </a:p>
          <a:p>
            <a:pPr marL="109728" indent="0" algn="just">
              <a:buNone/>
            </a:pPr>
            <a:r>
              <a:rPr lang="en-US" sz="2400" dirty="0">
                <a:latin typeface="Times New Roman" panose="02020603050405020304" pitchFamily="18" charset="0"/>
                <a:cs typeface="Times New Roman" panose="02020603050405020304" pitchFamily="18" charset="0"/>
              </a:rPr>
              <a:t>It provides that any loss, computed in respect of any specified business referred to in section 35AD shall not be set off except against profits and gains, if any, of any other specified business. </a:t>
            </a:r>
          </a:p>
          <a:p>
            <a:pPr marL="109728" indent="0" algn="just">
              <a:buNone/>
            </a:pPr>
            <a:r>
              <a:rPr lang="en-US" sz="2400" dirty="0">
                <a:latin typeface="Times New Roman" panose="02020603050405020304" pitchFamily="18" charset="0"/>
                <a:cs typeface="Times New Roman" panose="02020603050405020304" pitchFamily="18" charset="0"/>
              </a:rPr>
              <a:t>It is not necessary that the nature of specified business in which loss is set off should be the same as that of the specified business in which loss was incurred.</a:t>
            </a:r>
            <a:endParaRPr lang="en-IN" sz="240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762549137"/>
      </p:ext>
    </p:extLst>
  </p:cSld>
  <p:clrMapOvr>
    <a:masterClrMapping/>
  </p:clrMapOvr>
</p:sld>
</file>

<file path=ppt/slides/slide6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260648"/>
            <a:ext cx="8712968" cy="5746643"/>
          </a:xfrm>
        </p:spPr>
        <p:txBody>
          <a:bodyPr>
            <a:normAutofit/>
          </a:bodyPr>
          <a:lstStyle/>
          <a:p>
            <a:pPr marL="109728" indent="0" algn="ctr">
              <a:buNone/>
            </a:pPr>
            <a:r>
              <a:rPr lang="en-US" sz="2400" b="1" dirty="0">
                <a:latin typeface="Times New Roman" pitchFamily="18" charset="0"/>
                <a:cs typeface="Times New Roman" pitchFamily="18" charset="0"/>
              </a:rPr>
              <a:t>As per Page no 305 of Guidance Note on Tax Audit u/s. 44AB of IT Act, 1961 (Revised 2026)</a:t>
            </a:r>
          </a:p>
          <a:p>
            <a:pPr marL="109728" indent="0" algn="just">
              <a:buNone/>
            </a:pPr>
            <a:r>
              <a:rPr lang="en-GB" sz="2400" dirty="0">
                <a:latin typeface="Times New Roman" panose="02020603050405020304" pitchFamily="18" charset="0"/>
                <a:cs typeface="Times New Roman" panose="02020603050405020304" pitchFamily="18" charset="0"/>
              </a:rPr>
              <a:t>63.3 </a:t>
            </a:r>
            <a:r>
              <a:rPr lang="en-US" sz="2400" dirty="0">
                <a:latin typeface="Times New Roman" panose="02020603050405020304" pitchFamily="18" charset="0"/>
                <a:cs typeface="Times New Roman" panose="02020603050405020304" pitchFamily="18" charset="0"/>
              </a:rPr>
              <a:t>Under clause 32(d), the tax auditor has to verify from the books of account and other relevant documents as to whether the </a:t>
            </a:r>
            <a:r>
              <a:rPr lang="en-US" sz="2400" dirty="0" err="1">
                <a:latin typeface="Times New Roman" panose="02020603050405020304" pitchFamily="18" charset="0"/>
                <a:cs typeface="Times New Roman" panose="02020603050405020304" pitchFamily="18" charset="0"/>
              </a:rPr>
              <a:t>assessee</a:t>
            </a:r>
            <a:r>
              <a:rPr lang="en-US" sz="2400" dirty="0">
                <a:latin typeface="Times New Roman" panose="02020603050405020304" pitchFamily="18" charset="0"/>
                <a:cs typeface="Times New Roman" panose="02020603050405020304" pitchFamily="18" charset="0"/>
              </a:rPr>
              <a:t> is carrying on specified business as referred to under section 35AD. </a:t>
            </a:r>
          </a:p>
          <a:p>
            <a:pPr marL="109728" indent="0" algn="just">
              <a:buNone/>
            </a:pPr>
            <a:r>
              <a:rPr lang="en-US" sz="2400" dirty="0">
                <a:latin typeface="Times New Roman" panose="02020603050405020304" pitchFamily="18" charset="0"/>
                <a:cs typeface="Times New Roman" panose="02020603050405020304" pitchFamily="18" charset="0"/>
              </a:rPr>
              <a:t>In case the auditor is of the opinion that the </a:t>
            </a:r>
            <a:r>
              <a:rPr lang="en-US" sz="2400" dirty="0" err="1">
                <a:latin typeface="Times New Roman" panose="02020603050405020304" pitchFamily="18" charset="0"/>
                <a:cs typeface="Times New Roman" panose="02020603050405020304" pitchFamily="18" charset="0"/>
              </a:rPr>
              <a:t>assessee</a:t>
            </a:r>
            <a:r>
              <a:rPr lang="en-US" sz="2400" dirty="0">
                <a:latin typeface="Times New Roman" panose="02020603050405020304" pitchFamily="18" charset="0"/>
                <a:cs typeface="Times New Roman" panose="02020603050405020304" pitchFamily="18" charset="0"/>
              </a:rPr>
              <a:t> is carrying on such specified business, he has to furnish the details of the loss incurred, if any, in respect of any specified business during the previous year. </a:t>
            </a:r>
          </a:p>
          <a:p>
            <a:pPr marL="109728" indent="0" algn="just">
              <a:buNone/>
            </a:pPr>
            <a:r>
              <a:rPr lang="en-US" sz="2400" dirty="0">
                <a:latin typeface="Times New Roman" panose="02020603050405020304" pitchFamily="18" charset="0"/>
                <a:cs typeface="Times New Roman" panose="02020603050405020304" pitchFamily="18" charset="0"/>
              </a:rPr>
              <a:t>In case the </a:t>
            </a:r>
            <a:r>
              <a:rPr lang="en-US" sz="2400" dirty="0" err="1">
                <a:latin typeface="Times New Roman" panose="02020603050405020304" pitchFamily="18" charset="0"/>
                <a:cs typeface="Times New Roman" panose="02020603050405020304" pitchFamily="18" charset="0"/>
              </a:rPr>
              <a:t>assessee</a:t>
            </a:r>
            <a:r>
              <a:rPr lang="en-US" sz="2400" dirty="0">
                <a:latin typeface="Times New Roman" panose="02020603050405020304" pitchFamily="18" charset="0"/>
                <a:cs typeface="Times New Roman" panose="02020603050405020304" pitchFamily="18" charset="0"/>
              </a:rPr>
              <a:t> carries on more than one specified businesses, and losses have been incurred in more than one such business, the details of the loss incurred with respect of each business is to be specified separately.</a:t>
            </a:r>
            <a:endParaRPr lang="en-GB" sz="240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296811413"/>
      </p:ext>
    </p:extLst>
  </p:cSld>
  <p:clrMapOvr>
    <a:masterClrMapping/>
  </p:clrMapOvr>
</p:sld>
</file>

<file path=ppt/slides/slide6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381000"/>
            <a:ext cx="8839200" cy="5928320"/>
          </a:xfrm>
        </p:spPr>
        <p:txBody>
          <a:bodyPr>
            <a:normAutofit/>
          </a:bodyPr>
          <a:lstStyle/>
          <a:p>
            <a:pPr marL="109728" indent="0" algn="ctr">
              <a:buNone/>
            </a:pPr>
            <a:r>
              <a:rPr lang="en-US" sz="2400" b="1" dirty="0">
                <a:latin typeface="Times New Roman" pitchFamily="18" charset="0"/>
                <a:cs typeface="Times New Roman" pitchFamily="18" charset="0"/>
              </a:rPr>
              <a:t>As per Page no 305 &amp; 306 of Guidance Note on Tax Audit u/s. 44AB of IT Act, 1961 (Revised 2026)</a:t>
            </a:r>
            <a:endParaRPr lang="en-GB" sz="2400" b="1" dirty="0">
              <a:latin typeface="Times New Roman" pitchFamily="18" charset="0"/>
              <a:cs typeface="Times New Roman" pitchFamily="18" charset="0"/>
            </a:endParaRPr>
          </a:p>
          <a:p>
            <a:pPr marL="109728" indent="0" algn="just">
              <a:buNone/>
            </a:pPr>
            <a:r>
              <a:rPr lang="en-GB" sz="2400" dirty="0">
                <a:latin typeface="Times New Roman" panose="02020603050405020304" pitchFamily="18" charset="0"/>
                <a:cs typeface="Times New Roman" panose="02020603050405020304" pitchFamily="18" charset="0"/>
              </a:rPr>
              <a:t>63.4 </a:t>
            </a:r>
            <a:r>
              <a:rPr lang="en-US" sz="2400" dirty="0">
                <a:latin typeface="Times New Roman" panose="02020603050405020304" pitchFamily="18" charset="0"/>
                <a:cs typeface="Times New Roman" panose="02020603050405020304" pitchFamily="18" charset="0"/>
              </a:rPr>
              <a:t>It is recommended that the tax auditor maintains the following information in his working papers for the purpose of verifying the reporting in this clause in the format provided in the e-filing utility:</a:t>
            </a:r>
            <a:endParaRPr lang="en-IN" sz="2400" dirty="0"/>
          </a:p>
        </p:txBody>
      </p:sp>
      <p:graphicFrame>
        <p:nvGraphicFramePr>
          <p:cNvPr id="4" name="Table 3"/>
          <p:cNvGraphicFramePr>
            <a:graphicFrameLocks noGrp="1"/>
          </p:cNvGraphicFramePr>
          <p:nvPr>
            <p:extLst>
              <p:ext uri="{D42A27DB-BD31-4B8C-83A1-F6EECF244321}">
                <p14:modId xmlns:p14="http://schemas.microsoft.com/office/powerpoint/2010/main" val="4281299994"/>
              </p:ext>
            </p:extLst>
          </p:nvPr>
        </p:nvGraphicFramePr>
        <p:xfrm>
          <a:off x="185058" y="2460695"/>
          <a:ext cx="8806542" cy="3760241"/>
        </p:xfrm>
        <a:graphic>
          <a:graphicData uri="http://schemas.openxmlformats.org/drawingml/2006/table">
            <a:tbl>
              <a:tblPr firstRow="1" bandRow="1">
                <a:tableStyleId>{5C22544A-7EE6-4342-B048-85BDC9FD1C3A}</a:tableStyleId>
              </a:tblPr>
              <a:tblGrid>
                <a:gridCol w="500742">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600200">
                  <a:extLst>
                    <a:ext uri="{9D8B030D-6E8A-4147-A177-3AD203B41FA5}">
                      <a16:colId xmlns:a16="http://schemas.microsoft.com/office/drawing/2014/main" val="20002"/>
                    </a:ext>
                  </a:extLst>
                </a:gridCol>
                <a:gridCol w="1143000">
                  <a:extLst>
                    <a:ext uri="{9D8B030D-6E8A-4147-A177-3AD203B41FA5}">
                      <a16:colId xmlns:a16="http://schemas.microsoft.com/office/drawing/2014/main" val="20003"/>
                    </a:ext>
                  </a:extLst>
                </a:gridCol>
                <a:gridCol w="1066800">
                  <a:extLst>
                    <a:ext uri="{9D8B030D-6E8A-4147-A177-3AD203B41FA5}">
                      <a16:colId xmlns:a16="http://schemas.microsoft.com/office/drawing/2014/main" val="20004"/>
                    </a:ext>
                  </a:extLst>
                </a:gridCol>
                <a:gridCol w="685800">
                  <a:extLst>
                    <a:ext uri="{9D8B030D-6E8A-4147-A177-3AD203B41FA5}">
                      <a16:colId xmlns:a16="http://schemas.microsoft.com/office/drawing/2014/main" val="20005"/>
                    </a:ext>
                  </a:extLst>
                </a:gridCol>
                <a:gridCol w="1371600">
                  <a:extLst>
                    <a:ext uri="{9D8B030D-6E8A-4147-A177-3AD203B41FA5}">
                      <a16:colId xmlns:a16="http://schemas.microsoft.com/office/drawing/2014/main" val="20006"/>
                    </a:ext>
                  </a:extLst>
                </a:gridCol>
                <a:gridCol w="1295400">
                  <a:extLst>
                    <a:ext uri="{9D8B030D-6E8A-4147-A177-3AD203B41FA5}">
                      <a16:colId xmlns:a16="http://schemas.microsoft.com/office/drawing/2014/main" val="20007"/>
                    </a:ext>
                  </a:extLst>
                </a:gridCol>
              </a:tblGrid>
              <a:tr h="2895600">
                <a:tc>
                  <a:txBody>
                    <a:bodyPr/>
                    <a:lstStyle/>
                    <a:p>
                      <a:r>
                        <a:rPr lang="en-IN" sz="1800" dirty="0">
                          <a:solidFill>
                            <a:schemeClr val="tx1"/>
                          </a:solidFill>
                          <a:latin typeface="Times New Roman" panose="02020603050405020304" pitchFamily="18" charset="0"/>
                          <a:cs typeface="Times New Roman" panose="02020603050405020304" pitchFamily="18" charset="0"/>
                        </a:rPr>
                        <a:t>S. No</a:t>
                      </a:r>
                    </a:p>
                  </a:txBody>
                  <a:tcPr/>
                </a:tc>
                <a:tc>
                  <a:txBody>
                    <a:bodyPr/>
                    <a:lstStyle/>
                    <a:p>
                      <a:r>
                        <a:rPr lang="en-IN" sz="1800" dirty="0">
                          <a:solidFill>
                            <a:schemeClr val="tx1"/>
                          </a:solidFill>
                          <a:latin typeface="Times New Roman" panose="02020603050405020304" pitchFamily="18" charset="0"/>
                          <a:cs typeface="Times New Roman" panose="02020603050405020304" pitchFamily="18" charset="0"/>
                        </a:rPr>
                        <a:t>Nature of specified business</a:t>
                      </a:r>
                    </a:p>
                  </a:txBody>
                  <a:tcPr/>
                </a:tc>
                <a:tc>
                  <a:txBody>
                    <a:bodyPr/>
                    <a:lstStyle/>
                    <a:p>
                      <a:r>
                        <a:rPr lang="en-US" sz="1800" dirty="0">
                          <a:solidFill>
                            <a:schemeClr val="tx1"/>
                          </a:solidFill>
                          <a:latin typeface="Times New Roman" panose="02020603050405020304" pitchFamily="18" charset="0"/>
                          <a:cs typeface="Times New Roman" panose="02020603050405020304" pitchFamily="18" charset="0"/>
                        </a:rPr>
                        <a:t>Amount of</a:t>
                      </a:r>
                    </a:p>
                    <a:p>
                      <a:r>
                        <a:rPr lang="en-US" sz="1800" dirty="0">
                          <a:solidFill>
                            <a:schemeClr val="tx1"/>
                          </a:solidFill>
                          <a:latin typeface="Times New Roman" panose="02020603050405020304" pitchFamily="18" charset="0"/>
                          <a:cs typeface="Times New Roman" panose="02020603050405020304" pitchFamily="18" charset="0"/>
                        </a:rPr>
                        <a:t>loss incurred, if any, during</a:t>
                      </a:r>
                    </a:p>
                    <a:p>
                      <a:r>
                        <a:rPr lang="en-US" sz="1800" dirty="0">
                          <a:solidFill>
                            <a:schemeClr val="tx1"/>
                          </a:solidFill>
                          <a:latin typeface="Times New Roman" panose="02020603050405020304" pitchFamily="18" charset="0"/>
                          <a:cs typeface="Times New Roman" panose="02020603050405020304" pitchFamily="18" charset="0"/>
                        </a:rPr>
                        <a:t>the previous</a:t>
                      </a:r>
                    </a:p>
                    <a:p>
                      <a:r>
                        <a:rPr lang="en-US" sz="1800" dirty="0">
                          <a:solidFill>
                            <a:schemeClr val="tx1"/>
                          </a:solidFill>
                          <a:latin typeface="Times New Roman" panose="02020603050405020304" pitchFamily="18" charset="0"/>
                          <a:cs typeface="Times New Roman" panose="02020603050405020304" pitchFamily="18" charset="0"/>
                        </a:rPr>
                        <a:t>year, with</a:t>
                      </a:r>
                    </a:p>
                    <a:p>
                      <a:r>
                        <a:rPr lang="en-US" sz="1800" dirty="0">
                          <a:solidFill>
                            <a:schemeClr val="tx1"/>
                          </a:solidFill>
                          <a:latin typeface="Times New Roman" panose="02020603050405020304" pitchFamily="18" charset="0"/>
                          <a:cs typeface="Times New Roman" panose="02020603050405020304" pitchFamily="18" charset="0"/>
                        </a:rPr>
                        <a:t>regard to the</a:t>
                      </a:r>
                    </a:p>
                    <a:p>
                      <a:r>
                        <a:rPr lang="en-US" sz="1800" dirty="0">
                          <a:solidFill>
                            <a:schemeClr val="tx1"/>
                          </a:solidFill>
                          <a:latin typeface="Times New Roman" panose="02020603050405020304" pitchFamily="18" charset="0"/>
                          <a:cs typeface="Times New Roman" panose="02020603050405020304" pitchFamily="18" charset="0"/>
                        </a:rPr>
                        <a:t>Specified business mentioned in (b)</a:t>
                      </a:r>
                      <a:endParaRPr lang="en-GB"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r>
                        <a:rPr lang="en-GB" sz="1800" dirty="0">
                          <a:solidFill>
                            <a:schemeClr val="tx1"/>
                          </a:solidFill>
                          <a:latin typeface="Times New Roman" panose="02020603050405020304" pitchFamily="18" charset="0"/>
                          <a:cs typeface="Times New Roman" panose="02020603050405020304" pitchFamily="18" charset="0"/>
                        </a:rPr>
                        <a:t>Loss from</a:t>
                      </a:r>
                    </a:p>
                    <a:p>
                      <a:r>
                        <a:rPr lang="en-US" sz="1800" dirty="0">
                          <a:solidFill>
                            <a:schemeClr val="tx1"/>
                          </a:solidFill>
                          <a:latin typeface="Times New Roman" panose="02020603050405020304" pitchFamily="18" charset="0"/>
                          <a:cs typeface="Times New Roman" panose="02020603050405020304" pitchFamily="18" charset="0"/>
                        </a:rPr>
                        <a:t>specified</a:t>
                      </a:r>
                    </a:p>
                    <a:p>
                      <a:r>
                        <a:rPr lang="en-US" sz="1800" dirty="0">
                          <a:solidFill>
                            <a:schemeClr val="tx1"/>
                          </a:solidFill>
                          <a:latin typeface="Times New Roman" panose="02020603050405020304" pitchFamily="18" charset="0"/>
                          <a:cs typeface="Times New Roman" panose="02020603050405020304" pitchFamily="18" charset="0"/>
                        </a:rPr>
                        <a:t>business</a:t>
                      </a:r>
                    </a:p>
                    <a:p>
                      <a:r>
                        <a:rPr lang="en-US" sz="1800" dirty="0">
                          <a:solidFill>
                            <a:schemeClr val="tx1"/>
                          </a:solidFill>
                          <a:latin typeface="Times New Roman" panose="02020603050405020304" pitchFamily="18" charset="0"/>
                          <a:cs typeface="Times New Roman" panose="02020603050405020304" pitchFamily="18" charset="0"/>
                        </a:rPr>
                        <a:t>brought</a:t>
                      </a:r>
                    </a:p>
                    <a:p>
                      <a:r>
                        <a:rPr lang="en-US" sz="1800" dirty="0">
                          <a:solidFill>
                            <a:schemeClr val="tx1"/>
                          </a:solidFill>
                          <a:latin typeface="Times New Roman" panose="02020603050405020304" pitchFamily="18" charset="0"/>
                          <a:cs typeface="Times New Roman" panose="02020603050405020304" pitchFamily="18" charset="0"/>
                        </a:rPr>
                        <a:t>forward</a:t>
                      </a:r>
                    </a:p>
                    <a:p>
                      <a:r>
                        <a:rPr lang="en-US" sz="1800" dirty="0">
                          <a:solidFill>
                            <a:schemeClr val="tx1"/>
                          </a:solidFill>
                          <a:latin typeface="Times New Roman" panose="02020603050405020304" pitchFamily="18" charset="0"/>
                          <a:cs typeface="Times New Roman" panose="02020603050405020304" pitchFamily="18" charset="0"/>
                        </a:rPr>
                        <a:t>from the</a:t>
                      </a:r>
                    </a:p>
                    <a:p>
                      <a:r>
                        <a:rPr lang="en-US" sz="1800" dirty="0">
                          <a:solidFill>
                            <a:schemeClr val="tx1"/>
                          </a:solidFill>
                          <a:latin typeface="Times New Roman" panose="02020603050405020304" pitchFamily="18" charset="0"/>
                          <a:cs typeface="Times New Roman" panose="02020603050405020304" pitchFamily="18" charset="0"/>
                        </a:rPr>
                        <a:t>earlier</a:t>
                      </a:r>
                    </a:p>
                    <a:p>
                      <a:r>
                        <a:rPr lang="en-US" sz="1800" dirty="0">
                          <a:solidFill>
                            <a:schemeClr val="tx1"/>
                          </a:solidFill>
                          <a:latin typeface="Times New Roman" panose="02020603050405020304" pitchFamily="18" charset="0"/>
                          <a:cs typeface="Times New Roman" panose="02020603050405020304" pitchFamily="18" charset="0"/>
                        </a:rPr>
                        <a:t>year</a:t>
                      </a:r>
                      <a:endParaRPr lang="en-GB"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r>
                        <a:rPr lang="en-US" sz="1800" dirty="0">
                          <a:solidFill>
                            <a:schemeClr val="tx1"/>
                          </a:solidFill>
                          <a:latin typeface="Times New Roman" panose="02020603050405020304" pitchFamily="18" charset="0"/>
                          <a:cs typeface="Times New Roman" panose="02020603050405020304" pitchFamily="18" charset="0"/>
                        </a:rPr>
                        <a:t>Amount</a:t>
                      </a:r>
                    </a:p>
                    <a:p>
                      <a:r>
                        <a:rPr lang="en-US" sz="1800" dirty="0">
                          <a:solidFill>
                            <a:schemeClr val="tx1"/>
                          </a:solidFill>
                          <a:latin typeface="Times New Roman" panose="02020603050405020304" pitchFamily="18" charset="0"/>
                          <a:cs typeface="Times New Roman" panose="02020603050405020304" pitchFamily="18" charset="0"/>
                        </a:rPr>
                        <a:t>of loss</a:t>
                      </a:r>
                    </a:p>
                    <a:p>
                      <a:r>
                        <a:rPr lang="en-US" sz="1800" dirty="0">
                          <a:solidFill>
                            <a:schemeClr val="tx1"/>
                          </a:solidFill>
                          <a:latin typeface="Times New Roman" panose="02020603050405020304" pitchFamily="18" charset="0"/>
                          <a:cs typeface="Times New Roman" panose="02020603050405020304" pitchFamily="18" charset="0"/>
                        </a:rPr>
                        <a:t>being set</a:t>
                      </a:r>
                    </a:p>
                    <a:p>
                      <a:r>
                        <a:rPr lang="en-US" sz="1800" dirty="0">
                          <a:solidFill>
                            <a:schemeClr val="tx1"/>
                          </a:solidFill>
                          <a:latin typeface="Times New Roman" panose="02020603050405020304" pitchFamily="18" charset="0"/>
                          <a:cs typeface="Times New Roman" panose="02020603050405020304" pitchFamily="18" charset="0"/>
                        </a:rPr>
                        <a:t>off</a:t>
                      </a:r>
                    </a:p>
                    <a:p>
                      <a:r>
                        <a:rPr lang="en-US" sz="1800" dirty="0">
                          <a:solidFill>
                            <a:schemeClr val="tx1"/>
                          </a:solidFill>
                          <a:latin typeface="Times New Roman" panose="02020603050405020304" pitchFamily="18" charset="0"/>
                          <a:cs typeface="Times New Roman" panose="02020603050405020304" pitchFamily="18" charset="0"/>
                        </a:rPr>
                        <a:t>against</a:t>
                      </a:r>
                    </a:p>
                    <a:p>
                      <a:r>
                        <a:rPr lang="en-US" sz="1800" dirty="0">
                          <a:solidFill>
                            <a:schemeClr val="tx1"/>
                          </a:solidFill>
                          <a:latin typeface="Times New Roman" panose="02020603050405020304" pitchFamily="18" charset="0"/>
                          <a:cs typeface="Times New Roman" panose="02020603050405020304" pitchFamily="18" charset="0"/>
                        </a:rPr>
                        <a:t>other</a:t>
                      </a:r>
                    </a:p>
                    <a:p>
                      <a:r>
                        <a:rPr lang="en-US" sz="1800" dirty="0">
                          <a:solidFill>
                            <a:schemeClr val="tx1"/>
                          </a:solidFill>
                          <a:latin typeface="Times New Roman" panose="02020603050405020304" pitchFamily="18" charset="0"/>
                          <a:cs typeface="Times New Roman" panose="02020603050405020304" pitchFamily="18" charset="0"/>
                        </a:rPr>
                        <a:t>specified</a:t>
                      </a:r>
                    </a:p>
                    <a:p>
                      <a:r>
                        <a:rPr lang="en-US" sz="1800" dirty="0">
                          <a:solidFill>
                            <a:schemeClr val="tx1"/>
                          </a:solidFill>
                          <a:latin typeface="Times New Roman" panose="02020603050405020304" pitchFamily="18" charset="0"/>
                          <a:cs typeface="Times New Roman" panose="02020603050405020304" pitchFamily="18" charset="0"/>
                        </a:rPr>
                        <a:t>business</a:t>
                      </a:r>
                      <a:endParaRPr lang="en-IN"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r>
                        <a:rPr lang="en-GB" sz="1800" dirty="0">
                          <a:solidFill>
                            <a:schemeClr val="tx1"/>
                          </a:solidFill>
                          <a:latin typeface="Times New Roman" panose="02020603050405020304" pitchFamily="18" charset="0"/>
                          <a:cs typeface="Times New Roman" panose="02020603050405020304" pitchFamily="18" charset="0"/>
                        </a:rPr>
                        <a:t>Year</a:t>
                      </a:r>
                    </a:p>
                    <a:p>
                      <a:r>
                        <a:rPr lang="en-GB" sz="1800" dirty="0">
                          <a:solidFill>
                            <a:schemeClr val="tx1"/>
                          </a:solidFill>
                          <a:latin typeface="Times New Roman" panose="02020603050405020304" pitchFamily="18" charset="0"/>
                          <a:cs typeface="Times New Roman" panose="02020603050405020304" pitchFamily="18" charset="0"/>
                        </a:rPr>
                        <a:t>of </a:t>
                      </a:r>
                    </a:p>
                    <a:p>
                      <a:r>
                        <a:rPr lang="en-GB" sz="1800" dirty="0">
                          <a:solidFill>
                            <a:schemeClr val="tx1"/>
                          </a:solidFill>
                          <a:latin typeface="Times New Roman" panose="02020603050405020304" pitchFamily="18" charset="0"/>
                          <a:cs typeface="Times New Roman" panose="02020603050405020304" pitchFamily="18" charset="0"/>
                        </a:rPr>
                        <a:t>loss</a:t>
                      </a:r>
                    </a:p>
                  </a:txBody>
                  <a:tcPr/>
                </a:tc>
                <a:tc>
                  <a:txBody>
                    <a:bodyPr/>
                    <a:lstStyle/>
                    <a:p>
                      <a:r>
                        <a:rPr lang="en-GB" sz="1800" dirty="0">
                          <a:solidFill>
                            <a:schemeClr val="tx1"/>
                          </a:solidFill>
                          <a:latin typeface="Times New Roman" panose="02020603050405020304" pitchFamily="18" charset="0"/>
                          <a:cs typeface="Times New Roman" panose="02020603050405020304" pitchFamily="18" charset="0"/>
                        </a:rPr>
                        <a:t>Amount </a:t>
                      </a:r>
                      <a:r>
                        <a:rPr lang="en-US" sz="1800" dirty="0">
                          <a:solidFill>
                            <a:schemeClr val="tx1"/>
                          </a:solidFill>
                          <a:latin typeface="Times New Roman" panose="02020603050405020304" pitchFamily="18" charset="0"/>
                          <a:cs typeface="Times New Roman" panose="02020603050405020304" pitchFamily="18" charset="0"/>
                        </a:rPr>
                        <a:t>of loss being</a:t>
                      </a:r>
                    </a:p>
                    <a:p>
                      <a:r>
                        <a:rPr lang="en-US" sz="1800" dirty="0">
                          <a:solidFill>
                            <a:schemeClr val="tx1"/>
                          </a:solidFill>
                          <a:latin typeface="Times New Roman" panose="02020603050405020304" pitchFamily="18" charset="0"/>
                          <a:cs typeface="Times New Roman" panose="02020603050405020304" pitchFamily="18" charset="0"/>
                        </a:rPr>
                        <a:t>Carried forward to the next</a:t>
                      </a:r>
                    </a:p>
                    <a:p>
                      <a:r>
                        <a:rPr lang="en-US" sz="1800" dirty="0">
                          <a:solidFill>
                            <a:schemeClr val="tx1"/>
                          </a:solidFill>
                          <a:latin typeface="Times New Roman" panose="02020603050405020304" pitchFamily="18" charset="0"/>
                          <a:cs typeface="Times New Roman" panose="02020603050405020304" pitchFamily="18" charset="0"/>
                        </a:rPr>
                        <a:t>assessment year</a:t>
                      </a:r>
                      <a:endParaRPr lang="en-IN"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r>
                        <a:rPr lang="en-US" sz="1800" dirty="0">
                          <a:solidFill>
                            <a:schemeClr val="tx1"/>
                          </a:solidFill>
                          <a:latin typeface="Times New Roman" panose="02020603050405020304" pitchFamily="18" charset="0"/>
                          <a:cs typeface="Times New Roman" panose="02020603050405020304" pitchFamily="18" charset="0"/>
                        </a:rPr>
                        <a:t>Whether</a:t>
                      </a:r>
                    </a:p>
                    <a:p>
                      <a:r>
                        <a:rPr lang="en-US" sz="1800" dirty="0">
                          <a:solidFill>
                            <a:schemeClr val="tx1"/>
                          </a:solidFill>
                          <a:latin typeface="Times New Roman" panose="02020603050405020304" pitchFamily="18" charset="0"/>
                          <a:cs typeface="Times New Roman" panose="02020603050405020304" pitchFamily="18" charset="0"/>
                        </a:rPr>
                        <a:t>loss set off</a:t>
                      </a:r>
                    </a:p>
                    <a:p>
                      <a:r>
                        <a:rPr lang="en-US" sz="1800" dirty="0">
                          <a:solidFill>
                            <a:schemeClr val="tx1"/>
                          </a:solidFill>
                          <a:latin typeface="Times New Roman" panose="02020603050405020304" pitchFamily="18" charset="0"/>
                          <a:cs typeface="Times New Roman" panose="02020603050405020304" pitchFamily="18" charset="0"/>
                        </a:rPr>
                        <a:t>Against any other</a:t>
                      </a:r>
                    </a:p>
                    <a:p>
                      <a:r>
                        <a:rPr lang="en-US" sz="1800" dirty="0">
                          <a:solidFill>
                            <a:schemeClr val="tx1"/>
                          </a:solidFill>
                          <a:latin typeface="Times New Roman" panose="02020603050405020304" pitchFamily="18" charset="0"/>
                          <a:cs typeface="Times New Roman" panose="02020603050405020304" pitchFamily="18" charset="0"/>
                        </a:rPr>
                        <a:t>Income other than from specified</a:t>
                      </a:r>
                    </a:p>
                    <a:p>
                      <a:r>
                        <a:rPr lang="en-US" sz="1800" dirty="0">
                          <a:solidFill>
                            <a:schemeClr val="tx1"/>
                          </a:solidFill>
                          <a:latin typeface="Times New Roman" panose="02020603050405020304" pitchFamily="18" charset="0"/>
                          <a:cs typeface="Times New Roman" panose="02020603050405020304" pitchFamily="18" charset="0"/>
                        </a:rPr>
                        <a:t>Business as per sec. 35AD of the Act</a:t>
                      </a:r>
                      <a:endParaRPr lang="en-IN" sz="18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0"/>
                  </a:ext>
                </a:extLst>
              </a:tr>
              <a:tr h="376961">
                <a:tc>
                  <a:txBody>
                    <a:bodyPr/>
                    <a:lstStyle/>
                    <a:p>
                      <a:r>
                        <a:rPr lang="en-IN"/>
                        <a:t>(a) </a:t>
                      </a:r>
                      <a:endParaRPr lang="en-IN"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r>
                        <a:rPr lang="en-IN" dirty="0"/>
                        <a:t>(b)</a:t>
                      </a:r>
                      <a:endParaRPr lang="en-IN"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r>
                        <a:rPr lang="en-IN" dirty="0"/>
                        <a:t>(c)</a:t>
                      </a:r>
                      <a:endParaRPr lang="en-IN"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r>
                        <a:rPr lang="en-IN" dirty="0"/>
                        <a:t>(d)</a:t>
                      </a:r>
                      <a:endParaRPr lang="en-IN"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r>
                        <a:rPr lang="en-IN" dirty="0"/>
                        <a:t>(e)</a:t>
                      </a:r>
                      <a:endParaRPr lang="en-IN"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r>
                        <a:rPr lang="en-IN" dirty="0"/>
                        <a:t>(f)</a:t>
                      </a:r>
                      <a:endParaRPr lang="en-IN"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r>
                        <a:rPr lang="en-IN" dirty="0"/>
                        <a:t>(g)</a:t>
                      </a:r>
                      <a:endParaRPr lang="en-IN"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r>
                        <a:rPr lang="en-IN" dirty="0"/>
                        <a:t>(h) </a:t>
                      </a:r>
                      <a:endParaRPr lang="en-IN" sz="18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bl>
          </a:graphicData>
        </a:graphic>
      </p:graphicFrame>
      <p:sp>
        <p:nvSpPr>
          <p:cNvPr id="5" name="Footer Placeholder 4"/>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893789469"/>
      </p:ext>
    </p:extLst>
  </p:cSld>
  <p:clrMapOvr>
    <a:masterClrMapping/>
  </p:clrMapOvr>
</p:sld>
</file>

<file path=ppt/slides/slide6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231352"/>
            <a:ext cx="8534400" cy="6166695"/>
          </a:xfrm>
        </p:spPr>
        <p:txBody>
          <a:bodyPr>
            <a:normAutofit/>
          </a:bodyPr>
          <a:lstStyle/>
          <a:p>
            <a:pPr marL="109728" indent="0" algn="ctr">
              <a:buNone/>
            </a:pPr>
            <a:r>
              <a:rPr lang="en-US" sz="2400" b="1" dirty="0">
                <a:latin typeface="Times New Roman" pitchFamily="18" charset="0"/>
                <a:cs typeface="Times New Roman" pitchFamily="18" charset="0"/>
              </a:rPr>
              <a:t>As per Page no 306 of Guidance Note on Tax Audit u/s. 44AB of IT Act, 1961 (Revised 2026)</a:t>
            </a:r>
            <a:endParaRPr lang="en-GB" sz="2400" b="1" dirty="0">
              <a:latin typeface="Times New Roman" panose="02020603050405020304" pitchFamily="18" charset="0"/>
              <a:cs typeface="Times New Roman" panose="02020603050405020304" pitchFamily="18" charset="0"/>
            </a:endParaRPr>
          </a:p>
          <a:p>
            <a:pPr marL="109728" indent="0" algn="just">
              <a:buNone/>
            </a:pPr>
            <a:r>
              <a:rPr lang="en-GB" sz="2400" b="1" dirty="0">
                <a:latin typeface="Times New Roman" panose="02020603050405020304" pitchFamily="18" charset="0"/>
                <a:cs typeface="Times New Roman" panose="02020603050405020304" pitchFamily="18" charset="0"/>
              </a:rPr>
              <a:t>64. Clause 32(e)-Details of speculation loss, if any, incurred from deemed Speculation business as referred to in Explanation to section 73:</a:t>
            </a:r>
          </a:p>
          <a:p>
            <a:pPr marL="109728" indent="0" algn="just">
              <a:buNone/>
            </a:pPr>
            <a:r>
              <a:rPr lang="en-GB" sz="2400" dirty="0">
                <a:latin typeface="Times New Roman" panose="02020603050405020304" pitchFamily="18" charset="0"/>
                <a:cs typeface="Times New Roman" panose="02020603050405020304" pitchFamily="18" charset="0"/>
              </a:rPr>
              <a:t>64.1 </a:t>
            </a:r>
            <a:r>
              <a:rPr lang="en-US" sz="2400" dirty="0">
                <a:latin typeface="Times New Roman" panose="02020603050405020304" pitchFamily="18" charset="0"/>
                <a:cs typeface="Times New Roman" panose="02020603050405020304" pitchFamily="18" charset="0"/>
              </a:rPr>
              <a:t>The Explanation to section 73 provides that where any part of the business of a company (other than a company whose gross total income consists mainly of income which is chargeable under the heads "Interest on securities"', "Income from house property", "Capital gains" and" Income from other sources" or a company the principal business of which is the business of trading in shares or banking or the granting of loans and advances) consists in the purchase and sale of shares of other companies, such company shall, for the purposes of this section, be deemed to be carrying on a speculation business to the extent to which the business consists of the purchase and sale of such shares.</a:t>
            </a:r>
            <a:endParaRPr lang="en-IN" sz="240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70660176"/>
      </p:ext>
    </p:extLst>
  </p:cSld>
  <p:clrMapOvr>
    <a:masterClrMapping/>
  </p:clrMapOvr>
</p:sld>
</file>

<file path=ppt/slides/slide6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381000"/>
            <a:ext cx="8534400" cy="5626291"/>
          </a:xfrm>
        </p:spPr>
        <p:txBody>
          <a:bodyPr>
            <a:normAutofit/>
          </a:bodyPr>
          <a:lstStyle/>
          <a:p>
            <a:pPr marL="109728" indent="0" algn="ctr">
              <a:buNone/>
            </a:pPr>
            <a:r>
              <a:rPr lang="en-US" sz="2400" b="1" dirty="0">
                <a:latin typeface="Times New Roman" pitchFamily="18" charset="0"/>
                <a:cs typeface="Times New Roman" pitchFamily="18" charset="0"/>
              </a:rPr>
              <a:t>As per Page no 306 of Guidance Note on Tax Audit u/s. 44AB of IT Act, 1961 (Revised 2026)</a:t>
            </a:r>
            <a:endParaRPr lang="en-GB" sz="2400" b="1" dirty="0">
              <a:latin typeface="Times New Roman" pitchFamily="18" charset="0"/>
              <a:cs typeface="Times New Roman" pitchFamily="18" charset="0"/>
            </a:endParaRPr>
          </a:p>
          <a:p>
            <a:pPr marL="109728" indent="0" algn="just">
              <a:buNone/>
            </a:pPr>
            <a:r>
              <a:rPr lang="en-GB" sz="2400" dirty="0">
                <a:latin typeface="Times New Roman" panose="02020603050405020304" pitchFamily="18" charset="0"/>
                <a:cs typeface="Times New Roman" panose="02020603050405020304" pitchFamily="18" charset="0"/>
              </a:rPr>
              <a:t>64.2 </a:t>
            </a:r>
            <a:r>
              <a:rPr lang="en-US" sz="2400" dirty="0">
                <a:latin typeface="Times New Roman" panose="02020603050405020304" pitchFamily="18" charset="0"/>
                <a:cs typeface="Times New Roman" panose="02020603050405020304" pitchFamily="18" charset="0"/>
              </a:rPr>
              <a:t>Under this clause, the tax auditor has to furnish the details regarding the speculation losses incurred, if any, as referred in explanation to section 73. </a:t>
            </a:r>
          </a:p>
          <a:p>
            <a:pPr marL="109728" indent="0" algn="just">
              <a:buNone/>
            </a:pPr>
            <a:r>
              <a:rPr lang="en-US" sz="2400" dirty="0">
                <a:latin typeface="Times New Roman" panose="02020603050405020304" pitchFamily="18" charset="0"/>
                <a:cs typeface="Times New Roman" panose="02020603050405020304" pitchFamily="18" charset="0"/>
              </a:rPr>
              <a:t>The auditor may obtain information in the following format from the </a:t>
            </a:r>
            <a:r>
              <a:rPr lang="en-US" sz="2400" dirty="0" err="1">
                <a:latin typeface="Times New Roman" panose="02020603050405020304" pitchFamily="18" charset="0"/>
                <a:cs typeface="Times New Roman" panose="02020603050405020304" pitchFamily="18" charset="0"/>
              </a:rPr>
              <a:t>assessee</a:t>
            </a:r>
            <a:r>
              <a:rPr lang="en-US" sz="2400" dirty="0">
                <a:latin typeface="Times New Roman" panose="02020603050405020304" pitchFamily="18" charset="0"/>
                <a:cs typeface="Times New Roman" panose="02020603050405020304" pitchFamily="18" charset="0"/>
              </a:rPr>
              <a:t> and verify the same from the books of account, income tax returns of earlier years and other relevant documents</a:t>
            </a:r>
            <a:endParaRPr lang="en-IN" sz="2400" dirty="0"/>
          </a:p>
        </p:txBody>
      </p:sp>
      <p:sp>
        <p:nvSpPr>
          <p:cNvPr id="4" name="Footer Placeholder 3"/>
          <p:cNvSpPr>
            <a:spLocks noGrp="1"/>
          </p:cNvSpPr>
          <p:nvPr>
            <p:ph type="ftr" sz="quarter" idx="11"/>
          </p:nvPr>
        </p:nvSpPr>
        <p:spPr/>
        <p:txBody>
          <a:bodyPr/>
          <a:lstStyle/>
          <a:p>
            <a:r>
              <a:rPr lang="en-IN"/>
              <a:t>H.C.Khincha &amp; Co</a:t>
            </a:r>
            <a:endParaRPr lang="en-US" dirty="0"/>
          </a:p>
        </p:txBody>
      </p:sp>
      <p:graphicFrame>
        <p:nvGraphicFramePr>
          <p:cNvPr id="3" name="Table 2">
            <a:extLst>
              <a:ext uri="{FF2B5EF4-FFF2-40B4-BE49-F238E27FC236}">
                <a16:creationId xmlns:a16="http://schemas.microsoft.com/office/drawing/2014/main" id="{AD06784D-0BD9-5BA4-140F-FAF24AB66D1E}"/>
              </a:ext>
            </a:extLst>
          </p:cNvPr>
          <p:cNvGraphicFramePr>
            <a:graphicFrameLocks noGrp="1"/>
          </p:cNvGraphicFramePr>
          <p:nvPr>
            <p:extLst>
              <p:ext uri="{D42A27DB-BD31-4B8C-83A1-F6EECF244321}">
                <p14:modId xmlns:p14="http://schemas.microsoft.com/office/powerpoint/2010/main" val="3037293867"/>
              </p:ext>
            </p:extLst>
          </p:nvPr>
        </p:nvGraphicFramePr>
        <p:xfrm>
          <a:off x="314753" y="3129484"/>
          <a:ext cx="8524450" cy="1828800"/>
        </p:xfrm>
        <a:graphic>
          <a:graphicData uri="http://schemas.openxmlformats.org/drawingml/2006/table">
            <a:tbl>
              <a:tblPr firstRow="1" bandRow="1">
                <a:tableStyleId>{5C22544A-7EE6-4342-B048-85BDC9FD1C3A}</a:tableStyleId>
              </a:tblPr>
              <a:tblGrid>
                <a:gridCol w="568296">
                  <a:extLst>
                    <a:ext uri="{9D8B030D-6E8A-4147-A177-3AD203B41FA5}">
                      <a16:colId xmlns:a16="http://schemas.microsoft.com/office/drawing/2014/main" val="20000"/>
                    </a:ext>
                  </a:extLst>
                </a:gridCol>
                <a:gridCol w="1297199">
                  <a:extLst>
                    <a:ext uri="{9D8B030D-6E8A-4147-A177-3AD203B41FA5}">
                      <a16:colId xmlns:a16="http://schemas.microsoft.com/office/drawing/2014/main" val="20001"/>
                    </a:ext>
                  </a:extLst>
                </a:gridCol>
                <a:gridCol w="1239624">
                  <a:extLst>
                    <a:ext uri="{9D8B030D-6E8A-4147-A177-3AD203B41FA5}">
                      <a16:colId xmlns:a16="http://schemas.microsoft.com/office/drawing/2014/main" val="20002"/>
                    </a:ext>
                  </a:extLst>
                </a:gridCol>
                <a:gridCol w="1512168">
                  <a:extLst>
                    <a:ext uri="{9D8B030D-6E8A-4147-A177-3AD203B41FA5}">
                      <a16:colId xmlns:a16="http://schemas.microsoft.com/office/drawing/2014/main" val="20003"/>
                    </a:ext>
                  </a:extLst>
                </a:gridCol>
                <a:gridCol w="1080120">
                  <a:extLst>
                    <a:ext uri="{9D8B030D-6E8A-4147-A177-3AD203B41FA5}">
                      <a16:colId xmlns:a16="http://schemas.microsoft.com/office/drawing/2014/main" val="20004"/>
                    </a:ext>
                  </a:extLst>
                </a:gridCol>
                <a:gridCol w="1270404">
                  <a:extLst>
                    <a:ext uri="{9D8B030D-6E8A-4147-A177-3AD203B41FA5}">
                      <a16:colId xmlns:a16="http://schemas.microsoft.com/office/drawing/2014/main" val="20005"/>
                    </a:ext>
                  </a:extLst>
                </a:gridCol>
                <a:gridCol w="1556639">
                  <a:extLst>
                    <a:ext uri="{9D8B030D-6E8A-4147-A177-3AD203B41FA5}">
                      <a16:colId xmlns:a16="http://schemas.microsoft.com/office/drawing/2014/main" val="20006"/>
                    </a:ext>
                  </a:extLst>
                </a:gridCol>
              </a:tblGrid>
              <a:tr h="1379636">
                <a:tc>
                  <a:txBody>
                    <a:bodyPr/>
                    <a:lstStyle/>
                    <a:p>
                      <a:r>
                        <a:rPr lang="en-IN" sz="1800" dirty="0">
                          <a:solidFill>
                            <a:schemeClr val="tx1"/>
                          </a:solidFill>
                          <a:latin typeface="Times New Roman" panose="02020603050405020304" pitchFamily="18" charset="0"/>
                          <a:cs typeface="Times New Roman" panose="02020603050405020304" pitchFamily="18" charset="0"/>
                        </a:rPr>
                        <a:t>S. No</a:t>
                      </a:r>
                    </a:p>
                  </a:txBody>
                  <a:tcPr/>
                </a:tc>
                <a:tc>
                  <a:txBody>
                    <a:bodyPr/>
                    <a:lstStyle/>
                    <a:p>
                      <a:r>
                        <a:rPr lang="en-IN" sz="1800" dirty="0">
                          <a:solidFill>
                            <a:schemeClr val="tx1"/>
                          </a:solidFill>
                          <a:latin typeface="Times New Roman" panose="02020603050405020304" pitchFamily="18" charset="0"/>
                          <a:cs typeface="Times New Roman" panose="02020603050405020304" pitchFamily="18" charset="0"/>
                        </a:rPr>
                        <a:t>Applicable</a:t>
                      </a:r>
                    </a:p>
                    <a:p>
                      <a:r>
                        <a:rPr lang="en-IN" sz="1800" dirty="0">
                          <a:solidFill>
                            <a:schemeClr val="tx1"/>
                          </a:solidFill>
                          <a:latin typeface="Times New Roman" panose="02020603050405020304" pitchFamily="18" charset="0"/>
                          <a:cs typeface="Times New Roman" panose="02020603050405020304" pitchFamily="18" charset="0"/>
                        </a:rPr>
                        <a:t>section</a:t>
                      </a:r>
                    </a:p>
                  </a:txBody>
                  <a:tcPr/>
                </a:tc>
                <a:tc>
                  <a:txBody>
                    <a:bodyPr/>
                    <a:lstStyle/>
                    <a:p>
                      <a:r>
                        <a:rPr lang="en-GB" sz="1800" dirty="0">
                          <a:solidFill>
                            <a:schemeClr val="tx1"/>
                          </a:solidFill>
                          <a:latin typeface="Times New Roman" panose="02020603050405020304" pitchFamily="18" charset="0"/>
                          <a:cs typeface="Times New Roman" panose="02020603050405020304" pitchFamily="18" charset="0"/>
                        </a:rPr>
                        <a:t>Nature</a:t>
                      </a:r>
                    </a:p>
                    <a:p>
                      <a:r>
                        <a:rPr lang="en-GB" sz="1800" dirty="0">
                          <a:solidFill>
                            <a:schemeClr val="tx1"/>
                          </a:solidFill>
                          <a:latin typeface="Times New Roman" panose="02020603050405020304" pitchFamily="18" charset="0"/>
                          <a:cs typeface="Times New Roman" panose="02020603050405020304" pitchFamily="18" charset="0"/>
                        </a:rPr>
                        <a:t>of loss</a:t>
                      </a:r>
                    </a:p>
                  </a:txBody>
                  <a:tcPr/>
                </a:tc>
                <a:tc>
                  <a:txBody>
                    <a:bodyPr/>
                    <a:lstStyle/>
                    <a:p>
                      <a:r>
                        <a:rPr lang="en-GB" sz="1800" dirty="0">
                          <a:solidFill>
                            <a:schemeClr val="tx1"/>
                          </a:solidFill>
                          <a:latin typeface="Times New Roman" panose="02020603050405020304" pitchFamily="18" charset="0"/>
                          <a:cs typeface="Times New Roman" panose="02020603050405020304" pitchFamily="18" charset="0"/>
                        </a:rPr>
                        <a:t>AY of</a:t>
                      </a:r>
                    </a:p>
                    <a:p>
                      <a:r>
                        <a:rPr lang="en-GB" sz="1800" dirty="0">
                          <a:solidFill>
                            <a:schemeClr val="tx1"/>
                          </a:solidFill>
                          <a:latin typeface="Times New Roman" panose="02020603050405020304" pitchFamily="18" charset="0"/>
                          <a:cs typeface="Times New Roman" panose="02020603050405020304" pitchFamily="18" charset="0"/>
                        </a:rPr>
                        <a:t>incurring loss</a:t>
                      </a:r>
                    </a:p>
                  </a:txBody>
                  <a:tcPr/>
                </a:tc>
                <a:tc>
                  <a:txBody>
                    <a:bodyPr/>
                    <a:lstStyle/>
                    <a:p>
                      <a:r>
                        <a:rPr lang="en-IN" sz="1800" dirty="0">
                          <a:solidFill>
                            <a:schemeClr val="tx1"/>
                          </a:solidFill>
                          <a:latin typeface="Times New Roman" panose="02020603050405020304" pitchFamily="18" charset="0"/>
                          <a:cs typeface="Times New Roman" panose="02020603050405020304" pitchFamily="18" charset="0"/>
                        </a:rPr>
                        <a:t>Amount</a:t>
                      </a:r>
                    </a:p>
                    <a:p>
                      <a:r>
                        <a:rPr lang="en-IN" sz="1800" dirty="0">
                          <a:solidFill>
                            <a:schemeClr val="tx1"/>
                          </a:solidFill>
                          <a:latin typeface="Times New Roman" panose="02020603050405020304" pitchFamily="18" charset="0"/>
                          <a:cs typeface="Times New Roman" panose="02020603050405020304" pitchFamily="18" charset="0"/>
                        </a:rPr>
                        <a:t>of Loss</a:t>
                      </a:r>
                    </a:p>
                  </a:txBody>
                  <a:tcPr/>
                </a:tc>
                <a:tc>
                  <a:txBody>
                    <a:bodyPr/>
                    <a:lstStyle/>
                    <a:p>
                      <a:r>
                        <a:rPr lang="en-US" sz="1800" dirty="0">
                          <a:solidFill>
                            <a:schemeClr val="tx1"/>
                          </a:solidFill>
                          <a:latin typeface="Times New Roman" panose="02020603050405020304" pitchFamily="18" charset="0"/>
                          <a:cs typeface="Times New Roman" panose="02020603050405020304" pitchFamily="18" charset="0"/>
                        </a:rPr>
                        <a:t>Amount</a:t>
                      </a:r>
                    </a:p>
                    <a:p>
                      <a:r>
                        <a:rPr lang="en-US" sz="1800" dirty="0">
                          <a:solidFill>
                            <a:schemeClr val="tx1"/>
                          </a:solidFill>
                          <a:latin typeface="Times New Roman" panose="02020603050405020304" pitchFamily="18" charset="0"/>
                          <a:cs typeface="Times New Roman" panose="02020603050405020304" pitchFamily="18" charset="0"/>
                        </a:rPr>
                        <a:t>set off</a:t>
                      </a:r>
                    </a:p>
                    <a:p>
                      <a:r>
                        <a:rPr lang="en-US" sz="1800" dirty="0">
                          <a:solidFill>
                            <a:schemeClr val="tx1"/>
                          </a:solidFill>
                          <a:latin typeface="Times New Roman" panose="02020603050405020304" pitchFamily="18" charset="0"/>
                          <a:cs typeface="Times New Roman" panose="02020603050405020304" pitchFamily="18" charset="0"/>
                        </a:rPr>
                        <a:t>during</a:t>
                      </a:r>
                    </a:p>
                    <a:p>
                      <a:r>
                        <a:rPr lang="en-US" sz="1800" dirty="0">
                          <a:solidFill>
                            <a:schemeClr val="tx1"/>
                          </a:solidFill>
                          <a:latin typeface="Times New Roman" panose="02020603050405020304" pitchFamily="18" charset="0"/>
                          <a:cs typeface="Times New Roman" panose="02020603050405020304" pitchFamily="18" charset="0"/>
                        </a:rPr>
                        <a:t>current</a:t>
                      </a:r>
                    </a:p>
                    <a:p>
                      <a:r>
                        <a:rPr lang="en-US" sz="1800" dirty="0">
                          <a:solidFill>
                            <a:schemeClr val="tx1"/>
                          </a:solidFill>
                          <a:latin typeface="Times New Roman" panose="02020603050405020304" pitchFamily="18" charset="0"/>
                          <a:cs typeface="Times New Roman" panose="02020603050405020304" pitchFamily="18" charset="0"/>
                        </a:rPr>
                        <a:t>AY</a:t>
                      </a:r>
                      <a:endParaRPr lang="en-GB" sz="1800" dirty="0">
                        <a:solidFill>
                          <a:schemeClr val="tx1"/>
                        </a:solidFill>
                        <a:latin typeface="Times New Roman" panose="02020603050405020304" pitchFamily="18" charset="0"/>
                        <a:cs typeface="Times New Roman" panose="02020603050405020304" pitchFamily="18" charset="0"/>
                      </a:endParaRPr>
                    </a:p>
                  </a:txBody>
                  <a:tcPr/>
                </a:tc>
                <a:tc>
                  <a:txBody>
                    <a:bodyPr/>
                    <a:lstStyle/>
                    <a:p>
                      <a:r>
                        <a:rPr lang="en-US" sz="1800" dirty="0">
                          <a:solidFill>
                            <a:schemeClr val="tx1"/>
                          </a:solidFill>
                          <a:latin typeface="Times New Roman" panose="02020603050405020304" pitchFamily="18" charset="0"/>
                          <a:cs typeface="Times New Roman" panose="02020603050405020304" pitchFamily="18" charset="0"/>
                        </a:rPr>
                        <a:t>Amount</a:t>
                      </a:r>
                    </a:p>
                    <a:p>
                      <a:r>
                        <a:rPr lang="en-US" sz="1800" dirty="0">
                          <a:solidFill>
                            <a:schemeClr val="tx1"/>
                          </a:solidFill>
                          <a:latin typeface="Times New Roman" panose="02020603050405020304" pitchFamily="18" charset="0"/>
                          <a:cs typeface="Times New Roman" panose="02020603050405020304" pitchFamily="18" charset="0"/>
                        </a:rPr>
                        <a:t>to be</a:t>
                      </a:r>
                    </a:p>
                    <a:p>
                      <a:r>
                        <a:rPr lang="en-US" sz="1800" dirty="0">
                          <a:solidFill>
                            <a:schemeClr val="tx1"/>
                          </a:solidFill>
                          <a:latin typeface="Times New Roman" panose="02020603050405020304" pitchFamily="18" charset="0"/>
                          <a:cs typeface="Times New Roman" panose="02020603050405020304" pitchFamily="18" charset="0"/>
                        </a:rPr>
                        <a:t>carried</a:t>
                      </a:r>
                    </a:p>
                    <a:p>
                      <a:r>
                        <a:rPr lang="en-US" sz="1800" dirty="0">
                          <a:solidFill>
                            <a:schemeClr val="tx1"/>
                          </a:solidFill>
                          <a:latin typeface="Times New Roman" panose="02020603050405020304" pitchFamily="18" charset="0"/>
                          <a:cs typeface="Times New Roman" panose="02020603050405020304" pitchFamily="18" charset="0"/>
                        </a:rPr>
                        <a:t>forward</a:t>
                      </a:r>
                      <a:endParaRPr lang="en-IN" sz="18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0"/>
                  </a:ext>
                </a:extLst>
              </a:tr>
              <a:tr h="279889">
                <a:tc>
                  <a:txBody>
                    <a:bodyPr/>
                    <a:lstStyle/>
                    <a:p>
                      <a:r>
                        <a:rPr lang="en-IN" sz="1800" dirty="0">
                          <a:solidFill>
                            <a:schemeClr val="tx1"/>
                          </a:solidFill>
                          <a:latin typeface="Times New Roman" panose="02020603050405020304" pitchFamily="18" charset="0"/>
                          <a:cs typeface="Times New Roman" panose="02020603050405020304" pitchFamily="18" charset="0"/>
                        </a:rPr>
                        <a:t>1</a:t>
                      </a:r>
                    </a:p>
                  </a:txBody>
                  <a:tcPr/>
                </a:tc>
                <a:tc>
                  <a:txBody>
                    <a:bodyPr/>
                    <a:lstStyle/>
                    <a:p>
                      <a:r>
                        <a:rPr lang="en-IN" sz="1800" dirty="0">
                          <a:solidFill>
                            <a:schemeClr val="tx1"/>
                          </a:solidFill>
                          <a:latin typeface="Times New Roman" panose="02020603050405020304" pitchFamily="18" charset="0"/>
                          <a:cs typeface="Times New Roman" panose="02020603050405020304" pitchFamily="18" charset="0"/>
                        </a:rPr>
                        <a:t>2</a:t>
                      </a:r>
                    </a:p>
                  </a:txBody>
                  <a:tcPr/>
                </a:tc>
                <a:tc>
                  <a:txBody>
                    <a:bodyPr/>
                    <a:lstStyle/>
                    <a:p>
                      <a:r>
                        <a:rPr lang="en-IN" sz="1800" dirty="0">
                          <a:solidFill>
                            <a:schemeClr val="tx1"/>
                          </a:solidFill>
                          <a:latin typeface="Times New Roman" panose="02020603050405020304" pitchFamily="18" charset="0"/>
                          <a:cs typeface="Times New Roman" panose="02020603050405020304" pitchFamily="18" charset="0"/>
                        </a:rPr>
                        <a:t>3</a:t>
                      </a:r>
                    </a:p>
                  </a:txBody>
                  <a:tcPr/>
                </a:tc>
                <a:tc>
                  <a:txBody>
                    <a:bodyPr/>
                    <a:lstStyle/>
                    <a:p>
                      <a:r>
                        <a:rPr lang="en-IN" sz="1800" dirty="0">
                          <a:solidFill>
                            <a:schemeClr val="tx1"/>
                          </a:solidFill>
                          <a:latin typeface="Times New Roman" panose="02020603050405020304" pitchFamily="18" charset="0"/>
                          <a:cs typeface="Times New Roman" panose="02020603050405020304" pitchFamily="18" charset="0"/>
                        </a:rPr>
                        <a:t>4</a:t>
                      </a:r>
                    </a:p>
                  </a:txBody>
                  <a:tcPr/>
                </a:tc>
                <a:tc>
                  <a:txBody>
                    <a:bodyPr/>
                    <a:lstStyle/>
                    <a:p>
                      <a:r>
                        <a:rPr lang="en-IN" sz="1800" dirty="0">
                          <a:solidFill>
                            <a:schemeClr val="tx1"/>
                          </a:solidFill>
                          <a:latin typeface="Times New Roman" panose="02020603050405020304" pitchFamily="18" charset="0"/>
                          <a:cs typeface="Times New Roman" panose="02020603050405020304" pitchFamily="18" charset="0"/>
                        </a:rPr>
                        <a:t>5</a:t>
                      </a:r>
                    </a:p>
                  </a:txBody>
                  <a:tcPr/>
                </a:tc>
                <a:tc>
                  <a:txBody>
                    <a:bodyPr/>
                    <a:lstStyle/>
                    <a:p>
                      <a:r>
                        <a:rPr lang="en-IN" sz="1800" dirty="0">
                          <a:solidFill>
                            <a:schemeClr val="tx1"/>
                          </a:solidFill>
                          <a:latin typeface="Times New Roman" panose="02020603050405020304" pitchFamily="18" charset="0"/>
                          <a:cs typeface="Times New Roman" panose="02020603050405020304" pitchFamily="18" charset="0"/>
                        </a:rPr>
                        <a:t>6</a:t>
                      </a:r>
                    </a:p>
                  </a:txBody>
                  <a:tcPr/>
                </a:tc>
                <a:tc>
                  <a:txBody>
                    <a:bodyPr/>
                    <a:lstStyle/>
                    <a:p>
                      <a:r>
                        <a:rPr lang="en-IN" sz="1800" dirty="0">
                          <a:solidFill>
                            <a:schemeClr val="tx1"/>
                          </a:solidFill>
                          <a:latin typeface="Times New Roman" panose="02020603050405020304" pitchFamily="18" charset="0"/>
                          <a:cs typeface="Times New Roman" panose="02020603050405020304" pitchFamily="18" charset="0"/>
                        </a:rPr>
                        <a:t>7</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165254556"/>
      </p:ext>
    </p:extLst>
  </p:cSld>
  <p:clrMapOvr>
    <a:masterClrMapping/>
  </p:clrMapOvr>
</p:sld>
</file>

<file path=ppt/slides/slide6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7158" y="428604"/>
            <a:ext cx="8429684" cy="5578687"/>
          </a:xfrm>
        </p:spPr>
        <p:txBody>
          <a:bodyPr/>
          <a:lstStyle/>
          <a:p>
            <a:pPr algn="just">
              <a:buNone/>
            </a:pPr>
            <a:r>
              <a:rPr lang="en-IN" sz="2800" b="1" dirty="0">
                <a:latin typeface="Times New Roman" panose="02020603050405020304" pitchFamily="18" charset="0"/>
                <a:cs typeface="Times New Roman" panose="02020603050405020304" pitchFamily="18" charset="0"/>
              </a:rPr>
              <a:t>OBSERVATION ON </a:t>
            </a:r>
            <a:r>
              <a:rPr lang="en-GB" sz="2800" b="1" dirty="0">
                <a:latin typeface="Times New Roman" panose="02020603050405020304" pitchFamily="18" charset="0"/>
                <a:cs typeface="Times New Roman" panose="02020603050405020304" pitchFamily="18" charset="0"/>
              </a:rPr>
              <a:t>STUDY ON COMPLIANCES IN REPORTING IN TAX AUDIT REPORT DATED 20.06.2022</a:t>
            </a:r>
            <a:endParaRPr lang="en-US" b="1" dirty="0"/>
          </a:p>
          <a:p>
            <a:pPr algn="just">
              <a:buNone/>
            </a:pPr>
            <a:r>
              <a:rPr lang="en-US" b="1" u="sng" dirty="0">
                <a:latin typeface="Times New Roman" panose="02020603050405020304" pitchFamily="18" charset="0"/>
                <a:cs typeface="Times New Roman" panose="02020603050405020304" pitchFamily="18" charset="0"/>
              </a:rPr>
              <a:t>While reviewing various tax audit reports it was observed that in certain reports the ‘section under which assessment order was passed’ and ‘date of order’ was not reported.</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2" name="Rectangle 5"/>
          <p:cNvSpPr>
            <a:spLocks noChangeArrowheads="1"/>
          </p:cNvSpPr>
          <p:nvPr/>
        </p:nvSpPr>
        <p:spPr bwMode="auto">
          <a:xfrm>
            <a:off x="258255" y="304800"/>
            <a:ext cx="2093843" cy="523220"/>
          </a:xfrm>
          <a:prstGeom prst="rect">
            <a:avLst/>
          </a:prstGeom>
          <a:noFill/>
          <a:ln w="9525">
            <a:noFill/>
            <a:miter lim="800000"/>
            <a:headEnd/>
            <a:tailEnd/>
          </a:ln>
        </p:spPr>
        <p:txBody>
          <a:bodyPr wrap="none">
            <a:spAutoFit/>
          </a:bodyPr>
          <a:lstStyle/>
          <a:p>
            <a:pPr algn="just"/>
            <a:r>
              <a:rPr lang="en-US" sz="2400" b="1" dirty="0">
                <a:latin typeface="Times New Roman" pitchFamily="18" charset="0"/>
                <a:cs typeface="Times New Roman" pitchFamily="18" charset="0"/>
              </a:rPr>
              <a:t>CLAUSE</a:t>
            </a:r>
            <a:r>
              <a:rPr lang="en-US" sz="2800" b="1" dirty="0">
                <a:latin typeface="Times New Roman" pitchFamily="18" charset="0"/>
                <a:cs typeface="Times New Roman" pitchFamily="18" charset="0"/>
              </a:rPr>
              <a:t> - 33</a:t>
            </a:r>
            <a:endParaRPr lang="en-US" sz="3600" b="1" dirty="0">
              <a:latin typeface="Times New Roman" pitchFamily="18" charset="0"/>
              <a:cs typeface="Times New Roman" pitchFamily="18" charset="0"/>
            </a:endParaRPr>
          </a:p>
        </p:txBody>
      </p:sp>
      <p:graphicFrame>
        <p:nvGraphicFramePr>
          <p:cNvPr id="7" name="Table 6"/>
          <p:cNvGraphicFramePr>
            <a:graphicFrameLocks noGrp="1"/>
          </p:cNvGraphicFramePr>
          <p:nvPr/>
        </p:nvGraphicFramePr>
        <p:xfrm>
          <a:off x="304800" y="1143000"/>
          <a:ext cx="8534400" cy="2096240"/>
        </p:xfrm>
        <a:graphic>
          <a:graphicData uri="http://schemas.openxmlformats.org/drawingml/2006/table">
            <a:tbl>
              <a:tblPr/>
              <a:tblGrid>
                <a:gridCol w="1495630">
                  <a:extLst>
                    <a:ext uri="{9D8B030D-6E8A-4147-A177-3AD203B41FA5}">
                      <a16:colId xmlns:a16="http://schemas.microsoft.com/office/drawing/2014/main" val="20000"/>
                    </a:ext>
                  </a:extLst>
                </a:gridCol>
                <a:gridCol w="7038770">
                  <a:extLst>
                    <a:ext uri="{9D8B030D-6E8A-4147-A177-3AD203B41FA5}">
                      <a16:colId xmlns:a16="http://schemas.microsoft.com/office/drawing/2014/main" val="20001"/>
                    </a:ext>
                  </a:extLst>
                </a:gridCol>
              </a:tblGrid>
              <a:tr h="298443">
                <a:tc gridSpan="2">
                  <a:txBody>
                    <a:bodyPr/>
                    <a:lstStyle/>
                    <a:p>
                      <a:pPr marL="0" marR="0" algn="just">
                        <a:lnSpc>
                          <a:spcPct val="115000"/>
                        </a:lnSpc>
                        <a:spcBef>
                          <a:spcPts val="100"/>
                        </a:spcBef>
                        <a:spcAft>
                          <a:spcPts val="0"/>
                        </a:spcAft>
                      </a:pPr>
                      <a:r>
                        <a:rPr lang="en-US" sz="2000" dirty="0">
                          <a:latin typeface="Times New Roman" pitchFamily="18" charset="0"/>
                          <a:ea typeface="Times New Roman"/>
                          <a:cs typeface="Times New Roman" pitchFamily="18" charset="0"/>
                        </a:rPr>
                        <a:t>Section-wise details of deductions, if any, admissible under Chapter VIA or Chapter III (Section 10A, Section 10AA).</a:t>
                      </a:r>
                    </a:p>
                  </a:txBody>
                  <a:tcPr marL="32921" marR="65274" marT="164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US"/>
                    </a:p>
                  </a:txBody>
                  <a:tcPr/>
                </a:tc>
                <a:extLst>
                  <a:ext uri="{0D108BD9-81ED-4DB2-BD59-A6C34878D82A}">
                    <a16:rowId xmlns:a16="http://schemas.microsoft.com/office/drawing/2014/main" val="10000"/>
                  </a:ext>
                </a:extLst>
              </a:tr>
              <a:tr h="432396">
                <a:tc>
                  <a:txBody>
                    <a:bodyPr/>
                    <a:lstStyle/>
                    <a:p>
                      <a:pPr marL="0" marR="0" algn="l">
                        <a:lnSpc>
                          <a:spcPct val="115000"/>
                        </a:lnSpc>
                        <a:spcBef>
                          <a:spcPts val="100"/>
                        </a:spcBef>
                        <a:spcAft>
                          <a:spcPts val="0"/>
                        </a:spcAft>
                      </a:pPr>
                      <a:r>
                        <a:rPr lang="en-US" sz="2000" dirty="0">
                          <a:latin typeface="Times New Roman" pitchFamily="18" charset="0"/>
                          <a:ea typeface="Times New Roman"/>
                          <a:cs typeface="Times New Roman" pitchFamily="18" charset="0"/>
                        </a:rPr>
                        <a:t>Section under which deduction is claimed</a:t>
                      </a:r>
                    </a:p>
                  </a:txBody>
                  <a:tcPr marL="16460" marR="16460" marT="16460" marB="1646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just">
                        <a:lnSpc>
                          <a:spcPct val="115000"/>
                        </a:lnSpc>
                        <a:spcBef>
                          <a:spcPts val="100"/>
                        </a:spcBef>
                        <a:spcAft>
                          <a:spcPts val="0"/>
                        </a:spcAft>
                      </a:pPr>
                      <a:r>
                        <a:rPr lang="en-US" sz="2000" dirty="0">
                          <a:latin typeface="Times New Roman" pitchFamily="18" charset="0"/>
                          <a:ea typeface="Times New Roman"/>
                          <a:cs typeface="Times New Roman" pitchFamily="18" charset="0"/>
                        </a:rPr>
                        <a:t>Amounts admissible as per the provision of the Income Tax Act, 1961 and fulfils the conditions, if any, specified under the relevant provisions of Income Tax Act, 1961 or Income Tax Rules,1962 or any other guidelines, circular, etc, issued in this behalf.</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6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858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5" name="Rectangle 3"/>
          <p:cNvSpPr>
            <a:spLocks noChangeArrowheads="1"/>
          </p:cNvSpPr>
          <p:nvPr/>
        </p:nvSpPr>
        <p:spPr bwMode="auto">
          <a:xfrm>
            <a:off x="152400" y="1524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33</a:t>
            </a: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2983BECB-2CFB-989B-9C91-1FD35D563D1A}"/>
              </a:ext>
            </a:extLst>
          </p:cNvPr>
          <p:cNvPicPr>
            <a:picLocks noChangeAspect="1"/>
          </p:cNvPicPr>
          <p:nvPr/>
        </p:nvPicPr>
        <p:blipFill>
          <a:blip r:embed="rId2"/>
          <a:stretch>
            <a:fillRect/>
          </a:stretch>
        </p:blipFill>
        <p:spPr>
          <a:xfrm>
            <a:off x="151284" y="1147465"/>
            <a:ext cx="8834164" cy="3017977"/>
          </a:xfrm>
          <a:prstGeom prst="rect">
            <a:avLst/>
          </a:prstGeom>
        </p:spPr>
      </p:pic>
      <p:pic>
        <p:nvPicPr>
          <p:cNvPr id="6" name="Picture 5">
            <a:extLst>
              <a:ext uri="{FF2B5EF4-FFF2-40B4-BE49-F238E27FC236}">
                <a16:creationId xmlns:a16="http://schemas.microsoft.com/office/drawing/2014/main" id="{B6AFDC3F-2B07-02B0-5B5D-A67DD8DFF0A6}"/>
              </a:ext>
            </a:extLst>
          </p:cNvPr>
          <p:cNvPicPr>
            <a:picLocks noChangeAspect="1"/>
          </p:cNvPicPr>
          <p:nvPr/>
        </p:nvPicPr>
        <p:blipFill>
          <a:blip r:embed="rId3"/>
          <a:stretch>
            <a:fillRect/>
          </a:stretch>
        </p:blipFill>
        <p:spPr>
          <a:xfrm>
            <a:off x="158552" y="3389968"/>
            <a:ext cx="8834164" cy="2320568"/>
          </a:xfrm>
          <a:prstGeom prst="rect">
            <a:avLst/>
          </a:prstGeom>
        </p:spPr>
      </p:pic>
      <p:pic>
        <p:nvPicPr>
          <p:cNvPr id="8" name="Picture 7">
            <a:extLst>
              <a:ext uri="{FF2B5EF4-FFF2-40B4-BE49-F238E27FC236}">
                <a16:creationId xmlns:a16="http://schemas.microsoft.com/office/drawing/2014/main" id="{94CBB615-C7EF-8484-FAA0-40FEC0712149}"/>
              </a:ext>
            </a:extLst>
          </p:cNvPr>
          <p:cNvPicPr>
            <a:picLocks noChangeAspect="1"/>
          </p:cNvPicPr>
          <p:nvPr/>
        </p:nvPicPr>
        <p:blipFill>
          <a:blip r:embed="rId4"/>
          <a:stretch>
            <a:fillRect/>
          </a:stretch>
        </p:blipFill>
        <p:spPr>
          <a:xfrm rot="5400000">
            <a:off x="67387" y="3685141"/>
            <a:ext cx="896099" cy="383818"/>
          </a:xfrm>
          <a:prstGeom prst="rect">
            <a:avLst/>
          </a:prstGeom>
        </p:spPr>
      </p:pic>
    </p:spTree>
  </p:cSld>
  <p:clrMapOvr>
    <a:masterClrMapping/>
  </p:clrMapOvr>
</p:sld>
</file>

<file path=ppt/slides/slide6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228601"/>
            <a:ext cx="8763000" cy="6248400"/>
          </a:xfrm>
        </p:spPr>
        <p:txBody>
          <a:bodyPr/>
          <a:lstStyle/>
          <a:p>
            <a:br>
              <a:rPr lang="en-US" dirty="0">
                <a:solidFill>
                  <a:schemeClr val="tx1"/>
                </a:solidFill>
                <a:latin typeface="Times New Roman" pitchFamily="18" charset="0"/>
                <a:cs typeface="Times New Roman" pitchFamily="18" charset="0"/>
              </a:rPr>
            </a:br>
            <a:endParaRPr lang="en-US" dirty="0">
              <a:solidFill>
                <a:schemeClr val="tx1"/>
              </a:solidFill>
              <a:latin typeface="Times New Roman" pitchFamily="18" charset="0"/>
              <a:cs typeface="Times New Roman" pitchFamily="18" charset="0"/>
            </a:endParaRPr>
          </a:p>
        </p:txBody>
      </p:sp>
      <p:sp>
        <p:nvSpPr>
          <p:cNvPr id="262145" name="Rectangle 1"/>
          <p:cNvSpPr>
            <a:spLocks noChangeArrowheads="1"/>
          </p:cNvSpPr>
          <p:nvPr/>
        </p:nvSpPr>
        <p:spPr bwMode="auto">
          <a:xfrm>
            <a:off x="142844" y="529690"/>
            <a:ext cx="8858312" cy="4062651"/>
          </a:xfrm>
          <a:prstGeom prst="rect">
            <a:avLst/>
          </a:prstGeom>
          <a:noFill/>
          <a:ln w="9525">
            <a:noFill/>
            <a:miter lim="800000"/>
            <a:headEnd/>
            <a:tailEnd/>
          </a:ln>
          <a:effectLst/>
        </p:spPr>
        <p:txBody>
          <a:bodyPr vert="horz" wrap="square" lIns="242811" tIns="0" rIns="95220" bIns="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tab pos="700088" algn="l"/>
              </a:tabLst>
            </a:pPr>
            <a:r>
              <a:rPr kumimoji="0" lang="en-US" sz="2400" b="1" i="0" u="sng" strike="noStrike" cap="none" normalizeH="0" baseline="0" dirty="0">
                <a:ln>
                  <a:noFill/>
                </a:ln>
                <a:solidFill>
                  <a:schemeClr val="tx1"/>
                </a:solidFill>
                <a:effectLst/>
                <a:latin typeface="Times New Roman" pitchFamily="18" charset="0"/>
                <a:cs typeface="Times New Roman" pitchFamily="18" charset="0"/>
              </a:rPr>
              <a:t>S No. 33: Section-wise details of deductions, if any, admissible under Chapter VIA or Chapter III (Section 10A, Section 10 AA)</a:t>
            </a:r>
          </a:p>
          <a:p>
            <a:pPr algn="just" eaLnBrk="0" fontAlgn="base" hangingPunct="0">
              <a:spcBef>
                <a:spcPct val="0"/>
              </a:spcBef>
              <a:spcAft>
                <a:spcPct val="0"/>
              </a:spcAft>
              <a:buFont typeface="Arial" pitchFamily="34" charset="0"/>
              <a:buChar char="•"/>
              <a:tabLst>
                <a:tab pos="7000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The admissibility of the aforesaid deductions/exemptions is dependent upon various conditions. </a:t>
            </a:r>
          </a:p>
          <a:p>
            <a:pPr algn="just" eaLnBrk="0" fontAlgn="base" hangingPunct="0">
              <a:spcBef>
                <a:spcPct val="0"/>
              </a:spcBef>
              <a:spcAft>
                <a:spcPct val="0"/>
              </a:spcAft>
              <a:buFont typeface="Arial" pitchFamily="34" charset="0"/>
              <a:buChar char="•"/>
              <a:tabLst>
                <a:tab pos="7000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It is, therefore, advised that while working out the amount of admissible deduction the tax auditor has to ascertain that those condition stand fulfilled or not.</a:t>
            </a:r>
          </a:p>
          <a:p>
            <a:pPr algn="just" eaLnBrk="0" fontAlgn="base" hangingPunct="0">
              <a:spcBef>
                <a:spcPct val="0"/>
              </a:spcBef>
              <a:spcAft>
                <a:spcPct val="0"/>
              </a:spcAft>
              <a:buFont typeface="Arial" pitchFamily="34" charset="0"/>
              <a:buChar char="•"/>
              <a:tabLst>
                <a:tab pos="700088" algn="l"/>
              </a:tabLst>
            </a:pPr>
            <a:endParaRPr kumimoji="0" lang="en-US" sz="2400" b="0" i="0" u="none" strike="noStrike" cap="none" normalizeH="0" baseline="0" dirty="0">
              <a:ln>
                <a:noFill/>
              </a:ln>
              <a:solidFill>
                <a:schemeClr val="tx1"/>
              </a:solidFill>
              <a:effectLst/>
              <a:latin typeface="Times New Roman" pitchFamily="18" charset="0"/>
              <a:cs typeface="Times New Roman" pitchFamily="18" charset="0"/>
            </a:endParaRPr>
          </a:p>
          <a:p>
            <a:pPr algn="just" eaLnBrk="0" fontAlgn="base" hangingPunct="0">
              <a:spcBef>
                <a:spcPct val="0"/>
              </a:spcBef>
              <a:spcAft>
                <a:spcPct val="0"/>
              </a:spcAft>
              <a:buFont typeface="Arial" pitchFamily="34" charset="0"/>
              <a:buChar char="•"/>
              <a:tabLst>
                <a:tab pos="7000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For ascertaining this, the auditor should obtain all necessary evidence which would enable him to express the opinion regarding the admissibility of deductions.</a:t>
            </a:r>
            <a:endParaRPr kumimoji="0" lang="en-US" sz="2400" b="0" i="0" u="none" strike="noStrike" cap="none" normalizeH="0" baseline="0" dirty="0">
              <a:ln>
                <a:noFill/>
              </a:ln>
              <a:solidFill>
                <a:schemeClr val="tx1"/>
              </a:solidFill>
              <a:effectLst/>
              <a:latin typeface="Times New Roman" pitchFamily="18" charset="0"/>
              <a:cs typeface="Times New Roman" pitchFamily="18" charset="0"/>
            </a:endParaRPr>
          </a:p>
        </p:txBody>
      </p:sp>
      <p:sp>
        <p:nvSpPr>
          <p:cNvPr id="3" name="Footer Placeholder 2"/>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6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228601"/>
            <a:ext cx="8763000" cy="6248400"/>
          </a:xfrm>
        </p:spPr>
        <p:txBody>
          <a:bodyPr/>
          <a:lstStyle/>
          <a:p>
            <a:br>
              <a:rPr lang="en-US" dirty="0">
                <a:solidFill>
                  <a:schemeClr val="tx1"/>
                </a:solidFill>
                <a:latin typeface="Times New Roman" pitchFamily="18" charset="0"/>
                <a:cs typeface="Times New Roman" pitchFamily="18" charset="0"/>
              </a:rPr>
            </a:br>
            <a:endParaRPr lang="en-US" dirty="0">
              <a:solidFill>
                <a:schemeClr val="tx1"/>
              </a:solidFill>
              <a:latin typeface="Times New Roman" pitchFamily="18" charset="0"/>
              <a:cs typeface="Times New Roman" pitchFamily="18" charset="0"/>
            </a:endParaRPr>
          </a:p>
        </p:txBody>
      </p:sp>
      <p:sp>
        <p:nvSpPr>
          <p:cNvPr id="261121" name="Rectangle 1"/>
          <p:cNvSpPr>
            <a:spLocks noChangeArrowheads="1"/>
          </p:cNvSpPr>
          <p:nvPr/>
        </p:nvSpPr>
        <p:spPr bwMode="auto">
          <a:xfrm>
            <a:off x="228600" y="304800"/>
            <a:ext cx="8686800"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1" algn="just" defTabSz="914400" rtl="0" eaLnBrk="1" fontAlgn="base" latinLnBrk="0" hangingPunct="1">
              <a:lnSpc>
                <a:spcPct val="100000"/>
              </a:lnSpc>
              <a:spcBef>
                <a:spcPct val="0"/>
              </a:spcBef>
              <a:spcAft>
                <a:spcPct val="0"/>
              </a:spcAft>
              <a:buClrTx/>
              <a:buSzTx/>
              <a:tabLst>
                <a:tab pos="7000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In the case of a sole proprietor being an individual or HUF the auditor would  be auditing the accounts of the business / profession and he may have other activities and other sources of income in respect of which tax audit is not mandatory. </a:t>
            </a:r>
            <a:endParaRPr lang="en-US" sz="2400" dirty="0">
              <a:latin typeface="Times New Roman" pitchFamily="18" charset="0"/>
              <a:ea typeface="Times New Roman" pitchFamily="18" charset="0"/>
              <a:cs typeface="Times New Roman" pitchFamily="18" charset="0"/>
            </a:endParaRPr>
          </a:p>
          <a:p>
            <a:pPr marL="0" marR="0" lvl="1" algn="just" defTabSz="914400" rtl="0" eaLnBrk="1" fontAlgn="base" latinLnBrk="0" hangingPunct="1">
              <a:lnSpc>
                <a:spcPct val="100000"/>
              </a:lnSpc>
              <a:spcBef>
                <a:spcPct val="0"/>
              </a:spcBef>
              <a:spcAft>
                <a:spcPct val="0"/>
              </a:spcAft>
              <a:buClrTx/>
              <a:buSzTx/>
              <a:tabLst>
                <a:tab pos="7000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In such cases the particulars of deductions admissible under Chapter VIA has to be given with reference to the items appearing in the books of accounts of the business/profession which is subject to audit u/s 44AB</a:t>
            </a:r>
            <a:endParaRPr kumimoji="0" lang="en-US" sz="2400" b="0" i="0" u="none" strike="noStrike" cap="none" normalizeH="0" baseline="0" dirty="0">
              <a:ln>
                <a:noFill/>
              </a:ln>
              <a:solidFill>
                <a:schemeClr val="tx1"/>
              </a:solidFill>
              <a:effectLst/>
              <a:latin typeface="Times New Roman" pitchFamily="18" charset="0"/>
              <a:cs typeface="Times New Roman" pitchFamily="18" charset="0"/>
            </a:endParaRPr>
          </a:p>
        </p:txBody>
      </p:sp>
      <p:sp>
        <p:nvSpPr>
          <p:cNvPr id="3" name="Footer Placeholder 2"/>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6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7" name="Rectangle 1"/>
          <p:cNvSpPr>
            <a:spLocks noChangeArrowheads="1"/>
          </p:cNvSpPr>
          <p:nvPr/>
        </p:nvSpPr>
        <p:spPr bwMode="auto">
          <a:xfrm>
            <a:off x="251520" y="150887"/>
            <a:ext cx="8663880"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58738" marR="0" lvl="1" algn="just" defTabSz="914400" rtl="0" eaLnBrk="1" fontAlgn="base" latinLnBrk="0" hangingPunct="1">
              <a:lnSpc>
                <a:spcPct val="100000"/>
              </a:lnSpc>
              <a:spcBef>
                <a:spcPct val="0"/>
              </a:spcBef>
              <a:spcAft>
                <a:spcPct val="0"/>
              </a:spcAft>
              <a:buClrTx/>
              <a:buSzTx/>
              <a:tabLst>
                <a:tab pos="11572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There may be cases where there is difference between the amount claimed by the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assessee</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and the amount computed by the auditor-</a:t>
            </a:r>
            <a:endParaRPr lang="en-US" sz="2400" dirty="0">
              <a:latin typeface="Times New Roman" pitchFamily="18" charset="0"/>
              <a:cs typeface="Times New Roman" pitchFamily="18" charset="0"/>
            </a:endParaRPr>
          </a:p>
          <a:p>
            <a:pPr marL="58738" marR="0" lvl="1" algn="just" defTabSz="914400" rtl="0" eaLnBrk="1" fontAlgn="base" latinLnBrk="0" hangingPunct="1">
              <a:lnSpc>
                <a:spcPct val="100000"/>
              </a:lnSpc>
              <a:spcBef>
                <a:spcPct val="0"/>
              </a:spcBef>
              <a:spcAft>
                <a:spcPct val="0"/>
              </a:spcAft>
              <a:buClrTx/>
              <a:buSzTx/>
              <a:tabLst>
                <a:tab pos="11572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a) In such cases it is quite possible that the client's claim is based on some judicial pronouncement on the subject.</a:t>
            </a:r>
          </a:p>
          <a:p>
            <a:pPr marL="58738" marR="0" lvl="1" algn="just" defTabSz="914400" rtl="0" eaLnBrk="1" fontAlgn="base" latinLnBrk="0" hangingPunct="1">
              <a:lnSpc>
                <a:spcPct val="100000"/>
              </a:lnSpc>
              <a:spcBef>
                <a:spcPct val="0"/>
              </a:spcBef>
              <a:spcAft>
                <a:spcPct val="0"/>
              </a:spcAft>
              <a:buClrTx/>
              <a:buSzTx/>
              <a:tabLst>
                <a:tab pos="11572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In such case the tax auditor should report the amount admissible with his comments in Form 3CA/ 3CB.</a:t>
            </a:r>
          </a:p>
          <a:p>
            <a:pPr marL="58738" marR="0" lvl="1" algn="just" defTabSz="914400" rtl="0" eaLnBrk="1" fontAlgn="base" latinLnBrk="0" hangingPunct="1">
              <a:lnSpc>
                <a:spcPct val="100000"/>
              </a:lnSpc>
              <a:spcBef>
                <a:spcPct val="0"/>
              </a:spcBef>
              <a:spcAft>
                <a:spcPct val="0"/>
              </a:spcAft>
              <a:buClrTx/>
              <a:buSzTx/>
              <a:tabLst>
                <a:tab pos="1157288" algn="l"/>
              </a:tabLst>
            </a:pPr>
            <a:endParaRPr lang="en-US" sz="2400" dirty="0">
              <a:latin typeface="Times New Roman" pitchFamily="18" charset="0"/>
              <a:ea typeface="Times New Roman" pitchFamily="18" charset="0"/>
              <a:cs typeface="Times New Roman" pitchFamily="18" charset="0"/>
            </a:endParaRPr>
          </a:p>
          <a:p>
            <a:pPr marL="58738" marR="0" lvl="1" algn="just" defTabSz="914400" rtl="0" eaLnBrk="1" fontAlgn="base" latinLnBrk="0" hangingPunct="1">
              <a:lnSpc>
                <a:spcPct val="100000"/>
              </a:lnSpc>
              <a:spcBef>
                <a:spcPct val="0"/>
              </a:spcBef>
              <a:spcAft>
                <a:spcPct val="0"/>
              </a:spcAft>
              <a:buClrTx/>
              <a:buSzTx/>
              <a:tabLst>
                <a:tab pos="11572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b) If the claim of the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assessee</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is well-founded and settled by judicial pronouncement the tax auditor may accept the claim but he has to record in his working papers that admissible amount has been reported on the </a:t>
            </a:r>
            <a:r>
              <a:rPr lang="en-US" sz="2400" dirty="0">
                <a:latin typeface="Times New Roman" pitchFamily="18" charset="0"/>
                <a:cs typeface="Times New Roman" pitchFamily="18" charset="0"/>
              </a:rPr>
              <a:t>basis of such judicial pronouncement.</a:t>
            </a:r>
          </a:p>
          <a:p>
            <a:pPr marL="58738" marR="0" lvl="1" algn="just" defTabSz="914400" rtl="0" eaLnBrk="1" fontAlgn="base" latinLnBrk="0" hangingPunct="1">
              <a:lnSpc>
                <a:spcPct val="100000"/>
              </a:lnSpc>
              <a:spcBef>
                <a:spcPct val="0"/>
              </a:spcBef>
              <a:spcAft>
                <a:spcPct val="0"/>
              </a:spcAft>
              <a:buClrTx/>
              <a:buSzTx/>
              <a:tabLst>
                <a:tab pos="1157288" algn="l"/>
              </a:tabLst>
            </a:pPr>
            <a:r>
              <a:rPr lang="en-US" sz="2400" dirty="0">
                <a:latin typeface="Times New Roman" pitchFamily="18" charset="0"/>
                <a:cs typeface="Times New Roman" pitchFamily="18" charset="0"/>
              </a:rPr>
              <a:t>He may report the amount admissible with his comments in Form 3CA/ 3CB.</a:t>
            </a:r>
            <a:endParaRPr kumimoji="0" lang="en-US" sz="2400" b="0" i="0" u="none" strike="noStrike" cap="none" normalizeH="0" baseline="0" dirty="0">
              <a:ln>
                <a:noFill/>
              </a:ln>
              <a:solidFill>
                <a:schemeClr val="tx1"/>
              </a:solidFill>
              <a:effectLst/>
              <a:latin typeface="Times New Roman" pitchFamily="18" charset="0"/>
              <a:cs typeface="Times New Roman" pitchFamily="18" charset="0"/>
            </a:endParaRPr>
          </a:p>
        </p:txBody>
      </p:sp>
      <p:sp>
        <p:nvSpPr>
          <p:cNvPr id="3" name="Footer Placeholder 2"/>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6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Content Placeholder 3"/>
          <p:cNvGraphicFramePr>
            <a:graphicFrameLocks/>
          </p:cNvGraphicFramePr>
          <p:nvPr/>
        </p:nvGraphicFramePr>
        <p:xfrm>
          <a:off x="304800" y="1871682"/>
          <a:ext cx="8610600" cy="4114800"/>
        </p:xfrm>
        <a:graphic>
          <a:graphicData uri="http://schemas.openxmlformats.org/drawingml/2006/table">
            <a:tbl>
              <a:tblPr firstRow="1" bandRow="1">
                <a:tableStyleId>{3B4B98B0-60AC-42C2-AFA5-B58CD77FA1E5}</a:tableStyleId>
              </a:tblPr>
              <a:tblGrid>
                <a:gridCol w="8081879">
                  <a:extLst>
                    <a:ext uri="{9D8B030D-6E8A-4147-A177-3AD203B41FA5}">
                      <a16:colId xmlns:a16="http://schemas.microsoft.com/office/drawing/2014/main" val="20000"/>
                    </a:ext>
                  </a:extLst>
                </a:gridCol>
                <a:gridCol w="528721">
                  <a:extLst>
                    <a:ext uri="{9D8B030D-6E8A-4147-A177-3AD203B41FA5}">
                      <a16:colId xmlns:a16="http://schemas.microsoft.com/office/drawing/2014/main" val="20001"/>
                    </a:ext>
                  </a:extLst>
                </a:gridCol>
              </a:tblGrid>
              <a:tr h="314960">
                <a:tc>
                  <a:txBody>
                    <a:bodyPr/>
                    <a:lstStyle/>
                    <a:p>
                      <a:pPr algn="l" fontAlgn="t"/>
                      <a:r>
                        <a:rPr lang="en-US" sz="1800" u="none" strike="noStrike" dirty="0">
                          <a:solidFill>
                            <a:schemeClr val="tx1"/>
                          </a:solidFill>
                          <a:latin typeface="Times New Roman" pitchFamily="18" charset="0"/>
                          <a:cs typeface="Times New Roman" pitchFamily="18" charset="0"/>
                        </a:rPr>
                        <a:t>Tax deduction and collection Account Number (TAN)</a:t>
                      </a:r>
                      <a:endParaRPr lang="en-US" sz="1800" b="0" i="0" u="none" strike="noStrike" dirty="0">
                        <a:solidFill>
                          <a:schemeClr val="tx1"/>
                        </a:solidFill>
                        <a:latin typeface="Times New Roman" pitchFamily="18" charset="0"/>
                        <a:cs typeface="Times New Roman"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US" sz="1800" u="none" strike="noStrike" dirty="0">
                          <a:solidFill>
                            <a:schemeClr val="tx1"/>
                          </a:solidFill>
                          <a:latin typeface="Times New Roman" pitchFamily="18" charset="0"/>
                          <a:cs typeface="Times New Roman" pitchFamily="18" charset="0"/>
                        </a:rPr>
                        <a:t>(1)</a:t>
                      </a:r>
                      <a:endParaRPr lang="en-US" sz="1800" b="0" i="0" u="none" strike="noStrike" dirty="0">
                        <a:solidFill>
                          <a:schemeClr val="tx1"/>
                        </a:solidFill>
                        <a:latin typeface="Times New Roman" pitchFamily="18" charset="0"/>
                        <a:cs typeface="Times New Roman"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0840">
                <a:tc>
                  <a:txBody>
                    <a:bodyPr/>
                    <a:lstStyle/>
                    <a:p>
                      <a:pPr algn="l" fontAlgn="t"/>
                      <a:r>
                        <a:rPr lang="en-US" sz="1800" u="none" strike="noStrike" dirty="0">
                          <a:solidFill>
                            <a:schemeClr val="tx1"/>
                          </a:solidFill>
                          <a:latin typeface="Times New Roman" pitchFamily="18" charset="0"/>
                          <a:cs typeface="Times New Roman" pitchFamily="18" charset="0"/>
                        </a:rPr>
                        <a:t>Section </a:t>
                      </a:r>
                      <a:endParaRPr lang="en-US" sz="1800" b="0" i="0" u="none" strike="noStrike" dirty="0">
                        <a:solidFill>
                          <a:schemeClr val="tx1"/>
                        </a:solidFill>
                        <a:latin typeface="Times New Roman" pitchFamily="18" charset="0"/>
                        <a:cs typeface="Times New Roman"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US" sz="1800" u="none" strike="noStrike" dirty="0">
                          <a:solidFill>
                            <a:schemeClr val="tx1"/>
                          </a:solidFill>
                          <a:latin typeface="Times New Roman" pitchFamily="18" charset="0"/>
                          <a:cs typeface="Times New Roman" pitchFamily="18" charset="0"/>
                        </a:rPr>
                        <a:t>(2)</a:t>
                      </a:r>
                      <a:endParaRPr lang="en-US" sz="1800" b="0" i="0" u="none" strike="noStrike" dirty="0">
                        <a:solidFill>
                          <a:schemeClr val="tx1"/>
                        </a:solidFill>
                        <a:latin typeface="Times New Roman" pitchFamily="18" charset="0"/>
                        <a:cs typeface="Times New Roman"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370840">
                <a:tc>
                  <a:txBody>
                    <a:bodyPr/>
                    <a:lstStyle/>
                    <a:p>
                      <a:pPr algn="l" fontAlgn="t"/>
                      <a:r>
                        <a:rPr lang="en-US" sz="1800" u="none" strike="noStrike" dirty="0">
                          <a:solidFill>
                            <a:schemeClr val="tx1"/>
                          </a:solidFill>
                          <a:latin typeface="Times New Roman" pitchFamily="18" charset="0"/>
                          <a:cs typeface="Times New Roman" pitchFamily="18" charset="0"/>
                        </a:rPr>
                        <a:t>Nature of payment </a:t>
                      </a:r>
                      <a:endParaRPr lang="en-US" sz="1800" b="0" i="0" u="none" strike="noStrike" dirty="0">
                        <a:solidFill>
                          <a:schemeClr val="tx1"/>
                        </a:solidFill>
                        <a:latin typeface="Times New Roman" pitchFamily="18" charset="0"/>
                        <a:cs typeface="Times New Roman"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US" sz="1800" u="none" strike="noStrike" dirty="0">
                          <a:solidFill>
                            <a:schemeClr val="tx1"/>
                          </a:solidFill>
                          <a:latin typeface="Times New Roman" pitchFamily="18" charset="0"/>
                          <a:cs typeface="Times New Roman" pitchFamily="18" charset="0"/>
                        </a:rPr>
                        <a:t> (3)</a:t>
                      </a:r>
                      <a:endParaRPr lang="en-US" sz="1800" b="0" i="0" u="none" strike="noStrike" dirty="0">
                        <a:solidFill>
                          <a:schemeClr val="tx1"/>
                        </a:solidFill>
                        <a:latin typeface="Times New Roman" pitchFamily="18" charset="0"/>
                        <a:cs typeface="Times New Roman"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370840">
                <a:tc>
                  <a:txBody>
                    <a:bodyPr/>
                    <a:lstStyle/>
                    <a:p>
                      <a:pPr algn="l" fontAlgn="t"/>
                      <a:r>
                        <a:rPr lang="en-US" sz="1800" u="none" strike="noStrike" dirty="0">
                          <a:solidFill>
                            <a:schemeClr val="tx1"/>
                          </a:solidFill>
                          <a:latin typeface="Times New Roman" pitchFamily="18" charset="0"/>
                          <a:cs typeface="Times New Roman" pitchFamily="18" charset="0"/>
                        </a:rPr>
                        <a:t>Total amount of payment or receipt of the nature specified in column (3) </a:t>
                      </a:r>
                      <a:endParaRPr lang="en-US" sz="1800" b="0" i="0" u="none" strike="noStrike" dirty="0">
                        <a:solidFill>
                          <a:schemeClr val="tx1"/>
                        </a:solidFill>
                        <a:latin typeface="Times New Roman" pitchFamily="18" charset="0"/>
                        <a:cs typeface="Times New Roman"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US" sz="1800" u="none" strike="noStrike" dirty="0">
                          <a:solidFill>
                            <a:schemeClr val="tx1"/>
                          </a:solidFill>
                          <a:latin typeface="Times New Roman" pitchFamily="18" charset="0"/>
                          <a:cs typeface="Times New Roman" pitchFamily="18" charset="0"/>
                        </a:rPr>
                        <a:t>(4)</a:t>
                      </a:r>
                      <a:endParaRPr lang="en-US" sz="1800" b="0" i="0" u="none" strike="noStrike" dirty="0">
                        <a:solidFill>
                          <a:schemeClr val="tx1"/>
                        </a:solidFill>
                        <a:latin typeface="Times New Roman" pitchFamily="18" charset="0"/>
                        <a:cs typeface="Times New Roman"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370840">
                <a:tc>
                  <a:txBody>
                    <a:bodyPr/>
                    <a:lstStyle/>
                    <a:p>
                      <a:pPr algn="l" fontAlgn="t"/>
                      <a:r>
                        <a:rPr lang="en-US" sz="1800" u="none" strike="noStrike" dirty="0">
                          <a:solidFill>
                            <a:schemeClr val="tx1"/>
                          </a:solidFill>
                          <a:latin typeface="Times New Roman" pitchFamily="18" charset="0"/>
                          <a:cs typeface="Times New Roman" pitchFamily="18" charset="0"/>
                        </a:rPr>
                        <a:t>Total amount on which tax was required to be deducted or collected out of (4) </a:t>
                      </a:r>
                      <a:endParaRPr lang="en-US" sz="1800" b="0" i="0" u="none" strike="noStrike" dirty="0">
                        <a:solidFill>
                          <a:schemeClr val="tx1"/>
                        </a:solidFill>
                        <a:latin typeface="Times New Roman" pitchFamily="18" charset="0"/>
                        <a:cs typeface="Times New Roman"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US" sz="1800" u="none" strike="noStrike" dirty="0">
                          <a:solidFill>
                            <a:schemeClr val="tx1"/>
                          </a:solidFill>
                          <a:latin typeface="Times New Roman" pitchFamily="18" charset="0"/>
                          <a:cs typeface="Times New Roman" pitchFamily="18" charset="0"/>
                        </a:rPr>
                        <a:t>(5)</a:t>
                      </a:r>
                      <a:endParaRPr lang="en-US" sz="1800" b="0" i="0" u="none" strike="noStrike" dirty="0">
                        <a:solidFill>
                          <a:schemeClr val="tx1"/>
                        </a:solidFill>
                        <a:latin typeface="Times New Roman" pitchFamily="18" charset="0"/>
                        <a:cs typeface="Times New Roman"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370840">
                <a:tc>
                  <a:txBody>
                    <a:bodyPr/>
                    <a:lstStyle/>
                    <a:p>
                      <a:pPr algn="l" fontAlgn="t"/>
                      <a:r>
                        <a:rPr lang="en-US" sz="1800" u="none" strike="noStrike" dirty="0">
                          <a:solidFill>
                            <a:schemeClr val="tx1"/>
                          </a:solidFill>
                          <a:latin typeface="Times New Roman" pitchFamily="18" charset="0"/>
                          <a:cs typeface="Times New Roman" pitchFamily="18" charset="0"/>
                        </a:rPr>
                        <a:t>Total amount on which tax was deducted or collected at specified rate out of (5) </a:t>
                      </a:r>
                      <a:endParaRPr lang="en-US" sz="1800" b="0" i="0" u="none" strike="noStrike" dirty="0">
                        <a:solidFill>
                          <a:schemeClr val="tx1"/>
                        </a:solidFill>
                        <a:latin typeface="Times New Roman" pitchFamily="18" charset="0"/>
                        <a:cs typeface="Times New Roman"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US" sz="1800" u="none" strike="noStrike" dirty="0">
                          <a:solidFill>
                            <a:schemeClr val="tx1"/>
                          </a:solidFill>
                          <a:latin typeface="Times New Roman" pitchFamily="18" charset="0"/>
                          <a:cs typeface="Times New Roman" pitchFamily="18" charset="0"/>
                        </a:rPr>
                        <a:t>(6)</a:t>
                      </a:r>
                      <a:endParaRPr lang="en-US" sz="1800" b="0" i="0" u="none" strike="noStrike" dirty="0">
                        <a:solidFill>
                          <a:schemeClr val="tx1"/>
                        </a:solidFill>
                        <a:latin typeface="Times New Roman" pitchFamily="18" charset="0"/>
                        <a:cs typeface="Times New Roman"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840">
                <a:tc>
                  <a:txBody>
                    <a:bodyPr/>
                    <a:lstStyle/>
                    <a:p>
                      <a:pPr algn="l" fontAlgn="t"/>
                      <a:r>
                        <a:rPr lang="en-US" sz="1800" u="none" strike="noStrike" dirty="0">
                          <a:solidFill>
                            <a:schemeClr val="tx1"/>
                          </a:solidFill>
                          <a:latin typeface="Times New Roman" pitchFamily="18" charset="0"/>
                          <a:cs typeface="Times New Roman" pitchFamily="18" charset="0"/>
                        </a:rPr>
                        <a:t>Amount of tax  deducted or collected out of (6)</a:t>
                      </a:r>
                      <a:endParaRPr lang="en-US" sz="1800" b="0" i="0" u="none" strike="noStrike" dirty="0">
                        <a:solidFill>
                          <a:schemeClr val="tx1"/>
                        </a:solidFill>
                        <a:latin typeface="Times New Roman" pitchFamily="18" charset="0"/>
                        <a:cs typeface="Times New Roman"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US" sz="1800" u="none" strike="noStrike" dirty="0">
                          <a:solidFill>
                            <a:schemeClr val="tx1"/>
                          </a:solidFill>
                          <a:latin typeface="Times New Roman" pitchFamily="18" charset="0"/>
                          <a:cs typeface="Times New Roman" pitchFamily="18" charset="0"/>
                        </a:rPr>
                        <a:t>(7)</a:t>
                      </a:r>
                      <a:endParaRPr lang="en-US" sz="1800" b="0" i="0" u="none" strike="noStrike" dirty="0">
                        <a:solidFill>
                          <a:schemeClr val="tx1"/>
                        </a:solidFill>
                        <a:latin typeface="Times New Roman" pitchFamily="18" charset="0"/>
                        <a:cs typeface="Times New Roman"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84200">
                <a:tc>
                  <a:txBody>
                    <a:bodyPr/>
                    <a:lstStyle/>
                    <a:p>
                      <a:pPr algn="l" fontAlgn="t"/>
                      <a:r>
                        <a:rPr lang="en-US" sz="1800" u="none" strike="noStrike" dirty="0">
                          <a:solidFill>
                            <a:schemeClr val="tx1"/>
                          </a:solidFill>
                          <a:latin typeface="Times New Roman" pitchFamily="18" charset="0"/>
                          <a:cs typeface="Times New Roman" pitchFamily="18" charset="0"/>
                        </a:rPr>
                        <a:t>Total amount on which tax was deducted or collected at less than specified rate out of</a:t>
                      </a:r>
                      <a:endParaRPr lang="en-US" sz="1800" b="1" i="0" u="none" strike="noStrike" dirty="0">
                        <a:solidFill>
                          <a:schemeClr val="tx1"/>
                        </a:solidFill>
                        <a:latin typeface="Times New Roman" pitchFamily="18" charset="0"/>
                        <a:cs typeface="Times New Roman"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US" sz="1800" u="none" strike="noStrike" dirty="0">
                          <a:solidFill>
                            <a:schemeClr val="tx1"/>
                          </a:solidFill>
                          <a:latin typeface="Times New Roman" pitchFamily="18" charset="0"/>
                          <a:cs typeface="Times New Roman" pitchFamily="18" charset="0"/>
                        </a:rPr>
                        <a:t>(8)</a:t>
                      </a:r>
                      <a:endParaRPr lang="en-US" sz="1800" b="0" i="0" u="none" strike="noStrike" dirty="0">
                        <a:solidFill>
                          <a:schemeClr val="tx1"/>
                        </a:solidFill>
                        <a:latin typeface="Times New Roman" pitchFamily="18" charset="0"/>
                        <a:cs typeface="Times New Roman"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0840">
                <a:tc>
                  <a:txBody>
                    <a:bodyPr/>
                    <a:lstStyle/>
                    <a:p>
                      <a:pPr algn="l" fontAlgn="t"/>
                      <a:r>
                        <a:rPr lang="en-US" sz="1800" u="none" strike="noStrike" dirty="0">
                          <a:solidFill>
                            <a:schemeClr val="tx1"/>
                          </a:solidFill>
                          <a:latin typeface="Times New Roman" pitchFamily="18" charset="0"/>
                          <a:cs typeface="Times New Roman" pitchFamily="18" charset="0"/>
                        </a:rPr>
                        <a:t>Amount of tax deducted or collected on (8)</a:t>
                      </a:r>
                      <a:endParaRPr lang="en-US" sz="1800" b="0" i="0" u="none" strike="noStrike" dirty="0">
                        <a:solidFill>
                          <a:schemeClr val="tx1"/>
                        </a:solidFill>
                        <a:latin typeface="Times New Roman" pitchFamily="18" charset="0"/>
                        <a:cs typeface="Times New Roman"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US" sz="1800" u="none" strike="noStrike" dirty="0">
                          <a:solidFill>
                            <a:schemeClr val="tx1"/>
                          </a:solidFill>
                          <a:latin typeface="Times New Roman" pitchFamily="18" charset="0"/>
                          <a:cs typeface="Times New Roman" pitchFamily="18" charset="0"/>
                        </a:rPr>
                        <a:t>(9)</a:t>
                      </a:r>
                      <a:endParaRPr lang="en-US" sz="1800" b="0" i="0" u="none" strike="noStrike" dirty="0">
                        <a:solidFill>
                          <a:schemeClr val="tx1"/>
                        </a:solidFill>
                        <a:latin typeface="Times New Roman" pitchFamily="18" charset="0"/>
                        <a:cs typeface="Times New Roman"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619760">
                <a:tc>
                  <a:txBody>
                    <a:bodyPr/>
                    <a:lstStyle/>
                    <a:p>
                      <a:pPr algn="l" fontAlgn="t"/>
                      <a:r>
                        <a:rPr lang="en-US" sz="1800" u="none" strike="noStrike" dirty="0">
                          <a:solidFill>
                            <a:schemeClr val="tx1"/>
                          </a:solidFill>
                          <a:latin typeface="Times New Roman" pitchFamily="18" charset="0"/>
                          <a:cs typeface="Times New Roman" pitchFamily="18" charset="0"/>
                        </a:rPr>
                        <a:t>Amount of tax deducted or collected not deposited to the credit of the Central </a:t>
                      </a:r>
                    </a:p>
                    <a:p>
                      <a:pPr algn="l" fontAlgn="t"/>
                      <a:r>
                        <a:rPr lang="en-US" sz="1800" u="none" strike="noStrike" dirty="0">
                          <a:solidFill>
                            <a:schemeClr val="tx1"/>
                          </a:solidFill>
                          <a:latin typeface="Times New Roman" pitchFamily="18" charset="0"/>
                          <a:cs typeface="Times New Roman" pitchFamily="18" charset="0"/>
                        </a:rPr>
                        <a:t>Government out of     </a:t>
                      </a:r>
                      <a:r>
                        <a:rPr lang="en-US" sz="1800" b="1" u="none" strike="sngStrike" dirty="0">
                          <a:solidFill>
                            <a:schemeClr val="tx1"/>
                          </a:solidFill>
                          <a:latin typeface="Times New Roman" pitchFamily="18" charset="0"/>
                          <a:cs typeface="Times New Roman" pitchFamily="18" charset="0"/>
                        </a:rPr>
                        <a:t>(6) and (8)</a:t>
                      </a:r>
                      <a:r>
                        <a:rPr lang="en-US" sz="1800" b="1" u="none" strike="noStrike" dirty="0">
                          <a:solidFill>
                            <a:schemeClr val="tx1"/>
                          </a:solidFill>
                          <a:latin typeface="Times New Roman" pitchFamily="18" charset="0"/>
                          <a:cs typeface="Times New Roman" pitchFamily="18" charset="0"/>
                        </a:rPr>
                        <a:t> [logically it should be (7) and (9)]</a:t>
                      </a:r>
                      <a:endParaRPr lang="en-US" sz="1800" b="1" i="0" u="none" strike="noStrike" dirty="0">
                        <a:solidFill>
                          <a:schemeClr val="tx1"/>
                        </a:solidFill>
                        <a:latin typeface="Times New Roman" pitchFamily="18" charset="0"/>
                        <a:cs typeface="Times New Roman"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t"/>
                      <a:r>
                        <a:rPr lang="en-US" sz="1800" u="none" strike="noStrike" dirty="0">
                          <a:solidFill>
                            <a:schemeClr val="tx1"/>
                          </a:solidFill>
                          <a:latin typeface="Times New Roman" pitchFamily="18" charset="0"/>
                          <a:cs typeface="Times New Roman" pitchFamily="18" charset="0"/>
                        </a:rPr>
                        <a:t>(10)</a:t>
                      </a:r>
                      <a:endParaRPr lang="en-US" sz="1800" b="0" i="0" u="none" strike="noStrike" dirty="0">
                        <a:solidFill>
                          <a:schemeClr val="tx1"/>
                        </a:solidFill>
                        <a:latin typeface="Times New Roman" pitchFamily="18" charset="0"/>
                        <a:cs typeface="Times New Roman"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9"/>
                  </a:ext>
                </a:extLst>
              </a:tr>
            </a:tbl>
          </a:graphicData>
        </a:graphic>
      </p:graphicFrame>
      <p:cxnSp>
        <p:nvCxnSpPr>
          <p:cNvPr id="9" name="Straight Arrow Connector 8"/>
          <p:cNvCxnSpPr/>
          <p:nvPr/>
        </p:nvCxnSpPr>
        <p:spPr>
          <a:xfrm rot="5400000">
            <a:off x="-493712" y="5524500"/>
            <a:ext cx="1293812" cy="1588"/>
          </a:xfrm>
          <a:prstGeom prst="straightConnector1">
            <a:avLst/>
          </a:prstGeom>
          <a:ln w="317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533400" y="4701250"/>
            <a:ext cx="3581400" cy="30480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strike="sngStrike" dirty="0">
                <a:solidFill>
                  <a:schemeClr val="tx1"/>
                </a:solidFill>
                <a:latin typeface="Times New Roman" pitchFamily="18" charset="0"/>
                <a:cs typeface="Times New Roman" pitchFamily="18" charset="0"/>
              </a:rPr>
              <a:t>( 7) </a:t>
            </a:r>
            <a:r>
              <a:rPr lang="en-US" b="1" dirty="0">
                <a:solidFill>
                  <a:schemeClr val="tx1"/>
                </a:solidFill>
                <a:latin typeface="Times New Roman" pitchFamily="18" charset="0"/>
                <a:cs typeface="Times New Roman" pitchFamily="18" charset="0"/>
              </a:rPr>
              <a:t> [logically it should be (5)]</a:t>
            </a:r>
            <a:endParaRPr lang="en-US" dirty="0">
              <a:solidFill>
                <a:schemeClr val="tx1"/>
              </a:solidFill>
              <a:latin typeface="Times New Roman" pitchFamily="18" charset="0"/>
              <a:cs typeface="Times New Roman" pitchFamily="18" charset="0"/>
            </a:endParaRPr>
          </a:p>
        </p:txBody>
      </p:sp>
      <p:sp>
        <p:nvSpPr>
          <p:cNvPr id="15" name="Rectangle 14"/>
          <p:cNvSpPr/>
          <p:nvPr/>
        </p:nvSpPr>
        <p:spPr>
          <a:xfrm>
            <a:off x="2209800" y="5638800"/>
            <a:ext cx="4419600" cy="30480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Rectangle 19"/>
          <p:cNvSpPr/>
          <p:nvPr/>
        </p:nvSpPr>
        <p:spPr>
          <a:xfrm>
            <a:off x="152400" y="6248400"/>
            <a:ext cx="3429000" cy="3048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rPr>
              <a:t>Yet not updated in E-utility</a:t>
            </a:r>
          </a:p>
        </p:txBody>
      </p:sp>
      <p:cxnSp>
        <p:nvCxnSpPr>
          <p:cNvPr id="28" name="Straight Arrow Connector 27"/>
          <p:cNvCxnSpPr/>
          <p:nvPr/>
        </p:nvCxnSpPr>
        <p:spPr>
          <a:xfrm>
            <a:off x="3200400" y="5943600"/>
            <a:ext cx="0" cy="304800"/>
          </a:xfrm>
          <a:prstGeom prst="straightConnector1">
            <a:avLst/>
          </a:prstGeom>
          <a:ln w="317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152400" y="4876800"/>
            <a:ext cx="381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93545" name="Rectangle 12"/>
          <p:cNvSpPr>
            <a:spLocks noChangeArrowheads="1"/>
          </p:cNvSpPr>
          <p:nvPr/>
        </p:nvSpPr>
        <p:spPr bwMode="auto">
          <a:xfrm>
            <a:off x="228600" y="304800"/>
            <a:ext cx="8763000" cy="1384300"/>
          </a:xfrm>
          <a:prstGeom prst="rect">
            <a:avLst/>
          </a:prstGeom>
          <a:noFill/>
          <a:ln w="9525">
            <a:noFill/>
            <a:miter lim="800000"/>
            <a:headEnd/>
            <a:tailEnd/>
          </a:ln>
        </p:spPr>
        <p:txBody>
          <a:bodyPr>
            <a:spAutoFit/>
          </a:bodyPr>
          <a:lstStyle/>
          <a:p>
            <a:pPr algn="just"/>
            <a:r>
              <a:rPr lang="en-US" altLang="en-US" sz="2400" b="1" u="sng">
                <a:latin typeface="Times New Roman" panose="02020603050405020304" pitchFamily="18" charset="0"/>
                <a:cs typeface="Times New Roman" panose="02020603050405020304" pitchFamily="18" charset="0"/>
              </a:rPr>
              <a:t>CLAUSE NO. 34(a)</a:t>
            </a:r>
          </a:p>
          <a:p>
            <a:pPr algn="just"/>
            <a:endParaRPr lang="en-US" altLang="en-US" sz="2400" b="1" u="sng">
              <a:latin typeface="Times New Roman" panose="02020603050405020304" pitchFamily="18" charset="0"/>
              <a:cs typeface="Times New Roman" panose="02020603050405020304" pitchFamily="18" charset="0"/>
            </a:endParaRPr>
          </a:p>
          <a:p>
            <a:pPr algn="just"/>
            <a:r>
              <a:rPr lang="en-US">
                <a:latin typeface="Times New Roman" panose="02020603050405020304" pitchFamily="18" charset="0"/>
                <a:cs typeface="Times New Roman" pitchFamily="18" charset="0"/>
              </a:rPr>
              <a:t>(a) Whether the assessee is required to deduct or collect tax as per the provisions of Chapter XVII-B or Chapter XVII-BB, if yes please furnish:</a:t>
            </a:r>
            <a:endParaRPr lang="en-US" b="1">
              <a:latin typeface="Times New Roman" panose="02020603050405020304"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6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858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4" name="Rectangle 3"/>
          <p:cNvSpPr>
            <a:spLocks noChangeArrowheads="1"/>
          </p:cNvSpPr>
          <p:nvPr/>
        </p:nvSpPr>
        <p:spPr bwMode="auto">
          <a:xfrm>
            <a:off x="152400" y="1524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34(a)</a:t>
            </a: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5" name="Picture 4">
            <a:extLst>
              <a:ext uri="{FF2B5EF4-FFF2-40B4-BE49-F238E27FC236}">
                <a16:creationId xmlns:a16="http://schemas.microsoft.com/office/drawing/2014/main" id="{CCF052D9-74C5-CB4C-AA8E-973D9378E633}"/>
              </a:ext>
            </a:extLst>
          </p:cNvPr>
          <p:cNvPicPr>
            <a:picLocks noChangeAspect="1"/>
          </p:cNvPicPr>
          <p:nvPr/>
        </p:nvPicPr>
        <p:blipFill>
          <a:blip r:embed="rId2"/>
          <a:stretch>
            <a:fillRect/>
          </a:stretch>
        </p:blipFill>
        <p:spPr>
          <a:xfrm>
            <a:off x="251521" y="1231404"/>
            <a:ext cx="8640960" cy="4940796"/>
          </a:xfrm>
          <a:prstGeom prst="rect">
            <a:avLst/>
          </a:prstGeom>
        </p:spPr>
      </p:pic>
    </p:spTree>
  </p:cSld>
  <p:clrMapOvr>
    <a:masterClrMapping/>
  </p:clrMapOvr>
</p:sld>
</file>

<file path=ppt/slides/slide69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AB7B77-78B1-A945-E12F-E397E30299A9}"/>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246EA6FC-A4F8-C4AD-8A63-8C9ACC67AC92}"/>
              </a:ext>
            </a:extLst>
          </p:cNvPr>
          <p:cNvSpPr/>
          <p:nvPr/>
        </p:nvSpPr>
        <p:spPr>
          <a:xfrm>
            <a:off x="0" y="6858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4" name="Rectangle 3">
            <a:extLst>
              <a:ext uri="{FF2B5EF4-FFF2-40B4-BE49-F238E27FC236}">
                <a16:creationId xmlns:a16="http://schemas.microsoft.com/office/drawing/2014/main" id="{C323A21C-76CF-4ECB-13AD-4C4B0B32BD9B}"/>
              </a:ext>
            </a:extLst>
          </p:cNvPr>
          <p:cNvSpPr>
            <a:spLocks noChangeArrowheads="1"/>
          </p:cNvSpPr>
          <p:nvPr/>
        </p:nvSpPr>
        <p:spPr bwMode="auto">
          <a:xfrm>
            <a:off x="152400" y="1524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34(a)</a:t>
            </a:r>
          </a:p>
        </p:txBody>
      </p:sp>
      <p:sp>
        <p:nvSpPr>
          <p:cNvPr id="2" name="Footer Placeholder 1">
            <a:extLst>
              <a:ext uri="{FF2B5EF4-FFF2-40B4-BE49-F238E27FC236}">
                <a16:creationId xmlns:a16="http://schemas.microsoft.com/office/drawing/2014/main" id="{FEB4DF71-B3F8-E560-3AE6-1CF504084510}"/>
              </a:ext>
            </a:extLst>
          </p:cNvPr>
          <p:cNvSpPr>
            <a:spLocks noGrp="1"/>
          </p:cNvSpPr>
          <p:nvPr>
            <p:ph type="ftr" sz="quarter" idx="11"/>
          </p:nvPr>
        </p:nvSpPr>
        <p:spPr/>
        <p:txBody>
          <a:bodyPr/>
          <a:lstStyle/>
          <a:p>
            <a:r>
              <a:rPr lang="en-IN"/>
              <a:t>H.C.Khincha &amp; Co</a:t>
            </a:r>
            <a:endParaRPr lang="en-US" dirty="0"/>
          </a:p>
        </p:txBody>
      </p:sp>
      <p:pic>
        <p:nvPicPr>
          <p:cNvPr id="5" name="Picture 4">
            <a:extLst>
              <a:ext uri="{FF2B5EF4-FFF2-40B4-BE49-F238E27FC236}">
                <a16:creationId xmlns:a16="http://schemas.microsoft.com/office/drawing/2014/main" id="{5C9C386A-77A6-5181-E7BA-9C21AA8E4475}"/>
              </a:ext>
            </a:extLst>
          </p:cNvPr>
          <p:cNvPicPr>
            <a:picLocks noChangeAspect="1"/>
          </p:cNvPicPr>
          <p:nvPr/>
        </p:nvPicPr>
        <p:blipFill>
          <a:blip r:embed="rId2"/>
          <a:srcRect b="41056"/>
          <a:stretch>
            <a:fillRect/>
          </a:stretch>
        </p:blipFill>
        <p:spPr>
          <a:xfrm>
            <a:off x="251520" y="1099827"/>
            <a:ext cx="7216078" cy="2449143"/>
          </a:xfrm>
          <a:prstGeom prst="rect">
            <a:avLst/>
          </a:prstGeom>
        </p:spPr>
      </p:pic>
      <p:pic>
        <p:nvPicPr>
          <p:cNvPr id="6" name="Picture 5">
            <a:extLst>
              <a:ext uri="{FF2B5EF4-FFF2-40B4-BE49-F238E27FC236}">
                <a16:creationId xmlns:a16="http://schemas.microsoft.com/office/drawing/2014/main" id="{77A54DFA-EF52-0CE7-BC0C-7D904FEC1527}"/>
              </a:ext>
            </a:extLst>
          </p:cNvPr>
          <p:cNvPicPr>
            <a:picLocks noChangeAspect="1"/>
          </p:cNvPicPr>
          <p:nvPr/>
        </p:nvPicPr>
        <p:blipFill>
          <a:blip r:embed="rId3"/>
          <a:stretch>
            <a:fillRect/>
          </a:stretch>
        </p:blipFill>
        <p:spPr>
          <a:xfrm>
            <a:off x="251520" y="3460452"/>
            <a:ext cx="7216079" cy="2848868"/>
          </a:xfrm>
          <a:prstGeom prst="rect">
            <a:avLst/>
          </a:prstGeom>
        </p:spPr>
      </p:pic>
    </p:spTree>
    <p:extLst>
      <p:ext uri="{BB962C8B-B14F-4D97-AF65-F5344CB8AC3E}">
        <p14:creationId xmlns:p14="http://schemas.microsoft.com/office/powerpoint/2010/main" val="1228460759"/>
      </p:ext>
    </p:extLst>
  </p:cSld>
  <p:clrMapOvr>
    <a:masterClrMapping/>
  </p:clrMapOvr>
</p:sld>
</file>

<file path=ppt/slides/slide69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3CD549-BD0C-6158-FB4C-50DDC8DE838C}"/>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098298CA-00ED-6543-6869-167869A79C04}"/>
              </a:ext>
            </a:extLst>
          </p:cNvPr>
          <p:cNvSpPr/>
          <p:nvPr/>
        </p:nvSpPr>
        <p:spPr>
          <a:xfrm>
            <a:off x="0" y="6858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4" name="Rectangle 3">
            <a:extLst>
              <a:ext uri="{FF2B5EF4-FFF2-40B4-BE49-F238E27FC236}">
                <a16:creationId xmlns:a16="http://schemas.microsoft.com/office/drawing/2014/main" id="{E1355ABE-2D79-1A74-3EAD-02637F5A1C2A}"/>
              </a:ext>
            </a:extLst>
          </p:cNvPr>
          <p:cNvSpPr>
            <a:spLocks noChangeArrowheads="1"/>
          </p:cNvSpPr>
          <p:nvPr/>
        </p:nvSpPr>
        <p:spPr bwMode="auto">
          <a:xfrm>
            <a:off x="152400" y="1524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34(a)</a:t>
            </a:r>
          </a:p>
        </p:txBody>
      </p:sp>
      <p:sp>
        <p:nvSpPr>
          <p:cNvPr id="2" name="Footer Placeholder 1">
            <a:extLst>
              <a:ext uri="{FF2B5EF4-FFF2-40B4-BE49-F238E27FC236}">
                <a16:creationId xmlns:a16="http://schemas.microsoft.com/office/drawing/2014/main" id="{3B157A7C-DE67-7940-772D-4135B569311D}"/>
              </a:ext>
            </a:extLst>
          </p:cNvPr>
          <p:cNvSpPr>
            <a:spLocks noGrp="1"/>
          </p:cNvSpPr>
          <p:nvPr>
            <p:ph type="ftr" sz="quarter" idx="11"/>
          </p:nvPr>
        </p:nvSpPr>
        <p:spPr/>
        <p:txBody>
          <a:bodyPr/>
          <a:lstStyle/>
          <a:p>
            <a:r>
              <a:rPr lang="en-IN"/>
              <a:t>H.C.Khincha &amp; Co</a:t>
            </a:r>
            <a:endParaRPr lang="en-US" dirty="0"/>
          </a:p>
        </p:txBody>
      </p:sp>
      <p:pic>
        <p:nvPicPr>
          <p:cNvPr id="5" name="Picture 4">
            <a:extLst>
              <a:ext uri="{FF2B5EF4-FFF2-40B4-BE49-F238E27FC236}">
                <a16:creationId xmlns:a16="http://schemas.microsoft.com/office/drawing/2014/main" id="{2A405D83-90D7-AF2C-0324-F8CF3E8F19AD}"/>
              </a:ext>
            </a:extLst>
          </p:cNvPr>
          <p:cNvPicPr>
            <a:picLocks noChangeAspect="1"/>
          </p:cNvPicPr>
          <p:nvPr/>
        </p:nvPicPr>
        <p:blipFill>
          <a:blip r:embed="rId2"/>
          <a:stretch>
            <a:fillRect/>
          </a:stretch>
        </p:blipFill>
        <p:spPr>
          <a:xfrm>
            <a:off x="152400" y="1219200"/>
            <a:ext cx="8812088" cy="4686575"/>
          </a:xfrm>
          <a:prstGeom prst="rect">
            <a:avLst/>
          </a:prstGeom>
        </p:spPr>
      </p:pic>
    </p:spTree>
    <p:extLst>
      <p:ext uri="{BB962C8B-B14F-4D97-AF65-F5344CB8AC3E}">
        <p14:creationId xmlns:p14="http://schemas.microsoft.com/office/powerpoint/2010/main" val="3638008407"/>
      </p:ext>
    </p:extLst>
  </p:cSld>
  <p:clrMapOvr>
    <a:masterClrMapping/>
  </p:clrMapOvr>
</p:sld>
</file>

<file path=ppt/slides/slide6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6858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7" name="Rectangle 3"/>
          <p:cNvSpPr>
            <a:spLocks noChangeArrowheads="1"/>
          </p:cNvSpPr>
          <p:nvPr/>
        </p:nvSpPr>
        <p:spPr bwMode="auto">
          <a:xfrm>
            <a:off x="152400" y="1524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34(b) &amp; (c) </a:t>
            </a: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4" name="Picture 3">
            <a:extLst>
              <a:ext uri="{FF2B5EF4-FFF2-40B4-BE49-F238E27FC236}">
                <a16:creationId xmlns:a16="http://schemas.microsoft.com/office/drawing/2014/main" id="{5B400FB5-1FD2-CCBA-0D3C-269CE74AE6D7}"/>
              </a:ext>
            </a:extLst>
          </p:cNvPr>
          <p:cNvPicPr>
            <a:picLocks noChangeAspect="1"/>
          </p:cNvPicPr>
          <p:nvPr/>
        </p:nvPicPr>
        <p:blipFill>
          <a:blip r:embed="rId2"/>
          <a:stretch>
            <a:fillRect/>
          </a:stretch>
        </p:blipFill>
        <p:spPr>
          <a:xfrm>
            <a:off x="292720" y="1147465"/>
            <a:ext cx="8599760" cy="4727079"/>
          </a:xfrm>
          <a:prstGeom prst="rect">
            <a:avLst/>
          </a:prstGeom>
        </p:spPr>
      </p:pic>
    </p:spTree>
  </p:cSld>
  <p:clrMapOvr>
    <a:masterClrMapping/>
  </p:clrMapOvr>
</p:sld>
</file>

<file path=ppt/slides/slide69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5030A0-4AF7-FBB8-AC50-FDA5C39AE9F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55B9F37-BDFF-5D65-5098-88B87041F8A0}"/>
              </a:ext>
            </a:extLst>
          </p:cNvPr>
          <p:cNvSpPr/>
          <p:nvPr/>
        </p:nvSpPr>
        <p:spPr>
          <a:xfrm>
            <a:off x="0" y="6858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7" name="Rectangle 3">
            <a:extLst>
              <a:ext uri="{FF2B5EF4-FFF2-40B4-BE49-F238E27FC236}">
                <a16:creationId xmlns:a16="http://schemas.microsoft.com/office/drawing/2014/main" id="{6D0386C7-FF91-6AF8-DD97-C7F8CE70D063}"/>
              </a:ext>
            </a:extLst>
          </p:cNvPr>
          <p:cNvSpPr>
            <a:spLocks noChangeArrowheads="1"/>
          </p:cNvSpPr>
          <p:nvPr/>
        </p:nvSpPr>
        <p:spPr bwMode="auto">
          <a:xfrm>
            <a:off x="152400" y="1524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34(b) &amp; (c) </a:t>
            </a:r>
          </a:p>
        </p:txBody>
      </p:sp>
      <p:sp>
        <p:nvSpPr>
          <p:cNvPr id="2" name="Footer Placeholder 1">
            <a:extLst>
              <a:ext uri="{FF2B5EF4-FFF2-40B4-BE49-F238E27FC236}">
                <a16:creationId xmlns:a16="http://schemas.microsoft.com/office/drawing/2014/main" id="{586AAC5E-C4AF-5099-03AB-F19F972A563B}"/>
              </a:ext>
            </a:extLst>
          </p:cNvPr>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9472187C-8E34-5F7F-14FE-290F57F3509C}"/>
              </a:ext>
            </a:extLst>
          </p:cNvPr>
          <p:cNvPicPr>
            <a:picLocks noChangeAspect="1"/>
          </p:cNvPicPr>
          <p:nvPr/>
        </p:nvPicPr>
        <p:blipFill>
          <a:blip r:embed="rId2"/>
          <a:stretch>
            <a:fillRect/>
          </a:stretch>
        </p:blipFill>
        <p:spPr>
          <a:xfrm>
            <a:off x="251521" y="1147465"/>
            <a:ext cx="8712968" cy="4834453"/>
          </a:xfrm>
          <a:prstGeom prst="rect">
            <a:avLst/>
          </a:prstGeom>
        </p:spPr>
      </p:pic>
    </p:spTree>
    <p:extLst>
      <p:ext uri="{BB962C8B-B14F-4D97-AF65-F5344CB8AC3E}">
        <p14:creationId xmlns:p14="http://schemas.microsoft.com/office/powerpoint/2010/main" val="517374583"/>
      </p:ext>
    </p:extLst>
  </p:cSld>
  <p:clrMapOvr>
    <a:masterClrMapping/>
  </p:clrMapOvr>
</p:sld>
</file>

<file path=ppt/slides/slide6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EA18A-4CD9-47C4-4DF9-1965B3363A5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0A182E7-3661-7489-EC6D-92DA4224DE69}"/>
              </a:ext>
            </a:extLst>
          </p:cNvPr>
          <p:cNvSpPr/>
          <p:nvPr/>
        </p:nvSpPr>
        <p:spPr>
          <a:xfrm>
            <a:off x="0" y="6858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7" name="Rectangle 3">
            <a:extLst>
              <a:ext uri="{FF2B5EF4-FFF2-40B4-BE49-F238E27FC236}">
                <a16:creationId xmlns:a16="http://schemas.microsoft.com/office/drawing/2014/main" id="{EF220956-1ABA-9470-8C40-96F75F7C428E}"/>
              </a:ext>
            </a:extLst>
          </p:cNvPr>
          <p:cNvSpPr>
            <a:spLocks noChangeArrowheads="1"/>
          </p:cNvSpPr>
          <p:nvPr/>
        </p:nvSpPr>
        <p:spPr bwMode="auto">
          <a:xfrm>
            <a:off x="152400" y="1524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34(b) &amp; (c) </a:t>
            </a:r>
          </a:p>
        </p:txBody>
      </p:sp>
      <p:sp>
        <p:nvSpPr>
          <p:cNvPr id="2" name="Footer Placeholder 1">
            <a:extLst>
              <a:ext uri="{FF2B5EF4-FFF2-40B4-BE49-F238E27FC236}">
                <a16:creationId xmlns:a16="http://schemas.microsoft.com/office/drawing/2014/main" id="{FFA37DD1-3E8F-71B2-DC1C-6AF7DF407A67}"/>
              </a:ext>
            </a:extLst>
          </p:cNvPr>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96CA47C7-D3B5-F30C-31C4-90C5985AEC5F}"/>
              </a:ext>
            </a:extLst>
          </p:cNvPr>
          <p:cNvPicPr>
            <a:picLocks noChangeAspect="1"/>
          </p:cNvPicPr>
          <p:nvPr/>
        </p:nvPicPr>
        <p:blipFill>
          <a:blip r:embed="rId2"/>
          <a:stretch>
            <a:fillRect/>
          </a:stretch>
        </p:blipFill>
        <p:spPr>
          <a:xfrm>
            <a:off x="251520" y="1188988"/>
            <a:ext cx="6479233" cy="4832299"/>
          </a:xfrm>
          <a:prstGeom prst="rect">
            <a:avLst/>
          </a:prstGeom>
        </p:spPr>
      </p:pic>
    </p:spTree>
    <p:extLst>
      <p:ext uri="{BB962C8B-B14F-4D97-AF65-F5344CB8AC3E}">
        <p14:creationId xmlns:p14="http://schemas.microsoft.com/office/powerpoint/2010/main" val="91049709"/>
      </p:ext>
    </p:extLst>
  </p:cSld>
  <p:clrMapOvr>
    <a:masterClrMapping/>
  </p:clrMapOvr>
</p:sld>
</file>

<file path=ppt/slides/slide7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Title 1"/>
          <p:cNvSpPr>
            <a:spLocks noGrp="1"/>
          </p:cNvSpPr>
          <p:nvPr>
            <p:ph type="title"/>
          </p:nvPr>
        </p:nvSpPr>
        <p:spPr>
          <a:xfrm>
            <a:off x="457200" y="2362200"/>
            <a:ext cx="8229600" cy="1143000"/>
          </a:xfrm>
        </p:spPr>
        <p:txBody>
          <a:bodyPr/>
          <a:lstStyle/>
          <a:p>
            <a:pPr eaLnBrk="1" fontAlgn="auto" hangingPunct="1">
              <a:spcAft>
                <a:spcPts val="0"/>
              </a:spcAft>
              <a:defRPr/>
            </a:pPr>
            <a:r>
              <a:rPr lang="en-US" altLang="en-US" sz="3600" i="1" u="sng" dirty="0">
                <a:solidFill>
                  <a:schemeClr val="tx1"/>
                </a:solidFill>
                <a:latin typeface="Times New Roman" pitchFamily="18" charset="0"/>
                <a:cs typeface="Times New Roman" pitchFamily="18" charset="0"/>
              </a:rPr>
              <a:t>ILLUSTRATION ON TDS</a:t>
            </a:r>
          </a:p>
        </p:txBody>
      </p:sp>
      <p:sp>
        <p:nvSpPr>
          <p:cNvPr id="2" name="Footer Placeholder 1"/>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7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52400" y="152400"/>
          <a:ext cx="8763000" cy="6524626"/>
        </p:xfrm>
        <a:graphic>
          <a:graphicData uri="http://schemas.openxmlformats.org/drawingml/2006/table">
            <a:tbl>
              <a:tblPr firstRow="1" bandRow="1">
                <a:tableStyleId>{5C22544A-7EE6-4342-B048-85BDC9FD1C3A}</a:tableStyleId>
              </a:tblPr>
              <a:tblGrid>
                <a:gridCol w="381000">
                  <a:extLst>
                    <a:ext uri="{9D8B030D-6E8A-4147-A177-3AD203B41FA5}">
                      <a16:colId xmlns:a16="http://schemas.microsoft.com/office/drawing/2014/main" val="20000"/>
                    </a:ext>
                  </a:extLst>
                </a:gridCol>
                <a:gridCol w="6858000">
                  <a:extLst>
                    <a:ext uri="{9D8B030D-6E8A-4147-A177-3AD203B41FA5}">
                      <a16:colId xmlns:a16="http://schemas.microsoft.com/office/drawing/2014/main" val="20001"/>
                    </a:ext>
                  </a:extLst>
                </a:gridCol>
                <a:gridCol w="1524000">
                  <a:extLst>
                    <a:ext uri="{9D8B030D-6E8A-4147-A177-3AD203B41FA5}">
                      <a16:colId xmlns:a16="http://schemas.microsoft.com/office/drawing/2014/main" val="20002"/>
                    </a:ext>
                  </a:extLst>
                </a:gridCol>
              </a:tblGrid>
              <a:tr h="335296">
                <a:tc>
                  <a:txBody>
                    <a:bodyPr/>
                    <a:lstStyle/>
                    <a:p>
                      <a:pPr algn="ctr"/>
                      <a:endParaRPr lang="en-US" sz="1600" dirty="0">
                        <a:latin typeface="Times New Roman" pitchFamily="18" charset="0"/>
                        <a:cs typeface="Times New Roman" pitchFamily="18" charset="0"/>
                      </a:endParaRPr>
                    </a:p>
                  </a:txBody>
                  <a:tcPr marT="45725" marB="45725"/>
                </a:tc>
                <a:tc>
                  <a:txBody>
                    <a:bodyPr/>
                    <a:lstStyle/>
                    <a:p>
                      <a:pPr algn="ctr"/>
                      <a:r>
                        <a:rPr lang="en-US" sz="1600" dirty="0">
                          <a:latin typeface="Times New Roman" pitchFamily="18" charset="0"/>
                          <a:cs typeface="Times New Roman" pitchFamily="18" charset="0"/>
                        </a:rPr>
                        <a:t>Particulars</a:t>
                      </a:r>
                    </a:p>
                  </a:txBody>
                  <a:tcPr marT="45725" marB="45725"/>
                </a:tc>
                <a:tc>
                  <a:txBody>
                    <a:bodyPr/>
                    <a:lstStyle/>
                    <a:p>
                      <a:r>
                        <a:rPr lang="en-US" sz="1600" dirty="0">
                          <a:latin typeface="Times New Roman" pitchFamily="18" charset="0"/>
                          <a:cs typeface="Times New Roman" pitchFamily="18" charset="0"/>
                        </a:rPr>
                        <a:t>Amount (Rs.)</a:t>
                      </a:r>
                    </a:p>
                  </a:txBody>
                  <a:tcPr marT="45725" marB="45725"/>
                </a:tc>
                <a:extLst>
                  <a:ext uri="{0D108BD9-81ED-4DB2-BD59-A6C34878D82A}">
                    <a16:rowId xmlns:a16="http://schemas.microsoft.com/office/drawing/2014/main" val="10000"/>
                  </a:ext>
                </a:extLst>
              </a:tr>
              <a:tr h="335296">
                <a:tc>
                  <a:txBody>
                    <a:bodyPr/>
                    <a:lstStyle/>
                    <a:p>
                      <a:r>
                        <a:rPr lang="en-US" sz="1600" dirty="0">
                          <a:latin typeface="Times New Roman" pitchFamily="18" charset="0"/>
                          <a:cs typeface="Times New Roman" pitchFamily="18" charset="0"/>
                        </a:rPr>
                        <a:t>A</a:t>
                      </a:r>
                    </a:p>
                  </a:txBody>
                  <a:tcPr marT="45725" marB="45725"/>
                </a:tc>
                <a:tc>
                  <a:txBody>
                    <a:bodyPr/>
                    <a:lstStyle/>
                    <a:p>
                      <a:r>
                        <a:rPr lang="en-US" sz="1600" dirty="0">
                          <a:latin typeface="Times New Roman" pitchFamily="18" charset="0"/>
                          <a:cs typeface="Times New Roman" pitchFamily="18" charset="0"/>
                        </a:rPr>
                        <a:t>Total Interest as per P</a:t>
                      </a:r>
                      <a:r>
                        <a:rPr lang="en-US" sz="1600" baseline="0" dirty="0">
                          <a:latin typeface="Times New Roman" pitchFamily="18" charset="0"/>
                          <a:cs typeface="Times New Roman" pitchFamily="18" charset="0"/>
                        </a:rPr>
                        <a:t> </a:t>
                      </a:r>
                      <a:r>
                        <a:rPr lang="en-US" sz="1600" dirty="0">
                          <a:latin typeface="Times New Roman" pitchFamily="18" charset="0"/>
                          <a:cs typeface="Times New Roman" pitchFamily="18" charset="0"/>
                        </a:rPr>
                        <a:t>&amp; L a/c</a:t>
                      </a:r>
                    </a:p>
                  </a:txBody>
                  <a:tcPr marT="45725" marB="45725"/>
                </a:tc>
                <a:tc>
                  <a:txBody>
                    <a:bodyPr/>
                    <a:lstStyle/>
                    <a:p>
                      <a:pPr>
                        <a:buNone/>
                      </a:pPr>
                      <a:r>
                        <a:rPr lang="en-US" sz="1600" dirty="0">
                          <a:latin typeface="Times New Roman" pitchFamily="18" charset="0"/>
                          <a:cs typeface="Times New Roman" pitchFamily="18" charset="0"/>
                        </a:rPr>
                        <a:t>10 Lakhs</a:t>
                      </a:r>
                    </a:p>
                  </a:txBody>
                  <a:tcPr marT="45725" marB="45725"/>
                </a:tc>
                <a:extLst>
                  <a:ext uri="{0D108BD9-81ED-4DB2-BD59-A6C34878D82A}">
                    <a16:rowId xmlns:a16="http://schemas.microsoft.com/office/drawing/2014/main" val="10001"/>
                  </a:ext>
                </a:extLst>
              </a:tr>
              <a:tr h="17983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latin typeface="Times New Roman" pitchFamily="18" charset="0"/>
                          <a:cs typeface="Times New Roman" pitchFamily="18" charset="0"/>
                        </a:rPr>
                        <a:t>B</a:t>
                      </a:r>
                    </a:p>
                  </a:txBody>
                  <a:tcPr marT="45718" marB="45718"/>
                </a:tc>
                <a:tc>
                  <a:txBody>
                    <a:bodyPr/>
                    <a:lstStyle/>
                    <a:p>
                      <a:r>
                        <a:rPr lang="en-US" sz="1600" b="1" baseline="0" dirty="0">
                          <a:latin typeface="Times New Roman" pitchFamily="18" charset="0"/>
                          <a:cs typeface="Times New Roman" pitchFamily="18" charset="0"/>
                        </a:rPr>
                        <a:t>Payments made on which TDS provisions are not applicable</a:t>
                      </a:r>
                      <a:r>
                        <a:rPr lang="en-US" sz="1600" baseline="0" dirty="0">
                          <a:latin typeface="Times New Roman" pitchFamily="18" charset="0"/>
                          <a:cs typeface="Times New Roman" pitchFamily="18" charset="0"/>
                        </a:rPr>
                        <a:t> </a:t>
                      </a:r>
                    </a:p>
                    <a:p>
                      <a:r>
                        <a:rPr lang="en-US" sz="1600" baseline="0" dirty="0">
                          <a:latin typeface="Times New Roman" pitchFamily="18" charset="0"/>
                          <a:cs typeface="Times New Roman" pitchFamily="18" charset="0"/>
                        </a:rPr>
                        <a:t>1. Interest to Partners                                        1.20 Lakhs          </a:t>
                      </a:r>
                      <a:endParaRPr lang="en-US" sz="1600" dirty="0">
                        <a:latin typeface="Times New Roman" pitchFamily="18" charset="0"/>
                        <a:cs typeface="Times New Roman" pitchFamily="18" charset="0"/>
                      </a:endParaRPr>
                    </a:p>
                    <a:p>
                      <a:r>
                        <a:rPr lang="en-US" sz="1600" dirty="0">
                          <a:latin typeface="Times New Roman" pitchFamily="18" charset="0"/>
                          <a:cs typeface="Times New Roman" pitchFamily="18" charset="0"/>
                        </a:rPr>
                        <a:t>2. Interest to Bank                                              70</a:t>
                      </a:r>
                      <a:r>
                        <a:rPr lang="en-US" sz="1600" baseline="0" dirty="0">
                          <a:latin typeface="Times New Roman" pitchFamily="18" charset="0"/>
                          <a:cs typeface="Times New Roman" pitchFamily="18" charset="0"/>
                        </a:rPr>
                        <a:t> Thousand</a:t>
                      </a:r>
                      <a:endParaRPr lang="en-US" sz="1600" dirty="0">
                        <a:latin typeface="Times New Roman" pitchFamily="18" charset="0"/>
                        <a:cs typeface="Times New Roman" pitchFamily="18" charset="0"/>
                      </a:endParaRPr>
                    </a:p>
                    <a:p>
                      <a:r>
                        <a:rPr lang="en-US" sz="1600" dirty="0">
                          <a:latin typeface="Times New Roman" pitchFamily="18" charset="0"/>
                          <a:cs typeface="Times New Roman" pitchFamily="18" charset="0"/>
                        </a:rPr>
                        <a:t>3. Interest Paid to Government </a:t>
                      </a:r>
                      <a:r>
                        <a:rPr lang="en-US" sz="1600" baseline="0" dirty="0">
                          <a:latin typeface="Times New Roman" pitchFamily="18" charset="0"/>
                          <a:cs typeface="Times New Roman" pitchFamily="18" charset="0"/>
                        </a:rPr>
                        <a:t> (196)</a:t>
                      </a:r>
                      <a:r>
                        <a:rPr lang="en-US" sz="1600" dirty="0">
                          <a:latin typeface="Times New Roman" pitchFamily="18" charset="0"/>
                          <a:cs typeface="Times New Roman" pitchFamily="18" charset="0"/>
                        </a:rPr>
                        <a:t>             30</a:t>
                      </a:r>
                      <a:r>
                        <a:rPr lang="en-US" sz="1600" baseline="0" dirty="0">
                          <a:latin typeface="Times New Roman" pitchFamily="18" charset="0"/>
                          <a:cs typeface="Times New Roman" pitchFamily="18" charset="0"/>
                        </a:rPr>
                        <a:t> Thousand</a:t>
                      </a:r>
                      <a:endParaRPr lang="en-US" sz="1600" dirty="0">
                        <a:latin typeface="Times New Roman" pitchFamily="18" charset="0"/>
                        <a:cs typeface="Times New Roman" pitchFamily="18" charset="0"/>
                      </a:endParaRPr>
                    </a:p>
                    <a:p>
                      <a:r>
                        <a:rPr lang="en-US" sz="1600" dirty="0">
                          <a:latin typeface="Times New Roman" pitchFamily="18" charset="0"/>
                          <a:cs typeface="Times New Roman" pitchFamily="18" charset="0"/>
                        </a:rPr>
                        <a:t>4. Interest to Others below threshold li</a:t>
                      </a:r>
                      <a:r>
                        <a:rPr lang="en-US" sz="1600" baseline="0" dirty="0">
                          <a:latin typeface="Times New Roman" pitchFamily="18" charset="0"/>
                          <a:cs typeface="Times New Roman" pitchFamily="18" charset="0"/>
                        </a:rPr>
                        <a:t>mit</a:t>
                      </a:r>
                      <a:r>
                        <a:rPr lang="en-US" sz="1600" dirty="0">
                          <a:latin typeface="Times New Roman" pitchFamily="18" charset="0"/>
                          <a:cs typeface="Times New Roman" pitchFamily="18" charset="0"/>
                        </a:rPr>
                        <a:t>    50 Thousand</a:t>
                      </a:r>
                    </a:p>
                    <a:p>
                      <a:r>
                        <a:rPr lang="en-US" sz="1600" dirty="0">
                          <a:latin typeface="Times New Roman" pitchFamily="18" charset="0"/>
                          <a:cs typeface="Times New Roman" pitchFamily="18" charset="0"/>
                        </a:rPr>
                        <a:t>5. Total amount for which 15G/15H</a:t>
                      </a:r>
                      <a:r>
                        <a:rPr lang="en-US" sz="1600" baseline="0" dirty="0">
                          <a:latin typeface="Times New Roman" pitchFamily="18" charset="0"/>
                          <a:cs typeface="Times New Roman" pitchFamily="18"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US" sz="1600" baseline="0" dirty="0">
                          <a:latin typeface="Times New Roman" pitchFamily="18" charset="0"/>
                          <a:cs typeface="Times New Roman" pitchFamily="18" charset="0"/>
                        </a:rPr>
                        <a:t>     Received                                                          1.50 Lakhs</a:t>
                      </a:r>
                      <a:endParaRPr lang="en-US" sz="1600" dirty="0">
                        <a:latin typeface="Times New Roman" pitchFamily="18" charset="0"/>
                        <a:cs typeface="Times New Roman" pitchFamily="18" charset="0"/>
                      </a:endParaRPr>
                    </a:p>
                  </a:txBody>
                  <a:tcPr marT="45718" marB="45718"/>
                </a:tc>
                <a:tc>
                  <a:txBody>
                    <a:bodyPr/>
                    <a:lstStyle/>
                    <a:p>
                      <a:endParaRPr lang="en-US" sz="1600" dirty="0">
                        <a:latin typeface="Times New Roman" pitchFamily="18" charset="0"/>
                        <a:cs typeface="Times New Roman" pitchFamily="18" charset="0"/>
                      </a:endParaRPr>
                    </a:p>
                    <a:p>
                      <a:endParaRPr lang="en-US" sz="1600" baseline="0" dirty="0">
                        <a:latin typeface="Times New Roman" pitchFamily="18" charset="0"/>
                        <a:cs typeface="Times New Roman" pitchFamily="18" charset="0"/>
                      </a:endParaRPr>
                    </a:p>
                    <a:p>
                      <a:endParaRPr lang="en-US" sz="1600" baseline="0" dirty="0">
                        <a:latin typeface="Times New Roman" pitchFamily="18" charset="0"/>
                        <a:cs typeface="Times New Roman" pitchFamily="18" charset="0"/>
                      </a:endParaRPr>
                    </a:p>
                    <a:p>
                      <a:r>
                        <a:rPr lang="en-US" sz="1600" baseline="0" dirty="0">
                          <a:latin typeface="Times New Roman" pitchFamily="18" charset="0"/>
                          <a:cs typeface="Times New Roman" pitchFamily="18" charset="0"/>
                        </a:rPr>
                        <a:t>4.20</a:t>
                      </a:r>
                      <a:r>
                        <a:rPr lang="en-US" sz="1600" dirty="0">
                          <a:latin typeface="Times New Roman" pitchFamily="18" charset="0"/>
                          <a:cs typeface="Times New Roman" pitchFamily="18" charset="0"/>
                        </a:rPr>
                        <a:t> Lakhs</a:t>
                      </a:r>
                    </a:p>
                  </a:txBody>
                  <a:tcPr marT="45718" marB="45718"/>
                </a:tc>
                <a:extLst>
                  <a:ext uri="{0D108BD9-81ED-4DB2-BD59-A6C34878D82A}">
                    <a16:rowId xmlns:a16="http://schemas.microsoft.com/office/drawing/2014/main" val="10002"/>
                  </a:ext>
                </a:extLst>
              </a:tr>
              <a:tr h="335296">
                <a:tc>
                  <a:txBody>
                    <a:bodyPr/>
                    <a:lstStyle/>
                    <a:p>
                      <a:r>
                        <a:rPr lang="en-US" sz="1600" dirty="0">
                          <a:latin typeface="Times New Roman" pitchFamily="18" charset="0"/>
                          <a:cs typeface="Times New Roman" pitchFamily="18" charset="0"/>
                        </a:rPr>
                        <a:t>C</a:t>
                      </a:r>
                    </a:p>
                  </a:txBody>
                  <a:tcPr marT="45725" marB="45725"/>
                </a:tc>
                <a:tc>
                  <a:txBody>
                    <a:bodyPr/>
                    <a:lstStyle/>
                    <a:p>
                      <a:r>
                        <a:rPr lang="en-US" sz="1600" dirty="0">
                          <a:latin typeface="Times New Roman" pitchFamily="18" charset="0"/>
                          <a:cs typeface="Times New Roman" pitchFamily="18" charset="0"/>
                        </a:rPr>
                        <a:t>Interest covered under Certificate of deduction at lower rate (2%)</a:t>
                      </a:r>
                    </a:p>
                  </a:txBody>
                  <a:tcPr marT="45725" marB="45725"/>
                </a:tc>
                <a:tc>
                  <a:txBody>
                    <a:bodyPr/>
                    <a:lstStyle/>
                    <a:p>
                      <a:r>
                        <a:rPr lang="en-US" sz="1600" dirty="0">
                          <a:latin typeface="Times New Roman" pitchFamily="18" charset="0"/>
                          <a:cs typeface="Times New Roman" pitchFamily="18" charset="0"/>
                        </a:rPr>
                        <a:t>50 Thousand</a:t>
                      </a:r>
                    </a:p>
                  </a:txBody>
                  <a:tcPr marT="45725" marB="45725"/>
                </a:tc>
                <a:extLst>
                  <a:ext uri="{0D108BD9-81ED-4DB2-BD59-A6C34878D82A}">
                    <a16:rowId xmlns:a16="http://schemas.microsoft.com/office/drawing/2014/main" val="10003"/>
                  </a:ext>
                </a:extLst>
              </a:tr>
              <a:tr h="33529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latin typeface="Times New Roman" pitchFamily="18" charset="0"/>
                          <a:cs typeface="Times New Roman" pitchFamily="18" charset="0"/>
                        </a:rPr>
                        <a:t>D</a:t>
                      </a:r>
                    </a:p>
                  </a:txBody>
                  <a:tcPr marT="45725" marB="4572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latin typeface="Times New Roman" pitchFamily="18" charset="0"/>
                          <a:cs typeface="Times New Roman" pitchFamily="18" charset="0"/>
                        </a:rPr>
                        <a:t>Interest covered under Certificate of deduction at Nil</a:t>
                      </a:r>
                      <a:r>
                        <a:rPr lang="en-US" sz="1600" baseline="0" dirty="0">
                          <a:latin typeface="Times New Roman" pitchFamily="18" charset="0"/>
                          <a:cs typeface="Times New Roman" pitchFamily="18" charset="0"/>
                        </a:rPr>
                        <a:t> rate</a:t>
                      </a:r>
                      <a:endParaRPr lang="en-US" sz="1600" dirty="0">
                        <a:latin typeface="Times New Roman" pitchFamily="18" charset="0"/>
                        <a:cs typeface="Times New Roman" pitchFamily="18" charset="0"/>
                      </a:endParaRPr>
                    </a:p>
                  </a:txBody>
                  <a:tcPr marT="45725" marB="45725"/>
                </a:tc>
                <a:tc>
                  <a:txBody>
                    <a:bodyPr/>
                    <a:lstStyle/>
                    <a:p>
                      <a:r>
                        <a:rPr lang="en-US" sz="1600" dirty="0">
                          <a:latin typeface="Times New Roman" pitchFamily="18" charset="0"/>
                          <a:cs typeface="Times New Roman" pitchFamily="18" charset="0"/>
                        </a:rPr>
                        <a:t>25 Thousand</a:t>
                      </a:r>
                    </a:p>
                  </a:txBody>
                  <a:tcPr marT="45725" marB="45725"/>
                </a:tc>
                <a:extLst>
                  <a:ext uri="{0D108BD9-81ED-4DB2-BD59-A6C34878D82A}">
                    <a16:rowId xmlns:a16="http://schemas.microsoft.com/office/drawing/2014/main" val="10004"/>
                  </a:ext>
                </a:extLst>
              </a:tr>
              <a:tr h="335296">
                <a:tc>
                  <a:txBody>
                    <a:bodyPr/>
                    <a:lstStyle/>
                    <a:p>
                      <a:r>
                        <a:rPr lang="en-US" sz="1600" dirty="0">
                          <a:latin typeface="Times New Roman" pitchFamily="18" charset="0"/>
                          <a:cs typeface="Times New Roman" pitchFamily="18" charset="0"/>
                        </a:rPr>
                        <a:t>E</a:t>
                      </a:r>
                    </a:p>
                  </a:txBody>
                  <a:tcPr marT="45725" marB="45725"/>
                </a:tc>
                <a:tc>
                  <a:txBody>
                    <a:bodyPr/>
                    <a:lstStyle/>
                    <a:p>
                      <a:r>
                        <a:rPr lang="en-US" sz="1600" dirty="0">
                          <a:latin typeface="Times New Roman" pitchFamily="18" charset="0"/>
                          <a:cs typeface="Times New Roman" pitchFamily="18" charset="0"/>
                        </a:rPr>
                        <a:t>Interest to Non Residents covered u/s 195</a:t>
                      </a:r>
                    </a:p>
                  </a:txBody>
                  <a:tcPr marT="45725" marB="45725"/>
                </a:tc>
                <a:tc>
                  <a:txBody>
                    <a:bodyPr/>
                    <a:lstStyle/>
                    <a:p>
                      <a:r>
                        <a:rPr lang="en-US" sz="1600" dirty="0">
                          <a:latin typeface="Times New Roman" pitchFamily="18" charset="0"/>
                          <a:cs typeface="Times New Roman" pitchFamily="18" charset="0"/>
                        </a:rPr>
                        <a:t>1.25 Lakhs</a:t>
                      </a:r>
                    </a:p>
                  </a:txBody>
                  <a:tcPr marT="45725" marB="45725"/>
                </a:tc>
                <a:extLst>
                  <a:ext uri="{0D108BD9-81ED-4DB2-BD59-A6C34878D82A}">
                    <a16:rowId xmlns:a16="http://schemas.microsoft.com/office/drawing/2014/main" val="10005"/>
                  </a:ext>
                </a:extLst>
              </a:tr>
              <a:tr h="335296">
                <a:tc>
                  <a:txBody>
                    <a:bodyPr/>
                    <a:lstStyle/>
                    <a:p>
                      <a:r>
                        <a:rPr lang="en-US" sz="1600" dirty="0">
                          <a:latin typeface="Times New Roman" pitchFamily="18" charset="0"/>
                          <a:cs typeface="Times New Roman" pitchFamily="18" charset="0"/>
                        </a:rPr>
                        <a:t>F</a:t>
                      </a:r>
                    </a:p>
                  </a:txBody>
                  <a:tcPr marT="45725" marB="45725"/>
                </a:tc>
                <a:tc>
                  <a:txBody>
                    <a:bodyPr/>
                    <a:lstStyle/>
                    <a:p>
                      <a:r>
                        <a:rPr lang="en-US" sz="1600" dirty="0">
                          <a:latin typeface="Times New Roman" pitchFamily="18" charset="0"/>
                          <a:cs typeface="Times New Roman" pitchFamily="18" charset="0"/>
                        </a:rPr>
                        <a:t>Interest on which tax deducted at Normal rate i.e., 10%</a:t>
                      </a:r>
                    </a:p>
                  </a:txBody>
                  <a:tcPr marT="45725" marB="45725"/>
                </a:tc>
                <a:tc>
                  <a:txBody>
                    <a:bodyPr/>
                    <a:lstStyle/>
                    <a:p>
                      <a:r>
                        <a:rPr lang="en-US" sz="1600" dirty="0">
                          <a:latin typeface="Times New Roman" pitchFamily="18" charset="0"/>
                          <a:cs typeface="Times New Roman" pitchFamily="18" charset="0"/>
                        </a:rPr>
                        <a:t>60 Thousand</a:t>
                      </a:r>
                    </a:p>
                  </a:txBody>
                  <a:tcPr marT="45725" marB="45725"/>
                </a:tc>
                <a:extLst>
                  <a:ext uri="{0D108BD9-81ED-4DB2-BD59-A6C34878D82A}">
                    <a16:rowId xmlns:a16="http://schemas.microsoft.com/office/drawing/2014/main" val="10006"/>
                  </a:ext>
                </a:extLst>
              </a:tr>
              <a:tr h="335296">
                <a:tc>
                  <a:txBody>
                    <a:bodyPr/>
                    <a:lstStyle/>
                    <a:p>
                      <a:r>
                        <a:rPr lang="en-US" sz="1600" dirty="0">
                          <a:latin typeface="Times New Roman" pitchFamily="18" charset="0"/>
                          <a:cs typeface="Times New Roman" pitchFamily="18" charset="0"/>
                        </a:rPr>
                        <a:t>G</a:t>
                      </a:r>
                    </a:p>
                  </a:txBody>
                  <a:tcPr marT="45725" marB="45725"/>
                </a:tc>
                <a:tc>
                  <a:txBody>
                    <a:bodyPr/>
                    <a:lstStyle/>
                    <a:p>
                      <a:r>
                        <a:rPr lang="en-US" sz="1600" dirty="0">
                          <a:latin typeface="Times New Roman" pitchFamily="18" charset="0"/>
                          <a:cs typeface="Times New Roman" pitchFamily="18" charset="0"/>
                        </a:rPr>
                        <a:t>Interest on which tax deducted at Higher Rate - 15% (by mistake)</a:t>
                      </a:r>
                    </a:p>
                  </a:txBody>
                  <a:tcPr marT="45725" marB="45725"/>
                </a:tc>
                <a:tc>
                  <a:txBody>
                    <a:bodyPr/>
                    <a:lstStyle/>
                    <a:p>
                      <a:r>
                        <a:rPr lang="en-US" sz="1600" dirty="0">
                          <a:latin typeface="Times New Roman" pitchFamily="18" charset="0"/>
                          <a:cs typeface="Times New Roman" pitchFamily="18" charset="0"/>
                        </a:rPr>
                        <a:t>40 Thousand</a:t>
                      </a:r>
                    </a:p>
                  </a:txBody>
                  <a:tcPr marT="45725" marB="45725"/>
                </a:tc>
                <a:extLst>
                  <a:ext uri="{0D108BD9-81ED-4DB2-BD59-A6C34878D82A}">
                    <a16:rowId xmlns:a16="http://schemas.microsoft.com/office/drawing/2014/main" val="10007"/>
                  </a:ext>
                </a:extLst>
              </a:tr>
              <a:tr h="335296">
                <a:tc>
                  <a:txBody>
                    <a:bodyPr/>
                    <a:lstStyle/>
                    <a:p>
                      <a:r>
                        <a:rPr lang="en-US" sz="1600" b="0" dirty="0">
                          <a:latin typeface="Times New Roman" pitchFamily="18" charset="0"/>
                          <a:cs typeface="Times New Roman" pitchFamily="18" charset="0"/>
                        </a:rPr>
                        <a:t>H</a:t>
                      </a:r>
                    </a:p>
                  </a:txBody>
                  <a:tcPr marT="45725" marB="45725"/>
                </a:tc>
                <a:tc>
                  <a:txBody>
                    <a:bodyPr/>
                    <a:lstStyle/>
                    <a:p>
                      <a:r>
                        <a:rPr lang="en-US" sz="1600" b="0" dirty="0">
                          <a:latin typeface="Times New Roman" pitchFamily="18" charset="0"/>
                          <a:cs typeface="Times New Roman" pitchFamily="18" charset="0"/>
                        </a:rPr>
                        <a:t>Interest on which tax deducted at lower rate by mistake (5%)</a:t>
                      </a:r>
                    </a:p>
                  </a:txBody>
                  <a:tcPr marT="45725" marB="45725"/>
                </a:tc>
                <a:tc>
                  <a:txBody>
                    <a:bodyPr/>
                    <a:lstStyle/>
                    <a:p>
                      <a:r>
                        <a:rPr lang="en-US" sz="1600" b="0" dirty="0">
                          <a:latin typeface="Times New Roman" pitchFamily="18" charset="0"/>
                          <a:cs typeface="Times New Roman" pitchFamily="18" charset="0"/>
                        </a:rPr>
                        <a:t>30 Thousand</a:t>
                      </a:r>
                    </a:p>
                  </a:txBody>
                  <a:tcPr marT="45725" marB="45725"/>
                </a:tc>
                <a:extLst>
                  <a:ext uri="{0D108BD9-81ED-4DB2-BD59-A6C34878D82A}">
                    <a16:rowId xmlns:a16="http://schemas.microsoft.com/office/drawing/2014/main" val="10008"/>
                  </a:ext>
                </a:extLst>
              </a:tr>
              <a:tr h="335296">
                <a:tc>
                  <a:txBody>
                    <a:bodyPr/>
                    <a:lstStyle/>
                    <a:p>
                      <a:r>
                        <a:rPr lang="en-US" sz="1600" b="0" dirty="0">
                          <a:latin typeface="Times New Roman" pitchFamily="18" charset="0"/>
                          <a:cs typeface="Times New Roman" pitchFamily="18" charset="0"/>
                        </a:rPr>
                        <a:t>I</a:t>
                      </a:r>
                    </a:p>
                  </a:txBody>
                  <a:tcPr marT="45725" marB="45725"/>
                </a:tc>
                <a:tc>
                  <a:txBody>
                    <a:bodyPr/>
                    <a:lstStyle/>
                    <a:p>
                      <a:r>
                        <a:rPr lang="en-US" sz="1600" b="0" dirty="0">
                          <a:latin typeface="Times New Roman" pitchFamily="18" charset="0"/>
                          <a:cs typeface="Times New Roman" pitchFamily="18" charset="0"/>
                        </a:rPr>
                        <a:t>Interest on which tax deducted at lower rate,  but  remitted at specified rate </a:t>
                      </a:r>
                    </a:p>
                  </a:txBody>
                  <a:tcPr marT="45725" marB="45725"/>
                </a:tc>
                <a:tc>
                  <a:txBody>
                    <a:bodyPr/>
                    <a:lstStyle/>
                    <a:p>
                      <a:r>
                        <a:rPr lang="en-US" sz="1600" b="0" dirty="0">
                          <a:latin typeface="Times New Roman" pitchFamily="18" charset="0"/>
                          <a:cs typeface="Times New Roman" pitchFamily="18" charset="0"/>
                        </a:rPr>
                        <a:t>90 Thousand</a:t>
                      </a:r>
                    </a:p>
                  </a:txBody>
                  <a:tcPr marT="45725" marB="45725"/>
                </a:tc>
                <a:extLst>
                  <a:ext uri="{0D108BD9-81ED-4DB2-BD59-A6C34878D82A}">
                    <a16:rowId xmlns:a16="http://schemas.microsoft.com/office/drawing/2014/main" val="10009"/>
                  </a:ext>
                </a:extLst>
              </a:tr>
              <a:tr h="335296">
                <a:tc>
                  <a:txBody>
                    <a:bodyPr/>
                    <a:lstStyle/>
                    <a:p>
                      <a:r>
                        <a:rPr lang="en-US" sz="1600" b="0" dirty="0">
                          <a:latin typeface="Times New Roman" pitchFamily="18" charset="0"/>
                          <a:cs typeface="Times New Roman" pitchFamily="18" charset="0"/>
                        </a:rPr>
                        <a:t>J</a:t>
                      </a:r>
                    </a:p>
                  </a:txBody>
                  <a:tcPr marT="45725" marB="45725"/>
                </a:tc>
                <a:tc>
                  <a:txBody>
                    <a:bodyPr/>
                    <a:lstStyle/>
                    <a:p>
                      <a:r>
                        <a:rPr lang="en-US" sz="1600" b="0" dirty="0">
                          <a:latin typeface="Times New Roman" pitchFamily="18" charset="0"/>
                          <a:cs typeface="Times New Roman" pitchFamily="18" charset="0"/>
                        </a:rPr>
                        <a:t>Interest on which tax deducted, but not remitted </a:t>
                      </a:r>
                    </a:p>
                  </a:txBody>
                  <a:tcPr marT="45725" marB="45725"/>
                </a:tc>
                <a:tc>
                  <a:txBody>
                    <a:bodyPr/>
                    <a:lstStyle/>
                    <a:p>
                      <a:r>
                        <a:rPr lang="en-US" sz="1600" b="0" baseline="0" dirty="0">
                          <a:latin typeface="Times New Roman" pitchFamily="18" charset="0"/>
                          <a:cs typeface="Times New Roman" pitchFamily="18" charset="0"/>
                        </a:rPr>
                        <a:t>35 </a:t>
                      </a:r>
                      <a:r>
                        <a:rPr lang="en-US" sz="1600" b="0" dirty="0">
                          <a:latin typeface="Times New Roman" pitchFamily="18" charset="0"/>
                          <a:cs typeface="Times New Roman" pitchFamily="18" charset="0"/>
                        </a:rPr>
                        <a:t>Thousand</a:t>
                      </a:r>
                    </a:p>
                  </a:txBody>
                  <a:tcPr marT="45725" marB="45725"/>
                </a:tc>
                <a:extLst>
                  <a:ext uri="{0D108BD9-81ED-4DB2-BD59-A6C34878D82A}">
                    <a16:rowId xmlns:a16="http://schemas.microsoft.com/office/drawing/2014/main" val="10010"/>
                  </a:ext>
                </a:extLst>
              </a:tr>
              <a:tr h="335296">
                <a:tc>
                  <a:txBody>
                    <a:bodyPr/>
                    <a:lstStyle/>
                    <a:p>
                      <a:r>
                        <a:rPr lang="en-US" sz="1600" b="0" dirty="0">
                          <a:latin typeface="Times New Roman" pitchFamily="18" charset="0"/>
                          <a:cs typeface="Times New Roman" pitchFamily="18" charset="0"/>
                        </a:rPr>
                        <a:t>K</a:t>
                      </a:r>
                    </a:p>
                  </a:txBody>
                  <a:tcPr marT="45725" marB="45725"/>
                </a:tc>
                <a:tc>
                  <a:txBody>
                    <a:bodyPr/>
                    <a:lstStyle/>
                    <a:p>
                      <a:r>
                        <a:rPr lang="en-US" sz="1600" b="0" dirty="0">
                          <a:latin typeface="Times New Roman" pitchFamily="18" charset="0"/>
                          <a:cs typeface="Times New Roman" pitchFamily="18" charset="0"/>
                        </a:rPr>
                        <a:t>Interest on which tax deductible, but not deducted </a:t>
                      </a:r>
                    </a:p>
                  </a:txBody>
                  <a:tcPr marT="45725" marB="45725"/>
                </a:tc>
                <a:tc>
                  <a:txBody>
                    <a:bodyPr/>
                    <a:lstStyle/>
                    <a:p>
                      <a:r>
                        <a:rPr lang="en-US" sz="1600" b="0" dirty="0">
                          <a:latin typeface="Times New Roman" pitchFamily="18" charset="0"/>
                          <a:cs typeface="Times New Roman" pitchFamily="18" charset="0"/>
                        </a:rPr>
                        <a:t>45 Thousand</a:t>
                      </a:r>
                    </a:p>
                  </a:txBody>
                  <a:tcPr marT="45725" marB="45725"/>
                </a:tc>
                <a:extLst>
                  <a:ext uri="{0D108BD9-81ED-4DB2-BD59-A6C34878D82A}">
                    <a16:rowId xmlns:a16="http://schemas.microsoft.com/office/drawing/2014/main" val="10011"/>
                  </a:ext>
                </a:extLst>
              </a:tr>
              <a:tr h="580803">
                <a:tc>
                  <a:txBody>
                    <a:bodyPr/>
                    <a:lstStyle/>
                    <a:p>
                      <a:r>
                        <a:rPr lang="en-US" sz="1600" b="0" dirty="0">
                          <a:latin typeface="Times New Roman" pitchFamily="18" charset="0"/>
                          <a:cs typeface="Times New Roman" pitchFamily="18" charset="0"/>
                        </a:rPr>
                        <a:t>L</a:t>
                      </a:r>
                    </a:p>
                  </a:txBody>
                  <a:tcPr marT="45725" marB="45725"/>
                </a:tc>
                <a:tc>
                  <a:txBody>
                    <a:bodyPr/>
                    <a:lstStyle/>
                    <a:p>
                      <a:r>
                        <a:rPr lang="en-US" sz="1600" b="0">
                          <a:latin typeface="Times New Roman" pitchFamily="18" charset="0"/>
                          <a:cs typeface="Times New Roman" pitchFamily="18" charset="0"/>
                        </a:rPr>
                        <a:t>Int. on which Tax Not Deducted but Payee complied all 4 conditions as in Proviso to S.201(1) - Thus deductor not deemed to be “Assessee in Default”.</a:t>
                      </a:r>
                      <a:endParaRPr lang="en-US" sz="1600" b="0" dirty="0">
                        <a:latin typeface="Times New Roman" pitchFamily="18" charset="0"/>
                        <a:cs typeface="Times New Roman" pitchFamily="18" charset="0"/>
                      </a:endParaRPr>
                    </a:p>
                  </a:txBody>
                  <a:tcPr marT="45725" marB="45725"/>
                </a:tc>
                <a:tc>
                  <a:txBody>
                    <a:bodyPr/>
                    <a:lstStyle/>
                    <a:p>
                      <a:r>
                        <a:rPr lang="en-US" sz="1600" b="0" dirty="0">
                          <a:latin typeface="Times New Roman" pitchFamily="18" charset="0"/>
                          <a:cs typeface="Times New Roman" pitchFamily="18" charset="0"/>
                        </a:rPr>
                        <a:t>80 thousand</a:t>
                      </a:r>
                    </a:p>
                  </a:txBody>
                  <a:tcPr marT="45725" marB="45725"/>
                </a:tc>
                <a:extLst>
                  <a:ext uri="{0D108BD9-81ED-4DB2-BD59-A6C34878D82A}">
                    <a16:rowId xmlns:a16="http://schemas.microsoft.com/office/drawing/2014/main" val="10012"/>
                  </a:ext>
                </a:extLst>
              </a:tr>
              <a:tr h="457211">
                <a:tc>
                  <a:txBody>
                    <a:bodyPr/>
                    <a:lstStyle/>
                    <a:p>
                      <a:r>
                        <a:rPr lang="en-US" sz="1600" b="0" dirty="0">
                          <a:latin typeface="Times New Roman" pitchFamily="18" charset="0"/>
                          <a:cs typeface="Times New Roman" pitchFamily="18" charset="0"/>
                        </a:rPr>
                        <a:t>M</a:t>
                      </a:r>
                    </a:p>
                  </a:txBody>
                  <a:tcPr marT="45725" marB="45725"/>
                </a:tc>
                <a:tc>
                  <a:txBody>
                    <a:bodyPr/>
                    <a:lstStyle/>
                    <a:p>
                      <a:r>
                        <a:rPr lang="en-US" sz="1600" b="0" dirty="0">
                          <a:latin typeface="Times New Roman" pitchFamily="18" charset="0"/>
                          <a:cs typeface="Times New Roman" pitchFamily="18" charset="0"/>
                        </a:rPr>
                        <a:t>TDS remitted to Central </a:t>
                      </a:r>
                      <a:r>
                        <a:rPr lang="en-US" sz="1600" b="0" dirty="0" err="1">
                          <a:latin typeface="Times New Roman" pitchFamily="18" charset="0"/>
                          <a:cs typeface="Times New Roman" pitchFamily="18" charset="0"/>
                        </a:rPr>
                        <a:t>Govt</a:t>
                      </a:r>
                      <a:r>
                        <a:rPr lang="en-US" sz="1600" b="0" dirty="0">
                          <a:latin typeface="Times New Roman" pitchFamily="18" charset="0"/>
                          <a:cs typeface="Times New Roman" pitchFamily="18" charset="0"/>
                        </a:rPr>
                        <a:t> (As per </a:t>
                      </a:r>
                      <a:r>
                        <a:rPr lang="en-US" sz="1600" b="0" dirty="0" err="1">
                          <a:latin typeface="Times New Roman" pitchFamily="18" charset="0"/>
                          <a:cs typeface="Times New Roman" pitchFamily="18" charset="0"/>
                        </a:rPr>
                        <a:t>challan</a:t>
                      </a:r>
                      <a:r>
                        <a:rPr lang="en-US" sz="1600" b="0" dirty="0">
                          <a:latin typeface="Times New Roman" pitchFamily="18" charset="0"/>
                          <a:cs typeface="Times New Roman" pitchFamily="18" charset="0"/>
                        </a:rPr>
                        <a:t>)</a:t>
                      </a:r>
                    </a:p>
                  </a:txBody>
                  <a:tcPr marT="45725" marB="45725"/>
                </a:tc>
                <a:tc>
                  <a:txBody>
                    <a:bodyPr/>
                    <a:lstStyle/>
                    <a:p>
                      <a:r>
                        <a:rPr lang="en-US" sz="1600" b="0" dirty="0">
                          <a:latin typeface="Times New Roman" pitchFamily="18" charset="0"/>
                          <a:cs typeface="Times New Roman" pitchFamily="18" charset="0"/>
                        </a:rPr>
                        <a:t>23,500</a:t>
                      </a:r>
                    </a:p>
                  </a:txBody>
                  <a:tcPr marT="45725" marB="45725"/>
                </a:tc>
                <a:extLst>
                  <a:ext uri="{0D108BD9-81ED-4DB2-BD59-A6C34878D82A}">
                    <a16:rowId xmlns:a16="http://schemas.microsoft.com/office/drawing/2014/main" val="10013"/>
                  </a:ext>
                </a:extLst>
              </a:tr>
            </a:tbl>
          </a:graphicData>
        </a:graphic>
      </p:graphicFrame>
      <p:sp>
        <p:nvSpPr>
          <p:cNvPr id="5" name="Right Brace 4"/>
          <p:cNvSpPr/>
          <p:nvPr/>
        </p:nvSpPr>
        <p:spPr>
          <a:xfrm>
            <a:off x="6858000" y="990600"/>
            <a:ext cx="228600" cy="1524000"/>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2" name="Footer Placeholder 1"/>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7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nvGraphicFramePr>
        <p:xfrm>
          <a:off x="152400" y="111125"/>
          <a:ext cx="8841278" cy="5865385"/>
        </p:xfrm>
        <a:graphic>
          <a:graphicData uri="http://schemas.openxmlformats.org/drawingml/2006/table">
            <a:tbl>
              <a:tblPr firstRow="1" bandRow="1">
                <a:tableStyleId>{5C22544A-7EE6-4342-B048-85BDC9FD1C3A}</a:tableStyleId>
              </a:tblPr>
              <a:tblGrid>
                <a:gridCol w="5640387">
                  <a:extLst>
                    <a:ext uri="{9D8B030D-6E8A-4147-A177-3AD203B41FA5}">
                      <a16:colId xmlns:a16="http://schemas.microsoft.com/office/drawing/2014/main" val="20000"/>
                    </a:ext>
                  </a:extLst>
                </a:gridCol>
                <a:gridCol w="685800">
                  <a:extLst>
                    <a:ext uri="{9D8B030D-6E8A-4147-A177-3AD203B41FA5}">
                      <a16:colId xmlns:a16="http://schemas.microsoft.com/office/drawing/2014/main" val="20001"/>
                    </a:ext>
                  </a:extLst>
                </a:gridCol>
                <a:gridCol w="2515091">
                  <a:extLst>
                    <a:ext uri="{9D8B030D-6E8A-4147-A177-3AD203B41FA5}">
                      <a16:colId xmlns:a16="http://schemas.microsoft.com/office/drawing/2014/main" val="20002"/>
                    </a:ext>
                  </a:extLst>
                </a:gridCol>
              </a:tblGrid>
              <a:tr h="417208">
                <a:tc>
                  <a:txBody>
                    <a:bodyPr/>
                    <a:lstStyle/>
                    <a:p>
                      <a:r>
                        <a:rPr lang="en-US" sz="1600" dirty="0">
                          <a:latin typeface="Times New Roman" pitchFamily="18" charset="0"/>
                          <a:cs typeface="Times New Roman" pitchFamily="18" charset="0"/>
                        </a:rPr>
                        <a:t>TAN</a:t>
                      </a:r>
                    </a:p>
                  </a:txBody>
                  <a:tcPr marT="45718" marB="45718"/>
                </a:tc>
                <a:tc>
                  <a:txBody>
                    <a:bodyPr/>
                    <a:lstStyle/>
                    <a:p>
                      <a:r>
                        <a:rPr lang="en-US" sz="1600" dirty="0">
                          <a:latin typeface="Times New Roman" pitchFamily="18" charset="0"/>
                          <a:cs typeface="Times New Roman" pitchFamily="18" charset="0"/>
                        </a:rPr>
                        <a:t>1</a:t>
                      </a:r>
                    </a:p>
                  </a:txBody>
                  <a:tcPr marT="45718" marB="45718"/>
                </a:tc>
                <a:tc>
                  <a:txBody>
                    <a:bodyPr/>
                    <a:lstStyle/>
                    <a:p>
                      <a:r>
                        <a:rPr lang="en-US" sz="1600" dirty="0">
                          <a:latin typeface="Times New Roman" pitchFamily="18" charset="0"/>
                          <a:cs typeface="Times New Roman" pitchFamily="18" charset="0"/>
                        </a:rPr>
                        <a:t>BLRS78693Y</a:t>
                      </a:r>
                    </a:p>
                  </a:txBody>
                  <a:tcPr marT="45718" marB="45718"/>
                </a:tc>
                <a:extLst>
                  <a:ext uri="{0D108BD9-81ED-4DB2-BD59-A6C34878D82A}">
                    <a16:rowId xmlns:a16="http://schemas.microsoft.com/office/drawing/2014/main" val="10000"/>
                  </a:ext>
                </a:extLst>
              </a:tr>
              <a:tr h="396347">
                <a:tc>
                  <a:txBody>
                    <a:bodyPr/>
                    <a:lstStyle/>
                    <a:p>
                      <a:r>
                        <a:rPr lang="en-US" sz="1600" dirty="0">
                          <a:latin typeface="Times New Roman" pitchFamily="18" charset="0"/>
                          <a:cs typeface="Times New Roman" pitchFamily="18" charset="0"/>
                        </a:rPr>
                        <a:t>SECTION </a:t>
                      </a:r>
                    </a:p>
                  </a:txBody>
                  <a:tcPr marT="45718" marB="45718"/>
                </a:tc>
                <a:tc>
                  <a:txBody>
                    <a:bodyPr/>
                    <a:lstStyle/>
                    <a:p>
                      <a:r>
                        <a:rPr lang="en-US" sz="1600" dirty="0">
                          <a:latin typeface="Times New Roman" pitchFamily="18" charset="0"/>
                          <a:cs typeface="Times New Roman" pitchFamily="18" charset="0"/>
                        </a:rPr>
                        <a:t>2</a:t>
                      </a:r>
                    </a:p>
                  </a:txBody>
                  <a:tcPr marT="45718" marB="45718"/>
                </a:tc>
                <a:tc>
                  <a:txBody>
                    <a:bodyPr/>
                    <a:lstStyle/>
                    <a:p>
                      <a:r>
                        <a:rPr lang="en-US" sz="1600" dirty="0">
                          <a:latin typeface="Times New Roman" pitchFamily="18" charset="0"/>
                          <a:cs typeface="Times New Roman" pitchFamily="18" charset="0"/>
                        </a:rPr>
                        <a:t>194A</a:t>
                      </a:r>
                    </a:p>
                  </a:txBody>
                  <a:tcPr marT="45718" marB="45718"/>
                </a:tc>
                <a:extLst>
                  <a:ext uri="{0D108BD9-81ED-4DB2-BD59-A6C34878D82A}">
                    <a16:rowId xmlns:a16="http://schemas.microsoft.com/office/drawing/2014/main" val="10001"/>
                  </a:ext>
                </a:extLst>
              </a:tr>
              <a:tr h="502482">
                <a:tc>
                  <a:txBody>
                    <a:bodyPr/>
                    <a:lstStyle/>
                    <a:p>
                      <a:r>
                        <a:rPr lang="en-US" sz="1600" dirty="0">
                          <a:latin typeface="Times New Roman" pitchFamily="18" charset="0"/>
                          <a:cs typeface="Times New Roman" pitchFamily="18" charset="0"/>
                        </a:rPr>
                        <a:t>NATURE OF PAYMENT</a:t>
                      </a:r>
                    </a:p>
                  </a:txBody>
                  <a:tcPr marT="45718" marB="45718"/>
                </a:tc>
                <a:tc>
                  <a:txBody>
                    <a:bodyPr/>
                    <a:lstStyle/>
                    <a:p>
                      <a:r>
                        <a:rPr lang="en-US" sz="1600" dirty="0">
                          <a:latin typeface="Times New Roman" pitchFamily="18" charset="0"/>
                          <a:cs typeface="Times New Roman" pitchFamily="18" charset="0"/>
                        </a:rPr>
                        <a:t>3</a:t>
                      </a:r>
                    </a:p>
                  </a:txBody>
                  <a:tcPr marT="45718" marB="45718"/>
                </a:tc>
                <a:tc>
                  <a:txBody>
                    <a:bodyPr/>
                    <a:lstStyle/>
                    <a:p>
                      <a:r>
                        <a:rPr lang="en-US" sz="1600" dirty="0">
                          <a:latin typeface="Times New Roman" pitchFamily="18" charset="0"/>
                          <a:cs typeface="Times New Roman" pitchFamily="18" charset="0"/>
                        </a:rPr>
                        <a:t>INTEREST OTHER THAN</a:t>
                      </a:r>
                      <a:r>
                        <a:rPr lang="en-US" sz="1600" baseline="0" dirty="0">
                          <a:latin typeface="Times New Roman" pitchFamily="18" charset="0"/>
                          <a:cs typeface="Times New Roman" pitchFamily="18" charset="0"/>
                        </a:rPr>
                        <a:t> INTEREST ON SECURITIES</a:t>
                      </a:r>
                      <a:endParaRPr lang="en-US" sz="1600" dirty="0">
                        <a:latin typeface="Times New Roman" pitchFamily="18" charset="0"/>
                        <a:cs typeface="Times New Roman" pitchFamily="18" charset="0"/>
                      </a:endParaRPr>
                    </a:p>
                  </a:txBody>
                  <a:tcPr marT="45718" marB="45718"/>
                </a:tc>
                <a:extLst>
                  <a:ext uri="{0D108BD9-81ED-4DB2-BD59-A6C34878D82A}">
                    <a16:rowId xmlns:a16="http://schemas.microsoft.com/office/drawing/2014/main" val="10002"/>
                  </a:ext>
                </a:extLst>
              </a:tr>
              <a:tr h="577135">
                <a:tc>
                  <a:txBody>
                    <a:bodyPr/>
                    <a:lstStyle/>
                    <a:p>
                      <a:r>
                        <a:rPr lang="en-US" sz="1600" dirty="0">
                          <a:latin typeface="Times New Roman" pitchFamily="18" charset="0"/>
                          <a:cs typeface="Times New Roman" pitchFamily="18" charset="0"/>
                        </a:rPr>
                        <a:t>TOTAL  AMOUNT OF</a:t>
                      </a:r>
                      <a:r>
                        <a:rPr lang="en-US" sz="1600" baseline="0" dirty="0">
                          <a:latin typeface="Times New Roman" pitchFamily="18" charset="0"/>
                          <a:cs typeface="Times New Roman" pitchFamily="18" charset="0"/>
                        </a:rPr>
                        <a:t> </a:t>
                      </a:r>
                      <a:r>
                        <a:rPr lang="en-US" sz="1600" dirty="0">
                          <a:latin typeface="Times New Roman" pitchFamily="18" charset="0"/>
                          <a:cs typeface="Times New Roman" pitchFamily="18" charset="0"/>
                        </a:rPr>
                        <a:t>PAYMENT OR RECEIPT OF THE NATURE SPECIFIED</a:t>
                      </a:r>
                      <a:r>
                        <a:rPr lang="en-US" sz="1600" baseline="0" dirty="0">
                          <a:latin typeface="Times New Roman" pitchFamily="18" charset="0"/>
                          <a:cs typeface="Times New Roman" pitchFamily="18" charset="0"/>
                        </a:rPr>
                        <a:t> IN COLUMN 3</a:t>
                      </a:r>
                    </a:p>
                  </a:txBody>
                  <a:tcPr marT="45718" marB="45718"/>
                </a:tc>
                <a:tc>
                  <a:txBody>
                    <a:bodyPr/>
                    <a:lstStyle/>
                    <a:p>
                      <a:r>
                        <a:rPr lang="en-US" sz="1600" dirty="0">
                          <a:latin typeface="Times New Roman" pitchFamily="18" charset="0"/>
                          <a:cs typeface="Times New Roman" pitchFamily="18" charset="0"/>
                        </a:rPr>
                        <a:t>4</a:t>
                      </a:r>
                    </a:p>
                  </a:txBody>
                  <a:tcPr marT="45718" marB="45718"/>
                </a:tc>
                <a:tc>
                  <a:txBody>
                    <a:bodyPr/>
                    <a:lstStyle/>
                    <a:p>
                      <a:r>
                        <a:rPr lang="en-US" sz="1600" dirty="0">
                          <a:latin typeface="Times New Roman" pitchFamily="18" charset="0"/>
                          <a:cs typeface="Times New Roman" pitchFamily="18" charset="0"/>
                        </a:rPr>
                        <a:t>8,75,000</a:t>
                      </a:r>
                    </a:p>
                    <a:p>
                      <a:endParaRPr lang="en-US" sz="1600" dirty="0">
                        <a:latin typeface="Times New Roman" pitchFamily="18" charset="0"/>
                        <a:cs typeface="Times New Roman" pitchFamily="18" charset="0"/>
                      </a:endParaRPr>
                    </a:p>
                  </a:txBody>
                  <a:tcPr marT="45718" marB="45718"/>
                </a:tc>
                <a:extLst>
                  <a:ext uri="{0D108BD9-81ED-4DB2-BD59-A6C34878D82A}">
                    <a16:rowId xmlns:a16="http://schemas.microsoft.com/office/drawing/2014/main" val="10003"/>
                  </a:ext>
                </a:extLst>
              </a:tr>
              <a:tr h="4739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latin typeface="Times New Roman" pitchFamily="18" charset="0"/>
                          <a:cs typeface="Times New Roman" pitchFamily="18" charset="0"/>
                        </a:rPr>
                        <a:t>TOTAL  AMOUNT ON WHICH </a:t>
                      </a:r>
                      <a:r>
                        <a:rPr lang="en-US" sz="1600" baseline="0" dirty="0">
                          <a:latin typeface="Times New Roman" pitchFamily="18" charset="0"/>
                          <a:cs typeface="Times New Roman" pitchFamily="18" charset="0"/>
                        </a:rPr>
                        <a:t> TAX WAS REQUIRED TO BE DEDUCTED OR COLLECTED OUT OF 4</a:t>
                      </a:r>
                    </a:p>
                  </a:txBody>
                  <a:tcPr marT="45718" marB="45718"/>
                </a:tc>
                <a:tc>
                  <a:txBody>
                    <a:bodyPr/>
                    <a:lstStyle/>
                    <a:p>
                      <a:r>
                        <a:rPr lang="en-US" sz="1600" dirty="0">
                          <a:latin typeface="Times New Roman" pitchFamily="18" charset="0"/>
                          <a:cs typeface="Times New Roman" pitchFamily="18" charset="0"/>
                        </a:rPr>
                        <a:t>5</a:t>
                      </a:r>
                    </a:p>
                  </a:txBody>
                  <a:tcPr marT="45718" marB="45718"/>
                </a:tc>
                <a:tc>
                  <a:txBody>
                    <a:bodyPr/>
                    <a:lstStyle/>
                    <a:p>
                      <a:r>
                        <a:rPr lang="en-US" sz="1600" dirty="0">
                          <a:latin typeface="Times New Roman" pitchFamily="18" charset="0"/>
                          <a:cs typeface="Times New Roman" pitchFamily="18" charset="0"/>
                        </a:rPr>
                        <a:t>4,55,000</a:t>
                      </a:r>
                    </a:p>
                  </a:txBody>
                  <a:tcPr marT="45718" marB="45718"/>
                </a:tc>
                <a:extLst>
                  <a:ext uri="{0D108BD9-81ED-4DB2-BD59-A6C34878D82A}">
                    <a16:rowId xmlns:a16="http://schemas.microsoft.com/office/drawing/2014/main" val="10004"/>
                  </a:ext>
                </a:extLst>
              </a:tr>
              <a:tr h="52556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latin typeface="Times New Roman" pitchFamily="18" charset="0"/>
                          <a:cs typeface="Times New Roman" pitchFamily="18" charset="0"/>
                        </a:rPr>
                        <a:t>TOTAL  AMOUNT ON</a:t>
                      </a:r>
                      <a:r>
                        <a:rPr lang="en-US" sz="1600" baseline="0" dirty="0">
                          <a:latin typeface="Times New Roman" pitchFamily="18" charset="0"/>
                          <a:cs typeface="Times New Roman" pitchFamily="18" charset="0"/>
                        </a:rPr>
                        <a:t> </a:t>
                      </a:r>
                      <a:r>
                        <a:rPr lang="en-US" sz="1600" dirty="0">
                          <a:latin typeface="Times New Roman" pitchFamily="18" charset="0"/>
                          <a:cs typeface="Times New Roman" pitchFamily="18" charset="0"/>
                        </a:rPr>
                        <a:t> WHICH </a:t>
                      </a:r>
                      <a:r>
                        <a:rPr lang="en-US" sz="1600" baseline="0" dirty="0">
                          <a:latin typeface="Times New Roman" pitchFamily="18" charset="0"/>
                          <a:cs typeface="Times New Roman" pitchFamily="18" charset="0"/>
                        </a:rPr>
                        <a:t> TAX WAS DEDUCTED OR COLLECTED AT SPECIFIED RATE OUT OF 5</a:t>
                      </a:r>
                    </a:p>
                  </a:txBody>
                  <a:tcPr marT="45718" marB="45718"/>
                </a:tc>
                <a:tc>
                  <a:txBody>
                    <a:bodyPr/>
                    <a:lstStyle/>
                    <a:p>
                      <a:r>
                        <a:rPr lang="en-US" sz="1600" dirty="0">
                          <a:latin typeface="Times New Roman" pitchFamily="18" charset="0"/>
                          <a:cs typeface="Times New Roman" pitchFamily="18" charset="0"/>
                        </a:rPr>
                        <a:t>6</a:t>
                      </a:r>
                    </a:p>
                  </a:txBody>
                  <a:tcPr marT="45718" marB="45718"/>
                </a:tc>
                <a:tc>
                  <a:txBody>
                    <a:bodyPr/>
                    <a:lstStyle/>
                    <a:p>
                      <a:r>
                        <a:rPr lang="en-US" sz="1600" dirty="0">
                          <a:latin typeface="Times New Roman" pitchFamily="18" charset="0"/>
                          <a:cs typeface="Times New Roman" pitchFamily="18" charset="0"/>
                        </a:rPr>
                        <a:t>3,80,000</a:t>
                      </a:r>
                    </a:p>
                  </a:txBody>
                  <a:tcPr marT="45718" marB="45718"/>
                </a:tc>
                <a:extLst>
                  <a:ext uri="{0D108BD9-81ED-4DB2-BD59-A6C34878D82A}">
                    <a16:rowId xmlns:a16="http://schemas.microsoft.com/office/drawing/2014/main" val="10005"/>
                  </a:ext>
                </a:extLst>
              </a:tr>
              <a:tr h="4036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aseline="0" dirty="0">
                          <a:latin typeface="Times New Roman" pitchFamily="18" charset="0"/>
                          <a:cs typeface="Times New Roman" pitchFamily="18" charset="0"/>
                        </a:rPr>
                        <a:t>AMOUNT OF TAX DEDUCTED OR COLLECTED OUT OF 6</a:t>
                      </a:r>
                    </a:p>
                  </a:txBody>
                  <a:tcPr marT="45718" marB="45718"/>
                </a:tc>
                <a:tc>
                  <a:txBody>
                    <a:bodyPr/>
                    <a:lstStyle/>
                    <a:p>
                      <a:r>
                        <a:rPr lang="en-US" sz="1600" dirty="0">
                          <a:latin typeface="Times New Roman" pitchFamily="18" charset="0"/>
                          <a:cs typeface="Times New Roman" pitchFamily="18" charset="0"/>
                        </a:rPr>
                        <a:t>7</a:t>
                      </a:r>
                    </a:p>
                  </a:txBody>
                  <a:tcPr marT="45718" marB="45718"/>
                </a:tc>
                <a:tc>
                  <a:txBody>
                    <a:bodyPr/>
                    <a:lstStyle/>
                    <a:p>
                      <a:r>
                        <a:rPr lang="en-US" sz="1600" dirty="0">
                          <a:latin typeface="Times New Roman" pitchFamily="18" charset="0"/>
                          <a:cs typeface="Times New Roman" pitchFamily="18" charset="0"/>
                        </a:rPr>
                        <a:t>25,500</a:t>
                      </a:r>
                    </a:p>
                  </a:txBody>
                  <a:tcPr marT="45718" marB="45718"/>
                </a:tc>
                <a:extLst>
                  <a:ext uri="{0D108BD9-81ED-4DB2-BD59-A6C34878D82A}">
                    <a16:rowId xmlns:a16="http://schemas.microsoft.com/office/drawing/2014/main" val="10006"/>
                  </a:ext>
                </a:extLst>
              </a:tr>
              <a:tr h="66471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aseline="0" dirty="0">
                          <a:latin typeface="Times New Roman" pitchFamily="18" charset="0"/>
                          <a:cs typeface="Times New Roman" pitchFamily="18" charset="0"/>
                        </a:rPr>
                        <a:t>TOTAL AMOUNT  ON WHICH TAX WAS DEDUCTED OR COLLECTED  AT LESS THAN SPECIFIED RATE OUT OF 7(should be actually read as  col 5)</a:t>
                      </a:r>
                    </a:p>
                  </a:txBody>
                  <a:tcPr marT="45718" marB="45718"/>
                </a:tc>
                <a:tc>
                  <a:txBody>
                    <a:bodyPr/>
                    <a:lstStyle/>
                    <a:p>
                      <a:r>
                        <a:rPr lang="en-US" sz="1600" dirty="0">
                          <a:latin typeface="Times New Roman" pitchFamily="18" charset="0"/>
                          <a:cs typeface="Times New Roman" pitchFamily="18" charset="0"/>
                        </a:rPr>
                        <a:t>8</a:t>
                      </a:r>
                    </a:p>
                  </a:txBody>
                  <a:tcPr marT="45718" marB="45718"/>
                </a:tc>
                <a:tc>
                  <a:txBody>
                    <a:bodyPr/>
                    <a:lstStyle/>
                    <a:p>
                      <a:r>
                        <a:rPr lang="en-US" sz="1600" dirty="0">
                          <a:latin typeface="Times New Roman" pitchFamily="18" charset="0"/>
                          <a:cs typeface="Times New Roman" pitchFamily="18" charset="0"/>
                        </a:rPr>
                        <a:t>30,000</a:t>
                      </a:r>
                    </a:p>
                  </a:txBody>
                  <a:tcPr marT="45718" marB="45718"/>
                </a:tc>
                <a:extLst>
                  <a:ext uri="{0D108BD9-81ED-4DB2-BD59-A6C34878D82A}">
                    <a16:rowId xmlns:a16="http://schemas.microsoft.com/office/drawing/2014/main" val="10007"/>
                  </a:ext>
                </a:extLst>
              </a:tr>
              <a:tr h="4419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aseline="0" dirty="0">
                          <a:latin typeface="Times New Roman" pitchFamily="18" charset="0"/>
                          <a:cs typeface="Times New Roman" pitchFamily="18" charset="0"/>
                        </a:rPr>
                        <a:t>AMOUNT OF TAX DEDUCTED OR COLLECTED OUT OF 8</a:t>
                      </a:r>
                    </a:p>
                  </a:txBody>
                  <a:tcPr marT="45718" marB="45718"/>
                </a:tc>
                <a:tc>
                  <a:txBody>
                    <a:bodyPr/>
                    <a:lstStyle/>
                    <a:p>
                      <a:r>
                        <a:rPr lang="en-US" sz="1600" dirty="0">
                          <a:latin typeface="Times New Roman" pitchFamily="18" charset="0"/>
                          <a:cs typeface="Times New Roman" pitchFamily="18" charset="0"/>
                        </a:rPr>
                        <a:t>9</a:t>
                      </a:r>
                    </a:p>
                  </a:txBody>
                  <a:tcPr marT="45718" marB="45718"/>
                </a:tc>
                <a:tc>
                  <a:txBody>
                    <a:bodyPr/>
                    <a:lstStyle/>
                    <a:p>
                      <a:r>
                        <a:rPr lang="en-US" sz="1600" dirty="0">
                          <a:latin typeface="Times New Roman" pitchFamily="18" charset="0"/>
                          <a:cs typeface="Times New Roman" pitchFamily="18" charset="0"/>
                        </a:rPr>
                        <a:t>1500</a:t>
                      </a:r>
                    </a:p>
                  </a:txBody>
                  <a:tcPr marT="45718" marB="45718"/>
                </a:tc>
                <a:extLst>
                  <a:ext uri="{0D108BD9-81ED-4DB2-BD59-A6C34878D82A}">
                    <a16:rowId xmlns:a16="http://schemas.microsoft.com/office/drawing/2014/main" val="10008"/>
                  </a:ext>
                </a:extLst>
              </a:tr>
              <a:tr h="71044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latin typeface="Times New Roman" pitchFamily="18" charset="0"/>
                          <a:cs typeface="Times New Roman" pitchFamily="18" charset="0"/>
                        </a:rPr>
                        <a:t>TOTAL  AMOUNT OF </a:t>
                      </a:r>
                      <a:r>
                        <a:rPr lang="en-US" sz="1600" baseline="0" dirty="0">
                          <a:latin typeface="Times New Roman" pitchFamily="18" charset="0"/>
                          <a:cs typeface="Times New Roman" pitchFamily="18" charset="0"/>
                        </a:rPr>
                        <a:t>TAX DEDUCTED OR COLLECTED NOT DEPOSITED TO THE CREDIT OF CENTRAL GOVT. OUT OF 6 &amp; 8(should be actually  read as col 7&amp; 9)</a:t>
                      </a:r>
                    </a:p>
                  </a:txBody>
                  <a:tcPr marT="45718" marB="45718"/>
                </a:tc>
                <a:tc>
                  <a:txBody>
                    <a:bodyPr/>
                    <a:lstStyle/>
                    <a:p>
                      <a:pPr marL="0" algn="l" defTabSz="914400" rtl="0" eaLnBrk="1" latinLnBrk="0" hangingPunct="1"/>
                      <a:r>
                        <a:rPr lang="en-US" sz="1600" kern="1200" dirty="0">
                          <a:solidFill>
                            <a:schemeClr val="dk1"/>
                          </a:solidFill>
                          <a:latin typeface="Times New Roman" pitchFamily="18" charset="0"/>
                          <a:ea typeface="+mn-ea"/>
                          <a:cs typeface="Times New Roman" pitchFamily="18" charset="0"/>
                        </a:rPr>
                        <a:t>10</a:t>
                      </a:r>
                    </a:p>
                    <a:p>
                      <a:endParaRPr lang="en-US" sz="1600" dirty="0"/>
                    </a:p>
                  </a:txBody>
                  <a:tcPr marT="45718" marB="45718"/>
                </a:tc>
                <a:tc>
                  <a:txBody>
                    <a:bodyPr/>
                    <a:lstStyle/>
                    <a:p>
                      <a:r>
                        <a:rPr lang="en-US" sz="1600" dirty="0">
                          <a:latin typeface="Times New Roman" pitchFamily="18" charset="0"/>
                          <a:cs typeface="Times New Roman" pitchFamily="18" charset="0"/>
                        </a:rPr>
                        <a:t>3500</a:t>
                      </a:r>
                    </a:p>
                  </a:txBody>
                  <a:tcPr marT="45718" marB="45718"/>
                </a:tc>
                <a:extLst>
                  <a:ext uri="{0D108BD9-81ED-4DB2-BD59-A6C34878D82A}">
                    <a16:rowId xmlns:a16="http://schemas.microsoft.com/office/drawing/2014/main" val="10009"/>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7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TextBox 2"/>
          <p:cNvSpPr txBox="1">
            <a:spLocks noChangeArrowheads="1"/>
          </p:cNvSpPr>
          <p:nvPr/>
        </p:nvSpPr>
        <p:spPr bwMode="auto">
          <a:xfrm>
            <a:off x="228600" y="304800"/>
            <a:ext cx="8610600" cy="5632450"/>
          </a:xfrm>
          <a:prstGeom prst="rect">
            <a:avLst/>
          </a:prstGeom>
          <a:noFill/>
          <a:ln w="9525">
            <a:noFill/>
            <a:miter lim="800000"/>
            <a:headEnd/>
            <a:tailEnd/>
          </a:ln>
        </p:spPr>
        <p:txBody>
          <a:bodyPr>
            <a:spAutoFit/>
          </a:bodyPr>
          <a:lstStyle/>
          <a:p>
            <a:pPr algn="ctr"/>
            <a:r>
              <a:rPr lang="en-US" altLang="en-US" sz="2400" b="1" u="sng" dirty="0">
                <a:latin typeface="Times New Roman" pitchFamily="18" charset="0"/>
                <a:cs typeface="Times New Roman" pitchFamily="18" charset="0"/>
              </a:rPr>
              <a:t>WORKINGS</a:t>
            </a:r>
          </a:p>
          <a:p>
            <a:endParaRPr lang="en-US" altLang="en-US" sz="2400" dirty="0"/>
          </a:p>
          <a:p>
            <a:r>
              <a:rPr lang="en-US" altLang="en-US" sz="2400" b="1" u="sng" dirty="0">
                <a:latin typeface="Times New Roman" pitchFamily="18" charset="0"/>
                <a:cs typeface="Times New Roman" pitchFamily="18" charset="0"/>
              </a:rPr>
              <a:t>COLUMN 4</a:t>
            </a:r>
            <a:r>
              <a:rPr lang="en-US" altLang="en-US" sz="2400" u="sng" dirty="0"/>
              <a:t>: </a:t>
            </a:r>
            <a:r>
              <a:rPr lang="en-US" altLang="en-US" sz="2400" b="1" u="sng" dirty="0">
                <a:latin typeface="Times New Roman" pitchFamily="18" charset="0"/>
                <a:cs typeface="Times New Roman" pitchFamily="18" charset="0"/>
              </a:rPr>
              <a:t>TOTAL  AMOUNT OF PAYMENT OR RECEIPT OF THE NATURE SPECIFIED IN COLUMN 3</a:t>
            </a:r>
          </a:p>
          <a:p>
            <a:endParaRPr lang="en-US" altLang="en-US" sz="2400" u="sng" dirty="0">
              <a:latin typeface="Times New Roman" pitchFamily="18" charset="0"/>
              <a:cs typeface="Times New Roman" pitchFamily="18" charset="0"/>
            </a:endParaRPr>
          </a:p>
          <a:p>
            <a:endParaRPr lang="en-US" altLang="en-US" sz="2400" dirty="0">
              <a:latin typeface="Times New Roman" pitchFamily="18" charset="0"/>
              <a:cs typeface="Times New Roman" pitchFamily="18" charset="0"/>
            </a:endParaRPr>
          </a:p>
          <a:p>
            <a:r>
              <a:rPr lang="en-US" altLang="en-US" sz="2400" dirty="0">
                <a:latin typeface="Times New Roman" pitchFamily="18" charset="0"/>
                <a:cs typeface="Times New Roman" pitchFamily="18" charset="0"/>
              </a:rPr>
              <a:t>          </a:t>
            </a:r>
          </a:p>
          <a:p>
            <a:endParaRPr lang="en-US" altLang="en-US" sz="2400" dirty="0">
              <a:latin typeface="Times New Roman" pitchFamily="18" charset="0"/>
              <a:cs typeface="Times New Roman" pitchFamily="18" charset="0"/>
            </a:endParaRPr>
          </a:p>
          <a:p>
            <a:endParaRPr lang="en-US" altLang="en-US" sz="2400" dirty="0"/>
          </a:p>
          <a:p>
            <a:endParaRPr lang="en-US" altLang="en-US" sz="2400" dirty="0"/>
          </a:p>
          <a:p>
            <a:endParaRPr lang="en-US" altLang="en-US" sz="2400" dirty="0">
              <a:latin typeface="Times New Roman" pitchFamily="18" charset="0"/>
              <a:cs typeface="Times New Roman" pitchFamily="18" charset="0"/>
            </a:endParaRPr>
          </a:p>
          <a:p>
            <a:endParaRPr lang="en-US" altLang="en-US" sz="2400" dirty="0"/>
          </a:p>
          <a:p>
            <a:endParaRPr lang="en-US" altLang="en-US" sz="2400" dirty="0"/>
          </a:p>
          <a:p>
            <a:endParaRPr lang="en-US" altLang="en-US" sz="2400" dirty="0"/>
          </a:p>
          <a:p>
            <a:endParaRPr lang="en-US" altLang="en-US" sz="2400" dirty="0"/>
          </a:p>
        </p:txBody>
      </p:sp>
      <p:graphicFrame>
        <p:nvGraphicFramePr>
          <p:cNvPr id="5" name="Table 4"/>
          <p:cNvGraphicFramePr>
            <a:graphicFrameLocks noGrp="1"/>
          </p:cNvGraphicFramePr>
          <p:nvPr/>
        </p:nvGraphicFramePr>
        <p:xfrm>
          <a:off x="838200" y="2514600"/>
          <a:ext cx="7391400" cy="1828800"/>
        </p:xfrm>
        <a:graphic>
          <a:graphicData uri="http://schemas.openxmlformats.org/drawingml/2006/table">
            <a:tbl>
              <a:tblPr>
                <a:tableStyleId>{5C22544A-7EE6-4342-B048-85BDC9FD1C3A}</a:tableStyleId>
              </a:tblPr>
              <a:tblGrid>
                <a:gridCol w="5127434">
                  <a:extLst>
                    <a:ext uri="{9D8B030D-6E8A-4147-A177-3AD203B41FA5}">
                      <a16:colId xmlns:a16="http://schemas.microsoft.com/office/drawing/2014/main" val="20000"/>
                    </a:ext>
                  </a:extLst>
                </a:gridCol>
                <a:gridCol w="2263966">
                  <a:extLst>
                    <a:ext uri="{9D8B030D-6E8A-4147-A177-3AD203B41FA5}">
                      <a16:colId xmlns:a16="http://schemas.microsoft.com/office/drawing/2014/main" val="20001"/>
                    </a:ext>
                  </a:extLst>
                </a:gridCol>
              </a:tblGrid>
              <a:tr h="595086">
                <a:tc>
                  <a:txBody>
                    <a:bodyPr/>
                    <a:lstStyle/>
                    <a:p>
                      <a:pPr algn="l" fontAlgn="b"/>
                      <a:r>
                        <a:rPr lang="en-US" sz="2400" u="none" strike="noStrike" dirty="0">
                          <a:effectLst/>
                          <a:latin typeface="Times New Roman" pitchFamily="18" charset="0"/>
                          <a:cs typeface="Times New Roman" pitchFamily="18" charset="0"/>
                        </a:rPr>
                        <a:t>Interest as per P&amp;L a/c</a:t>
                      </a:r>
                      <a:endParaRPr lang="en-US" sz="2400" b="0" i="0" u="none" strike="noStrike" dirty="0">
                        <a:solidFill>
                          <a:srgbClr val="000000"/>
                        </a:solidFill>
                        <a:effectLst/>
                        <a:latin typeface="Times New Roman" pitchFamily="18" charset="0"/>
                        <a:cs typeface="Times New Roman" pitchFamily="18" charset="0"/>
                      </a:endParaRPr>
                    </a:p>
                  </a:txBody>
                  <a:tcPr marL="9525" marR="9525" marT="9525" marB="0" anchor="ctr"/>
                </a:tc>
                <a:tc>
                  <a:txBody>
                    <a:bodyPr/>
                    <a:lstStyle/>
                    <a:p>
                      <a:pPr algn="l" fontAlgn="b"/>
                      <a:r>
                        <a:rPr lang="en-US" sz="2400" u="none" strike="noStrike" dirty="0" err="1">
                          <a:effectLst/>
                          <a:latin typeface="Times New Roman" pitchFamily="18" charset="0"/>
                          <a:cs typeface="Times New Roman" pitchFamily="18" charset="0"/>
                        </a:rPr>
                        <a:t>Rs</a:t>
                      </a:r>
                      <a:r>
                        <a:rPr lang="en-US" sz="2400" u="none" strike="noStrike" dirty="0">
                          <a:effectLst/>
                          <a:latin typeface="Times New Roman" pitchFamily="18" charset="0"/>
                          <a:cs typeface="Times New Roman" pitchFamily="18" charset="0"/>
                        </a:rPr>
                        <a:t> 10.00 lakhs</a:t>
                      </a:r>
                      <a:endParaRPr lang="en-US" sz="2400" b="0" i="0" u="none" strike="noStrike" dirty="0">
                        <a:solidFill>
                          <a:srgbClr val="000000"/>
                        </a:solidFill>
                        <a:effectLst/>
                        <a:latin typeface="Times New Roman" pitchFamily="18" charset="0"/>
                        <a:cs typeface="Times New Roman" pitchFamily="18" charset="0"/>
                      </a:endParaRPr>
                    </a:p>
                  </a:txBody>
                  <a:tcPr marL="9525" marR="9525" marT="9525" marB="0" anchor="ctr"/>
                </a:tc>
                <a:extLst>
                  <a:ext uri="{0D108BD9-81ED-4DB2-BD59-A6C34878D82A}">
                    <a16:rowId xmlns:a16="http://schemas.microsoft.com/office/drawing/2014/main" val="10000"/>
                  </a:ext>
                </a:extLst>
              </a:tr>
              <a:tr h="609600">
                <a:tc>
                  <a:txBody>
                    <a:bodyPr/>
                    <a:lstStyle/>
                    <a:p>
                      <a:pPr algn="l" fontAlgn="b"/>
                      <a:r>
                        <a:rPr lang="en-US" sz="2400" u="none" strike="noStrike" dirty="0">
                          <a:effectLst/>
                          <a:latin typeface="Times New Roman" pitchFamily="18" charset="0"/>
                          <a:cs typeface="Times New Roman" pitchFamily="18" charset="0"/>
                        </a:rPr>
                        <a:t>(-)Interest on Non-Resident U/s 195</a:t>
                      </a:r>
                      <a:endParaRPr lang="en-US" sz="2400" b="0" i="0" u="none" strike="noStrike" dirty="0">
                        <a:solidFill>
                          <a:srgbClr val="000000"/>
                        </a:solidFill>
                        <a:effectLst/>
                        <a:latin typeface="Times New Roman" pitchFamily="18" charset="0"/>
                        <a:cs typeface="Times New Roman" pitchFamily="18" charset="0"/>
                      </a:endParaRPr>
                    </a:p>
                  </a:txBody>
                  <a:tcPr marL="9525" marR="9525" marT="9525" marB="0" anchor="ctr"/>
                </a:tc>
                <a:tc>
                  <a:txBody>
                    <a:bodyPr/>
                    <a:lstStyle/>
                    <a:p>
                      <a:pPr algn="l" fontAlgn="b"/>
                      <a:r>
                        <a:rPr lang="en-US" sz="2400" u="none" strike="noStrike" dirty="0" err="1">
                          <a:effectLst/>
                          <a:latin typeface="Times New Roman" pitchFamily="18" charset="0"/>
                          <a:cs typeface="Times New Roman" pitchFamily="18" charset="0"/>
                        </a:rPr>
                        <a:t>Rs</a:t>
                      </a:r>
                      <a:r>
                        <a:rPr lang="en-US" sz="2400" u="none" strike="noStrike" dirty="0">
                          <a:effectLst/>
                          <a:latin typeface="Times New Roman" pitchFamily="18" charset="0"/>
                          <a:cs typeface="Times New Roman" pitchFamily="18" charset="0"/>
                        </a:rPr>
                        <a:t>. 1.25 Lakhs</a:t>
                      </a:r>
                      <a:endParaRPr lang="en-US" sz="2400" b="0" i="0" u="none" strike="noStrike" dirty="0">
                        <a:solidFill>
                          <a:srgbClr val="000000"/>
                        </a:solidFill>
                        <a:effectLst/>
                        <a:latin typeface="Times New Roman" pitchFamily="18" charset="0"/>
                        <a:cs typeface="Times New Roman" pitchFamily="18" charset="0"/>
                      </a:endParaRPr>
                    </a:p>
                  </a:txBody>
                  <a:tcPr marL="9525" marR="9525" marT="9525" marB="0" anchor="ctr"/>
                </a:tc>
                <a:extLst>
                  <a:ext uri="{0D108BD9-81ED-4DB2-BD59-A6C34878D82A}">
                    <a16:rowId xmlns:a16="http://schemas.microsoft.com/office/drawing/2014/main" val="10001"/>
                  </a:ext>
                </a:extLst>
              </a:tr>
              <a:tr h="624114">
                <a:tc>
                  <a:txBody>
                    <a:bodyPr/>
                    <a:lstStyle/>
                    <a:p>
                      <a:pPr algn="l" fontAlgn="b"/>
                      <a:r>
                        <a:rPr lang="en-US" sz="2400" u="none" strike="noStrike" dirty="0">
                          <a:effectLst/>
                          <a:latin typeface="Times New Roman" pitchFamily="18" charset="0"/>
                          <a:cs typeface="Times New Roman" pitchFamily="18" charset="0"/>
                        </a:rPr>
                        <a:t>Amount to be entered in Column 4</a:t>
                      </a:r>
                      <a:endParaRPr lang="en-US" sz="2400" b="0" i="0" u="none" strike="noStrike" dirty="0">
                        <a:solidFill>
                          <a:srgbClr val="000000"/>
                        </a:solidFill>
                        <a:effectLst/>
                        <a:latin typeface="Times New Roman" pitchFamily="18" charset="0"/>
                        <a:cs typeface="Times New Roman" pitchFamily="18" charset="0"/>
                      </a:endParaRPr>
                    </a:p>
                  </a:txBody>
                  <a:tcPr marL="9525" marR="9525" marT="9525" marB="0" anchor="ctr"/>
                </a:tc>
                <a:tc>
                  <a:txBody>
                    <a:bodyPr/>
                    <a:lstStyle/>
                    <a:p>
                      <a:pPr algn="l" fontAlgn="b"/>
                      <a:r>
                        <a:rPr lang="en-US" sz="2400" u="none" strike="noStrike" dirty="0" err="1">
                          <a:effectLst/>
                          <a:latin typeface="Times New Roman" pitchFamily="18" charset="0"/>
                          <a:cs typeface="Times New Roman" pitchFamily="18" charset="0"/>
                        </a:rPr>
                        <a:t>Rs</a:t>
                      </a:r>
                      <a:r>
                        <a:rPr lang="en-US" sz="2400" u="none" strike="noStrike" dirty="0">
                          <a:effectLst/>
                          <a:latin typeface="Times New Roman" pitchFamily="18" charset="0"/>
                          <a:cs typeface="Times New Roman" pitchFamily="18" charset="0"/>
                        </a:rPr>
                        <a:t>. 8.75 Lakhs</a:t>
                      </a:r>
                      <a:endParaRPr lang="en-US" sz="2400" b="0" i="0" u="none" strike="noStrike" dirty="0">
                        <a:solidFill>
                          <a:srgbClr val="000000"/>
                        </a:solidFill>
                        <a:effectLst/>
                        <a:latin typeface="Times New Roman" pitchFamily="18" charset="0"/>
                        <a:cs typeface="Times New Roman" pitchFamily="18" charset="0"/>
                      </a:endParaRPr>
                    </a:p>
                  </a:txBody>
                  <a:tcPr marL="9525" marR="9525" marT="9525" marB="0" anchor="ctr"/>
                </a:tc>
                <a:extLst>
                  <a:ext uri="{0D108BD9-81ED-4DB2-BD59-A6C34878D82A}">
                    <a16:rowId xmlns:a16="http://schemas.microsoft.com/office/drawing/2014/main" val="10002"/>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7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TextBox 2"/>
          <p:cNvSpPr txBox="1">
            <a:spLocks noChangeArrowheads="1"/>
          </p:cNvSpPr>
          <p:nvPr/>
        </p:nvSpPr>
        <p:spPr bwMode="auto">
          <a:xfrm>
            <a:off x="228600" y="304800"/>
            <a:ext cx="8610600" cy="1569660"/>
          </a:xfrm>
          <a:prstGeom prst="rect">
            <a:avLst/>
          </a:prstGeom>
          <a:noFill/>
          <a:ln w="9525">
            <a:noFill/>
            <a:miter lim="800000"/>
            <a:headEnd/>
            <a:tailEnd/>
          </a:ln>
        </p:spPr>
        <p:txBody>
          <a:bodyPr>
            <a:spAutoFit/>
          </a:bodyPr>
          <a:lstStyle/>
          <a:p>
            <a:pPr algn="ctr"/>
            <a:r>
              <a:rPr lang="en-US" altLang="en-US" sz="2400" b="1" u="sng" dirty="0">
                <a:latin typeface="Times New Roman" pitchFamily="18" charset="0"/>
                <a:cs typeface="Times New Roman" pitchFamily="18" charset="0"/>
              </a:rPr>
              <a:t>WORKINGS</a:t>
            </a:r>
          </a:p>
          <a:p>
            <a:endParaRPr lang="en-US" altLang="en-US" sz="2400" dirty="0"/>
          </a:p>
          <a:p>
            <a:r>
              <a:rPr lang="en-US" altLang="en-US" sz="2400" b="1" u="sng" dirty="0">
                <a:latin typeface="Times New Roman" pitchFamily="18" charset="0"/>
                <a:cs typeface="Times New Roman" pitchFamily="18" charset="0"/>
              </a:rPr>
              <a:t>COLUMN 5</a:t>
            </a:r>
            <a:r>
              <a:rPr lang="en-US" altLang="en-US" sz="2400" b="1" dirty="0"/>
              <a:t>: </a:t>
            </a:r>
            <a:r>
              <a:rPr lang="en-US" altLang="en-US" sz="2400" b="1" u="sng" dirty="0">
                <a:latin typeface="Times New Roman" pitchFamily="18" charset="0"/>
                <a:cs typeface="Times New Roman" pitchFamily="18" charset="0"/>
              </a:rPr>
              <a:t>TOTAL  AMOUNT ON WHICH  TAX WAS REQUIRED TO BE DEDUCTED OR COLLECTED OUT OF 4</a:t>
            </a:r>
            <a:endParaRPr lang="en-US" altLang="en-US" sz="2400" dirty="0"/>
          </a:p>
        </p:txBody>
      </p:sp>
      <p:graphicFrame>
        <p:nvGraphicFramePr>
          <p:cNvPr id="7" name="Table 6"/>
          <p:cNvGraphicFramePr>
            <a:graphicFrameLocks noGrp="1"/>
          </p:cNvGraphicFramePr>
          <p:nvPr>
            <p:extLst>
              <p:ext uri="{D42A27DB-BD31-4B8C-83A1-F6EECF244321}">
                <p14:modId xmlns:p14="http://schemas.microsoft.com/office/powerpoint/2010/main" val="187177316"/>
              </p:ext>
            </p:extLst>
          </p:nvPr>
        </p:nvGraphicFramePr>
        <p:xfrm>
          <a:off x="419100" y="1971675"/>
          <a:ext cx="8343900" cy="3714158"/>
        </p:xfrm>
        <a:graphic>
          <a:graphicData uri="http://schemas.openxmlformats.org/drawingml/2006/table">
            <a:tbl>
              <a:tblPr>
                <a:tableStyleId>{125E5076-3810-47DD-B79F-674D7AD40C01}</a:tableStyleId>
              </a:tblPr>
              <a:tblGrid>
                <a:gridCol w="4914900">
                  <a:extLst>
                    <a:ext uri="{9D8B030D-6E8A-4147-A177-3AD203B41FA5}">
                      <a16:colId xmlns:a16="http://schemas.microsoft.com/office/drawing/2014/main" val="20000"/>
                    </a:ext>
                  </a:extLst>
                </a:gridCol>
                <a:gridCol w="1828800">
                  <a:extLst>
                    <a:ext uri="{9D8B030D-6E8A-4147-A177-3AD203B41FA5}">
                      <a16:colId xmlns:a16="http://schemas.microsoft.com/office/drawing/2014/main" val="20001"/>
                    </a:ext>
                  </a:extLst>
                </a:gridCol>
                <a:gridCol w="1600200">
                  <a:extLst>
                    <a:ext uri="{9D8B030D-6E8A-4147-A177-3AD203B41FA5}">
                      <a16:colId xmlns:a16="http://schemas.microsoft.com/office/drawing/2014/main" val="20002"/>
                    </a:ext>
                  </a:extLst>
                </a:gridCol>
              </a:tblGrid>
              <a:tr h="344550">
                <a:tc>
                  <a:txBody>
                    <a:bodyPr/>
                    <a:lstStyle/>
                    <a:p>
                      <a:pPr algn="l" fontAlgn="b"/>
                      <a:r>
                        <a:rPr lang="en-US" sz="2200" u="none" strike="noStrike" dirty="0">
                          <a:solidFill>
                            <a:schemeClr val="tx1"/>
                          </a:solidFill>
                          <a:effectLst/>
                          <a:latin typeface="Times New Roman" pitchFamily="18" charset="0"/>
                          <a:cs typeface="Times New Roman" pitchFamily="18" charset="0"/>
                        </a:rPr>
                        <a:t>Amount as per Column 4</a:t>
                      </a:r>
                      <a:endParaRPr lang="en-US" sz="2200" b="0" i="0" u="none" strike="noStrike" dirty="0">
                        <a:solidFill>
                          <a:schemeClr val="tx1"/>
                        </a:solidFill>
                        <a:effectLst/>
                        <a:latin typeface="Times New Roman" pitchFamily="18" charset="0"/>
                        <a:cs typeface="Times New Roman" pitchFamily="18" charset="0"/>
                      </a:endParaRPr>
                    </a:p>
                  </a:txBody>
                  <a:tcPr marL="8409" marR="840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2200" u="none" strike="noStrike">
                          <a:solidFill>
                            <a:schemeClr val="tx1"/>
                          </a:solidFill>
                          <a:effectLst/>
                          <a:latin typeface="Times New Roman" pitchFamily="18" charset="0"/>
                          <a:cs typeface="Times New Roman" pitchFamily="18" charset="0"/>
                        </a:rPr>
                        <a:t> </a:t>
                      </a:r>
                      <a:endParaRPr lang="en-US" sz="2200" b="0" i="0" u="none" strike="noStrike">
                        <a:solidFill>
                          <a:schemeClr val="tx1"/>
                        </a:solidFill>
                        <a:effectLst/>
                        <a:latin typeface="Times New Roman" pitchFamily="18" charset="0"/>
                        <a:cs typeface="Times New Roman" pitchFamily="18" charset="0"/>
                      </a:endParaRPr>
                    </a:p>
                  </a:txBody>
                  <a:tcPr marL="8409" marR="840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2200" u="none" strike="noStrike">
                          <a:solidFill>
                            <a:schemeClr val="tx1"/>
                          </a:solidFill>
                          <a:effectLst/>
                          <a:latin typeface="Times New Roman" pitchFamily="18" charset="0"/>
                          <a:cs typeface="Times New Roman" pitchFamily="18" charset="0"/>
                        </a:rPr>
                        <a:t>Rs 8.75 lakhs</a:t>
                      </a:r>
                      <a:endParaRPr lang="en-US" sz="2200" b="0" i="0" u="none" strike="noStrike">
                        <a:solidFill>
                          <a:schemeClr val="tx1"/>
                        </a:solidFill>
                        <a:effectLst/>
                        <a:latin typeface="Times New Roman" pitchFamily="18" charset="0"/>
                        <a:cs typeface="Times New Roman" pitchFamily="18" charset="0"/>
                      </a:endParaRPr>
                    </a:p>
                  </a:txBody>
                  <a:tcPr marL="8409" marR="840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248431">
                <a:tc>
                  <a:txBody>
                    <a:bodyPr/>
                    <a:lstStyle/>
                    <a:p>
                      <a:pPr algn="l" fontAlgn="b"/>
                      <a:r>
                        <a:rPr lang="en-US" sz="2200" u="none" strike="noStrike" dirty="0">
                          <a:solidFill>
                            <a:schemeClr val="tx1"/>
                          </a:solidFill>
                          <a:effectLst/>
                          <a:latin typeface="Times New Roman" pitchFamily="18" charset="0"/>
                          <a:cs typeface="Times New Roman" pitchFamily="18" charset="0"/>
                        </a:rPr>
                        <a:t>(-) B payments</a:t>
                      </a:r>
                      <a:r>
                        <a:rPr lang="en-US" sz="2200" u="none" strike="noStrike" baseline="0" dirty="0">
                          <a:solidFill>
                            <a:schemeClr val="tx1"/>
                          </a:solidFill>
                          <a:effectLst/>
                          <a:latin typeface="Times New Roman" pitchFamily="18" charset="0"/>
                          <a:cs typeface="Times New Roman" pitchFamily="18" charset="0"/>
                        </a:rPr>
                        <a:t> made on which T D S provision are not applicable</a:t>
                      </a:r>
                      <a:br>
                        <a:rPr lang="en-US" sz="2200" u="none" strike="noStrike" dirty="0">
                          <a:solidFill>
                            <a:schemeClr val="tx1"/>
                          </a:solidFill>
                          <a:effectLst/>
                          <a:latin typeface="Times New Roman" pitchFamily="18" charset="0"/>
                          <a:cs typeface="Times New Roman" pitchFamily="18" charset="0"/>
                        </a:rPr>
                      </a:br>
                      <a:r>
                        <a:rPr lang="en-US" sz="2200" u="none" strike="noStrike" dirty="0">
                          <a:solidFill>
                            <a:schemeClr val="tx1"/>
                          </a:solidFill>
                          <a:effectLst/>
                          <a:latin typeface="Times New Roman" pitchFamily="18" charset="0"/>
                          <a:cs typeface="Times New Roman" pitchFamily="18" charset="0"/>
                        </a:rPr>
                        <a:t>1. Interest to Partners                                       </a:t>
                      </a:r>
                      <a:br>
                        <a:rPr lang="en-US" sz="2200" u="none" strike="noStrike" dirty="0">
                          <a:solidFill>
                            <a:schemeClr val="tx1"/>
                          </a:solidFill>
                          <a:effectLst/>
                          <a:latin typeface="Times New Roman" pitchFamily="18" charset="0"/>
                          <a:cs typeface="Times New Roman" pitchFamily="18" charset="0"/>
                        </a:rPr>
                      </a:br>
                      <a:r>
                        <a:rPr lang="en-US" sz="2200" u="none" strike="noStrike" dirty="0">
                          <a:solidFill>
                            <a:schemeClr val="tx1"/>
                          </a:solidFill>
                          <a:effectLst/>
                          <a:latin typeface="Times New Roman" pitchFamily="18" charset="0"/>
                          <a:cs typeface="Times New Roman" pitchFamily="18" charset="0"/>
                        </a:rPr>
                        <a:t>2. Interest to Bank         </a:t>
                      </a:r>
                      <a:br>
                        <a:rPr lang="en-US" sz="2200" u="none" strike="noStrike" dirty="0">
                          <a:solidFill>
                            <a:schemeClr val="tx1"/>
                          </a:solidFill>
                          <a:effectLst/>
                          <a:latin typeface="Times New Roman" pitchFamily="18" charset="0"/>
                          <a:cs typeface="Times New Roman" pitchFamily="18" charset="0"/>
                        </a:rPr>
                      </a:br>
                      <a:r>
                        <a:rPr lang="en-US" sz="2200" u="none" strike="noStrike" dirty="0">
                          <a:solidFill>
                            <a:schemeClr val="tx1"/>
                          </a:solidFill>
                          <a:effectLst/>
                          <a:latin typeface="Times New Roman" pitchFamily="18" charset="0"/>
                          <a:cs typeface="Times New Roman" pitchFamily="18" charset="0"/>
                        </a:rPr>
                        <a:t>3. Interest Paid to Government (Sec 196)            </a:t>
                      </a:r>
                      <a:br>
                        <a:rPr lang="en-US" sz="2200" u="none" strike="noStrike" dirty="0">
                          <a:solidFill>
                            <a:schemeClr val="tx1"/>
                          </a:solidFill>
                          <a:effectLst/>
                          <a:latin typeface="Times New Roman" pitchFamily="18" charset="0"/>
                          <a:cs typeface="Times New Roman" pitchFamily="18" charset="0"/>
                        </a:rPr>
                      </a:br>
                      <a:r>
                        <a:rPr lang="en-US" sz="2200" u="none" strike="noStrike" dirty="0">
                          <a:solidFill>
                            <a:schemeClr val="tx1"/>
                          </a:solidFill>
                          <a:effectLst/>
                          <a:latin typeface="Times New Roman" pitchFamily="18" charset="0"/>
                          <a:cs typeface="Times New Roman" pitchFamily="18" charset="0"/>
                        </a:rPr>
                        <a:t>4. Interest to Others below threshold limit                                                     </a:t>
                      </a:r>
                      <a:br>
                        <a:rPr lang="en-US" sz="2200" u="none" strike="noStrike" dirty="0">
                          <a:solidFill>
                            <a:schemeClr val="tx1"/>
                          </a:solidFill>
                          <a:effectLst/>
                          <a:latin typeface="Times New Roman" pitchFamily="18" charset="0"/>
                          <a:cs typeface="Times New Roman" pitchFamily="18" charset="0"/>
                        </a:rPr>
                      </a:br>
                      <a:r>
                        <a:rPr lang="en-US" sz="2200" u="none" strike="noStrike" dirty="0">
                          <a:solidFill>
                            <a:schemeClr val="tx1"/>
                          </a:solidFill>
                          <a:effectLst/>
                          <a:latin typeface="Times New Roman" pitchFamily="18" charset="0"/>
                          <a:cs typeface="Times New Roman" pitchFamily="18" charset="0"/>
                        </a:rPr>
                        <a:t>5. Total Interest for which15G/15H Received                                               </a:t>
                      </a:r>
                      <a:endParaRPr lang="en-US" sz="2200" b="0" i="0" u="none" strike="noStrike" dirty="0">
                        <a:solidFill>
                          <a:schemeClr val="tx1"/>
                        </a:solidFill>
                        <a:effectLst/>
                        <a:latin typeface="Times New Roman" pitchFamily="18" charset="0"/>
                        <a:cs typeface="Times New Roman" pitchFamily="18" charset="0"/>
                      </a:endParaRPr>
                    </a:p>
                  </a:txBody>
                  <a:tcPr marL="8409" marR="840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r>
                        <a:rPr lang="en-US" sz="2200" u="none" strike="noStrike" dirty="0" err="1">
                          <a:solidFill>
                            <a:schemeClr val="tx1"/>
                          </a:solidFill>
                          <a:effectLst/>
                          <a:latin typeface="Times New Roman" pitchFamily="18" charset="0"/>
                          <a:cs typeface="Times New Roman" pitchFamily="18" charset="0"/>
                        </a:rPr>
                        <a:t>Rs</a:t>
                      </a:r>
                      <a:r>
                        <a:rPr lang="en-US" sz="2200" u="none" strike="noStrike" dirty="0">
                          <a:solidFill>
                            <a:schemeClr val="tx1"/>
                          </a:solidFill>
                          <a:effectLst/>
                          <a:latin typeface="Times New Roman" pitchFamily="18" charset="0"/>
                          <a:cs typeface="Times New Roman" pitchFamily="18" charset="0"/>
                        </a:rPr>
                        <a:t> 1.20 Lakhs</a:t>
                      </a:r>
                      <a:br>
                        <a:rPr lang="en-US" sz="2200" u="none" strike="noStrike" dirty="0">
                          <a:solidFill>
                            <a:schemeClr val="tx1"/>
                          </a:solidFill>
                          <a:effectLst/>
                          <a:latin typeface="Times New Roman" pitchFamily="18" charset="0"/>
                          <a:cs typeface="Times New Roman" pitchFamily="18" charset="0"/>
                        </a:rPr>
                      </a:br>
                      <a:r>
                        <a:rPr lang="en-US" sz="2200" u="none" strike="noStrike" dirty="0" err="1">
                          <a:solidFill>
                            <a:schemeClr val="tx1"/>
                          </a:solidFill>
                          <a:effectLst/>
                          <a:latin typeface="Times New Roman" pitchFamily="18" charset="0"/>
                          <a:cs typeface="Times New Roman" pitchFamily="18" charset="0"/>
                        </a:rPr>
                        <a:t>Rs</a:t>
                      </a:r>
                      <a:r>
                        <a:rPr lang="en-US" sz="2200" u="none" strike="noStrike" dirty="0">
                          <a:solidFill>
                            <a:schemeClr val="tx1"/>
                          </a:solidFill>
                          <a:effectLst/>
                          <a:latin typeface="Times New Roman" pitchFamily="18" charset="0"/>
                          <a:cs typeface="Times New Roman" pitchFamily="18" charset="0"/>
                        </a:rPr>
                        <a:t> 70 Thousand</a:t>
                      </a:r>
                      <a:br>
                        <a:rPr lang="en-US" sz="2200" u="none" strike="noStrike" dirty="0">
                          <a:solidFill>
                            <a:schemeClr val="tx1"/>
                          </a:solidFill>
                          <a:effectLst/>
                          <a:latin typeface="Times New Roman" pitchFamily="18" charset="0"/>
                          <a:cs typeface="Times New Roman" pitchFamily="18" charset="0"/>
                        </a:rPr>
                      </a:br>
                      <a:r>
                        <a:rPr lang="en-US" sz="2200" u="none" strike="noStrike" dirty="0" err="1">
                          <a:solidFill>
                            <a:schemeClr val="tx1"/>
                          </a:solidFill>
                          <a:effectLst/>
                          <a:latin typeface="Times New Roman" pitchFamily="18" charset="0"/>
                          <a:cs typeface="Times New Roman" pitchFamily="18" charset="0"/>
                        </a:rPr>
                        <a:t>Rs</a:t>
                      </a:r>
                      <a:r>
                        <a:rPr lang="en-US" sz="2200" u="none" strike="noStrike" baseline="0" dirty="0">
                          <a:solidFill>
                            <a:schemeClr val="tx1"/>
                          </a:solidFill>
                          <a:effectLst/>
                          <a:latin typeface="Times New Roman" pitchFamily="18" charset="0"/>
                          <a:cs typeface="Times New Roman" pitchFamily="18" charset="0"/>
                        </a:rPr>
                        <a:t> </a:t>
                      </a:r>
                      <a:r>
                        <a:rPr lang="en-US" sz="2200" u="none" strike="noStrike" dirty="0">
                          <a:solidFill>
                            <a:schemeClr val="tx1"/>
                          </a:solidFill>
                          <a:effectLst/>
                          <a:latin typeface="Times New Roman" pitchFamily="18" charset="0"/>
                          <a:cs typeface="Times New Roman" pitchFamily="18" charset="0"/>
                        </a:rPr>
                        <a:t>30 Thousand</a:t>
                      </a:r>
                      <a:br>
                        <a:rPr lang="en-US" sz="2200" u="none" strike="noStrike" dirty="0">
                          <a:solidFill>
                            <a:schemeClr val="tx1"/>
                          </a:solidFill>
                          <a:effectLst/>
                          <a:latin typeface="Times New Roman" pitchFamily="18" charset="0"/>
                          <a:cs typeface="Times New Roman" pitchFamily="18" charset="0"/>
                        </a:rPr>
                      </a:br>
                      <a:r>
                        <a:rPr lang="en-US" sz="2200" u="none" strike="noStrike" dirty="0" err="1">
                          <a:solidFill>
                            <a:schemeClr val="tx1"/>
                          </a:solidFill>
                          <a:effectLst/>
                          <a:latin typeface="Times New Roman" pitchFamily="18" charset="0"/>
                          <a:cs typeface="Times New Roman" pitchFamily="18" charset="0"/>
                        </a:rPr>
                        <a:t>Rs</a:t>
                      </a:r>
                      <a:r>
                        <a:rPr lang="en-US" sz="2200" u="none" strike="noStrike" dirty="0">
                          <a:solidFill>
                            <a:schemeClr val="tx1"/>
                          </a:solidFill>
                          <a:effectLst/>
                          <a:latin typeface="Times New Roman" pitchFamily="18" charset="0"/>
                          <a:cs typeface="Times New Roman" pitchFamily="18" charset="0"/>
                        </a:rPr>
                        <a:t> 50 Thousand</a:t>
                      </a:r>
                      <a:br>
                        <a:rPr lang="en-US" sz="2200" u="none" strike="noStrike" dirty="0">
                          <a:solidFill>
                            <a:schemeClr val="tx1"/>
                          </a:solidFill>
                          <a:effectLst/>
                          <a:latin typeface="Times New Roman" pitchFamily="18" charset="0"/>
                          <a:cs typeface="Times New Roman" pitchFamily="18" charset="0"/>
                        </a:rPr>
                      </a:br>
                      <a:r>
                        <a:rPr lang="en-US" sz="2200" u="none" strike="noStrike" dirty="0" err="1">
                          <a:solidFill>
                            <a:schemeClr val="tx1"/>
                          </a:solidFill>
                          <a:effectLst/>
                          <a:latin typeface="Times New Roman" pitchFamily="18" charset="0"/>
                          <a:cs typeface="Times New Roman" pitchFamily="18" charset="0"/>
                        </a:rPr>
                        <a:t>Rs</a:t>
                      </a:r>
                      <a:r>
                        <a:rPr lang="en-US" sz="2200" u="none" strike="noStrike" dirty="0">
                          <a:solidFill>
                            <a:schemeClr val="tx1"/>
                          </a:solidFill>
                          <a:effectLst/>
                          <a:latin typeface="Times New Roman" pitchFamily="18" charset="0"/>
                          <a:cs typeface="Times New Roman" pitchFamily="18" charset="0"/>
                        </a:rPr>
                        <a:t> 1.50 Lakhs</a:t>
                      </a:r>
                      <a:endParaRPr lang="en-US" sz="2200" b="0" i="0" u="none" strike="noStrike" dirty="0">
                        <a:solidFill>
                          <a:schemeClr val="tx1"/>
                        </a:solidFill>
                        <a:effectLst/>
                        <a:latin typeface="Times New Roman" pitchFamily="18" charset="0"/>
                        <a:cs typeface="Times New Roman" pitchFamily="18" charset="0"/>
                      </a:endParaRPr>
                    </a:p>
                  </a:txBody>
                  <a:tcPr marL="8409" marR="840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r>
                        <a:rPr lang="en-US" sz="2200" u="none" strike="noStrike" dirty="0">
                          <a:solidFill>
                            <a:schemeClr val="tx1"/>
                          </a:solidFill>
                          <a:effectLst/>
                          <a:latin typeface="Times New Roman" pitchFamily="18" charset="0"/>
                          <a:cs typeface="Times New Roman" pitchFamily="18" charset="0"/>
                        </a:rPr>
                        <a:t>Rs. 4.20 </a:t>
                      </a:r>
                      <a:r>
                        <a:rPr lang="en-US" sz="2200" u="none" strike="noStrike" dirty="0" err="1">
                          <a:solidFill>
                            <a:schemeClr val="tx1"/>
                          </a:solidFill>
                          <a:effectLst/>
                          <a:latin typeface="Times New Roman" pitchFamily="18" charset="0"/>
                          <a:cs typeface="Times New Roman" pitchFamily="18" charset="0"/>
                        </a:rPr>
                        <a:t>Lakhs</a:t>
                      </a:r>
                      <a:endParaRPr lang="en-US" sz="2200" b="0" i="0" u="none" strike="noStrike" dirty="0">
                        <a:solidFill>
                          <a:schemeClr val="tx1"/>
                        </a:solidFill>
                        <a:effectLst/>
                        <a:latin typeface="Times New Roman" pitchFamily="18" charset="0"/>
                        <a:cs typeface="Times New Roman" pitchFamily="18" charset="0"/>
                      </a:endParaRPr>
                    </a:p>
                  </a:txBody>
                  <a:tcPr marL="8409" marR="840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1"/>
                  </a:ext>
                </a:extLst>
              </a:tr>
              <a:tr h="361357">
                <a:tc>
                  <a:txBody>
                    <a:bodyPr/>
                    <a:lstStyle/>
                    <a:p>
                      <a:pPr algn="l" fontAlgn="b"/>
                      <a:r>
                        <a:rPr lang="en-US" sz="2200" u="none" strike="noStrike" dirty="0">
                          <a:solidFill>
                            <a:schemeClr val="tx1"/>
                          </a:solidFill>
                          <a:effectLst/>
                          <a:latin typeface="Times New Roman" pitchFamily="18" charset="0"/>
                          <a:cs typeface="Times New Roman" pitchFamily="18" charset="0"/>
                        </a:rPr>
                        <a:t>Amount to be entered in Column 5</a:t>
                      </a:r>
                      <a:endParaRPr lang="en-US" sz="2200" b="0" i="0" u="none" strike="noStrike" dirty="0">
                        <a:solidFill>
                          <a:schemeClr val="tx1"/>
                        </a:solidFill>
                        <a:effectLst/>
                        <a:latin typeface="Times New Roman" pitchFamily="18" charset="0"/>
                        <a:cs typeface="Times New Roman" pitchFamily="18" charset="0"/>
                      </a:endParaRPr>
                    </a:p>
                  </a:txBody>
                  <a:tcPr marL="8409" marR="840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l" fontAlgn="b"/>
                      <a:r>
                        <a:rPr lang="en-US" sz="2200" u="none" strike="noStrike" dirty="0">
                          <a:solidFill>
                            <a:schemeClr val="tx1"/>
                          </a:solidFill>
                          <a:effectLst/>
                          <a:latin typeface="Times New Roman" pitchFamily="18" charset="0"/>
                          <a:cs typeface="Times New Roman" pitchFamily="18" charset="0"/>
                        </a:rPr>
                        <a:t> </a:t>
                      </a:r>
                      <a:endParaRPr lang="en-US" sz="2200" b="0" i="0" u="none" strike="noStrike" dirty="0">
                        <a:solidFill>
                          <a:schemeClr val="tx1"/>
                        </a:solidFill>
                        <a:effectLst/>
                        <a:latin typeface="Times New Roman" pitchFamily="18" charset="0"/>
                        <a:cs typeface="Times New Roman" pitchFamily="18" charset="0"/>
                      </a:endParaRPr>
                    </a:p>
                  </a:txBody>
                  <a:tcPr marL="8409" marR="840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l" fontAlgn="b"/>
                      <a:r>
                        <a:rPr lang="en-US" sz="2200" u="none" strike="noStrike" dirty="0" err="1">
                          <a:solidFill>
                            <a:schemeClr val="tx1"/>
                          </a:solidFill>
                          <a:effectLst/>
                          <a:latin typeface="Times New Roman" pitchFamily="18" charset="0"/>
                          <a:cs typeface="Times New Roman" pitchFamily="18" charset="0"/>
                        </a:rPr>
                        <a:t>Rs</a:t>
                      </a:r>
                      <a:r>
                        <a:rPr lang="en-US" sz="2200" u="none" strike="noStrike" dirty="0">
                          <a:solidFill>
                            <a:schemeClr val="tx1"/>
                          </a:solidFill>
                          <a:effectLst/>
                          <a:latin typeface="Times New Roman" pitchFamily="18" charset="0"/>
                          <a:cs typeface="Times New Roman" pitchFamily="18" charset="0"/>
                        </a:rPr>
                        <a:t>. 4.55 Lakhs</a:t>
                      </a:r>
                      <a:endParaRPr lang="en-US" sz="2200" b="0" i="0" u="none" strike="noStrike" dirty="0">
                        <a:solidFill>
                          <a:schemeClr val="tx1"/>
                        </a:solidFill>
                        <a:effectLst/>
                        <a:latin typeface="Times New Roman" pitchFamily="18" charset="0"/>
                        <a:cs typeface="Times New Roman" pitchFamily="18" charset="0"/>
                      </a:endParaRPr>
                    </a:p>
                  </a:txBody>
                  <a:tcPr marL="8409" marR="8409" marT="840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2"/>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7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TextBox 2"/>
          <p:cNvSpPr txBox="1">
            <a:spLocks noChangeArrowheads="1"/>
          </p:cNvSpPr>
          <p:nvPr/>
        </p:nvSpPr>
        <p:spPr bwMode="auto">
          <a:xfrm>
            <a:off x="381000" y="76200"/>
            <a:ext cx="8763000" cy="1154162"/>
          </a:xfrm>
          <a:prstGeom prst="rect">
            <a:avLst/>
          </a:prstGeom>
          <a:noFill/>
          <a:ln w="9525">
            <a:noFill/>
            <a:miter lim="800000"/>
            <a:headEnd/>
            <a:tailEnd/>
          </a:ln>
        </p:spPr>
        <p:txBody>
          <a:bodyPr>
            <a:spAutoFit/>
          </a:bodyPr>
          <a:lstStyle/>
          <a:p>
            <a:pPr algn="ctr"/>
            <a:r>
              <a:rPr lang="en-US" altLang="en-US" sz="2300" b="1" u="sng" dirty="0">
                <a:latin typeface="Times New Roman" pitchFamily="18" charset="0"/>
                <a:cs typeface="Times New Roman" pitchFamily="18" charset="0"/>
              </a:rPr>
              <a:t>WORKINGS</a:t>
            </a:r>
            <a:endParaRPr lang="en-US" altLang="en-US" sz="2300" b="1" dirty="0"/>
          </a:p>
          <a:p>
            <a:r>
              <a:rPr lang="en-US" altLang="en-US" sz="2300" b="1" u="sng" dirty="0">
                <a:latin typeface="Times New Roman" pitchFamily="18" charset="0"/>
                <a:cs typeface="Times New Roman" pitchFamily="18" charset="0"/>
              </a:rPr>
              <a:t>COLUMN 6:</a:t>
            </a:r>
            <a:r>
              <a:rPr lang="en-US" altLang="en-US" sz="2300" b="1" dirty="0">
                <a:latin typeface="Times New Roman" pitchFamily="18" charset="0"/>
                <a:cs typeface="Times New Roman" pitchFamily="18" charset="0"/>
              </a:rPr>
              <a:t> </a:t>
            </a:r>
            <a:r>
              <a:rPr lang="en-US" altLang="en-US" sz="2300" b="1" u="sng" dirty="0">
                <a:latin typeface="Times New Roman" pitchFamily="18" charset="0"/>
                <a:cs typeface="Times New Roman" pitchFamily="18" charset="0"/>
              </a:rPr>
              <a:t>TOTAL  AMOUNT ON  WHICH  TAX WAS DEDUCTED OR COLLECTED AT SPECIFIED RATE OUT OF 5</a:t>
            </a:r>
            <a:endParaRPr lang="en-US" altLang="en-US" sz="2300" b="1" dirty="0"/>
          </a:p>
        </p:txBody>
      </p:sp>
      <p:graphicFrame>
        <p:nvGraphicFramePr>
          <p:cNvPr id="8" name="Table 7"/>
          <p:cNvGraphicFramePr>
            <a:graphicFrameLocks noGrp="1"/>
          </p:cNvGraphicFramePr>
          <p:nvPr>
            <p:extLst>
              <p:ext uri="{D42A27DB-BD31-4B8C-83A1-F6EECF244321}">
                <p14:modId xmlns:p14="http://schemas.microsoft.com/office/powerpoint/2010/main" val="3084953569"/>
              </p:ext>
            </p:extLst>
          </p:nvPr>
        </p:nvGraphicFramePr>
        <p:xfrm>
          <a:off x="381000" y="1412776"/>
          <a:ext cx="8458200" cy="4405420"/>
        </p:xfrm>
        <a:graphic>
          <a:graphicData uri="http://schemas.openxmlformats.org/drawingml/2006/table">
            <a:tbl>
              <a:tblPr firstRow="1" bandRow="1">
                <a:tableStyleId>{5C22544A-7EE6-4342-B048-85BDC9FD1C3A}</a:tableStyleId>
              </a:tblPr>
              <a:tblGrid>
                <a:gridCol w="367748">
                  <a:extLst>
                    <a:ext uri="{9D8B030D-6E8A-4147-A177-3AD203B41FA5}">
                      <a16:colId xmlns:a16="http://schemas.microsoft.com/office/drawing/2014/main" val="20000"/>
                    </a:ext>
                  </a:extLst>
                </a:gridCol>
                <a:gridCol w="6545910">
                  <a:extLst>
                    <a:ext uri="{9D8B030D-6E8A-4147-A177-3AD203B41FA5}">
                      <a16:colId xmlns:a16="http://schemas.microsoft.com/office/drawing/2014/main" val="20001"/>
                    </a:ext>
                  </a:extLst>
                </a:gridCol>
                <a:gridCol w="1544542">
                  <a:extLst>
                    <a:ext uri="{9D8B030D-6E8A-4147-A177-3AD203B41FA5}">
                      <a16:colId xmlns:a16="http://schemas.microsoft.com/office/drawing/2014/main" val="20002"/>
                    </a:ext>
                  </a:extLst>
                </a:gridCol>
              </a:tblGrid>
              <a:tr h="623283">
                <a:tc>
                  <a:txBody>
                    <a:bodyPr/>
                    <a:lstStyle/>
                    <a:p>
                      <a:pPr algn="ctr"/>
                      <a:endParaRPr lang="en-US" sz="1800" dirty="0">
                        <a:latin typeface="Times New Roman" pitchFamily="18" charset="0"/>
                        <a:cs typeface="Times New Roman" pitchFamily="18" charset="0"/>
                      </a:endParaRPr>
                    </a:p>
                  </a:txBody>
                  <a:tcPr marT="45725" marB="45725"/>
                </a:tc>
                <a:tc>
                  <a:txBody>
                    <a:bodyPr/>
                    <a:lstStyle/>
                    <a:p>
                      <a:pPr algn="ctr"/>
                      <a:r>
                        <a:rPr lang="en-US" sz="1800" dirty="0">
                          <a:latin typeface="Times New Roman" pitchFamily="18" charset="0"/>
                          <a:cs typeface="Times New Roman" pitchFamily="18" charset="0"/>
                        </a:rPr>
                        <a:t>Particulars</a:t>
                      </a:r>
                    </a:p>
                  </a:txBody>
                  <a:tcPr marT="45725" marB="4572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u="none" strike="noStrike" dirty="0">
                          <a:effectLst/>
                          <a:latin typeface="Times New Roman" pitchFamily="18" charset="0"/>
                          <a:cs typeface="Times New Roman" pitchFamily="18" charset="0"/>
                        </a:rPr>
                        <a:t>COLUMN 6 - Amount</a:t>
                      </a:r>
                      <a:endParaRPr lang="en-US" sz="1800" b="0" i="0" u="none" strike="noStrike" dirty="0">
                        <a:solidFill>
                          <a:srgbClr val="000000"/>
                        </a:solidFill>
                        <a:effectLst/>
                        <a:latin typeface="Times New Roman" pitchFamily="18" charset="0"/>
                        <a:cs typeface="Times New Roman" pitchFamily="18" charset="0"/>
                      </a:endParaRPr>
                    </a:p>
                  </a:txBody>
                  <a:tcPr marT="45725" marB="45725"/>
                </a:tc>
                <a:extLst>
                  <a:ext uri="{0D108BD9-81ED-4DB2-BD59-A6C34878D82A}">
                    <a16:rowId xmlns:a16="http://schemas.microsoft.com/office/drawing/2014/main" val="10000"/>
                  </a:ext>
                </a:extLst>
              </a:tr>
              <a:tr h="360859">
                <a:tc>
                  <a:txBody>
                    <a:bodyPr/>
                    <a:lstStyle/>
                    <a:p>
                      <a:r>
                        <a:rPr lang="en-US" sz="1800" dirty="0">
                          <a:latin typeface="Times New Roman" pitchFamily="18" charset="0"/>
                          <a:cs typeface="Times New Roman" pitchFamily="18" charset="0"/>
                        </a:rPr>
                        <a:t>C</a:t>
                      </a:r>
                    </a:p>
                  </a:txBody>
                  <a:tcPr marT="45725" marB="45725"/>
                </a:tc>
                <a:tc>
                  <a:txBody>
                    <a:bodyPr/>
                    <a:lstStyle/>
                    <a:p>
                      <a:r>
                        <a:rPr lang="en-US" sz="1800" dirty="0">
                          <a:latin typeface="Times New Roman" pitchFamily="18" charset="0"/>
                          <a:cs typeface="Times New Roman" pitchFamily="18" charset="0"/>
                        </a:rPr>
                        <a:t>Interest covered under Certificate of deduction at lower rate (2%)</a:t>
                      </a:r>
                    </a:p>
                  </a:txBody>
                  <a:tcPr marT="45725" marB="45725"/>
                </a:tc>
                <a:tc>
                  <a:txBody>
                    <a:bodyPr/>
                    <a:lstStyle/>
                    <a:p>
                      <a:r>
                        <a:rPr lang="en-US" sz="1800" dirty="0">
                          <a:latin typeface="Times New Roman" pitchFamily="18" charset="0"/>
                          <a:cs typeface="Times New Roman" pitchFamily="18" charset="0"/>
                        </a:rPr>
                        <a:t>50,000</a:t>
                      </a:r>
                    </a:p>
                  </a:txBody>
                  <a:tcPr marT="45725" marB="45725"/>
                </a:tc>
                <a:extLst>
                  <a:ext uri="{0D108BD9-81ED-4DB2-BD59-A6C34878D82A}">
                    <a16:rowId xmlns:a16="http://schemas.microsoft.com/office/drawing/2014/main" val="10001"/>
                  </a:ext>
                </a:extLst>
              </a:tr>
              <a:tr h="36085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Times New Roman" pitchFamily="18" charset="0"/>
                          <a:cs typeface="Times New Roman" pitchFamily="18" charset="0"/>
                        </a:rPr>
                        <a:t>D</a:t>
                      </a:r>
                    </a:p>
                  </a:txBody>
                  <a:tcPr marT="45725" marB="4572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Times New Roman" pitchFamily="18" charset="0"/>
                          <a:cs typeface="Times New Roman" pitchFamily="18" charset="0"/>
                        </a:rPr>
                        <a:t>Interest covered under Certificate of deduction at Nil</a:t>
                      </a:r>
                      <a:r>
                        <a:rPr lang="en-US" sz="1800" baseline="0" dirty="0">
                          <a:latin typeface="Times New Roman" pitchFamily="18" charset="0"/>
                          <a:cs typeface="Times New Roman" pitchFamily="18" charset="0"/>
                        </a:rPr>
                        <a:t> rate</a:t>
                      </a:r>
                      <a:endParaRPr lang="en-US" sz="1800" dirty="0">
                        <a:latin typeface="Times New Roman" pitchFamily="18" charset="0"/>
                        <a:cs typeface="Times New Roman" pitchFamily="18" charset="0"/>
                      </a:endParaRPr>
                    </a:p>
                  </a:txBody>
                  <a:tcPr marT="45725" marB="45725"/>
                </a:tc>
                <a:tc>
                  <a:txBody>
                    <a:bodyPr/>
                    <a:lstStyle/>
                    <a:p>
                      <a:r>
                        <a:rPr lang="en-US" sz="1800" dirty="0">
                          <a:latin typeface="Times New Roman" pitchFamily="18" charset="0"/>
                          <a:cs typeface="Times New Roman" pitchFamily="18" charset="0"/>
                        </a:rPr>
                        <a:t>25,000</a:t>
                      </a:r>
                    </a:p>
                  </a:txBody>
                  <a:tcPr marT="45725" marB="45725"/>
                </a:tc>
                <a:extLst>
                  <a:ext uri="{0D108BD9-81ED-4DB2-BD59-A6C34878D82A}">
                    <a16:rowId xmlns:a16="http://schemas.microsoft.com/office/drawing/2014/main" val="10002"/>
                  </a:ext>
                </a:extLst>
              </a:tr>
              <a:tr h="360859">
                <a:tc>
                  <a:txBody>
                    <a:bodyPr/>
                    <a:lstStyle/>
                    <a:p>
                      <a:r>
                        <a:rPr lang="en-US" sz="1800" dirty="0">
                          <a:latin typeface="Times New Roman" pitchFamily="18" charset="0"/>
                          <a:cs typeface="Times New Roman" pitchFamily="18" charset="0"/>
                        </a:rPr>
                        <a:t>F</a:t>
                      </a:r>
                    </a:p>
                  </a:txBody>
                  <a:tcPr marT="45725" marB="45725"/>
                </a:tc>
                <a:tc>
                  <a:txBody>
                    <a:bodyPr/>
                    <a:lstStyle/>
                    <a:p>
                      <a:r>
                        <a:rPr lang="en-US" sz="1800" dirty="0">
                          <a:latin typeface="Times New Roman" pitchFamily="18" charset="0"/>
                          <a:cs typeface="Times New Roman" pitchFamily="18" charset="0"/>
                        </a:rPr>
                        <a:t>Interest on which tax deducted at Normal rate i.e., 10%</a:t>
                      </a:r>
                    </a:p>
                  </a:txBody>
                  <a:tcPr marT="45725" marB="45725"/>
                </a:tc>
                <a:tc>
                  <a:txBody>
                    <a:bodyPr/>
                    <a:lstStyle/>
                    <a:p>
                      <a:r>
                        <a:rPr lang="en-US" sz="1800" dirty="0">
                          <a:latin typeface="Times New Roman" pitchFamily="18" charset="0"/>
                          <a:cs typeface="Times New Roman" pitchFamily="18" charset="0"/>
                        </a:rPr>
                        <a:t>60,000</a:t>
                      </a:r>
                    </a:p>
                  </a:txBody>
                  <a:tcPr marT="45725" marB="45725"/>
                </a:tc>
                <a:extLst>
                  <a:ext uri="{0D108BD9-81ED-4DB2-BD59-A6C34878D82A}">
                    <a16:rowId xmlns:a16="http://schemas.microsoft.com/office/drawing/2014/main" val="10003"/>
                  </a:ext>
                </a:extLst>
              </a:tr>
              <a:tr h="360859">
                <a:tc>
                  <a:txBody>
                    <a:bodyPr/>
                    <a:lstStyle/>
                    <a:p>
                      <a:r>
                        <a:rPr lang="en-US" sz="1800" dirty="0">
                          <a:latin typeface="Times New Roman" pitchFamily="18" charset="0"/>
                          <a:cs typeface="Times New Roman" pitchFamily="18" charset="0"/>
                        </a:rPr>
                        <a:t>G</a:t>
                      </a:r>
                    </a:p>
                  </a:txBody>
                  <a:tcPr marT="45725" marB="45725"/>
                </a:tc>
                <a:tc>
                  <a:txBody>
                    <a:bodyPr/>
                    <a:lstStyle/>
                    <a:p>
                      <a:r>
                        <a:rPr lang="en-US" sz="1800" dirty="0">
                          <a:latin typeface="Times New Roman" pitchFamily="18" charset="0"/>
                          <a:cs typeface="Times New Roman" pitchFamily="18" charset="0"/>
                        </a:rPr>
                        <a:t>Interest on which tax deducted at Higher Rate - 15% (by mistake)</a:t>
                      </a:r>
                    </a:p>
                  </a:txBody>
                  <a:tcPr marT="45725" marB="45725"/>
                </a:tc>
                <a:tc>
                  <a:txBody>
                    <a:bodyPr/>
                    <a:lstStyle/>
                    <a:p>
                      <a:r>
                        <a:rPr lang="en-US" sz="1800" dirty="0">
                          <a:latin typeface="Times New Roman" pitchFamily="18" charset="0"/>
                          <a:cs typeface="Times New Roman" pitchFamily="18" charset="0"/>
                        </a:rPr>
                        <a:t>40 ,000</a:t>
                      </a:r>
                    </a:p>
                  </a:txBody>
                  <a:tcPr marT="45725" marB="45725"/>
                </a:tc>
                <a:extLst>
                  <a:ext uri="{0D108BD9-81ED-4DB2-BD59-A6C34878D82A}">
                    <a16:rowId xmlns:a16="http://schemas.microsoft.com/office/drawing/2014/main" val="10004"/>
                  </a:ext>
                </a:extLst>
              </a:tr>
              <a:tr h="360859">
                <a:tc>
                  <a:txBody>
                    <a:bodyPr/>
                    <a:lstStyle/>
                    <a:p>
                      <a:r>
                        <a:rPr lang="en-US" sz="1800" b="0" dirty="0">
                          <a:latin typeface="Times New Roman" pitchFamily="18" charset="0"/>
                          <a:cs typeface="Times New Roman" pitchFamily="18" charset="0"/>
                        </a:rPr>
                        <a:t>I</a:t>
                      </a:r>
                    </a:p>
                  </a:txBody>
                  <a:tcPr marT="45725" marB="45725"/>
                </a:tc>
                <a:tc>
                  <a:txBody>
                    <a:bodyPr/>
                    <a:lstStyle/>
                    <a:p>
                      <a:r>
                        <a:rPr lang="en-US" sz="1800" b="0" dirty="0">
                          <a:latin typeface="Times New Roman" pitchFamily="18" charset="0"/>
                          <a:cs typeface="Times New Roman" pitchFamily="18" charset="0"/>
                        </a:rPr>
                        <a:t>Interest on which tax deducted at lower rate,  but  remitted at specified rate </a:t>
                      </a:r>
                    </a:p>
                  </a:txBody>
                  <a:tcPr marT="45725" marB="45725"/>
                </a:tc>
                <a:tc>
                  <a:txBody>
                    <a:bodyPr/>
                    <a:lstStyle/>
                    <a:p>
                      <a:r>
                        <a:rPr lang="en-US" sz="1800" b="0" dirty="0">
                          <a:latin typeface="Times New Roman" pitchFamily="18" charset="0"/>
                          <a:cs typeface="Times New Roman" pitchFamily="18" charset="0"/>
                        </a:rPr>
                        <a:t>90,000</a:t>
                      </a:r>
                    </a:p>
                  </a:txBody>
                  <a:tcPr marT="45725" marB="45725"/>
                </a:tc>
                <a:extLst>
                  <a:ext uri="{0D108BD9-81ED-4DB2-BD59-A6C34878D82A}">
                    <a16:rowId xmlns:a16="http://schemas.microsoft.com/office/drawing/2014/main" val="10005"/>
                  </a:ext>
                </a:extLst>
              </a:tr>
              <a:tr h="360859">
                <a:tc>
                  <a:txBody>
                    <a:bodyPr/>
                    <a:lstStyle/>
                    <a:p>
                      <a:r>
                        <a:rPr lang="en-US" sz="1800" b="0" dirty="0">
                          <a:latin typeface="Times New Roman" pitchFamily="18" charset="0"/>
                          <a:cs typeface="Times New Roman" pitchFamily="18" charset="0"/>
                        </a:rPr>
                        <a:t>J</a:t>
                      </a:r>
                    </a:p>
                  </a:txBody>
                  <a:tcPr marT="45725" marB="45725"/>
                </a:tc>
                <a:tc>
                  <a:txBody>
                    <a:bodyPr/>
                    <a:lstStyle/>
                    <a:p>
                      <a:r>
                        <a:rPr lang="en-US" sz="1800" b="0" dirty="0">
                          <a:latin typeface="Times New Roman" pitchFamily="18" charset="0"/>
                          <a:cs typeface="Times New Roman" pitchFamily="18" charset="0"/>
                        </a:rPr>
                        <a:t>Interest on which tax deducted, but not remitted </a:t>
                      </a:r>
                    </a:p>
                  </a:txBody>
                  <a:tcPr marT="45725" marB="45725"/>
                </a:tc>
                <a:tc>
                  <a:txBody>
                    <a:bodyPr/>
                    <a:lstStyle/>
                    <a:p>
                      <a:r>
                        <a:rPr lang="en-US" sz="1800" b="0" baseline="0" dirty="0">
                          <a:latin typeface="Times New Roman" pitchFamily="18" charset="0"/>
                          <a:cs typeface="Times New Roman" pitchFamily="18" charset="0"/>
                        </a:rPr>
                        <a:t>35,000</a:t>
                      </a:r>
                      <a:endParaRPr lang="en-US" sz="1800" b="0" dirty="0">
                        <a:latin typeface="Times New Roman" pitchFamily="18" charset="0"/>
                        <a:cs typeface="Times New Roman" pitchFamily="18" charset="0"/>
                      </a:endParaRPr>
                    </a:p>
                  </a:txBody>
                  <a:tcPr marT="45725" marB="45725"/>
                </a:tc>
                <a:extLst>
                  <a:ext uri="{0D108BD9-81ED-4DB2-BD59-A6C34878D82A}">
                    <a16:rowId xmlns:a16="http://schemas.microsoft.com/office/drawing/2014/main" val="10006"/>
                  </a:ext>
                </a:extLst>
              </a:tr>
              <a:tr h="625083">
                <a:tc>
                  <a:txBody>
                    <a:bodyPr/>
                    <a:lstStyle/>
                    <a:p>
                      <a:r>
                        <a:rPr lang="en-US" sz="1800" b="0" dirty="0">
                          <a:latin typeface="Times New Roman" pitchFamily="18" charset="0"/>
                          <a:cs typeface="Times New Roman" pitchFamily="18" charset="0"/>
                        </a:rPr>
                        <a:t>L</a:t>
                      </a:r>
                    </a:p>
                  </a:txBody>
                  <a:tcPr marT="45725" marB="45725"/>
                </a:tc>
                <a:tc>
                  <a:txBody>
                    <a:bodyPr/>
                    <a:lstStyle/>
                    <a:p>
                      <a:r>
                        <a:rPr lang="en-US" sz="1800" b="0">
                          <a:latin typeface="Times New Roman" pitchFamily="18" charset="0"/>
                          <a:cs typeface="Times New Roman" pitchFamily="18" charset="0"/>
                        </a:rPr>
                        <a:t>Int. on which Tax Not Deducted but Payee complied all 4 conditions as in Proviso to S.201(1) - Thus deductor not deemed to be “Assessee in Default”.</a:t>
                      </a:r>
                      <a:endParaRPr lang="en-US" sz="1800" b="0" dirty="0">
                        <a:latin typeface="Times New Roman" pitchFamily="18" charset="0"/>
                        <a:cs typeface="Times New Roman" pitchFamily="18" charset="0"/>
                      </a:endParaRPr>
                    </a:p>
                  </a:txBody>
                  <a:tcPr marT="45725" marB="45725"/>
                </a:tc>
                <a:tc>
                  <a:txBody>
                    <a:bodyPr/>
                    <a:lstStyle/>
                    <a:p>
                      <a:r>
                        <a:rPr lang="en-US" sz="1800" b="0" dirty="0">
                          <a:latin typeface="Times New Roman" pitchFamily="18" charset="0"/>
                          <a:cs typeface="Times New Roman" pitchFamily="18" charset="0"/>
                        </a:rPr>
                        <a:t>80,0000</a:t>
                      </a:r>
                    </a:p>
                  </a:txBody>
                  <a:tcPr marT="45725" marB="45725"/>
                </a:tc>
                <a:extLst>
                  <a:ext uri="{0D108BD9-81ED-4DB2-BD59-A6C34878D82A}">
                    <a16:rowId xmlns:a16="http://schemas.microsoft.com/office/drawing/2014/main" val="10007"/>
                  </a:ext>
                </a:extLst>
              </a:tr>
              <a:tr h="381980">
                <a:tc>
                  <a:txBody>
                    <a:bodyPr/>
                    <a:lstStyle/>
                    <a:p>
                      <a:endParaRPr lang="en-US" sz="1800" b="0" dirty="0">
                        <a:latin typeface="Times New Roman" pitchFamily="18" charset="0"/>
                        <a:cs typeface="Times New Roman" pitchFamily="18" charset="0"/>
                      </a:endParaRPr>
                    </a:p>
                  </a:txBody>
                  <a:tcPr marT="45725" marB="45725"/>
                </a:tc>
                <a:tc>
                  <a:txBody>
                    <a:bodyPr/>
                    <a:lstStyle/>
                    <a:p>
                      <a:endParaRPr lang="en-US" sz="1800" b="0" dirty="0">
                        <a:latin typeface="Times New Roman" pitchFamily="18" charset="0"/>
                        <a:cs typeface="Times New Roman" pitchFamily="18" charset="0"/>
                      </a:endParaRPr>
                    </a:p>
                  </a:txBody>
                  <a:tcPr marT="45725" marB="45725"/>
                </a:tc>
                <a:tc>
                  <a:txBody>
                    <a:bodyPr/>
                    <a:lstStyle/>
                    <a:p>
                      <a:r>
                        <a:rPr lang="en-US" sz="1800" b="0" dirty="0">
                          <a:latin typeface="Times New Roman" pitchFamily="18" charset="0"/>
                          <a:cs typeface="Times New Roman" pitchFamily="18" charset="0"/>
                        </a:rPr>
                        <a:t>3,80, 000</a:t>
                      </a:r>
                    </a:p>
                  </a:txBody>
                  <a:tcPr marT="45725" marB="45725"/>
                </a:tc>
                <a:extLst>
                  <a:ext uri="{0D108BD9-81ED-4DB2-BD59-A6C34878D82A}">
                    <a16:rowId xmlns:a16="http://schemas.microsoft.com/office/drawing/2014/main" val="10008"/>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7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nvGraphicFramePr>
        <p:xfrm>
          <a:off x="152400" y="1550988"/>
          <a:ext cx="8763000" cy="4773170"/>
        </p:xfrm>
        <a:graphic>
          <a:graphicData uri="http://schemas.openxmlformats.org/drawingml/2006/table">
            <a:tbl>
              <a:tblPr firstRow="1" bandRow="1">
                <a:tableStyleId>{5C22544A-7EE6-4342-B048-85BDC9FD1C3A}</a:tableStyleId>
              </a:tblPr>
              <a:tblGrid>
                <a:gridCol w="381000">
                  <a:extLst>
                    <a:ext uri="{9D8B030D-6E8A-4147-A177-3AD203B41FA5}">
                      <a16:colId xmlns:a16="http://schemas.microsoft.com/office/drawing/2014/main" val="20000"/>
                    </a:ext>
                  </a:extLst>
                </a:gridCol>
                <a:gridCol w="6858000">
                  <a:extLst>
                    <a:ext uri="{9D8B030D-6E8A-4147-A177-3AD203B41FA5}">
                      <a16:colId xmlns:a16="http://schemas.microsoft.com/office/drawing/2014/main" val="20001"/>
                    </a:ext>
                  </a:extLst>
                </a:gridCol>
                <a:gridCol w="1524000">
                  <a:extLst>
                    <a:ext uri="{9D8B030D-6E8A-4147-A177-3AD203B41FA5}">
                      <a16:colId xmlns:a16="http://schemas.microsoft.com/office/drawing/2014/main" val="20002"/>
                    </a:ext>
                  </a:extLst>
                </a:gridCol>
              </a:tblGrid>
              <a:tr h="533397">
                <a:tc>
                  <a:txBody>
                    <a:bodyPr/>
                    <a:lstStyle/>
                    <a:p>
                      <a:pPr algn="ctr"/>
                      <a:endParaRPr lang="en-US" sz="1800" dirty="0">
                        <a:latin typeface="Times New Roman" pitchFamily="18" charset="0"/>
                        <a:cs typeface="Times New Roman" pitchFamily="18" charset="0"/>
                      </a:endParaRPr>
                    </a:p>
                  </a:txBody>
                  <a:tcPr marT="45725" marB="45725"/>
                </a:tc>
                <a:tc>
                  <a:txBody>
                    <a:bodyPr/>
                    <a:lstStyle/>
                    <a:p>
                      <a:pPr algn="ctr"/>
                      <a:r>
                        <a:rPr lang="en-US" sz="1800" dirty="0">
                          <a:latin typeface="Times New Roman" pitchFamily="18" charset="0"/>
                          <a:cs typeface="Times New Roman" pitchFamily="18" charset="0"/>
                        </a:rPr>
                        <a:t>Particulars</a:t>
                      </a:r>
                    </a:p>
                  </a:txBody>
                  <a:tcPr marT="45725" marB="4572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u="none" strike="noStrike" dirty="0">
                          <a:effectLst/>
                          <a:latin typeface="Times New Roman" pitchFamily="18" charset="0"/>
                          <a:cs typeface="Times New Roman" pitchFamily="18" charset="0"/>
                        </a:rPr>
                        <a:t>COLUMN 7 –  T DS</a:t>
                      </a:r>
                      <a:endParaRPr lang="en-US" sz="1800" dirty="0">
                        <a:latin typeface="Times New Roman" pitchFamily="18" charset="0"/>
                        <a:cs typeface="Times New Roman" pitchFamily="18" charset="0"/>
                      </a:endParaRPr>
                    </a:p>
                  </a:txBody>
                  <a:tcPr marT="45725" marB="45725"/>
                </a:tc>
                <a:extLst>
                  <a:ext uri="{0D108BD9-81ED-4DB2-BD59-A6C34878D82A}">
                    <a16:rowId xmlns:a16="http://schemas.microsoft.com/office/drawing/2014/main" val="10000"/>
                  </a:ext>
                </a:extLst>
              </a:tr>
              <a:tr h="442562">
                <a:tc>
                  <a:txBody>
                    <a:bodyPr/>
                    <a:lstStyle/>
                    <a:p>
                      <a:r>
                        <a:rPr lang="en-US" sz="1800" dirty="0">
                          <a:latin typeface="Times New Roman" pitchFamily="18" charset="0"/>
                          <a:cs typeface="Times New Roman" pitchFamily="18" charset="0"/>
                        </a:rPr>
                        <a:t>C</a:t>
                      </a:r>
                    </a:p>
                  </a:txBody>
                  <a:tcPr marT="45725" marB="45725"/>
                </a:tc>
                <a:tc>
                  <a:txBody>
                    <a:bodyPr/>
                    <a:lstStyle/>
                    <a:p>
                      <a:r>
                        <a:rPr lang="en-US" sz="1800" dirty="0">
                          <a:latin typeface="Times New Roman" pitchFamily="18" charset="0"/>
                          <a:cs typeface="Times New Roman" pitchFamily="18" charset="0"/>
                        </a:rPr>
                        <a:t>Interest covered under Certificate of deduction at lower rate (2%)</a:t>
                      </a:r>
                    </a:p>
                  </a:txBody>
                  <a:tcPr marT="45725" marB="45725"/>
                </a:tc>
                <a:tc>
                  <a:txBody>
                    <a:bodyPr/>
                    <a:lstStyle/>
                    <a:p>
                      <a:r>
                        <a:rPr lang="en-US" sz="1800" dirty="0">
                          <a:latin typeface="Times New Roman" pitchFamily="18" charset="0"/>
                          <a:cs typeface="Times New Roman" pitchFamily="18" charset="0"/>
                        </a:rPr>
                        <a:t>1,000</a:t>
                      </a:r>
                    </a:p>
                  </a:txBody>
                  <a:tcPr marT="45725" marB="45725"/>
                </a:tc>
                <a:extLst>
                  <a:ext uri="{0D108BD9-81ED-4DB2-BD59-A6C34878D82A}">
                    <a16:rowId xmlns:a16="http://schemas.microsoft.com/office/drawing/2014/main" val="10001"/>
                  </a:ext>
                </a:extLst>
              </a:tr>
              <a:tr h="44256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Times New Roman" pitchFamily="18" charset="0"/>
                          <a:cs typeface="Times New Roman" pitchFamily="18" charset="0"/>
                        </a:rPr>
                        <a:t>D</a:t>
                      </a:r>
                    </a:p>
                  </a:txBody>
                  <a:tcPr marT="45725" marB="4572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Times New Roman" pitchFamily="18" charset="0"/>
                          <a:cs typeface="Times New Roman" pitchFamily="18" charset="0"/>
                        </a:rPr>
                        <a:t>Interest covered under Certificate of deduction at Nil</a:t>
                      </a:r>
                      <a:r>
                        <a:rPr lang="en-US" sz="1800" baseline="0" dirty="0">
                          <a:latin typeface="Times New Roman" pitchFamily="18" charset="0"/>
                          <a:cs typeface="Times New Roman" pitchFamily="18" charset="0"/>
                        </a:rPr>
                        <a:t> rate</a:t>
                      </a:r>
                      <a:endParaRPr lang="en-US" sz="1800" dirty="0">
                        <a:latin typeface="Times New Roman" pitchFamily="18" charset="0"/>
                        <a:cs typeface="Times New Roman" pitchFamily="18" charset="0"/>
                      </a:endParaRPr>
                    </a:p>
                  </a:txBody>
                  <a:tcPr marT="45725" marB="45725"/>
                </a:tc>
                <a:tc>
                  <a:txBody>
                    <a:bodyPr/>
                    <a:lstStyle/>
                    <a:p>
                      <a:endParaRPr lang="en-US" sz="1800" dirty="0">
                        <a:latin typeface="Times New Roman" pitchFamily="18" charset="0"/>
                        <a:cs typeface="Times New Roman" pitchFamily="18" charset="0"/>
                      </a:endParaRPr>
                    </a:p>
                  </a:txBody>
                  <a:tcPr marT="45725" marB="45725"/>
                </a:tc>
                <a:extLst>
                  <a:ext uri="{0D108BD9-81ED-4DB2-BD59-A6C34878D82A}">
                    <a16:rowId xmlns:a16="http://schemas.microsoft.com/office/drawing/2014/main" val="10002"/>
                  </a:ext>
                </a:extLst>
              </a:tr>
              <a:tr h="442562">
                <a:tc>
                  <a:txBody>
                    <a:bodyPr/>
                    <a:lstStyle/>
                    <a:p>
                      <a:r>
                        <a:rPr lang="en-US" sz="1800" dirty="0">
                          <a:latin typeface="Times New Roman" pitchFamily="18" charset="0"/>
                          <a:cs typeface="Times New Roman" pitchFamily="18" charset="0"/>
                        </a:rPr>
                        <a:t>F</a:t>
                      </a:r>
                    </a:p>
                  </a:txBody>
                  <a:tcPr marT="45725" marB="45725"/>
                </a:tc>
                <a:tc>
                  <a:txBody>
                    <a:bodyPr/>
                    <a:lstStyle/>
                    <a:p>
                      <a:r>
                        <a:rPr lang="en-US" sz="1800" dirty="0">
                          <a:latin typeface="Times New Roman" pitchFamily="18" charset="0"/>
                          <a:cs typeface="Times New Roman" pitchFamily="18" charset="0"/>
                        </a:rPr>
                        <a:t>Interest on which tax deducted at Normal rate i.e., 10%</a:t>
                      </a:r>
                    </a:p>
                  </a:txBody>
                  <a:tcPr marT="45725" marB="45725"/>
                </a:tc>
                <a:tc>
                  <a:txBody>
                    <a:bodyPr/>
                    <a:lstStyle/>
                    <a:p>
                      <a:r>
                        <a:rPr lang="en-US" sz="1800" dirty="0">
                          <a:latin typeface="Times New Roman" pitchFamily="18" charset="0"/>
                          <a:cs typeface="Times New Roman" pitchFamily="18" charset="0"/>
                        </a:rPr>
                        <a:t>6,000</a:t>
                      </a:r>
                    </a:p>
                  </a:txBody>
                  <a:tcPr marT="45725" marB="45725"/>
                </a:tc>
                <a:extLst>
                  <a:ext uri="{0D108BD9-81ED-4DB2-BD59-A6C34878D82A}">
                    <a16:rowId xmlns:a16="http://schemas.microsoft.com/office/drawing/2014/main" val="10003"/>
                  </a:ext>
                </a:extLst>
              </a:tr>
              <a:tr h="442562">
                <a:tc>
                  <a:txBody>
                    <a:bodyPr/>
                    <a:lstStyle/>
                    <a:p>
                      <a:r>
                        <a:rPr lang="en-US" sz="1800" dirty="0">
                          <a:latin typeface="Times New Roman" pitchFamily="18" charset="0"/>
                          <a:cs typeface="Times New Roman" pitchFamily="18" charset="0"/>
                        </a:rPr>
                        <a:t>G</a:t>
                      </a:r>
                    </a:p>
                  </a:txBody>
                  <a:tcPr marT="45725" marB="45725"/>
                </a:tc>
                <a:tc>
                  <a:txBody>
                    <a:bodyPr/>
                    <a:lstStyle/>
                    <a:p>
                      <a:r>
                        <a:rPr lang="en-US" sz="1800" dirty="0">
                          <a:latin typeface="Times New Roman" pitchFamily="18" charset="0"/>
                          <a:cs typeface="Times New Roman" pitchFamily="18" charset="0"/>
                        </a:rPr>
                        <a:t>Interest on which tax deducted at Higher Rate - 15% (by mistake)</a:t>
                      </a:r>
                    </a:p>
                  </a:txBody>
                  <a:tcPr marT="45725" marB="45725"/>
                </a:tc>
                <a:tc>
                  <a:txBody>
                    <a:bodyPr/>
                    <a:lstStyle/>
                    <a:p>
                      <a:r>
                        <a:rPr lang="en-US" sz="1800" dirty="0">
                          <a:latin typeface="Times New Roman" pitchFamily="18" charset="0"/>
                          <a:cs typeface="Times New Roman" pitchFamily="18" charset="0"/>
                        </a:rPr>
                        <a:t>6,000</a:t>
                      </a:r>
                    </a:p>
                  </a:txBody>
                  <a:tcPr marT="45725" marB="45725"/>
                </a:tc>
                <a:extLst>
                  <a:ext uri="{0D108BD9-81ED-4DB2-BD59-A6C34878D82A}">
                    <a16:rowId xmlns:a16="http://schemas.microsoft.com/office/drawing/2014/main" val="10004"/>
                  </a:ext>
                </a:extLst>
              </a:tr>
              <a:tr h="442562">
                <a:tc>
                  <a:txBody>
                    <a:bodyPr/>
                    <a:lstStyle/>
                    <a:p>
                      <a:r>
                        <a:rPr lang="en-US" sz="1800" b="0" dirty="0">
                          <a:latin typeface="Times New Roman" pitchFamily="18" charset="0"/>
                          <a:cs typeface="Times New Roman" pitchFamily="18" charset="0"/>
                        </a:rPr>
                        <a:t>I</a:t>
                      </a:r>
                    </a:p>
                  </a:txBody>
                  <a:tcPr marT="45725" marB="45725"/>
                </a:tc>
                <a:tc>
                  <a:txBody>
                    <a:bodyPr/>
                    <a:lstStyle/>
                    <a:p>
                      <a:r>
                        <a:rPr lang="en-US" sz="1800" b="0" dirty="0">
                          <a:latin typeface="Times New Roman" pitchFamily="18" charset="0"/>
                          <a:cs typeface="Times New Roman" pitchFamily="18" charset="0"/>
                        </a:rPr>
                        <a:t>Interest on which tax deducted at lower rate,  but  remitted at specified rate </a:t>
                      </a:r>
                    </a:p>
                  </a:txBody>
                  <a:tcPr marT="45725" marB="45725"/>
                </a:tc>
                <a:tc>
                  <a:txBody>
                    <a:bodyPr/>
                    <a:lstStyle/>
                    <a:p>
                      <a:r>
                        <a:rPr lang="en-US" sz="1800" b="0" dirty="0">
                          <a:latin typeface="Times New Roman" pitchFamily="18" charset="0"/>
                          <a:cs typeface="Times New Roman" pitchFamily="18" charset="0"/>
                        </a:rPr>
                        <a:t>9,000</a:t>
                      </a:r>
                    </a:p>
                  </a:txBody>
                  <a:tcPr marT="45725" marB="45725"/>
                </a:tc>
                <a:extLst>
                  <a:ext uri="{0D108BD9-81ED-4DB2-BD59-A6C34878D82A}">
                    <a16:rowId xmlns:a16="http://schemas.microsoft.com/office/drawing/2014/main" val="10005"/>
                  </a:ext>
                </a:extLst>
              </a:tr>
              <a:tr h="442562">
                <a:tc>
                  <a:txBody>
                    <a:bodyPr/>
                    <a:lstStyle/>
                    <a:p>
                      <a:r>
                        <a:rPr lang="en-US" sz="1800" b="0" dirty="0">
                          <a:latin typeface="Times New Roman" pitchFamily="18" charset="0"/>
                          <a:cs typeface="Times New Roman" pitchFamily="18" charset="0"/>
                        </a:rPr>
                        <a:t>J</a:t>
                      </a:r>
                    </a:p>
                  </a:txBody>
                  <a:tcPr marT="45725" marB="45725"/>
                </a:tc>
                <a:tc>
                  <a:txBody>
                    <a:bodyPr/>
                    <a:lstStyle/>
                    <a:p>
                      <a:r>
                        <a:rPr lang="en-US" sz="1800" b="0" dirty="0">
                          <a:latin typeface="Times New Roman" pitchFamily="18" charset="0"/>
                          <a:cs typeface="Times New Roman" pitchFamily="18" charset="0"/>
                        </a:rPr>
                        <a:t>Interest on which tax deducted, but not remitted </a:t>
                      </a:r>
                    </a:p>
                  </a:txBody>
                  <a:tcPr marT="45725" marB="45725"/>
                </a:tc>
                <a:tc>
                  <a:txBody>
                    <a:bodyPr/>
                    <a:lstStyle/>
                    <a:p>
                      <a:r>
                        <a:rPr lang="en-US" sz="1800" b="0" baseline="0" dirty="0">
                          <a:latin typeface="Times New Roman" pitchFamily="18" charset="0"/>
                          <a:cs typeface="Times New Roman" pitchFamily="18" charset="0"/>
                        </a:rPr>
                        <a:t>3,500</a:t>
                      </a:r>
                      <a:endParaRPr lang="en-US" sz="1800" b="0" dirty="0">
                        <a:latin typeface="Times New Roman" pitchFamily="18" charset="0"/>
                        <a:cs typeface="Times New Roman" pitchFamily="18" charset="0"/>
                      </a:endParaRPr>
                    </a:p>
                  </a:txBody>
                  <a:tcPr marT="45725" marB="45725"/>
                </a:tc>
                <a:extLst>
                  <a:ext uri="{0D108BD9-81ED-4DB2-BD59-A6C34878D82A}">
                    <a16:rowId xmlns:a16="http://schemas.microsoft.com/office/drawing/2014/main" val="10006"/>
                  </a:ext>
                </a:extLst>
              </a:tr>
              <a:tr h="766611">
                <a:tc>
                  <a:txBody>
                    <a:bodyPr/>
                    <a:lstStyle/>
                    <a:p>
                      <a:r>
                        <a:rPr lang="en-US" sz="1800" b="0" dirty="0">
                          <a:latin typeface="Times New Roman" pitchFamily="18" charset="0"/>
                          <a:cs typeface="Times New Roman" pitchFamily="18" charset="0"/>
                        </a:rPr>
                        <a:t>L</a:t>
                      </a:r>
                    </a:p>
                  </a:txBody>
                  <a:tcPr marT="45725" marB="45725"/>
                </a:tc>
                <a:tc>
                  <a:txBody>
                    <a:bodyPr/>
                    <a:lstStyle/>
                    <a:p>
                      <a:r>
                        <a:rPr lang="en-US" sz="1800" b="0" dirty="0">
                          <a:latin typeface="Times New Roman" pitchFamily="18" charset="0"/>
                          <a:cs typeface="Times New Roman" pitchFamily="18" charset="0"/>
                        </a:rPr>
                        <a:t>Int. on which Tax Not Deducted but Payee complied all 4 conditions as in Proviso to S.201(1) - Thus </a:t>
                      </a:r>
                      <a:r>
                        <a:rPr lang="en-US" sz="1800" b="0" dirty="0" err="1">
                          <a:latin typeface="Times New Roman" pitchFamily="18" charset="0"/>
                          <a:cs typeface="Times New Roman" pitchFamily="18" charset="0"/>
                        </a:rPr>
                        <a:t>deductor</a:t>
                      </a:r>
                      <a:r>
                        <a:rPr lang="en-US" sz="1800" b="0" dirty="0">
                          <a:latin typeface="Times New Roman" pitchFamily="18" charset="0"/>
                          <a:cs typeface="Times New Roman" pitchFamily="18" charset="0"/>
                        </a:rPr>
                        <a:t> not deemed to be “</a:t>
                      </a:r>
                      <a:r>
                        <a:rPr lang="en-US" sz="1800" b="0" dirty="0" err="1">
                          <a:latin typeface="Times New Roman" pitchFamily="18" charset="0"/>
                          <a:cs typeface="Times New Roman" pitchFamily="18" charset="0"/>
                        </a:rPr>
                        <a:t>Assessee</a:t>
                      </a:r>
                      <a:r>
                        <a:rPr lang="en-US" sz="1800" b="0" dirty="0">
                          <a:latin typeface="Times New Roman" pitchFamily="18" charset="0"/>
                          <a:cs typeface="Times New Roman" pitchFamily="18" charset="0"/>
                        </a:rPr>
                        <a:t> in Default”.</a:t>
                      </a:r>
                    </a:p>
                  </a:txBody>
                  <a:tcPr marT="45725" marB="45725"/>
                </a:tc>
                <a:tc>
                  <a:txBody>
                    <a:bodyPr/>
                    <a:lstStyle/>
                    <a:p>
                      <a:r>
                        <a:rPr lang="en-US" sz="1800" b="0" dirty="0">
                          <a:latin typeface="Times New Roman" pitchFamily="18" charset="0"/>
                          <a:cs typeface="Times New Roman" pitchFamily="18" charset="0"/>
                        </a:rPr>
                        <a:t>NIL</a:t>
                      </a:r>
                    </a:p>
                  </a:txBody>
                  <a:tcPr marT="45725" marB="45725"/>
                </a:tc>
                <a:extLst>
                  <a:ext uri="{0D108BD9-81ED-4DB2-BD59-A6C34878D82A}">
                    <a16:rowId xmlns:a16="http://schemas.microsoft.com/office/drawing/2014/main" val="10007"/>
                  </a:ext>
                </a:extLst>
              </a:tr>
              <a:tr h="317000">
                <a:tc>
                  <a:txBody>
                    <a:bodyPr/>
                    <a:lstStyle/>
                    <a:p>
                      <a:endParaRPr lang="en-US" sz="1800" b="0" dirty="0">
                        <a:latin typeface="Times New Roman" pitchFamily="18" charset="0"/>
                        <a:cs typeface="Times New Roman" pitchFamily="18" charset="0"/>
                      </a:endParaRPr>
                    </a:p>
                  </a:txBody>
                  <a:tcPr marT="45725" marB="45725"/>
                </a:tc>
                <a:tc>
                  <a:txBody>
                    <a:bodyPr/>
                    <a:lstStyle/>
                    <a:p>
                      <a:endParaRPr lang="en-US" sz="1800" b="0" dirty="0">
                        <a:latin typeface="Times New Roman" pitchFamily="18" charset="0"/>
                        <a:cs typeface="Times New Roman" pitchFamily="18" charset="0"/>
                      </a:endParaRPr>
                    </a:p>
                  </a:txBody>
                  <a:tcPr marT="45725" marB="45725"/>
                </a:tc>
                <a:tc>
                  <a:txBody>
                    <a:bodyPr/>
                    <a:lstStyle/>
                    <a:p>
                      <a:r>
                        <a:rPr lang="en-US" sz="1800" b="0" dirty="0">
                          <a:latin typeface="Times New Roman" pitchFamily="18" charset="0"/>
                          <a:cs typeface="Times New Roman" pitchFamily="18" charset="0"/>
                        </a:rPr>
                        <a:t>25,500</a:t>
                      </a:r>
                    </a:p>
                  </a:txBody>
                  <a:tcPr marT="45725" marB="45725"/>
                </a:tc>
                <a:extLst>
                  <a:ext uri="{0D108BD9-81ED-4DB2-BD59-A6C34878D82A}">
                    <a16:rowId xmlns:a16="http://schemas.microsoft.com/office/drawing/2014/main" val="10008"/>
                  </a:ext>
                </a:extLst>
              </a:tr>
            </a:tbl>
          </a:graphicData>
        </a:graphic>
      </p:graphicFrame>
      <p:sp>
        <p:nvSpPr>
          <p:cNvPr id="201772" name="TextBox 2"/>
          <p:cNvSpPr txBox="1">
            <a:spLocks noChangeArrowheads="1"/>
          </p:cNvSpPr>
          <p:nvPr/>
        </p:nvSpPr>
        <p:spPr bwMode="auto">
          <a:xfrm>
            <a:off x="251520" y="304800"/>
            <a:ext cx="8763000" cy="1200150"/>
          </a:xfrm>
          <a:prstGeom prst="rect">
            <a:avLst/>
          </a:prstGeom>
          <a:noFill/>
          <a:ln w="9525">
            <a:noFill/>
            <a:miter lim="800000"/>
            <a:headEnd/>
            <a:tailEnd/>
          </a:ln>
        </p:spPr>
        <p:txBody>
          <a:bodyPr>
            <a:spAutoFit/>
          </a:bodyPr>
          <a:lstStyle/>
          <a:p>
            <a:pPr algn="ctr"/>
            <a:r>
              <a:rPr lang="en-US" altLang="en-US" sz="2400" b="1" u="sng" dirty="0">
                <a:latin typeface="Times New Roman" pitchFamily="18" charset="0"/>
                <a:cs typeface="Times New Roman" pitchFamily="18" charset="0"/>
              </a:rPr>
              <a:t>WORKINGS</a:t>
            </a:r>
            <a:endParaRPr lang="en-US" altLang="en-US" sz="2400" b="1" dirty="0">
              <a:latin typeface="Times New Roman" pitchFamily="18" charset="0"/>
              <a:cs typeface="Times New Roman" pitchFamily="18" charset="0"/>
            </a:endParaRPr>
          </a:p>
          <a:p>
            <a:pPr algn="just"/>
            <a:r>
              <a:rPr lang="en-US" altLang="en-US" sz="2400" b="1" u="sng" dirty="0">
                <a:latin typeface="Times New Roman" pitchFamily="18" charset="0"/>
                <a:cs typeface="Times New Roman" pitchFamily="18" charset="0"/>
              </a:rPr>
              <a:t>COLUMN 7: AMOUNT OF TAX DEDUCTED OR COLLECTED OUT OF 6</a:t>
            </a:r>
            <a:endParaRPr lang="en-US" altLang="en-US" sz="2400" b="1"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7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TextBox 2"/>
          <p:cNvSpPr txBox="1">
            <a:spLocks noChangeArrowheads="1"/>
          </p:cNvSpPr>
          <p:nvPr/>
        </p:nvSpPr>
        <p:spPr bwMode="auto">
          <a:xfrm>
            <a:off x="228600" y="304800"/>
            <a:ext cx="8763000" cy="5632450"/>
          </a:xfrm>
          <a:prstGeom prst="rect">
            <a:avLst/>
          </a:prstGeom>
          <a:noFill/>
          <a:ln w="9525">
            <a:noFill/>
            <a:miter lim="800000"/>
            <a:headEnd/>
            <a:tailEnd/>
          </a:ln>
        </p:spPr>
        <p:txBody>
          <a:bodyPr>
            <a:spAutoFit/>
          </a:bodyPr>
          <a:lstStyle/>
          <a:p>
            <a:pPr algn="ctr"/>
            <a:r>
              <a:rPr lang="en-US" altLang="en-US" sz="2400" b="1" u="sng" dirty="0">
                <a:latin typeface="Times New Roman" pitchFamily="18" charset="0"/>
                <a:cs typeface="Times New Roman" pitchFamily="18" charset="0"/>
              </a:rPr>
              <a:t>WORKINGS</a:t>
            </a:r>
          </a:p>
          <a:p>
            <a:pPr algn="just"/>
            <a:endParaRPr lang="en-US" altLang="en-US" sz="2400" b="1" u="sng" dirty="0"/>
          </a:p>
          <a:p>
            <a:pPr algn="just"/>
            <a:r>
              <a:rPr lang="en-US" altLang="en-US" sz="2400" b="1" u="sng" dirty="0">
                <a:latin typeface="Times New Roman" pitchFamily="18" charset="0"/>
                <a:cs typeface="Times New Roman" pitchFamily="18" charset="0"/>
              </a:rPr>
              <a:t>COLUMN 8: TOTAL AMOUNT  ON WHICH TAX WAS DEDUCTED OR COLLECTED  AT LESS THAN SPECIFIED RATE OUT OF 7(should be actually col 5)</a:t>
            </a:r>
          </a:p>
          <a:p>
            <a:pPr algn="just"/>
            <a:endParaRPr lang="en-US" altLang="en-US" sz="2400" b="1" u="sng" dirty="0">
              <a:latin typeface="Times New Roman" pitchFamily="18" charset="0"/>
              <a:cs typeface="Times New Roman" pitchFamily="18" charset="0"/>
            </a:endParaRPr>
          </a:p>
          <a:p>
            <a:pPr algn="just"/>
            <a:r>
              <a:rPr lang="en-US" altLang="en-US" sz="2400" b="1" u="sng" dirty="0">
                <a:latin typeface="Times New Roman" pitchFamily="18" charset="0"/>
                <a:cs typeface="Times New Roman" pitchFamily="18" charset="0"/>
              </a:rPr>
              <a:t>COLUMN 9: AMOUNT OF TAX DEDUCTED OR COLLECTED OUT OF 8</a:t>
            </a:r>
          </a:p>
          <a:p>
            <a:pPr algn="just"/>
            <a:endParaRPr lang="en-US" altLang="en-US" sz="2400" b="1" u="sng" dirty="0">
              <a:latin typeface="Times New Roman" pitchFamily="18" charset="0"/>
              <a:cs typeface="Times New Roman" pitchFamily="18" charset="0"/>
            </a:endParaRPr>
          </a:p>
          <a:p>
            <a:pPr algn="just"/>
            <a:endParaRPr lang="en-US" altLang="en-US" sz="2400" b="1" u="sng" dirty="0"/>
          </a:p>
          <a:p>
            <a:pPr algn="just"/>
            <a:endParaRPr lang="en-US" altLang="en-US" sz="2400" b="1" u="sng" dirty="0">
              <a:latin typeface="Times New Roman" pitchFamily="18" charset="0"/>
              <a:cs typeface="Times New Roman" pitchFamily="18" charset="0"/>
            </a:endParaRPr>
          </a:p>
          <a:p>
            <a:pPr algn="just"/>
            <a:endParaRPr lang="en-US" altLang="en-US" sz="2400" b="1" u="sng" dirty="0"/>
          </a:p>
          <a:p>
            <a:pPr algn="just"/>
            <a:endParaRPr lang="en-US" altLang="en-US" sz="2400" b="1" u="sng" dirty="0"/>
          </a:p>
          <a:p>
            <a:pPr algn="just"/>
            <a:endParaRPr lang="en-US" altLang="en-US" sz="2400" b="1" u="sng" dirty="0"/>
          </a:p>
          <a:p>
            <a:pPr algn="just"/>
            <a:endParaRPr lang="en-US" altLang="en-US" sz="2400" b="1" u="sng" dirty="0"/>
          </a:p>
        </p:txBody>
      </p:sp>
      <p:graphicFrame>
        <p:nvGraphicFramePr>
          <p:cNvPr id="8" name="Table 7"/>
          <p:cNvGraphicFramePr>
            <a:graphicFrameLocks noGrp="1"/>
          </p:cNvGraphicFramePr>
          <p:nvPr/>
        </p:nvGraphicFramePr>
        <p:xfrm>
          <a:off x="1066800" y="3724275"/>
          <a:ext cx="6667501" cy="1304925"/>
        </p:xfrm>
        <a:graphic>
          <a:graphicData uri="http://schemas.openxmlformats.org/drawingml/2006/table">
            <a:tbl>
              <a:tblPr>
                <a:tableStyleId>{5C22544A-7EE6-4342-B048-85BDC9FD1C3A}</a:tableStyleId>
              </a:tblPr>
              <a:tblGrid>
                <a:gridCol w="2044954">
                  <a:extLst>
                    <a:ext uri="{9D8B030D-6E8A-4147-A177-3AD203B41FA5}">
                      <a16:colId xmlns:a16="http://schemas.microsoft.com/office/drawing/2014/main" val="20000"/>
                    </a:ext>
                  </a:extLst>
                </a:gridCol>
                <a:gridCol w="2044954">
                  <a:extLst>
                    <a:ext uri="{9D8B030D-6E8A-4147-A177-3AD203B41FA5}">
                      <a16:colId xmlns:a16="http://schemas.microsoft.com/office/drawing/2014/main" val="20001"/>
                    </a:ext>
                  </a:extLst>
                </a:gridCol>
                <a:gridCol w="2577593">
                  <a:extLst>
                    <a:ext uri="{9D8B030D-6E8A-4147-A177-3AD203B41FA5}">
                      <a16:colId xmlns:a16="http://schemas.microsoft.com/office/drawing/2014/main" val="20002"/>
                    </a:ext>
                  </a:extLst>
                </a:gridCol>
              </a:tblGrid>
              <a:tr h="428625">
                <a:tc gridSpan="2">
                  <a:txBody>
                    <a:bodyPr/>
                    <a:lstStyle/>
                    <a:p>
                      <a:pPr algn="ctr" fontAlgn="b"/>
                      <a:r>
                        <a:rPr lang="en-US" sz="2400" b="0" u="none" strike="noStrike" dirty="0">
                          <a:effectLst/>
                          <a:latin typeface="Times New Roman" pitchFamily="18" charset="0"/>
                          <a:cs typeface="Times New Roman" pitchFamily="18" charset="0"/>
                        </a:rPr>
                        <a:t>COLUMN 8 – Amount</a:t>
                      </a:r>
                      <a:endParaRPr lang="en-US" sz="2400" b="0" i="0" u="none" strike="noStrike" dirty="0">
                        <a:solidFill>
                          <a:srgbClr val="000000"/>
                        </a:solidFill>
                        <a:effectLst/>
                        <a:latin typeface="Times New Roman" pitchFamily="18" charset="0"/>
                        <a:cs typeface="Times New Roman" pitchFamily="18"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a:txBody>
                    <a:bodyPr/>
                    <a:lstStyle/>
                    <a:p>
                      <a:pPr algn="ctr" fontAlgn="b"/>
                      <a:r>
                        <a:rPr lang="en-US" sz="2400" b="0" u="none" strike="noStrike" dirty="0">
                          <a:effectLst/>
                          <a:latin typeface="Times New Roman" pitchFamily="18" charset="0"/>
                          <a:cs typeface="Times New Roman" pitchFamily="18" charset="0"/>
                        </a:rPr>
                        <a:t>COLUMN 9 – TDS</a:t>
                      </a:r>
                      <a:endParaRPr lang="en-US" sz="2400" b="0" i="0" u="none" strike="noStrike" dirty="0">
                        <a:solidFill>
                          <a:srgbClr val="000000"/>
                        </a:solidFill>
                        <a:effectLst/>
                        <a:latin typeface="Times New Roman" pitchFamily="18" charset="0"/>
                        <a:cs typeface="Times New Roman" pitchFamily="18"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428625">
                <a:tc>
                  <a:txBody>
                    <a:bodyPr/>
                    <a:lstStyle/>
                    <a:p>
                      <a:pPr algn="ctr" fontAlgn="b"/>
                      <a:r>
                        <a:rPr lang="en-US" sz="2400" b="0" i="0" u="none" strike="noStrike" dirty="0">
                          <a:solidFill>
                            <a:schemeClr val="dk1"/>
                          </a:solidFill>
                          <a:effectLst/>
                          <a:latin typeface="Times New Roman" pitchFamily="18" charset="0"/>
                          <a:cs typeface="Times New Roman" pitchFamily="18" charset="0"/>
                        </a:rPr>
                        <a:t>H</a:t>
                      </a:r>
                      <a:endParaRPr lang="en-US" sz="2400" b="0" i="0" u="none" strike="noStrike" dirty="0">
                        <a:solidFill>
                          <a:srgbClr val="000000"/>
                        </a:solidFill>
                        <a:effectLst/>
                        <a:latin typeface="Times New Roman" pitchFamily="18" charset="0"/>
                        <a:cs typeface="Times New Roman" pitchFamily="18"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dirty="0" err="1">
                          <a:effectLst/>
                          <a:latin typeface="Times New Roman" pitchFamily="18" charset="0"/>
                          <a:cs typeface="Times New Roman" pitchFamily="18" charset="0"/>
                        </a:rPr>
                        <a:t>Rs</a:t>
                      </a:r>
                      <a:r>
                        <a:rPr lang="en-US" sz="2400" b="0" u="none" strike="noStrike" dirty="0">
                          <a:effectLst/>
                          <a:latin typeface="Times New Roman" pitchFamily="18" charset="0"/>
                          <a:cs typeface="Times New Roman" pitchFamily="18" charset="0"/>
                        </a:rPr>
                        <a:t> 30,000</a:t>
                      </a:r>
                      <a:endParaRPr lang="en-US" sz="2400" b="0" i="0" u="none" strike="noStrike" dirty="0">
                        <a:solidFill>
                          <a:srgbClr val="000000"/>
                        </a:solidFill>
                        <a:effectLst/>
                        <a:latin typeface="Times New Roman" pitchFamily="18" charset="0"/>
                        <a:cs typeface="Times New Roman" pitchFamily="18"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dirty="0" err="1">
                          <a:effectLst/>
                          <a:latin typeface="Times New Roman" pitchFamily="18" charset="0"/>
                          <a:cs typeface="Times New Roman" pitchFamily="18" charset="0"/>
                        </a:rPr>
                        <a:t>Rs</a:t>
                      </a:r>
                      <a:r>
                        <a:rPr lang="en-US" sz="2400" b="0" u="none" strike="noStrike" dirty="0">
                          <a:effectLst/>
                          <a:latin typeface="Times New Roman" pitchFamily="18" charset="0"/>
                          <a:cs typeface="Times New Roman" pitchFamily="18" charset="0"/>
                        </a:rPr>
                        <a:t> 1,500</a:t>
                      </a:r>
                      <a:endParaRPr lang="en-US" sz="2400" b="0" i="0" u="none" strike="noStrike" dirty="0">
                        <a:solidFill>
                          <a:srgbClr val="000000"/>
                        </a:solidFill>
                        <a:effectLst/>
                        <a:latin typeface="Times New Roman" pitchFamily="18" charset="0"/>
                        <a:cs typeface="Times New Roman" pitchFamily="18"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447675">
                <a:tc>
                  <a:txBody>
                    <a:bodyPr/>
                    <a:lstStyle/>
                    <a:p>
                      <a:pPr algn="ctr" fontAlgn="b"/>
                      <a:r>
                        <a:rPr lang="en-US" sz="2400" b="0" u="none" strike="noStrike" dirty="0">
                          <a:effectLst/>
                          <a:latin typeface="Times New Roman" pitchFamily="18" charset="0"/>
                          <a:cs typeface="Times New Roman" pitchFamily="18" charset="0"/>
                        </a:rPr>
                        <a:t>TOTAL</a:t>
                      </a:r>
                      <a:endParaRPr lang="en-US" sz="2400" b="0" i="0" u="none" strike="noStrike" dirty="0">
                        <a:solidFill>
                          <a:srgbClr val="000000"/>
                        </a:solidFill>
                        <a:effectLst/>
                        <a:latin typeface="Times New Roman" pitchFamily="18" charset="0"/>
                        <a:cs typeface="Times New Roman" pitchFamily="18"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dirty="0" err="1">
                          <a:effectLst/>
                          <a:latin typeface="Times New Roman" pitchFamily="18" charset="0"/>
                          <a:cs typeface="Times New Roman" pitchFamily="18" charset="0"/>
                        </a:rPr>
                        <a:t>Rs</a:t>
                      </a:r>
                      <a:r>
                        <a:rPr lang="en-US" sz="2400" b="0" u="none" strike="noStrike" dirty="0">
                          <a:effectLst/>
                          <a:latin typeface="Times New Roman" pitchFamily="18" charset="0"/>
                          <a:cs typeface="Times New Roman" pitchFamily="18" charset="0"/>
                        </a:rPr>
                        <a:t> 30,000</a:t>
                      </a:r>
                      <a:endParaRPr lang="en-US" sz="2400" b="0" i="0" u="none" strike="noStrike" dirty="0">
                        <a:solidFill>
                          <a:srgbClr val="000000"/>
                        </a:solidFill>
                        <a:effectLst/>
                        <a:latin typeface="Times New Roman" pitchFamily="18" charset="0"/>
                        <a:cs typeface="Times New Roman" pitchFamily="18"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dirty="0" err="1">
                          <a:effectLst/>
                          <a:latin typeface="Times New Roman" pitchFamily="18" charset="0"/>
                          <a:cs typeface="Times New Roman" pitchFamily="18" charset="0"/>
                        </a:rPr>
                        <a:t>Rs</a:t>
                      </a:r>
                      <a:r>
                        <a:rPr lang="en-US" sz="2400" b="0" u="none" strike="noStrike" dirty="0">
                          <a:effectLst/>
                          <a:latin typeface="Times New Roman" pitchFamily="18" charset="0"/>
                          <a:cs typeface="Times New Roman" pitchFamily="18" charset="0"/>
                        </a:rPr>
                        <a:t> 1,500</a:t>
                      </a:r>
                      <a:endParaRPr lang="en-US" sz="2400" b="0" i="0" u="none" strike="noStrike" dirty="0">
                        <a:solidFill>
                          <a:srgbClr val="000000"/>
                        </a:solidFill>
                        <a:effectLst/>
                        <a:latin typeface="Times New Roman" pitchFamily="18" charset="0"/>
                        <a:cs typeface="Times New Roman" pitchFamily="18"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7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TextBox 2"/>
          <p:cNvSpPr txBox="1">
            <a:spLocks noChangeArrowheads="1"/>
          </p:cNvSpPr>
          <p:nvPr/>
        </p:nvSpPr>
        <p:spPr bwMode="auto">
          <a:xfrm>
            <a:off x="228600" y="304800"/>
            <a:ext cx="8610600" cy="5632450"/>
          </a:xfrm>
          <a:prstGeom prst="rect">
            <a:avLst/>
          </a:prstGeom>
          <a:noFill/>
          <a:ln w="9525">
            <a:noFill/>
            <a:miter lim="800000"/>
            <a:headEnd/>
            <a:tailEnd/>
          </a:ln>
        </p:spPr>
        <p:txBody>
          <a:bodyPr>
            <a:spAutoFit/>
          </a:bodyPr>
          <a:lstStyle/>
          <a:p>
            <a:pPr algn="ctr"/>
            <a:r>
              <a:rPr lang="en-US" altLang="en-US" sz="2400" b="1" u="sng" dirty="0">
                <a:latin typeface="Times New Roman" pitchFamily="18" charset="0"/>
                <a:cs typeface="Times New Roman" pitchFamily="18" charset="0"/>
              </a:rPr>
              <a:t>WORKINGS</a:t>
            </a:r>
          </a:p>
          <a:p>
            <a:pPr algn="just"/>
            <a:endParaRPr lang="en-US" altLang="en-US" sz="2400" b="1" dirty="0"/>
          </a:p>
          <a:p>
            <a:pPr algn="just"/>
            <a:r>
              <a:rPr lang="en-US" altLang="en-US" sz="2400" b="1" u="sng" dirty="0">
                <a:latin typeface="Times New Roman" pitchFamily="18" charset="0"/>
                <a:cs typeface="Times New Roman" pitchFamily="18" charset="0"/>
              </a:rPr>
              <a:t>COLUMN 10</a:t>
            </a:r>
            <a:r>
              <a:rPr lang="en-US" altLang="en-US" sz="2400" b="1" u="sng" dirty="0"/>
              <a:t>: </a:t>
            </a:r>
            <a:r>
              <a:rPr lang="en-US" altLang="en-US" sz="2400" b="1" u="sng" dirty="0">
                <a:latin typeface="Times New Roman" pitchFamily="18" charset="0"/>
                <a:cs typeface="Times New Roman" pitchFamily="18" charset="0"/>
              </a:rPr>
              <a:t>TOTAL  AMOUNT OF TAX DEDUCTED OR COLLECTED NOT DEPOSITED TO THE CREDIT OF CENTRAL GOVT. OUT OF 6 &amp; 8(should be actually read as </a:t>
            </a:r>
            <a:r>
              <a:rPr lang="en-US" altLang="en-US" sz="2400" b="1" u="sng" dirty="0" err="1">
                <a:latin typeface="Times New Roman" pitchFamily="18" charset="0"/>
                <a:cs typeface="Times New Roman" pitchFamily="18" charset="0"/>
              </a:rPr>
              <a:t>col</a:t>
            </a:r>
            <a:r>
              <a:rPr lang="en-US" altLang="en-US" sz="2400" b="1" u="sng" dirty="0">
                <a:latin typeface="Times New Roman" pitchFamily="18" charset="0"/>
                <a:cs typeface="Times New Roman" pitchFamily="18" charset="0"/>
              </a:rPr>
              <a:t> 7&amp; 9)</a:t>
            </a:r>
          </a:p>
          <a:p>
            <a:pPr algn="just"/>
            <a:endParaRPr lang="en-US" altLang="en-US" sz="2400" b="1" dirty="0">
              <a:latin typeface="Times New Roman" pitchFamily="18" charset="0"/>
              <a:cs typeface="Times New Roman" pitchFamily="18" charset="0"/>
            </a:endParaRPr>
          </a:p>
          <a:p>
            <a:pPr algn="just"/>
            <a:r>
              <a:rPr lang="en-US" altLang="en-US" sz="2400" b="1" dirty="0">
                <a:latin typeface="Times New Roman" pitchFamily="18" charset="0"/>
                <a:cs typeface="Times New Roman" pitchFamily="18" charset="0"/>
              </a:rPr>
              <a:t>          </a:t>
            </a:r>
          </a:p>
          <a:p>
            <a:pPr algn="just"/>
            <a:endParaRPr lang="en-US" altLang="en-US" sz="2400" b="1" dirty="0">
              <a:latin typeface="Times New Roman" pitchFamily="18" charset="0"/>
              <a:cs typeface="Times New Roman" pitchFamily="18" charset="0"/>
            </a:endParaRPr>
          </a:p>
          <a:p>
            <a:pPr algn="just"/>
            <a:endParaRPr lang="en-US" altLang="en-US" sz="2400" b="1" dirty="0"/>
          </a:p>
          <a:p>
            <a:pPr algn="just"/>
            <a:endParaRPr lang="en-US" altLang="en-US" sz="2400" b="1" dirty="0"/>
          </a:p>
          <a:p>
            <a:pPr algn="just"/>
            <a:endParaRPr lang="en-US" altLang="en-US" sz="2400" b="1" dirty="0">
              <a:latin typeface="Times New Roman" pitchFamily="18" charset="0"/>
              <a:cs typeface="Times New Roman" pitchFamily="18" charset="0"/>
            </a:endParaRPr>
          </a:p>
          <a:p>
            <a:pPr algn="just"/>
            <a:endParaRPr lang="en-US" altLang="en-US" sz="2400" b="1" dirty="0"/>
          </a:p>
          <a:p>
            <a:pPr algn="just"/>
            <a:endParaRPr lang="en-US" altLang="en-US" sz="2400" b="1" dirty="0"/>
          </a:p>
          <a:p>
            <a:pPr algn="just"/>
            <a:endParaRPr lang="en-US" altLang="en-US" sz="2400" b="1" dirty="0"/>
          </a:p>
        </p:txBody>
      </p:sp>
      <p:graphicFrame>
        <p:nvGraphicFramePr>
          <p:cNvPr id="3" name="Table 2"/>
          <p:cNvGraphicFramePr>
            <a:graphicFrameLocks noGrp="1"/>
          </p:cNvGraphicFramePr>
          <p:nvPr/>
        </p:nvGraphicFramePr>
        <p:xfrm>
          <a:off x="838200" y="3124200"/>
          <a:ext cx="7086600" cy="914400"/>
        </p:xfrm>
        <a:graphic>
          <a:graphicData uri="http://schemas.openxmlformats.org/drawingml/2006/table">
            <a:tbl>
              <a:tblPr>
                <a:tableStyleId>{5C22544A-7EE6-4342-B048-85BDC9FD1C3A}</a:tableStyleId>
              </a:tblPr>
              <a:tblGrid>
                <a:gridCol w="1054922">
                  <a:extLst>
                    <a:ext uri="{9D8B030D-6E8A-4147-A177-3AD203B41FA5}">
                      <a16:colId xmlns:a16="http://schemas.microsoft.com/office/drawing/2014/main" val="20000"/>
                    </a:ext>
                  </a:extLst>
                </a:gridCol>
                <a:gridCol w="2668335">
                  <a:extLst>
                    <a:ext uri="{9D8B030D-6E8A-4147-A177-3AD203B41FA5}">
                      <a16:colId xmlns:a16="http://schemas.microsoft.com/office/drawing/2014/main" val="20001"/>
                    </a:ext>
                  </a:extLst>
                </a:gridCol>
                <a:gridCol w="3363343">
                  <a:extLst>
                    <a:ext uri="{9D8B030D-6E8A-4147-A177-3AD203B41FA5}">
                      <a16:colId xmlns:a16="http://schemas.microsoft.com/office/drawing/2014/main" val="20002"/>
                    </a:ext>
                  </a:extLst>
                </a:gridCol>
              </a:tblGrid>
              <a:tr h="457200">
                <a:tc gridSpan="2">
                  <a:txBody>
                    <a:bodyPr/>
                    <a:lstStyle/>
                    <a:p>
                      <a:pPr algn="ctr" fontAlgn="b"/>
                      <a:r>
                        <a:rPr lang="en-US" sz="2600" u="none" strike="noStrike" dirty="0">
                          <a:effectLst/>
                          <a:latin typeface="Times New Roman" pitchFamily="18" charset="0"/>
                          <a:cs typeface="Times New Roman" pitchFamily="18" charset="0"/>
                        </a:rPr>
                        <a:t>Amount</a:t>
                      </a:r>
                      <a:endParaRPr lang="en-US" sz="2600" b="1" i="0" u="none" strike="noStrike" dirty="0">
                        <a:solidFill>
                          <a:srgbClr val="000000"/>
                        </a:solidFill>
                        <a:effectLst/>
                        <a:latin typeface="Times New Roman" pitchFamily="18" charset="0"/>
                        <a:cs typeface="Times New Roman"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a:txBody>
                    <a:bodyPr/>
                    <a:lstStyle/>
                    <a:p>
                      <a:pPr algn="ctr" fontAlgn="b"/>
                      <a:r>
                        <a:rPr lang="en-US" sz="2600" u="none" strike="noStrike" dirty="0">
                          <a:effectLst/>
                          <a:latin typeface="Times New Roman" pitchFamily="18" charset="0"/>
                          <a:cs typeface="Times New Roman" pitchFamily="18" charset="0"/>
                        </a:rPr>
                        <a:t>COLUMN 10 - TDS</a:t>
                      </a:r>
                      <a:endParaRPr lang="en-US" sz="2600" b="1" i="0" u="none" strike="noStrike" dirty="0">
                        <a:solidFill>
                          <a:srgbClr val="000000"/>
                        </a:solidFill>
                        <a:effectLst/>
                        <a:latin typeface="Times New Roman" pitchFamily="18" charset="0"/>
                        <a:cs typeface="Times New Roman"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457200">
                <a:tc>
                  <a:txBody>
                    <a:bodyPr/>
                    <a:lstStyle/>
                    <a:p>
                      <a:pPr algn="ctr" fontAlgn="b"/>
                      <a:r>
                        <a:rPr lang="en-US" sz="2600" u="none" strike="noStrike">
                          <a:effectLst/>
                          <a:latin typeface="Times New Roman" pitchFamily="18" charset="0"/>
                          <a:cs typeface="Times New Roman" pitchFamily="18" charset="0"/>
                        </a:rPr>
                        <a:t>J</a:t>
                      </a:r>
                      <a:endParaRPr lang="en-US" sz="2600" b="0" i="0" u="none" strike="noStrike">
                        <a:solidFill>
                          <a:srgbClr val="000000"/>
                        </a:solidFill>
                        <a:effectLst/>
                        <a:latin typeface="Times New Roman" pitchFamily="18" charset="0"/>
                        <a:cs typeface="Times New Roman"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600" u="none" strike="noStrike" dirty="0" err="1">
                          <a:effectLst/>
                          <a:latin typeface="Times New Roman" pitchFamily="18" charset="0"/>
                          <a:cs typeface="Times New Roman" pitchFamily="18" charset="0"/>
                        </a:rPr>
                        <a:t>Rs</a:t>
                      </a:r>
                      <a:r>
                        <a:rPr lang="en-US" sz="2600" u="none" strike="noStrike" dirty="0">
                          <a:effectLst/>
                          <a:latin typeface="Times New Roman" pitchFamily="18" charset="0"/>
                          <a:cs typeface="Times New Roman" pitchFamily="18" charset="0"/>
                        </a:rPr>
                        <a:t> 35,000</a:t>
                      </a:r>
                      <a:endParaRPr lang="en-US" sz="2600" b="0" i="0" u="none" strike="noStrike" dirty="0">
                        <a:solidFill>
                          <a:srgbClr val="000000"/>
                        </a:solidFill>
                        <a:effectLst/>
                        <a:latin typeface="Times New Roman" pitchFamily="18" charset="0"/>
                        <a:cs typeface="Times New Roman"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600" u="none" strike="noStrike" dirty="0" err="1">
                          <a:effectLst/>
                          <a:latin typeface="Times New Roman" pitchFamily="18" charset="0"/>
                          <a:cs typeface="Times New Roman" pitchFamily="18" charset="0"/>
                        </a:rPr>
                        <a:t>Rs</a:t>
                      </a:r>
                      <a:r>
                        <a:rPr lang="en-US" sz="2600" u="none" strike="noStrike" dirty="0">
                          <a:effectLst/>
                          <a:latin typeface="Times New Roman" pitchFamily="18" charset="0"/>
                          <a:cs typeface="Times New Roman" pitchFamily="18" charset="0"/>
                        </a:rPr>
                        <a:t> 3,500</a:t>
                      </a:r>
                      <a:endParaRPr lang="en-US" sz="2600" b="0" i="0" u="none" strike="noStrike" dirty="0">
                        <a:solidFill>
                          <a:srgbClr val="000000"/>
                        </a:solidFill>
                        <a:effectLst/>
                        <a:latin typeface="Times New Roman" pitchFamily="18" charset="0"/>
                        <a:cs typeface="Times New Roman"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7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381000" y="1649413"/>
          <a:ext cx="8077200" cy="2998788"/>
        </p:xfrm>
        <a:graphic>
          <a:graphicData uri="http://schemas.openxmlformats.org/drawingml/2006/table">
            <a:tbl>
              <a:tblPr>
                <a:tableStyleId>{5C22544A-7EE6-4342-B048-85BDC9FD1C3A}</a:tableStyleId>
              </a:tblPr>
              <a:tblGrid>
                <a:gridCol w="7005908">
                  <a:extLst>
                    <a:ext uri="{9D8B030D-6E8A-4147-A177-3AD203B41FA5}">
                      <a16:colId xmlns:a16="http://schemas.microsoft.com/office/drawing/2014/main" val="20000"/>
                    </a:ext>
                  </a:extLst>
                </a:gridCol>
                <a:gridCol w="1071292">
                  <a:extLst>
                    <a:ext uri="{9D8B030D-6E8A-4147-A177-3AD203B41FA5}">
                      <a16:colId xmlns:a16="http://schemas.microsoft.com/office/drawing/2014/main" val="20001"/>
                    </a:ext>
                  </a:extLst>
                </a:gridCol>
              </a:tblGrid>
              <a:tr h="376292">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Reconciliation of Remittance of TDS</a:t>
                      </a:r>
                      <a:endParaRPr lang="en-US" sz="20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M</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655624">
                <a:tc>
                  <a:txBody>
                    <a:bodyPr/>
                    <a:lstStyle/>
                    <a:p>
                      <a:pPr algn="l" fontAlgn="b"/>
                      <a:r>
                        <a:rPr lang="en-US" sz="2000" u="none" strike="noStrike" dirty="0">
                          <a:effectLst/>
                          <a:latin typeface="Times New Roman" panose="02020603050405020304" pitchFamily="18" charset="0"/>
                          <a:cs typeface="Times New Roman" panose="02020603050405020304" pitchFamily="18" charset="0"/>
                        </a:rPr>
                        <a:t>Amount of Tax deducted @ Specified rate </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Rs 25,500</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655624">
                <a:tc>
                  <a:txBody>
                    <a:bodyPr/>
                    <a:lstStyle/>
                    <a:p>
                      <a:pPr algn="l" fontAlgn="b"/>
                      <a:r>
                        <a:rPr lang="en-US" sz="2000" u="none" strike="noStrike" dirty="0">
                          <a:effectLst/>
                          <a:latin typeface="Times New Roman" panose="02020603050405020304" pitchFamily="18" charset="0"/>
                          <a:cs typeface="Times New Roman" panose="02020603050405020304" pitchFamily="18" charset="0"/>
                        </a:rPr>
                        <a:t>(+) Amount of Tax deducted @ lower than specified rate</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000" u="none" strike="noStrike" dirty="0" err="1">
                          <a:effectLst/>
                          <a:latin typeface="Times New Roman" panose="02020603050405020304" pitchFamily="18" charset="0"/>
                          <a:cs typeface="Times New Roman" panose="02020603050405020304" pitchFamily="18" charset="0"/>
                        </a:rPr>
                        <a:t>Rs</a:t>
                      </a:r>
                      <a:r>
                        <a:rPr lang="en-US" sz="2000" u="none" strike="noStrike" dirty="0">
                          <a:effectLst/>
                          <a:latin typeface="Times New Roman" panose="02020603050405020304" pitchFamily="18" charset="0"/>
                          <a:cs typeface="Times New Roman" panose="02020603050405020304" pitchFamily="18" charset="0"/>
                        </a:rPr>
                        <a:t> 1,500</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655624">
                <a:tc>
                  <a:txBody>
                    <a:bodyPr/>
                    <a:lstStyle/>
                    <a:p>
                      <a:pPr algn="l" fontAlgn="b"/>
                      <a:r>
                        <a:rPr lang="en-US" sz="2000" u="none" strike="noStrike" dirty="0">
                          <a:effectLst/>
                          <a:latin typeface="Times New Roman" panose="02020603050405020304" pitchFamily="18" charset="0"/>
                          <a:cs typeface="Times New Roman" panose="02020603050405020304" pitchFamily="18" charset="0"/>
                        </a:rPr>
                        <a:t>(-) Amount of Tax deducted but not deposited with Central Govt.</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000" u="none" strike="noStrike" dirty="0" err="1">
                          <a:effectLst/>
                          <a:latin typeface="Times New Roman" panose="02020603050405020304" pitchFamily="18" charset="0"/>
                          <a:cs typeface="Times New Roman" panose="02020603050405020304" pitchFamily="18" charset="0"/>
                        </a:rPr>
                        <a:t>Rs</a:t>
                      </a:r>
                      <a:r>
                        <a:rPr lang="en-US" sz="2000" u="none" strike="noStrike" dirty="0">
                          <a:effectLst/>
                          <a:latin typeface="Times New Roman" panose="02020603050405020304" pitchFamily="18" charset="0"/>
                          <a:cs typeface="Times New Roman" panose="02020603050405020304" pitchFamily="18" charset="0"/>
                        </a:rPr>
                        <a:t> 3,500</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655624">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Amount matching with TDS </a:t>
                      </a:r>
                      <a:r>
                        <a:rPr lang="en-US" sz="2000" u="none" strike="noStrike" dirty="0" err="1">
                          <a:effectLst/>
                          <a:latin typeface="Times New Roman" panose="02020603050405020304" pitchFamily="18" charset="0"/>
                          <a:cs typeface="Times New Roman" panose="02020603050405020304" pitchFamily="18" charset="0"/>
                        </a:rPr>
                        <a:t>Challan</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000" u="none" strike="noStrike" dirty="0" err="1">
                          <a:effectLst/>
                          <a:latin typeface="Times New Roman" panose="02020603050405020304" pitchFamily="18" charset="0"/>
                          <a:cs typeface="Times New Roman" panose="02020603050405020304" pitchFamily="18" charset="0"/>
                        </a:rPr>
                        <a:t>Rs</a:t>
                      </a:r>
                      <a:r>
                        <a:rPr lang="en-US" sz="2000" u="none" strike="noStrike" dirty="0">
                          <a:effectLst/>
                          <a:latin typeface="Times New Roman" panose="02020603050405020304" pitchFamily="18" charset="0"/>
                          <a:cs typeface="Times New Roman" panose="02020603050405020304" pitchFamily="18" charset="0"/>
                        </a:rPr>
                        <a:t> 23,500</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204822" name="Rectangle 3"/>
          <p:cNvSpPr>
            <a:spLocks noChangeArrowheads="1"/>
          </p:cNvSpPr>
          <p:nvPr/>
        </p:nvSpPr>
        <p:spPr bwMode="auto">
          <a:xfrm>
            <a:off x="1676400" y="609600"/>
            <a:ext cx="5783891" cy="523220"/>
          </a:xfrm>
          <a:prstGeom prst="rect">
            <a:avLst/>
          </a:prstGeom>
          <a:noFill/>
          <a:ln w="9525">
            <a:noFill/>
            <a:miter lim="800000"/>
            <a:headEnd/>
            <a:tailEnd/>
          </a:ln>
        </p:spPr>
        <p:txBody>
          <a:bodyPr wrap="none">
            <a:spAutoFit/>
          </a:bodyPr>
          <a:lstStyle/>
          <a:p>
            <a:r>
              <a:rPr lang="en-US" altLang="en-US" sz="2800" b="1" u="sng">
                <a:latin typeface="Times New Roman" pitchFamily="18" charset="0"/>
                <a:cs typeface="Times New Roman" pitchFamily="18" charset="0"/>
              </a:rPr>
              <a:t>Reconciliation of Remittance of TDS</a:t>
            </a:r>
            <a:endParaRPr lang="en-US" altLang="en-US" sz="2800" b="1" u="sng"/>
          </a:p>
        </p:txBody>
      </p:sp>
      <p:sp>
        <p:nvSpPr>
          <p:cNvPr id="2" name="Footer Placeholder 1"/>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7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2"/>
          <p:cNvSpPr>
            <a:spLocks noChangeArrowheads="1"/>
          </p:cNvSpPr>
          <p:nvPr/>
        </p:nvSpPr>
        <p:spPr bwMode="auto">
          <a:xfrm>
            <a:off x="304800" y="685800"/>
            <a:ext cx="8458200" cy="5954713"/>
          </a:xfrm>
          <a:prstGeom prst="rect">
            <a:avLst/>
          </a:prstGeom>
          <a:noFill/>
          <a:ln w="9525">
            <a:noFill/>
            <a:miter lim="800000"/>
            <a:headEnd/>
            <a:tailEnd/>
          </a:ln>
        </p:spPr>
        <p:txBody>
          <a:bodyPr>
            <a:spAutoFit/>
          </a:bodyPr>
          <a:lstStyle/>
          <a:p>
            <a:pPr algn="ctr"/>
            <a:r>
              <a:rPr lang="en-US" altLang="en-US" sz="3200" b="1" u="sng">
                <a:latin typeface="Times New Roman" pitchFamily="18" charset="0"/>
                <a:cs typeface="Times New Roman" pitchFamily="18" charset="0"/>
              </a:rPr>
              <a:t>Disallowance under Sec 40(a)(ia)</a:t>
            </a:r>
          </a:p>
          <a:p>
            <a:pPr algn="ctr"/>
            <a:endParaRPr lang="en-US" altLang="en-US">
              <a:latin typeface="Times New Roman" pitchFamily="18" charset="0"/>
              <a:cs typeface="Times New Roman" pitchFamily="18" charset="0"/>
            </a:endParaRPr>
          </a:p>
          <a:p>
            <a:endParaRPr lang="en-US" altLang="en-US" sz="2500" b="1" u="sng">
              <a:latin typeface="Times New Roman" pitchFamily="18" charset="0"/>
              <a:cs typeface="Times New Roman" pitchFamily="18" charset="0"/>
            </a:endParaRPr>
          </a:p>
          <a:p>
            <a:endParaRPr lang="en-US" altLang="en-US" u="sng">
              <a:latin typeface="Times New Roman" pitchFamily="18" charset="0"/>
              <a:cs typeface="Times New Roman" pitchFamily="18" charset="0"/>
            </a:endParaRPr>
          </a:p>
          <a:p>
            <a:endParaRPr lang="en-US" altLang="en-US" u="sng">
              <a:latin typeface="Times New Roman" pitchFamily="18" charset="0"/>
              <a:cs typeface="Times New Roman" pitchFamily="18" charset="0"/>
            </a:endParaRPr>
          </a:p>
          <a:p>
            <a:endParaRPr lang="en-US" altLang="en-US" u="sng">
              <a:latin typeface="Times New Roman" pitchFamily="18" charset="0"/>
              <a:cs typeface="Times New Roman" pitchFamily="18" charset="0"/>
            </a:endParaRPr>
          </a:p>
          <a:p>
            <a:endParaRPr lang="en-US" altLang="en-US" u="sng">
              <a:latin typeface="Times New Roman" pitchFamily="18" charset="0"/>
              <a:cs typeface="Times New Roman" pitchFamily="18" charset="0"/>
            </a:endParaRPr>
          </a:p>
          <a:p>
            <a:endParaRPr lang="en-US" altLang="en-US" u="sng">
              <a:latin typeface="Times New Roman" pitchFamily="18" charset="0"/>
              <a:cs typeface="Times New Roman" pitchFamily="18" charset="0"/>
            </a:endParaRPr>
          </a:p>
          <a:p>
            <a:endParaRPr lang="en-US" altLang="en-US" u="sng">
              <a:latin typeface="Times New Roman" pitchFamily="18" charset="0"/>
              <a:cs typeface="Times New Roman" pitchFamily="18" charset="0"/>
            </a:endParaRPr>
          </a:p>
          <a:p>
            <a:endParaRPr lang="en-US" altLang="en-US" u="sng">
              <a:latin typeface="Times New Roman" pitchFamily="18" charset="0"/>
              <a:cs typeface="Times New Roman" pitchFamily="18" charset="0"/>
            </a:endParaRPr>
          </a:p>
          <a:p>
            <a:endParaRPr lang="en-US" altLang="en-US" u="sng">
              <a:latin typeface="Times New Roman" pitchFamily="18" charset="0"/>
              <a:cs typeface="Times New Roman" pitchFamily="18" charset="0"/>
            </a:endParaRPr>
          </a:p>
          <a:p>
            <a:endParaRPr lang="en-US" altLang="en-US" u="sng">
              <a:latin typeface="Times New Roman" pitchFamily="18" charset="0"/>
              <a:cs typeface="Times New Roman" pitchFamily="18" charset="0"/>
            </a:endParaRPr>
          </a:p>
          <a:p>
            <a:endParaRPr lang="en-US" altLang="en-US" u="sng">
              <a:latin typeface="Times New Roman" pitchFamily="18" charset="0"/>
              <a:cs typeface="Times New Roman" pitchFamily="18" charset="0"/>
            </a:endParaRPr>
          </a:p>
          <a:p>
            <a:endParaRPr lang="en-US" altLang="en-US" u="sng">
              <a:latin typeface="Times New Roman" pitchFamily="18" charset="0"/>
              <a:cs typeface="Times New Roman" pitchFamily="18" charset="0"/>
            </a:endParaRPr>
          </a:p>
          <a:p>
            <a:endParaRPr lang="en-US" altLang="en-US" u="sng">
              <a:latin typeface="Times New Roman" pitchFamily="18" charset="0"/>
              <a:cs typeface="Times New Roman" pitchFamily="18" charset="0"/>
            </a:endParaRPr>
          </a:p>
          <a:p>
            <a:endParaRPr lang="en-US" altLang="en-US" u="sng">
              <a:latin typeface="Times New Roman" pitchFamily="18" charset="0"/>
              <a:cs typeface="Times New Roman" pitchFamily="18" charset="0"/>
            </a:endParaRPr>
          </a:p>
          <a:p>
            <a:endParaRPr lang="en-US" altLang="en-US" u="sng">
              <a:latin typeface="Times New Roman" pitchFamily="18" charset="0"/>
              <a:cs typeface="Times New Roman" pitchFamily="18" charset="0"/>
            </a:endParaRPr>
          </a:p>
          <a:p>
            <a:endParaRPr lang="en-US" altLang="en-US" u="sng">
              <a:latin typeface="Times New Roman" pitchFamily="18" charset="0"/>
              <a:cs typeface="Times New Roman" pitchFamily="18" charset="0"/>
            </a:endParaRPr>
          </a:p>
          <a:p>
            <a:endParaRPr lang="en-US" altLang="en-US" u="sng">
              <a:latin typeface="Times New Roman" pitchFamily="18" charset="0"/>
              <a:cs typeface="Times New Roman" pitchFamily="18" charset="0"/>
            </a:endParaRPr>
          </a:p>
          <a:p>
            <a:endParaRPr lang="en-US" altLang="en-US" u="sng"/>
          </a:p>
        </p:txBody>
      </p:sp>
      <p:graphicFrame>
        <p:nvGraphicFramePr>
          <p:cNvPr id="3" name="Table 2"/>
          <p:cNvGraphicFramePr>
            <a:graphicFrameLocks noGrp="1"/>
          </p:cNvGraphicFramePr>
          <p:nvPr/>
        </p:nvGraphicFramePr>
        <p:xfrm>
          <a:off x="838200" y="2117725"/>
          <a:ext cx="7696200" cy="2181271"/>
        </p:xfrm>
        <a:graphic>
          <a:graphicData uri="http://schemas.openxmlformats.org/drawingml/2006/table">
            <a:tbl>
              <a:tblPr>
                <a:tableStyleId>{5C22544A-7EE6-4342-B048-85BDC9FD1C3A}</a:tableStyleId>
              </a:tblPr>
              <a:tblGrid>
                <a:gridCol w="6237972">
                  <a:extLst>
                    <a:ext uri="{9D8B030D-6E8A-4147-A177-3AD203B41FA5}">
                      <a16:colId xmlns:a16="http://schemas.microsoft.com/office/drawing/2014/main" val="20000"/>
                    </a:ext>
                  </a:extLst>
                </a:gridCol>
                <a:gridCol w="1458228">
                  <a:extLst>
                    <a:ext uri="{9D8B030D-6E8A-4147-A177-3AD203B41FA5}">
                      <a16:colId xmlns:a16="http://schemas.microsoft.com/office/drawing/2014/main" val="20001"/>
                    </a:ext>
                  </a:extLst>
                </a:gridCol>
              </a:tblGrid>
              <a:tr h="434928">
                <a:tc gridSpan="2">
                  <a:txBody>
                    <a:bodyPr/>
                    <a:lstStyle/>
                    <a:p>
                      <a:pPr algn="ctr" fontAlgn="b"/>
                      <a:r>
                        <a:rPr lang="en-US" sz="3000" b="0" i="0" u="none" strike="noStrike" dirty="0">
                          <a:solidFill>
                            <a:schemeClr val="dk1"/>
                          </a:solidFill>
                          <a:effectLst/>
                          <a:latin typeface="Times New Roman" pitchFamily="18" charset="0"/>
                          <a:cs typeface="Times New Roman" pitchFamily="18" charset="0"/>
                        </a:rPr>
                        <a:t>Particulars</a:t>
                      </a:r>
                      <a:endParaRPr lang="en-US" sz="3000" b="0" i="0" u="none" strike="noStrike" dirty="0">
                        <a:solidFill>
                          <a:srgbClr val="000000"/>
                        </a:solidFill>
                        <a:effectLst/>
                        <a:latin typeface="Times New Roman" pitchFamily="18" charset="0"/>
                        <a:cs typeface="Times New Roman" pitchFamily="18" charset="0"/>
                      </a:endParaRPr>
                    </a:p>
                  </a:txBody>
                  <a:tcPr marL="9525" marR="9525" marT="952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513285">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en-US" sz="2200" b="1" u="none" strike="noStrike" baseline="0" dirty="0">
                          <a:effectLst/>
                          <a:latin typeface="Times New Roman" pitchFamily="18" charset="0"/>
                          <a:cs typeface="Times New Roman" pitchFamily="18" charset="0"/>
                        </a:rPr>
                        <a:t>J</a:t>
                      </a:r>
                      <a:r>
                        <a:rPr lang="en-US" sz="2200" b="0" u="none" strike="noStrike" baseline="0" dirty="0">
                          <a:effectLst/>
                          <a:latin typeface="Times New Roman" pitchFamily="18" charset="0"/>
                          <a:cs typeface="Times New Roman" pitchFamily="18" charset="0"/>
                        </a:rPr>
                        <a:t>:  I</a:t>
                      </a:r>
                      <a:r>
                        <a:rPr lang="en-US" sz="2200" b="0" dirty="0">
                          <a:latin typeface="Times New Roman" pitchFamily="18" charset="0"/>
                          <a:cs typeface="Times New Roman" pitchFamily="18" charset="0"/>
                        </a:rPr>
                        <a:t>nterest on which tax deducted, but not remitted </a:t>
                      </a:r>
                    </a:p>
                  </a:txBody>
                  <a:tcPr marL="9525" marR="9525" marT="952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2200" u="none" strike="noStrike" dirty="0" err="1">
                          <a:effectLst/>
                          <a:latin typeface="Times New Roman" pitchFamily="18" charset="0"/>
                          <a:cs typeface="Times New Roman" pitchFamily="18" charset="0"/>
                        </a:rPr>
                        <a:t>Rs</a:t>
                      </a:r>
                      <a:r>
                        <a:rPr lang="en-US" sz="2200" u="none" strike="noStrike" dirty="0">
                          <a:effectLst/>
                          <a:latin typeface="Times New Roman" pitchFamily="18" charset="0"/>
                          <a:cs typeface="Times New Roman" pitchFamily="18" charset="0"/>
                        </a:rPr>
                        <a:t> 35,000</a:t>
                      </a:r>
                      <a:endParaRPr lang="en-US" sz="2200" b="0" i="0" u="none" strike="noStrike" dirty="0">
                        <a:solidFill>
                          <a:srgbClr val="000000"/>
                        </a:solidFill>
                        <a:effectLst/>
                        <a:latin typeface="Times New Roman" pitchFamily="18" charset="0"/>
                        <a:cs typeface="Times New Roman" pitchFamily="18" charset="0"/>
                      </a:endParaRPr>
                    </a:p>
                  </a:txBody>
                  <a:tcPr marL="9525" marR="9525" marT="952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766334">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en-US" sz="2200" b="1" u="none" strike="noStrike" kern="1200" baseline="0" dirty="0">
                          <a:solidFill>
                            <a:schemeClr val="dk1"/>
                          </a:solidFill>
                          <a:effectLst/>
                          <a:latin typeface="Times New Roman" pitchFamily="18" charset="0"/>
                          <a:ea typeface="+mn-ea"/>
                          <a:cs typeface="Times New Roman" pitchFamily="18" charset="0"/>
                        </a:rPr>
                        <a:t>K</a:t>
                      </a:r>
                      <a:r>
                        <a:rPr lang="en-US" sz="2200" b="0" u="none" strike="noStrike" kern="1200" baseline="0" dirty="0">
                          <a:solidFill>
                            <a:schemeClr val="dk1"/>
                          </a:solidFill>
                          <a:effectLst/>
                          <a:latin typeface="Times New Roman" pitchFamily="18" charset="0"/>
                          <a:ea typeface="+mn-ea"/>
                          <a:cs typeface="Times New Roman" pitchFamily="18" charset="0"/>
                        </a:rPr>
                        <a:t>: </a:t>
                      </a:r>
                      <a:r>
                        <a:rPr lang="en-US" sz="2200" b="0" dirty="0">
                          <a:latin typeface="Times New Roman" pitchFamily="18" charset="0"/>
                          <a:cs typeface="Times New Roman" pitchFamily="18" charset="0"/>
                        </a:rPr>
                        <a:t>Interest on which tax deductible, but not deducted</a:t>
                      </a:r>
                    </a:p>
                  </a:txBody>
                  <a:tcPr marL="9525" marR="9525" marT="952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2200" u="none" strike="noStrike" dirty="0" err="1">
                          <a:effectLst/>
                          <a:latin typeface="Times New Roman" pitchFamily="18" charset="0"/>
                          <a:cs typeface="Times New Roman" pitchFamily="18" charset="0"/>
                        </a:rPr>
                        <a:t>Rs</a:t>
                      </a:r>
                      <a:r>
                        <a:rPr lang="en-US" sz="2200" u="none" strike="noStrike" dirty="0">
                          <a:effectLst/>
                          <a:latin typeface="Times New Roman" pitchFamily="18" charset="0"/>
                          <a:cs typeface="Times New Roman" pitchFamily="18" charset="0"/>
                        </a:rPr>
                        <a:t> 45,000</a:t>
                      </a:r>
                      <a:endParaRPr lang="en-US" sz="2200" b="0" i="0" u="none" strike="noStrike" dirty="0">
                        <a:solidFill>
                          <a:srgbClr val="000000"/>
                        </a:solidFill>
                        <a:effectLst/>
                        <a:latin typeface="Times New Roman" pitchFamily="18" charset="0"/>
                        <a:cs typeface="Times New Roman" pitchFamily="18" charset="0"/>
                      </a:endParaRPr>
                    </a:p>
                  </a:txBody>
                  <a:tcPr marL="9525" marR="9525" marT="952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434928">
                <a:tc>
                  <a:txBody>
                    <a:bodyPr/>
                    <a:lstStyle/>
                    <a:p>
                      <a:pPr algn="ctr" fontAlgn="b"/>
                      <a:r>
                        <a:rPr lang="en-US" sz="2400" b="1" u="none" strike="noStrike" dirty="0">
                          <a:effectLst/>
                          <a:latin typeface="Times New Roman" pitchFamily="18" charset="0"/>
                          <a:cs typeface="Times New Roman" pitchFamily="18" charset="0"/>
                        </a:rPr>
                        <a:t>Total</a:t>
                      </a:r>
                      <a:endParaRPr lang="en-US" sz="2400" b="1" i="0" u="none" strike="noStrike" dirty="0">
                        <a:solidFill>
                          <a:srgbClr val="000000"/>
                        </a:solidFill>
                        <a:effectLst/>
                        <a:latin typeface="Times New Roman" pitchFamily="18" charset="0"/>
                        <a:cs typeface="Times New Roman" pitchFamily="18" charset="0"/>
                      </a:endParaRPr>
                    </a:p>
                  </a:txBody>
                  <a:tcPr marL="9525" marR="9525" marT="952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2400" b="1" u="none" strike="noStrike" dirty="0" err="1">
                          <a:effectLst/>
                          <a:latin typeface="Times New Roman" pitchFamily="18" charset="0"/>
                          <a:cs typeface="Times New Roman" pitchFamily="18" charset="0"/>
                        </a:rPr>
                        <a:t>Rs</a:t>
                      </a:r>
                      <a:r>
                        <a:rPr lang="en-US" sz="2400" b="1" u="none" strike="noStrike" dirty="0">
                          <a:effectLst/>
                          <a:latin typeface="Times New Roman" pitchFamily="18" charset="0"/>
                          <a:cs typeface="Times New Roman" pitchFamily="18" charset="0"/>
                        </a:rPr>
                        <a:t> 80,000</a:t>
                      </a:r>
                      <a:endParaRPr lang="en-US" sz="2400" b="1" i="0" u="none" strike="noStrike" dirty="0">
                        <a:solidFill>
                          <a:srgbClr val="000000"/>
                        </a:solidFill>
                        <a:effectLst/>
                        <a:latin typeface="Times New Roman" pitchFamily="18" charset="0"/>
                        <a:cs typeface="Times New Roman" pitchFamily="18" charset="0"/>
                      </a:endParaRPr>
                    </a:p>
                  </a:txBody>
                  <a:tcPr marL="9525" marR="9525" marT="952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7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2"/>
          <p:cNvSpPr>
            <a:spLocks noChangeArrowheads="1"/>
          </p:cNvSpPr>
          <p:nvPr/>
        </p:nvSpPr>
        <p:spPr bwMode="auto">
          <a:xfrm>
            <a:off x="228600" y="188640"/>
            <a:ext cx="8534400" cy="5632450"/>
          </a:xfrm>
          <a:prstGeom prst="rect">
            <a:avLst/>
          </a:prstGeom>
          <a:noFill/>
          <a:ln w="9525">
            <a:noFill/>
            <a:miter lim="800000"/>
            <a:headEnd/>
            <a:tailEnd/>
          </a:ln>
        </p:spPr>
        <p:txBody>
          <a:bodyPr>
            <a:spAutoFit/>
          </a:bodyPr>
          <a:lstStyle/>
          <a:p>
            <a:r>
              <a:rPr lang="en-US" altLang="en-US" sz="2400" b="1" u="sng" dirty="0">
                <a:latin typeface="Times New Roman" pitchFamily="18" charset="0"/>
                <a:cs typeface="Times New Roman" pitchFamily="18" charset="0"/>
              </a:rPr>
              <a:t>L: 4 Conditions to be complied as in proviso to S.201(1)</a:t>
            </a:r>
          </a:p>
          <a:p>
            <a:endParaRPr lang="en-US" altLang="en-US" sz="2400" dirty="0">
              <a:latin typeface="Times New Roman" pitchFamily="18" charset="0"/>
              <a:cs typeface="Times New Roman" pitchFamily="18" charset="0"/>
            </a:endParaRPr>
          </a:p>
          <a:p>
            <a:r>
              <a:rPr lang="en-US" altLang="en-US" sz="2400" dirty="0">
                <a:latin typeface="Times New Roman" pitchFamily="18" charset="0"/>
                <a:cs typeface="Times New Roman" pitchFamily="18" charset="0"/>
              </a:rPr>
              <a:t>[</a:t>
            </a:r>
            <a:r>
              <a:rPr lang="en-US" altLang="en-US" sz="2400" b="1" dirty="0">
                <a:latin typeface="Times New Roman" pitchFamily="18" charset="0"/>
                <a:cs typeface="Times New Roman" pitchFamily="18" charset="0"/>
              </a:rPr>
              <a:t>Provided</a:t>
            </a:r>
            <a:r>
              <a:rPr lang="en-US" altLang="en-US" sz="2400" dirty="0">
                <a:latin typeface="Times New Roman" pitchFamily="18" charset="0"/>
                <a:cs typeface="Times New Roman" pitchFamily="18" charset="0"/>
              </a:rPr>
              <a:t> that any person, including the principal officer of a company, who fails to deduct the whole or any part of the tax in accordance with the provisions of this Chapter on the sum paid to a resident or on the sum credited to the account of a resident shall not be deemed to be an assessee in default in respect of such tax if such resident—</a:t>
            </a:r>
          </a:p>
          <a:p>
            <a:r>
              <a:rPr lang="en-US" altLang="en-US" sz="2400" b="1" dirty="0">
                <a:latin typeface="Times New Roman" pitchFamily="18" charset="0"/>
                <a:cs typeface="Times New Roman" pitchFamily="18" charset="0"/>
              </a:rPr>
              <a:t>(</a:t>
            </a:r>
            <a:r>
              <a:rPr lang="en-US" altLang="en-US" sz="2400" b="1" i="1" dirty="0" err="1">
                <a:latin typeface="Times New Roman" pitchFamily="18" charset="0"/>
                <a:cs typeface="Times New Roman" pitchFamily="18" charset="0"/>
              </a:rPr>
              <a:t>i</a:t>
            </a:r>
            <a:r>
              <a:rPr lang="en-US" altLang="en-US" sz="2400" b="1" dirty="0">
                <a:latin typeface="Times New Roman" pitchFamily="18" charset="0"/>
                <a:cs typeface="Times New Roman" pitchFamily="18" charset="0"/>
              </a:rPr>
              <a:t>) has furnished his return of income under </a:t>
            </a:r>
            <a:r>
              <a:rPr lang="en-US" altLang="en-US" sz="2400" b="1" u="sng" dirty="0">
                <a:latin typeface="Times New Roman" pitchFamily="18" charset="0"/>
                <a:cs typeface="Times New Roman" pitchFamily="18" charset="0"/>
                <a:hlinkClick r:id="rId2"/>
              </a:rPr>
              <a:t>section 139</a:t>
            </a:r>
            <a:r>
              <a:rPr lang="en-US" altLang="en-US" sz="2400" b="1" dirty="0">
                <a:latin typeface="Times New Roman" pitchFamily="18" charset="0"/>
                <a:cs typeface="Times New Roman" pitchFamily="18" charset="0"/>
              </a:rPr>
              <a:t>;</a:t>
            </a:r>
          </a:p>
          <a:p>
            <a:r>
              <a:rPr lang="en-US" altLang="en-US" sz="2400" b="1" dirty="0">
                <a:latin typeface="Times New Roman" pitchFamily="18" charset="0"/>
                <a:cs typeface="Times New Roman" pitchFamily="18" charset="0"/>
              </a:rPr>
              <a:t>(</a:t>
            </a:r>
            <a:r>
              <a:rPr lang="en-US" altLang="en-US" sz="2400" b="1" i="1" dirty="0">
                <a:latin typeface="Times New Roman" pitchFamily="18" charset="0"/>
                <a:cs typeface="Times New Roman" pitchFamily="18" charset="0"/>
              </a:rPr>
              <a:t>ii</a:t>
            </a:r>
            <a:r>
              <a:rPr lang="en-US" altLang="en-US" sz="2400" b="1" dirty="0">
                <a:latin typeface="Times New Roman" pitchFamily="18" charset="0"/>
                <a:cs typeface="Times New Roman" pitchFamily="18" charset="0"/>
              </a:rPr>
              <a:t>) has taken into account such sum for computing income in such return of income; and</a:t>
            </a:r>
          </a:p>
          <a:p>
            <a:r>
              <a:rPr lang="en-US" altLang="en-US" sz="2400" b="1" dirty="0">
                <a:latin typeface="Times New Roman" pitchFamily="18" charset="0"/>
                <a:cs typeface="Times New Roman" pitchFamily="18" charset="0"/>
              </a:rPr>
              <a:t>(</a:t>
            </a:r>
            <a:r>
              <a:rPr lang="en-US" altLang="en-US" sz="2400" b="1" i="1" dirty="0">
                <a:latin typeface="Times New Roman" pitchFamily="18" charset="0"/>
                <a:cs typeface="Times New Roman" pitchFamily="18" charset="0"/>
              </a:rPr>
              <a:t>iii</a:t>
            </a:r>
            <a:r>
              <a:rPr lang="en-US" altLang="en-US" sz="2400" b="1" dirty="0">
                <a:latin typeface="Times New Roman" pitchFamily="18" charset="0"/>
                <a:cs typeface="Times New Roman" pitchFamily="18" charset="0"/>
              </a:rPr>
              <a:t>) has paid the tax due on the income declared by him in such return of income, </a:t>
            </a:r>
          </a:p>
          <a:p>
            <a:r>
              <a:rPr lang="en-US" altLang="en-US" sz="2400" b="1" dirty="0">
                <a:latin typeface="Times New Roman" pitchFamily="18" charset="0"/>
                <a:cs typeface="Times New Roman" pitchFamily="18" charset="0"/>
              </a:rPr>
              <a:t>(iv)and the person furnishes a certificate to this effect from an accountant in such form as may be prescribed:]</a:t>
            </a:r>
          </a:p>
        </p:txBody>
      </p:sp>
      <p:sp>
        <p:nvSpPr>
          <p:cNvPr id="2" name="Footer Placeholder 1"/>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7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7874" name="Picture 3"/>
          <p:cNvPicPr>
            <a:picLocks noChangeAspect="1" noChangeArrowheads="1"/>
          </p:cNvPicPr>
          <p:nvPr/>
        </p:nvPicPr>
        <p:blipFill>
          <a:blip r:embed="rId2"/>
          <a:srcRect l="15625" t="18889" r="14999" b="10001"/>
          <a:stretch>
            <a:fillRect/>
          </a:stretch>
        </p:blipFill>
        <p:spPr bwMode="auto">
          <a:xfrm>
            <a:off x="381000" y="228600"/>
            <a:ext cx="8458200" cy="5791200"/>
          </a:xfrm>
          <a:prstGeom prst="rect">
            <a:avLst/>
          </a:prstGeom>
          <a:noFill/>
          <a:ln w="9525">
            <a:noFill/>
            <a:miter lim="800000"/>
            <a:headEnd/>
            <a:tailEnd/>
          </a:ln>
        </p:spPr>
      </p:pic>
      <p:sp>
        <p:nvSpPr>
          <p:cNvPr id="2" name="Footer Placeholder 1"/>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7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8898" name="Picture 2"/>
          <p:cNvPicPr>
            <a:picLocks noChangeAspect="1" noChangeArrowheads="1"/>
          </p:cNvPicPr>
          <p:nvPr/>
        </p:nvPicPr>
        <p:blipFill>
          <a:blip r:embed="rId2"/>
          <a:srcRect l="16251" t="16667" r="13126" b="25555"/>
          <a:stretch>
            <a:fillRect/>
          </a:stretch>
        </p:blipFill>
        <p:spPr bwMode="auto">
          <a:xfrm>
            <a:off x="228600" y="304800"/>
            <a:ext cx="8610600" cy="5181600"/>
          </a:xfrm>
          <a:prstGeom prst="rect">
            <a:avLst/>
          </a:prstGeom>
          <a:noFill/>
          <a:ln w="9525">
            <a:noFill/>
            <a:miter lim="800000"/>
            <a:headEnd/>
            <a:tailEnd/>
          </a:ln>
        </p:spPr>
      </p:pic>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922" name="Picture 2"/>
          <p:cNvPicPr>
            <a:picLocks noChangeAspect="1" noChangeArrowheads="1"/>
          </p:cNvPicPr>
          <p:nvPr/>
        </p:nvPicPr>
        <p:blipFill>
          <a:blip r:embed="rId2"/>
          <a:srcRect l="16251" t="14444" r="14999" b="42989"/>
          <a:stretch>
            <a:fillRect/>
          </a:stretch>
        </p:blipFill>
        <p:spPr bwMode="auto">
          <a:xfrm>
            <a:off x="304800" y="228600"/>
            <a:ext cx="8382000" cy="4800600"/>
          </a:xfrm>
          <a:prstGeom prst="rect">
            <a:avLst/>
          </a:prstGeom>
          <a:noFill/>
          <a:ln w="9525">
            <a:noFill/>
            <a:miter lim="800000"/>
            <a:headEnd/>
            <a:tailEnd/>
          </a:ln>
        </p:spPr>
      </p:pic>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0946" name="Picture 3"/>
          <p:cNvPicPr>
            <a:picLocks noChangeAspect="1" noChangeArrowheads="1"/>
          </p:cNvPicPr>
          <p:nvPr/>
        </p:nvPicPr>
        <p:blipFill>
          <a:blip r:embed="rId2"/>
          <a:srcRect l="16251" t="56667" r="14375" b="7777"/>
          <a:stretch>
            <a:fillRect/>
          </a:stretch>
        </p:blipFill>
        <p:spPr bwMode="auto">
          <a:xfrm>
            <a:off x="228600" y="1066800"/>
            <a:ext cx="8458200" cy="2438400"/>
          </a:xfrm>
          <a:prstGeom prst="rect">
            <a:avLst/>
          </a:prstGeom>
          <a:noFill/>
          <a:ln w="9525">
            <a:noFill/>
            <a:miter lim="800000"/>
            <a:headEnd/>
            <a:tailEnd/>
          </a:ln>
        </p:spPr>
      </p:pic>
      <p:pic>
        <p:nvPicPr>
          <p:cNvPr id="210947" name="Picture 3"/>
          <p:cNvPicPr>
            <a:picLocks noChangeAspect="1" noChangeArrowheads="1"/>
          </p:cNvPicPr>
          <p:nvPr/>
        </p:nvPicPr>
        <p:blipFill>
          <a:blip r:embed="rId2"/>
          <a:srcRect l="16251" t="15556" r="14375" b="78888"/>
          <a:stretch>
            <a:fillRect/>
          </a:stretch>
        </p:blipFill>
        <p:spPr bwMode="auto">
          <a:xfrm>
            <a:off x="228600" y="1143000"/>
            <a:ext cx="8458200" cy="381000"/>
          </a:xfrm>
          <a:prstGeom prst="rect">
            <a:avLst/>
          </a:prstGeom>
          <a:noFill/>
          <a:ln w="9525">
            <a:noFill/>
            <a:miter lim="800000"/>
            <a:headEnd/>
            <a:tailEnd/>
          </a:ln>
        </p:spPr>
      </p:pic>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1970" name="Picture 2"/>
          <p:cNvPicPr>
            <a:picLocks noChangeAspect="1" noChangeArrowheads="1"/>
          </p:cNvPicPr>
          <p:nvPr/>
        </p:nvPicPr>
        <p:blipFill>
          <a:blip r:embed="rId2"/>
          <a:srcRect l="16251" t="12222" r="14999" b="5556"/>
          <a:stretch>
            <a:fillRect/>
          </a:stretch>
        </p:blipFill>
        <p:spPr bwMode="auto">
          <a:xfrm>
            <a:off x="228600" y="304800"/>
            <a:ext cx="8382000" cy="6096000"/>
          </a:xfrm>
          <a:prstGeom prst="rect">
            <a:avLst/>
          </a:prstGeom>
          <a:noFill/>
          <a:ln w="9525">
            <a:noFill/>
            <a:miter lim="800000"/>
            <a:headEnd/>
            <a:tailEnd/>
          </a:ln>
        </p:spPr>
      </p:pic>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2994" name="Picture 2"/>
          <p:cNvPicPr>
            <a:picLocks noChangeAspect="1" noChangeArrowheads="1"/>
          </p:cNvPicPr>
          <p:nvPr/>
        </p:nvPicPr>
        <p:blipFill>
          <a:blip r:embed="rId2"/>
          <a:srcRect l="16875" t="14444" r="14999" b="16667"/>
          <a:stretch>
            <a:fillRect/>
          </a:stretch>
        </p:blipFill>
        <p:spPr bwMode="auto">
          <a:xfrm>
            <a:off x="228600" y="381000"/>
            <a:ext cx="8305800" cy="5486400"/>
          </a:xfrm>
          <a:prstGeom prst="rect">
            <a:avLst/>
          </a:prstGeom>
          <a:noFill/>
          <a:ln w="9525">
            <a:noFill/>
            <a:miter lim="800000"/>
            <a:headEnd/>
            <a:tailEnd/>
          </a:ln>
        </p:spPr>
      </p:pic>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4018" name="Picture 2"/>
          <p:cNvPicPr>
            <a:picLocks noChangeAspect="1" noChangeArrowheads="1"/>
          </p:cNvPicPr>
          <p:nvPr/>
        </p:nvPicPr>
        <p:blipFill>
          <a:blip r:embed="rId2"/>
          <a:srcRect l="23125" t="21111" r="14999" b="52222"/>
          <a:stretch>
            <a:fillRect/>
          </a:stretch>
        </p:blipFill>
        <p:spPr bwMode="auto">
          <a:xfrm>
            <a:off x="381000" y="304800"/>
            <a:ext cx="8486775" cy="2438400"/>
          </a:xfrm>
          <a:prstGeom prst="rect">
            <a:avLst/>
          </a:prstGeom>
          <a:noFill/>
          <a:ln w="9525">
            <a:noFill/>
            <a:miter lim="800000"/>
            <a:headEnd/>
            <a:tailEnd/>
          </a:ln>
        </p:spPr>
      </p:pic>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Content Placeholder 2"/>
          <p:cNvSpPr>
            <a:spLocks noGrp="1"/>
          </p:cNvSpPr>
          <p:nvPr>
            <p:ph idx="1"/>
          </p:nvPr>
        </p:nvSpPr>
        <p:spPr>
          <a:xfrm>
            <a:off x="76200" y="76200"/>
            <a:ext cx="8915400" cy="6324600"/>
          </a:xfrm>
        </p:spPr>
        <p:txBody>
          <a:bodyPr/>
          <a:lstStyle/>
          <a:p>
            <a:pPr algn="just" eaLnBrk="1" hangingPunct="1">
              <a:buFont typeface="Arial" pitchFamily="34" charset="0"/>
              <a:buNone/>
            </a:pPr>
            <a:r>
              <a:rPr lang="en-US" altLang="en-US" sz="2400" b="1" u="sng" dirty="0">
                <a:solidFill>
                  <a:schemeClr val="tx1"/>
                </a:solidFill>
                <a:latin typeface="Times New Roman" pitchFamily="18" charset="0"/>
                <a:cs typeface="Times New Roman" pitchFamily="18" charset="0"/>
              </a:rPr>
              <a:t>CLAUSE NO. 34(c)</a:t>
            </a:r>
          </a:p>
          <a:p>
            <a:pPr algn="just" eaLnBrk="1" hangingPunct="1">
              <a:buFont typeface="Arial" pitchFamily="34" charset="0"/>
              <a:buNone/>
            </a:pPr>
            <a:r>
              <a:rPr lang="en-US" altLang="en-US" sz="2400" b="1" dirty="0">
                <a:solidFill>
                  <a:schemeClr val="tx1"/>
                </a:solidFill>
                <a:latin typeface="Times New Roman" pitchFamily="18" charset="0"/>
                <a:cs typeface="Times New Roman" pitchFamily="18" charset="0"/>
              </a:rPr>
              <a:t>	Whether </a:t>
            </a:r>
            <a:r>
              <a:rPr lang="en-US" altLang="en-US" sz="2400" b="1" dirty="0" err="1">
                <a:solidFill>
                  <a:schemeClr val="tx1"/>
                </a:solidFill>
                <a:latin typeface="Times New Roman" pitchFamily="18" charset="0"/>
                <a:cs typeface="Times New Roman" pitchFamily="18" charset="0"/>
              </a:rPr>
              <a:t>assessee</a:t>
            </a:r>
            <a:r>
              <a:rPr lang="en-US" altLang="en-US" sz="2400" b="1" dirty="0">
                <a:solidFill>
                  <a:schemeClr val="tx1"/>
                </a:solidFill>
                <a:latin typeface="Times New Roman" pitchFamily="18" charset="0"/>
                <a:cs typeface="Times New Roman" pitchFamily="18" charset="0"/>
              </a:rPr>
              <a:t> liable to pay interest u/s 201(1A) 206C(7) ? If yes, the details thereof are to be furnished in the following format: </a:t>
            </a:r>
          </a:p>
          <a:p>
            <a:pPr algn="just" eaLnBrk="1" hangingPunct="1">
              <a:buFont typeface="Arial" pitchFamily="34" charset="0"/>
              <a:buNone/>
            </a:pPr>
            <a:r>
              <a:rPr lang="en-US" altLang="en-US" sz="2400" dirty="0">
                <a:solidFill>
                  <a:schemeClr val="tx1"/>
                </a:solidFill>
                <a:latin typeface="Times New Roman" pitchFamily="18" charset="0"/>
                <a:cs typeface="Times New Roman" pitchFamily="18" charset="0"/>
              </a:rPr>
              <a:t>	</a:t>
            </a:r>
          </a:p>
          <a:p>
            <a:pPr algn="just" eaLnBrk="1" hangingPunct="1">
              <a:buFont typeface="Arial" pitchFamily="34" charset="0"/>
              <a:buNone/>
            </a:pPr>
            <a:endParaRPr lang="en-US" altLang="en-US" sz="2400" dirty="0">
              <a:solidFill>
                <a:schemeClr val="tx1"/>
              </a:solidFill>
              <a:latin typeface="Times New Roman" pitchFamily="18" charset="0"/>
              <a:cs typeface="Times New Roman" pitchFamily="18" charset="0"/>
            </a:endParaRPr>
          </a:p>
          <a:p>
            <a:pPr algn="just" eaLnBrk="1" hangingPunct="1">
              <a:buFont typeface="Arial" pitchFamily="34" charset="0"/>
              <a:buNone/>
            </a:pPr>
            <a:endParaRPr lang="en-US" altLang="en-US" sz="2400" dirty="0">
              <a:solidFill>
                <a:schemeClr val="tx1"/>
              </a:solidFill>
              <a:latin typeface="Times New Roman" pitchFamily="18" charset="0"/>
              <a:cs typeface="Times New Roman" pitchFamily="18" charset="0"/>
            </a:endParaRPr>
          </a:p>
          <a:p>
            <a:pPr algn="just" eaLnBrk="1" hangingPunct="1">
              <a:buFont typeface="Arial" pitchFamily="34" charset="0"/>
              <a:buNone/>
            </a:pPr>
            <a:endParaRPr lang="en-US" altLang="en-US" sz="2400" dirty="0">
              <a:solidFill>
                <a:schemeClr val="tx1"/>
              </a:solidFill>
              <a:latin typeface="Times New Roman" pitchFamily="18" charset="0"/>
              <a:cs typeface="Times New Roman" pitchFamily="18" charset="0"/>
            </a:endParaRPr>
          </a:p>
          <a:p>
            <a:pPr algn="just" eaLnBrk="1" hangingPunct="1">
              <a:buFont typeface="Arial" pitchFamily="34" charset="0"/>
              <a:buNone/>
            </a:pPr>
            <a:endParaRPr lang="en-US" altLang="en-US" sz="2400" dirty="0">
              <a:solidFill>
                <a:schemeClr val="tx1"/>
              </a:solidFill>
              <a:latin typeface="Times New Roman" pitchFamily="18" charset="0"/>
              <a:cs typeface="Times New Roman" pitchFamily="18" charset="0"/>
            </a:endParaRPr>
          </a:p>
        </p:txBody>
      </p:sp>
      <p:graphicFrame>
        <p:nvGraphicFramePr>
          <p:cNvPr id="5" name="Table 4"/>
          <p:cNvGraphicFramePr>
            <a:graphicFrameLocks noGrp="1"/>
          </p:cNvGraphicFramePr>
          <p:nvPr/>
        </p:nvGraphicFramePr>
        <p:xfrm>
          <a:off x="304800" y="2371725"/>
          <a:ext cx="8534400" cy="1285240"/>
        </p:xfrm>
        <a:graphic>
          <a:graphicData uri="http://schemas.openxmlformats.org/drawingml/2006/table">
            <a:tbl>
              <a:tblPr firstRow="1" bandRow="1">
                <a:tableStyleId>{5C22544A-7EE6-4342-B048-85BDC9FD1C3A}</a:tableStyleId>
              </a:tblPr>
              <a:tblGrid>
                <a:gridCol w="2297723">
                  <a:extLst>
                    <a:ext uri="{9D8B030D-6E8A-4147-A177-3AD203B41FA5}">
                      <a16:colId xmlns:a16="http://schemas.microsoft.com/office/drawing/2014/main" val="20000"/>
                    </a:ext>
                  </a:extLst>
                </a:gridCol>
                <a:gridCol w="2790093">
                  <a:extLst>
                    <a:ext uri="{9D8B030D-6E8A-4147-A177-3AD203B41FA5}">
                      <a16:colId xmlns:a16="http://schemas.microsoft.com/office/drawing/2014/main" val="20001"/>
                    </a:ext>
                  </a:extLst>
                </a:gridCol>
                <a:gridCol w="3446584">
                  <a:extLst>
                    <a:ext uri="{9D8B030D-6E8A-4147-A177-3AD203B41FA5}">
                      <a16:colId xmlns:a16="http://schemas.microsoft.com/office/drawing/2014/main" val="20002"/>
                    </a:ext>
                  </a:extLst>
                </a:gridCol>
              </a:tblGrid>
              <a:tr h="370840">
                <a:tc>
                  <a:txBody>
                    <a:bodyPr/>
                    <a:lstStyle/>
                    <a:p>
                      <a:pPr algn="ctr"/>
                      <a:r>
                        <a:rPr kumimoji="0" lang="en-US" sz="1800" b="1" kern="1200" baseline="0" dirty="0">
                          <a:solidFill>
                            <a:schemeClr val="tx1"/>
                          </a:solidFill>
                          <a:latin typeface="Times New Roman" pitchFamily="18" charset="0"/>
                          <a:ea typeface="+mn-ea"/>
                          <a:cs typeface="Times New Roman" pitchFamily="18" charset="0"/>
                        </a:rPr>
                        <a:t>Tax deduction and collection Account Number (TAN)</a:t>
                      </a:r>
                      <a:endParaRPr lang="en-US" dirty="0">
                        <a:solidFill>
                          <a:schemeClr val="tx1"/>
                        </a:solidFill>
                        <a:latin typeface="Times New Roman" pitchFamily="18" charset="0"/>
                        <a:cs typeface="Times New Roman" pitchFamily="18" charset="0"/>
                      </a:endParaRPr>
                    </a:p>
                  </a:txBody>
                  <a:tcPr>
                    <a:solidFill>
                      <a:srgbClr val="FFFFAF"/>
                    </a:solidFill>
                  </a:tcPr>
                </a:tc>
                <a:tc>
                  <a:txBody>
                    <a:bodyPr/>
                    <a:lstStyle/>
                    <a:p>
                      <a:pPr algn="ctr"/>
                      <a:r>
                        <a:rPr kumimoji="0" lang="en-US" sz="1800" b="1" kern="1200" baseline="0" dirty="0">
                          <a:solidFill>
                            <a:schemeClr val="tx1"/>
                          </a:solidFill>
                          <a:latin typeface="Times New Roman" pitchFamily="18" charset="0"/>
                          <a:ea typeface="+mn-ea"/>
                          <a:cs typeface="Times New Roman" pitchFamily="18" charset="0"/>
                        </a:rPr>
                        <a:t>Amount of interest u/s 201(1A)/ 206C(7) is payable</a:t>
                      </a:r>
                      <a:endParaRPr lang="en-US" dirty="0">
                        <a:solidFill>
                          <a:schemeClr val="tx1"/>
                        </a:solidFill>
                        <a:latin typeface="Times New Roman" pitchFamily="18" charset="0"/>
                        <a:cs typeface="Times New Roman" pitchFamily="18" charset="0"/>
                      </a:endParaRPr>
                    </a:p>
                  </a:txBody>
                  <a:tcPr>
                    <a:solidFill>
                      <a:srgbClr val="FFFFAF"/>
                    </a:solidFill>
                  </a:tcPr>
                </a:tc>
                <a:tc>
                  <a:txBody>
                    <a:bodyPr/>
                    <a:lstStyle/>
                    <a:p>
                      <a:pPr algn="ctr"/>
                      <a:r>
                        <a:rPr kumimoji="0" lang="en-US" sz="1800" b="1" kern="1200" baseline="0" dirty="0">
                          <a:solidFill>
                            <a:schemeClr val="tx1"/>
                          </a:solidFill>
                          <a:latin typeface="Times New Roman" pitchFamily="18" charset="0"/>
                          <a:ea typeface="+mn-ea"/>
                          <a:cs typeface="Times New Roman" pitchFamily="18" charset="0"/>
                        </a:rPr>
                        <a:t>Amount paid out of column (2) along with date of payment.</a:t>
                      </a:r>
                      <a:endParaRPr lang="en-US" dirty="0">
                        <a:solidFill>
                          <a:schemeClr val="tx1"/>
                        </a:solidFill>
                        <a:latin typeface="Times New Roman" pitchFamily="18" charset="0"/>
                        <a:cs typeface="Times New Roman" pitchFamily="18" charset="0"/>
                      </a:endParaRPr>
                    </a:p>
                  </a:txBody>
                  <a:tcPr>
                    <a:solidFill>
                      <a:srgbClr val="FFFFAF"/>
                    </a:solidFill>
                  </a:tcPr>
                </a:tc>
                <a:extLst>
                  <a:ext uri="{0D108BD9-81ED-4DB2-BD59-A6C34878D82A}">
                    <a16:rowId xmlns:a16="http://schemas.microsoft.com/office/drawing/2014/main" val="10000"/>
                  </a:ext>
                </a:extLst>
              </a:tr>
              <a:tr h="370840">
                <a:tc>
                  <a:txBody>
                    <a:bodyPr/>
                    <a:lstStyle/>
                    <a:p>
                      <a:endParaRPr lang="en-US" dirty="0">
                        <a:solidFill>
                          <a:schemeClr val="tx1"/>
                        </a:solidFill>
                        <a:latin typeface="Times New Roman" pitchFamily="18" charset="0"/>
                        <a:cs typeface="Times New Roman" pitchFamily="18" charset="0"/>
                      </a:endParaRPr>
                    </a:p>
                  </a:txBody>
                  <a:tcPr/>
                </a:tc>
                <a:tc>
                  <a:txBody>
                    <a:bodyPr/>
                    <a:lstStyle/>
                    <a:p>
                      <a:endParaRPr lang="en-US" dirty="0">
                        <a:solidFill>
                          <a:schemeClr val="tx1"/>
                        </a:solidFill>
                        <a:latin typeface="Times New Roman" pitchFamily="18" charset="0"/>
                        <a:cs typeface="Times New Roman" pitchFamily="18" charset="0"/>
                      </a:endParaRPr>
                    </a:p>
                  </a:txBody>
                  <a:tcPr/>
                </a:tc>
                <a:tc>
                  <a:txBody>
                    <a:bodyPr/>
                    <a:lstStyle/>
                    <a:p>
                      <a:endParaRPr lang="en-US" dirty="0">
                        <a:solidFill>
                          <a:schemeClr val="tx1"/>
                        </a:solidFill>
                        <a:latin typeface="Times New Roman" pitchFamily="18" charset="0"/>
                        <a:cs typeface="Times New Roman" pitchFamily="18" charset="0"/>
                      </a:endParaRPr>
                    </a:p>
                  </a:txBody>
                  <a:tcPr/>
                </a:tc>
                <a:extLst>
                  <a:ext uri="{0D108BD9-81ED-4DB2-BD59-A6C34878D82A}">
                    <a16:rowId xmlns:a16="http://schemas.microsoft.com/office/drawing/2014/main" val="10001"/>
                  </a:ext>
                </a:extLst>
              </a:tr>
            </a:tbl>
          </a:graphicData>
        </a:graphic>
      </p:graphicFrame>
      <p:pic>
        <p:nvPicPr>
          <p:cNvPr id="215057" name="Picture 2" descr="C:\Users\apoorva\Desktop\Capture12.JPG"/>
          <p:cNvPicPr>
            <a:picLocks noChangeAspect="1" noChangeArrowheads="1"/>
          </p:cNvPicPr>
          <p:nvPr/>
        </p:nvPicPr>
        <p:blipFill>
          <a:blip r:embed="rId2"/>
          <a:srcRect/>
          <a:stretch>
            <a:fillRect/>
          </a:stretch>
        </p:blipFill>
        <p:spPr bwMode="auto">
          <a:xfrm>
            <a:off x="5410200" y="3429000"/>
            <a:ext cx="3048000" cy="914400"/>
          </a:xfrm>
          <a:prstGeom prst="rect">
            <a:avLst/>
          </a:prstGeom>
          <a:noFill/>
          <a:ln w="9525">
            <a:solidFill>
              <a:srgbClr val="FF0000"/>
            </a:solidFill>
            <a:miter lim="800000"/>
            <a:headEnd/>
            <a:tailEnd/>
          </a:ln>
        </p:spPr>
      </p:pic>
      <p:cxnSp>
        <p:nvCxnSpPr>
          <p:cNvPr id="7" name="Straight Arrow Connector 6"/>
          <p:cNvCxnSpPr/>
          <p:nvPr/>
        </p:nvCxnSpPr>
        <p:spPr>
          <a:xfrm>
            <a:off x="7010400" y="2971800"/>
            <a:ext cx="0" cy="457200"/>
          </a:xfrm>
          <a:prstGeom prst="straightConnector1">
            <a:avLst/>
          </a:prstGeom>
          <a:ln w="317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object 2"/>
          <p:cNvSpPr txBox="1">
            <a:spLocks noChangeArrowheads="1"/>
          </p:cNvSpPr>
          <p:nvPr/>
        </p:nvSpPr>
        <p:spPr bwMode="auto">
          <a:xfrm>
            <a:off x="228600" y="838200"/>
            <a:ext cx="8686800" cy="4929188"/>
          </a:xfrm>
          <a:prstGeom prst="rect">
            <a:avLst/>
          </a:prstGeom>
          <a:noFill/>
          <a:ln w="9525">
            <a:noFill/>
            <a:miter lim="800000"/>
            <a:headEnd/>
            <a:tailEnd/>
          </a:ln>
        </p:spPr>
        <p:txBody>
          <a:bodyPr lIns="0" tIns="0" rIns="0" bIns="0">
            <a:spAutoFit/>
          </a:bodyPr>
          <a:lstStyle/>
          <a:p>
            <a:pPr marL="12700" algn="just"/>
            <a:r>
              <a:rPr lang="en-US" sz="2400" dirty="0">
                <a:latin typeface="Times New Roman" pitchFamily="18" charset="0"/>
                <a:ea typeface="Century Gothic" pitchFamily="34" charset="0"/>
                <a:cs typeface="Times New Roman" pitchFamily="18" charset="0"/>
              </a:rPr>
              <a:t>Interest u/s. 201(1A) / 206C(7)</a:t>
            </a:r>
          </a:p>
          <a:p>
            <a:pPr marL="12700" algn="just">
              <a:buFont typeface="Wingdings" pitchFamily="2" charset="2"/>
              <a:buChar char=""/>
            </a:pPr>
            <a:r>
              <a:rPr lang="en-US" sz="2400" dirty="0">
                <a:latin typeface="Times New Roman" pitchFamily="18" charset="0"/>
                <a:ea typeface="Century Gothic" pitchFamily="34" charset="0"/>
                <a:cs typeface="Times New Roman" pitchFamily="18" charset="0"/>
              </a:rPr>
              <a:t>Invariably, there is a difference in number of months as computed by Traces &amp; by the </a:t>
            </a:r>
            <a:r>
              <a:rPr lang="en-US" sz="2400" dirty="0" err="1">
                <a:latin typeface="Times New Roman" pitchFamily="18" charset="0"/>
                <a:ea typeface="Century Gothic" pitchFamily="34" charset="0"/>
                <a:cs typeface="Times New Roman" pitchFamily="18" charset="0"/>
              </a:rPr>
              <a:t>assessee</a:t>
            </a:r>
            <a:r>
              <a:rPr lang="en-US" sz="2400" dirty="0">
                <a:latin typeface="Times New Roman" pitchFamily="18" charset="0"/>
                <a:ea typeface="Century Gothic" pitchFamily="34" charset="0"/>
                <a:cs typeface="Times New Roman" pitchFamily="18" charset="0"/>
              </a:rPr>
              <a:t>.</a:t>
            </a:r>
          </a:p>
          <a:p>
            <a:pPr marL="12700" algn="just">
              <a:buFont typeface="Wingdings" pitchFamily="2" charset="2"/>
              <a:buChar char=""/>
            </a:pPr>
            <a:r>
              <a:rPr lang="en-US" sz="2400" dirty="0">
                <a:latin typeface="Times New Roman" pitchFamily="18" charset="0"/>
                <a:ea typeface="Century Gothic" pitchFamily="34" charset="0"/>
                <a:cs typeface="Times New Roman" pitchFamily="18" charset="0"/>
              </a:rPr>
              <a:t>Should auditor take cognizance of default notices?</a:t>
            </a:r>
          </a:p>
          <a:p>
            <a:pPr marL="695325" lvl="1" indent="-342900" algn="just">
              <a:spcBef>
                <a:spcPts val="513"/>
              </a:spcBef>
              <a:buFont typeface="Courier New" pitchFamily="49" charset="0"/>
              <a:buChar char="o"/>
            </a:pPr>
            <a:r>
              <a:rPr lang="en-US" sz="2400" dirty="0">
                <a:latin typeface="Times New Roman" pitchFamily="18" charset="0"/>
                <a:ea typeface="Century Gothic" pitchFamily="34" charset="0"/>
                <a:cs typeface="Times New Roman" pitchFamily="18" charset="0"/>
              </a:rPr>
              <a:t>The Guidance Note specifically mentions verification of the amounts with Part – G of Form 26AS. However, he can recalculate if he is of the opinion that 26AS has the wrong figure.</a:t>
            </a:r>
          </a:p>
          <a:p>
            <a:pPr marL="695325" lvl="1" indent="-342900" algn="just">
              <a:spcBef>
                <a:spcPts val="475"/>
              </a:spcBef>
              <a:buFont typeface="Courier New" pitchFamily="49" charset="0"/>
              <a:buChar char="o"/>
            </a:pPr>
            <a:r>
              <a:rPr lang="en-US" sz="2400" dirty="0">
                <a:latin typeface="Times New Roman" pitchFamily="18" charset="0"/>
                <a:ea typeface="Century Gothic" pitchFamily="34" charset="0"/>
                <a:cs typeface="Times New Roman" pitchFamily="18" charset="0"/>
              </a:rPr>
              <a:t>This needs to be specifically mentioned in the observation/ qualification section in Form 3CA or 3CB, as the case may be, as per the Guidance Note</a:t>
            </a:r>
          </a:p>
          <a:p>
            <a:pPr marL="12700" algn="just">
              <a:buFont typeface="Wingdings" pitchFamily="2" charset="2"/>
              <a:buChar char=""/>
            </a:pPr>
            <a:r>
              <a:rPr lang="en-US" sz="2400" dirty="0">
                <a:latin typeface="Times New Roman" pitchFamily="18" charset="0"/>
                <a:ea typeface="Century Gothic" pitchFamily="34" charset="0"/>
                <a:cs typeface="Times New Roman" pitchFamily="18" charset="0"/>
              </a:rPr>
              <a:t>To take demand as per rectification application or as per CPC? As per Guidance Note - If different view from 26AS permissible, same shall apply here</a:t>
            </a:r>
          </a:p>
        </p:txBody>
      </p:sp>
      <p:sp>
        <p:nvSpPr>
          <p:cNvPr id="7" name="object 7"/>
          <p:cNvSpPr txBox="1">
            <a:spLocks noGrp="1"/>
          </p:cNvSpPr>
          <p:nvPr>
            <p:ph type="title"/>
          </p:nvPr>
        </p:nvSpPr>
        <p:spPr>
          <a:xfrm>
            <a:off x="228600" y="-152400"/>
            <a:ext cx="8229600" cy="1143000"/>
          </a:xfrm>
        </p:spPr>
        <p:txBody>
          <a:bodyPr>
            <a:normAutofit/>
          </a:bodyPr>
          <a:lstStyle/>
          <a:p>
            <a:pPr algn="l" eaLnBrk="1" fontAlgn="auto" hangingPunct="1">
              <a:spcBef>
                <a:spcPts val="0"/>
              </a:spcBef>
              <a:spcAft>
                <a:spcPts val="0"/>
              </a:spcAft>
              <a:defRPr/>
            </a:pPr>
            <a:r>
              <a:rPr lang="en-IN" sz="2800" b="1" u="sng" dirty="0">
                <a:solidFill>
                  <a:schemeClr val="tx1"/>
                </a:solidFill>
                <a:latin typeface="Times New Roman" pitchFamily="18" charset="0"/>
                <a:cs typeface="Times New Roman" pitchFamily="18" charset="0"/>
              </a:rPr>
              <a:t>CLAUSE</a:t>
            </a:r>
            <a:r>
              <a:rPr sz="3200" b="1" u="sng" dirty="0">
                <a:solidFill>
                  <a:schemeClr val="tx1"/>
                </a:solidFill>
                <a:latin typeface="Times New Roman" pitchFamily="18" charset="0"/>
                <a:cs typeface="Times New Roman" pitchFamily="18" charset="0"/>
              </a:rPr>
              <a:t>.</a:t>
            </a:r>
            <a:r>
              <a:rPr sz="3200" b="1" u="sng" spc="265" dirty="0">
                <a:solidFill>
                  <a:schemeClr val="tx1"/>
                </a:solidFill>
                <a:latin typeface="Times New Roman" pitchFamily="18" charset="0"/>
                <a:cs typeface="Times New Roman" pitchFamily="18" charset="0"/>
              </a:rPr>
              <a:t> </a:t>
            </a:r>
            <a:r>
              <a:rPr sz="3200" b="1" u="sng" dirty="0">
                <a:solidFill>
                  <a:schemeClr val="tx1"/>
                </a:solidFill>
                <a:latin typeface="Times New Roman" pitchFamily="18" charset="0"/>
                <a:cs typeface="Times New Roman" pitchFamily="18" charset="0"/>
              </a:rPr>
              <a:t>34(c)</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Content Placeholder 2"/>
          <p:cNvSpPr>
            <a:spLocks noGrp="1"/>
          </p:cNvSpPr>
          <p:nvPr>
            <p:ph idx="1"/>
          </p:nvPr>
        </p:nvSpPr>
        <p:spPr>
          <a:xfrm>
            <a:off x="76200" y="228600"/>
            <a:ext cx="8839200" cy="5897563"/>
          </a:xfrm>
        </p:spPr>
        <p:txBody>
          <a:bodyPr/>
          <a:lstStyle/>
          <a:p>
            <a:pPr marL="109728" indent="0" algn="just" eaLnBrk="1" hangingPunct="1">
              <a:buNone/>
            </a:pPr>
            <a:r>
              <a:rPr lang="en-US" altLang="en-US" sz="2400" dirty="0">
                <a:solidFill>
                  <a:schemeClr val="tx1"/>
                </a:solidFill>
                <a:latin typeface="Times New Roman" pitchFamily="18" charset="0"/>
                <a:cs typeface="Times New Roman" pitchFamily="18" charset="0"/>
              </a:rPr>
              <a:t>Interest U/s. 201(1A)(</a:t>
            </a:r>
            <a:r>
              <a:rPr lang="en-US" altLang="en-US" sz="2400" dirty="0" err="1">
                <a:solidFill>
                  <a:schemeClr val="tx1"/>
                </a:solidFill>
                <a:latin typeface="Times New Roman" pitchFamily="18" charset="0"/>
                <a:cs typeface="Times New Roman" pitchFamily="18" charset="0"/>
              </a:rPr>
              <a:t>i</a:t>
            </a:r>
            <a:r>
              <a:rPr lang="en-US" altLang="en-US" sz="2400" dirty="0">
                <a:solidFill>
                  <a:schemeClr val="tx1"/>
                </a:solidFill>
                <a:latin typeface="Times New Roman" pitchFamily="18" charset="0"/>
                <a:cs typeface="Times New Roman" pitchFamily="18" charset="0"/>
              </a:rPr>
              <a:t>) 1% for every month or part of a month on the amount of such tax from the date on which such tax was deductible to the date on which such tax is deducted; and U/s. 201(1A) (ii) 1.5% for every month or part of a month on the amount of such tax from the date on which such tax was deducted to the date on which such tax is actually paid.</a:t>
            </a:r>
          </a:p>
          <a:p>
            <a:pPr marL="109728" indent="0" algn="just">
              <a:buNone/>
            </a:pPr>
            <a:endParaRPr lang="en-US" altLang="en-US" sz="2400" dirty="0">
              <a:solidFill>
                <a:schemeClr val="tx1"/>
              </a:solidFill>
              <a:latin typeface="Times New Roman" pitchFamily="18" charset="0"/>
              <a:cs typeface="Times New Roman" pitchFamily="18" charset="0"/>
            </a:endParaRPr>
          </a:p>
          <a:p>
            <a:pPr marL="109728" indent="0" algn="just" eaLnBrk="1" hangingPunct="1">
              <a:buNone/>
            </a:pPr>
            <a:r>
              <a:rPr lang="en-US" altLang="en-US" sz="2400" dirty="0">
                <a:solidFill>
                  <a:schemeClr val="tx1"/>
                </a:solidFill>
                <a:latin typeface="Times New Roman" pitchFamily="18" charset="0"/>
                <a:cs typeface="Times New Roman" pitchFamily="18" charset="0"/>
              </a:rPr>
              <a:t>Interest U/s. 206C(7) - Where a seller does not collect the tax or after collecting the tax fails to pay he shall be liable to pay simple interest at the rate of 1% p.m. or part thereof on the amount of such tax from the date on which such tax was collectible to the date on which the tax was actually paid.</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7104" y="357166"/>
            <a:ext cx="8563755" cy="5650125"/>
          </a:xfrm>
        </p:spPr>
        <p:txBody>
          <a:bodyPr/>
          <a:lstStyle/>
          <a:p>
            <a:pPr algn="just">
              <a:buNone/>
            </a:pPr>
            <a:r>
              <a:rPr lang="en-IN" sz="2800" b="1" dirty="0">
                <a:latin typeface="Times New Roman" panose="02020603050405020304" pitchFamily="18" charset="0"/>
                <a:cs typeface="Times New Roman" panose="02020603050405020304" pitchFamily="18" charset="0"/>
              </a:rPr>
              <a:t>OBSERVATION ON </a:t>
            </a:r>
            <a:r>
              <a:rPr lang="en-GB" sz="2800" b="1" dirty="0">
                <a:latin typeface="Times New Roman" panose="02020603050405020304" pitchFamily="18" charset="0"/>
                <a:cs typeface="Times New Roman" panose="02020603050405020304" pitchFamily="18" charset="0"/>
              </a:rPr>
              <a:t>STUDY ON COMPLIANCES IN REPORTING IN TAX AUDIT REPORT DATED 20.06.2022</a:t>
            </a:r>
            <a:endParaRPr lang="en-US" b="1" dirty="0"/>
          </a:p>
          <a:p>
            <a:pPr algn="just">
              <a:buNone/>
            </a:pPr>
            <a:r>
              <a:rPr lang="en-US" b="1" u="sng" dirty="0">
                <a:latin typeface="Times New Roman" panose="02020603050405020304" pitchFamily="18" charset="0"/>
                <a:cs typeface="Times New Roman" panose="02020603050405020304" pitchFamily="18" charset="0"/>
              </a:rPr>
              <a:t>While reviewing various tax audit reports it was observed that ‘date of payment’ of interest with respective amount were not reported under the relevant columns of this sub-clause.</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57188" y="1200150"/>
            <a:ext cx="8329612" cy="2990850"/>
          </a:xfrm>
        </p:spPr>
        <p:style>
          <a:lnRef idx="2">
            <a:schemeClr val="dk1"/>
          </a:lnRef>
          <a:fillRef idx="1">
            <a:schemeClr val="lt1"/>
          </a:fillRef>
          <a:effectRef idx="0">
            <a:schemeClr val="dk1"/>
          </a:effectRef>
          <a:fontRef idx="minor">
            <a:schemeClr val="dk1"/>
          </a:fontRef>
        </p:style>
        <p:txBody>
          <a:bodyPr rtlCol="0">
            <a:noAutofit/>
          </a:bodyPr>
          <a:lstStyle/>
          <a:p>
            <a:pPr algn="just" eaLnBrk="0" fontAlgn="auto" hangingPunct="0">
              <a:spcAft>
                <a:spcPts val="0"/>
              </a:spcAft>
              <a:buFont typeface="Arial" pitchFamily="34" charset="0"/>
              <a:buNone/>
              <a:defRPr/>
            </a:pPr>
            <a:r>
              <a:rPr lang="en-IN" sz="2400" dirty="0">
                <a:solidFill>
                  <a:schemeClr val="tx1"/>
                </a:solidFill>
                <a:latin typeface="Times New Roman" pitchFamily="18" charset="0"/>
                <a:cs typeface="Times New Roman" pitchFamily="18" charset="0"/>
              </a:rPr>
              <a:t>35. (</a:t>
            </a:r>
            <a:r>
              <a:rPr lang="en-IN" sz="2400" i="1" dirty="0">
                <a:solidFill>
                  <a:schemeClr val="tx1"/>
                </a:solidFill>
                <a:latin typeface="Times New Roman" pitchFamily="18" charset="0"/>
                <a:cs typeface="Times New Roman" pitchFamily="18" charset="0"/>
              </a:rPr>
              <a:t>a</a:t>
            </a:r>
            <a:r>
              <a:rPr lang="en-IN" sz="2400" dirty="0">
                <a:solidFill>
                  <a:schemeClr val="tx1"/>
                </a:solidFill>
                <a:latin typeface="Times New Roman" pitchFamily="18" charset="0"/>
                <a:cs typeface="Times New Roman" pitchFamily="18" charset="0"/>
              </a:rPr>
              <a:t>) In the case of a trading concern, give quantitative details of the principal items of goods traded  :</a:t>
            </a:r>
          </a:p>
          <a:p>
            <a:pPr marL="1028700" lvl="1" indent="-571500" algn="just" eaLnBrk="0" fontAlgn="auto" hangingPunct="0">
              <a:spcAft>
                <a:spcPts val="0"/>
              </a:spcAft>
              <a:buClrTx/>
              <a:buFont typeface="+mj-lt"/>
              <a:buAutoNum type="romanLcPeriod"/>
              <a:defRPr/>
            </a:pPr>
            <a:r>
              <a:rPr lang="en-IN" sz="2400" dirty="0">
                <a:solidFill>
                  <a:schemeClr val="tx1"/>
                </a:solidFill>
                <a:latin typeface="Times New Roman" pitchFamily="18" charset="0"/>
                <a:cs typeface="Times New Roman" pitchFamily="18" charset="0"/>
              </a:rPr>
              <a:t>Opening Stock;</a:t>
            </a:r>
          </a:p>
          <a:p>
            <a:pPr marL="1028700" lvl="1" indent="-571500" algn="just" eaLnBrk="0" fontAlgn="auto" hangingPunct="0">
              <a:spcAft>
                <a:spcPts val="0"/>
              </a:spcAft>
              <a:buClrTx/>
              <a:buFont typeface="+mj-lt"/>
              <a:buAutoNum type="romanLcPeriod"/>
              <a:defRPr/>
            </a:pPr>
            <a:r>
              <a:rPr lang="en-IN" sz="2400" dirty="0">
                <a:solidFill>
                  <a:schemeClr val="tx1"/>
                </a:solidFill>
                <a:latin typeface="Times New Roman" pitchFamily="18" charset="0"/>
                <a:cs typeface="Times New Roman" pitchFamily="18" charset="0"/>
              </a:rPr>
              <a:t>Purchases during the previous year;</a:t>
            </a:r>
          </a:p>
          <a:p>
            <a:pPr marL="1028700" lvl="1" indent="-571500" algn="just" eaLnBrk="0" fontAlgn="auto" hangingPunct="0">
              <a:spcAft>
                <a:spcPts val="0"/>
              </a:spcAft>
              <a:buClrTx/>
              <a:buFont typeface="+mj-lt"/>
              <a:buAutoNum type="romanLcPeriod"/>
              <a:defRPr/>
            </a:pPr>
            <a:r>
              <a:rPr lang="en-IN" sz="2400" dirty="0">
                <a:solidFill>
                  <a:schemeClr val="tx1"/>
                </a:solidFill>
                <a:latin typeface="Times New Roman" pitchFamily="18" charset="0"/>
                <a:cs typeface="Times New Roman" pitchFamily="18" charset="0"/>
              </a:rPr>
              <a:t>Sales during the previous year;</a:t>
            </a:r>
          </a:p>
          <a:p>
            <a:pPr marL="1028700" lvl="1" indent="-571500" algn="just" eaLnBrk="0" fontAlgn="auto" hangingPunct="0">
              <a:spcAft>
                <a:spcPts val="0"/>
              </a:spcAft>
              <a:buClrTx/>
              <a:buFont typeface="+mj-lt"/>
              <a:buAutoNum type="romanLcPeriod"/>
              <a:defRPr/>
            </a:pPr>
            <a:r>
              <a:rPr lang="en-IN" sz="2400" dirty="0">
                <a:solidFill>
                  <a:schemeClr val="tx1"/>
                </a:solidFill>
                <a:latin typeface="Times New Roman" pitchFamily="18" charset="0"/>
                <a:cs typeface="Times New Roman" pitchFamily="18" charset="0"/>
              </a:rPr>
              <a:t>Closing stock;</a:t>
            </a:r>
          </a:p>
          <a:p>
            <a:pPr marL="1028700" lvl="1" indent="-571500" algn="just" eaLnBrk="0" fontAlgn="auto" hangingPunct="0">
              <a:spcAft>
                <a:spcPts val="0"/>
              </a:spcAft>
              <a:buClrTx/>
              <a:buFont typeface="+mj-lt"/>
              <a:buAutoNum type="romanLcPeriod"/>
              <a:defRPr/>
            </a:pPr>
            <a:r>
              <a:rPr lang="en-IN" sz="2400" dirty="0">
                <a:solidFill>
                  <a:schemeClr val="tx1"/>
                </a:solidFill>
                <a:latin typeface="Times New Roman" pitchFamily="18" charset="0"/>
                <a:cs typeface="Times New Roman" pitchFamily="18" charset="0"/>
              </a:rPr>
              <a:t>Shortage / excess, if any</a:t>
            </a:r>
          </a:p>
        </p:txBody>
      </p:sp>
      <p:sp>
        <p:nvSpPr>
          <p:cNvPr id="3" name="Rectangle 2"/>
          <p:cNvSpPr/>
          <p:nvPr/>
        </p:nvSpPr>
        <p:spPr>
          <a:xfrm>
            <a:off x="304800" y="457200"/>
            <a:ext cx="2435282" cy="461665"/>
          </a:xfrm>
          <a:prstGeom prst="rect">
            <a:avLst/>
          </a:prstGeom>
        </p:spPr>
        <p:txBody>
          <a:bodyPr wrap="none">
            <a:spAutoFit/>
          </a:bodyPr>
          <a:lstStyle/>
          <a:p>
            <a:pPr algn="just"/>
            <a:r>
              <a:rPr lang="en-US" altLang="en-US" sz="2400" b="1" u="sng" dirty="0">
                <a:latin typeface="Times New Roman" pitchFamily="18" charset="0"/>
                <a:cs typeface="Times New Roman" pitchFamily="18" charset="0"/>
              </a:rPr>
              <a:t>CLAUSE NO. 35</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57188" y="285751"/>
            <a:ext cx="8329612" cy="5124450"/>
          </a:xfrm>
        </p:spPr>
        <p:style>
          <a:lnRef idx="2">
            <a:schemeClr val="dk1"/>
          </a:lnRef>
          <a:fillRef idx="1">
            <a:schemeClr val="lt1"/>
          </a:fillRef>
          <a:effectRef idx="0">
            <a:schemeClr val="dk1"/>
          </a:effectRef>
          <a:fontRef idx="minor">
            <a:schemeClr val="dk1"/>
          </a:fontRef>
        </p:style>
        <p:txBody>
          <a:bodyPr rtlCol="0">
            <a:noAutofit/>
          </a:bodyPr>
          <a:lstStyle/>
          <a:p>
            <a:pPr algn="just" eaLnBrk="0" fontAlgn="auto" hangingPunct="0">
              <a:spcAft>
                <a:spcPts val="0"/>
              </a:spcAft>
              <a:buFont typeface="Arial" pitchFamily="34" charset="0"/>
              <a:buNone/>
              <a:defRPr/>
            </a:pPr>
            <a:r>
              <a:rPr lang="en-IN" sz="2400" dirty="0">
                <a:solidFill>
                  <a:schemeClr val="tx1"/>
                </a:solidFill>
                <a:latin typeface="Times New Roman" pitchFamily="18" charset="0"/>
                <a:cs typeface="Times New Roman" pitchFamily="18" charset="0"/>
              </a:rPr>
              <a:t>(b)In the case of a manufacturing concern, give quantitative details of the principal items of raw materials, finished products and by-products :</a:t>
            </a:r>
          </a:p>
          <a:p>
            <a:pPr lvl="1" algn="just" eaLnBrk="0" fontAlgn="auto" hangingPunct="0">
              <a:spcAft>
                <a:spcPts val="0"/>
              </a:spcAft>
              <a:buFont typeface="Arial" pitchFamily="34" charset="0"/>
              <a:buNone/>
              <a:defRPr/>
            </a:pPr>
            <a:r>
              <a:rPr lang="en-IN" sz="2400" dirty="0">
                <a:solidFill>
                  <a:schemeClr val="tx1"/>
                </a:solidFill>
                <a:latin typeface="Times New Roman" pitchFamily="18" charset="0"/>
                <a:cs typeface="Times New Roman" pitchFamily="18" charset="0"/>
              </a:rPr>
              <a:t>A. Raw Materials :</a:t>
            </a:r>
          </a:p>
          <a:p>
            <a:pPr marL="1428750" lvl="2" indent="-514350" algn="just" eaLnBrk="0" fontAlgn="auto" hangingPunct="0">
              <a:spcAft>
                <a:spcPts val="0"/>
              </a:spcAft>
              <a:buClrTx/>
              <a:buFont typeface="+mj-lt"/>
              <a:buAutoNum type="romanLcPeriod"/>
              <a:defRPr/>
            </a:pPr>
            <a:r>
              <a:rPr lang="en-IN" dirty="0">
                <a:solidFill>
                  <a:schemeClr val="tx1"/>
                </a:solidFill>
                <a:latin typeface="Times New Roman" pitchFamily="18" charset="0"/>
                <a:cs typeface="Times New Roman" pitchFamily="18" charset="0"/>
              </a:rPr>
              <a:t>opening stock;</a:t>
            </a:r>
          </a:p>
          <a:p>
            <a:pPr marL="1428750" lvl="2" indent="-514350" algn="just" eaLnBrk="0" fontAlgn="auto" hangingPunct="0">
              <a:spcAft>
                <a:spcPts val="0"/>
              </a:spcAft>
              <a:buClrTx/>
              <a:buFont typeface="+mj-lt"/>
              <a:buAutoNum type="romanLcPeriod"/>
              <a:defRPr/>
            </a:pPr>
            <a:r>
              <a:rPr lang="en-IN" dirty="0">
                <a:solidFill>
                  <a:schemeClr val="tx1"/>
                </a:solidFill>
                <a:latin typeface="Times New Roman" pitchFamily="18" charset="0"/>
                <a:cs typeface="Times New Roman" pitchFamily="18" charset="0"/>
              </a:rPr>
              <a:t>purchases during the previous year;</a:t>
            </a:r>
          </a:p>
          <a:p>
            <a:pPr marL="1428750" lvl="2" indent="-514350" algn="just" eaLnBrk="0" fontAlgn="auto" hangingPunct="0">
              <a:spcAft>
                <a:spcPts val="0"/>
              </a:spcAft>
              <a:buClrTx/>
              <a:buFont typeface="+mj-lt"/>
              <a:buAutoNum type="romanLcPeriod"/>
              <a:defRPr/>
            </a:pPr>
            <a:r>
              <a:rPr lang="en-IN" dirty="0">
                <a:solidFill>
                  <a:schemeClr val="tx1"/>
                </a:solidFill>
                <a:latin typeface="Times New Roman" pitchFamily="18" charset="0"/>
                <a:cs typeface="Times New Roman" pitchFamily="18" charset="0"/>
              </a:rPr>
              <a:t>consumption during the previous year;</a:t>
            </a:r>
          </a:p>
          <a:p>
            <a:pPr marL="1428750" lvl="2" indent="-514350" algn="just" eaLnBrk="0" fontAlgn="auto" hangingPunct="0">
              <a:spcAft>
                <a:spcPts val="0"/>
              </a:spcAft>
              <a:buClrTx/>
              <a:buFont typeface="+mj-lt"/>
              <a:buAutoNum type="romanLcPeriod"/>
              <a:defRPr/>
            </a:pPr>
            <a:r>
              <a:rPr lang="en-IN" dirty="0">
                <a:solidFill>
                  <a:schemeClr val="tx1"/>
                </a:solidFill>
                <a:latin typeface="Times New Roman" pitchFamily="18" charset="0"/>
                <a:cs typeface="Times New Roman" pitchFamily="18" charset="0"/>
              </a:rPr>
              <a:t>sales during the previous year;</a:t>
            </a:r>
          </a:p>
          <a:p>
            <a:pPr marL="1428750" lvl="2" indent="-514350" algn="just" eaLnBrk="0" fontAlgn="auto" hangingPunct="0">
              <a:spcAft>
                <a:spcPts val="0"/>
              </a:spcAft>
              <a:buClrTx/>
              <a:buFont typeface="+mj-lt"/>
              <a:buAutoNum type="romanLcPeriod"/>
              <a:defRPr/>
            </a:pPr>
            <a:r>
              <a:rPr lang="en-IN" dirty="0">
                <a:solidFill>
                  <a:schemeClr val="tx1"/>
                </a:solidFill>
                <a:latin typeface="Times New Roman" pitchFamily="18" charset="0"/>
                <a:cs typeface="Times New Roman" pitchFamily="18" charset="0"/>
              </a:rPr>
              <a:t>closing stock;</a:t>
            </a:r>
          </a:p>
          <a:p>
            <a:pPr marL="1428750" lvl="2" indent="-514350" algn="just" eaLnBrk="0" fontAlgn="auto" hangingPunct="0">
              <a:spcAft>
                <a:spcPts val="0"/>
              </a:spcAft>
              <a:buClrTx/>
              <a:buFont typeface="+mj-lt"/>
              <a:buAutoNum type="romanLcPeriod"/>
              <a:defRPr/>
            </a:pPr>
            <a:r>
              <a:rPr lang="en-IN" dirty="0">
                <a:solidFill>
                  <a:schemeClr val="tx1"/>
                </a:solidFill>
                <a:latin typeface="Times New Roman" pitchFamily="18" charset="0"/>
                <a:cs typeface="Times New Roman" pitchFamily="18" charset="0"/>
              </a:rPr>
              <a:t>yield of finished products;</a:t>
            </a:r>
          </a:p>
          <a:p>
            <a:pPr marL="1428750" lvl="2" indent="-514350" algn="just" eaLnBrk="0" fontAlgn="auto" hangingPunct="0">
              <a:spcAft>
                <a:spcPts val="0"/>
              </a:spcAft>
              <a:buClrTx/>
              <a:buFont typeface="+mj-lt"/>
              <a:buAutoNum type="romanLcPeriod"/>
              <a:defRPr/>
            </a:pPr>
            <a:r>
              <a:rPr lang="en-IN" dirty="0">
                <a:solidFill>
                  <a:schemeClr val="tx1"/>
                </a:solidFill>
                <a:latin typeface="Times New Roman" pitchFamily="18" charset="0"/>
                <a:cs typeface="Times New Roman" pitchFamily="18" charset="0"/>
              </a:rPr>
              <a:t>percentage of yield;</a:t>
            </a:r>
          </a:p>
          <a:p>
            <a:pPr marL="1428750" lvl="2" indent="-514350" algn="just" eaLnBrk="0" fontAlgn="auto" hangingPunct="0">
              <a:spcAft>
                <a:spcPts val="0"/>
              </a:spcAft>
              <a:buClrTx/>
              <a:buFont typeface="+mj-lt"/>
              <a:buAutoNum type="romanLcPeriod"/>
              <a:defRPr/>
            </a:pPr>
            <a:r>
              <a:rPr lang="en-IN" dirty="0">
                <a:solidFill>
                  <a:schemeClr val="tx1"/>
                </a:solidFill>
                <a:latin typeface="Times New Roman" pitchFamily="18" charset="0"/>
                <a:cs typeface="Times New Roman" pitchFamily="18" charset="0"/>
              </a:rPr>
              <a:t>shortage/excess, if any.</a:t>
            </a:r>
            <a:endParaRPr lang="en-IN" sz="24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Content Placeholder 4"/>
          <p:cNvSpPr>
            <a:spLocks noGrp="1"/>
          </p:cNvSpPr>
          <p:nvPr>
            <p:ph idx="1"/>
          </p:nvPr>
        </p:nvSpPr>
        <p:spPr>
          <a:xfrm>
            <a:off x="357188" y="285751"/>
            <a:ext cx="8329612" cy="3143250"/>
          </a:xfrm>
        </p:spPr>
        <p:style>
          <a:lnRef idx="2">
            <a:schemeClr val="dk1"/>
          </a:lnRef>
          <a:fillRef idx="1">
            <a:schemeClr val="lt1"/>
          </a:fillRef>
          <a:effectRef idx="0">
            <a:schemeClr val="dk1"/>
          </a:effectRef>
          <a:fontRef idx="minor">
            <a:schemeClr val="dk1"/>
          </a:fontRef>
        </p:style>
        <p:txBody>
          <a:bodyPr>
            <a:noAutofit/>
          </a:bodyPr>
          <a:lstStyle/>
          <a:p>
            <a:pPr lvl="1" algn="just" eaLnBrk="0" hangingPunct="0">
              <a:buFont typeface="Arial" pitchFamily="34" charset="0"/>
              <a:buNone/>
            </a:pPr>
            <a:r>
              <a:rPr lang="en-IN" dirty="0">
                <a:solidFill>
                  <a:schemeClr val="tx1"/>
                </a:solidFill>
                <a:latin typeface="Times New Roman" pitchFamily="18" charset="0"/>
                <a:cs typeface="Times New Roman" pitchFamily="18" charset="0"/>
              </a:rPr>
              <a:t>B. 	Finished products/by-products :</a:t>
            </a:r>
          </a:p>
          <a:p>
            <a:pPr marL="1428750" lvl="2" indent="-514350" algn="just" eaLnBrk="0" hangingPunct="0">
              <a:buClrTx/>
              <a:buFont typeface="Calibri" pitchFamily="34" charset="0"/>
              <a:buAutoNum type="romanLcPeriod"/>
            </a:pPr>
            <a:r>
              <a:rPr lang="en-IN" dirty="0">
                <a:solidFill>
                  <a:schemeClr val="tx1"/>
                </a:solidFill>
                <a:latin typeface="Times New Roman" pitchFamily="18" charset="0"/>
                <a:cs typeface="Times New Roman" pitchFamily="18" charset="0"/>
              </a:rPr>
              <a:t>opening stock;</a:t>
            </a:r>
          </a:p>
          <a:p>
            <a:pPr marL="1428750" lvl="2" indent="-514350" algn="just" eaLnBrk="0" hangingPunct="0">
              <a:buClrTx/>
              <a:buFont typeface="Calibri" pitchFamily="34" charset="0"/>
              <a:buAutoNum type="romanLcPeriod"/>
            </a:pPr>
            <a:r>
              <a:rPr lang="en-IN" dirty="0">
                <a:solidFill>
                  <a:schemeClr val="tx1"/>
                </a:solidFill>
                <a:latin typeface="Times New Roman" pitchFamily="18" charset="0"/>
                <a:cs typeface="Times New Roman" pitchFamily="18" charset="0"/>
              </a:rPr>
              <a:t>purchases during the previous year;</a:t>
            </a:r>
          </a:p>
          <a:p>
            <a:pPr marL="1428750" lvl="2" indent="-514350" algn="just" eaLnBrk="0" hangingPunct="0">
              <a:buClrTx/>
              <a:buFont typeface="Calibri" pitchFamily="34" charset="0"/>
              <a:buAutoNum type="romanLcPeriod"/>
            </a:pPr>
            <a:r>
              <a:rPr lang="en-IN" dirty="0">
                <a:solidFill>
                  <a:schemeClr val="tx1"/>
                </a:solidFill>
                <a:latin typeface="Times New Roman" pitchFamily="18" charset="0"/>
                <a:cs typeface="Times New Roman" pitchFamily="18" charset="0"/>
              </a:rPr>
              <a:t>quantity manufactured during the previous year;</a:t>
            </a:r>
          </a:p>
          <a:p>
            <a:pPr marL="1428750" lvl="2" indent="-514350" algn="just" eaLnBrk="0" hangingPunct="0">
              <a:buClrTx/>
              <a:buFont typeface="Calibri" pitchFamily="34" charset="0"/>
              <a:buAutoNum type="romanLcPeriod"/>
            </a:pPr>
            <a:r>
              <a:rPr lang="en-IN" dirty="0">
                <a:solidFill>
                  <a:schemeClr val="tx1"/>
                </a:solidFill>
                <a:latin typeface="Times New Roman" pitchFamily="18" charset="0"/>
                <a:cs typeface="Times New Roman" pitchFamily="18" charset="0"/>
              </a:rPr>
              <a:t>sales during the previous year;</a:t>
            </a:r>
          </a:p>
          <a:p>
            <a:pPr marL="1428750" lvl="2" indent="-514350" algn="just" eaLnBrk="0" hangingPunct="0">
              <a:buClrTx/>
              <a:buFont typeface="Calibri" pitchFamily="34" charset="0"/>
              <a:buAutoNum type="romanLcPeriod"/>
            </a:pPr>
            <a:r>
              <a:rPr lang="en-IN" dirty="0">
                <a:solidFill>
                  <a:schemeClr val="tx1"/>
                </a:solidFill>
                <a:latin typeface="Times New Roman" pitchFamily="18" charset="0"/>
                <a:cs typeface="Times New Roman" pitchFamily="18" charset="0"/>
              </a:rPr>
              <a:t>closing stock;</a:t>
            </a:r>
          </a:p>
          <a:p>
            <a:pPr marL="1428750" lvl="2" indent="-514350" algn="just" eaLnBrk="0" hangingPunct="0">
              <a:buClrTx/>
              <a:buFont typeface="Calibri" pitchFamily="34" charset="0"/>
              <a:buAutoNum type="romanLcPeriod"/>
            </a:pPr>
            <a:r>
              <a:rPr lang="en-IN" dirty="0">
                <a:solidFill>
                  <a:schemeClr val="tx1"/>
                </a:solidFill>
                <a:latin typeface="Times New Roman" pitchFamily="18" charset="0"/>
                <a:cs typeface="Times New Roman" pitchFamily="18" charset="0"/>
              </a:rPr>
              <a:t>shortage/excess, if any.</a:t>
            </a:r>
          </a:p>
          <a:p>
            <a:pPr marL="457200" indent="-457200" algn="just">
              <a:buFont typeface="Arial" pitchFamily="34" charset="0"/>
              <a:buNone/>
            </a:pPr>
            <a:endParaRPr lang="en-IN" sz="24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4868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8" name="Rectangle 3"/>
          <p:cNvSpPr>
            <a:spLocks noChangeArrowheads="1"/>
          </p:cNvSpPr>
          <p:nvPr/>
        </p:nvSpPr>
        <p:spPr bwMode="auto">
          <a:xfrm>
            <a:off x="152400" y="1524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35(a)</a:t>
            </a:r>
          </a:p>
        </p:txBody>
      </p:sp>
      <p:sp>
        <p:nvSpPr>
          <p:cNvPr id="12" name="Rectangle 11"/>
          <p:cNvSpPr/>
          <p:nvPr/>
        </p:nvSpPr>
        <p:spPr>
          <a:xfrm>
            <a:off x="6029541" y="4641958"/>
            <a:ext cx="2971800" cy="369332"/>
          </a:xfrm>
          <a:prstGeom prst="rect">
            <a:avLst/>
          </a:prstGeom>
        </p:spPr>
        <p:txBody>
          <a:bodyPr wrap="square">
            <a:spAutoFit/>
          </a:bodyPr>
          <a:lstStyle/>
          <a:p>
            <a:pPr marL="165256"/>
            <a:r>
              <a:rPr lang="en-US" b="1" dirty="0">
                <a:latin typeface="Times New Roman" pitchFamily="18" charset="0"/>
                <a:cs typeface="Times New Roman" pitchFamily="18" charset="0"/>
              </a:rPr>
              <a:t>23 units of measurements </a:t>
            </a:r>
            <a:endParaRPr lang="en-IN" b="1" dirty="0"/>
          </a:p>
        </p:txBody>
      </p:sp>
      <p:sp>
        <p:nvSpPr>
          <p:cNvPr id="2" name="Footer Placeholder 1"/>
          <p:cNvSpPr>
            <a:spLocks noGrp="1"/>
          </p:cNvSpPr>
          <p:nvPr>
            <p:ph type="ftr" sz="quarter" idx="11"/>
          </p:nvPr>
        </p:nvSpPr>
        <p:spPr/>
        <p:txBody>
          <a:bodyPr/>
          <a:lstStyle/>
          <a:p>
            <a:r>
              <a:rPr lang="en-IN"/>
              <a:t>H.C.Khincha &amp; Co</a:t>
            </a:r>
            <a:endParaRPr lang="en-US" dirty="0"/>
          </a:p>
        </p:txBody>
      </p:sp>
      <p:graphicFrame>
        <p:nvGraphicFramePr>
          <p:cNvPr id="3" name="Table 2">
            <a:extLst>
              <a:ext uri="{FF2B5EF4-FFF2-40B4-BE49-F238E27FC236}">
                <a16:creationId xmlns:a16="http://schemas.microsoft.com/office/drawing/2014/main" id="{F5D2EAC0-8CD5-33E6-D036-1026D945BD0C}"/>
              </a:ext>
            </a:extLst>
          </p:cNvPr>
          <p:cNvGraphicFramePr>
            <a:graphicFrameLocks noGrp="1"/>
          </p:cNvGraphicFramePr>
          <p:nvPr>
            <p:extLst>
              <p:ext uri="{D42A27DB-BD31-4B8C-83A1-F6EECF244321}">
                <p14:modId xmlns:p14="http://schemas.microsoft.com/office/powerpoint/2010/main" val="1997415777"/>
              </p:ext>
            </p:extLst>
          </p:nvPr>
        </p:nvGraphicFramePr>
        <p:xfrm>
          <a:off x="1416119" y="3012180"/>
          <a:ext cx="3715247" cy="3693420"/>
        </p:xfrm>
        <a:graphic>
          <a:graphicData uri="http://schemas.openxmlformats.org/drawingml/2006/table">
            <a:tbl>
              <a:tblPr>
                <a:tableStyleId>{5C22544A-7EE6-4342-B048-85BDC9FD1C3A}</a:tableStyleId>
              </a:tblPr>
              <a:tblGrid>
                <a:gridCol w="321255">
                  <a:extLst>
                    <a:ext uri="{9D8B030D-6E8A-4147-A177-3AD203B41FA5}">
                      <a16:colId xmlns:a16="http://schemas.microsoft.com/office/drawing/2014/main" val="2808375569"/>
                    </a:ext>
                  </a:extLst>
                </a:gridCol>
                <a:gridCol w="1159896">
                  <a:extLst>
                    <a:ext uri="{9D8B030D-6E8A-4147-A177-3AD203B41FA5}">
                      <a16:colId xmlns:a16="http://schemas.microsoft.com/office/drawing/2014/main" val="3071708615"/>
                    </a:ext>
                  </a:extLst>
                </a:gridCol>
                <a:gridCol w="538017">
                  <a:extLst>
                    <a:ext uri="{9D8B030D-6E8A-4147-A177-3AD203B41FA5}">
                      <a16:colId xmlns:a16="http://schemas.microsoft.com/office/drawing/2014/main" val="3369290421"/>
                    </a:ext>
                  </a:extLst>
                </a:gridCol>
                <a:gridCol w="1696079">
                  <a:extLst>
                    <a:ext uri="{9D8B030D-6E8A-4147-A177-3AD203B41FA5}">
                      <a16:colId xmlns:a16="http://schemas.microsoft.com/office/drawing/2014/main" val="3642725732"/>
                    </a:ext>
                  </a:extLst>
                </a:gridCol>
              </a:tblGrid>
              <a:tr h="263113">
                <a:tc>
                  <a:txBody>
                    <a:bodyPr/>
                    <a:lstStyle/>
                    <a:p>
                      <a:pPr algn="l" fontAlgn="b">
                        <a:lnSpc>
                          <a:spcPct val="150000"/>
                        </a:lnSpc>
                        <a:buNone/>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1</a:t>
                      </a:r>
                    </a:p>
                  </a:txBody>
                  <a:tcPr marL="9525" marR="9525" marT="9525" marB="0" anchor="b"/>
                </a:tc>
                <a:tc>
                  <a:txBody>
                    <a:bodyPr/>
                    <a:lstStyle/>
                    <a:p>
                      <a:pPr algn="l" fontAlgn="b">
                        <a:lnSpc>
                          <a:spcPct val="150000"/>
                        </a:lnSpc>
                        <a:buNone/>
                      </a:pPr>
                      <a:r>
                        <a:rPr lang="en-US" sz="1600" u="none" strike="noStrike" dirty="0" err="1">
                          <a:effectLst/>
                          <a:latin typeface="Times New Roman" panose="02020603050405020304" pitchFamily="18" charset="0"/>
                          <a:cs typeface="Times New Roman" panose="02020603050405020304" pitchFamily="18" charset="0"/>
                        </a:rPr>
                        <a:t>gms</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lnSpc>
                          <a:spcPct val="150000"/>
                        </a:lnSpc>
                        <a:buNone/>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12</a:t>
                      </a:r>
                    </a:p>
                  </a:txBody>
                  <a:tcPr marL="9525" marR="9525" marT="9525" marB="0" anchor="b"/>
                </a:tc>
                <a:tc>
                  <a:txBody>
                    <a:bodyPr/>
                    <a:lstStyle/>
                    <a:p>
                      <a:pPr algn="l" fontAlgn="b">
                        <a:lnSpc>
                          <a:spcPct val="150000"/>
                        </a:lnSpc>
                        <a:buNone/>
                      </a:pPr>
                      <a:r>
                        <a:rPr lang="en-US" sz="1600" u="none" strike="noStrike" dirty="0">
                          <a:effectLst/>
                          <a:latin typeface="Times New Roman" panose="02020603050405020304" pitchFamily="18" charset="0"/>
                          <a:cs typeface="Times New Roman" panose="02020603050405020304" pitchFamily="18" charset="0"/>
                        </a:rPr>
                        <a:t>carat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2798666798"/>
                  </a:ext>
                </a:extLst>
              </a:tr>
              <a:tr h="263113">
                <a:tc>
                  <a:txBody>
                    <a:bodyPr/>
                    <a:lstStyle/>
                    <a:p>
                      <a:pPr algn="l" fontAlgn="b">
                        <a:lnSpc>
                          <a:spcPct val="150000"/>
                        </a:lnSpc>
                        <a:buNone/>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2</a:t>
                      </a:r>
                    </a:p>
                  </a:txBody>
                  <a:tcPr marL="9525" marR="9525" marT="9525" marB="0" anchor="b"/>
                </a:tc>
                <a:tc>
                  <a:txBody>
                    <a:bodyPr/>
                    <a:lstStyle/>
                    <a:p>
                      <a:pPr algn="l" fontAlgn="b">
                        <a:lnSpc>
                          <a:spcPct val="150000"/>
                        </a:lnSpc>
                        <a:buNone/>
                      </a:pPr>
                      <a:r>
                        <a:rPr lang="en-US" sz="1600" u="none" strike="noStrike" dirty="0">
                          <a:effectLst/>
                          <a:latin typeface="Times New Roman" panose="02020603050405020304" pitchFamily="18" charset="0"/>
                          <a:cs typeface="Times New Roman" panose="02020603050405020304" pitchFamily="18" charset="0"/>
                        </a:rPr>
                        <a:t>kilograms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lnSpc>
                          <a:spcPct val="150000"/>
                        </a:lnSpc>
                        <a:buNone/>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13</a:t>
                      </a:r>
                    </a:p>
                  </a:txBody>
                  <a:tcPr marL="9525" marR="9525" marT="9525" marB="0" anchor="b"/>
                </a:tc>
                <a:tc>
                  <a:txBody>
                    <a:bodyPr/>
                    <a:lstStyle/>
                    <a:p>
                      <a:pPr algn="l" fontAlgn="b">
                        <a:lnSpc>
                          <a:spcPct val="150000"/>
                        </a:lnSpc>
                        <a:buNone/>
                      </a:pPr>
                      <a:r>
                        <a:rPr lang="en-US" sz="1600" u="none" strike="noStrike" dirty="0">
                          <a:effectLst/>
                          <a:latin typeface="Times New Roman" panose="02020603050405020304" pitchFamily="18" charset="0"/>
                          <a:cs typeface="Times New Roman" panose="02020603050405020304" pitchFamily="18" charset="0"/>
                        </a:rPr>
                        <a:t>numbers (1000s)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359759029"/>
                  </a:ext>
                </a:extLst>
              </a:tr>
              <a:tr h="263113">
                <a:tc>
                  <a:txBody>
                    <a:bodyPr/>
                    <a:lstStyle/>
                    <a:p>
                      <a:pPr algn="l" fontAlgn="b">
                        <a:lnSpc>
                          <a:spcPct val="150000"/>
                        </a:lnSpc>
                        <a:buNone/>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3</a:t>
                      </a:r>
                    </a:p>
                  </a:txBody>
                  <a:tcPr marL="9525" marR="9525" marT="9525" marB="0" anchor="b"/>
                </a:tc>
                <a:tc>
                  <a:txBody>
                    <a:bodyPr/>
                    <a:lstStyle/>
                    <a:p>
                      <a:pPr algn="l" fontAlgn="b">
                        <a:lnSpc>
                          <a:spcPct val="150000"/>
                        </a:lnSpc>
                        <a:buNone/>
                      </a:pPr>
                      <a:r>
                        <a:rPr lang="en-US" sz="1600" u="none" strike="noStrike">
                          <a:effectLst/>
                          <a:latin typeface="Times New Roman" panose="02020603050405020304" pitchFamily="18" charset="0"/>
                          <a:cs typeface="Times New Roman" panose="02020603050405020304" pitchFamily="18" charset="0"/>
                        </a:rPr>
                        <a:t>litre </a:t>
                      </a:r>
                      <a:endParaRPr lang="en-US" sz="16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lnSpc>
                          <a:spcPct val="150000"/>
                        </a:lnSpc>
                        <a:buNone/>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14</a:t>
                      </a:r>
                    </a:p>
                  </a:txBody>
                  <a:tcPr marL="9525" marR="9525" marT="9525" marB="0" anchor="b"/>
                </a:tc>
                <a:tc>
                  <a:txBody>
                    <a:bodyPr/>
                    <a:lstStyle/>
                    <a:p>
                      <a:pPr algn="l" fontAlgn="b">
                        <a:lnSpc>
                          <a:spcPct val="150000"/>
                        </a:lnSpc>
                        <a:buNone/>
                      </a:pPr>
                      <a:r>
                        <a:rPr lang="en-US" sz="1600" u="none" strike="noStrike" dirty="0" err="1">
                          <a:effectLst/>
                          <a:latin typeface="Times New Roman" panose="02020603050405020304" pitchFamily="18" charset="0"/>
                          <a:cs typeface="Times New Roman" panose="02020603050405020304" pitchFamily="18" charset="0"/>
                        </a:rPr>
                        <a:t>kwatt</a:t>
                      </a:r>
                      <a:r>
                        <a:rPr lang="en-US" sz="1600" u="none" strike="noStrike" dirty="0">
                          <a:effectLst/>
                          <a:latin typeface="Times New Roman" panose="02020603050405020304" pitchFamily="18" charset="0"/>
                          <a:cs typeface="Times New Roman" panose="02020603050405020304" pitchFamily="18" charset="0"/>
                        </a:rPr>
                        <a:t>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2071599519"/>
                  </a:ext>
                </a:extLst>
              </a:tr>
              <a:tr h="263113">
                <a:tc>
                  <a:txBody>
                    <a:bodyPr/>
                    <a:lstStyle/>
                    <a:p>
                      <a:pPr algn="l" fontAlgn="b">
                        <a:lnSpc>
                          <a:spcPct val="150000"/>
                        </a:lnSpc>
                        <a:buNone/>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4</a:t>
                      </a:r>
                    </a:p>
                  </a:txBody>
                  <a:tcPr marL="9525" marR="9525" marT="9525" marB="0" anchor="b"/>
                </a:tc>
                <a:tc>
                  <a:txBody>
                    <a:bodyPr/>
                    <a:lstStyle/>
                    <a:p>
                      <a:pPr algn="l" fontAlgn="b">
                        <a:lnSpc>
                          <a:spcPct val="150000"/>
                        </a:lnSpc>
                        <a:buNone/>
                      </a:pPr>
                      <a:r>
                        <a:rPr lang="en-US" sz="1600" u="none" strike="noStrike" dirty="0" err="1">
                          <a:effectLst/>
                          <a:latin typeface="Times New Roman" panose="02020603050405020304" pitchFamily="18" charset="0"/>
                          <a:cs typeface="Times New Roman" panose="02020603050405020304" pitchFamily="18" charset="0"/>
                        </a:rPr>
                        <a:t>kilolitre</a:t>
                      </a:r>
                      <a:r>
                        <a:rPr lang="en-US" sz="1600" u="none" strike="noStrike" dirty="0">
                          <a:effectLst/>
                          <a:latin typeface="Times New Roman" panose="02020603050405020304" pitchFamily="18" charset="0"/>
                          <a:cs typeface="Times New Roman" panose="02020603050405020304" pitchFamily="18" charset="0"/>
                        </a:rPr>
                        <a:t>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lnSpc>
                          <a:spcPct val="150000"/>
                        </a:lnSpc>
                        <a:buNone/>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15</a:t>
                      </a:r>
                    </a:p>
                  </a:txBody>
                  <a:tcPr marL="9525" marR="9525" marT="9525" marB="0" anchor="b"/>
                </a:tc>
                <a:tc>
                  <a:txBody>
                    <a:bodyPr/>
                    <a:lstStyle/>
                    <a:p>
                      <a:pPr algn="l" fontAlgn="b">
                        <a:lnSpc>
                          <a:spcPct val="150000"/>
                        </a:lnSpc>
                        <a:buNone/>
                      </a:pPr>
                      <a:r>
                        <a:rPr lang="en-US" sz="1600" u="none" strike="noStrike" dirty="0" err="1">
                          <a:effectLst/>
                          <a:latin typeface="Times New Roman" panose="02020603050405020304" pitchFamily="18" charset="0"/>
                          <a:cs typeface="Times New Roman" panose="02020603050405020304" pitchFamily="18" charset="0"/>
                        </a:rPr>
                        <a:t>mwatt</a:t>
                      </a:r>
                      <a:r>
                        <a:rPr lang="en-US" sz="1600" u="none" strike="noStrike" dirty="0">
                          <a:effectLst/>
                          <a:latin typeface="Times New Roman" panose="02020603050405020304" pitchFamily="18" charset="0"/>
                          <a:cs typeface="Times New Roman" panose="02020603050405020304" pitchFamily="18" charset="0"/>
                        </a:rPr>
                        <a:t>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3730535315"/>
                  </a:ext>
                </a:extLst>
              </a:tr>
              <a:tr h="263113">
                <a:tc>
                  <a:txBody>
                    <a:bodyPr/>
                    <a:lstStyle/>
                    <a:p>
                      <a:pPr algn="l" fontAlgn="b">
                        <a:lnSpc>
                          <a:spcPct val="150000"/>
                        </a:lnSpc>
                        <a:buNone/>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5</a:t>
                      </a:r>
                    </a:p>
                  </a:txBody>
                  <a:tcPr marL="9525" marR="9525" marT="9525" marB="0" anchor="b"/>
                </a:tc>
                <a:tc>
                  <a:txBody>
                    <a:bodyPr/>
                    <a:lstStyle/>
                    <a:p>
                      <a:pPr algn="l" fontAlgn="b">
                        <a:lnSpc>
                          <a:spcPct val="150000"/>
                        </a:lnSpc>
                        <a:buNone/>
                      </a:pPr>
                      <a:r>
                        <a:rPr lang="en-US" sz="1600" u="none" strike="noStrike">
                          <a:effectLst/>
                          <a:latin typeface="Times New Roman" panose="02020603050405020304" pitchFamily="18" charset="0"/>
                          <a:cs typeface="Times New Roman" panose="02020603050405020304" pitchFamily="18" charset="0"/>
                        </a:rPr>
                        <a:t>metre </a:t>
                      </a:r>
                      <a:endParaRPr lang="en-US" sz="16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lnSpc>
                          <a:spcPct val="150000"/>
                        </a:lnSpc>
                        <a:buNone/>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16</a:t>
                      </a:r>
                    </a:p>
                  </a:txBody>
                  <a:tcPr marL="9525" marR="9525" marT="9525" marB="0" anchor="b"/>
                </a:tc>
                <a:tc>
                  <a:txBody>
                    <a:bodyPr/>
                    <a:lstStyle/>
                    <a:p>
                      <a:pPr algn="l" fontAlgn="b">
                        <a:lnSpc>
                          <a:spcPct val="150000"/>
                        </a:lnSpc>
                        <a:buNone/>
                      </a:pPr>
                      <a:r>
                        <a:rPr lang="en-US" sz="1600" u="none" strike="noStrike" dirty="0">
                          <a:effectLst/>
                          <a:latin typeface="Times New Roman" panose="02020603050405020304" pitchFamily="18" charset="0"/>
                          <a:cs typeface="Times New Roman" panose="02020603050405020304" pitchFamily="18" charset="0"/>
                        </a:rPr>
                        <a:t>inch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3885115003"/>
                  </a:ext>
                </a:extLst>
              </a:tr>
              <a:tr h="263113">
                <a:tc>
                  <a:txBody>
                    <a:bodyPr/>
                    <a:lstStyle/>
                    <a:p>
                      <a:pPr algn="l" fontAlgn="b">
                        <a:lnSpc>
                          <a:spcPct val="150000"/>
                        </a:lnSpc>
                        <a:buNone/>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6</a:t>
                      </a:r>
                    </a:p>
                  </a:txBody>
                  <a:tcPr marL="9525" marR="9525" marT="9525" marB="0" anchor="b"/>
                </a:tc>
                <a:tc>
                  <a:txBody>
                    <a:bodyPr/>
                    <a:lstStyle/>
                    <a:p>
                      <a:pPr algn="l" fontAlgn="b">
                        <a:lnSpc>
                          <a:spcPct val="150000"/>
                        </a:lnSpc>
                        <a:buNone/>
                      </a:pPr>
                      <a:r>
                        <a:rPr lang="en-US" sz="1600" u="none" strike="noStrike" dirty="0" err="1">
                          <a:effectLst/>
                          <a:latin typeface="Times New Roman" panose="02020603050405020304" pitchFamily="18" charset="0"/>
                          <a:cs typeface="Times New Roman" panose="02020603050405020304" pitchFamily="18" charset="0"/>
                        </a:rPr>
                        <a:t>kilometre</a:t>
                      </a:r>
                      <a:r>
                        <a:rPr lang="en-US" sz="1600" u="none" strike="noStrike" dirty="0">
                          <a:effectLst/>
                          <a:latin typeface="Times New Roman" panose="02020603050405020304" pitchFamily="18" charset="0"/>
                          <a:cs typeface="Times New Roman" panose="02020603050405020304" pitchFamily="18" charset="0"/>
                        </a:rPr>
                        <a:t>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lnSpc>
                          <a:spcPct val="150000"/>
                        </a:lnSpc>
                        <a:buNone/>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17</a:t>
                      </a:r>
                    </a:p>
                  </a:txBody>
                  <a:tcPr marL="9525" marR="9525" marT="9525" marB="0" anchor="b"/>
                </a:tc>
                <a:tc>
                  <a:txBody>
                    <a:bodyPr/>
                    <a:lstStyle/>
                    <a:p>
                      <a:pPr algn="l" fontAlgn="b">
                        <a:lnSpc>
                          <a:spcPct val="150000"/>
                        </a:lnSpc>
                        <a:buNone/>
                      </a:pPr>
                      <a:r>
                        <a:rPr lang="en-US" sz="1600" u="none" strike="noStrike" dirty="0">
                          <a:effectLst/>
                          <a:latin typeface="Times New Roman" panose="02020603050405020304" pitchFamily="18" charset="0"/>
                          <a:cs typeface="Times New Roman" panose="02020603050405020304" pitchFamily="18" charset="0"/>
                        </a:rPr>
                        <a:t>feet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660795797"/>
                  </a:ext>
                </a:extLst>
              </a:tr>
              <a:tr h="263113">
                <a:tc>
                  <a:txBody>
                    <a:bodyPr/>
                    <a:lstStyle/>
                    <a:p>
                      <a:pPr algn="l" fontAlgn="b">
                        <a:lnSpc>
                          <a:spcPct val="150000"/>
                        </a:lnSpc>
                        <a:buNone/>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7</a:t>
                      </a:r>
                    </a:p>
                  </a:txBody>
                  <a:tcPr marL="9525" marR="9525" marT="9525" marB="0" anchor="b"/>
                </a:tc>
                <a:tc>
                  <a:txBody>
                    <a:bodyPr/>
                    <a:lstStyle/>
                    <a:p>
                      <a:pPr algn="l" fontAlgn="b">
                        <a:lnSpc>
                          <a:spcPct val="150000"/>
                        </a:lnSpc>
                        <a:buNone/>
                      </a:pPr>
                      <a:r>
                        <a:rPr lang="en-US" sz="1600" u="none" strike="noStrike">
                          <a:effectLst/>
                          <a:latin typeface="Times New Roman" panose="02020603050405020304" pitchFamily="18" charset="0"/>
                          <a:cs typeface="Times New Roman" panose="02020603050405020304" pitchFamily="18" charset="0"/>
                        </a:rPr>
                        <a:t>numbers </a:t>
                      </a:r>
                      <a:endParaRPr lang="en-US" sz="16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lnSpc>
                          <a:spcPct val="150000"/>
                        </a:lnSpc>
                        <a:buNone/>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18</a:t>
                      </a:r>
                    </a:p>
                  </a:txBody>
                  <a:tcPr marL="9525" marR="9525" marT="9525" marB="0" anchor="b"/>
                </a:tc>
                <a:tc>
                  <a:txBody>
                    <a:bodyPr/>
                    <a:lstStyle/>
                    <a:p>
                      <a:pPr algn="l" fontAlgn="b">
                        <a:lnSpc>
                          <a:spcPct val="150000"/>
                        </a:lnSpc>
                        <a:buNone/>
                      </a:pPr>
                      <a:r>
                        <a:rPr lang="en-US" sz="1600" u="none" strike="noStrike" dirty="0" err="1">
                          <a:effectLst/>
                          <a:latin typeface="Times New Roman" panose="02020603050405020304" pitchFamily="18" charset="0"/>
                          <a:cs typeface="Times New Roman" panose="02020603050405020304" pitchFamily="18" charset="0"/>
                        </a:rPr>
                        <a:t>sqft</a:t>
                      </a:r>
                      <a:r>
                        <a:rPr lang="en-US" sz="1600" u="none" strike="noStrike" dirty="0">
                          <a:effectLst/>
                          <a:latin typeface="Times New Roman" panose="02020603050405020304" pitchFamily="18" charset="0"/>
                          <a:cs typeface="Times New Roman" panose="02020603050405020304" pitchFamily="18" charset="0"/>
                        </a:rPr>
                        <a:t>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2861368758"/>
                  </a:ext>
                </a:extLst>
              </a:tr>
              <a:tr h="263113">
                <a:tc>
                  <a:txBody>
                    <a:bodyPr/>
                    <a:lstStyle/>
                    <a:p>
                      <a:pPr algn="l" fontAlgn="b">
                        <a:lnSpc>
                          <a:spcPct val="150000"/>
                        </a:lnSpc>
                        <a:buNone/>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8</a:t>
                      </a:r>
                    </a:p>
                  </a:txBody>
                  <a:tcPr marL="9525" marR="9525" marT="9525" marB="0" anchor="b"/>
                </a:tc>
                <a:tc>
                  <a:txBody>
                    <a:bodyPr/>
                    <a:lstStyle/>
                    <a:p>
                      <a:pPr algn="l" fontAlgn="b">
                        <a:lnSpc>
                          <a:spcPct val="150000"/>
                        </a:lnSpc>
                        <a:buNone/>
                      </a:pPr>
                      <a:r>
                        <a:rPr lang="en-US" sz="1600" u="none" strike="noStrike">
                          <a:effectLst/>
                          <a:latin typeface="Times New Roman" panose="02020603050405020304" pitchFamily="18" charset="0"/>
                          <a:cs typeface="Times New Roman" panose="02020603050405020304" pitchFamily="18" charset="0"/>
                        </a:rPr>
                        <a:t>quintal </a:t>
                      </a:r>
                      <a:endParaRPr lang="en-US" sz="16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lnSpc>
                          <a:spcPct val="150000"/>
                        </a:lnSpc>
                        <a:buNone/>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19</a:t>
                      </a:r>
                    </a:p>
                  </a:txBody>
                  <a:tcPr marL="9525" marR="9525" marT="9525" marB="0" anchor="b"/>
                </a:tc>
                <a:tc>
                  <a:txBody>
                    <a:bodyPr/>
                    <a:lstStyle/>
                    <a:p>
                      <a:pPr algn="l" fontAlgn="b">
                        <a:lnSpc>
                          <a:spcPct val="150000"/>
                        </a:lnSpc>
                        <a:buNone/>
                      </a:pPr>
                      <a:r>
                        <a:rPr lang="en-US" sz="1600" u="none" strike="noStrike" dirty="0">
                          <a:effectLst/>
                          <a:latin typeface="Times New Roman" panose="02020603050405020304" pitchFamily="18" charset="0"/>
                          <a:cs typeface="Times New Roman" panose="02020603050405020304" pitchFamily="18" charset="0"/>
                        </a:rPr>
                        <a:t>acre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851666280"/>
                  </a:ext>
                </a:extLst>
              </a:tr>
              <a:tr h="263113">
                <a:tc>
                  <a:txBody>
                    <a:bodyPr/>
                    <a:lstStyle/>
                    <a:p>
                      <a:pPr algn="l" fontAlgn="b">
                        <a:lnSpc>
                          <a:spcPct val="150000"/>
                        </a:lnSpc>
                        <a:buNone/>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9</a:t>
                      </a:r>
                    </a:p>
                  </a:txBody>
                  <a:tcPr marL="9525" marR="9525" marT="9525" marB="0" anchor="b"/>
                </a:tc>
                <a:tc>
                  <a:txBody>
                    <a:bodyPr/>
                    <a:lstStyle/>
                    <a:p>
                      <a:pPr algn="l" fontAlgn="b">
                        <a:lnSpc>
                          <a:spcPct val="150000"/>
                        </a:lnSpc>
                        <a:buNone/>
                      </a:pPr>
                      <a:r>
                        <a:rPr lang="en-US" sz="1600" u="none" strike="noStrike" dirty="0">
                          <a:effectLst/>
                          <a:latin typeface="Times New Roman" panose="02020603050405020304" pitchFamily="18" charset="0"/>
                          <a:cs typeface="Times New Roman" panose="02020603050405020304" pitchFamily="18" charset="0"/>
                        </a:rPr>
                        <a:t>ton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lnSpc>
                          <a:spcPct val="150000"/>
                        </a:lnSpc>
                        <a:buNone/>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20</a:t>
                      </a:r>
                    </a:p>
                  </a:txBody>
                  <a:tcPr marL="9525" marR="9525" marT="9525" marB="0" anchor="b"/>
                </a:tc>
                <a:tc>
                  <a:txBody>
                    <a:bodyPr/>
                    <a:lstStyle/>
                    <a:p>
                      <a:pPr algn="l" fontAlgn="b">
                        <a:lnSpc>
                          <a:spcPct val="150000"/>
                        </a:lnSpc>
                        <a:buNone/>
                      </a:pPr>
                      <a:r>
                        <a:rPr lang="en-US" sz="1600" u="none" strike="noStrike" dirty="0" err="1">
                          <a:effectLst/>
                          <a:latin typeface="Times New Roman" panose="02020603050405020304" pitchFamily="18" charset="0"/>
                          <a:cs typeface="Times New Roman" panose="02020603050405020304" pitchFamily="18" charset="0"/>
                        </a:rPr>
                        <a:t>cubicft</a:t>
                      </a:r>
                      <a:r>
                        <a:rPr lang="en-US" sz="1600" u="none" strike="noStrike" dirty="0">
                          <a:effectLst/>
                          <a:latin typeface="Times New Roman" panose="02020603050405020304" pitchFamily="18" charset="0"/>
                          <a:cs typeface="Times New Roman" panose="02020603050405020304" pitchFamily="18" charset="0"/>
                        </a:rPr>
                        <a:t>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2993049626"/>
                  </a:ext>
                </a:extLst>
              </a:tr>
              <a:tr h="263113">
                <a:tc>
                  <a:txBody>
                    <a:bodyPr/>
                    <a:lstStyle/>
                    <a:p>
                      <a:pPr algn="l" fontAlgn="b">
                        <a:lnSpc>
                          <a:spcPct val="150000"/>
                        </a:lnSpc>
                        <a:buNone/>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10</a:t>
                      </a:r>
                    </a:p>
                  </a:txBody>
                  <a:tcPr marL="9525" marR="9525" marT="9525" marB="0" anchor="b"/>
                </a:tc>
                <a:tc>
                  <a:txBody>
                    <a:bodyPr/>
                    <a:lstStyle/>
                    <a:p>
                      <a:pPr algn="l" fontAlgn="b">
                        <a:lnSpc>
                          <a:spcPct val="150000"/>
                        </a:lnSpc>
                        <a:buNone/>
                      </a:pPr>
                      <a:r>
                        <a:rPr lang="en-US" sz="1600" u="none" strike="noStrike" dirty="0">
                          <a:effectLst/>
                          <a:latin typeface="Times New Roman" panose="02020603050405020304" pitchFamily="18" charset="0"/>
                          <a:cs typeface="Times New Roman" panose="02020603050405020304" pitchFamily="18" charset="0"/>
                        </a:rPr>
                        <a:t>pound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lnSpc>
                          <a:spcPct val="150000"/>
                        </a:lnSpc>
                        <a:buNone/>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21</a:t>
                      </a:r>
                    </a:p>
                  </a:txBody>
                  <a:tcPr marL="9525" marR="9525" marT="9525" marB="0" anchor="b"/>
                </a:tc>
                <a:tc>
                  <a:txBody>
                    <a:bodyPr/>
                    <a:lstStyle/>
                    <a:p>
                      <a:pPr algn="l" fontAlgn="b">
                        <a:lnSpc>
                          <a:spcPct val="150000"/>
                        </a:lnSpc>
                        <a:buNone/>
                      </a:pPr>
                      <a:r>
                        <a:rPr lang="en-US" sz="1600" u="none" strike="noStrike" dirty="0" err="1">
                          <a:effectLst/>
                          <a:latin typeface="Times New Roman" panose="02020603050405020304" pitchFamily="18" charset="0"/>
                          <a:cs typeface="Times New Roman" panose="02020603050405020304" pitchFamily="18" charset="0"/>
                        </a:rPr>
                        <a:t>sqmetre</a:t>
                      </a:r>
                      <a:r>
                        <a:rPr lang="en-US" sz="1600" u="none" strike="noStrike" dirty="0">
                          <a:effectLst/>
                          <a:latin typeface="Times New Roman" panose="02020603050405020304" pitchFamily="18" charset="0"/>
                          <a:cs typeface="Times New Roman" panose="02020603050405020304" pitchFamily="18" charset="0"/>
                        </a:rPr>
                        <a:t>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705209958"/>
                  </a:ext>
                </a:extLst>
              </a:tr>
              <a:tr h="263113">
                <a:tc>
                  <a:txBody>
                    <a:bodyPr/>
                    <a:lstStyle/>
                    <a:p>
                      <a:pPr algn="l" fontAlgn="b">
                        <a:lnSpc>
                          <a:spcPct val="150000"/>
                        </a:lnSpc>
                        <a:buNone/>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11</a:t>
                      </a:r>
                    </a:p>
                  </a:txBody>
                  <a:tcPr marL="9525" marR="9525" marT="9525" marB="0" anchor="b"/>
                </a:tc>
                <a:tc>
                  <a:txBody>
                    <a:bodyPr/>
                    <a:lstStyle/>
                    <a:p>
                      <a:pPr algn="l" fontAlgn="b">
                        <a:lnSpc>
                          <a:spcPct val="150000"/>
                        </a:lnSpc>
                        <a:buNone/>
                      </a:pPr>
                      <a:r>
                        <a:rPr lang="en-US" sz="1600" u="none" strike="noStrike" dirty="0">
                          <a:effectLst/>
                          <a:latin typeface="Times New Roman" panose="02020603050405020304" pitchFamily="18" charset="0"/>
                          <a:cs typeface="Times New Roman" panose="02020603050405020304" pitchFamily="18" charset="0"/>
                        </a:rPr>
                        <a:t>milligrams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lnSpc>
                          <a:spcPct val="150000"/>
                        </a:lnSpc>
                        <a:buNone/>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22</a:t>
                      </a:r>
                    </a:p>
                  </a:txBody>
                  <a:tcPr marL="9525" marR="9525" marT="9525" marB="0" anchor="b"/>
                </a:tc>
                <a:tc>
                  <a:txBody>
                    <a:bodyPr/>
                    <a:lstStyle/>
                    <a:p>
                      <a:pPr algn="l" fontAlgn="b">
                        <a:lnSpc>
                          <a:spcPct val="150000"/>
                        </a:lnSpc>
                        <a:buNone/>
                      </a:pPr>
                      <a:r>
                        <a:rPr lang="en-US" sz="1600" u="none" strike="noStrike" dirty="0" err="1">
                          <a:effectLst/>
                          <a:latin typeface="Times New Roman" panose="02020603050405020304" pitchFamily="18" charset="0"/>
                          <a:cs typeface="Times New Roman" panose="02020603050405020304" pitchFamily="18" charset="0"/>
                        </a:rPr>
                        <a:t>cubicmetre</a:t>
                      </a:r>
                      <a:r>
                        <a:rPr lang="en-US" sz="1600" u="none" strike="noStrike" dirty="0">
                          <a:effectLst/>
                          <a:latin typeface="Times New Roman" panose="02020603050405020304" pitchFamily="18" charset="0"/>
                          <a:cs typeface="Times New Roman" panose="02020603050405020304" pitchFamily="18" charset="0"/>
                        </a:rPr>
                        <a:t>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450768817"/>
                  </a:ext>
                </a:extLst>
              </a:tr>
              <a:tr h="263113">
                <a:tc>
                  <a:txBody>
                    <a:bodyPr/>
                    <a:lstStyle/>
                    <a:p>
                      <a:pPr algn="l" fontAlgn="b">
                        <a:lnSpc>
                          <a:spcPct val="150000"/>
                        </a:lnSpc>
                        <a:buNone/>
                      </a:pP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lnSpc>
                          <a:spcPct val="150000"/>
                        </a:lnSpc>
                        <a:buNone/>
                      </a:pPr>
                      <a:r>
                        <a:rPr lang="en-US" sz="1600" u="none" strike="noStrike" dirty="0">
                          <a:effectLst/>
                          <a:latin typeface="Times New Roman" panose="02020603050405020304" pitchFamily="18" charset="0"/>
                          <a:cs typeface="Times New Roman" panose="02020603050405020304" pitchFamily="18" charset="0"/>
                        </a:rPr>
                        <a:t>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lnSpc>
                          <a:spcPct val="150000"/>
                        </a:lnSpc>
                        <a:buNone/>
                      </a:pPr>
                      <a:r>
                        <a:rPr lang="en-US" sz="1600" b="0" i="0" u="none" strike="noStrike" dirty="0">
                          <a:solidFill>
                            <a:srgbClr val="000000"/>
                          </a:solidFill>
                          <a:effectLst/>
                          <a:latin typeface="Times New Roman" panose="02020603050405020304" pitchFamily="18" charset="0"/>
                          <a:cs typeface="Times New Roman" panose="02020603050405020304" pitchFamily="18" charset="0"/>
                        </a:rPr>
                        <a:t>23</a:t>
                      </a:r>
                    </a:p>
                  </a:txBody>
                  <a:tcPr marL="9525" marR="9525" marT="9525" marB="0" anchor="b"/>
                </a:tc>
                <a:tc>
                  <a:txBody>
                    <a:bodyPr/>
                    <a:lstStyle/>
                    <a:p>
                      <a:pPr algn="l" fontAlgn="b">
                        <a:lnSpc>
                          <a:spcPct val="150000"/>
                        </a:lnSpc>
                        <a:buNone/>
                      </a:pPr>
                      <a:r>
                        <a:rPr lang="en-US" sz="1600" u="none" strike="noStrike" dirty="0">
                          <a:effectLst/>
                          <a:latin typeface="Times New Roman" panose="02020603050405020304" pitchFamily="18" charset="0"/>
                          <a:cs typeface="Times New Roman" panose="02020603050405020304" pitchFamily="18" charset="0"/>
                        </a:rPr>
                        <a:t>residual</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389175258"/>
                  </a:ext>
                </a:extLst>
              </a:tr>
            </a:tbl>
          </a:graphicData>
        </a:graphic>
      </p:graphicFrame>
      <p:pic>
        <p:nvPicPr>
          <p:cNvPr id="5" name="Picture 4">
            <a:extLst>
              <a:ext uri="{FF2B5EF4-FFF2-40B4-BE49-F238E27FC236}">
                <a16:creationId xmlns:a16="http://schemas.microsoft.com/office/drawing/2014/main" id="{596BAB29-6B6B-92D4-9103-75E25912E0EA}"/>
              </a:ext>
            </a:extLst>
          </p:cNvPr>
          <p:cNvPicPr>
            <a:picLocks noChangeAspect="1"/>
          </p:cNvPicPr>
          <p:nvPr/>
        </p:nvPicPr>
        <p:blipFill>
          <a:blip r:embed="rId2"/>
          <a:stretch>
            <a:fillRect/>
          </a:stretch>
        </p:blipFill>
        <p:spPr>
          <a:xfrm>
            <a:off x="174707" y="908720"/>
            <a:ext cx="8794586" cy="2090241"/>
          </a:xfrm>
          <a:prstGeom prst="rect">
            <a:avLst/>
          </a:prstGeom>
        </p:spPr>
      </p:pic>
      <p:pic>
        <p:nvPicPr>
          <p:cNvPr id="6" name="Picture 5">
            <a:extLst>
              <a:ext uri="{FF2B5EF4-FFF2-40B4-BE49-F238E27FC236}">
                <a16:creationId xmlns:a16="http://schemas.microsoft.com/office/drawing/2014/main" id="{74ED4680-4AA7-7E76-57EB-2832800039D9}"/>
              </a:ext>
            </a:extLst>
          </p:cNvPr>
          <p:cNvPicPr>
            <a:picLocks noChangeAspect="1"/>
          </p:cNvPicPr>
          <p:nvPr/>
        </p:nvPicPr>
        <p:blipFill>
          <a:blip r:embed="rId3"/>
          <a:stretch>
            <a:fillRect/>
          </a:stretch>
        </p:blipFill>
        <p:spPr>
          <a:xfrm>
            <a:off x="5870258" y="2420888"/>
            <a:ext cx="3099035" cy="689721"/>
          </a:xfrm>
          <a:prstGeom prst="rect">
            <a:avLst/>
          </a:prstGeom>
        </p:spPr>
      </p:pic>
    </p:spTree>
  </p:cSld>
  <p:clrMapOvr>
    <a:masterClrMapping/>
  </p:clrMapOvr>
</p:sld>
</file>

<file path=ppt/slides/slide7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5" name="Rectangle 1"/>
          <p:cNvSpPr>
            <a:spLocks noChangeArrowheads="1"/>
          </p:cNvSpPr>
          <p:nvPr/>
        </p:nvSpPr>
        <p:spPr bwMode="auto">
          <a:xfrm>
            <a:off x="113858" y="138499"/>
            <a:ext cx="8850630" cy="4258816"/>
          </a:xfrm>
          <a:prstGeom prst="rect">
            <a:avLst/>
          </a:prstGeom>
          <a:noFill/>
          <a:ln w="9525">
            <a:noFill/>
            <a:miter lim="800000"/>
            <a:headEnd/>
            <a:tailEnd/>
          </a:ln>
          <a:effectLst/>
        </p:spPr>
        <p:txBody>
          <a:bodyPr vert="horz" wrap="square" lIns="415794" tIns="133308" rIns="0" bIns="0" numCol="1" anchor="ctr" anchorCtr="0" compatLnSpc="1">
            <a:prstTxWarp prst="textNoShape">
              <a:avLst/>
            </a:prstTxWarp>
            <a:spAutoFit/>
          </a:bodyPr>
          <a:lstStyle/>
          <a:p>
            <a:pPr lvl="0" algn="ctr" fontAlgn="base">
              <a:spcBef>
                <a:spcPct val="0"/>
              </a:spcBef>
              <a:spcAft>
                <a:spcPct val="0"/>
              </a:spcAft>
              <a:tabLst>
                <a:tab pos="1157288" algn="l"/>
              </a:tabLst>
            </a:pPr>
            <a:r>
              <a:rPr lang="en-US" sz="2400" b="1" dirty="0">
                <a:latin typeface="Times New Roman" pitchFamily="18" charset="0"/>
                <a:cs typeface="Times New Roman" pitchFamily="18" charset="0"/>
              </a:rPr>
              <a:t>As per Page no 318 of Guidance Note on Tax Audit u/s. 44AB of IT Act, 1961 (Revised 2026)</a:t>
            </a:r>
            <a:endParaRPr lang="en-GB" sz="2200" b="1" dirty="0">
              <a:latin typeface="Times New Roman" pitchFamily="18" charset="0"/>
              <a:cs typeface="Times New Roman" pitchFamily="18" charset="0"/>
            </a:endParaRPr>
          </a:p>
          <a:p>
            <a:pPr lvl="0" algn="just" fontAlgn="base">
              <a:spcBef>
                <a:spcPct val="0"/>
              </a:spcBef>
              <a:spcAft>
                <a:spcPct val="0"/>
              </a:spcAft>
              <a:tabLst>
                <a:tab pos="1157288" algn="l"/>
              </a:tabLst>
            </a:pPr>
            <a:endParaRPr kumimoji="0" lang="en-GB" sz="2200" b="1" i="0" u="none" strike="noStrike" cap="none" normalizeH="0" baseline="0" dirty="0">
              <a:ln>
                <a:noFill/>
              </a:ln>
              <a:solidFill>
                <a:schemeClr val="tx1"/>
              </a:solidFill>
              <a:effectLst/>
              <a:latin typeface="Times New Roman" pitchFamily="18" charset="0"/>
              <a:cs typeface="Times New Roman" pitchFamily="18" charset="0"/>
            </a:endParaRPr>
          </a:p>
          <a:p>
            <a:pPr lvl="0" algn="just" fontAlgn="base">
              <a:spcBef>
                <a:spcPct val="0"/>
              </a:spcBef>
              <a:spcAft>
                <a:spcPct val="0"/>
              </a:spcAft>
              <a:tabLst>
                <a:tab pos="1157288" algn="l"/>
              </a:tabLst>
            </a:pPr>
            <a:r>
              <a:rPr lang="en-GB" sz="2200" b="1" dirty="0">
                <a:latin typeface="Times New Roman" pitchFamily="18" charset="0"/>
                <a:cs typeface="Times New Roman" pitchFamily="18" charset="0"/>
              </a:rPr>
              <a:t>69. Clause 35(a)</a:t>
            </a:r>
          </a:p>
          <a:p>
            <a:pPr lvl="0" algn="just" fontAlgn="base">
              <a:spcBef>
                <a:spcPct val="0"/>
              </a:spcBef>
              <a:spcAft>
                <a:spcPct val="0"/>
              </a:spcAft>
              <a:tabLst>
                <a:tab pos="1157288" algn="l"/>
              </a:tabLst>
            </a:pPr>
            <a:r>
              <a:rPr lang="en-GB" sz="2200" dirty="0">
                <a:latin typeface="Times New Roman" pitchFamily="18" charset="0"/>
                <a:cs typeface="Times New Roman" pitchFamily="18" charset="0"/>
              </a:rPr>
              <a:t>69.1 </a:t>
            </a:r>
            <a:r>
              <a:rPr lang="en-US" sz="2200" dirty="0">
                <a:latin typeface="Times New Roman" pitchFamily="18" charset="0"/>
                <a:cs typeface="Times New Roman" pitchFamily="18" charset="0"/>
              </a:rPr>
              <a:t>The tax auditor should examine whether the enterprise is a trading concern or not and it is accordingly reported in clause 10(a). </a:t>
            </a:r>
          </a:p>
          <a:p>
            <a:pPr lvl="0" algn="just" fontAlgn="base">
              <a:spcBef>
                <a:spcPct val="0"/>
              </a:spcBef>
              <a:spcAft>
                <a:spcPct val="0"/>
              </a:spcAft>
              <a:tabLst>
                <a:tab pos="1157288" algn="l"/>
              </a:tabLst>
            </a:pPr>
            <a:r>
              <a:rPr lang="en-US" sz="2200" dirty="0">
                <a:latin typeface="Times New Roman" pitchFamily="18" charset="0"/>
                <a:cs typeface="Times New Roman" pitchFamily="18" charset="0"/>
              </a:rPr>
              <a:t>If yes, the auditor should obtain certificates from the assessee in respect of the principal items of goods traded, the balance of the opening stock, purchases, sales and closing stock (along with its measurement unit) and the extent of shortage/ excess/damage and the reasons thereof. </a:t>
            </a:r>
          </a:p>
          <a:p>
            <a:pPr lvl="0" algn="just" fontAlgn="base">
              <a:spcBef>
                <a:spcPct val="0"/>
              </a:spcBef>
              <a:spcAft>
                <a:spcPct val="0"/>
              </a:spcAft>
              <a:tabLst>
                <a:tab pos="1157288" algn="l"/>
              </a:tabLst>
            </a:pPr>
            <a:r>
              <a:rPr lang="en-US" sz="2200" dirty="0">
                <a:latin typeface="Times New Roman" pitchFamily="18" charset="0"/>
                <a:cs typeface="Times New Roman" pitchFamily="18" charset="0"/>
              </a:rPr>
              <a:t>The entire quantitative information should be examined by the auditor from the records.</a:t>
            </a:r>
            <a:endParaRPr kumimoji="0" lang="en-US" sz="2200" i="0" u="none" strike="noStrike" cap="none" normalizeH="0" baseline="0" dirty="0">
              <a:ln>
                <a:noFill/>
              </a:ln>
              <a:solidFill>
                <a:schemeClr val="tx1"/>
              </a:solidFill>
              <a:effectLst/>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7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88050" y="285728"/>
            <a:ext cx="8667858" cy="5721563"/>
          </a:xfrm>
        </p:spPr>
        <p:txBody>
          <a:bodyPr>
            <a:normAutofit/>
          </a:bodyPr>
          <a:lstStyle/>
          <a:p>
            <a:pPr algn="just">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a:t>
            </a:r>
            <a:endParaRPr lang="en-US" sz="2400" b="1" dirty="0"/>
          </a:p>
          <a:p>
            <a:pPr algn="just">
              <a:buNone/>
            </a:pPr>
            <a:r>
              <a:rPr lang="en-US" sz="2400" b="1" u="sng" dirty="0">
                <a:latin typeface="Times New Roman" panose="02020603050405020304" pitchFamily="18" charset="0"/>
                <a:cs typeface="Times New Roman" panose="02020603050405020304" pitchFamily="18" charset="0"/>
              </a:rPr>
              <a:t>While reviewing various tax audit reports, it was observed that:</a:t>
            </a:r>
          </a:p>
          <a:p>
            <a:pPr algn="just">
              <a:buNone/>
            </a:pPr>
            <a:r>
              <a:rPr lang="en-US" sz="2400" b="1" u="sng" dirty="0">
                <a:latin typeface="Times New Roman" panose="02020603050405020304" pitchFamily="18" charset="0"/>
                <a:cs typeface="Times New Roman" panose="02020603050405020304" pitchFamily="18" charset="0"/>
              </a:rPr>
              <a:t>a) Quantitative details of principal items of goods traded were not reported under this clause whereas “Trading” was reported as one of the businesses of the </a:t>
            </a:r>
            <a:r>
              <a:rPr lang="en-US" sz="2400" b="1" u="sng" dirty="0" err="1">
                <a:latin typeface="Times New Roman" panose="02020603050405020304" pitchFamily="18" charset="0"/>
                <a:cs typeface="Times New Roman" panose="02020603050405020304" pitchFamily="18" charset="0"/>
              </a:rPr>
              <a:t>assessee</a:t>
            </a:r>
            <a:r>
              <a:rPr lang="en-US" sz="2400" b="1" u="sng" dirty="0">
                <a:latin typeface="Times New Roman" panose="02020603050405020304" pitchFamily="18" charset="0"/>
                <a:cs typeface="Times New Roman" panose="02020603050405020304" pitchFamily="18" charset="0"/>
              </a:rPr>
              <a:t> under clause 10a.</a:t>
            </a:r>
          </a:p>
          <a:p>
            <a:pPr algn="just">
              <a:buNone/>
            </a:pPr>
            <a:r>
              <a:rPr lang="en-US" sz="2400" b="1" u="sng" dirty="0">
                <a:latin typeface="Times New Roman" panose="02020603050405020304" pitchFamily="18" charset="0"/>
                <a:cs typeface="Times New Roman" panose="02020603050405020304" pitchFamily="18" charset="0"/>
              </a:rPr>
              <a:t>b) In some cases, where closing stock of goods acquired for trading was reported as “NIL”, the quantitative details of opening, purchases &amp; sales made during the year (traceable through financial statements) were not reported under this clause.</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p:cNvPicPr>
            <a:picLocks noChangeAspect="1" noChangeArrowheads="1"/>
          </p:cNvPicPr>
          <p:nvPr/>
        </p:nvPicPr>
        <p:blipFill>
          <a:blip r:embed="rId2"/>
          <a:srcRect/>
          <a:stretch>
            <a:fillRect/>
          </a:stretch>
        </p:blipFill>
        <p:spPr bwMode="auto">
          <a:xfrm>
            <a:off x="285720" y="1104881"/>
            <a:ext cx="8501122" cy="1023942"/>
          </a:xfrm>
          <a:prstGeom prst="rect">
            <a:avLst/>
          </a:prstGeom>
          <a:noFill/>
          <a:ln w="9525">
            <a:solidFill>
              <a:schemeClr val="tx1"/>
            </a:solidFill>
            <a:miter lim="800000"/>
            <a:headEnd/>
            <a:tailEnd/>
          </a:ln>
          <a:effectLst/>
        </p:spPr>
      </p:pic>
      <p:pic>
        <p:nvPicPr>
          <p:cNvPr id="10245" name="Picture 5"/>
          <p:cNvPicPr>
            <a:picLocks noChangeAspect="1" noChangeArrowheads="1"/>
          </p:cNvPicPr>
          <p:nvPr/>
        </p:nvPicPr>
        <p:blipFill>
          <a:blip r:embed="rId3"/>
          <a:srcRect r="9282"/>
          <a:stretch>
            <a:fillRect/>
          </a:stretch>
        </p:blipFill>
        <p:spPr bwMode="auto">
          <a:xfrm>
            <a:off x="0" y="2362200"/>
            <a:ext cx="4648200" cy="1619250"/>
          </a:xfrm>
          <a:prstGeom prst="rect">
            <a:avLst/>
          </a:prstGeom>
          <a:noFill/>
          <a:ln w="9525">
            <a:noFill/>
            <a:miter lim="800000"/>
            <a:headEnd/>
            <a:tailEnd/>
          </a:ln>
          <a:effectLst/>
        </p:spPr>
      </p:pic>
      <p:sp>
        <p:nvSpPr>
          <p:cNvPr id="5" name="Rectangle 4"/>
          <p:cNvSpPr/>
          <p:nvPr/>
        </p:nvSpPr>
        <p:spPr>
          <a:xfrm>
            <a:off x="0" y="6858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7" name="Rectangle 3"/>
          <p:cNvSpPr>
            <a:spLocks noChangeArrowheads="1"/>
          </p:cNvSpPr>
          <p:nvPr/>
        </p:nvSpPr>
        <p:spPr bwMode="auto">
          <a:xfrm>
            <a:off x="152400" y="1524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35(b)</a:t>
            </a:r>
          </a:p>
        </p:txBody>
      </p:sp>
      <p:pic>
        <p:nvPicPr>
          <p:cNvPr id="8195" name="Picture 3"/>
          <p:cNvPicPr>
            <a:picLocks noChangeAspect="1" noChangeArrowheads="1"/>
          </p:cNvPicPr>
          <p:nvPr/>
        </p:nvPicPr>
        <p:blipFill>
          <a:blip r:embed="rId4"/>
          <a:srcRect l="36000" t="41778" r="23000" b="39555"/>
          <a:stretch>
            <a:fillRect/>
          </a:stretch>
        </p:blipFill>
        <p:spPr bwMode="auto">
          <a:xfrm>
            <a:off x="4572000" y="2362200"/>
            <a:ext cx="4535350" cy="1600200"/>
          </a:xfrm>
          <a:prstGeom prst="rect">
            <a:avLst/>
          </a:prstGeom>
          <a:noFill/>
          <a:ln w="9525">
            <a:noFill/>
            <a:miter lim="800000"/>
            <a:headEnd/>
            <a:tailEnd/>
          </a:ln>
          <a:effectLst/>
        </p:spPr>
      </p:pic>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srcRect/>
          <a:stretch>
            <a:fillRect/>
          </a:stretch>
        </p:blipFill>
        <p:spPr bwMode="auto">
          <a:xfrm>
            <a:off x="142844" y="214290"/>
            <a:ext cx="2109653" cy="357190"/>
          </a:xfrm>
          <a:prstGeom prst="rect">
            <a:avLst/>
          </a:prstGeom>
          <a:noFill/>
          <a:ln w="9525">
            <a:solidFill>
              <a:schemeClr val="tx1"/>
            </a:solidFill>
            <a:miter lim="800000"/>
            <a:headEnd/>
            <a:tailEnd/>
          </a:ln>
          <a:effectLst/>
        </p:spPr>
      </p:pic>
      <p:pic>
        <p:nvPicPr>
          <p:cNvPr id="11267" name="Picture 3"/>
          <p:cNvPicPr>
            <a:picLocks noChangeAspect="1" noChangeArrowheads="1"/>
          </p:cNvPicPr>
          <p:nvPr/>
        </p:nvPicPr>
        <p:blipFill>
          <a:blip r:embed="rId3"/>
          <a:srcRect/>
          <a:stretch>
            <a:fillRect/>
          </a:stretch>
        </p:blipFill>
        <p:spPr bwMode="auto">
          <a:xfrm>
            <a:off x="214282" y="3143248"/>
            <a:ext cx="1666877" cy="333375"/>
          </a:xfrm>
          <a:prstGeom prst="rect">
            <a:avLst/>
          </a:prstGeom>
          <a:noFill/>
          <a:ln w="9525">
            <a:solidFill>
              <a:schemeClr val="tx1"/>
            </a:solidFill>
            <a:miter lim="800000"/>
            <a:headEnd/>
            <a:tailEnd/>
          </a:ln>
          <a:effectLst/>
        </p:spPr>
      </p:pic>
      <p:pic>
        <p:nvPicPr>
          <p:cNvPr id="11268" name="Picture 4"/>
          <p:cNvPicPr>
            <a:picLocks noChangeAspect="1" noChangeArrowheads="1"/>
          </p:cNvPicPr>
          <p:nvPr/>
        </p:nvPicPr>
        <p:blipFill>
          <a:blip r:embed="rId4"/>
          <a:srcRect r="9546"/>
          <a:stretch>
            <a:fillRect/>
          </a:stretch>
        </p:blipFill>
        <p:spPr bwMode="auto">
          <a:xfrm>
            <a:off x="-57875" y="642918"/>
            <a:ext cx="6153875" cy="1819275"/>
          </a:xfrm>
          <a:prstGeom prst="rect">
            <a:avLst/>
          </a:prstGeom>
          <a:noFill/>
          <a:ln w="9525">
            <a:noFill/>
            <a:miter lim="800000"/>
            <a:headEnd/>
            <a:tailEnd/>
          </a:ln>
          <a:effectLst/>
        </p:spPr>
      </p:pic>
      <p:pic>
        <p:nvPicPr>
          <p:cNvPr id="11269" name="Picture 5"/>
          <p:cNvPicPr>
            <a:picLocks noChangeAspect="1" noChangeArrowheads="1"/>
          </p:cNvPicPr>
          <p:nvPr/>
        </p:nvPicPr>
        <p:blipFill>
          <a:blip r:embed="rId5"/>
          <a:srcRect r="9727"/>
          <a:stretch>
            <a:fillRect/>
          </a:stretch>
        </p:blipFill>
        <p:spPr bwMode="auto">
          <a:xfrm>
            <a:off x="-34725" y="3714752"/>
            <a:ext cx="6435525" cy="1724025"/>
          </a:xfrm>
          <a:prstGeom prst="rect">
            <a:avLst/>
          </a:prstGeom>
          <a:noFill/>
          <a:ln w="9525">
            <a:noFill/>
            <a:miter lim="800000"/>
            <a:headEnd/>
            <a:tailEnd/>
          </a:ln>
          <a:effectLst/>
        </p:spPr>
      </p:pic>
      <p:pic>
        <p:nvPicPr>
          <p:cNvPr id="7" name="Picture 3"/>
          <p:cNvPicPr>
            <a:picLocks noChangeAspect="1" noChangeArrowheads="1"/>
          </p:cNvPicPr>
          <p:nvPr/>
        </p:nvPicPr>
        <p:blipFill>
          <a:blip r:embed="rId6"/>
          <a:srcRect l="52000" t="64889" r="23000" b="15555"/>
          <a:stretch>
            <a:fillRect/>
          </a:stretch>
        </p:blipFill>
        <p:spPr bwMode="auto">
          <a:xfrm>
            <a:off x="6072850" y="732100"/>
            <a:ext cx="3071150" cy="1676400"/>
          </a:xfrm>
          <a:prstGeom prst="rect">
            <a:avLst/>
          </a:prstGeom>
          <a:noFill/>
          <a:ln w="9525">
            <a:noFill/>
            <a:miter lim="800000"/>
            <a:headEnd/>
            <a:tailEnd/>
          </a:ln>
          <a:effectLst/>
        </p:spPr>
      </p:pic>
      <p:pic>
        <p:nvPicPr>
          <p:cNvPr id="9218" name="Picture 2"/>
          <p:cNvPicPr>
            <a:picLocks noChangeAspect="1" noChangeArrowheads="1"/>
          </p:cNvPicPr>
          <p:nvPr/>
        </p:nvPicPr>
        <p:blipFill>
          <a:blip r:embed="rId7"/>
          <a:srcRect l="52000" t="26667" r="22500" b="54666"/>
          <a:stretch>
            <a:fillRect/>
          </a:stretch>
        </p:blipFill>
        <p:spPr bwMode="auto">
          <a:xfrm>
            <a:off x="6331350" y="3791675"/>
            <a:ext cx="2812650" cy="1600200"/>
          </a:xfrm>
          <a:prstGeom prst="rect">
            <a:avLst/>
          </a:prstGeom>
          <a:noFill/>
          <a:ln w="9525">
            <a:noFill/>
            <a:miter lim="800000"/>
            <a:headEnd/>
            <a:tailEnd/>
          </a:ln>
          <a:effectLst/>
        </p:spPr>
      </p:pic>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5" name="Rectangle 1"/>
          <p:cNvSpPr>
            <a:spLocks noChangeArrowheads="1"/>
          </p:cNvSpPr>
          <p:nvPr/>
        </p:nvSpPr>
        <p:spPr bwMode="auto">
          <a:xfrm>
            <a:off x="152400" y="-99392"/>
            <a:ext cx="8763000" cy="4935924"/>
          </a:xfrm>
          <a:prstGeom prst="rect">
            <a:avLst/>
          </a:prstGeom>
          <a:noFill/>
          <a:ln w="9525">
            <a:noFill/>
            <a:miter lim="800000"/>
            <a:headEnd/>
            <a:tailEnd/>
          </a:ln>
          <a:effectLst/>
        </p:spPr>
        <p:txBody>
          <a:bodyPr vert="horz" wrap="square" lIns="415794" tIns="133308" rIns="0" bIns="0" numCol="1" anchor="ctr" anchorCtr="0" compatLnSpc="1">
            <a:prstTxWarp prst="textNoShape">
              <a:avLst/>
            </a:prstTxWarp>
            <a:spAutoFit/>
          </a:bodyPr>
          <a:lstStyle/>
          <a:p>
            <a:pPr lvl="0" algn="ctr" fontAlgn="base">
              <a:spcBef>
                <a:spcPct val="0"/>
              </a:spcBef>
              <a:spcAft>
                <a:spcPct val="0"/>
              </a:spcAft>
              <a:tabLst>
                <a:tab pos="1157288" algn="l"/>
              </a:tabLst>
            </a:pPr>
            <a:r>
              <a:rPr lang="en-US" sz="2400" b="1" dirty="0">
                <a:latin typeface="Times New Roman" pitchFamily="18" charset="0"/>
                <a:cs typeface="Times New Roman" pitchFamily="18" charset="0"/>
              </a:rPr>
              <a:t>As per Page no 318 &amp; 319 of Guidance Note on Tax Audit u/s. 44AB of IT Act, 1961 (Revised 2026)</a:t>
            </a:r>
            <a:endParaRPr lang="en-GB" sz="2200" b="1" dirty="0">
              <a:latin typeface="Times New Roman" pitchFamily="18" charset="0"/>
              <a:cs typeface="Times New Roman" pitchFamily="18" charset="0"/>
            </a:endParaRPr>
          </a:p>
          <a:p>
            <a:pPr lvl="0" algn="just" fontAlgn="base">
              <a:spcBef>
                <a:spcPct val="0"/>
              </a:spcBef>
              <a:spcAft>
                <a:spcPct val="0"/>
              </a:spcAft>
              <a:tabLst>
                <a:tab pos="1157288" algn="l"/>
              </a:tabLst>
            </a:pPr>
            <a:endParaRPr kumimoji="0" lang="en-GB" sz="2200" b="1" i="0" u="none" strike="noStrike" cap="none" normalizeH="0" baseline="0" dirty="0">
              <a:ln>
                <a:noFill/>
              </a:ln>
              <a:solidFill>
                <a:schemeClr val="tx1"/>
              </a:solidFill>
              <a:effectLst/>
              <a:latin typeface="Times New Roman" pitchFamily="18" charset="0"/>
              <a:cs typeface="Times New Roman" pitchFamily="18" charset="0"/>
            </a:endParaRPr>
          </a:p>
          <a:p>
            <a:pPr lvl="0" algn="just" fontAlgn="base">
              <a:spcBef>
                <a:spcPct val="0"/>
              </a:spcBef>
              <a:spcAft>
                <a:spcPct val="0"/>
              </a:spcAft>
              <a:tabLst>
                <a:tab pos="1157288" algn="l"/>
              </a:tabLst>
            </a:pPr>
            <a:r>
              <a:rPr lang="en-GB" sz="2200" b="1" dirty="0">
                <a:latin typeface="Times New Roman" pitchFamily="18" charset="0"/>
                <a:cs typeface="Times New Roman" pitchFamily="18" charset="0"/>
              </a:rPr>
              <a:t>69. Clause 35(b)</a:t>
            </a:r>
          </a:p>
          <a:p>
            <a:pPr lvl="0" algn="just" fontAlgn="base">
              <a:spcBef>
                <a:spcPct val="0"/>
              </a:spcBef>
              <a:spcAft>
                <a:spcPct val="0"/>
              </a:spcAft>
              <a:tabLst>
                <a:tab pos="1157288" algn="l"/>
              </a:tabLst>
            </a:pPr>
            <a:r>
              <a:rPr lang="en-GB" sz="2200" dirty="0">
                <a:latin typeface="Times New Roman" pitchFamily="18" charset="0"/>
                <a:cs typeface="Times New Roman" pitchFamily="18" charset="0"/>
              </a:rPr>
              <a:t>69.2 </a:t>
            </a:r>
            <a:r>
              <a:rPr lang="en-US" sz="2200" dirty="0">
                <a:latin typeface="Times New Roman" pitchFamily="18" charset="0"/>
                <a:cs typeface="Times New Roman" pitchFamily="18" charset="0"/>
              </a:rPr>
              <a:t>The tax auditor should ascertain whether the enterprise is a manufacturing concern and it is accordingly reported in clause 10(a). </a:t>
            </a:r>
          </a:p>
          <a:p>
            <a:pPr lvl="0" algn="just" fontAlgn="base">
              <a:spcBef>
                <a:spcPct val="0"/>
              </a:spcBef>
              <a:spcAft>
                <a:spcPct val="0"/>
              </a:spcAft>
              <a:tabLst>
                <a:tab pos="1157288" algn="l"/>
              </a:tabLst>
            </a:pPr>
            <a:r>
              <a:rPr lang="en-US" sz="2200" dirty="0">
                <a:latin typeface="Times New Roman" pitchFamily="18" charset="0"/>
                <a:cs typeface="Times New Roman" pitchFamily="18" charset="0"/>
              </a:rPr>
              <a:t>If yes, this sub-clause is applicable. </a:t>
            </a:r>
          </a:p>
          <a:p>
            <a:pPr lvl="0" algn="just" fontAlgn="base">
              <a:spcBef>
                <a:spcPct val="0"/>
              </a:spcBef>
              <a:spcAft>
                <a:spcPct val="0"/>
              </a:spcAft>
              <a:tabLst>
                <a:tab pos="1157288" algn="l"/>
              </a:tabLst>
            </a:pPr>
            <a:r>
              <a:rPr lang="en-US" sz="2200" dirty="0">
                <a:latin typeface="Times New Roman" pitchFamily="18" charset="0"/>
                <a:cs typeface="Times New Roman" pitchFamily="18" charset="0"/>
              </a:rPr>
              <a:t>The tax auditor should obtain certificate(s) from </a:t>
            </a:r>
            <a:r>
              <a:rPr lang="en-US" sz="2200" dirty="0" err="1">
                <a:latin typeface="Times New Roman" pitchFamily="18" charset="0"/>
                <a:cs typeface="Times New Roman" pitchFamily="18" charset="0"/>
              </a:rPr>
              <a:t>assessee</a:t>
            </a:r>
            <a:r>
              <a:rPr lang="en-US" sz="2200" dirty="0">
                <a:latin typeface="Times New Roman" pitchFamily="18" charset="0"/>
                <a:cs typeface="Times New Roman" pitchFamily="18" charset="0"/>
              </a:rPr>
              <a:t> in respect of principal items of raw materials, finished goods and by - products (</a:t>
            </a:r>
            <a:r>
              <a:rPr lang="en-US" sz="2200" dirty="0" err="1">
                <a:latin typeface="Times New Roman" pitchFamily="18" charset="0"/>
                <a:cs typeface="Times New Roman" pitchFamily="18" charset="0"/>
              </a:rPr>
              <a:t>alongwith</a:t>
            </a:r>
            <a:r>
              <a:rPr lang="en-US" sz="2200" dirty="0">
                <a:latin typeface="Times New Roman" pitchFamily="18" charset="0"/>
                <a:cs typeface="Times New Roman" pitchFamily="18" charset="0"/>
              </a:rPr>
              <a:t> its measurement unit) and quantitative information required to be reported in clause 35(b). </a:t>
            </a:r>
          </a:p>
          <a:p>
            <a:pPr lvl="0" algn="just" fontAlgn="base">
              <a:spcBef>
                <a:spcPct val="0"/>
              </a:spcBef>
              <a:spcAft>
                <a:spcPct val="0"/>
              </a:spcAft>
              <a:tabLst>
                <a:tab pos="1157288" algn="l"/>
              </a:tabLst>
            </a:pPr>
            <a:r>
              <a:rPr lang="en-US" sz="2200" dirty="0">
                <a:latin typeface="Times New Roman" pitchFamily="18" charset="0"/>
                <a:cs typeface="Times New Roman" pitchFamily="18" charset="0"/>
              </a:rPr>
              <a:t>This information should be given only in respect of those items where it is practicable to do so, having regard to the records maintained by the </a:t>
            </a:r>
            <a:r>
              <a:rPr lang="en-US" sz="2200" dirty="0" err="1">
                <a:latin typeface="Times New Roman" pitchFamily="18" charset="0"/>
                <a:cs typeface="Times New Roman" pitchFamily="18" charset="0"/>
              </a:rPr>
              <a:t>assessee</a:t>
            </a:r>
            <a:r>
              <a:rPr lang="en-US" sz="2200" dirty="0">
                <a:latin typeface="Times New Roman" pitchFamily="18" charset="0"/>
                <a:cs typeface="Times New Roman" pitchFamily="18" charset="0"/>
              </a:rPr>
              <a:t>.</a:t>
            </a:r>
            <a:endParaRPr lang="en-GB" sz="22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723377617"/>
      </p:ext>
    </p:extLst>
  </p:cSld>
  <p:clrMapOvr>
    <a:masterClrMapping/>
  </p:clrMapOvr>
</p:sld>
</file>

<file path=ppt/slides/slide7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188640"/>
            <a:ext cx="8763000" cy="5632311"/>
          </a:xfrm>
          <a:prstGeom prst="rect">
            <a:avLst/>
          </a:prstGeom>
        </p:spPr>
        <p:txBody>
          <a:bodyPr wrap="square">
            <a:spAutoFit/>
          </a:bodyPr>
          <a:lstStyle/>
          <a:p>
            <a:pPr algn="ctr"/>
            <a:r>
              <a:rPr lang="en-US" sz="2400" b="1" dirty="0">
                <a:latin typeface="Times New Roman" pitchFamily="18" charset="0"/>
                <a:cs typeface="Times New Roman" pitchFamily="18" charset="0"/>
              </a:rPr>
              <a:t>As per Page no 319 of Guidance Note on Tax Audit u/s. 44AB of IT Act, 1961 (Revised 2026)</a:t>
            </a:r>
            <a:endParaRPr lang="en-GB" sz="2400" b="1" dirty="0">
              <a:latin typeface="Times New Roman" pitchFamily="18" charset="0"/>
              <a:cs typeface="Times New Roman" pitchFamily="18" charset="0"/>
            </a:endParaRPr>
          </a:p>
          <a:p>
            <a:pPr algn="just"/>
            <a:r>
              <a:rPr lang="en-GB" sz="2300" dirty="0">
                <a:latin typeface="Times New Roman" panose="02020603050405020304" pitchFamily="18" charset="0"/>
                <a:cs typeface="Times New Roman" panose="02020603050405020304" pitchFamily="18" charset="0"/>
              </a:rPr>
              <a:t>69.3 </a:t>
            </a:r>
            <a:r>
              <a:rPr lang="en-US" sz="2300" dirty="0">
                <a:latin typeface="Times New Roman" panose="02020603050405020304" pitchFamily="18" charset="0"/>
                <a:cs typeface="Times New Roman" panose="02020603050405020304" pitchFamily="18" charset="0"/>
              </a:rPr>
              <a:t>The information about ‘yield’, ‘percentage of yield’, and ‘shortages/ excess’ is also required to be given.</a:t>
            </a:r>
            <a:endParaRPr lang="en-GB" sz="2300" dirty="0">
              <a:latin typeface="Times New Roman" panose="02020603050405020304" pitchFamily="18" charset="0"/>
              <a:cs typeface="Times New Roman" panose="02020603050405020304" pitchFamily="18" charset="0"/>
            </a:endParaRPr>
          </a:p>
          <a:p>
            <a:pPr algn="just"/>
            <a:endParaRPr lang="en-GB" sz="2300" dirty="0">
              <a:latin typeface="Times New Roman" panose="02020603050405020304" pitchFamily="18" charset="0"/>
              <a:cs typeface="Times New Roman" panose="02020603050405020304" pitchFamily="18" charset="0"/>
            </a:endParaRPr>
          </a:p>
          <a:p>
            <a:pPr algn="just"/>
            <a:r>
              <a:rPr lang="en-GB" sz="2300" dirty="0">
                <a:latin typeface="Times New Roman" panose="02020603050405020304" pitchFamily="18" charset="0"/>
                <a:cs typeface="Times New Roman" panose="02020603050405020304" pitchFamily="18" charset="0"/>
              </a:rPr>
              <a:t>69.4 </a:t>
            </a:r>
            <a:r>
              <a:rPr lang="en-US" sz="2300" dirty="0">
                <a:latin typeface="Times New Roman" panose="02020603050405020304" pitchFamily="18" charset="0"/>
                <a:cs typeface="Times New Roman" panose="02020603050405020304" pitchFamily="18" charset="0"/>
              </a:rPr>
              <a:t>‘By-products’ represent products whose manufacture results incidentally from the manufacture of the main product or where the waste arising in the manufacture of main product is further processed to create a by - product. </a:t>
            </a:r>
          </a:p>
          <a:p>
            <a:pPr algn="just"/>
            <a:r>
              <a:rPr lang="en-US" sz="2300" dirty="0">
                <a:latin typeface="Times New Roman" panose="02020603050405020304" pitchFamily="18" charset="0"/>
                <a:cs typeface="Times New Roman" panose="02020603050405020304" pitchFamily="18" charset="0"/>
              </a:rPr>
              <a:t>Where the by-product is so produced or is continuously generated, it should be treated for the purpose of sale and disposal at par with any other product produced by the company and similar records should be maintained.</a:t>
            </a:r>
          </a:p>
          <a:p>
            <a:pPr algn="just"/>
            <a:r>
              <a:rPr lang="en-US" sz="2300" dirty="0">
                <a:latin typeface="Times New Roman" panose="02020603050405020304" pitchFamily="18" charset="0"/>
                <a:cs typeface="Times New Roman" panose="02020603050405020304" pitchFamily="18" charset="0"/>
              </a:rPr>
              <a:t>The quantitative details on the above lines are to be given in respect of by - product also.</a:t>
            </a:r>
            <a:endParaRPr lang="en-GB" sz="23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7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32658"/>
            <a:ext cx="8763000" cy="5262979"/>
          </a:xfrm>
          <a:prstGeom prst="rect">
            <a:avLst/>
          </a:prstGeom>
        </p:spPr>
        <p:txBody>
          <a:bodyPr wrap="square">
            <a:spAutoFit/>
          </a:bodyPr>
          <a:lstStyle/>
          <a:p>
            <a:pPr algn="ctr"/>
            <a:r>
              <a:rPr lang="en-US" sz="2400" b="1" dirty="0">
                <a:latin typeface="Times New Roman" pitchFamily="18" charset="0"/>
                <a:cs typeface="Times New Roman" pitchFamily="18" charset="0"/>
              </a:rPr>
              <a:t>As per Page no 319 of Guidance Note on Tax Audit u/s. 44AB of IT Act, 1961 (Revised 2026)</a:t>
            </a:r>
            <a:endParaRPr lang="en-GB" sz="2400" b="1" dirty="0">
              <a:latin typeface="Times New Roman" pitchFamily="18" charset="0"/>
              <a:cs typeface="Times New Roman" pitchFamily="18" charset="0"/>
            </a:endParaRPr>
          </a:p>
          <a:p>
            <a:pPr algn="just"/>
            <a:endParaRPr lang="en-GB" sz="2400" b="1" dirty="0">
              <a:latin typeface="Times New Roman" pitchFamily="18" charset="0"/>
              <a:cs typeface="Times New Roman" pitchFamily="18" charset="0"/>
            </a:endParaRPr>
          </a:p>
          <a:p>
            <a:pPr algn="just"/>
            <a:r>
              <a:rPr lang="en-GB" sz="2200" dirty="0">
                <a:latin typeface="Times New Roman" panose="02020603050405020304" pitchFamily="18" charset="0"/>
                <a:cs typeface="Times New Roman" panose="02020603050405020304" pitchFamily="18" charset="0"/>
              </a:rPr>
              <a:t>69.5 </a:t>
            </a:r>
            <a:r>
              <a:rPr lang="en-US" sz="2200" dirty="0">
                <a:latin typeface="Times New Roman" panose="02020603050405020304" pitchFamily="18" charset="0"/>
                <a:cs typeface="Times New Roman" panose="02020603050405020304" pitchFamily="18" charset="0"/>
              </a:rPr>
              <a:t>In a large concern, for both the sub-clauses (a) and (b), it may be difficult for tax auditor to verify each and every item of purchase, consumption, sales and production. </a:t>
            </a:r>
          </a:p>
          <a:p>
            <a:pPr algn="just"/>
            <a:r>
              <a:rPr lang="en-US" sz="2200" dirty="0">
                <a:latin typeface="Times New Roman" panose="02020603050405020304" pitchFamily="18" charset="0"/>
                <a:cs typeface="Times New Roman" panose="02020603050405020304" pitchFamily="18" charset="0"/>
              </a:rPr>
              <a:t>In such cases, he may verify the figures using sampling method and satisfy himself as to the correctness of the figures furnished. </a:t>
            </a:r>
          </a:p>
          <a:p>
            <a:pPr algn="just"/>
            <a:r>
              <a:rPr lang="en-US" sz="2200" dirty="0">
                <a:latin typeface="Times New Roman" panose="02020603050405020304" pitchFamily="18" charset="0"/>
                <a:cs typeface="Times New Roman" panose="02020603050405020304" pitchFamily="18" charset="0"/>
              </a:rPr>
              <a:t>This clause requires that quantitative details of “principal items” of raw materials and finished goods should be given. </a:t>
            </a:r>
          </a:p>
          <a:p>
            <a:pPr algn="just"/>
            <a:r>
              <a:rPr lang="en-US" sz="2200" dirty="0">
                <a:latin typeface="Times New Roman" panose="02020603050405020304" pitchFamily="18" charset="0"/>
                <a:cs typeface="Times New Roman" panose="02020603050405020304" pitchFamily="18" charset="0"/>
              </a:rPr>
              <a:t>Therefore, information about petty items need not be given. </a:t>
            </a:r>
          </a:p>
          <a:p>
            <a:pPr algn="just"/>
            <a:r>
              <a:rPr lang="en-US" sz="2200" dirty="0">
                <a:latin typeface="Times New Roman" panose="02020603050405020304" pitchFamily="18" charset="0"/>
                <a:cs typeface="Times New Roman" panose="02020603050405020304" pitchFamily="18" charset="0"/>
              </a:rPr>
              <a:t>What would constitute principal items will depend on the facts of each case. </a:t>
            </a:r>
          </a:p>
          <a:p>
            <a:pPr algn="just"/>
            <a:r>
              <a:rPr lang="en-US" sz="2200" dirty="0">
                <a:latin typeface="Times New Roman" panose="02020603050405020304" pitchFamily="18" charset="0"/>
                <a:cs typeface="Times New Roman" panose="02020603050405020304" pitchFamily="18" charset="0"/>
              </a:rPr>
              <a:t>Normally, items which constitute more than 10% of the aggregate value of purchases, consumption or turnover, as the case may be, be classified as principal items.</a:t>
            </a:r>
            <a:endParaRPr lang="en-GB" sz="22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2085298504"/>
      </p:ext>
    </p:extLst>
  </p:cSld>
  <p:clrMapOvr>
    <a:masterClrMapping/>
  </p:clrMapOvr>
</p:sld>
</file>

<file path=ppt/slides/slide7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32518" y="155139"/>
            <a:ext cx="8478965" cy="5650125"/>
          </a:xfrm>
        </p:spPr>
        <p:txBody>
          <a:bodyPr>
            <a:normAutofit/>
          </a:bodyPr>
          <a:lstStyle/>
          <a:p>
            <a:pPr algn="just">
              <a:buNone/>
            </a:pPr>
            <a:r>
              <a:rPr lang="en-IN" sz="2300" b="1" dirty="0">
                <a:latin typeface="Times New Roman" panose="02020603050405020304" pitchFamily="18" charset="0"/>
                <a:cs typeface="Times New Roman" panose="02020603050405020304" pitchFamily="18" charset="0"/>
              </a:rPr>
              <a:t>OBSERVATION ON </a:t>
            </a:r>
            <a:r>
              <a:rPr lang="en-GB" sz="2300" b="1" dirty="0">
                <a:latin typeface="Times New Roman" panose="02020603050405020304" pitchFamily="18" charset="0"/>
                <a:cs typeface="Times New Roman" panose="02020603050405020304" pitchFamily="18" charset="0"/>
              </a:rPr>
              <a:t>STUDY ON COMPLIANCES IN REPORTING IN TAX AUDIT REPORT DATED 20.06.2022</a:t>
            </a:r>
            <a:endParaRPr lang="en-US" sz="2300" b="1" dirty="0"/>
          </a:p>
          <a:p>
            <a:pPr algn="just">
              <a:buNone/>
            </a:pPr>
            <a:r>
              <a:rPr lang="en-US" sz="2300" b="1" u="sng" dirty="0">
                <a:latin typeface="Times New Roman" panose="02020603050405020304" pitchFamily="18" charset="0"/>
                <a:cs typeface="Times New Roman" panose="02020603050405020304" pitchFamily="18" charset="0"/>
              </a:rPr>
              <a:t>While reviewing various tax audit reports, it was observed that:</a:t>
            </a:r>
          </a:p>
          <a:p>
            <a:pPr algn="just">
              <a:buNone/>
            </a:pPr>
            <a:r>
              <a:rPr lang="en-US" sz="2300" b="1" u="sng" dirty="0">
                <a:latin typeface="Times New Roman" panose="02020603050405020304" pitchFamily="18" charset="0"/>
                <a:cs typeface="Times New Roman" panose="02020603050405020304" pitchFamily="18" charset="0"/>
              </a:rPr>
              <a:t>a) In some cases, where the </a:t>
            </a:r>
            <a:r>
              <a:rPr lang="en-US" sz="2300" b="1" u="sng" dirty="0" err="1">
                <a:latin typeface="Times New Roman" panose="02020603050405020304" pitchFamily="18" charset="0"/>
                <a:cs typeface="Times New Roman" panose="02020603050405020304" pitchFamily="18" charset="0"/>
              </a:rPr>
              <a:t>assessee</a:t>
            </a:r>
            <a:r>
              <a:rPr lang="en-US" sz="2300" b="1" u="sng" dirty="0">
                <a:latin typeface="Times New Roman" panose="02020603050405020304" pitchFamily="18" charset="0"/>
                <a:cs typeface="Times New Roman" panose="02020603050405020304" pitchFamily="18" charset="0"/>
              </a:rPr>
              <a:t> is engaged in “manufacturing”, the ‘percentage of yield’ or ‘shortage/excess’ were not reported. Also, qualification/ observation with regard to the same was not given in the Tax Audit report.</a:t>
            </a:r>
          </a:p>
          <a:p>
            <a:pPr algn="just">
              <a:buNone/>
            </a:pPr>
            <a:r>
              <a:rPr lang="en-US" sz="2300" b="1" u="sng" dirty="0">
                <a:latin typeface="Times New Roman" panose="02020603050405020304" pitchFamily="18" charset="0"/>
                <a:cs typeface="Times New Roman" panose="02020603050405020304" pitchFamily="18" charset="0"/>
              </a:rPr>
              <a:t>b) In some cases, details of ‘Finished products’ were erroneously reported as ‘raw materials’ under clause 35b(A) instead of clause 35b(B). Also, raw materials, which were clearly traceable from the financial statements, were not reported at all.</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Content Placeholder 2"/>
          <p:cNvSpPr>
            <a:spLocks noGrp="1"/>
          </p:cNvSpPr>
          <p:nvPr>
            <p:ph idx="1"/>
          </p:nvPr>
        </p:nvSpPr>
        <p:spPr>
          <a:xfrm>
            <a:off x="304800" y="457200"/>
            <a:ext cx="8382000" cy="5668963"/>
          </a:xfrm>
        </p:spPr>
        <p:txBody>
          <a:bodyPr/>
          <a:lstStyle/>
          <a:p>
            <a:pPr algn="just">
              <a:buNone/>
            </a:pPr>
            <a:r>
              <a:rPr lang="en-US" sz="2400" b="1" dirty="0">
                <a:solidFill>
                  <a:schemeClr val="tx1"/>
                </a:solidFill>
                <a:latin typeface="Times New Roman" pitchFamily="18" charset="0"/>
                <a:cs typeface="Times New Roman" pitchFamily="18" charset="0"/>
              </a:rPr>
              <a:t>CLAUSE - 36</a:t>
            </a:r>
            <a:endParaRPr lang="en-US" sz="3200" b="1" dirty="0">
              <a:solidFill>
                <a:schemeClr val="tx1"/>
              </a:solidFill>
              <a:latin typeface="Times New Roman" pitchFamily="18" charset="0"/>
              <a:cs typeface="Times New Roman" pitchFamily="18" charset="0"/>
            </a:endParaRPr>
          </a:p>
        </p:txBody>
      </p:sp>
      <p:sp>
        <p:nvSpPr>
          <p:cNvPr id="5" name="Content Placeholder 7"/>
          <p:cNvSpPr txBox="1">
            <a:spLocks/>
          </p:cNvSpPr>
          <p:nvPr/>
        </p:nvSpPr>
        <p:spPr>
          <a:xfrm>
            <a:off x="237982" y="1676400"/>
            <a:ext cx="8515636" cy="2438400"/>
          </a:xfrm>
          <a:prstGeom prst="rect">
            <a:avLst/>
          </a:prstGeom>
          <a:ln w="38100" cap="flat" cmpd="thickThin" algn="ctr">
            <a:solidFill>
              <a:schemeClr val="accent1"/>
            </a:solidFill>
            <a:prstDash val="solid"/>
          </a:ln>
        </p:spPr>
        <p:style>
          <a:lnRef idx="2">
            <a:schemeClr val="accent1"/>
          </a:lnRef>
          <a:fillRef idx="1">
            <a:schemeClr val="lt1"/>
          </a:fillRef>
          <a:effectRef idx="0">
            <a:schemeClr val="accent1"/>
          </a:effectRef>
          <a:fontRef idx="minor">
            <a:schemeClr val="dk1"/>
          </a:fontRef>
        </p:style>
        <p:txBody>
          <a:bodyPr vert="horz">
            <a:no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dk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dk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dk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dk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dk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dk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dk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dk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dk1"/>
                </a:solidFill>
                <a:latin typeface="+mn-lt"/>
                <a:ea typeface="+mn-ea"/>
                <a:cs typeface="+mn-cs"/>
              </a:defRPr>
            </a:lvl9pPr>
            <a:extLst/>
          </a:lstStyle>
          <a:p>
            <a:pPr marL="0" indent="0" algn="ctr">
              <a:spcBef>
                <a:spcPts val="0"/>
              </a:spcBef>
              <a:buSzPct val="100000"/>
              <a:buFont typeface="Wingdings 3"/>
              <a:buNone/>
            </a:pPr>
            <a:r>
              <a:rPr lang="en-US" sz="3600" b="1" dirty="0">
                <a:solidFill>
                  <a:srgbClr val="FF0000"/>
                </a:solidFill>
                <a:latin typeface="Times New Roman" panose="02020603050405020304" pitchFamily="18" charset="0"/>
                <a:ea typeface="Times New Roman"/>
                <a:cs typeface="Times New Roman" panose="02020603050405020304" pitchFamily="18" charset="0"/>
              </a:rPr>
              <a:t>Omitted by the Income Tax (8</a:t>
            </a:r>
            <a:r>
              <a:rPr lang="en-US" sz="3600" b="1" baseline="30000" dirty="0">
                <a:solidFill>
                  <a:srgbClr val="FF0000"/>
                </a:solidFill>
                <a:latin typeface="Times New Roman" panose="02020603050405020304" pitchFamily="18" charset="0"/>
                <a:ea typeface="Times New Roman"/>
                <a:cs typeface="Times New Roman" panose="02020603050405020304" pitchFamily="18" charset="0"/>
              </a:rPr>
              <a:t>th</a:t>
            </a:r>
            <a:r>
              <a:rPr lang="en-US" sz="3600" b="1" dirty="0">
                <a:solidFill>
                  <a:srgbClr val="FF0000"/>
                </a:solidFill>
                <a:latin typeface="Times New Roman" panose="02020603050405020304" pitchFamily="18" charset="0"/>
                <a:ea typeface="Times New Roman"/>
                <a:cs typeface="Times New Roman" panose="02020603050405020304" pitchFamily="18" charset="0"/>
              </a:rPr>
              <a:t> Amendment Rules), 2021 </a:t>
            </a:r>
            <a:r>
              <a:rPr lang="en-US" sz="3600" b="1" dirty="0" err="1">
                <a:solidFill>
                  <a:srgbClr val="FF0000"/>
                </a:solidFill>
                <a:latin typeface="Times New Roman" panose="02020603050405020304" pitchFamily="18" charset="0"/>
                <a:ea typeface="Times New Roman"/>
                <a:cs typeface="Times New Roman" panose="02020603050405020304" pitchFamily="18" charset="0"/>
              </a:rPr>
              <a:t>w.e.f</a:t>
            </a:r>
            <a:r>
              <a:rPr lang="en-US" sz="3600" b="1" dirty="0">
                <a:solidFill>
                  <a:srgbClr val="FF0000"/>
                </a:solidFill>
                <a:latin typeface="Times New Roman" panose="02020603050405020304" pitchFamily="18" charset="0"/>
                <a:ea typeface="Times New Roman"/>
                <a:cs typeface="Times New Roman" panose="02020603050405020304" pitchFamily="18" charset="0"/>
              </a:rPr>
              <a:t>. 01-04-2021</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p:cNvGraphicFramePr>
          <p:nvPr/>
        </p:nvGraphicFramePr>
        <p:xfrm>
          <a:off x="304800" y="962025"/>
          <a:ext cx="8382000" cy="1780540"/>
        </p:xfrm>
        <a:graphic>
          <a:graphicData uri="http://schemas.openxmlformats.org/drawingml/2006/table">
            <a:tbl>
              <a:tblPr/>
              <a:tblGrid>
                <a:gridCol w="713497">
                  <a:extLst>
                    <a:ext uri="{9D8B030D-6E8A-4147-A177-3AD203B41FA5}">
                      <a16:colId xmlns:a16="http://schemas.microsoft.com/office/drawing/2014/main" val="20000"/>
                    </a:ext>
                  </a:extLst>
                </a:gridCol>
                <a:gridCol w="7668503">
                  <a:extLst>
                    <a:ext uri="{9D8B030D-6E8A-4147-A177-3AD203B41FA5}">
                      <a16:colId xmlns:a16="http://schemas.microsoft.com/office/drawing/2014/main" val="20001"/>
                    </a:ext>
                  </a:extLst>
                </a:gridCol>
              </a:tblGrid>
              <a:tr h="346327">
                <a:tc gridSpan="2">
                  <a:txBody>
                    <a:bodyPr/>
                    <a:lstStyle/>
                    <a:p>
                      <a:pPr algn="just"/>
                      <a:r>
                        <a:rPr kumimoji="0" lang="en-US" sz="2000" b="0" i="0" kern="1200" dirty="0">
                          <a:solidFill>
                            <a:schemeClr val="tx1"/>
                          </a:solidFill>
                          <a:latin typeface="Times New Roman" pitchFamily="18" charset="0"/>
                          <a:ea typeface="+mn-ea"/>
                          <a:cs typeface="Times New Roman" pitchFamily="18" charset="0"/>
                        </a:rPr>
                        <a:t>(a) Whether the </a:t>
                      </a:r>
                      <a:r>
                        <a:rPr kumimoji="0" lang="en-US" sz="2000" b="0" i="0" kern="1200" dirty="0" err="1">
                          <a:solidFill>
                            <a:schemeClr val="tx1"/>
                          </a:solidFill>
                          <a:latin typeface="Times New Roman" pitchFamily="18" charset="0"/>
                          <a:ea typeface="+mn-ea"/>
                          <a:cs typeface="Times New Roman" pitchFamily="18" charset="0"/>
                        </a:rPr>
                        <a:t>assesee</a:t>
                      </a:r>
                      <a:r>
                        <a:rPr kumimoji="0" lang="en-US" sz="2000" b="0" i="0" kern="1200" dirty="0">
                          <a:solidFill>
                            <a:schemeClr val="tx1"/>
                          </a:solidFill>
                          <a:latin typeface="Times New Roman" pitchFamily="18" charset="0"/>
                          <a:ea typeface="+mn-ea"/>
                          <a:cs typeface="Times New Roman" pitchFamily="18" charset="0"/>
                        </a:rPr>
                        <a:t> has received any amount in the nature of dividend as referred to in sub-clause(e) of clause (22) of section 2? (Yes/No.)</a:t>
                      </a:r>
                      <a:endParaRPr lang="en-US" sz="2400" b="0" i="0" dirty="0">
                        <a:solidFill>
                          <a:schemeClr val="tx1"/>
                        </a:solidFill>
                        <a:latin typeface="Times New Roman" pitchFamily="18" charset="0"/>
                        <a:ea typeface="Times New Roman"/>
                        <a:cs typeface="Times New Roman" pitchFamily="18" charset="0"/>
                      </a:endParaRPr>
                    </a:p>
                  </a:txBody>
                  <a:tcPr marL="36830" marR="73025" marT="1841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346327">
                <a:tc>
                  <a:txBody>
                    <a:bodyPr/>
                    <a:lstStyle/>
                    <a:p>
                      <a:pPr marL="0" marR="0" algn="just">
                        <a:spcBef>
                          <a:spcPts val="100"/>
                        </a:spcBef>
                        <a:spcAft>
                          <a:spcPts val="0"/>
                        </a:spcAft>
                      </a:pPr>
                      <a:r>
                        <a:rPr lang="en-US" sz="2400" b="0" i="0" dirty="0">
                          <a:solidFill>
                            <a:schemeClr val="tx1"/>
                          </a:solidFill>
                          <a:latin typeface="Times New Roman" pitchFamily="18" charset="0"/>
                          <a:ea typeface="Times New Roman"/>
                          <a:cs typeface="Times New Roman" pitchFamily="18" charset="0"/>
                        </a:rPr>
                        <a:t>(b)</a:t>
                      </a:r>
                    </a:p>
                  </a:txBody>
                  <a:tcPr marL="0" marR="0" marT="1841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kern="1200" dirty="0">
                          <a:solidFill>
                            <a:schemeClr val="tx1"/>
                          </a:solidFill>
                          <a:latin typeface="Times New Roman" pitchFamily="18" charset="0"/>
                          <a:ea typeface="+mn-ea"/>
                          <a:cs typeface="Times New Roman" pitchFamily="18" charset="0"/>
                        </a:rPr>
                        <a:t>If yes, please furnish the following details:—</a:t>
                      </a:r>
                    </a:p>
                  </a:txBody>
                  <a:tcPr marL="36830" marR="73025" marT="1841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46327">
                <a:tc>
                  <a:txBody>
                    <a:bodyPr/>
                    <a:lstStyle/>
                    <a:p>
                      <a:pPr marL="0" marR="0" algn="just">
                        <a:spcBef>
                          <a:spcPts val="100"/>
                        </a:spcBef>
                        <a:spcAft>
                          <a:spcPts val="0"/>
                        </a:spcAft>
                      </a:pPr>
                      <a:r>
                        <a:rPr lang="en-US" sz="2400" b="0" i="0" dirty="0">
                          <a:solidFill>
                            <a:schemeClr val="tx1"/>
                          </a:solidFill>
                          <a:latin typeface="Times New Roman" pitchFamily="18" charset="0"/>
                          <a:ea typeface="Times New Roman"/>
                          <a:cs typeface="Times New Roman" pitchFamily="18" charset="0"/>
                        </a:rPr>
                        <a:t>(</a:t>
                      </a:r>
                      <a:r>
                        <a:rPr lang="en-US" sz="2400" b="0" i="0" dirty="0" err="1">
                          <a:solidFill>
                            <a:schemeClr val="tx1"/>
                          </a:solidFill>
                          <a:latin typeface="Times New Roman" pitchFamily="18" charset="0"/>
                          <a:ea typeface="Times New Roman"/>
                          <a:cs typeface="Times New Roman" pitchFamily="18" charset="0"/>
                        </a:rPr>
                        <a:t>i</a:t>
                      </a:r>
                      <a:r>
                        <a:rPr lang="en-US" sz="2400" b="0" i="0" dirty="0">
                          <a:solidFill>
                            <a:schemeClr val="tx1"/>
                          </a:solidFill>
                          <a:latin typeface="Times New Roman" pitchFamily="18" charset="0"/>
                          <a:ea typeface="Times New Roman"/>
                          <a:cs typeface="Times New Roman" pitchFamily="18" charset="0"/>
                        </a:rPr>
                        <a:t>)</a:t>
                      </a:r>
                    </a:p>
                  </a:txBody>
                  <a:tcPr marL="0" marR="0" marT="1841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r>
                        <a:rPr kumimoji="0" lang="en-US" sz="2000" b="0" i="0" kern="1200" dirty="0">
                          <a:solidFill>
                            <a:schemeClr val="tx1"/>
                          </a:solidFill>
                          <a:latin typeface="Times New Roman" pitchFamily="18" charset="0"/>
                          <a:ea typeface="+mn-ea"/>
                          <a:cs typeface="Times New Roman" pitchFamily="18" charset="0"/>
                        </a:rPr>
                        <a:t>Amount received (in Rs.):</a:t>
                      </a:r>
                      <a:endParaRPr lang="en-US" sz="2000" b="0" i="0" dirty="0">
                        <a:solidFill>
                          <a:schemeClr val="tx1"/>
                        </a:solidFill>
                        <a:latin typeface="Times New Roman" pitchFamily="18" charset="0"/>
                        <a:cs typeface="Times New Roman" pitchFamily="18" charset="0"/>
                      </a:endParaRPr>
                    </a:p>
                  </a:txBody>
                  <a:tcPr marL="36830" marR="73025" marT="1841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46327">
                <a:tc>
                  <a:txBody>
                    <a:bodyPr/>
                    <a:lstStyle/>
                    <a:p>
                      <a:pPr marL="0" marR="0" algn="just">
                        <a:spcBef>
                          <a:spcPts val="100"/>
                        </a:spcBef>
                        <a:spcAft>
                          <a:spcPts val="0"/>
                        </a:spcAft>
                      </a:pPr>
                      <a:r>
                        <a:rPr lang="en-US" sz="2400" b="0" i="0" dirty="0">
                          <a:solidFill>
                            <a:schemeClr val="tx1"/>
                          </a:solidFill>
                          <a:latin typeface="Times New Roman" pitchFamily="18" charset="0"/>
                          <a:ea typeface="Times New Roman"/>
                          <a:cs typeface="Times New Roman" pitchFamily="18" charset="0"/>
                        </a:rPr>
                        <a:t>(ii)</a:t>
                      </a:r>
                    </a:p>
                  </a:txBody>
                  <a:tcPr marL="0" marR="0" marT="1841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r>
                        <a:rPr kumimoji="0" lang="en-US" sz="2000" b="0" i="0" kern="1200" dirty="0">
                          <a:solidFill>
                            <a:schemeClr val="tx1"/>
                          </a:solidFill>
                          <a:latin typeface="Times New Roman" pitchFamily="18" charset="0"/>
                          <a:ea typeface="+mn-ea"/>
                          <a:cs typeface="Times New Roman" pitchFamily="18" charset="0"/>
                        </a:rPr>
                        <a:t>Date of receipt:</a:t>
                      </a:r>
                      <a:endParaRPr lang="en-US" sz="2000" b="0" i="0" dirty="0">
                        <a:solidFill>
                          <a:schemeClr val="tx1"/>
                        </a:solidFill>
                        <a:latin typeface="Times New Roman" pitchFamily="18" charset="0"/>
                        <a:cs typeface="Times New Roman" pitchFamily="18" charset="0"/>
                      </a:endParaRPr>
                    </a:p>
                  </a:txBody>
                  <a:tcPr marL="36830" marR="73025" marT="1841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108577" name="Rectangle 4"/>
          <p:cNvSpPr>
            <a:spLocks noChangeArrowheads="1"/>
          </p:cNvSpPr>
          <p:nvPr/>
        </p:nvSpPr>
        <p:spPr bwMode="auto">
          <a:xfrm>
            <a:off x="152400" y="76200"/>
            <a:ext cx="6172200" cy="400110"/>
          </a:xfrm>
          <a:prstGeom prst="rect">
            <a:avLst/>
          </a:prstGeom>
          <a:noFill/>
          <a:ln w="9525">
            <a:noFill/>
            <a:miter lim="800000"/>
            <a:headEnd/>
            <a:tailEnd/>
          </a:ln>
        </p:spPr>
        <p:txBody>
          <a:bodyPr>
            <a:spAutoFit/>
          </a:bodyPr>
          <a:lstStyle/>
          <a:p>
            <a:r>
              <a:rPr lang="en-US" sz="2000" b="1" u="sng" dirty="0">
                <a:latin typeface="Times New Roman" pitchFamily="18" charset="0"/>
                <a:cs typeface="Times New Roman" pitchFamily="18" charset="0"/>
              </a:rPr>
              <a:t>CLAUSE – 36A</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p:cNvPicPr>
            <a:picLocks noChangeAspect="1" noChangeArrowheads="1"/>
          </p:cNvPicPr>
          <p:nvPr/>
        </p:nvPicPr>
        <p:blipFill>
          <a:blip r:embed="rId2"/>
          <a:srcRect/>
          <a:stretch>
            <a:fillRect/>
          </a:stretch>
        </p:blipFill>
        <p:spPr bwMode="auto">
          <a:xfrm>
            <a:off x="285720" y="1331452"/>
            <a:ext cx="390525" cy="323850"/>
          </a:xfrm>
          <a:prstGeom prst="rect">
            <a:avLst/>
          </a:prstGeom>
          <a:noFill/>
          <a:ln w="9525">
            <a:solidFill>
              <a:schemeClr val="tx1"/>
            </a:solidFill>
            <a:miter lim="800000"/>
            <a:headEnd/>
            <a:tailEnd/>
          </a:ln>
          <a:effectLst/>
        </p:spPr>
      </p:pic>
      <p:pic>
        <p:nvPicPr>
          <p:cNvPr id="9221" name="Picture 5"/>
          <p:cNvPicPr>
            <a:picLocks noChangeAspect="1" noChangeArrowheads="1"/>
          </p:cNvPicPr>
          <p:nvPr/>
        </p:nvPicPr>
        <p:blipFill>
          <a:blip r:embed="rId3"/>
          <a:srcRect/>
          <a:stretch>
            <a:fillRect/>
          </a:stretch>
        </p:blipFill>
        <p:spPr bwMode="auto">
          <a:xfrm>
            <a:off x="704824" y="1329267"/>
            <a:ext cx="8286776" cy="1814513"/>
          </a:xfrm>
          <a:prstGeom prst="rect">
            <a:avLst/>
          </a:prstGeom>
          <a:noFill/>
          <a:ln w="9525">
            <a:solidFill>
              <a:schemeClr val="tx1"/>
            </a:solidFill>
            <a:miter lim="800000"/>
            <a:headEnd/>
            <a:tailEnd/>
          </a:ln>
          <a:effectLst/>
        </p:spPr>
      </p:pic>
      <p:sp>
        <p:nvSpPr>
          <p:cNvPr id="4" name="Rectangle 3"/>
          <p:cNvSpPr/>
          <p:nvPr/>
        </p:nvSpPr>
        <p:spPr>
          <a:xfrm>
            <a:off x="0" y="6858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5" name="Rectangle 3"/>
          <p:cNvSpPr>
            <a:spLocks noChangeArrowheads="1"/>
          </p:cNvSpPr>
          <p:nvPr/>
        </p:nvSpPr>
        <p:spPr bwMode="auto">
          <a:xfrm>
            <a:off x="152400" y="1524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36A</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4" name="Rectangle 2"/>
          <p:cNvSpPr>
            <a:spLocks noChangeArrowheads="1"/>
          </p:cNvSpPr>
          <p:nvPr/>
        </p:nvSpPr>
        <p:spPr bwMode="auto">
          <a:xfrm>
            <a:off x="273292" y="246113"/>
            <a:ext cx="8613738"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71488" algn="l"/>
              </a:tabLst>
            </a:pPr>
            <a:r>
              <a:rPr kumimoji="0" lang="en-US" sz="2400" b="1" i="0" u="sng"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Whether the </a:t>
            </a:r>
            <a:r>
              <a:rPr kumimoji="0" lang="en-US" sz="2400" b="1" i="0" u="sng"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assessee</a:t>
            </a:r>
            <a:r>
              <a:rPr kumimoji="0" lang="en-US" sz="2400" b="1" i="0" u="sng"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has received any amount in the nature of dividend u/ (22)(e)? If yes, give details.</a:t>
            </a:r>
            <a:endParaRPr kumimoji="0" lang="en-US" sz="24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4714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This clause has been added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w.e.f</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20th August 2018.</a:t>
            </a:r>
            <a:endParaRPr kumimoji="0" lang="en-US" sz="24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4714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Various aspects of section 2(22)(e) needs to be understood to report under this clause, and it includes:-</a:t>
            </a:r>
            <a:endParaRPr kumimoji="0" lang="en-US" sz="24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Ø"/>
              <a:tabLst>
                <a:tab pos="4714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Payment should be made by closely held company i.e., a company in which public are not substantially interested (including unlisted public company).</a:t>
            </a:r>
            <a:endParaRPr kumimoji="0" lang="en-US" sz="24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Ø"/>
              <a:tabLst>
                <a:tab pos="4714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Payment should be by way of advance or loan or the payment should be on behalf, or for the individual benefit, of the shareholder.</a:t>
            </a:r>
          </a:p>
        </p:txBody>
      </p:sp>
      <p:sp>
        <p:nvSpPr>
          <p:cNvPr id="3" name="Footer Placeholder 2"/>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7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49" name="Rectangle 1"/>
          <p:cNvSpPr>
            <a:spLocks noChangeArrowheads="1"/>
          </p:cNvSpPr>
          <p:nvPr/>
        </p:nvSpPr>
        <p:spPr bwMode="auto">
          <a:xfrm>
            <a:off x="196159" y="152400"/>
            <a:ext cx="8751683" cy="469359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 typeface="Wingdings" pitchFamily="2" charset="2"/>
              <a:buChar char="Ø"/>
              <a:tabLst>
                <a:tab pos="471488" algn="l"/>
              </a:tabLst>
            </a:pPr>
            <a:r>
              <a:rPr kumimoji="0" lang="en-US" sz="23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Shareholder must be a person who is the registered / beneficial owner of shares holding not less than 10% of the voting power or to a concern (Company / Firm / HUF / etc.) in which such shareholder is having substantial interest i.e. 20% or more. For this purposes shareholder as an individual is to be considered and not along with his / her relatives.</a:t>
            </a:r>
            <a:endParaRPr kumimoji="0" lang="en-US" sz="23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Ø"/>
              <a:tabLst>
                <a:tab pos="471488" algn="l"/>
              </a:tabLst>
            </a:pPr>
            <a:r>
              <a:rPr kumimoji="0" lang="en-US" sz="23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Dividend is deemed to the extent to which the company possesses accumulated profits on the date of giving loan / advance.</a:t>
            </a:r>
            <a:endParaRPr kumimoji="0" lang="en-US" sz="23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Ø"/>
              <a:tabLst>
                <a:tab pos="471488" algn="l"/>
              </a:tabLst>
            </a:pPr>
            <a:r>
              <a:rPr kumimoji="0" lang="en-US" sz="23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The dividend taxable u/s 2(22)(e) is restricted to accumulated profits on the date of payment. Thus, the accumulated profits have to be determined as on the date of the payment. Further, if at any time earlier any amount has been taxed under any of  the clauses of section 2(22) including clause (e), the accumulated profits will have to be reduced by the amount so taxed.</a:t>
            </a:r>
            <a:endParaRPr kumimoji="0" lang="en-US" sz="2300" b="0" i="0" u="none" strike="noStrike" cap="none" normalizeH="0" baseline="0" dirty="0">
              <a:ln>
                <a:noFill/>
              </a:ln>
              <a:solidFill>
                <a:schemeClr val="tx1"/>
              </a:solidFill>
              <a:effectLst/>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7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7" name="Rectangle 3"/>
          <p:cNvSpPr>
            <a:spLocks noChangeArrowheads="1"/>
          </p:cNvSpPr>
          <p:nvPr/>
        </p:nvSpPr>
        <p:spPr bwMode="auto">
          <a:xfrm>
            <a:off x="264970" y="188640"/>
            <a:ext cx="8614061" cy="369331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 typeface="Wingdings" pitchFamily="2" charset="2"/>
              <a:buChar char="Ø"/>
              <a:tabLst>
                <a:tab pos="4714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Where the loan or advance is made by the closely held company to a concern, it is chargeable to tax in the hands of the shareholder and not in the hands of the concern till AY 2018-19.</a:t>
            </a:r>
            <a:endParaRPr kumimoji="0" lang="en-US" sz="2400" b="0" i="0" u="none" strike="noStrike" cap="none" normalizeH="0" baseline="0" dirty="0">
              <a:ln>
                <a:noFill/>
              </a:ln>
              <a:solidFill>
                <a:schemeClr val="tx1"/>
              </a:solidFill>
              <a:effectLst/>
              <a:latin typeface="Times New Roman" pitchFamily="18" charset="0"/>
              <a:cs typeface="Times New Roman" pitchFamily="18" charset="0"/>
            </a:endParaRPr>
          </a:p>
          <a:p>
            <a:pPr algn="just" eaLnBrk="0" fontAlgn="base" hangingPunct="0">
              <a:spcBef>
                <a:spcPct val="0"/>
              </a:spcBef>
              <a:spcAft>
                <a:spcPct val="0"/>
              </a:spcAft>
              <a:buFont typeface="Wingdings" pitchFamily="2" charset="2"/>
              <a:buChar char="Ø"/>
              <a:tabLst>
                <a:tab pos="4714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S. 2(22)(e) does not include any advance or loan made to a shareholder or the concern by a company in the ordinary course of its business, where the lending   of </a:t>
            </a:r>
            <a:r>
              <a:rPr lang="en-US" sz="2400" dirty="0">
                <a:latin typeface="Times New Roman" pitchFamily="18" charset="0"/>
                <a:cs typeface="Times New Roman" pitchFamily="18" charset="0"/>
              </a:rPr>
              <a:t>money is a substantial part of the business of the company. Some of the decisions have held that `substantial part’ would indicate 20% i.e. where 20% or more funds have been deployed in the business of lending money the test of substantial part will be satisfied.</a:t>
            </a:r>
          </a:p>
          <a:p>
            <a:pPr marL="0" marR="0" lvl="0" indent="0" algn="just" defTabSz="914400" rtl="0" eaLnBrk="0" fontAlgn="base" latinLnBrk="0" hangingPunct="0">
              <a:lnSpc>
                <a:spcPct val="100000"/>
              </a:lnSpc>
              <a:spcBef>
                <a:spcPct val="0"/>
              </a:spcBef>
              <a:spcAft>
                <a:spcPct val="0"/>
              </a:spcAft>
              <a:buClrTx/>
              <a:buSzTx/>
              <a:buFontTx/>
              <a:buChar char="•"/>
              <a:tabLst>
                <a:tab pos="471488" algn="l"/>
              </a:tabLst>
            </a:pPr>
            <a:endParaRPr kumimoji="0" lang="en-US" sz="1800" b="0" i="0" u="none" strike="noStrike" cap="none" normalizeH="0" baseline="0" dirty="0">
              <a:ln>
                <a:noFill/>
              </a:ln>
              <a:solidFill>
                <a:schemeClr val="tx1"/>
              </a:solidFill>
              <a:effectLst/>
              <a:latin typeface="Times New Roman" pitchFamily="18" charset="0"/>
              <a:cs typeface="Times New Roman" pitchFamily="18" charset="0"/>
            </a:endParaRPr>
          </a:p>
        </p:txBody>
      </p:sp>
      <p:sp>
        <p:nvSpPr>
          <p:cNvPr id="3" name="Footer Placeholder 2"/>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7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1" name="Rectangle 1"/>
          <p:cNvSpPr>
            <a:spLocks noChangeArrowheads="1"/>
          </p:cNvSpPr>
          <p:nvPr/>
        </p:nvSpPr>
        <p:spPr bwMode="auto">
          <a:xfrm>
            <a:off x="178398" y="210120"/>
            <a:ext cx="8787204" cy="41549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 typeface="Wingdings" pitchFamily="2" charset="2"/>
              <a:buChar char="Ø"/>
              <a:tabLst>
                <a:tab pos="4714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Various courts have held that trade advances in the nature of commercial transactions would not fall within the ambit of the provisions of section 2(22)(e). The CBDT has issued Circular No. 19/2017 (</a:t>
            </a:r>
            <a:r>
              <a:rPr kumimoji="0" lang="en-US" sz="2400" b="0" i="0" u="none" strike="noStrike" cap="none" normalizeH="0" baseline="0" dirty="0">
                <a:ln>
                  <a:noFill/>
                </a:ln>
                <a:solidFill>
                  <a:srgbClr val="2A282B"/>
                </a:solidFill>
                <a:effectLst/>
                <a:latin typeface="Times New Roman" pitchFamily="18" charset="0"/>
                <a:ea typeface="Times New Roman" pitchFamily="18" charset="0"/>
                <a:cs typeface="Times New Roman" pitchFamily="18" charset="0"/>
              </a:rPr>
              <a:t>F.No.279IMisc.l140/2015I1TJ) </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dated 12 June 2017 accepting this position. The circular gives various illustrations and citation of judicial decisions. Such cases need not be reported as dividend under this clause.</a:t>
            </a:r>
          </a:p>
          <a:p>
            <a:pPr marL="0" marR="0" lvl="0" indent="0" algn="just" defTabSz="914400" rtl="0" eaLnBrk="1" fontAlgn="base" latinLnBrk="0" hangingPunct="1">
              <a:lnSpc>
                <a:spcPct val="100000"/>
              </a:lnSpc>
              <a:spcBef>
                <a:spcPct val="0"/>
              </a:spcBef>
              <a:spcAft>
                <a:spcPct val="0"/>
              </a:spcAft>
              <a:buClrTx/>
              <a:buSzTx/>
              <a:buFont typeface="Wingdings" pitchFamily="2" charset="2"/>
              <a:buChar char="Ø"/>
              <a:tabLst>
                <a:tab pos="471488" algn="l"/>
              </a:tabLst>
            </a:pPr>
            <a:endParaRPr kumimoji="0" lang="en-US" sz="24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Ø"/>
              <a:tabLst>
                <a:tab pos="4714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Few cases have also held that inter-corporate deposits are not loans.</a:t>
            </a: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Ø"/>
              <a:tabLst>
                <a:tab pos="471488" algn="l"/>
              </a:tabLst>
            </a:pPr>
            <a:endParaRPr kumimoji="0" lang="en-US" sz="24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Ø"/>
              <a:tabLst>
                <a:tab pos="4714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There are various cases in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favour</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of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assesse</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taking loan due to commercial expediency, etc. which the auditor should be aware of.</a:t>
            </a:r>
            <a:endParaRPr kumimoji="0" lang="en-US" sz="2400" b="0" i="0" u="none" strike="noStrike" cap="none" normalizeH="0" baseline="0" dirty="0">
              <a:ln>
                <a:noFill/>
              </a:ln>
              <a:solidFill>
                <a:schemeClr val="tx1"/>
              </a:solidFill>
              <a:effectLst/>
              <a:latin typeface="Times New Roman" pitchFamily="18" charset="0"/>
              <a:cs typeface="Times New Roman" pitchFamily="18" charset="0"/>
            </a:endParaRPr>
          </a:p>
        </p:txBody>
      </p:sp>
      <p:sp>
        <p:nvSpPr>
          <p:cNvPr id="3" name="Footer Placeholder 2"/>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7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7" name="Rectangle 1"/>
          <p:cNvSpPr>
            <a:spLocks noChangeArrowheads="1"/>
          </p:cNvSpPr>
          <p:nvPr/>
        </p:nvSpPr>
        <p:spPr bwMode="auto">
          <a:xfrm>
            <a:off x="178398" y="0"/>
            <a:ext cx="8787204"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7000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The auditor should:</a:t>
            </a:r>
            <a:endParaRPr kumimoji="0" lang="en-US" sz="2400" b="0" i="0" u="none" strike="noStrike" cap="none" normalizeH="0" baseline="0" dirty="0">
              <a:ln>
                <a:noFill/>
              </a:ln>
              <a:solidFill>
                <a:schemeClr val="tx1"/>
              </a:solidFill>
              <a:effectLst/>
              <a:latin typeface="Times New Roman" pitchFamily="18" charset="0"/>
              <a:cs typeface="Times New Roman" pitchFamily="18" charset="0"/>
            </a:endParaRPr>
          </a:p>
          <a:p>
            <a:pPr marL="457200" marR="0" lvl="1" indent="0" algn="just" defTabSz="914400" rtl="0" eaLnBrk="0" fontAlgn="base" latinLnBrk="0" hangingPunct="0">
              <a:lnSpc>
                <a:spcPct val="100000"/>
              </a:lnSpc>
              <a:spcBef>
                <a:spcPct val="0"/>
              </a:spcBef>
              <a:spcAft>
                <a:spcPct val="0"/>
              </a:spcAft>
              <a:buClrTx/>
              <a:buSzPct val="100000"/>
              <a:buFont typeface="Wingdings" pitchFamily="2" charset="2"/>
              <a:buChar char="Ø"/>
              <a:tabLst>
                <a:tab pos="7000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Obtain list of all loans / advances received during the year by the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assesse</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to test it for applicability of s. 2(22)(e). In case the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assesse</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has not received any such amount during the year, no reporting may be required under this clause.</a:t>
            </a:r>
            <a:endParaRPr kumimoji="0" lang="en-US" sz="2400" b="0" i="0" u="none" strike="noStrike" cap="none" normalizeH="0" baseline="0" dirty="0">
              <a:ln>
                <a:noFill/>
              </a:ln>
              <a:solidFill>
                <a:schemeClr val="tx1"/>
              </a:solidFill>
              <a:effectLst/>
              <a:latin typeface="Times New Roman" pitchFamily="18" charset="0"/>
              <a:cs typeface="Times New Roman" pitchFamily="18" charset="0"/>
            </a:endParaRPr>
          </a:p>
          <a:p>
            <a:pPr marL="457200" marR="0" lvl="1" indent="0" algn="just" defTabSz="914400" rtl="0" eaLnBrk="0" fontAlgn="base" latinLnBrk="0" hangingPunct="0">
              <a:lnSpc>
                <a:spcPct val="100000"/>
              </a:lnSpc>
              <a:spcBef>
                <a:spcPct val="0"/>
              </a:spcBef>
              <a:spcAft>
                <a:spcPct val="0"/>
              </a:spcAft>
              <a:buClrTx/>
              <a:buSzPct val="100000"/>
              <a:buFont typeface="Wingdings" pitchFamily="2" charset="2"/>
              <a:buChar char="Ø"/>
              <a:tabLst>
                <a:tab pos="7000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Where the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assesse</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has received any loan or advance from any company, the auditor should obtain its list of shareholders to test 10% / 20% test as discussed above..</a:t>
            </a:r>
            <a:endParaRPr kumimoji="0" lang="en-US" sz="2400" b="0" i="0" u="none" strike="noStrike" cap="none" normalizeH="0" baseline="0" dirty="0">
              <a:ln>
                <a:noFill/>
              </a:ln>
              <a:solidFill>
                <a:schemeClr val="tx1"/>
              </a:solidFill>
              <a:effectLst/>
              <a:latin typeface="Times New Roman" pitchFamily="18" charset="0"/>
              <a:cs typeface="Times New Roman" pitchFamily="18" charset="0"/>
            </a:endParaRPr>
          </a:p>
          <a:p>
            <a:pPr marL="457200" marR="0" lvl="1" indent="0" algn="just" defTabSz="914400" rtl="0" eaLnBrk="0" fontAlgn="base" latinLnBrk="0" hangingPunct="0">
              <a:lnSpc>
                <a:spcPct val="100000"/>
              </a:lnSpc>
              <a:spcBef>
                <a:spcPct val="0"/>
              </a:spcBef>
              <a:spcAft>
                <a:spcPct val="0"/>
              </a:spcAft>
              <a:buClrTx/>
              <a:buSzPct val="100000"/>
              <a:buFont typeface="Wingdings" pitchFamily="2" charset="2"/>
              <a:buChar char="Ø"/>
              <a:tabLst>
                <a:tab pos="7000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He should also obtain the financial statements of that company to ascertain its accumulated profits.</a:t>
            </a:r>
            <a:endParaRPr kumimoji="0" lang="en-US" sz="2400" b="0" i="0" u="none" strike="noStrike" cap="none" normalizeH="0" baseline="0" dirty="0">
              <a:ln>
                <a:noFill/>
              </a:ln>
              <a:solidFill>
                <a:schemeClr val="tx1"/>
              </a:solidFill>
              <a:effectLst/>
              <a:latin typeface="Times New Roman" pitchFamily="18" charset="0"/>
              <a:cs typeface="Times New Roman" pitchFamily="18" charset="0"/>
            </a:endParaRPr>
          </a:p>
        </p:txBody>
      </p:sp>
      <p:sp>
        <p:nvSpPr>
          <p:cNvPr id="3" name="Footer Placeholder 2"/>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7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3" name="Rectangle 1"/>
          <p:cNvSpPr>
            <a:spLocks noChangeArrowheads="1"/>
          </p:cNvSpPr>
          <p:nvPr/>
        </p:nvSpPr>
        <p:spPr bwMode="auto">
          <a:xfrm>
            <a:off x="90087" y="116632"/>
            <a:ext cx="8963827"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87313" marR="0" lvl="1" algn="just" defTabSz="914400" rtl="0" eaLnBrk="1" fontAlgn="base" latinLnBrk="0" hangingPunct="1">
              <a:lnSpc>
                <a:spcPct val="100000"/>
              </a:lnSpc>
              <a:spcBef>
                <a:spcPct val="0"/>
              </a:spcBef>
              <a:spcAft>
                <a:spcPct val="0"/>
              </a:spcAft>
              <a:buClrTx/>
              <a:buSzPct val="100000"/>
              <a:buFont typeface="Wingdings" pitchFamily="2" charset="2"/>
              <a:buChar char="Ø"/>
              <a:tabLst>
                <a:tab pos="7000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The auditor may not be able to determine the accumulated profits of the closely held company making the payment for various reasons. He may not have  access to the records of such closely held company, etc. In such a case the auditor should include appropriate remarks in clause (3) of Form No. 3CA or clause (5) of Form 3CB, as the case may be, about the methodology adopted by him, which could be as under:</a:t>
            </a:r>
            <a:endParaRPr kumimoji="0" lang="en-US" sz="2400" b="0" i="0" u="none" strike="noStrike" cap="none" normalizeH="0" baseline="0" dirty="0">
              <a:ln>
                <a:noFill/>
              </a:ln>
              <a:solidFill>
                <a:schemeClr val="tx1"/>
              </a:solidFill>
              <a:effectLst/>
              <a:latin typeface="Times New Roman" pitchFamily="18" charset="0"/>
              <a:cs typeface="Times New Roman" pitchFamily="18" charset="0"/>
            </a:endParaRPr>
          </a:p>
          <a:p>
            <a:pPr marL="87313" marR="0" lvl="0" algn="just" defTabSz="914400" rtl="0" eaLnBrk="0" fontAlgn="base" latinLnBrk="0" hangingPunct="0">
              <a:lnSpc>
                <a:spcPct val="100000"/>
              </a:lnSpc>
              <a:spcBef>
                <a:spcPct val="0"/>
              </a:spcBef>
              <a:spcAft>
                <a:spcPct val="0"/>
              </a:spcAft>
              <a:buClrTx/>
              <a:buSzTx/>
              <a:buFontTx/>
              <a:buNone/>
              <a:tabLst>
                <a:tab pos="700088" algn="l"/>
              </a:tabLst>
            </a:pPr>
            <a:r>
              <a:rPr lang="en-US" sz="2400" dirty="0">
                <a:latin typeface="Times New Roman" pitchFamily="18" charset="0"/>
                <a:ea typeface="Times New Roman" pitchFamily="18" charset="0"/>
                <a:cs typeface="Times New Roman" pitchFamily="18" charset="0"/>
              </a:rPr>
              <a:t>- </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The assesse could not provide appropriate information / details to determine accumulated profits to enable us to report that the loan / advance received by the assesse is deemed dividend or not u/s. 2(22)(e).</a:t>
            </a:r>
          </a:p>
          <a:p>
            <a:pPr marL="87313" marR="0" lvl="1" algn="just" defTabSz="914400" rtl="0" eaLnBrk="0" fontAlgn="base" latinLnBrk="0" hangingPunct="0">
              <a:lnSpc>
                <a:spcPct val="100000"/>
              </a:lnSpc>
              <a:spcBef>
                <a:spcPct val="0"/>
              </a:spcBef>
              <a:spcAft>
                <a:spcPct val="0"/>
              </a:spcAft>
              <a:buClrTx/>
              <a:buSzPct val="100000"/>
              <a:buFont typeface="Wingdings" pitchFamily="2" charset="2"/>
              <a:buChar char="Ø"/>
              <a:tabLst>
                <a:tab pos="7000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He should also obtain from the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assessee</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 certificate containing list of closely held companies in which he is beneficial owner of shares carrying not less than 10% of the voting power and list of concerns in which he has substantial interest.</a:t>
            </a:r>
            <a:endParaRPr kumimoji="0" lang="en-US" sz="2400" b="0" i="0" u="none" strike="noStrike" cap="none" normalizeH="0" baseline="0" dirty="0">
              <a:ln>
                <a:noFill/>
              </a:ln>
              <a:solidFill>
                <a:schemeClr val="tx1"/>
              </a:solidFill>
              <a:effectLst/>
              <a:latin typeface="Times New Roman" pitchFamily="18" charset="0"/>
              <a:cs typeface="Times New Roman" pitchFamily="18" charset="0"/>
            </a:endParaRPr>
          </a:p>
        </p:txBody>
      </p:sp>
      <p:sp>
        <p:nvSpPr>
          <p:cNvPr id="3" name="Footer Placeholder 2"/>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7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29" name="Rectangle 1"/>
          <p:cNvSpPr>
            <a:spLocks noChangeArrowheads="1"/>
          </p:cNvSpPr>
          <p:nvPr/>
        </p:nvSpPr>
        <p:spPr bwMode="auto">
          <a:xfrm>
            <a:off x="120597" y="119529"/>
            <a:ext cx="8699875"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1" indent="0" algn="just" defTabSz="914400" rtl="0" eaLnBrk="1" fontAlgn="base" latinLnBrk="0" hangingPunct="1">
              <a:lnSpc>
                <a:spcPct val="100000"/>
              </a:lnSpc>
              <a:spcBef>
                <a:spcPct val="0"/>
              </a:spcBef>
              <a:spcAft>
                <a:spcPct val="0"/>
              </a:spcAft>
              <a:buClrTx/>
              <a:buSzPct val="100000"/>
              <a:buFont typeface="Wingdings" pitchFamily="2" charset="2"/>
              <a:buChar char="Ø"/>
              <a:tabLst>
                <a:tab pos="700088" algn="l"/>
              </a:tabLst>
            </a:pP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He should also obtain a certificate from the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assessee</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giving particulars of any loans or advances received by any concern in which he has substantial interest from any closely held company in which he is beneficial owner of shares carrying not less than 10% voting power.</a:t>
            </a:r>
          </a:p>
          <a:p>
            <a:pPr lvl="1" algn="just" eaLnBrk="0" hangingPunct="0">
              <a:buFont typeface="Wingdings" pitchFamily="2" charset="2"/>
              <a:buChar char="Ø"/>
            </a:pPr>
            <a:r>
              <a:rPr lang="en-US" sz="2400" dirty="0">
                <a:latin typeface="Times New Roman" pitchFamily="18" charset="0"/>
                <a:cs typeface="Times New Roman" pitchFamily="18" charset="0"/>
              </a:rPr>
              <a:t> If reliance has been placed on any judicial decision, a reference of the same may be given by the auditor as observations in clause (3) of Form No. 3CA or clause (5) of Form 3CB, as the case may be.</a:t>
            </a:r>
          </a:p>
          <a:p>
            <a:pPr algn="just" eaLnBrk="0" hangingPunct="0"/>
            <a:r>
              <a:rPr lang="en-US" sz="2400" dirty="0">
                <a:latin typeface="Times New Roman" pitchFamily="18" charset="0"/>
                <a:cs typeface="Times New Roman" pitchFamily="18" charset="0"/>
              </a:rPr>
              <a:t>It may be noted that any payment made after 1 April 2018 which satisfies the conditions of section 2(22)(e), would be subject to DDT u/s 115-O in the hands of the company making the payment. However for AY 2018-19 it is taxable only in the  hands of the shareholder.</a:t>
            </a:r>
            <a:endParaRPr kumimoji="0" lang="en-US" sz="2400" b="0" i="0" u="none" strike="noStrike" cap="none" normalizeH="0" baseline="0" dirty="0">
              <a:ln>
                <a:noFill/>
              </a:ln>
              <a:solidFill>
                <a:schemeClr val="tx1"/>
              </a:solidFill>
              <a:effectLst/>
              <a:latin typeface="Times New Roman" pitchFamily="18" charset="0"/>
              <a:cs typeface="Times New Roman" pitchFamily="18" charset="0"/>
            </a:endParaRPr>
          </a:p>
        </p:txBody>
      </p:sp>
      <p:sp>
        <p:nvSpPr>
          <p:cNvPr id="3" name="Footer Placeholder 2"/>
          <p:cNvSpPr>
            <a:spLocks noGrp="1"/>
          </p:cNvSpPr>
          <p:nvPr>
            <p:ph type="ftr" sz="quarter" idx="11"/>
          </p:nvPr>
        </p:nvSpPr>
        <p:spPr/>
        <p:txBody>
          <a:bodyPr/>
          <a:lstStyle/>
          <a:p>
            <a:r>
              <a:rPr lang="en-IN"/>
              <a:t>H.C.Khincha &amp; Co</a:t>
            </a:r>
            <a:endParaRPr lang="en-US"/>
          </a:p>
        </p:txBody>
      </p:sp>
    </p:spTree>
  </p:cSld>
  <p:clrMapOvr>
    <a:masterClrMapping/>
  </p:clrMapOvr>
</p:sld>
</file>

<file path=ppt/slides/slide7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Content Placeholder 2"/>
          <p:cNvSpPr>
            <a:spLocks noGrp="1"/>
          </p:cNvSpPr>
          <p:nvPr>
            <p:ph idx="1"/>
          </p:nvPr>
        </p:nvSpPr>
        <p:spPr>
          <a:xfrm>
            <a:off x="147955" y="2120932"/>
            <a:ext cx="8538845" cy="1282668"/>
          </a:xfrm>
        </p:spPr>
        <p:txBody>
          <a:bodyPr>
            <a:normAutofit/>
          </a:bodyPr>
          <a:lstStyle/>
          <a:p>
            <a:pPr algn="ctr">
              <a:buNone/>
            </a:pPr>
            <a:r>
              <a:rPr lang="en-US" sz="3600" b="1" dirty="0">
                <a:latin typeface="Times New Roman" pitchFamily="18" charset="0"/>
                <a:cs typeface="Times New Roman" pitchFamily="18" charset="0"/>
              </a:rPr>
              <a:t>CLAUSE - 36B </a:t>
            </a:r>
          </a:p>
          <a:p>
            <a:pPr algn="ctr">
              <a:buNone/>
            </a:pPr>
            <a:r>
              <a:rPr lang="en-US" sz="3600" b="1" dirty="0">
                <a:latin typeface="Times New Roman" pitchFamily="18" charset="0"/>
                <a:cs typeface="Times New Roman" pitchFamily="18" charset="0"/>
              </a:rPr>
              <a:t>Newly i</a:t>
            </a:r>
            <a:r>
              <a:rPr lang="en-US" sz="3600" b="1" dirty="0">
                <a:solidFill>
                  <a:schemeClr val="tx1"/>
                </a:solidFill>
                <a:latin typeface="Times New Roman" pitchFamily="18" charset="0"/>
                <a:cs typeface="Times New Roman" pitchFamily="18" charset="0"/>
              </a:rPr>
              <a:t>nserted from 01.04.2025</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26FE4-A957-A9FA-11BE-353AE244FD38}"/>
            </a:ext>
          </a:extLst>
        </p:cNvPr>
        <p:cNvGrpSpPr/>
        <p:nvPr/>
      </p:nvGrpSpPr>
      <p:grpSpPr>
        <a:xfrm>
          <a:off x="0" y="0"/>
          <a:ext cx="0" cy="0"/>
          <a:chOff x="0" y="0"/>
          <a:chExt cx="0" cy="0"/>
        </a:xfrm>
      </p:grpSpPr>
      <p:sp>
        <p:nvSpPr>
          <p:cNvPr id="223234" name="Content Placeholder 4">
            <a:extLst>
              <a:ext uri="{FF2B5EF4-FFF2-40B4-BE49-F238E27FC236}">
                <a16:creationId xmlns:a16="http://schemas.microsoft.com/office/drawing/2014/main" id="{93379A42-D550-B983-BB66-B18428CA034C}"/>
              </a:ext>
            </a:extLst>
          </p:cNvPr>
          <p:cNvSpPr>
            <a:spLocks noGrp="1"/>
          </p:cNvSpPr>
          <p:nvPr>
            <p:ph idx="1"/>
          </p:nvPr>
        </p:nvSpPr>
        <p:spPr>
          <a:xfrm>
            <a:off x="152400" y="304800"/>
            <a:ext cx="8812088" cy="4276328"/>
          </a:xfrm>
        </p:spPr>
        <p:txBody>
          <a:bodyPr>
            <a:normAutofit/>
          </a:bodyPr>
          <a:lstStyle/>
          <a:p>
            <a:pPr algn="ctr">
              <a:buNone/>
            </a:pPr>
            <a:r>
              <a:rPr lang="en-US" sz="2400" b="1" dirty="0">
                <a:latin typeface="Times New Roman" pitchFamily="18" charset="0"/>
                <a:cs typeface="Times New Roman" pitchFamily="18" charset="0"/>
              </a:rPr>
              <a:t>As per Page no 324 of Guidance Note on Tax Audit u/s. 44AB of IT Act, 1961 (Revised 2026)</a:t>
            </a:r>
            <a:endParaRPr lang="en-US" altLang="en-US" sz="2400" b="1" dirty="0">
              <a:latin typeface="Times New Roman" pitchFamily="18" charset="0"/>
              <a:cs typeface="Times New Roman" pitchFamily="18" charset="0"/>
            </a:endParaRPr>
          </a:p>
          <a:p>
            <a:pPr algn="just">
              <a:buNone/>
            </a:pPr>
            <a:endParaRPr lang="en-US" altLang="en-US" sz="2400" dirty="0">
              <a:solidFill>
                <a:schemeClr val="tx1"/>
              </a:solidFill>
              <a:latin typeface="Times New Roman" pitchFamily="18" charset="0"/>
              <a:cs typeface="Times New Roman" pitchFamily="18" charset="0"/>
            </a:endParaRPr>
          </a:p>
          <a:p>
            <a:pPr algn="just">
              <a:buNone/>
            </a:pPr>
            <a:r>
              <a:rPr lang="en-US" altLang="en-US" sz="2350" b="1" dirty="0">
                <a:solidFill>
                  <a:schemeClr val="tx1"/>
                </a:solidFill>
                <a:latin typeface="Times New Roman" pitchFamily="18" charset="0"/>
                <a:cs typeface="Times New Roman" pitchFamily="18" charset="0"/>
              </a:rPr>
              <a:t>36B (a) Whether the assessee has received any amount for buyback of shares as referred to in sub-clause (f) of clause (22) of section 2? (Yes/No)</a:t>
            </a:r>
          </a:p>
          <a:p>
            <a:pPr algn="just">
              <a:buNone/>
            </a:pPr>
            <a:r>
              <a:rPr lang="en-US" altLang="en-US" sz="2350" b="1" dirty="0">
                <a:solidFill>
                  <a:schemeClr val="tx1"/>
                </a:solidFill>
                <a:latin typeface="Times New Roman" pitchFamily="18" charset="0"/>
                <a:cs typeface="Times New Roman" pitchFamily="18" charset="0"/>
              </a:rPr>
              <a:t>	(b) If yes, please furnish the following details:</a:t>
            </a:r>
          </a:p>
          <a:p>
            <a:pPr algn="just">
              <a:buNone/>
            </a:pPr>
            <a:r>
              <a:rPr lang="en-US" altLang="en-US" sz="2350" b="1" dirty="0">
                <a:solidFill>
                  <a:schemeClr val="tx1"/>
                </a:solidFill>
                <a:latin typeface="Times New Roman" pitchFamily="18" charset="0"/>
                <a:cs typeface="Times New Roman" pitchFamily="18" charset="0"/>
              </a:rPr>
              <a:t>		(</a:t>
            </a:r>
            <a:r>
              <a:rPr lang="en-US" altLang="en-US" sz="2350" b="1" dirty="0" err="1">
                <a:solidFill>
                  <a:schemeClr val="tx1"/>
                </a:solidFill>
                <a:latin typeface="Times New Roman" pitchFamily="18" charset="0"/>
                <a:cs typeface="Times New Roman" pitchFamily="18" charset="0"/>
              </a:rPr>
              <a:t>i</a:t>
            </a:r>
            <a:r>
              <a:rPr lang="en-US" altLang="en-US" sz="2350" b="1" dirty="0">
                <a:solidFill>
                  <a:schemeClr val="tx1"/>
                </a:solidFill>
                <a:latin typeface="Times New Roman" pitchFamily="18" charset="0"/>
                <a:cs typeface="Times New Roman" pitchFamily="18" charset="0"/>
              </a:rPr>
              <a:t>) Amount received (in Rs)</a:t>
            </a:r>
          </a:p>
          <a:p>
            <a:pPr algn="just">
              <a:buNone/>
            </a:pPr>
            <a:r>
              <a:rPr lang="en-US" altLang="en-US" sz="2350" b="1" dirty="0">
                <a:solidFill>
                  <a:schemeClr val="tx1"/>
                </a:solidFill>
                <a:latin typeface="Times New Roman" pitchFamily="18" charset="0"/>
                <a:cs typeface="Times New Roman" pitchFamily="18" charset="0"/>
              </a:rPr>
              <a:t>		(ii) Cost of acquisition of shares bought back.</a:t>
            </a:r>
          </a:p>
          <a:p>
            <a:pPr algn="r">
              <a:buNone/>
            </a:pPr>
            <a:r>
              <a:rPr lang="en-US" altLang="en-US" sz="2400" b="1" dirty="0">
                <a:solidFill>
                  <a:schemeClr val="tx1"/>
                </a:solidFill>
                <a:latin typeface="Times New Roman" pitchFamily="18" charset="0"/>
                <a:cs typeface="Times New Roman" pitchFamily="18" charset="0"/>
              </a:rPr>
              <a:t>[Clause 36B]</a:t>
            </a:r>
          </a:p>
        </p:txBody>
      </p:sp>
      <p:sp>
        <p:nvSpPr>
          <p:cNvPr id="2" name="Footer Placeholder 1">
            <a:extLst>
              <a:ext uri="{FF2B5EF4-FFF2-40B4-BE49-F238E27FC236}">
                <a16:creationId xmlns:a16="http://schemas.microsoft.com/office/drawing/2014/main" id="{C68FD929-CEFF-5F44-FB64-0868334EC3CD}"/>
              </a:ext>
            </a:extLst>
          </p:cNvPr>
          <p:cNvSpPr>
            <a:spLocks noGrp="1"/>
          </p:cNvSpPr>
          <p:nvPr>
            <p:ph type="ftr" sz="quarter" idx="11"/>
          </p:nvPr>
        </p:nvSpPr>
        <p:spPr/>
        <p:txBody>
          <a:bodyPr/>
          <a:lstStyle/>
          <a:p>
            <a:r>
              <a:rPr lang="en-IN"/>
              <a:t>H.C.Khincha &amp; Co</a:t>
            </a:r>
            <a:endParaRPr lang="en-US" dirty="0"/>
          </a:p>
        </p:txBody>
      </p:sp>
      <p:sp>
        <p:nvSpPr>
          <p:cNvPr id="4" name="TextBox 3">
            <a:extLst>
              <a:ext uri="{FF2B5EF4-FFF2-40B4-BE49-F238E27FC236}">
                <a16:creationId xmlns:a16="http://schemas.microsoft.com/office/drawing/2014/main" id="{2D39DA72-131E-A1DE-FEEC-C48CD2567DAF}"/>
              </a:ext>
            </a:extLst>
          </p:cNvPr>
          <p:cNvSpPr txBox="1"/>
          <p:nvPr/>
        </p:nvSpPr>
        <p:spPr>
          <a:xfrm>
            <a:off x="979058" y="4365684"/>
            <a:ext cx="8012542" cy="400110"/>
          </a:xfrm>
          <a:prstGeom prst="rect">
            <a:avLst/>
          </a:prstGeom>
          <a:noFill/>
        </p:spPr>
        <p:txBody>
          <a:bodyPr wrap="square">
            <a:spAutoFit/>
          </a:bodyPr>
          <a:lstStyle/>
          <a:p>
            <a:r>
              <a:rPr lang="en-US" sz="2000" b="1" kern="1200" dirty="0">
                <a:solidFill>
                  <a:srgbClr val="000000"/>
                </a:solidFill>
                <a:effectLst/>
                <a:latin typeface="Times New Roman" panose="02020603050405020304" pitchFamily="18" charset="0"/>
                <a:ea typeface="+mn-ea"/>
                <a:cs typeface="Times New Roman" panose="02020603050405020304" pitchFamily="18" charset="0"/>
              </a:rPr>
              <a:t>Inserted by the IT (Eighth </a:t>
            </a:r>
            <a:r>
              <a:rPr lang="en-US" sz="2000" b="1" kern="1200" dirty="0" err="1">
                <a:solidFill>
                  <a:srgbClr val="000000"/>
                </a:solidFill>
                <a:effectLst/>
                <a:latin typeface="Times New Roman" panose="02020603050405020304" pitchFamily="18" charset="0"/>
                <a:ea typeface="+mn-ea"/>
                <a:cs typeface="Times New Roman" panose="02020603050405020304" pitchFamily="18" charset="0"/>
              </a:rPr>
              <a:t>Amdt</a:t>
            </a:r>
            <a:r>
              <a:rPr lang="en-US" sz="2000" b="1" kern="1200" dirty="0">
                <a:solidFill>
                  <a:srgbClr val="000000"/>
                </a:solidFill>
                <a:effectLst/>
                <a:latin typeface="Times New Roman" panose="02020603050405020304" pitchFamily="18" charset="0"/>
                <a:ea typeface="+mn-ea"/>
                <a:cs typeface="Times New Roman" panose="02020603050405020304" pitchFamily="18" charset="0"/>
              </a:rPr>
              <a:t>.) Rules, 2025, w.e.f. 1-4-2025</a:t>
            </a:r>
            <a:endParaRPr lang="en-IN" sz="1600" dirty="0"/>
          </a:p>
        </p:txBody>
      </p:sp>
    </p:spTree>
    <p:extLst>
      <p:ext uri="{BB962C8B-B14F-4D97-AF65-F5344CB8AC3E}">
        <p14:creationId xmlns:p14="http://schemas.microsoft.com/office/powerpoint/2010/main" val="1944931082"/>
      </p:ext>
    </p:extLst>
  </p:cSld>
  <p:clrMapOvr>
    <a:masterClrMapping/>
  </p:clrMapOvr>
</p:sld>
</file>

<file path=ppt/slides/slide7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79E1CA-E83A-6A28-CAF8-EA6417E1BB4F}"/>
            </a:ext>
          </a:extLst>
        </p:cNvPr>
        <p:cNvGrpSpPr/>
        <p:nvPr/>
      </p:nvGrpSpPr>
      <p:grpSpPr>
        <a:xfrm>
          <a:off x="0" y="0"/>
          <a:ext cx="0" cy="0"/>
          <a:chOff x="0" y="0"/>
          <a:chExt cx="0" cy="0"/>
        </a:xfrm>
      </p:grpSpPr>
      <p:sp>
        <p:nvSpPr>
          <p:cNvPr id="222210" name="Content Placeholder 2">
            <a:extLst>
              <a:ext uri="{FF2B5EF4-FFF2-40B4-BE49-F238E27FC236}">
                <a16:creationId xmlns:a16="http://schemas.microsoft.com/office/drawing/2014/main" id="{0D2EDC49-89BB-5693-76A0-94968D51D25B}"/>
              </a:ext>
            </a:extLst>
          </p:cNvPr>
          <p:cNvSpPr>
            <a:spLocks noGrp="1"/>
          </p:cNvSpPr>
          <p:nvPr>
            <p:ph idx="1"/>
          </p:nvPr>
        </p:nvSpPr>
        <p:spPr>
          <a:xfrm>
            <a:off x="147955" y="227781"/>
            <a:ext cx="8538845" cy="5937523"/>
          </a:xfrm>
        </p:spPr>
        <p:txBody>
          <a:bodyPr/>
          <a:lstStyle/>
          <a:p>
            <a:pPr algn="just">
              <a:buNone/>
            </a:pPr>
            <a:r>
              <a:rPr lang="en-US" sz="2400" b="1" dirty="0">
                <a:solidFill>
                  <a:schemeClr val="tx1"/>
                </a:solidFill>
                <a:latin typeface="Times New Roman" pitchFamily="18" charset="0"/>
                <a:cs typeface="Times New Roman" pitchFamily="18" charset="0"/>
              </a:rPr>
              <a:t>CLAUSE - 36B</a:t>
            </a:r>
            <a:endParaRPr lang="en-US" sz="3200" b="1" dirty="0">
              <a:solidFill>
                <a:schemeClr val="tx1"/>
              </a:solidFill>
              <a:latin typeface="Times New Roman" pitchFamily="18" charset="0"/>
              <a:cs typeface="Times New Roman" pitchFamily="18" charset="0"/>
            </a:endParaRPr>
          </a:p>
        </p:txBody>
      </p:sp>
      <p:sp>
        <p:nvSpPr>
          <p:cNvPr id="7" name="Rectangle 6">
            <a:extLst>
              <a:ext uri="{FF2B5EF4-FFF2-40B4-BE49-F238E27FC236}">
                <a16:creationId xmlns:a16="http://schemas.microsoft.com/office/drawing/2014/main" id="{3C0AE8B6-7418-97D9-35E2-274BD464FE43}"/>
              </a:ext>
            </a:extLst>
          </p:cNvPr>
          <p:cNvSpPr/>
          <p:nvPr/>
        </p:nvSpPr>
        <p:spPr>
          <a:xfrm>
            <a:off x="147955" y="764704"/>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2" name="Footer Placeholder 1">
            <a:extLst>
              <a:ext uri="{FF2B5EF4-FFF2-40B4-BE49-F238E27FC236}">
                <a16:creationId xmlns:a16="http://schemas.microsoft.com/office/drawing/2014/main" id="{41322E9F-FA07-7512-3593-BA1EBECAAE77}"/>
              </a:ext>
            </a:extLst>
          </p:cNvPr>
          <p:cNvSpPr>
            <a:spLocks noGrp="1"/>
          </p:cNvSpPr>
          <p:nvPr>
            <p:ph type="ftr" sz="quarter" idx="11"/>
          </p:nvPr>
        </p:nvSpPr>
        <p:spPr>
          <a:xfrm>
            <a:off x="4380072" y="6381328"/>
            <a:ext cx="2350681" cy="365125"/>
          </a:xfrm>
        </p:spPr>
        <p:txBody>
          <a:bodyPr/>
          <a:lstStyle/>
          <a:p>
            <a:r>
              <a:rPr lang="en-IN"/>
              <a:t>H.C.Khincha &amp; Co</a:t>
            </a:r>
            <a:endParaRPr lang="en-US" dirty="0"/>
          </a:p>
        </p:txBody>
      </p:sp>
      <p:pic>
        <p:nvPicPr>
          <p:cNvPr id="9" name="Picture 8">
            <a:extLst>
              <a:ext uri="{FF2B5EF4-FFF2-40B4-BE49-F238E27FC236}">
                <a16:creationId xmlns:a16="http://schemas.microsoft.com/office/drawing/2014/main" id="{2DBECEF7-3309-55A5-531D-EC3D5184B2BC}"/>
              </a:ext>
            </a:extLst>
          </p:cNvPr>
          <p:cNvPicPr>
            <a:picLocks noChangeAspect="1"/>
          </p:cNvPicPr>
          <p:nvPr/>
        </p:nvPicPr>
        <p:blipFill>
          <a:blip r:embed="rId2"/>
          <a:stretch>
            <a:fillRect/>
          </a:stretch>
        </p:blipFill>
        <p:spPr>
          <a:xfrm>
            <a:off x="295994" y="1196752"/>
            <a:ext cx="8552011" cy="4677125"/>
          </a:xfrm>
          <a:prstGeom prst="rect">
            <a:avLst/>
          </a:prstGeom>
        </p:spPr>
      </p:pic>
    </p:spTree>
    <p:extLst>
      <p:ext uri="{BB962C8B-B14F-4D97-AF65-F5344CB8AC3E}">
        <p14:creationId xmlns:p14="http://schemas.microsoft.com/office/powerpoint/2010/main" val="2270382354"/>
      </p:ext>
    </p:extLst>
  </p:cSld>
  <p:clrMapOvr>
    <a:masterClrMapping/>
  </p:clrMapOvr>
</p:sld>
</file>

<file path=ppt/slides/slide7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9885E1-F642-2998-9AEF-97BA71A304F5}"/>
            </a:ext>
          </a:extLst>
        </p:cNvPr>
        <p:cNvGrpSpPr/>
        <p:nvPr/>
      </p:nvGrpSpPr>
      <p:grpSpPr>
        <a:xfrm>
          <a:off x="0" y="0"/>
          <a:ext cx="0" cy="0"/>
          <a:chOff x="0" y="0"/>
          <a:chExt cx="0" cy="0"/>
        </a:xfrm>
      </p:grpSpPr>
      <p:sp>
        <p:nvSpPr>
          <p:cNvPr id="223234" name="Content Placeholder 4">
            <a:extLst>
              <a:ext uri="{FF2B5EF4-FFF2-40B4-BE49-F238E27FC236}">
                <a16:creationId xmlns:a16="http://schemas.microsoft.com/office/drawing/2014/main" id="{92C12697-30E7-BCDA-279A-33CC41F6B4BC}"/>
              </a:ext>
            </a:extLst>
          </p:cNvPr>
          <p:cNvSpPr>
            <a:spLocks noGrp="1"/>
          </p:cNvSpPr>
          <p:nvPr>
            <p:ph idx="1"/>
          </p:nvPr>
        </p:nvSpPr>
        <p:spPr>
          <a:xfrm>
            <a:off x="152400" y="304800"/>
            <a:ext cx="8610600" cy="6172200"/>
          </a:xfrm>
        </p:spPr>
        <p:txBody>
          <a:bodyPr>
            <a:normAutofit/>
          </a:bodyPr>
          <a:lstStyle/>
          <a:p>
            <a:pPr algn="just">
              <a:buNone/>
            </a:pPr>
            <a:r>
              <a:rPr lang="en-US" altLang="en-US" sz="2400" b="1" dirty="0">
                <a:solidFill>
                  <a:schemeClr val="tx1"/>
                </a:solidFill>
                <a:latin typeface="Times New Roman" pitchFamily="18" charset="0"/>
                <a:cs typeface="Times New Roman" pitchFamily="18" charset="0"/>
              </a:rPr>
              <a:t>Section 2(22)(f)</a:t>
            </a:r>
          </a:p>
          <a:p>
            <a:pPr algn="just">
              <a:buNone/>
            </a:pPr>
            <a:r>
              <a:rPr lang="en-US" altLang="en-US" sz="2400" b="1" dirty="0">
                <a:solidFill>
                  <a:schemeClr val="tx1"/>
                </a:solidFill>
                <a:latin typeface="Times New Roman" pitchFamily="18" charset="0"/>
                <a:cs typeface="Times New Roman" pitchFamily="18" charset="0"/>
              </a:rPr>
              <a:t>Definitions.</a:t>
            </a:r>
          </a:p>
          <a:p>
            <a:pPr algn="just">
              <a:buNone/>
            </a:pPr>
            <a:r>
              <a:rPr lang="en-US" altLang="en-US" sz="2400" dirty="0">
                <a:solidFill>
                  <a:schemeClr val="tx1"/>
                </a:solidFill>
                <a:latin typeface="Times New Roman" pitchFamily="18" charset="0"/>
                <a:cs typeface="Times New Roman" pitchFamily="18" charset="0"/>
              </a:rPr>
              <a:t>2. In this Act, unless the context otherwise requires,-</a:t>
            </a:r>
          </a:p>
          <a:p>
            <a:pPr algn="just">
              <a:buNone/>
            </a:pPr>
            <a:r>
              <a:rPr lang="en-US" altLang="en-US" sz="2400" dirty="0">
                <a:solidFill>
                  <a:schemeClr val="tx1"/>
                </a:solidFill>
                <a:latin typeface="Times New Roman" pitchFamily="18" charset="0"/>
                <a:cs typeface="Times New Roman" pitchFamily="18" charset="0"/>
              </a:rPr>
              <a:t>(22) "dividend" includes –</a:t>
            </a:r>
          </a:p>
          <a:p>
            <a:pPr algn="just">
              <a:buNone/>
            </a:pPr>
            <a:r>
              <a:rPr lang="en-US" altLang="en-US" sz="2400" dirty="0">
                <a:solidFill>
                  <a:schemeClr val="tx1"/>
                </a:solidFill>
                <a:latin typeface="Times New Roman" pitchFamily="18" charset="0"/>
                <a:cs typeface="Times New Roman" pitchFamily="18" charset="0"/>
              </a:rPr>
              <a:t>[(f) any payment by a company on purchase of its own shares from a shareholder in accordance with the provisions of section 68 of the Companies Act, 2013 (18 of 2013);]</a:t>
            </a:r>
          </a:p>
        </p:txBody>
      </p:sp>
      <p:sp>
        <p:nvSpPr>
          <p:cNvPr id="2" name="Footer Placeholder 1">
            <a:extLst>
              <a:ext uri="{FF2B5EF4-FFF2-40B4-BE49-F238E27FC236}">
                <a16:creationId xmlns:a16="http://schemas.microsoft.com/office/drawing/2014/main" id="{BB0BBCB7-195F-2A6B-DF6A-08C59494A80E}"/>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306696118"/>
      </p:ext>
    </p:extLst>
  </p:cSld>
  <p:clrMapOvr>
    <a:masterClrMapping/>
  </p:clrMapOvr>
</p:sld>
</file>

<file path=ppt/slides/slide7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00887-8F0F-A510-10DE-BC6DA59E8ACF}"/>
            </a:ext>
          </a:extLst>
        </p:cNvPr>
        <p:cNvGrpSpPr/>
        <p:nvPr/>
      </p:nvGrpSpPr>
      <p:grpSpPr>
        <a:xfrm>
          <a:off x="0" y="0"/>
          <a:ext cx="0" cy="0"/>
          <a:chOff x="0" y="0"/>
          <a:chExt cx="0" cy="0"/>
        </a:xfrm>
      </p:grpSpPr>
      <p:sp>
        <p:nvSpPr>
          <p:cNvPr id="223234" name="Content Placeholder 4">
            <a:extLst>
              <a:ext uri="{FF2B5EF4-FFF2-40B4-BE49-F238E27FC236}">
                <a16:creationId xmlns:a16="http://schemas.microsoft.com/office/drawing/2014/main" id="{B5979A02-537B-1794-9259-1DE83ABA93EA}"/>
              </a:ext>
            </a:extLst>
          </p:cNvPr>
          <p:cNvSpPr>
            <a:spLocks noGrp="1"/>
          </p:cNvSpPr>
          <p:nvPr>
            <p:ph idx="1"/>
          </p:nvPr>
        </p:nvSpPr>
        <p:spPr>
          <a:xfrm>
            <a:off x="152400" y="304800"/>
            <a:ext cx="8610600" cy="6172200"/>
          </a:xfrm>
        </p:spPr>
        <p:txBody>
          <a:bodyPr>
            <a:normAutofit/>
          </a:bodyPr>
          <a:lstStyle/>
          <a:p>
            <a:pPr algn="ctr">
              <a:buNone/>
            </a:pPr>
            <a:r>
              <a:rPr lang="en-US" b="1" dirty="0">
                <a:latin typeface="Times New Roman" panose="02020603050405020304" pitchFamily="18" charset="0"/>
                <a:cs typeface="Times New Roman" panose="02020603050405020304" pitchFamily="18" charset="0"/>
              </a:rPr>
              <a:t>As per Page no 324 of Guidance Note on Tax Audit u/s. 44AB of IT Act, 1961 (Revised 2026)</a:t>
            </a:r>
            <a:endParaRPr lang="en-US" altLang="en-US" sz="2400" dirty="0">
              <a:latin typeface="Times New Roman" pitchFamily="18" charset="0"/>
              <a:cs typeface="Times New Roman" pitchFamily="18" charset="0"/>
            </a:endParaRPr>
          </a:p>
          <a:p>
            <a:pPr algn="just">
              <a:buNone/>
            </a:pPr>
            <a:r>
              <a:rPr lang="en-US" altLang="en-US" sz="2400" dirty="0">
                <a:latin typeface="Times New Roman" pitchFamily="18" charset="0"/>
                <a:cs typeface="Times New Roman" pitchFamily="18" charset="0"/>
              </a:rPr>
              <a:t>71.1. Sub-clause (f) was inserted in section 2(22) of the Income-tax Act, 1961 with effect from 01-10-2024 in order to further broaden the meaning of the term “dividend” so that it can include any payment by a company on purchase of its own shares from a shareholder in accordance with the provisions of section 68 of the Companies Act, 2013.</a:t>
            </a:r>
            <a:endParaRPr lang="en-US" altLang="en-US" sz="2400" dirty="0">
              <a:solidFill>
                <a:schemeClr val="tx1"/>
              </a:solidFill>
              <a:latin typeface="Times New Roman" pitchFamily="18" charset="0"/>
              <a:cs typeface="Times New Roman" pitchFamily="18" charset="0"/>
            </a:endParaRPr>
          </a:p>
        </p:txBody>
      </p:sp>
      <p:sp>
        <p:nvSpPr>
          <p:cNvPr id="2" name="Footer Placeholder 1">
            <a:extLst>
              <a:ext uri="{FF2B5EF4-FFF2-40B4-BE49-F238E27FC236}">
                <a16:creationId xmlns:a16="http://schemas.microsoft.com/office/drawing/2014/main" id="{C61A39B4-180A-D33B-389B-0887BC1400CD}"/>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65281596"/>
      </p:ext>
    </p:extLst>
  </p:cSld>
  <p:clrMapOvr>
    <a:masterClrMapping/>
  </p:clrMapOvr>
</p:sld>
</file>

<file path=ppt/slides/slide7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2330B-02DC-571E-BA75-17DAC2EF842F}"/>
            </a:ext>
          </a:extLst>
        </p:cNvPr>
        <p:cNvGrpSpPr/>
        <p:nvPr/>
      </p:nvGrpSpPr>
      <p:grpSpPr>
        <a:xfrm>
          <a:off x="0" y="0"/>
          <a:ext cx="0" cy="0"/>
          <a:chOff x="0" y="0"/>
          <a:chExt cx="0" cy="0"/>
        </a:xfrm>
      </p:grpSpPr>
      <p:sp>
        <p:nvSpPr>
          <p:cNvPr id="223234" name="Content Placeholder 4">
            <a:extLst>
              <a:ext uri="{FF2B5EF4-FFF2-40B4-BE49-F238E27FC236}">
                <a16:creationId xmlns:a16="http://schemas.microsoft.com/office/drawing/2014/main" id="{952E359A-25CA-C269-7101-9522529C2757}"/>
              </a:ext>
            </a:extLst>
          </p:cNvPr>
          <p:cNvSpPr>
            <a:spLocks noGrp="1"/>
          </p:cNvSpPr>
          <p:nvPr>
            <p:ph idx="1"/>
          </p:nvPr>
        </p:nvSpPr>
        <p:spPr>
          <a:xfrm>
            <a:off x="152400" y="304800"/>
            <a:ext cx="8610600" cy="6172200"/>
          </a:xfrm>
        </p:spPr>
        <p:txBody>
          <a:bodyPr>
            <a:normAutofit/>
          </a:bodyPr>
          <a:lstStyle/>
          <a:p>
            <a:pPr algn="ctr">
              <a:buNone/>
            </a:pPr>
            <a:r>
              <a:rPr lang="en-US" sz="2400" b="1" dirty="0">
                <a:latin typeface="Times New Roman" panose="02020603050405020304" pitchFamily="18" charset="0"/>
                <a:cs typeface="Times New Roman" panose="02020603050405020304" pitchFamily="18" charset="0"/>
              </a:rPr>
              <a:t>As per Page no 327 &amp; 328 of Guidance Note on Tax Audit u/s. 44AB of IT Act, 1961 (Revised 2026)</a:t>
            </a:r>
            <a:endParaRPr lang="en-US" altLang="en-US" sz="2400" b="1" dirty="0">
              <a:latin typeface="Times New Roman" pitchFamily="18" charset="0"/>
              <a:cs typeface="Times New Roman" pitchFamily="18" charset="0"/>
            </a:endParaRPr>
          </a:p>
          <a:p>
            <a:pPr algn="just">
              <a:buNone/>
            </a:pPr>
            <a:r>
              <a:rPr lang="en-US" altLang="en-US" sz="2400" dirty="0">
                <a:latin typeface="Times New Roman" pitchFamily="18" charset="0"/>
                <a:cs typeface="Times New Roman" pitchFamily="18" charset="0"/>
              </a:rPr>
              <a:t>71.3 As such, while verifying the contents of the reporting under item (</a:t>
            </a:r>
            <a:r>
              <a:rPr lang="en-US" altLang="en-US" sz="2400" dirty="0" err="1">
                <a:latin typeface="Times New Roman" pitchFamily="18" charset="0"/>
                <a:cs typeface="Times New Roman" pitchFamily="18" charset="0"/>
              </a:rPr>
              <a:t>i</a:t>
            </a:r>
            <a:r>
              <a:rPr lang="en-US" altLang="en-US" sz="2400" dirty="0">
                <a:latin typeface="Times New Roman" pitchFamily="18" charset="0"/>
                <a:cs typeface="Times New Roman" pitchFamily="18" charset="0"/>
              </a:rPr>
              <a:t>) of sub-clause (b) of clause 36B, it should be verified that only such amount of received in respect of buyback completed on or after 1st October, 2024 is reported and no amount which has been received in respect of buyback completed before such date should be mentioned here. </a:t>
            </a:r>
          </a:p>
          <a:p>
            <a:pPr algn="just">
              <a:buNone/>
            </a:pPr>
            <a:r>
              <a:rPr lang="en-US" altLang="en-US" sz="2400" dirty="0">
                <a:latin typeface="Times New Roman" pitchFamily="18" charset="0"/>
                <a:cs typeface="Times New Roman" pitchFamily="18" charset="0"/>
              </a:rPr>
              <a:t>Further, the tax auditor should take into consideration whether the amount that has been received as a buyback is forming part of the accounts that is subject to Tax Audit or not.</a:t>
            </a:r>
          </a:p>
          <a:p>
            <a:pPr algn="just">
              <a:buNone/>
            </a:pPr>
            <a:r>
              <a:rPr lang="en-US" altLang="en-US" sz="2400" dirty="0">
                <a:latin typeface="Times New Roman" pitchFamily="18" charset="0"/>
                <a:cs typeface="Times New Roman" pitchFamily="18" charset="0"/>
              </a:rPr>
              <a:t>In case of any individual/HUF, there could be a case where there are two separate sets of financials maintained i.e. one set of financials containing the business accounts and the other one which only has personal accounts.</a:t>
            </a:r>
          </a:p>
          <a:p>
            <a:pPr algn="just">
              <a:buNone/>
            </a:pPr>
            <a:endParaRPr lang="en-US" altLang="en-US" sz="2400" dirty="0">
              <a:solidFill>
                <a:schemeClr val="tx1"/>
              </a:solidFill>
              <a:latin typeface="Times New Roman" pitchFamily="18" charset="0"/>
              <a:cs typeface="Times New Roman" pitchFamily="18" charset="0"/>
            </a:endParaRPr>
          </a:p>
        </p:txBody>
      </p:sp>
      <p:sp>
        <p:nvSpPr>
          <p:cNvPr id="2" name="Footer Placeholder 1">
            <a:extLst>
              <a:ext uri="{FF2B5EF4-FFF2-40B4-BE49-F238E27FC236}">
                <a16:creationId xmlns:a16="http://schemas.microsoft.com/office/drawing/2014/main" id="{08E1E5AC-F368-222F-64F6-B5557186CADF}"/>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921707636"/>
      </p:ext>
    </p:extLst>
  </p:cSld>
  <p:clrMapOvr>
    <a:masterClrMapping/>
  </p:clrMapOvr>
</p:sld>
</file>

<file path=ppt/slides/slide7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A4819-BC9E-DEC1-0444-A7C1A2B45827}"/>
            </a:ext>
          </a:extLst>
        </p:cNvPr>
        <p:cNvGrpSpPr/>
        <p:nvPr/>
      </p:nvGrpSpPr>
      <p:grpSpPr>
        <a:xfrm>
          <a:off x="0" y="0"/>
          <a:ext cx="0" cy="0"/>
          <a:chOff x="0" y="0"/>
          <a:chExt cx="0" cy="0"/>
        </a:xfrm>
      </p:grpSpPr>
      <p:sp>
        <p:nvSpPr>
          <p:cNvPr id="223234" name="Content Placeholder 4">
            <a:extLst>
              <a:ext uri="{FF2B5EF4-FFF2-40B4-BE49-F238E27FC236}">
                <a16:creationId xmlns:a16="http://schemas.microsoft.com/office/drawing/2014/main" id="{4F803951-2FA1-5DF6-CDFF-CC31272238B2}"/>
              </a:ext>
            </a:extLst>
          </p:cNvPr>
          <p:cNvSpPr>
            <a:spLocks noGrp="1"/>
          </p:cNvSpPr>
          <p:nvPr>
            <p:ph idx="1"/>
          </p:nvPr>
        </p:nvSpPr>
        <p:spPr>
          <a:xfrm>
            <a:off x="152400" y="304800"/>
            <a:ext cx="8610600" cy="6172200"/>
          </a:xfrm>
        </p:spPr>
        <p:txBody>
          <a:bodyPr>
            <a:normAutofit/>
          </a:bodyPr>
          <a:lstStyle/>
          <a:p>
            <a:pPr algn="ctr">
              <a:buNone/>
            </a:pPr>
            <a:r>
              <a:rPr lang="en-US" sz="2400" b="1" dirty="0">
                <a:latin typeface="Times New Roman" panose="02020603050405020304" pitchFamily="18" charset="0"/>
                <a:cs typeface="Times New Roman" panose="02020603050405020304" pitchFamily="18" charset="0"/>
              </a:rPr>
              <a:t>As per Page no 328 of Guidance Note on Tax Audit u/s. 44AB of IT Act, 1961 (Revised 2026)</a:t>
            </a:r>
            <a:endParaRPr lang="en-US" altLang="en-US" sz="2400" b="1" dirty="0">
              <a:solidFill>
                <a:schemeClr val="tx1"/>
              </a:solidFill>
              <a:latin typeface="Times New Roman" pitchFamily="18" charset="0"/>
              <a:cs typeface="Times New Roman" pitchFamily="18" charset="0"/>
            </a:endParaRPr>
          </a:p>
          <a:p>
            <a:pPr algn="just">
              <a:buNone/>
            </a:pPr>
            <a:endParaRPr lang="en-US" altLang="en-US" sz="2400" b="1" dirty="0">
              <a:latin typeface="Times New Roman" pitchFamily="18" charset="0"/>
              <a:cs typeface="Times New Roman" pitchFamily="18" charset="0"/>
            </a:endParaRPr>
          </a:p>
          <a:p>
            <a:pPr algn="just">
              <a:buNone/>
            </a:pPr>
            <a:r>
              <a:rPr lang="en-US" altLang="en-US" sz="2400" dirty="0">
                <a:latin typeface="Times New Roman" pitchFamily="18" charset="0"/>
                <a:cs typeface="Times New Roman" pitchFamily="18" charset="0"/>
              </a:rPr>
              <a:t>Hence, if the share and securities forms part of the personal accounts, then, ideally no reporting is required to be made in this clause as it is not subjected to tax audit. </a:t>
            </a:r>
          </a:p>
          <a:p>
            <a:pPr algn="just">
              <a:buNone/>
            </a:pPr>
            <a:r>
              <a:rPr lang="en-US" altLang="en-US" sz="2400" dirty="0">
                <a:latin typeface="Times New Roman" pitchFamily="18" charset="0"/>
                <a:cs typeface="Times New Roman" pitchFamily="18" charset="0"/>
              </a:rPr>
              <a:t>However, if the business accounts has the shares and securities reported under it, then, a reporting shall be required to be made, even if the </a:t>
            </a:r>
            <a:r>
              <a:rPr lang="en-US" altLang="en-US" sz="2400" dirty="0" err="1">
                <a:latin typeface="Times New Roman" pitchFamily="18" charset="0"/>
                <a:cs typeface="Times New Roman" pitchFamily="18" charset="0"/>
              </a:rPr>
              <a:t>assessee</a:t>
            </a:r>
            <a:r>
              <a:rPr lang="en-US" altLang="en-US" sz="2400" dirty="0">
                <a:latin typeface="Times New Roman" pitchFamily="18" charset="0"/>
                <a:cs typeface="Times New Roman" pitchFamily="18" charset="0"/>
              </a:rPr>
              <a:t> claims that the amount has been earned out of tradable stock i.e. the </a:t>
            </a:r>
            <a:r>
              <a:rPr lang="en-US" altLang="en-US" sz="2400" dirty="0" err="1">
                <a:latin typeface="Times New Roman" pitchFamily="18" charset="0"/>
                <a:cs typeface="Times New Roman" pitchFamily="18" charset="0"/>
              </a:rPr>
              <a:t>assessee</a:t>
            </a:r>
            <a:r>
              <a:rPr lang="en-US" altLang="en-US" sz="2400" dirty="0">
                <a:latin typeface="Times New Roman" pitchFamily="18" charset="0"/>
                <a:cs typeface="Times New Roman" pitchFamily="18" charset="0"/>
              </a:rPr>
              <a:t> is in the business of trading into shares and securities.</a:t>
            </a:r>
          </a:p>
        </p:txBody>
      </p:sp>
      <p:sp>
        <p:nvSpPr>
          <p:cNvPr id="2" name="Footer Placeholder 1">
            <a:extLst>
              <a:ext uri="{FF2B5EF4-FFF2-40B4-BE49-F238E27FC236}">
                <a16:creationId xmlns:a16="http://schemas.microsoft.com/office/drawing/2014/main" id="{04AFA2B8-6E7E-9649-5008-3557BA180863}"/>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98494869"/>
      </p:ext>
    </p:extLst>
  </p:cSld>
  <p:clrMapOvr>
    <a:masterClrMapping/>
  </p:clrMapOvr>
</p:sld>
</file>

<file path=ppt/slides/slide7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C1FF33-E1D6-987C-22ED-8D323A53F303}"/>
            </a:ext>
          </a:extLst>
        </p:cNvPr>
        <p:cNvGrpSpPr/>
        <p:nvPr/>
      </p:nvGrpSpPr>
      <p:grpSpPr>
        <a:xfrm>
          <a:off x="0" y="0"/>
          <a:ext cx="0" cy="0"/>
          <a:chOff x="0" y="0"/>
          <a:chExt cx="0" cy="0"/>
        </a:xfrm>
      </p:grpSpPr>
      <p:sp>
        <p:nvSpPr>
          <p:cNvPr id="223234" name="Content Placeholder 4">
            <a:extLst>
              <a:ext uri="{FF2B5EF4-FFF2-40B4-BE49-F238E27FC236}">
                <a16:creationId xmlns:a16="http://schemas.microsoft.com/office/drawing/2014/main" id="{03A53246-A6B5-62D3-1C41-1DB6B803C19B}"/>
              </a:ext>
            </a:extLst>
          </p:cNvPr>
          <p:cNvSpPr>
            <a:spLocks noGrp="1"/>
          </p:cNvSpPr>
          <p:nvPr>
            <p:ph idx="1"/>
          </p:nvPr>
        </p:nvSpPr>
        <p:spPr>
          <a:xfrm>
            <a:off x="152400" y="44624"/>
            <a:ext cx="8740080" cy="6172200"/>
          </a:xfrm>
        </p:spPr>
        <p:txBody>
          <a:bodyPr>
            <a:normAutofit fontScale="92500"/>
          </a:bodyPr>
          <a:lstStyle/>
          <a:p>
            <a:pPr algn="ctr">
              <a:buNone/>
            </a:pPr>
            <a:r>
              <a:rPr lang="en-US" sz="2400" b="1" dirty="0">
                <a:latin typeface="Times New Roman" panose="02020603050405020304" pitchFamily="18" charset="0"/>
                <a:cs typeface="Times New Roman" panose="02020603050405020304" pitchFamily="18" charset="0"/>
              </a:rPr>
              <a:t>As per Page no 328 of Guidance Note on Tax Audit u/s. 44AB of IT Act, 1961 (Revised 2026)</a:t>
            </a:r>
            <a:endParaRPr lang="en-US" altLang="en-US" sz="2400" dirty="0">
              <a:latin typeface="Times New Roman" pitchFamily="18" charset="0"/>
              <a:cs typeface="Times New Roman" pitchFamily="18" charset="0"/>
            </a:endParaRPr>
          </a:p>
          <a:p>
            <a:pPr algn="just">
              <a:buNone/>
            </a:pPr>
            <a:r>
              <a:rPr lang="en-US" altLang="en-US" sz="2400" dirty="0">
                <a:solidFill>
                  <a:schemeClr val="tx1"/>
                </a:solidFill>
                <a:latin typeface="Times New Roman" pitchFamily="18" charset="0"/>
                <a:cs typeface="Times New Roman" pitchFamily="18" charset="0"/>
              </a:rPr>
              <a:t>71.4 The said amount of buyback can be cross verified by the Tax Auditor by referring to the TIS/AIS, wherein certain companies would have reported the transactions that are in the nature of buyback of shares. </a:t>
            </a:r>
          </a:p>
          <a:p>
            <a:pPr algn="just">
              <a:buNone/>
            </a:pPr>
            <a:r>
              <a:rPr lang="en-US" altLang="en-US" sz="2400" dirty="0">
                <a:solidFill>
                  <a:schemeClr val="tx1"/>
                </a:solidFill>
                <a:latin typeface="Times New Roman" pitchFamily="18" charset="0"/>
                <a:cs typeface="Times New Roman" pitchFamily="18" charset="0"/>
              </a:rPr>
              <a:t>A company listed on a </a:t>
            </a:r>
            <a:r>
              <a:rPr lang="en-US" altLang="en-US" sz="2400" dirty="0" err="1">
                <a:solidFill>
                  <a:schemeClr val="tx1"/>
                </a:solidFill>
                <a:latin typeface="Times New Roman" pitchFamily="18" charset="0"/>
                <a:cs typeface="Times New Roman" pitchFamily="18" charset="0"/>
              </a:rPr>
              <a:t>recognised</a:t>
            </a:r>
            <a:r>
              <a:rPr lang="en-US" altLang="en-US" sz="2400" dirty="0">
                <a:solidFill>
                  <a:schemeClr val="tx1"/>
                </a:solidFill>
                <a:latin typeface="Times New Roman" pitchFamily="18" charset="0"/>
                <a:cs typeface="Times New Roman" pitchFamily="18" charset="0"/>
              </a:rPr>
              <a:t> stock exchange purchasing its own securities under section 68 of the Companies Act, 2013, is required to furnish details of buyback of shares from any person (other than the shares bought in the open market) for an amount of value aggregating to Rs.10 lakh or more in a financial year.</a:t>
            </a:r>
          </a:p>
          <a:p>
            <a:pPr algn="just">
              <a:buNone/>
            </a:pPr>
            <a:r>
              <a:rPr lang="en-US" altLang="en-US" sz="2400" dirty="0">
                <a:solidFill>
                  <a:schemeClr val="tx1"/>
                </a:solidFill>
                <a:latin typeface="Times New Roman" pitchFamily="18" charset="0"/>
                <a:cs typeface="Times New Roman" pitchFamily="18" charset="0"/>
              </a:rPr>
              <a:t>Further, in the case of listed entities, the information regarding buyback of shares is available in public domain. </a:t>
            </a:r>
          </a:p>
          <a:p>
            <a:pPr algn="just">
              <a:buNone/>
            </a:pPr>
            <a:r>
              <a:rPr lang="en-US" altLang="en-US" sz="2400" dirty="0">
                <a:solidFill>
                  <a:schemeClr val="tx1"/>
                </a:solidFill>
                <a:latin typeface="Times New Roman" pitchFamily="18" charset="0"/>
                <a:cs typeface="Times New Roman" pitchFamily="18" charset="0"/>
              </a:rPr>
              <a:t>Also, the auditor may check and compare with Form SH-8/SH-9 filed with the Registrar of Companies (ROC). </a:t>
            </a:r>
          </a:p>
          <a:p>
            <a:pPr algn="just">
              <a:buNone/>
            </a:pPr>
            <a:r>
              <a:rPr lang="en-US" altLang="en-US" sz="2400" dirty="0">
                <a:solidFill>
                  <a:schemeClr val="tx1"/>
                </a:solidFill>
                <a:latin typeface="Times New Roman" pitchFamily="18" charset="0"/>
                <a:cs typeface="Times New Roman" pitchFamily="18" charset="0"/>
              </a:rPr>
              <a:t>However, as a procedural aspect, the tax auditor should always insist on disclosure of such buyback amounts from the </a:t>
            </a:r>
            <a:r>
              <a:rPr lang="en-US" altLang="en-US" sz="2400" dirty="0" err="1">
                <a:solidFill>
                  <a:schemeClr val="tx1"/>
                </a:solidFill>
                <a:latin typeface="Times New Roman" pitchFamily="18" charset="0"/>
                <a:cs typeface="Times New Roman" pitchFamily="18" charset="0"/>
              </a:rPr>
              <a:t>assessee</a:t>
            </a:r>
            <a:r>
              <a:rPr lang="en-US" altLang="en-US" sz="2400" dirty="0">
                <a:solidFill>
                  <a:schemeClr val="tx1"/>
                </a:solidFill>
                <a:latin typeface="Times New Roman" pitchFamily="18" charset="0"/>
                <a:cs typeface="Times New Roman" pitchFamily="18" charset="0"/>
              </a:rPr>
              <a:t> by way of a Management Representation Letter.</a:t>
            </a:r>
          </a:p>
        </p:txBody>
      </p:sp>
      <p:sp>
        <p:nvSpPr>
          <p:cNvPr id="2" name="Footer Placeholder 1">
            <a:extLst>
              <a:ext uri="{FF2B5EF4-FFF2-40B4-BE49-F238E27FC236}">
                <a16:creationId xmlns:a16="http://schemas.microsoft.com/office/drawing/2014/main" id="{F3C9EFC0-3A36-FD48-6AB5-52B1F1CD8E39}"/>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698300331"/>
      </p:ext>
    </p:extLst>
  </p:cSld>
  <p:clrMapOvr>
    <a:masterClrMapping/>
  </p:clrMapOvr>
</p:sld>
</file>

<file path=ppt/slides/slide7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F16F24-A375-E383-E6CD-34510EC0553B}"/>
            </a:ext>
          </a:extLst>
        </p:cNvPr>
        <p:cNvGrpSpPr/>
        <p:nvPr/>
      </p:nvGrpSpPr>
      <p:grpSpPr>
        <a:xfrm>
          <a:off x="0" y="0"/>
          <a:ext cx="0" cy="0"/>
          <a:chOff x="0" y="0"/>
          <a:chExt cx="0" cy="0"/>
        </a:xfrm>
      </p:grpSpPr>
      <p:sp>
        <p:nvSpPr>
          <p:cNvPr id="223234" name="Content Placeholder 4">
            <a:extLst>
              <a:ext uri="{FF2B5EF4-FFF2-40B4-BE49-F238E27FC236}">
                <a16:creationId xmlns:a16="http://schemas.microsoft.com/office/drawing/2014/main" id="{1EDC103D-4389-A8F4-3C46-0B34EBA30DEE}"/>
              </a:ext>
            </a:extLst>
          </p:cNvPr>
          <p:cNvSpPr>
            <a:spLocks noGrp="1"/>
          </p:cNvSpPr>
          <p:nvPr>
            <p:ph idx="1"/>
          </p:nvPr>
        </p:nvSpPr>
        <p:spPr>
          <a:xfrm>
            <a:off x="152400" y="304800"/>
            <a:ext cx="8610600" cy="6172200"/>
          </a:xfrm>
        </p:spPr>
        <p:txBody>
          <a:bodyPr>
            <a:normAutofit/>
          </a:bodyPr>
          <a:lstStyle/>
          <a:p>
            <a:pPr algn="ctr">
              <a:buNone/>
            </a:pPr>
            <a:r>
              <a:rPr lang="en-US" sz="2400" b="1" dirty="0">
                <a:latin typeface="Times New Roman" panose="02020603050405020304" pitchFamily="18" charset="0"/>
                <a:cs typeface="Times New Roman" panose="02020603050405020304" pitchFamily="18" charset="0"/>
              </a:rPr>
              <a:t>As per Page no 328 of Guidance Note on Tax Audit u/s. 44AB of IT Act, 1961 (Revised 2026)</a:t>
            </a:r>
            <a:endParaRPr lang="en-US" altLang="en-US" sz="2200" dirty="0">
              <a:latin typeface="Times New Roman" pitchFamily="18" charset="0"/>
              <a:cs typeface="Times New Roman" pitchFamily="18" charset="0"/>
            </a:endParaRPr>
          </a:p>
          <a:p>
            <a:pPr algn="just">
              <a:buNone/>
            </a:pPr>
            <a:endParaRPr lang="en-US" altLang="en-US" sz="2200" dirty="0">
              <a:solidFill>
                <a:schemeClr val="tx1"/>
              </a:solidFill>
              <a:latin typeface="Times New Roman" pitchFamily="18" charset="0"/>
              <a:cs typeface="Times New Roman" pitchFamily="18" charset="0"/>
            </a:endParaRPr>
          </a:p>
          <a:p>
            <a:pPr algn="just">
              <a:buNone/>
            </a:pPr>
            <a:r>
              <a:rPr lang="en-US" altLang="en-US" sz="2200" dirty="0">
                <a:solidFill>
                  <a:schemeClr val="tx1"/>
                </a:solidFill>
                <a:latin typeface="Times New Roman" pitchFamily="18" charset="0"/>
                <a:cs typeface="Times New Roman" pitchFamily="18" charset="0"/>
              </a:rPr>
              <a:t>71.5 Accordingly, the actual cost incurred to purchase such shares which has been bought back by the company should be mentioned in item (ii) of subclause (b) of clause 36B.</a:t>
            </a:r>
          </a:p>
          <a:p>
            <a:pPr algn="just">
              <a:buNone/>
            </a:pPr>
            <a:r>
              <a:rPr lang="en-US" altLang="en-US" sz="2200" dirty="0">
                <a:solidFill>
                  <a:schemeClr val="tx1"/>
                </a:solidFill>
                <a:latin typeface="Times New Roman" pitchFamily="18" charset="0"/>
                <a:cs typeface="Times New Roman" pitchFamily="18" charset="0"/>
              </a:rPr>
              <a:t>71.6 Any reporting made in item (</a:t>
            </a:r>
            <a:r>
              <a:rPr lang="en-US" altLang="en-US" sz="2200" dirty="0" err="1">
                <a:solidFill>
                  <a:schemeClr val="tx1"/>
                </a:solidFill>
                <a:latin typeface="Times New Roman" pitchFamily="18" charset="0"/>
                <a:cs typeface="Times New Roman" pitchFamily="18" charset="0"/>
              </a:rPr>
              <a:t>i</a:t>
            </a:r>
            <a:r>
              <a:rPr lang="en-US" altLang="en-US" sz="2200" dirty="0">
                <a:solidFill>
                  <a:schemeClr val="tx1"/>
                </a:solidFill>
                <a:latin typeface="Times New Roman" pitchFamily="18" charset="0"/>
                <a:cs typeface="Times New Roman" pitchFamily="18" charset="0"/>
              </a:rPr>
              <a:t>) and/or (ii) of sub-clause (b) of Clause 36B shall have a direct nexus to the computation of total income. </a:t>
            </a:r>
          </a:p>
          <a:p>
            <a:pPr algn="just">
              <a:buNone/>
            </a:pPr>
            <a:r>
              <a:rPr lang="en-US" altLang="en-US" sz="2200" dirty="0">
                <a:solidFill>
                  <a:schemeClr val="tx1"/>
                </a:solidFill>
                <a:latin typeface="Times New Roman" pitchFamily="18" charset="0"/>
                <a:cs typeface="Times New Roman" pitchFamily="18" charset="0"/>
              </a:rPr>
              <a:t>The reporting made in item (</a:t>
            </a:r>
            <a:r>
              <a:rPr lang="en-US" altLang="en-US" sz="2200" dirty="0" err="1">
                <a:solidFill>
                  <a:schemeClr val="tx1"/>
                </a:solidFill>
                <a:latin typeface="Times New Roman" pitchFamily="18" charset="0"/>
                <a:cs typeface="Times New Roman" pitchFamily="18" charset="0"/>
              </a:rPr>
              <a:t>i</a:t>
            </a:r>
            <a:r>
              <a:rPr lang="en-US" altLang="en-US" sz="2200" dirty="0">
                <a:solidFill>
                  <a:schemeClr val="tx1"/>
                </a:solidFill>
                <a:latin typeface="Times New Roman" pitchFamily="18" charset="0"/>
                <a:cs typeface="Times New Roman" pitchFamily="18" charset="0"/>
              </a:rPr>
              <a:t>) of sub-clause (b) to Clause 36B shall have a direct effect on the computation of “Dividend Income” of the </a:t>
            </a:r>
            <a:r>
              <a:rPr lang="en-US" altLang="en-US" sz="2200" dirty="0" err="1">
                <a:solidFill>
                  <a:schemeClr val="tx1"/>
                </a:solidFill>
                <a:latin typeface="Times New Roman" pitchFamily="18" charset="0"/>
                <a:cs typeface="Times New Roman" pitchFamily="18" charset="0"/>
              </a:rPr>
              <a:t>assessee</a:t>
            </a:r>
            <a:r>
              <a:rPr lang="en-US" altLang="en-US" sz="2200" dirty="0">
                <a:solidFill>
                  <a:schemeClr val="tx1"/>
                </a:solidFill>
                <a:latin typeface="Times New Roman" pitchFamily="18" charset="0"/>
                <a:cs typeface="Times New Roman" pitchFamily="18" charset="0"/>
              </a:rPr>
              <a:t>. </a:t>
            </a:r>
          </a:p>
          <a:p>
            <a:pPr algn="just">
              <a:buNone/>
            </a:pPr>
            <a:r>
              <a:rPr lang="en-US" altLang="en-US" sz="2200" dirty="0">
                <a:solidFill>
                  <a:schemeClr val="tx1"/>
                </a:solidFill>
                <a:latin typeface="Times New Roman" pitchFamily="18" charset="0"/>
                <a:cs typeface="Times New Roman" pitchFamily="18" charset="0"/>
              </a:rPr>
              <a:t>Further, the reporting made under item (ii) of sub-clause (b) to Clause 36B shall have a direct effect in computing the “Capital Losses (except where the shares are held as stock-in-trade, in which case it would have an impact on computation of income under the head “Profits and gains of business and profession).</a:t>
            </a:r>
          </a:p>
        </p:txBody>
      </p:sp>
      <p:sp>
        <p:nvSpPr>
          <p:cNvPr id="2" name="Footer Placeholder 1">
            <a:extLst>
              <a:ext uri="{FF2B5EF4-FFF2-40B4-BE49-F238E27FC236}">
                <a16:creationId xmlns:a16="http://schemas.microsoft.com/office/drawing/2014/main" id="{9C1A6F3D-EE1A-2B15-DB6A-CB92F96557D3}"/>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574958486"/>
      </p:ext>
    </p:extLst>
  </p:cSld>
  <p:clrMapOvr>
    <a:masterClrMapping/>
  </p:clrMapOvr>
</p:sld>
</file>

<file path=ppt/slides/slide7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9E6A3D-645A-701F-EE09-A2D9A209E115}"/>
            </a:ext>
          </a:extLst>
        </p:cNvPr>
        <p:cNvGrpSpPr/>
        <p:nvPr/>
      </p:nvGrpSpPr>
      <p:grpSpPr>
        <a:xfrm>
          <a:off x="0" y="0"/>
          <a:ext cx="0" cy="0"/>
          <a:chOff x="0" y="0"/>
          <a:chExt cx="0" cy="0"/>
        </a:xfrm>
      </p:grpSpPr>
      <p:sp>
        <p:nvSpPr>
          <p:cNvPr id="222210" name="Content Placeholder 2">
            <a:extLst>
              <a:ext uri="{FF2B5EF4-FFF2-40B4-BE49-F238E27FC236}">
                <a16:creationId xmlns:a16="http://schemas.microsoft.com/office/drawing/2014/main" id="{1EDB62BC-AD84-E8FC-074B-1FDE2BA95D83}"/>
              </a:ext>
            </a:extLst>
          </p:cNvPr>
          <p:cNvSpPr>
            <a:spLocks noGrp="1"/>
          </p:cNvSpPr>
          <p:nvPr>
            <p:ph idx="1"/>
          </p:nvPr>
        </p:nvSpPr>
        <p:spPr>
          <a:xfrm>
            <a:off x="304800" y="457200"/>
            <a:ext cx="8382000" cy="5668963"/>
          </a:xfrm>
        </p:spPr>
        <p:txBody>
          <a:bodyPr/>
          <a:lstStyle/>
          <a:p>
            <a:pPr algn="just">
              <a:buNone/>
            </a:pPr>
            <a:r>
              <a:rPr lang="en-US" sz="2400" b="1" dirty="0">
                <a:solidFill>
                  <a:schemeClr val="tx1"/>
                </a:solidFill>
                <a:latin typeface="Times New Roman" pitchFamily="18" charset="0"/>
                <a:cs typeface="Times New Roman" pitchFamily="18" charset="0"/>
              </a:rPr>
              <a:t>CLAUSE - 37</a:t>
            </a:r>
            <a:endParaRPr lang="en-US" sz="3200" b="1" dirty="0">
              <a:solidFill>
                <a:schemeClr val="tx1"/>
              </a:solidFill>
              <a:latin typeface="Times New Roman" pitchFamily="18" charset="0"/>
              <a:cs typeface="Times New Roman" pitchFamily="18" charset="0"/>
            </a:endParaRPr>
          </a:p>
        </p:txBody>
      </p:sp>
      <p:graphicFrame>
        <p:nvGraphicFramePr>
          <p:cNvPr id="5" name="Table 4">
            <a:extLst>
              <a:ext uri="{FF2B5EF4-FFF2-40B4-BE49-F238E27FC236}">
                <a16:creationId xmlns:a16="http://schemas.microsoft.com/office/drawing/2014/main" id="{28238F7A-9A14-401F-2EA0-665C7577E895}"/>
              </a:ext>
            </a:extLst>
          </p:cNvPr>
          <p:cNvGraphicFramePr>
            <a:graphicFrameLocks noGrp="1"/>
          </p:cNvGraphicFramePr>
          <p:nvPr/>
        </p:nvGraphicFramePr>
        <p:xfrm>
          <a:off x="304800" y="1127125"/>
          <a:ext cx="8305800" cy="1097255"/>
        </p:xfrm>
        <a:graphic>
          <a:graphicData uri="http://schemas.openxmlformats.org/drawingml/2006/table">
            <a:tbl>
              <a:tblPr firstRow="1" bandRow="1">
                <a:tableStyleId>{5940675A-B579-460E-94D1-54222C63F5DA}</a:tableStyleId>
              </a:tblPr>
              <a:tblGrid>
                <a:gridCol w="8305800">
                  <a:extLst>
                    <a:ext uri="{9D8B030D-6E8A-4147-A177-3AD203B41FA5}">
                      <a16:colId xmlns:a16="http://schemas.microsoft.com/office/drawing/2014/main" val="20000"/>
                    </a:ext>
                  </a:extLst>
                </a:gridCol>
              </a:tblGrid>
              <a:tr h="1097255">
                <a:tc>
                  <a:txBody>
                    <a:bodyPr/>
                    <a:lstStyle/>
                    <a:p>
                      <a:pPr algn="just"/>
                      <a:r>
                        <a:rPr lang="en-US" sz="2000" b="0" i="0" u="none" kern="1200" dirty="0">
                          <a:solidFill>
                            <a:schemeClr val="tx1"/>
                          </a:solidFill>
                          <a:latin typeface="Times New Roman" pitchFamily="18" charset="0"/>
                          <a:ea typeface="+mn-ea"/>
                          <a:cs typeface="Times New Roman" pitchFamily="18" charset="0"/>
                        </a:rPr>
                        <a:t>37. Whether any cost audit was carried out, if yes, </a:t>
                      </a:r>
                      <a:r>
                        <a:rPr lang="en-US" sz="2000" b="1" i="0" u="sng" kern="1200" dirty="0">
                          <a:solidFill>
                            <a:schemeClr val="tx1"/>
                          </a:solidFill>
                          <a:latin typeface="Times New Roman" pitchFamily="18" charset="0"/>
                          <a:ea typeface="+mn-ea"/>
                          <a:cs typeface="Times New Roman" pitchFamily="18" charset="0"/>
                        </a:rPr>
                        <a:t>give the details, if any, of disqualification or disagreement on any matter/item/quantity as may be reported/identified by the auditor. </a:t>
                      </a:r>
                      <a:r>
                        <a:rPr lang="en-US" sz="2000" b="0" i="0" u="none" kern="1200" dirty="0">
                          <a:solidFill>
                            <a:schemeClr val="tx1"/>
                          </a:solidFill>
                          <a:latin typeface="Times New Roman" pitchFamily="18" charset="0"/>
                          <a:ea typeface="+mn-ea"/>
                          <a:cs typeface="Times New Roman" pitchFamily="18" charset="0"/>
                        </a:rPr>
                        <a:t> </a:t>
                      </a:r>
                    </a:p>
                  </a:txBody>
                  <a:tcPr marT="45708" marB="45708"/>
                </a:tc>
                <a:extLst>
                  <a:ext uri="{0D108BD9-81ED-4DB2-BD59-A6C34878D82A}">
                    <a16:rowId xmlns:a16="http://schemas.microsoft.com/office/drawing/2014/main" val="10000"/>
                  </a:ext>
                </a:extLst>
              </a:tr>
            </a:tbl>
          </a:graphicData>
        </a:graphic>
      </p:graphicFrame>
      <p:sp>
        <p:nvSpPr>
          <p:cNvPr id="7" name="Rectangle 6">
            <a:extLst>
              <a:ext uri="{FF2B5EF4-FFF2-40B4-BE49-F238E27FC236}">
                <a16:creationId xmlns:a16="http://schemas.microsoft.com/office/drawing/2014/main" id="{0C64468B-3A87-286C-2782-C89B33E09CD7}"/>
              </a:ext>
            </a:extLst>
          </p:cNvPr>
          <p:cNvSpPr/>
          <p:nvPr/>
        </p:nvSpPr>
        <p:spPr>
          <a:xfrm>
            <a:off x="228600" y="2891135"/>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8" name="Rectangle 3">
            <a:extLst>
              <a:ext uri="{FF2B5EF4-FFF2-40B4-BE49-F238E27FC236}">
                <a16:creationId xmlns:a16="http://schemas.microsoft.com/office/drawing/2014/main" id="{424A9B31-4A01-0302-2B18-0BDDB5434C42}"/>
              </a:ext>
            </a:extLst>
          </p:cNvPr>
          <p:cNvSpPr>
            <a:spLocks noChangeArrowheads="1"/>
          </p:cNvSpPr>
          <p:nvPr/>
        </p:nvSpPr>
        <p:spPr bwMode="auto">
          <a:xfrm>
            <a:off x="381000" y="2357735"/>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- 37</a:t>
            </a:r>
          </a:p>
        </p:txBody>
      </p:sp>
      <p:sp>
        <p:nvSpPr>
          <p:cNvPr id="2" name="Footer Placeholder 1">
            <a:extLst>
              <a:ext uri="{FF2B5EF4-FFF2-40B4-BE49-F238E27FC236}">
                <a16:creationId xmlns:a16="http://schemas.microsoft.com/office/drawing/2014/main" id="{7F6331B6-7CDB-2368-0EAC-B5C35BE50DFC}"/>
              </a:ext>
            </a:extLst>
          </p:cNvPr>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484F28ED-8294-5C15-977B-91A59A18D984}"/>
              </a:ext>
            </a:extLst>
          </p:cNvPr>
          <p:cNvPicPr>
            <a:picLocks noChangeAspect="1"/>
          </p:cNvPicPr>
          <p:nvPr/>
        </p:nvPicPr>
        <p:blipFill>
          <a:blip r:embed="rId2"/>
          <a:srcRect t="18431"/>
          <a:stretch>
            <a:fillRect/>
          </a:stretch>
        </p:blipFill>
        <p:spPr>
          <a:xfrm>
            <a:off x="381000" y="3352800"/>
            <a:ext cx="7935416" cy="2667052"/>
          </a:xfrm>
          <a:prstGeom prst="rect">
            <a:avLst/>
          </a:prstGeom>
        </p:spPr>
      </p:pic>
    </p:spTree>
    <p:extLst>
      <p:ext uri="{BB962C8B-B14F-4D97-AF65-F5344CB8AC3E}">
        <p14:creationId xmlns:p14="http://schemas.microsoft.com/office/powerpoint/2010/main" val="2655481123"/>
      </p:ext>
    </p:extLst>
  </p:cSld>
  <p:clrMapOvr>
    <a:masterClrMapping/>
  </p:clrMapOvr>
</p:sld>
</file>

<file path=ppt/slides/slide7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Content Placeholder 4"/>
          <p:cNvSpPr>
            <a:spLocks noGrp="1"/>
          </p:cNvSpPr>
          <p:nvPr>
            <p:ph idx="1"/>
          </p:nvPr>
        </p:nvSpPr>
        <p:spPr>
          <a:xfrm>
            <a:off x="152400" y="304800"/>
            <a:ext cx="8610600" cy="6172200"/>
          </a:xfrm>
        </p:spPr>
        <p:txBody>
          <a:bodyPr>
            <a:normAutofit/>
          </a:bodyPr>
          <a:lstStyle/>
          <a:p>
            <a:pPr algn="ctr">
              <a:buNone/>
            </a:pPr>
            <a:r>
              <a:rPr lang="en-US" sz="2400" b="1" dirty="0">
                <a:latin typeface="Times New Roman" pitchFamily="18" charset="0"/>
                <a:cs typeface="Times New Roman" pitchFamily="18" charset="0"/>
              </a:rPr>
              <a:t>As per Page no 329 of Guidance Note on Tax Audit u/s. 44AB of IT Act, 1961 (Revised 2026)</a:t>
            </a:r>
            <a:endParaRPr lang="en-US" altLang="en-US" sz="2400" dirty="0">
              <a:latin typeface="Times New Roman" pitchFamily="18" charset="0"/>
              <a:cs typeface="Times New Roman" pitchFamily="18" charset="0"/>
            </a:endParaRPr>
          </a:p>
          <a:p>
            <a:pPr algn="just" eaLnBrk="1" hangingPunct="1">
              <a:buFont typeface="Arial" pitchFamily="34" charset="0"/>
              <a:buNone/>
            </a:pPr>
            <a:endParaRPr lang="en-US" altLang="en-US" sz="2400" dirty="0">
              <a:solidFill>
                <a:schemeClr val="tx1"/>
              </a:solidFill>
              <a:latin typeface="Times New Roman" pitchFamily="18" charset="0"/>
              <a:cs typeface="Times New Roman" pitchFamily="18" charset="0"/>
            </a:endParaRPr>
          </a:p>
          <a:p>
            <a:pPr algn="just" eaLnBrk="1" hangingPunct="1">
              <a:buFont typeface="Arial" pitchFamily="34" charset="0"/>
              <a:buNone/>
            </a:pPr>
            <a:r>
              <a:rPr lang="en-US" altLang="en-US" sz="2400" dirty="0">
                <a:solidFill>
                  <a:schemeClr val="tx1"/>
                </a:solidFill>
                <a:latin typeface="Times New Roman" pitchFamily="18" charset="0"/>
                <a:cs typeface="Times New Roman" pitchFamily="18" charset="0"/>
              </a:rPr>
              <a:t>72.1 The tax auditor should ascertain from the management whether a cost audit was carried out and if yes, a copy of the same should be obtained from the </a:t>
            </a:r>
            <a:r>
              <a:rPr lang="en-US" altLang="en-US" sz="2400" dirty="0" err="1">
                <a:solidFill>
                  <a:schemeClr val="tx1"/>
                </a:solidFill>
                <a:latin typeface="Times New Roman" pitchFamily="18" charset="0"/>
                <a:cs typeface="Times New Roman" pitchFamily="18" charset="0"/>
              </a:rPr>
              <a:t>assessee</a:t>
            </a:r>
            <a:r>
              <a:rPr lang="en-US" altLang="en-US" sz="2400" dirty="0">
                <a:solidFill>
                  <a:schemeClr val="tx1"/>
                </a:solidFill>
                <a:latin typeface="Times New Roman" pitchFamily="18" charset="0"/>
                <a:cs typeface="Times New Roman" pitchFamily="18" charset="0"/>
              </a:rPr>
              <a:t>. </a:t>
            </a:r>
          </a:p>
          <a:p>
            <a:pPr algn="just" eaLnBrk="1" hangingPunct="1">
              <a:buFont typeface="Arial" pitchFamily="34" charset="0"/>
              <a:buNone/>
            </a:pPr>
            <a:r>
              <a:rPr lang="en-US" altLang="en-US" sz="2400" dirty="0">
                <a:solidFill>
                  <a:schemeClr val="tx1"/>
                </a:solidFill>
                <a:latin typeface="Times New Roman" pitchFamily="18" charset="0"/>
                <a:cs typeface="Times New Roman" pitchFamily="18" charset="0"/>
              </a:rPr>
              <a:t>Even though the tax auditor is not required to make any detailed study of such a report, he has to take note of the details of disqualification or disagreement on any matter/item/ value / quantity as may be reported/identified by the cost auditor. </a:t>
            </a:r>
          </a:p>
          <a:p>
            <a:pPr algn="just" eaLnBrk="1" hangingPunct="1">
              <a:buFont typeface="Arial" pitchFamily="34" charset="0"/>
              <a:buNone/>
            </a:pPr>
            <a:r>
              <a:rPr lang="en-US" altLang="en-US" sz="2400" dirty="0">
                <a:solidFill>
                  <a:schemeClr val="tx1"/>
                </a:solidFill>
                <a:latin typeface="Times New Roman" pitchFamily="18" charset="0"/>
                <a:cs typeface="Times New Roman" pitchFamily="18" charset="0"/>
              </a:rPr>
              <a:t>The tax auditor need not express any opinion in a case where such audit has been ordered but the same has not been carried out.</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Content Placeholder 4"/>
          <p:cNvSpPr>
            <a:spLocks noGrp="1"/>
          </p:cNvSpPr>
          <p:nvPr>
            <p:ph idx="1"/>
          </p:nvPr>
        </p:nvSpPr>
        <p:spPr>
          <a:xfrm>
            <a:off x="118390" y="116632"/>
            <a:ext cx="8783673" cy="6172200"/>
          </a:xfrm>
        </p:spPr>
        <p:txBody>
          <a:bodyPr>
            <a:noAutofit/>
          </a:bodyPr>
          <a:lstStyle/>
          <a:p>
            <a:pPr algn="ctr">
              <a:buNone/>
            </a:pPr>
            <a:r>
              <a:rPr lang="en-US" sz="2400" b="1" dirty="0">
                <a:latin typeface="Times New Roman" pitchFamily="18" charset="0"/>
                <a:cs typeface="Times New Roman" pitchFamily="18" charset="0"/>
              </a:rPr>
              <a:t>As per Page no 329 of Guidance Note on Tax Audit u/s. 44AB of IT Act, 1961 (Revised 2026)</a:t>
            </a:r>
            <a:endParaRPr lang="en-US" altLang="en-US" sz="2400" dirty="0">
              <a:latin typeface="Times New Roman" pitchFamily="18" charset="0"/>
              <a:cs typeface="Times New Roman" pitchFamily="18" charset="0"/>
            </a:endParaRPr>
          </a:p>
          <a:p>
            <a:pPr algn="just" eaLnBrk="1" hangingPunct="1">
              <a:buFont typeface="Arial" pitchFamily="34" charset="0"/>
              <a:buNone/>
            </a:pPr>
            <a:r>
              <a:rPr lang="en-US" altLang="en-US" sz="2400" dirty="0">
                <a:solidFill>
                  <a:schemeClr val="tx1"/>
                </a:solidFill>
                <a:latin typeface="Times New Roman" pitchFamily="18" charset="0"/>
                <a:cs typeface="Times New Roman" pitchFamily="18" charset="0"/>
              </a:rPr>
              <a:t>72.2 In cases where cost audit, which might have been ordered, but has not been completed by the time the tax auditor issues his report, he has to report appropriately in this report stating that since cost audit has not been completed, the cost audit report is not available with the assessee.</a:t>
            </a:r>
          </a:p>
          <a:p>
            <a:pPr algn="just" eaLnBrk="1" hangingPunct="1">
              <a:buFont typeface="Arial" pitchFamily="34" charset="0"/>
              <a:buNone/>
            </a:pPr>
            <a:endParaRPr lang="en-US" altLang="en-US" sz="2400" dirty="0">
              <a:solidFill>
                <a:schemeClr val="tx1"/>
              </a:solidFill>
              <a:latin typeface="Times New Roman" pitchFamily="18" charset="0"/>
              <a:cs typeface="Times New Roman" pitchFamily="18" charset="0"/>
            </a:endParaRPr>
          </a:p>
          <a:p>
            <a:pPr algn="just" eaLnBrk="1" hangingPunct="1">
              <a:buFont typeface="Arial" pitchFamily="34" charset="0"/>
              <a:buNone/>
            </a:pPr>
            <a:r>
              <a:rPr lang="en-US" altLang="en-US" sz="2400" dirty="0">
                <a:solidFill>
                  <a:schemeClr val="tx1"/>
                </a:solidFill>
                <a:latin typeface="Times New Roman" pitchFamily="18" charset="0"/>
                <a:cs typeface="Times New Roman" pitchFamily="18" charset="0"/>
              </a:rPr>
              <a:t>72.3 </a:t>
            </a:r>
            <a:r>
              <a:rPr lang="en-US" altLang="en-US" sz="2400" dirty="0">
                <a:latin typeface="Times New Roman" pitchFamily="18" charset="0"/>
                <a:cs typeface="Times New Roman" pitchFamily="18" charset="0"/>
              </a:rPr>
              <a:t>The tax auditor should examine the time period for which the cost audit, if any, was required to be carried out. </a:t>
            </a:r>
          </a:p>
          <a:p>
            <a:pPr algn="just" eaLnBrk="1" hangingPunct="1">
              <a:buFont typeface="Arial" pitchFamily="34" charset="0"/>
              <a:buNone/>
            </a:pPr>
            <a:r>
              <a:rPr lang="en-US" altLang="en-US" sz="2400" b="1" u="sng" dirty="0">
                <a:latin typeface="Times New Roman" pitchFamily="18" charset="0"/>
                <a:cs typeface="Times New Roman" pitchFamily="18" charset="0"/>
              </a:rPr>
              <a:t>Information is required to be given only in respect of such cost audit report, the time period of which falls within the relevant previous year. </a:t>
            </a:r>
          </a:p>
          <a:p>
            <a:pPr algn="just" eaLnBrk="1" hangingPunct="1">
              <a:buFont typeface="Arial" pitchFamily="34" charset="0"/>
              <a:buNone/>
            </a:pPr>
            <a:r>
              <a:rPr lang="en-US" altLang="en-US" sz="2400" b="1" u="sng" dirty="0">
                <a:latin typeface="Times New Roman" pitchFamily="18" charset="0"/>
                <a:cs typeface="Times New Roman" pitchFamily="18" charset="0"/>
              </a:rPr>
              <a:t>In effect, the information is required to be given in respect of that cost audit report which is received up to the date of tax audit report.</a:t>
            </a:r>
            <a:endParaRPr lang="en-US" altLang="en-US" sz="24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7158" y="285728"/>
            <a:ext cx="8501122" cy="6072230"/>
          </a:xfrm>
        </p:spPr>
        <p:txBody>
          <a:bodyPr>
            <a:noAutofit/>
          </a:bodyPr>
          <a:lstStyle/>
          <a:p>
            <a:pPr algn="just">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a:t>
            </a:r>
            <a:endParaRPr lang="en-US" sz="2400" b="1" dirty="0">
              <a:latin typeface="Times New Roman" pitchFamily="18" charset="0"/>
              <a:cs typeface="Times New Roman" pitchFamily="18" charset="0"/>
            </a:endParaRPr>
          </a:p>
          <a:p>
            <a:pPr algn="just">
              <a:buNone/>
            </a:pPr>
            <a:r>
              <a:rPr lang="en-US" sz="2300" b="1" u="sng" dirty="0">
                <a:latin typeface="Times New Roman" pitchFamily="18" charset="0"/>
                <a:cs typeface="Times New Roman" pitchFamily="18" charset="0"/>
              </a:rPr>
              <a:t>While reviewing various tax audit reports, it was observed that:</a:t>
            </a:r>
          </a:p>
          <a:p>
            <a:pPr algn="just">
              <a:buNone/>
            </a:pPr>
            <a:r>
              <a:rPr lang="en-US" sz="2300" b="1" u="sng" dirty="0">
                <a:latin typeface="Times New Roman" pitchFamily="18" charset="0"/>
                <a:cs typeface="Times New Roman" pitchFamily="18" charset="0"/>
              </a:rPr>
              <a:t>a) Representation from the management was relied upon to report as to whether or not there is a disqualification or disagreement on any matter. As per the Guidance Note, copy of the audit report should have been obtained from the management and note of the details of disqualification or disagreement on any matter/item/value/quantity, as the case may be, reported/identified under this clause should have been taken.</a:t>
            </a:r>
          </a:p>
          <a:p>
            <a:pPr algn="just">
              <a:buNone/>
            </a:pPr>
            <a:r>
              <a:rPr lang="en-US" sz="2300" b="1" u="sng" dirty="0">
                <a:latin typeface="Times New Roman" pitchFamily="18" charset="0"/>
                <a:cs typeface="Times New Roman" pitchFamily="18" charset="0"/>
              </a:rPr>
              <a:t>b) In certain cases, it was mentioned in Clause (3) of Form No.3CA or Clause (5) of Form No.3CB, as the case may be, that the cost audit report is attached herewith. While under this clause ‘NO’ was reported, both being contradictory statements.</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Content Placeholder 2"/>
          <p:cNvSpPr>
            <a:spLocks noGrp="1"/>
          </p:cNvSpPr>
          <p:nvPr>
            <p:ph idx="1"/>
          </p:nvPr>
        </p:nvSpPr>
        <p:spPr>
          <a:xfrm>
            <a:off x="304800" y="457200"/>
            <a:ext cx="8382000" cy="5668963"/>
          </a:xfrm>
        </p:spPr>
        <p:txBody>
          <a:bodyPr/>
          <a:lstStyle/>
          <a:p>
            <a:pPr algn="just" eaLnBrk="1" hangingPunct="1">
              <a:buFont typeface="Arial" pitchFamily="34" charset="0"/>
              <a:buNone/>
            </a:pPr>
            <a:r>
              <a:rPr lang="en-US" altLang="en-US" sz="2400" dirty="0">
                <a:solidFill>
                  <a:schemeClr val="tx1"/>
                </a:solidFill>
                <a:latin typeface="Times New Roman" pitchFamily="18" charset="0"/>
                <a:cs typeface="Times New Roman" pitchFamily="18" charset="0"/>
              </a:rPr>
              <a:t>	</a:t>
            </a:r>
            <a:endParaRPr lang="en-US" altLang="en-US" dirty="0">
              <a:solidFill>
                <a:schemeClr val="tx1"/>
              </a:solidFill>
              <a:latin typeface="Times New Roman" pitchFamily="18" charset="0"/>
              <a:cs typeface="Times New Roman" pitchFamily="18" charset="0"/>
            </a:endParaRPr>
          </a:p>
        </p:txBody>
      </p:sp>
      <p:graphicFrame>
        <p:nvGraphicFramePr>
          <p:cNvPr id="5" name="Table 4"/>
          <p:cNvGraphicFramePr>
            <a:graphicFrameLocks noGrp="1"/>
          </p:cNvGraphicFramePr>
          <p:nvPr/>
        </p:nvGraphicFramePr>
        <p:xfrm>
          <a:off x="304800" y="838200"/>
          <a:ext cx="8382000" cy="1554480"/>
        </p:xfrm>
        <a:graphic>
          <a:graphicData uri="http://schemas.openxmlformats.org/drawingml/2006/table">
            <a:tbl>
              <a:tblPr firstRow="1" bandRow="1">
                <a:tableStyleId>{5940675A-B579-460E-94D1-54222C63F5DA}</a:tableStyleId>
              </a:tblPr>
              <a:tblGrid>
                <a:gridCol w="8382000">
                  <a:extLst>
                    <a:ext uri="{9D8B030D-6E8A-4147-A177-3AD203B41FA5}">
                      <a16:colId xmlns:a16="http://schemas.microsoft.com/office/drawing/2014/main" val="20000"/>
                    </a:ext>
                  </a:extLst>
                </a:gridCol>
              </a:tblGrid>
              <a:tr h="1453688">
                <a:tc>
                  <a:txBody>
                    <a:bodyPr/>
                    <a:lstStyle/>
                    <a:p>
                      <a:pPr algn="just"/>
                      <a:r>
                        <a:rPr lang="en-US" sz="2400" b="0" i="0" kern="1200" dirty="0">
                          <a:solidFill>
                            <a:schemeClr val="tx1"/>
                          </a:solidFill>
                          <a:latin typeface="Times New Roman" pitchFamily="18" charset="0"/>
                          <a:ea typeface="+mn-ea"/>
                          <a:cs typeface="Times New Roman" pitchFamily="18" charset="0"/>
                        </a:rPr>
                        <a:t> 38. Whether any audit was conducted under the Central Excise Act, 1944, if yes, </a:t>
                      </a:r>
                      <a:r>
                        <a:rPr lang="en-US" sz="2400" b="1" i="0" u="sng" kern="1200" dirty="0">
                          <a:solidFill>
                            <a:schemeClr val="tx1"/>
                          </a:solidFill>
                          <a:latin typeface="Times New Roman" pitchFamily="18" charset="0"/>
                          <a:ea typeface="+mn-ea"/>
                          <a:cs typeface="Times New Roman" pitchFamily="18" charset="0"/>
                        </a:rPr>
                        <a:t>give the details, if any, of disqualification or disagreement on any matter/item/quantity as may be reported/identified by the auditor</a:t>
                      </a:r>
                    </a:p>
                  </a:txBody>
                  <a:tcPr/>
                </a:tc>
                <a:extLst>
                  <a:ext uri="{0D108BD9-81ED-4DB2-BD59-A6C34878D82A}">
                    <a16:rowId xmlns:a16="http://schemas.microsoft.com/office/drawing/2014/main" val="10000"/>
                  </a:ext>
                </a:extLst>
              </a:tr>
            </a:tbl>
          </a:graphicData>
        </a:graphic>
      </p:graphicFrame>
      <p:sp>
        <p:nvSpPr>
          <p:cNvPr id="225290" name="Rectangle 5"/>
          <p:cNvSpPr>
            <a:spLocks noChangeArrowheads="1"/>
          </p:cNvSpPr>
          <p:nvPr/>
        </p:nvSpPr>
        <p:spPr bwMode="auto">
          <a:xfrm>
            <a:off x="304800" y="152400"/>
            <a:ext cx="1999265" cy="461665"/>
          </a:xfrm>
          <a:prstGeom prst="rect">
            <a:avLst/>
          </a:prstGeom>
          <a:noFill/>
          <a:ln w="9525">
            <a:noFill/>
            <a:miter lim="800000"/>
            <a:headEnd/>
            <a:tailEnd/>
          </a:ln>
        </p:spPr>
        <p:txBody>
          <a:bodyPr wrap="none">
            <a:spAutoFit/>
          </a:bodyPr>
          <a:lstStyle/>
          <a:p>
            <a:pPr algn="just"/>
            <a:r>
              <a:rPr lang="en-US" sz="2400" b="1" dirty="0">
                <a:latin typeface="Times New Roman" pitchFamily="18" charset="0"/>
                <a:cs typeface="Times New Roman" pitchFamily="18" charset="0"/>
              </a:rPr>
              <a:t>CLAUSE - 38</a:t>
            </a:r>
            <a:endParaRPr lang="en-US" sz="3200" b="1"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7620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4" name="Rectangle 3"/>
          <p:cNvSpPr>
            <a:spLocks noChangeArrowheads="1"/>
          </p:cNvSpPr>
          <p:nvPr/>
        </p:nvSpPr>
        <p:spPr bwMode="auto">
          <a:xfrm>
            <a:off x="381000" y="2286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- 38</a:t>
            </a: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5" name="Picture 4">
            <a:extLst>
              <a:ext uri="{FF2B5EF4-FFF2-40B4-BE49-F238E27FC236}">
                <a16:creationId xmlns:a16="http://schemas.microsoft.com/office/drawing/2014/main" id="{C93D5138-4DFB-021A-A4F1-2B16BC096935}"/>
              </a:ext>
            </a:extLst>
          </p:cNvPr>
          <p:cNvPicPr>
            <a:picLocks noChangeAspect="1"/>
          </p:cNvPicPr>
          <p:nvPr/>
        </p:nvPicPr>
        <p:blipFill>
          <a:blip r:embed="rId2"/>
          <a:stretch>
            <a:fillRect/>
          </a:stretch>
        </p:blipFill>
        <p:spPr>
          <a:xfrm>
            <a:off x="261585" y="1357067"/>
            <a:ext cx="7239351" cy="3728117"/>
          </a:xfrm>
          <a:prstGeom prst="rect">
            <a:avLst/>
          </a:prstGeom>
        </p:spPr>
      </p:pic>
    </p:spTree>
  </p:cSld>
  <p:clrMapOvr>
    <a:masterClrMapping/>
  </p:clrMapOvr>
</p:sld>
</file>

<file path=ppt/slides/slide7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Content Placeholder 4"/>
          <p:cNvSpPr>
            <a:spLocks noGrp="1"/>
          </p:cNvSpPr>
          <p:nvPr>
            <p:ph idx="1"/>
          </p:nvPr>
        </p:nvSpPr>
        <p:spPr>
          <a:xfrm>
            <a:off x="228600" y="304800"/>
            <a:ext cx="8610600" cy="6172200"/>
          </a:xfrm>
        </p:spPr>
        <p:txBody>
          <a:bodyPr>
            <a:normAutofit/>
          </a:bodyPr>
          <a:lstStyle/>
          <a:p>
            <a:pPr algn="ctr">
              <a:buNone/>
            </a:pPr>
            <a:r>
              <a:rPr lang="en-US" sz="2400" b="1" dirty="0">
                <a:latin typeface="Times New Roman" pitchFamily="18" charset="0"/>
                <a:cs typeface="Times New Roman" pitchFamily="18" charset="0"/>
              </a:rPr>
              <a:t>As per Page no 330 of Guidance Note on Tax Audit u/s. 44AB of IT Act, 1961 (Revised 2026)</a:t>
            </a:r>
          </a:p>
          <a:p>
            <a:pPr algn="just">
              <a:buNone/>
            </a:pPr>
            <a:endParaRPr lang="en-US" altLang="en-US" sz="2400" dirty="0">
              <a:solidFill>
                <a:schemeClr val="tx1"/>
              </a:solidFill>
              <a:latin typeface="Times New Roman" pitchFamily="18" charset="0"/>
              <a:cs typeface="Times New Roman" pitchFamily="18" charset="0"/>
            </a:endParaRPr>
          </a:p>
          <a:p>
            <a:pPr algn="just" eaLnBrk="1" hangingPunct="1">
              <a:buFont typeface="Arial" pitchFamily="34" charset="0"/>
              <a:buNone/>
            </a:pPr>
            <a:r>
              <a:rPr lang="en-US" altLang="en-US" sz="2400" dirty="0">
                <a:solidFill>
                  <a:schemeClr val="tx1"/>
                </a:solidFill>
                <a:latin typeface="Times New Roman" pitchFamily="18" charset="0"/>
                <a:cs typeface="Times New Roman" pitchFamily="18" charset="0"/>
              </a:rPr>
              <a:t>73.1 The tax auditor should ascertain from the management whether any audit was conducted under the Central Excise Act, 1944 and if such an audit was carried out, obtain a copy of the report. </a:t>
            </a:r>
          </a:p>
          <a:p>
            <a:pPr algn="just" eaLnBrk="1" hangingPunct="1">
              <a:buFont typeface="Arial" pitchFamily="34" charset="0"/>
              <a:buNone/>
            </a:pPr>
            <a:r>
              <a:rPr lang="en-US" altLang="en-US" sz="2400" dirty="0">
                <a:solidFill>
                  <a:schemeClr val="tx1"/>
                </a:solidFill>
                <a:latin typeface="Times New Roman" pitchFamily="18" charset="0"/>
                <a:cs typeface="Times New Roman" pitchFamily="18" charset="0"/>
              </a:rPr>
              <a:t>Even though the tax auditor is not required to make any detailed study of such report, he has to take note of the details if any, of disqualification or disagreement on any matter/item/ value/ quantity as may be reported/identified by the auditor. </a:t>
            </a:r>
          </a:p>
          <a:p>
            <a:pPr algn="just" eaLnBrk="1" hangingPunct="1">
              <a:buFont typeface="Arial" pitchFamily="34" charset="0"/>
              <a:buNone/>
            </a:pPr>
            <a:r>
              <a:rPr lang="en-US" altLang="en-US" sz="2400" dirty="0">
                <a:solidFill>
                  <a:schemeClr val="tx1"/>
                </a:solidFill>
                <a:latin typeface="Times New Roman" pitchFamily="18" charset="0"/>
                <a:cs typeface="Times New Roman" pitchFamily="18" charset="0"/>
              </a:rPr>
              <a:t>The tax auditor need not express any opinion in a case where such audit has been ordered but the same has not been carried out.</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Content Placeholder 4"/>
          <p:cNvSpPr>
            <a:spLocks noGrp="1"/>
          </p:cNvSpPr>
          <p:nvPr>
            <p:ph idx="1"/>
          </p:nvPr>
        </p:nvSpPr>
        <p:spPr>
          <a:xfrm>
            <a:off x="228600" y="304800"/>
            <a:ext cx="8610600" cy="6172200"/>
          </a:xfrm>
        </p:spPr>
        <p:txBody>
          <a:bodyPr>
            <a:normAutofit/>
          </a:bodyPr>
          <a:lstStyle/>
          <a:p>
            <a:pPr algn="ctr">
              <a:buNone/>
            </a:pPr>
            <a:r>
              <a:rPr lang="en-US" sz="2400" b="1" dirty="0">
                <a:latin typeface="Times New Roman" pitchFamily="18" charset="0"/>
                <a:cs typeface="Times New Roman" pitchFamily="18" charset="0"/>
              </a:rPr>
              <a:t>As per Page no 330 of Guidance Note on Tax Audit u/s. 44AB of IT Act, 1961 (Revised 2026)</a:t>
            </a:r>
            <a:endParaRPr lang="en-US" sz="2000" b="1" dirty="0">
              <a:latin typeface="Times New Roman" pitchFamily="18" charset="0"/>
              <a:cs typeface="Times New Roman" pitchFamily="18" charset="0"/>
            </a:endParaRPr>
          </a:p>
          <a:p>
            <a:pPr algn="just">
              <a:buNone/>
            </a:pPr>
            <a:r>
              <a:rPr lang="en-US" altLang="en-US" sz="2200" dirty="0">
                <a:solidFill>
                  <a:schemeClr val="tx1"/>
                </a:solidFill>
                <a:latin typeface="Times New Roman" pitchFamily="18" charset="0"/>
                <a:cs typeface="Times New Roman" pitchFamily="18" charset="0"/>
              </a:rPr>
              <a:t>73.2 In cases where the excise audit which might have been ordered is not completed by the time the tax auditor gives his report, he has to report appropriately in this report stating that since excise audit is not completed, the excise audit report is not available with the </a:t>
            </a:r>
            <a:r>
              <a:rPr lang="en-US" altLang="en-US" sz="2200" dirty="0" err="1">
                <a:solidFill>
                  <a:schemeClr val="tx1"/>
                </a:solidFill>
                <a:latin typeface="Times New Roman" pitchFamily="18" charset="0"/>
                <a:cs typeface="Times New Roman" pitchFamily="18" charset="0"/>
              </a:rPr>
              <a:t>assessee</a:t>
            </a:r>
            <a:r>
              <a:rPr lang="en-US" altLang="en-US" sz="2200" dirty="0">
                <a:solidFill>
                  <a:schemeClr val="tx1"/>
                </a:solidFill>
                <a:latin typeface="Times New Roman" pitchFamily="18" charset="0"/>
                <a:cs typeface="Times New Roman" pitchFamily="18" charset="0"/>
              </a:rPr>
              <a:t>.</a:t>
            </a:r>
          </a:p>
          <a:p>
            <a:pPr algn="just" eaLnBrk="1" hangingPunct="1">
              <a:buFont typeface="Arial" pitchFamily="34" charset="0"/>
              <a:buNone/>
            </a:pPr>
            <a:endParaRPr lang="en-US" altLang="en-US" sz="2200" dirty="0">
              <a:solidFill>
                <a:schemeClr val="tx1"/>
              </a:solidFill>
              <a:latin typeface="Times New Roman" pitchFamily="18" charset="0"/>
              <a:cs typeface="Times New Roman" pitchFamily="18" charset="0"/>
            </a:endParaRPr>
          </a:p>
          <a:p>
            <a:pPr algn="just" eaLnBrk="1" hangingPunct="1">
              <a:buFont typeface="Arial" pitchFamily="34" charset="0"/>
              <a:buNone/>
            </a:pPr>
            <a:r>
              <a:rPr lang="en-US" altLang="en-US" sz="2200" dirty="0">
                <a:solidFill>
                  <a:schemeClr val="tx1"/>
                </a:solidFill>
                <a:latin typeface="Times New Roman" pitchFamily="18" charset="0"/>
                <a:cs typeface="Times New Roman" pitchFamily="18" charset="0"/>
              </a:rPr>
              <a:t>73.3 </a:t>
            </a:r>
            <a:r>
              <a:rPr lang="en-US" altLang="en-US" sz="2200" dirty="0">
                <a:latin typeface="Times New Roman" pitchFamily="18" charset="0"/>
                <a:cs typeface="Times New Roman" pitchFamily="18" charset="0"/>
              </a:rPr>
              <a:t>The tax auditor should examine the time period for which the excise audit, if any, has been required to be carried out. </a:t>
            </a:r>
          </a:p>
          <a:p>
            <a:pPr algn="just" eaLnBrk="1" hangingPunct="1">
              <a:buFont typeface="Arial" pitchFamily="34" charset="0"/>
              <a:buNone/>
            </a:pPr>
            <a:r>
              <a:rPr lang="en-US" altLang="en-US" sz="2200" b="1" u="sng" dirty="0">
                <a:latin typeface="Times New Roman" pitchFamily="18" charset="0"/>
                <a:cs typeface="Times New Roman" pitchFamily="18" charset="0"/>
              </a:rPr>
              <a:t>Information is required to be given only in respect of such excise audit report the time period of which falls within the relevant previous year. </a:t>
            </a:r>
          </a:p>
          <a:p>
            <a:pPr algn="just" eaLnBrk="1" hangingPunct="1">
              <a:buFont typeface="Arial" pitchFamily="34" charset="0"/>
              <a:buNone/>
            </a:pPr>
            <a:r>
              <a:rPr lang="en-US" altLang="en-US" sz="2200" b="1" u="sng" dirty="0">
                <a:latin typeface="Times New Roman" pitchFamily="18" charset="0"/>
                <a:cs typeface="Times New Roman" pitchFamily="18" charset="0"/>
              </a:rPr>
              <a:t>In effect, the information is required to be given in respect of that excise audit report which is received up to the date of tax audit report.</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7" name="object 6"/>
          <p:cNvSpPr>
            <a:spLocks noChangeArrowheads="1"/>
          </p:cNvSpPr>
          <p:nvPr/>
        </p:nvSpPr>
        <p:spPr bwMode="auto">
          <a:xfrm>
            <a:off x="5137150" y="319088"/>
            <a:ext cx="695325" cy="925512"/>
          </a:xfrm>
          <a:prstGeom prst="rect">
            <a:avLst/>
          </a:prstGeom>
          <a:blipFill dpi="0" rotWithShape="1">
            <a:blip r:embed="rId3"/>
            <a:srcRect/>
            <a:stretch>
              <a:fillRect/>
            </a:stretch>
          </a:blipFill>
          <a:ln w="9525">
            <a:noFill/>
            <a:miter lim="800000"/>
            <a:headEnd/>
            <a:tailEnd/>
          </a:ln>
        </p:spPr>
        <p:txBody>
          <a:bodyPr lIns="0" tIns="0" rIns="0" bIns="0"/>
          <a:lstStyle/>
          <a:p>
            <a:endParaRPr lang="en-US">
              <a:latin typeface="Calibri" pitchFamily="34" charset="0"/>
            </a:endParaRPr>
          </a:p>
        </p:txBody>
      </p:sp>
      <p:sp>
        <p:nvSpPr>
          <p:cNvPr id="231428" name="object 8"/>
          <p:cNvSpPr>
            <a:spLocks noChangeArrowheads="1"/>
          </p:cNvSpPr>
          <p:nvPr/>
        </p:nvSpPr>
        <p:spPr bwMode="auto">
          <a:xfrm>
            <a:off x="5813425" y="319088"/>
            <a:ext cx="696913" cy="925512"/>
          </a:xfrm>
          <a:prstGeom prst="rect">
            <a:avLst/>
          </a:prstGeom>
          <a:blipFill dpi="0" rotWithShape="1">
            <a:blip r:embed="rId3"/>
            <a:srcRect/>
            <a:stretch>
              <a:fillRect/>
            </a:stretch>
          </a:blipFill>
          <a:ln w="9525">
            <a:noFill/>
            <a:miter lim="800000"/>
            <a:headEnd/>
            <a:tailEnd/>
          </a:ln>
        </p:spPr>
        <p:txBody>
          <a:bodyPr lIns="0" tIns="0" rIns="0" bIns="0"/>
          <a:lstStyle/>
          <a:p>
            <a:endParaRPr lang="en-US">
              <a:latin typeface="Calibri" pitchFamily="34" charset="0"/>
            </a:endParaRPr>
          </a:p>
        </p:txBody>
      </p:sp>
      <p:sp>
        <p:nvSpPr>
          <p:cNvPr id="9" name="object 9"/>
          <p:cNvSpPr txBox="1">
            <a:spLocks noGrp="1"/>
          </p:cNvSpPr>
          <p:nvPr>
            <p:ph type="title"/>
          </p:nvPr>
        </p:nvSpPr>
        <p:spPr>
          <a:xfrm>
            <a:off x="152400" y="76200"/>
            <a:ext cx="8534400" cy="533400"/>
          </a:xfrm>
        </p:spPr>
        <p:txBody>
          <a:bodyPr>
            <a:noAutofit/>
          </a:bodyPr>
          <a:lstStyle/>
          <a:p>
            <a:pPr marL="262255" eaLnBrk="1" fontAlgn="auto" hangingPunct="1">
              <a:spcBef>
                <a:spcPts val="0"/>
              </a:spcBef>
              <a:spcAft>
                <a:spcPts val="0"/>
              </a:spcAft>
              <a:defRPr/>
            </a:pPr>
            <a:r>
              <a:rPr dirty="0">
                <a:solidFill>
                  <a:schemeClr val="tx1"/>
                </a:solidFill>
                <a:latin typeface="Times New Roman" pitchFamily="18" charset="0"/>
                <a:cs typeface="Times New Roman" pitchFamily="18" charset="0"/>
              </a:rPr>
              <a:t>Clause</a:t>
            </a:r>
            <a:r>
              <a:rPr spc="240" dirty="0">
                <a:solidFill>
                  <a:schemeClr val="tx1"/>
                </a:solidFill>
                <a:latin typeface="Times New Roman" pitchFamily="18" charset="0"/>
                <a:cs typeface="Times New Roman" pitchFamily="18" charset="0"/>
              </a:rPr>
              <a:t> </a:t>
            </a:r>
            <a:r>
              <a:rPr dirty="0">
                <a:solidFill>
                  <a:schemeClr val="tx1"/>
                </a:solidFill>
                <a:latin typeface="Times New Roman" pitchFamily="18" charset="0"/>
                <a:cs typeface="Times New Roman" pitchFamily="18" charset="0"/>
              </a:rPr>
              <a:t>Nos.</a:t>
            </a:r>
            <a:r>
              <a:rPr spc="250" dirty="0">
                <a:solidFill>
                  <a:schemeClr val="tx1"/>
                </a:solidFill>
                <a:latin typeface="Times New Roman" pitchFamily="18" charset="0"/>
                <a:cs typeface="Times New Roman" pitchFamily="18" charset="0"/>
              </a:rPr>
              <a:t> </a:t>
            </a:r>
            <a:r>
              <a:rPr dirty="0">
                <a:solidFill>
                  <a:schemeClr val="tx1"/>
                </a:solidFill>
                <a:latin typeface="Times New Roman" pitchFamily="18" charset="0"/>
                <a:cs typeface="Times New Roman" pitchFamily="18" charset="0"/>
              </a:rPr>
              <a:t>37</a:t>
            </a:r>
            <a:r>
              <a:rPr spc="265" dirty="0">
                <a:solidFill>
                  <a:schemeClr val="tx1"/>
                </a:solidFill>
                <a:latin typeface="Times New Roman" pitchFamily="18" charset="0"/>
                <a:cs typeface="Times New Roman" pitchFamily="18" charset="0"/>
              </a:rPr>
              <a:t> </a:t>
            </a:r>
            <a:r>
              <a:rPr dirty="0">
                <a:solidFill>
                  <a:schemeClr val="tx1"/>
                </a:solidFill>
                <a:latin typeface="Times New Roman" pitchFamily="18" charset="0"/>
                <a:cs typeface="Times New Roman" pitchFamily="18" charset="0"/>
              </a:rPr>
              <a:t>-</a:t>
            </a:r>
            <a:r>
              <a:rPr spc="254" dirty="0">
                <a:solidFill>
                  <a:schemeClr val="tx1"/>
                </a:solidFill>
                <a:latin typeface="Times New Roman" pitchFamily="18" charset="0"/>
                <a:cs typeface="Times New Roman" pitchFamily="18" charset="0"/>
              </a:rPr>
              <a:t> </a:t>
            </a:r>
            <a:r>
              <a:rPr spc="-5" dirty="0">
                <a:solidFill>
                  <a:schemeClr val="tx1"/>
                </a:solidFill>
                <a:latin typeface="Times New Roman" pitchFamily="18" charset="0"/>
                <a:cs typeface="Times New Roman" pitchFamily="18" charset="0"/>
              </a:rPr>
              <a:t>3</a:t>
            </a:r>
            <a:r>
              <a:rPr lang="en-GB" spc="-5" dirty="0">
                <a:solidFill>
                  <a:schemeClr val="tx1"/>
                </a:solidFill>
                <a:latin typeface="Times New Roman" pitchFamily="18" charset="0"/>
                <a:cs typeface="Times New Roman" pitchFamily="18" charset="0"/>
              </a:rPr>
              <a:t>8</a:t>
            </a:r>
            <a:endParaRPr spc="-5" dirty="0">
              <a:solidFill>
                <a:schemeClr val="tx1"/>
              </a:solidFill>
              <a:latin typeface="Times New Roman" pitchFamily="18" charset="0"/>
              <a:cs typeface="Times New Roman" pitchFamily="18" charset="0"/>
            </a:endParaRPr>
          </a:p>
        </p:txBody>
      </p:sp>
      <p:pic>
        <p:nvPicPr>
          <p:cNvPr id="231430" name="Picture 2"/>
          <p:cNvPicPr>
            <a:picLocks noChangeAspect="1" noChangeArrowheads="1"/>
          </p:cNvPicPr>
          <p:nvPr/>
        </p:nvPicPr>
        <p:blipFill rotWithShape="1">
          <a:blip r:embed="rId4"/>
          <a:srcRect t="6667" b="32222"/>
          <a:stretch/>
        </p:blipFill>
        <p:spPr bwMode="auto">
          <a:xfrm>
            <a:off x="152400" y="609600"/>
            <a:ext cx="8839200" cy="4191000"/>
          </a:xfrm>
          <a:prstGeom prst="rect">
            <a:avLst/>
          </a:prstGeom>
          <a:noFill/>
          <a:ln w="9525">
            <a:noFill/>
            <a:miter lim="800000"/>
            <a:headEnd/>
            <a:tailEnd/>
          </a:ln>
        </p:spPr>
      </p:pic>
      <p:sp>
        <p:nvSpPr>
          <p:cNvPr id="16" name="Oval Callout 15"/>
          <p:cNvSpPr/>
          <p:nvPr/>
        </p:nvSpPr>
        <p:spPr>
          <a:xfrm>
            <a:off x="3581400" y="2743200"/>
            <a:ext cx="2514600" cy="914400"/>
          </a:xfrm>
          <a:prstGeom prst="wedgeEllipseCallout">
            <a:avLst>
              <a:gd name="adj1" fmla="val 59325"/>
              <a:gd name="adj2" fmla="val -91439"/>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12700" indent="49213">
              <a:defRPr/>
            </a:pPr>
            <a:r>
              <a:rPr lang="en-US" b="1" dirty="0">
                <a:cs typeface="Arial" pitchFamily="34" charset="0"/>
              </a:rPr>
              <a:t>Upper limit of 500 characters</a:t>
            </a:r>
            <a:endParaRPr lang="en-US" dirty="0">
              <a:cs typeface="Arial" pitchFamily="34"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85720" y="285728"/>
            <a:ext cx="8572560" cy="5721563"/>
          </a:xfrm>
        </p:spPr>
        <p:txBody>
          <a:bodyPr>
            <a:noAutofit/>
          </a:bodyPr>
          <a:lstStyle/>
          <a:p>
            <a:pPr algn="just">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a:t>
            </a:r>
            <a:endParaRPr lang="en-US" sz="2400" b="1" dirty="0">
              <a:latin typeface="Times New Roman" pitchFamily="18" charset="0"/>
              <a:cs typeface="Times New Roman" pitchFamily="18" charset="0"/>
            </a:endParaRPr>
          </a:p>
          <a:p>
            <a:pPr algn="just">
              <a:buNone/>
            </a:pPr>
            <a:r>
              <a:rPr lang="en-US" sz="2300" b="1" u="sng" dirty="0">
                <a:latin typeface="Times New Roman" pitchFamily="18" charset="0"/>
                <a:cs typeface="Times New Roman" pitchFamily="18" charset="0"/>
              </a:rPr>
              <a:t>While reviewing various tax audit reports, it was observed that:</a:t>
            </a:r>
          </a:p>
          <a:p>
            <a:pPr algn="just">
              <a:buNone/>
            </a:pPr>
            <a:r>
              <a:rPr lang="en-US" sz="2300" b="1" u="sng" dirty="0">
                <a:latin typeface="Times New Roman" pitchFamily="18" charset="0"/>
                <a:cs typeface="Times New Roman" pitchFamily="18" charset="0"/>
              </a:rPr>
              <a:t>a) Representation from the management was relied upon to report as to whether or not there is a disqualification or disagreement on any matter. </a:t>
            </a:r>
          </a:p>
          <a:p>
            <a:pPr algn="just">
              <a:buNone/>
            </a:pPr>
            <a:r>
              <a:rPr lang="en-US" sz="2300" b="1" dirty="0">
                <a:latin typeface="Times New Roman" pitchFamily="18" charset="0"/>
                <a:cs typeface="Times New Roman" pitchFamily="18" charset="0"/>
              </a:rPr>
              <a:t>	</a:t>
            </a:r>
            <a:r>
              <a:rPr lang="en-US" sz="2300" b="1" u="sng" dirty="0">
                <a:latin typeface="Times New Roman" pitchFamily="18" charset="0"/>
                <a:cs typeface="Times New Roman" pitchFamily="18" charset="0"/>
              </a:rPr>
              <a:t>As per the Guidance Note, copy of the audit report should have been obtained from the management and note of the details of disqualification or disagreement on any matter / item / value / quantity, as the case may be, reported/ identified under this clause should have been taken.</a:t>
            </a:r>
          </a:p>
          <a:p>
            <a:pPr algn="just">
              <a:buNone/>
            </a:pPr>
            <a:r>
              <a:rPr lang="en-US" sz="2300" b="1" u="sng" dirty="0">
                <a:latin typeface="Times New Roman" pitchFamily="18" charset="0"/>
                <a:cs typeface="Times New Roman" pitchFamily="18" charset="0"/>
              </a:rPr>
              <a:t>b) In certain cases, it was mentioned in Clause (3) of Form No.3CA or Clause (5) of Form No.3CB, as the case may be, that the excise audit report is attached herewith. While under this clause ‘NO’ was reported, both being contradictory statements.</a:t>
            </a:r>
          </a:p>
        </p:txBody>
      </p:sp>
      <p:sp>
        <p:nvSpPr>
          <p:cNvPr id="4" name="Footer Placeholder 3"/>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Content Placeholder 2"/>
          <p:cNvSpPr>
            <a:spLocks noGrp="1"/>
          </p:cNvSpPr>
          <p:nvPr>
            <p:ph idx="1"/>
          </p:nvPr>
        </p:nvSpPr>
        <p:spPr>
          <a:xfrm>
            <a:off x="304800" y="457200"/>
            <a:ext cx="8382000" cy="5668963"/>
          </a:xfrm>
        </p:spPr>
        <p:txBody>
          <a:bodyPr/>
          <a:lstStyle/>
          <a:p>
            <a:pPr algn="just" eaLnBrk="1" hangingPunct="1">
              <a:buFont typeface="Arial" pitchFamily="34" charset="0"/>
              <a:buNone/>
            </a:pPr>
            <a:r>
              <a:rPr lang="en-US" altLang="en-US" sz="2400" dirty="0">
                <a:solidFill>
                  <a:schemeClr val="tx1"/>
                </a:solidFill>
                <a:latin typeface="Times New Roman" pitchFamily="18" charset="0"/>
                <a:cs typeface="Times New Roman" pitchFamily="18" charset="0"/>
              </a:rPr>
              <a:t>	</a:t>
            </a:r>
            <a:endParaRPr lang="en-US" altLang="en-US" dirty="0">
              <a:solidFill>
                <a:schemeClr val="tx1"/>
              </a:solidFill>
              <a:latin typeface="Times New Roman" pitchFamily="18" charset="0"/>
              <a:cs typeface="Times New Roman" pitchFamily="18" charset="0"/>
            </a:endParaRPr>
          </a:p>
        </p:txBody>
      </p:sp>
      <p:graphicFrame>
        <p:nvGraphicFramePr>
          <p:cNvPr id="5" name="Table 4"/>
          <p:cNvGraphicFramePr>
            <a:graphicFrameLocks noGrp="1"/>
          </p:cNvGraphicFramePr>
          <p:nvPr/>
        </p:nvGraphicFramePr>
        <p:xfrm>
          <a:off x="304800" y="762000"/>
          <a:ext cx="8534400" cy="1691648"/>
        </p:xfrm>
        <a:graphic>
          <a:graphicData uri="http://schemas.openxmlformats.org/drawingml/2006/table">
            <a:tbl>
              <a:tblPr firstRow="1" bandRow="1">
                <a:tableStyleId>{5940675A-B579-460E-94D1-54222C63F5DA}</a:tableStyleId>
              </a:tblPr>
              <a:tblGrid>
                <a:gridCol w="8534400">
                  <a:extLst>
                    <a:ext uri="{9D8B030D-6E8A-4147-A177-3AD203B41FA5}">
                      <a16:colId xmlns:a16="http://schemas.microsoft.com/office/drawing/2014/main" val="20000"/>
                    </a:ext>
                  </a:extLst>
                </a:gridCol>
              </a:tblGrid>
              <a:tr h="1691648">
                <a:tc>
                  <a:txBody>
                    <a:bodyPr/>
                    <a:lstStyle/>
                    <a:p>
                      <a:pPr algn="just"/>
                      <a:r>
                        <a:rPr lang="en-US" sz="2200" b="0" i="0" u="none" kern="1200" dirty="0">
                          <a:solidFill>
                            <a:schemeClr val="tx1"/>
                          </a:solidFill>
                          <a:latin typeface="Times New Roman" pitchFamily="18" charset="0"/>
                          <a:ea typeface="+mn-ea"/>
                          <a:cs typeface="Times New Roman" pitchFamily="18" charset="0"/>
                        </a:rPr>
                        <a:t>39. Whether any audit was conducted under section 72A of the Finance Act, 1994 in relation to valuation of taxable services, if yes, give the details, if any, of disqualification or disagreement on any matter/item/quantity as may be reported/identified by the auditor. </a:t>
                      </a:r>
                    </a:p>
                  </a:txBody>
                  <a:tcPr marT="45724" marB="45724"/>
                </a:tc>
                <a:extLst>
                  <a:ext uri="{0D108BD9-81ED-4DB2-BD59-A6C34878D82A}">
                    <a16:rowId xmlns:a16="http://schemas.microsoft.com/office/drawing/2014/main" val="10000"/>
                  </a:ext>
                </a:extLst>
              </a:tr>
            </a:tbl>
          </a:graphicData>
        </a:graphic>
      </p:graphicFrame>
      <p:sp>
        <p:nvSpPr>
          <p:cNvPr id="228362" name="Rectangle 5"/>
          <p:cNvSpPr>
            <a:spLocks noChangeArrowheads="1"/>
          </p:cNvSpPr>
          <p:nvPr/>
        </p:nvSpPr>
        <p:spPr bwMode="auto">
          <a:xfrm>
            <a:off x="304800" y="304800"/>
            <a:ext cx="1999265" cy="461665"/>
          </a:xfrm>
          <a:prstGeom prst="rect">
            <a:avLst/>
          </a:prstGeom>
          <a:noFill/>
          <a:ln w="9525">
            <a:noFill/>
            <a:miter lim="800000"/>
            <a:headEnd/>
            <a:tailEnd/>
          </a:ln>
        </p:spPr>
        <p:txBody>
          <a:bodyPr wrap="none">
            <a:spAutoFit/>
          </a:bodyPr>
          <a:lstStyle/>
          <a:p>
            <a:pPr algn="just"/>
            <a:r>
              <a:rPr lang="en-US" sz="2400" b="1" dirty="0">
                <a:latin typeface="Times New Roman" pitchFamily="18" charset="0"/>
                <a:cs typeface="Times New Roman" pitchFamily="18" charset="0"/>
              </a:rPr>
              <a:t>CLAUSE - 39</a:t>
            </a:r>
            <a:endParaRPr lang="en-US" sz="3200" b="1" dirty="0">
              <a:latin typeface="Times New Roman" pitchFamily="18" charset="0"/>
              <a:cs typeface="Times New Roman" pitchFamily="18" charset="0"/>
            </a:endParaRPr>
          </a:p>
        </p:txBody>
      </p:sp>
      <p:sp>
        <p:nvSpPr>
          <p:cNvPr id="6" name="Rectangle 5"/>
          <p:cNvSpPr/>
          <p:nvPr/>
        </p:nvSpPr>
        <p:spPr>
          <a:xfrm>
            <a:off x="228600" y="3043535"/>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7" name="Rectangle 6"/>
          <p:cNvSpPr>
            <a:spLocks noChangeArrowheads="1"/>
          </p:cNvSpPr>
          <p:nvPr/>
        </p:nvSpPr>
        <p:spPr bwMode="auto">
          <a:xfrm>
            <a:off x="381000" y="2510135"/>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- 39</a:t>
            </a: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521814CE-F139-37D7-CE4F-0974CEDA0A34}"/>
              </a:ext>
            </a:extLst>
          </p:cNvPr>
          <p:cNvPicPr>
            <a:picLocks noChangeAspect="1"/>
          </p:cNvPicPr>
          <p:nvPr/>
        </p:nvPicPr>
        <p:blipFill>
          <a:blip r:embed="rId2"/>
          <a:srcRect t="18789"/>
          <a:stretch>
            <a:fillRect/>
          </a:stretch>
        </p:blipFill>
        <p:spPr>
          <a:xfrm>
            <a:off x="381000" y="3429000"/>
            <a:ext cx="8305800" cy="3001963"/>
          </a:xfrm>
          <a:prstGeom prst="rect">
            <a:avLst/>
          </a:prstGeom>
        </p:spPr>
      </p:pic>
    </p:spTree>
  </p:cSld>
  <p:clrMapOvr>
    <a:masterClrMapping/>
  </p:clrMapOvr>
</p:sld>
</file>

<file path=ppt/slides/slide7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Content Placeholder 2"/>
          <p:cNvSpPr>
            <a:spLocks noGrp="1"/>
          </p:cNvSpPr>
          <p:nvPr>
            <p:ph idx="1"/>
          </p:nvPr>
        </p:nvSpPr>
        <p:spPr>
          <a:xfrm>
            <a:off x="304800" y="304800"/>
            <a:ext cx="8610600" cy="6172200"/>
          </a:xfrm>
        </p:spPr>
        <p:txBody>
          <a:bodyPr>
            <a:normAutofit/>
          </a:bodyPr>
          <a:lstStyle/>
          <a:p>
            <a:pPr algn="ctr">
              <a:buNone/>
            </a:pPr>
            <a:r>
              <a:rPr lang="en-US" sz="2400" b="1" dirty="0">
                <a:latin typeface="Times New Roman" pitchFamily="18" charset="0"/>
                <a:cs typeface="Times New Roman" pitchFamily="18" charset="0"/>
              </a:rPr>
              <a:t>As per Page no 331 of Guidance Note on Tax Audit u/s. 44AB of IT Act, 1961 (Revised 2026)</a:t>
            </a:r>
            <a:endParaRPr lang="en-US" altLang="en-US" sz="2000" dirty="0">
              <a:latin typeface="Times New Roman" pitchFamily="18" charset="0"/>
              <a:cs typeface="Times New Roman" pitchFamily="18" charset="0"/>
            </a:endParaRPr>
          </a:p>
          <a:p>
            <a:pPr algn="ctr" eaLnBrk="1" hangingPunct="1">
              <a:buFont typeface="Arial" pitchFamily="34" charset="0"/>
              <a:buNone/>
            </a:pPr>
            <a:endParaRPr lang="en-US" altLang="en-US" sz="2400" b="1" u="sng" dirty="0">
              <a:latin typeface="Times New Roman" pitchFamily="18" charset="0"/>
              <a:cs typeface="Times New Roman" pitchFamily="18" charset="0"/>
            </a:endParaRPr>
          </a:p>
          <a:p>
            <a:pPr algn="just">
              <a:buNone/>
            </a:pPr>
            <a:r>
              <a:rPr lang="en-GB" altLang="en-US" sz="2400" dirty="0">
                <a:latin typeface="Times New Roman" pitchFamily="18" charset="0"/>
                <a:cs typeface="Times New Roman" pitchFamily="18" charset="0"/>
              </a:rPr>
              <a:t>74.1 </a:t>
            </a:r>
            <a:r>
              <a:rPr lang="en-US" altLang="en-US" sz="2400" dirty="0">
                <a:latin typeface="Times New Roman" pitchFamily="18" charset="0"/>
                <a:cs typeface="Times New Roman" pitchFamily="18" charset="0"/>
              </a:rPr>
              <a:t>With service tax subsumed in GST, and no longer in operation, the relevance of this clause has substantially diminished. </a:t>
            </a:r>
          </a:p>
          <a:p>
            <a:pPr algn="just">
              <a:buNone/>
            </a:pPr>
            <a:r>
              <a:rPr lang="en-US" altLang="en-US" sz="2400" dirty="0">
                <a:latin typeface="Times New Roman" pitchFamily="18" charset="0"/>
                <a:cs typeface="Times New Roman" pitchFamily="18" charset="0"/>
              </a:rPr>
              <a:t>Consequently, reporting under this clause would, in most cases, not arise. </a:t>
            </a:r>
          </a:p>
          <a:p>
            <a:pPr algn="just">
              <a:buNone/>
            </a:pPr>
            <a:r>
              <a:rPr lang="en-US" altLang="en-US" sz="2400" dirty="0">
                <a:latin typeface="Times New Roman" pitchFamily="18" charset="0"/>
                <a:cs typeface="Times New Roman" pitchFamily="18" charset="0"/>
              </a:rPr>
              <a:t>Only in exceptional cases involving legacy issues from the pre-GST regime-such as where a demand raised, adjudicated or concluded during the year-might some degree of consideration be warranted.</a:t>
            </a:r>
            <a:endParaRPr lang="en-US" altLang="en-US" sz="2400" b="1" u="sng"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dirty="0" err="1"/>
              <a:t>H.C.Khincha</a:t>
            </a:r>
            <a:r>
              <a:rPr lang="en-IN" dirty="0"/>
              <a:t> &amp; Co</a:t>
            </a:r>
            <a:endParaRPr lang="en-US" dirty="0"/>
          </a:p>
        </p:txBody>
      </p:sp>
    </p:spTree>
  </p:cSld>
  <p:clrMapOvr>
    <a:masterClrMapping/>
  </p:clrMapOvr>
</p:sld>
</file>

<file path=ppt/slides/slide7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Content Placeholder 2"/>
          <p:cNvSpPr>
            <a:spLocks noGrp="1"/>
          </p:cNvSpPr>
          <p:nvPr>
            <p:ph idx="1"/>
          </p:nvPr>
        </p:nvSpPr>
        <p:spPr>
          <a:xfrm>
            <a:off x="214282" y="762000"/>
            <a:ext cx="8624918" cy="5334000"/>
          </a:xfrm>
        </p:spPr>
        <p:txBody>
          <a:bodyPr>
            <a:normAutofit/>
          </a:bodyPr>
          <a:lstStyle/>
          <a:p>
            <a:pPr algn="just" eaLnBrk="1" hangingPunct="1">
              <a:buFont typeface="Arial" pitchFamily="34" charset="0"/>
              <a:buNone/>
            </a:pPr>
            <a:r>
              <a:rPr lang="en-US" altLang="en-US" sz="2400" dirty="0">
                <a:solidFill>
                  <a:schemeClr val="tx1"/>
                </a:solidFill>
                <a:latin typeface="Times New Roman" pitchFamily="18" charset="0"/>
                <a:cs typeface="Times New Roman" pitchFamily="18" charset="0"/>
              </a:rPr>
              <a:t>40. </a:t>
            </a:r>
            <a:r>
              <a:rPr lang="en-US" altLang="en-US" sz="2400" b="1" u="sng" dirty="0">
                <a:solidFill>
                  <a:schemeClr val="tx1"/>
                </a:solidFill>
                <a:latin typeface="Times New Roman" pitchFamily="18" charset="0"/>
                <a:cs typeface="Times New Roman" pitchFamily="18" charset="0"/>
              </a:rPr>
              <a:t>Details regarding turnover, gross profit, etc., for the previous year and preceding previous year:</a:t>
            </a:r>
          </a:p>
          <a:p>
            <a:pPr algn="just" eaLnBrk="1" hangingPunct="1">
              <a:buFont typeface="Arial" pitchFamily="34" charset="0"/>
              <a:buNone/>
            </a:pPr>
            <a:endParaRPr lang="en-US" altLang="en-US" sz="2400" b="1" dirty="0">
              <a:solidFill>
                <a:schemeClr val="tx1"/>
              </a:solidFill>
              <a:latin typeface="Times New Roman" pitchFamily="18" charset="0"/>
              <a:cs typeface="Times New Roman" pitchFamily="18" charset="0"/>
            </a:endParaRPr>
          </a:p>
          <a:p>
            <a:pPr algn="just" eaLnBrk="1" hangingPunct="1">
              <a:buFont typeface="Arial" pitchFamily="34" charset="0"/>
              <a:buNone/>
            </a:pPr>
            <a:endParaRPr lang="en-US" altLang="en-US" sz="2400" b="1" dirty="0">
              <a:solidFill>
                <a:schemeClr val="tx1"/>
              </a:solidFill>
              <a:latin typeface="Times New Roman" pitchFamily="18" charset="0"/>
              <a:cs typeface="Times New Roman" pitchFamily="18" charset="0"/>
            </a:endParaRPr>
          </a:p>
          <a:p>
            <a:pPr algn="just" eaLnBrk="1" hangingPunct="1">
              <a:buFont typeface="Arial" pitchFamily="34" charset="0"/>
              <a:buNone/>
            </a:pPr>
            <a:endParaRPr lang="en-US" altLang="en-US" sz="2400" b="1" dirty="0">
              <a:solidFill>
                <a:schemeClr val="tx1"/>
              </a:solidFill>
              <a:latin typeface="Times New Roman" pitchFamily="18" charset="0"/>
              <a:cs typeface="Times New Roman" pitchFamily="18" charset="0"/>
            </a:endParaRPr>
          </a:p>
          <a:p>
            <a:pPr algn="just" eaLnBrk="1" hangingPunct="1">
              <a:buFont typeface="Arial" pitchFamily="34" charset="0"/>
              <a:buNone/>
            </a:pPr>
            <a:endParaRPr lang="en-US" altLang="en-US" sz="2400" b="1" dirty="0">
              <a:solidFill>
                <a:schemeClr val="tx1"/>
              </a:solidFill>
              <a:latin typeface="Times New Roman" pitchFamily="18" charset="0"/>
              <a:cs typeface="Times New Roman" pitchFamily="18" charset="0"/>
            </a:endParaRPr>
          </a:p>
          <a:p>
            <a:pPr algn="just" eaLnBrk="1" hangingPunct="1">
              <a:buFont typeface="Arial" pitchFamily="34" charset="0"/>
              <a:buNone/>
            </a:pPr>
            <a:endParaRPr lang="en-US" altLang="en-US" sz="2400" b="1" dirty="0">
              <a:solidFill>
                <a:schemeClr val="tx1"/>
              </a:solidFill>
              <a:latin typeface="Times New Roman" pitchFamily="18" charset="0"/>
              <a:cs typeface="Times New Roman" pitchFamily="18" charset="0"/>
            </a:endParaRPr>
          </a:p>
          <a:p>
            <a:pPr algn="just" eaLnBrk="1" hangingPunct="1">
              <a:buFont typeface="Arial" pitchFamily="34" charset="0"/>
              <a:buNone/>
            </a:pPr>
            <a:endParaRPr lang="en-US" altLang="en-US" sz="2400" b="1" dirty="0">
              <a:solidFill>
                <a:schemeClr val="tx1"/>
              </a:solidFill>
              <a:latin typeface="Times New Roman" pitchFamily="18" charset="0"/>
              <a:cs typeface="Times New Roman" pitchFamily="18" charset="0"/>
            </a:endParaRPr>
          </a:p>
          <a:p>
            <a:pPr algn="just" eaLnBrk="1" hangingPunct="1">
              <a:buFont typeface="Arial" pitchFamily="34" charset="0"/>
              <a:buNone/>
            </a:pPr>
            <a:endParaRPr lang="en-US" altLang="en-US" sz="2400" b="1" dirty="0">
              <a:solidFill>
                <a:schemeClr val="tx1"/>
              </a:solidFill>
              <a:latin typeface="Times New Roman" pitchFamily="18" charset="0"/>
              <a:cs typeface="Times New Roman" pitchFamily="18" charset="0"/>
            </a:endParaRPr>
          </a:p>
          <a:p>
            <a:pPr algn="just" eaLnBrk="1" hangingPunct="1">
              <a:buFont typeface="Arial" pitchFamily="34" charset="0"/>
              <a:buNone/>
            </a:pPr>
            <a:endParaRPr lang="en-US" altLang="en-US" sz="2400" b="1" dirty="0">
              <a:solidFill>
                <a:schemeClr val="tx1"/>
              </a:solidFill>
              <a:latin typeface="Times New Roman" pitchFamily="18" charset="0"/>
              <a:cs typeface="Times New Roman" pitchFamily="18" charset="0"/>
            </a:endParaRPr>
          </a:p>
          <a:p>
            <a:pPr algn="just" eaLnBrk="1" hangingPunct="1">
              <a:buFont typeface="Arial" pitchFamily="34" charset="0"/>
              <a:buNone/>
            </a:pPr>
            <a:endParaRPr lang="en-US" sz="1400" b="1" dirty="0">
              <a:solidFill>
                <a:schemeClr val="tx1"/>
              </a:solidFill>
              <a:latin typeface="Times New Roman" pitchFamily="18" charset="0"/>
              <a:cs typeface="Times New Roman" pitchFamily="18" charset="0"/>
            </a:endParaRPr>
          </a:p>
          <a:p>
            <a:pPr algn="just" eaLnBrk="1" hangingPunct="1">
              <a:buFont typeface="Arial" pitchFamily="34" charset="0"/>
              <a:buNone/>
            </a:pPr>
            <a:r>
              <a:rPr lang="en-US" sz="2400" dirty="0">
                <a:solidFill>
                  <a:schemeClr val="tx1"/>
                </a:solidFill>
                <a:latin typeface="Times New Roman" pitchFamily="18" charset="0"/>
                <a:cs typeface="Times New Roman" pitchFamily="18" charset="0"/>
              </a:rPr>
              <a:t>(The details required to be furnished </a:t>
            </a:r>
            <a:r>
              <a:rPr lang="en-US" sz="2400" b="1" dirty="0">
                <a:solidFill>
                  <a:schemeClr val="tx1"/>
                </a:solidFill>
                <a:latin typeface="Times New Roman" pitchFamily="18" charset="0"/>
                <a:cs typeface="Times New Roman" pitchFamily="18" charset="0"/>
              </a:rPr>
              <a:t>for principal items of goods</a:t>
            </a:r>
            <a:r>
              <a:rPr lang="en-US" sz="2400" dirty="0">
                <a:solidFill>
                  <a:schemeClr val="tx1"/>
                </a:solidFill>
                <a:latin typeface="Times New Roman" pitchFamily="18" charset="0"/>
                <a:cs typeface="Times New Roman" pitchFamily="18" charset="0"/>
              </a:rPr>
              <a:t> traded or manufactured or services rendered)</a:t>
            </a:r>
            <a:endParaRPr lang="en-US" altLang="en-US" sz="2400" b="1" dirty="0">
              <a:solidFill>
                <a:schemeClr val="tx1"/>
              </a:solidFill>
              <a:latin typeface="Times New Roman" pitchFamily="18" charset="0"/>
              <a:cs typeface="Times New Roman" pitchFamily="18" charset="0"/>
            </a:endParaRPr>
          </a:p>
        </p:txBody>
      </p:sp>
      <p:graphicFrame>
        <p:nvGraphicFramePr>
          <p:cNvPr id="4" name="Table 3"/>
          <p:cNvGraphicFramePr>
            <a:graphicFrameLocks noGrp="1"/>
          </p:cNvGraphicFramePr>
          <p:nvPr/>
        </p:nvGraphicFramePr>
        <p:xfrm>
          <a:off x="457200" y="1752600"/>
          <a:ext cx="7924800" cy="3038476"/>
        </p:xfrm>
        <a:graphic>
          <a:graphicData uri="http://schemas.openxmlformats.org/drawingml/2006/table">
            <a:tbl>
              <a:tblPr firstRow="1" bandRow="1">
                <a:tableStyleId>{5940675A-B579-460E-94D1-54222C63F5DA}</a:tableStyleId>
              </a:tblPr>
              <a:tblGrid>
                <a:gridCol w="1066800">
                  <a:extLst>
                    <a:ext uri="{9D8B030D-6E8A-4147-A177-3AD203B41FA5}">
                      <a16:colId xmlns:a16="http://schemas.microsoft.com/office/drawing/2014/main" val="20000"/>
                    </a:ext>
                  </a:extLst>
                </a:gridCol>
                <a:gridCol w="3200400">
                  <a:extLst>
                    <a:ext uri="{9D8B030D-6E8A-4147-A177-3AD203B41FA5}">
                      <a16:colId xmlns:a16="http://schemas.microsoft.com/office/drawing/2014/main" val="20001"/>
                    </a:ext>
                  </a:extLst>
                </a:gridCol>
                <a:gridCol w="1676400">
                  <a:extLst>
                    <a:ext uri="{9D8B030D-6E8A-4147-A177-3AD203B41FA5}">
                      <a16:colId xmlns:a16="http://schemas.microsoft.com/office/drawing/2014/main" val="20002"/>
                    </a:ext>
                  </a:extLst>
                </a:gridCol>
                <a:gridCol w="1981200">
                  <a:extLst>
                    <a:ext uri="{9D8B030D-6E8A-4147-A177-3AD203B41FA5}">
                      <a16:colId xmlns:a16="http://schemas.microsoft.com/office/drawing/2014/main" val="20003"/>
                    </a:ext>
                  </a:extLst>
                </a:gridCol>
              </a:tblGrid>
              <a:tr h="914590">
                <a:tc>
                  <a:txBody>
                    <a:bodyPr/>
                    <a:lstStyle/>
                    <a:p>
                      <a:pPr algn="ctr"/>
                      <a:r>
                        <a:rPr lang="en-US" sz="1800" b="0" kern="1200" baseline="0" dirty="0">
                          <a:solidFill>
                            <a:schemeClr val="tx1"/>
                          </a:solidFill>
                          <a:latin typeface="Times New Roman" pitchFamily="18" charset="0"/>
                          <a:ea typeface="+mn-ea"/>
                          <a:cs typeface="Times New Roman" pitchFamily="18" charset="0"/>
                        </a:rPr>
                        <a:t>Serial</a:t>
                      </a:r>
                    </a:p>
                    <a:p>
                      <a:pPr algn="ctr"/>
                      <a:r>
                        <a:rPr lang="en-US" sz="1800" b="0" kern="1200" baseline="0" dirty="0">
                          <a:solidFill>
                            <a:schemeClr val="tx1"/>
                          </a:solidFill>
                          <a:latin typeface="Times New Roman" pitchFamily="18" charset="0"/>
                          <a:ea typeface="+mn-ea"/>
                          <a:cs typeface="Times New Roman" pitchFamily="18" charset="0"/>
                        </a:rPr>
                        <a:t>number</a:t>
                      </a:r>
                      <a:endParaRPr lang="en-US" sz="1800" b="0" dirty="0">
                        <a:latin typeface="Times New Roman" pitchFamily="18" charset="0"/>
                        <a:cs typeface="Times New Roman" pitchFamily="18" charset="0"/>
                      </a:endParaRPr>
                    </a:p>
                  </a:txBody>
                  <a:tcPr marT="45730" marB="45730"/>
                </a:tc>
                <a:tc>
                  <a:txBody>
                    <a:bodyPr/>
                    <a:lstStyle/>
                    <a:p>
                      <a:pPr algn="ctr"/>
                      <a:r>
                        <a:rPr lang="en-US" sz="1800" b="0" kern="1200" baseline="0" dirty="0">
                          <a:solidFill>
                            <a:schemeClr val="tx1"/>
                          </a:solidFill>
                          <a:latin typeface="Times New Roman" pitchFamily="18" charset="0"/>
                          <a:ea typeface="+mn-ea"/>
                          <a:cs typeface="Times New Roman" pitchFamily="18" charset="0"/>
                        </a:rPr>
                        <a:t>Particulars</a:t>
                      </a:r>
                      <a:endParaRPr lang="en-US" sz="1800" b="0" dirty="0">
                        <a:latin typeface="Times New Roman" pitchFamily="18" charset="0"/>
                        <a:cs typeface="Times New Roman" pitchFamily="18" charset="0"/>
                      </a:endParaRPr>
                    </a:p>
                  </a:txBody>
                  <a:tcPr marT="45730" marB="45730"/>
                </a:tc>
                <a:tc>
                  <a:txBody>
                    <a:bodyPr/>
                    <a:lstStyle/>
                    <a:p>
                      <a:pPr algn="ctr"/>
                      <a:r>
                        <a:rPr lang="en-US" sz="1800" b="0" kern="1200" baseline="0" dirty="0">
                          <a:solidFill>
                            <a:schemeClr val="tx1"/>
                          </a:solidFill>
                          <a:latin typeface="Times New Roman" pitchFamily="18" charset="0"/>
                          <a:ea typeface="+mn-ea"/>
                          <a:cs typeface="Times New Roman" pitchFamily="18" charset="0"/>
                        </a:rPr>
                        <a:t>Previous year</a:t>
                      </a:r>
                      <a:endParaRPr lang="en-US" sz="1800" b="0" dirty="0">
                        <a:latin typeface="Times New Roman" pitchFamily="18" charset="0"/>
                        <a:cs typeface="Times New Roman" pitchFamily="18" charset="0"/>
                      </a:endParaRPr>
                    </a:p>
                  </a:txBody>
                  <a:tcPr marT="45730" marB="45730"/>
                </a:tc>
                <a:tc>
                  <a:txBody>
                    <a:bodyPr/>
                    <a:lstStyle/>
                    <a:p>
                      <a:pPr algn="ctr"/>
                      <a:r>
                        <a:rPr lang="en-US" sz="1800" b="0" i="0" kern="1200" baseline="0" dirty="0">
                          <a:solidFill>
                            <a:schemeClr val="tx1"/>
                          </a:solidFill>
                          <a:latin typeface="Times New Roman" pitchFamily="18" charset="0"/>
                          <a:ea typeface="+mn-ea"/>
                          <a:cs typeface="Times New Roman" pitchFamily="18" charset="0"/>
                        </a:rPr>
                        <a:t>Preceding previous</a:t>
                      </a:r>
                    </a:p>
                    <a:p>
                      <a:pPr algn="ctr"/>
                      <a:r>
                        <a:rPr lang="en-US" sz="1800" b="0" i="0" kern="1200" baseline="0" dirty="0">
                          <a:solidFill>
                            <a:schemeClr val="tx1"/>
                          </a:solidFill>
                          <a:latin typeface="Times New Roman" pitchFamily="18" charset="0"/>
                          <a:ea typeface="+mn-ea"/>
                          <a:cs typeface="Times New Roman" pitchFamily="18" charset="0"/>
                        </a:rPr>
                        <a:t>year</a:t>
                      </a:r>
                      <a:endParaRPr lang="en-US" sz="1800" b="0" i="0" dirty="0">
                        <a:latin typeface="Times New Roman" pitchFamily="18" charset="0"/>
                        <a:cs typeface="Times New Roman" pitchFamily="18" charset="0"/>
                      </a:endParaRPr>
                    </a:p>
                  </a:txBody>
                  <a:tcPr marT="45730" marB="45730"/>
                </a:tc>
                <a:extLst>
                  <a:ext uri="{0D108BD9-81ED-4DB2-BD59-A6C34878D82A}">
                    <a16:rowId xmlns:a16="http://schemas.microsoft.com/office/drawing/2014/main" val="10000"/>
                  </a:ext>
                </a:extLst>
              </a:tr>
              <a:tr h="370918">
                <a:tc>
                  <a:txBody>
                    <a:bodyPr/>
                    <a:lstStyle/>
                    <a:p>
                      <a:r>
                        <a:rPr lang="en-US" sz="1800" b="0" dirty="0">
                          <a:latin typeface="Times New Roman" pitchFamily="18" charset="0"/>
                          <a:cs typeface="Times New Roman" pitchFamily="18" charset="0"/>
                        </a:rPr>
                        <a:t>1</a:t>
                      </a:r>
                    </a:p>
                  </a:txBody>
                  <a:tcPr marT="45730" marB="45730"/>
                </a:tc>
                <a:tc>
                  <a:txBody>
                    <a:bodyPr/>
                    <a:lstStyle/>
                    <a:p>
                      <a:r>
                        <a:rPr lang="en-US" sz="1800" b="0" kern="1200" baseline="0" dirty="0">
                          <a:solidFill>
                            <a:schemeClr val="tx1"/>
                          </a:solidFill>
                          <a:latin typeface="Times New Roman" pitchFamily="18" charset="0"/>
                          <a:ea typeface="+mn-ea"/>
                          <a:cs typeface="Times New Roman" pitchFamily="18" charset="0"/>
                        </a:rPr>
                        <a:t>Total turnover of the assessee</a:t>
                      </a:r>
                      <a:endParaRPr lang="en-US" sz="1800" b="0" dirty="0">
                        <a:latin typeface="Times New Roman" pitchFamily="18" charset="0"/>
                        <a:cs typeface="Times New Roman" pitchFamily="18" charset="0"/>
                      </a:endParaRPr>
                    </a:p>
                  </a:txBody>
                  <a:tcPr marT="45730" marB="45730"/>
                </a:tc>
                <a:tc>
                  <a:txBody>
                    <a:bodyPr/>
                    <a:lstStyle/>
                    <a:p>
                      <a:endParaRPr lang="en-US" sz="1800" b="0" dirty="0">
                        <a:latin typeface="Times New Roman" pitchFamily="18" charset="0"/>
                        <a:cs typeface="Times New Roman" pitchFamily="18" charset="0"/>
                      </a:endParaRPr>
                    </a:p>
                  </a:txBody>
                  <a:tcPr marT="45730" marB="45730"/>
                </a:tc>
                <a:tc>
                  <a:txBody>
                    <a:bodyPr/>
                    <a:lstStyle/>
                    <a:p>
                      <a:endParaRPr lang="en-US" sz="1800" b="1" i="1" dirty="0">
                        <a:latin typeface="Arial Black" pitchFamily="34" charset="0"/>
                        <a:cs typeface="Times New Roman" pitchFamily="18" charset="0"/>
                      </a:endParaRPr>
                    </a:p>
                  </a:txBody>
                  <a:tcPr marT="45730" marB="45730"/>
                </a:tc>
                <a:extLst>
                  <a:ext uri="{0D108BD9-81ED-4DB2-BD59-A6C34878D82A}">
                    <a16:rowId xmlns:a16="http://schemas.microsoft.com/office/drawing/2014/main" val="10001"/>
                  </a:ext>
                </a:extLst>
              </a:tr>
              <a:tr h="370918">
                <a:tc>
                  <a:txBody>
                    <a:bodyPr/>
                    <a:lstStyle/>
                    <a:p>
                      <a:r>
                        <a:rPr lang="en-US" sz="1800" b="0" dirty="0">
                          <a:latin typeface="Times New Roman" pitchFamily="18" charset="0"/>
                          <a:cs typeface="Times New Roman" pitchFamily="18" charset="0"/>
                        </a:rPr>
                        <a:t>2</a:t>
                      </a:r>
                    </a:p>
                  </a:txBody>
                  <a:tcPr marT="45730" marB="45730"/>
                </a:tc>
                <a:tc>
                  <a:txBody>
                    <a:bodyPr/>
                    <a:lstStyle/>
                    <a:p>
                      <a:r>
                        <a:rPr lang="en-US" sz="1800" b="0" kern="1200" baseline="0" dirty="0">
                          <a:solidFill>
                            <a:schemeClr val="tx1"/>
                          </a:solidFill>
                          <a:latin typeface="Times New Roman" pitchFamily="18" charset="0"/>
                          <a:ea typeface="+mn-ea"/>
                          <a:cs typeface="Times New Roman" pitchFamily="18" charset="0"/>
                        </a:rPr>
                        <a:t>Gross profit/turnover</a:t>
                      </a:r>
                      <a:endParaRPr lang="en-US" sz="1800" b="0" dirty="0">
                        <a:latin typeface="Times New Roman" pitchFamily="18" charset="0"/>
                        <a:cs typeface="Times New Roman" pitchFamily="18" charset="0"/>
                      </a:endParaRPr>
                    </a:p>
                  </a:txBody>
                  <a:tcPr marT="45730" marB="45730"/>
                </a:tc>
                <a:tc>
                  <a:txBody>
                    <a:bodyPr/>
                    <a:lstStyle/>
                    <a:p>
                      <a:endParaRPr lang="en-US" sz="1800" b="0">
                        <a:latin typeface="Times New Roman" pitchFamily="18" charset="0"/>
                        <a:cs typeface="Times New Roman" pitchFamily="18" charset="0"/>
                      </a:endParaRPr>
                    </a:p>
                  </a:txBody>
                  <a:tcPr marT="45730" marB="45730"/>
                </a:tc>
                <a:tc>
                  <a:txBody>
                    <a:bodyPr/>
                    <a:lstStyle/>
                    <a:p>
                      <a:endParaRPr lang="en-US" sz="1800" b="1" i="1" dirty="0">
                        <a:latin typeface="Arial Black" pitchFamily="34" charset="0"/>
                        <a:cs typeface="Times New Roman" pitchFamily="18" charset="0"/>
                      </a:endParaRPr>
                    </a:p>
                  </a:txBody>
                  <a:tcPr marT="45730" marB="45730"/>
                </a:tc>
                <a:extLst>
                  <a:ext uri="{0D108BD9-81ED-4DB2-BD59-A6C34878D82A}">
                    <a16:rowId xmlns:a16="http://schemas.microsoft.com/office/drawing/2014/main" val="10002"/>
                  </a:ext>
                </a:extLst>
              </a:tr>
              <a:tr h="370918">
                <a:tc>
                  <a:txBody>
                    <a:bodyPr/>
                    <a:lstStyle/>
                    <a:p>
                      <a:r>
                        <a:rPr lang="en-US" sz="1800" b="0" dirty="0">
                          <a:latin typeface="Times New Roman" pitchFamily="18" charset="0"/>
                          <a:cs typeface="Times New Roman" pitchFamily="18" charset="0"/>
                        </a:rPr>
                        <a:t>3</a:t>
                      </a:r>
                    </a:p>
                  </a:txBody>
                  <a:tcPr marT="45730" marB="45730"/>
                </a:tc>
                <a:tc>
                  <a:txBody>
                    <a:bodyPr/>
                    <a:lstStyle/>
                    <a:p>
                      <a:r>
                        <a:rPr lang="en-US" sz="1800" b="0" kern="1200" baseline="0" dirty="0">
                          <a:solidFill>
                            <a:schemeClr val="tx1"/>
                          </a:solidFill>
                          <a:latin typeface="Times New Roman" pitchFamily="18" charset="0"/>
                          <a:ea typeface="+mn-ea"/>
                          <a:cs typeface="Times New Roman" pitchFamily="18" charset="0"/>
                        </a:rPr>
                        <a:t>Net profit/turnover</a:t>
                      </a:r>
                      <a:endParaRPr lang="en-US" sz="1800" b="0" dirty="0">
                        <a:latin typeface="Times New Roman" pitchFamily="18" charset="0"/>
                        <a:cs typeface="Times New Roman" pitchFamily="18" charset="0"/>
                      </a:endParaRPr>
                    </a:p>
                  </a:txBody>
                  <a:tcPr marT="45730" marB="45730"/>
                </a:tc>
                <a:tc>
                  <a:txBody>
                    <a:bodyPr/>
                    <a:lstStyle/>
                    <a:p>
                      <a:endParaRPr lang="en-US" sz="1800" b="0">
                        <a:latin typeface="Times New Roman" pitchFamily="18" charset="0"/>
                        <a:cs typeface="Times New Roman" pitchFamily="18" charset="0"/>
                      </a:endParaRPr>
                    </a:p>
                  </a:txBody>
                  <a:tcPr marT="45730" marB="45730"/>
                </a:tc>
                <a:tc>
                  <a:txBody>
                    <a:bodyPr/>
                    <a:lstStyle/>
                    <a:p>
                      <a:endParaRPr lang="en-US" sz="1800" b="1" i="1" dirty="0">
                        <a:latin typeface="Arial Black" pitchFamily="34" charset="0"/>
                        <a:cs typeface="Times New Roman" pitchFamily="18" charset="0"/>
                      </a:endParaRPr>
                    </a:p>
                  </a:txBody>
                  <a:tcPr marT="45730" marB="45730"/>
                </a:tc>
                <a:extLst>
                  <a:ext uri="{0D108BD9-81ED-4DB2-BD59-A6C34878D82A}">
                    <a16:rowId xmlns:a16="http://schemas.microsoft.com/office/drawing/2014/main" val="10003"/>
                  </a:ext>
                </a:extLst>
              </a:tr>
              <a:tr h="370918">
                <a:tc>
                  <a:txBody>
                    <a:bodyPr/>
                    <a:lstStyle/>
                    <a:p>
                      <a:r>
                        <a:rPr lang="en-US" sz="1800" b="0" dirty="0">
                          <a:latin typeface="Times New Roman" pitchFamily="18" charset="0"/>
                          <a:cs typeface="Times New Roman" pitchFamily="18" charset="0"/>
                        </a:rPr>
                        <a:t>4</a:t>
                      </a:r>
                    </a:p>
                  </a:txBody>
                  <a:tcPr marT="45730" marB="45730"/>
                </a:tc>
                <a:tc>
                  <a:txBody>
                    <a:bodyPr/>
                    <a:lstStyle/>
                    <a:p>
                      <a:r>
                        <a:rPr lang="en-US" sz="1800" b="0" kern="1200" baseline="0" dirty="0">
                          <a:solidFill>
                            <a:schemeClr val="tx1"/>
                          </a:solidFill>
                          <a:latin typeface="Times New Roman" pitchFamily="18" charset="0"/>
                          <a:ea typeface="+mn-ea"/>
                          <a:cs typeface="Times New Roman" pitchFamily="18" charset="0"/>
                        </a:rPr>
                        <a:t>Stock-in-trade/turnover</a:t>
                      </a:r>
                      <a:endParaRPr lang="en-US" sz="1800" b="0" dirty="0">
                        <a:latin typeface="Times New Roman" pitchFamily="18" charset="0"/>
                        <a:cs typeface="Times New Roman" pitchFamily="18" charset="0"/>
                      </a:endParaRPr>
                    </a:p>
                  </a:txBody>
                  <a:tcPr marT="45730" marB="45730"/>
                </a:tc>
                <a:tc>
                  <a:txBody>
                    <a:bodyPr/>
                    <a:lstStyle/>
                    <a:p>
                      <a:endParaRPr lang="en-US" sz="1800" b="0" dirty="0">
                        <a:latin typeface="Times New Roman" pitchFamily="18" charset="0"/>
                        <a:cs typeface="Times New Roman" pitchFamily="18" charset="0"/>
                      </a:endParaRPr>
                    </a:p>
                  </a:txBody>
                  <a:tcPr marT="45730" marB="45730"/>
                </a:tc>
                <a:tc>
                  <a:txBody>
                    <a:bodyPr/>
                    <a:lstStyle/>
                    <a:p>
                      <a:endParaRPr lang="en-US" sz="1800" b="1" i="1" dirty="0">
                        <a:latin typeface="Arial Black" pitchFamily="34" charset="0"/>
                        <a:cs typeface="Times New Roman" pitchFamily="18" charset="0"/>
                      </a:endParaRPr>
                    </a:p>
                  </a:txBody>
                  <a:tcPr marT="45730" marB="45730"/>
                </a:tc>
                <a:extLst>
                  <a:ext uri="{0D108BD9-81ED-4DB2-BD59-A6C34878D82A}">
                    <a16:rowId xmlns:a16="http://schemas.microsoft.com/office/drawing/2014/main" val="10004"/>
                  </a:ext>
                </a:extLst>
              </a:tr>
              <a:tr h="640214">
                <a:tc>
                  <a:txBody>
                    <a:bodyPr/>
                    <a:lstStyle/>
                    <a:p>
                      <a:r>
                        <a:rPr lang="en-US" sz="1800" b="0" dirty="0">
                          <a:latin typeface="Times New Roman" pitchFamily="18" charset="0"/>
                          <a:cs typeface="Times New Roman" pitchFamily="18" charset="0"/>
                        </a:rPr>
                        <a:t>5</a:t>
                      </a:r>
                    </a:p>
                  </a:txBody>
                  <a:tcPr marT="45730" marB="45730"/>
                </a:tc>
                <a:tc>
                  <a:txBody>
                    <a:bodyPr/>
                    <a:lstStyle/>
                    <a:p>
                      <a:r>
                        <a:rPr lang="en-US" sz="1800" b="0" kern="1200" baseline="0" dirty="0">
                          <a:solidFill>
                            <a:schemeClr val="tx1"/>
                          </a:solidFill>
                          <a:latin typeface="Times New Roman" pitchFamily="18" charset="0"/>
                          <a:ea typeface="+mn-ea"/>
                          <a:cs typeface="Times New Roman" pitchFamily="18" charset="0"/>
                        </a:rPr>
                        <a:t>Material consumed/finished goods produced</a:t>
                      </a:r>
                      <a:endParaRPr lang="en-US" sz="1800" b="0" dirty="0">
                        <a:latin typeface="Times New Roman" pitchFamily="18" charset="0"/>
                        <a:cs typeface="Times New Roman" pitchFamily="18" charset="0"/>
                      </a:endParaRPr>
                    </a:p>
                  </a:txBody>
                  <a:tcPr marT="45730" marB="45730"/>
                </a:tc>
                <a:tc>
                  <a:txBody>
                    <a:bodyPr/>
                    <a:lstStyle/>
                    <a:p>
                      <a:endParaRPr lang="en-US" sz="1800" b="0" dirty="0">
                        <a:latin typeface="Times New Roman" pitchFamily="18" charset="0"/>
                        <a:cs typeface="Times New Roman" pitchFamily="18" charset="0"/>
                      </a:endParaRPr>
                    </a:p>
                  </a:txBody>
                  <a:tcPr marT="45730" marB="45730"/>
                </a:tc>
                <a:tc>
                  <a:txBody>
                    <a:bodyPr/>
                    <a:lstStyle/>
                    <a:p>
                      <a:endParaRPr lang="en-US" sz="1800" b="1" i="1" dirty="0">
                        <a:latin typeface="Arial Black" pitchFamily="34" charset="0"/>
                        <a:cs typeface="Times New Roman" pitchFamily="18" charset="0"/>
                      </a:endParaRPr>
                    </a:p>
                  </a:txBody>
                  <a:tcPr marT="45730" marB="45730"/>
                </a:tc>
                <a:extLst>
                  <a:ext uri="{0D108BD9-81ED-4DB2-BD59-A6C34878D82A}">
                    <a16:rowId xmlns:a16="http://schemas.microsoft.com/office/drawing/2014/main" val="10005"/>
                  </a:ext>
                </a:extLst>
              </a:tr>
            </a:tbl>
          </a:graphicData>
        </a:graphic>
      </p:graphicFrame>
      <p:sp>
        <p:nvSpPr>
          <p:cNvPr id="6" name="Rectangle 5"/>
          <p:cNvSpPr>
            <a:spLocks noChangeArrowheads="1"/>
          </p:cNvSpPr>
          <p:nvPr/>
        </p:nvSpPr>
        <p:spPr bwMode="auto">
          <a:xfrm>
            <a:off x="304800" y="304800"/>
            <a:ext cx="1999265" cy="461665"/>
          </a:xfrm>
          <a:prstGeom prst="rect">
            <a:avLst/>
          </a:prstGeom>
          <a:noFill/>
          <a:ln w="9525">
            <a:noFill/>
            <a:miter lim="800000"/>
            <a:headEnd/>
            <a:tailEnd/>
          </a:ln>
        </p:spPr>
        <p:txBody>
          <a:bodyPr wrap="none">
            <a:spAutoFit/>
          </a:bodyPr>
          <a:lstStyle/>
          <a:p>
            <a:pPr algn="just"/>
            <a:r>
              <a:rPr lang="en-US" sz="2400" b="1" dirty="0">
                <a:latin typeface="Times New Roman" pitchFamily="18" charset="0"/>
                <a:cs typeface="Times New Roman" pitchFamily="18" charset="0"/>
              </a:rPr>
              <a:t>CLAUSE - 40</a:t>
            </a:r>
            <a:endParaRPr lang="en-US" sz="3200" b="1"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srcRect/>
          <a:stretch>
            <a:fillRect/>
          </a:stretch>
        </p:blipFill>
        <p:spPr bwMode="auto">
          <a:xfrm>
            <a:off x="214282" y="1295400"/>
            <a:ext cx="8137235" cy="595311"/>
          </a:xfrm>
          <a:prstGeom prst="rect">
            <a:avLst/>
          </a:prstGeom>
          <a:noFill/>
          <a:ln w="9525">
            <a:solidFill>
              <a:schemeClr val="tx1"/>
            </a:solidFill>
            <a:miter lim="800000"/>
            <a:headEnd/>
            <a:tailEnd/>
          </a:ln>
          <a:effectLst/>
        </p:spPr>
      </p:pic>
      <p:sp>
        <p:nvSpPr>
          <p:cNvPr id="4" name="Rectangle 3"/>
          <p:cNvSpPr/>
          <p:nvPr/>
        </p:nvSpPr>
        <p:spPr>
          <a:xfrm>
            <a:off x="228600" y="7620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5" name="Rectangle 4"/>
          <p:cNvSpPr>
            <a:spLocks noChangeArrowheads="1"/>
          </p:cNvSpPr>
          <p:nvPr/>
        </p:nvSpPr>
        <p:spPr bwMode="auto">
          <a:xfrm>
            <a:off x="381000" y="2286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- 40</a:t>
            </a: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07C9A293-518A-C518-47BE-6829956DA850}"/>
              </a:ext>
            </a:extLst>
          </p:cNvPr>
          <p:cNvPicPr>
            <a:picLocks noChangeAspect="1"/>
          </p:cNvPicPr>
          <p:nvPr/>
        </p:nvPicPr>
        <p:blipFill>
          <a:blip r:embed="rId3"/>
          <a:srcRect l="3909" t="7803"/>
          <a:stretch>
            <a:fillRect/>
          </a:stretch>
        </p:blipFill>
        <p:spPr>
          <a:xfrm>
            <a:off x="214282" y="2014694"/>
            <a:ext cx="8715436" cy="3726204"/>
          </a:xfrm>
          <a:prstGeom prst="rect">
            <a:avLst/>
          </a:prstGeom>
        </p:spPr>
      </p:pic>
    </p:spTree>
  </p:cSld>
  <p:clrMapOvr>
    <a:masterClrMapping/>
  </p:clrMapOvr>
</p:sld>
</file>

<file path=ppt/slides/slide7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1"/>
          <p:cNvSpPr>
            <a:spLocks noChangeArrowheads="1"/>
          </p:cNvSpPr>
          <p:nvPr/>
        </p:nvSpPr>
        <p:spPr bwMode="auto">
          <a:xfrm>
            <a:off x="218256" y="-2421"/>
            <a:ext cx="84582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tabLst>
                <a:tab pos="700088" algn="l"/>
              </a:tabLst>
            </a:pPr>
            <a:r>
              <a:rPr lang="en-US" sz="2400" b="1" dirty="0">
                <a:latin typeface="Times New Roman" pitchFamily="18" charset="0"/>
                <a:cs typeface="Times New Roman" pitchFamily="18" charset="0"/>
              </a:rPr>
              <a:t>As per Page no 332 of Guidance Note on Tax Audit u/s. 44AB of IT Act, 1961 (Revised 2026)</a:t>
            </a:r>
            <a:endParaRPr lang="en-US" altLang="en-US" sz="2200" dirty="0">
              <a:latin typeface="Times New Roman" pitchFamily="18" charset="0"/>
              <a:cs typeface="Times New Roman" pitchFamily="18" charset="0"/>
            </a:endParaRPr>
          </a:p>
          <a:p>
            <a:pPr lvl="0" algn="ctr" fontAlgn="base">
              <a:spcBef>
                <a:spcPct val="0"/>
              </a:spcBef>
              <a:spcAft>
                <a:spcPct val="0"/>
              </a:spcAft>
              <a:tabLst>
                <a:tab pos="700088" algn="l"/>
              </a:tabLst>
            </a:pPr>
            <a:endParaRPr lang="en-GB" sz="2400" b="1" u="sng" dirty="0">
              <a:latin typeface="Times New Roman" pitchFamily="18" charset="0"/>
              <a:cs typeface="Times New Roman" pitchFamily="18" charset="0"/>
            </a:endParaRPr>
          </a:p>
          <a:p>
            <a:pPr lvl="0" algn="just" fontAlgn="base">
              <a:spcBef>
                <a:spcPct val="0"/>
              </a:spcBef>
              <a:spcAft>
                <a:spcPct val="0"/>
              </a:spcAft>
              <a:tabLst>
                <a:tab pos="700088" algn="l"/>
              </a:tabLst>
            </a:pPr>
            <a:r>
              <a:rPr lang="en-GB" sz="2400" dirty="0">
                <a:latin typeface="Times New Roman" pitchFamily="18" charset="0"/>
                <a:cs typeface="Times New Roman" pitchFamily="18" charset="0"/>
              </a:rPr>
              <a:t>75.1 </a:t>
            </a:r>
            <a:r>
              <a:rPr lang="en-US" sz="2400" dirty="0">
                <a:latin typeface="Times New Roman" pitchFamily="18" charset="0"/>
                <a:cs typeface="Times New Roman" pitchFamily="18" charset="0"/>
              </a:rPr>
              <a:t>These ratios have to be calculated for </a:t>
            </a:r>
            <a:r>
              <a:rPr lang="en-US" sz="2400" dirty="0" err="1">
                <a:latin typeface="Times New Roman" pitchFamily="18" charset="0"/>
                <a:cs typeface="Times New Roman" pitchFamily="18" charset="0"/>
              </a:rPr>
              <a:t>assessees</a:t>
            </a:r>
            <a:r>
              <a:rPr lang="en-US" sz="2400" dirty="0">
                <a:latin typeface="Times New Roman" pitchFamily="18" charset="0"/>
                <a:cs typeface="Times New Roman" pitchFamily="18" charset="0"/>
              </a:rPr>
              <a:t> who are engaged in manufacturing or trading activities, except ratio No. 5 which need not be required to be furnished for trading concern. </a:t>
            </a:r>
          </a:p>
          <a:p>
            <a:pPr lvl="0" algn="just" fontAlgn="base">
              <a:spcBef>
                <a:spcPct val="0"/>
              </a:spcBef>
              <a:spcAft>
                <a:spcPct val="0"/>
              </a:spcAft>
              <a:tabLst>
                <a:tab pos="700088" algn="l"/>
              </a:tabLst>
            </a:pPr>
            <a:r>
              <a:rPr lang="en-US" sz="2400" dirty="0">
                <a:latin typeface="Times New Roman" pitchFamily="18" charset="0"/>
                <a:cs typeface="Times New Roman" pitchFamily="18" charset="0"/>
              </a:rPr>
              <a:t>In respect of service provider, only information at S. No. (1) and (3) need to be furnished.</a:t>
            </a:r>
            <a:endParaRPr lang="en-GB" sz="2400" dirty="0">
              <a:latin typeface="Times New Roman" pitchFamily="18" charset="0"/>
              <a:cs typeface="Times New Roman" pitchFamily="18" charset="0"/>
            </a:endParaRPr>
          </a:p>
          <a:p>
            <a:pPr lvl="0" algn="just" fontAlgn="base">
              <a:spcBef>
                <a:spcPct val="0"/>
              </a:spcBef>
              <a:spcAft>
                <a:spcPct val="0"/>
              </a:spcAft>
              <a:tabLst>
                <a:tab pos="700088" algn="l"/>
              </a:tabLst>
            </a:pPr>
            <a:endParaRPr lang="en-GB" sz="2400" dirty="0">
              <a:latin typeface="Times New Roman" pitchFamily="18" charset="0"/>
              <a:cs typeface="Times New Roman" pitchFamily="18" charset="0"/>
            </a:endParaRPr>
          </a:p>
          <a:p>
            <a:pPr algn="ctr">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a:t>
            </a:r>
            <a:endParaRPr lang="en-US" sz="2400" b="1" dirty="0">
              <a:latin typeface="Times New Roman" pitchFamily="18" charset="0"/>
              <a:cs typeface="Times New Roman" pitchFamily="18" charset="0"/>
            </a:endParaRPr>
          </a:p>
          <a:p>
            <a:pPr algn="just">
              <a:buNone/>
            </a:pPr>
            <a:endParaRPr lang="en-US" sz="2400" b="1" u="sng" dirty="0">
              <a:latin typeface="Times New Roman" pitchFamily="18" charset="0"/>
              <a:cs typeface="Times New Roman" pitchFamily="18" charset="0"/>
            </a:endParaRPr>
          </a:p>
          <a:p>
            <a:pPr algn="just">
              <a:buNone/>
            </a:pPr>
            <a:r>
              <a:rPr lang="en-US" sz="2400" b="1" u="sng" dirty="0">
                <a:latin typeface="Times New Roman" pitchFamily="18" charset="0"/>
                <a:cs typeface="Times New Roman" pitchFamily="18" charset="0"/>
              </a:rPr>
              <a:t>It was observed that in respect of service sector, “not applicable” should be reported under this clause instead of leaving the same blank.</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95886" y="188640"/>
            <a:ext cx="8680220" cy="5901627"/>
          </a:xfrm>
        </p:spPr>
        <p:txBody>
          <a:bodyPr>
            <a:noAutofit/>
          </a:bodyPr>
          <a:lstStyle/>
          <a:p>
            <a:pPr algn="ctr">
              <a:buNone/>
            </a:pPr>
            <a:r>
              <a:rPr lang="en-US" sz="2400" b="1" dirty="0">
                <a:latin typeface="Times New Roman" pitchFamily="18" charset="0"/>
                <a:cs typeface="Times New Roman" pitchFamily="18" charset="0"/>
              </a:rPr>
              <a:t>As per Page no 332 of Guidance Note on Tax Audit u/s. 44AB of IT Act, 1961 (Revised 2026)</a:t>
            </a:r>
            <a:endParaRPr lang="en-US" sz="2200" b="1" dirty="0">
              <a:latin typeface="Times New Roman" pitchFamily="18" charset="0"/>
              <a:cs typeface="Times New Roman" pitchFamily="18" charset="0"/>
            </a:endParaRPr>
          </a:p>
          <a:p>
            <a:pPr algn="just">
              <a:buNone/>
            </a:pPr>
            <a:r>
              <a:rPr lang="en-GB" sz="2400" dirty="0">
                <a:latin typeface="Times New Roman" pitchFamily="18" charset="0"/>
                <a:cs typeface="Times New Roman" pitchFamily="18" charset="0"/>
              </a:rPr>
              <a:t>75.2 </a:t>
            </a:r>
            <a:r>
              <a:rPr lang="en-US" sz="2400" dirty="0">
                <a:latin typeface="Times New Roman" pitchFamily="18" charset="0"/>
                <a:cs typeface="Times New Roman" pitchFamily="18" charset="0"/>
              </a:rPr>
              <a:t>While calculating these ratios, meaning has to be assigned to the terms used in the above ratios having due regard to the generally accepted accounting principles. </a:t>
            </a:r>
          </a:p>
          <a:p>
            <a:pPr algn="just">
              <a:buNone/>
            </a:pPr>
            <a:r>
              <a:rPr lang="en-US" sz="2400" dirty="0">
                <a:latin typeface="Times New Roman" pitchFamily="18" charset="0"/>
                <a:cs typeface="Times New Roman" pitchFamily="18" charset="0"/>
              </a:rPr>
              <a:t>All the ratios mentioned in this clause are to be calculated in terms of value only.</a:t>
            </a:r>
            <a:endParaRPr lang="en-GB" sz="2400" dirty="0">
              <a:latin typeface="Times New Roman" pitchFamily="18" charset="0"/>
              <a:cs typeface="Times New Roman" pitchFamily="18" charset="0"/>
            </a:endParaRPr>
          </a:p>
          <a:p>
            <a:pPr algn="just">
              <a:buNone/>
            </a:pPr>
            <a:r>
              <a:rPr lang="en-US" sz="2400" b="1" dirty="0">
                <a:latin typeface="Times New Roman" pitchFamily="18" charset="0"/>
                <a:cs typeface="Times New Roman" pitchFamily="18" charset="0"/>
              </a:rPr>
              <a:t>(a) Gross Profit / Gross Margin:</a:t>
            </a:r>
            <a:r>
              <a:rPr lang="en-US" sz="2400" dirty="0">
                <a:latin typeface="Times New Roman" pitchFamily="18" charset="0"/>
                <a:cs typeface="Times New Roman" pitchFamily="18" charset="0"/>
              </a:rPr>
              <a:t> The excess of the proceeds of goods sold and services rendered during a period over their cost, before taking into account administration, selling, distribution and financing expenses. </a:t>
            </a:r>
          </a:p>
          <a:p>
            <a:pPr algn="just">
              <a:buNone/>
            </a:pPr>
            <a:r>
              <a:rPr lang="en-US" sz="2400" dirty="0">
                <a:latin typeface="Times New Roman" pitchFamily="18" charset="0"/>
                <a:cs typeface="Times New Roman" pitchFamily="18" charset="0"/>
              </a:rPr>
              <a:t>When the result of this computation is negative, it is referred to as gross loss.</a:t>
            </a:r>
          </a:p>
          <a:p>
            <a:pPr algn="just">
              <a:buNone/>
            </a:pPr>
            <a:r>
              <a:rPr lang="en-US" sz="2400" b="1" dirty="0">
                <a:latin typeface="Times New Roman" pitchFamily="18" charset="0"/>
                <a:cs typeface="Times New Roman" pitchFamily="18" charset="0"/>
              </a:rPr>
              <a:t>(b) Sales Turnover: </a:t>
            </a:r>
            <a:r>
              <a:rPr lang="en-US" sz="2400" dirty="0">
                <a:latin typeface="Times New Roman" pitchFamily="18" charset="0"/>
                <a:cs typeface="Times New Roman" pitchFamily="18" charset="0"/>
              </a:rPr>
              <a:t>Attention is invited to (Sales, Turnover, Gross receipts) in para 5 of this Guidance Note.</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899522379"/>
      </p:ext>
    </p:extLst>
  </p:cSld>
  <p:clrMapOvr>
    <a:masterClrMapping/>
  </p:clrMapOvr>
</p:sld>
</file>

<file path=ppt/slides/slide7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72055" y="469405"/>
            <a:ext cx="8528453" cy="2887588"/>
          </a:xfrm>
        </p:spPr>
        <p:txBody>
          <a:bodyPr>
            <a:noAutofit/>
          </a:bodyPr>
          <a:lstStyle/>
          <a:p>
            <a:pPr algn="just">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a:t>
            </a:r>
          </a:p>
          <a:p>
            <a:pPr algn="just">
              <a:buNone/>
            </a:pPr>
            <a:endParaRPr lang="en-US" sz="2400" b="1" dirty="0">
              <a:latin typeface="Times New Roman" pitchFamily="18" charset="0"/>
              <a:cs typeface="Times New Roman" pitchFamily="18" charset="0"/>
            </a:endParaRPr>
          </a:p>
          <a:p>
            <a:pPr algn="just">
              <a:buNone/>
            </a:pPr>
            <a:r>
              <a:rPr lang="en-US" sz="2400" b="1" u="sng" dirty="0">
                <a:latin typeface="Times New Roman" pitchFamily="18" charset="0"/>
                <a:cs typeface="Times New Roman" pitchFamily="18" charset="0"/>
              </a:rPr>
              <a:t>In certain cases, scrap sale was not considered while arriving at the figure of ‘turnover’ for Tax Audit Report.</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005329007"/>
      </p:ext>
    </p:extLst>
  </p:cSld>
  <p:clrMapOvr>
    <a:masterClrMapping/>
  </p:clrMapOvr>
</p:sld>
</file>

<file path=ppt/slides/slide7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62890" y="188641"/>
            <a:ext cx="8528453" cy="5760639"/>
          </a:xfrm>
        </p:spPr>
        <p:txBody>
          <a:bodyPr>
            <a:noAutofit/>
          </a:bodyPr>
          <a:lstStyle/>
          <a:p>
            <a:pPr algn="ctr">
              <a:buNone/>
            </a:pPr>
            <a:r>
              <a:rPr lang="en-US" sz="2400" b="1" dirty="0">
                <a:latin typeface="Times New Roman" pitchFamily="18" charset="0"/>
                <a:cs typeface="Times New Roman" pitchFamily="18" charset="0"/>
              </a:rPr>
              <a:t>As per Page no 332 of Guidance Note on Tax Audit u/s. 44AB of IT Act, 1961 (Revised 2026)</a:t>
            </a:r>
          </a:p>
          <a:p>
            <a:pPr algn="just">
              <a:buNone/>
            </a:pPr>
            <a:r>
              <a:rPr lang="en-US" sz="2400" b="1" dirty="0">
                <a:latin typeface="Times New Roman" pitchFamily="18" charset="0"/>
                <a:cs typeface="Times New Roman" pitchFamily="18" charset="0"/>
              </a:rPr>
              <a:t>(c) Net Profit:</a:t>
            </a:r>
            <a:r>
              <a:rPr lang="en-US" sz="2400" dirty="0">
                <a:latin typeface="Times New Roman" pitchFamily="18" charset="0"/>
                <a:cs typeface="Times New Roman" pitchFamily="18" charset="0"/>
              </a:rPr>
              <a:t> The excess of revenue over expenses during a particular accounting period. </a:t>
            </a:r>
          </a:p>
          <a:p>
            <a:pPr algn="just">
              <a:buNone/>
            </a:pPr>
            <a:r>
              <a:rPr lang="en-US" sz="2400" dirty="0">
                <a:latin typeface="Times New Roman" pitchFamily="18" charset="0"/>
                <a:cs typeface="Times New Roman" pitchFamily="18" charset="0"/>
              </a:rPr>
              <a:t>When the result of this computation is negative, it is referred to as net loss. </a:t>
            </a:r>
          </a:p>
          <a:p>
            <a:pPr algn="just">
              <a:buNone/>
            </a:pPr>
            <a:r>
              <a:rPr lang="en-US" sz="2400" dirty="0">
                <a:latin typeface="Times New Roman" pitchFamily="18" charset="0"/>
                <a:cs typeface="Times New Roman" pitchFamily="18" charset="0"/>
              </a:rPr>
              <a:t>It may be noted that the net profit to be shown here in this clause is net profit before tax.</a:t>
            </a:r>
            <a:endParaRPr lang="en-GB" sz="2400" dirty="0">
              <a:latin typeface="Times New Roman" pitchFamily="18" charset="0"/>
              <a:cs typeface="Times New Roman" pitchFamily="18" charset="0"/>
            </a:endParaRPr>
          </a:p>
          <a:p>
            <a:pPr algn="just">
              <a:buNone/>
            </a:pPr>
            <a:endParaRPr lang="en-GB" sz="2400" dirty="0">
              <a:latin typeface="Times New Roman" pitchFamily="18" charset="0"/>
              <a:cs typeface="Times New Roman" pitchFamily="18" charset="0"/>
            </a:endParaRPr>
          </a:p>
          <a:p>
            <a:pPr algn="just">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a:t>
            </a:r>
            <a:endParaRPr lang="en-US" sz="2400" b="1" dirty="0">
              <a:latin typeface="Times New Roman" pitchFamily="18" charset="0"/>
              <a:cs typeface="Times New Roman" pitchFamily="18" charset="0"/>
            </a:endParaRPr>
          </a:p>
          <a:p>
            <a:pPr algn="just">
              <a:buNone/>
            </a:pPr>
            <a:endParaRPr lang="en-US" sz="2400" b="1" u="sng" dirty="0">
              <a:latin typeface="Times New Roman" pitchFamily="18" charset="0"/>
              <a:cs typeface="Times New Roman" pitchFamily="18" charset="0"/>
            </a:endParaRPr>
          </a:p>
          <a:p>
            <a:pPr algn="just">
              <a:buNone/>
            </a:pPr>
            <a:r>
              <a:rPr lang="en-US" sz="2400" b="1" u="sng" dirty="0">
                <a:latin typeface="Times New Roman" pitchFamily="18" charset="0"/>
                <a:cs typeface="Times New Roman" pitchFamily="18" charset="0"/>
              </a:rPr>
              <a:t>However, in certain cases net profit after tax was reported under this clause.</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699296530"/>
      </p:ext>
    </p:extLst>
  </p:cSld>
  <p:clrMapOvr>
    <a:masterClrMapping/>
  </p:clrMapOvr>
</p:sld>
</file>

<file path=ppt/slides/slide7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1"/>
          <p:cNvSpPr>
            <a:spLocks noChangeArrowheads="1"/>
          </p:cNvSpPr>
          <p:nvPr/>
        </p:nvSpPr>
        <p:spPr bwMode="auto">
          <a:xfrm>
            <a:off x="304800" y="417017"/>
            <a:ext cx="8458200"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buNone/>
            </a:pPr>
            <a:r>
              <a:rPr lang="en-US" sz="2400" b="1" dirty="0">
                <a:latin typeface="Times New Roman" pitchFamily="18" charset="0"/>
                <a:cs typeface="Times New Roman" pitchFamily="18" charset="0"/>
              </a:rPr>
              <a:t>As per Page no 332 of Guidance Note on Tax Audit u/s. 44AB of IT Act, 1961 (Revised 2026)</a:t>
            </a:r>
            <a:endParaRPr lang="en-US" altLang="en-US" sz="2000" dirty="0">
              <a:latin typeface="Times New Roman" pitchFamily="18" charset="0"/>
              <a:cs typeface="Times New Roman" pitchFamily="18" charset="0"/>
            </a:endParaRPr>
          </a:p>
          <a:p>
            <a:pPr lvl="0" algn="ctr" fontAlgn="base">
              <a:spcBef>
                <a:spcPct val="0"/>
              </a:spcBef>
              <a:spcAft>
                <a:spcPct val="0"/>
              </a:spcAft>
              <a:tabLst>
                <a:tab pos="700088" algn="l"/>
              </a:tabLst>
            </a:pPr>
            <a:endParaRPr lang="en-GB" sz="2400" b="1" u="sng" dirty="0">
              <a:latin typeface="Times New Roman" pitchFamily="18" charset="0"/>
              <a:cs typeface="Times New Roman" pitchFamily="18" charset="0"/>
            </a:endParaRPr>
          </a:p>
          <a:p>
            <a:pPr lvl="0" algn="just" fontAlgn="base">
              <a:spcBef>
                <a:spcPct val="0"/>
              </a:spcBef>
              <a:spcAft>
                <a:spcPct val="0"/>
              </a:spcAft>
              <a:tabLst>
                <a:tab pos="700088" algn="l"/>
              </a:tabLst>
            </a:pPr>
            <a:r>
              <a:rPr lang="en-GB" sz="2400" dirty="0">
                <a:latin typeface="Times New Roman" pitchFamily="18" charset="0"/>
                <a:cs typeface="Times New Roman" pitchFamily="18" charset="0"/>
              </a:rPr>
              <a:t>75.3 </a:t>
            </a:r>
            <a:r>
              <a:rPr lang="en-US" sz="2400" dirty="0">
                <a:latin typeface="Times New Roman" pitchFamily="18" charset="0"/>
                <a:cs typeface="Times New Roman" pitchFamily="18" charset="0"/>
              </a:rPr>
              <a:t>For the purpose of calculating the ratio mentioned in S. No. (4), only closing stock is to be considered. </a:t>
            </a:r>
          </a:p>
          <a:p>
            <a:pPr lvl="0" algn="just" fontAlgn="base">
              <a:spcBef>
                <a:spcPct val="0"/>
              </a:spcBef>
              <a:spcAft>
                <a:spcPct val="0"/>
              </a:spcAft>
              <a:tabLst>
                <a:tab pos="700088" algn="l"/>
              </a:tabLst>
            </a:pPr>
            <a:r>
              <a:rPr lang="en-US" sz="2400" dirty="0">
                <a:latin typeface="Times New Roman" pitchFamily="18" charset="0"/>
                <a:cs typeface="Times New Roman" pitchFamily="18" charset="0"/>
              </a:rPr>
              <a:t>The term `stock-in-trade' used therein does not include stores and spare parts or loose tools. </a:t>
            </a:r>
          </a:p>
          <a:p>
            <a:pPr lvl="0" algn="just" fontAlgn="base">
              <a:spcBef>
                <a:spcPct val="0"/>
              </a:spcBef>
              <a:spcAft>
                <a:spcPct val="0"/>
              </a:spcAft>
              <a:tabLst>
                <a:tab pos="700088" algn="l"/>
              </a:tabLst>
            </a:pPr>
            <a:r>
              <a:rPr lang="en-US" sz="2400" dirty="0">
                <a:latin typeface="Times New Roman" pitchFamily="18" charset="0"/>
                <a:cs typeface="Times New Roman" pitchFamily="18" charset="0"/>
              </a:rPr>
              <a:t>The term “stock -in-trade” would include only finished goods and would not include the stock of raw material and work-in-progress since the objective here is to compute the stock turnover ratio.</a:t>
            </a:r>
            <a:endParaRPr lang="en-GB" sz="24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3765500351"/>
      </p:ext>
    </p:extLst>
  </p:cSld>
  <p:clrMapOvr>
    <a:masterClrMapping/>
  </p:clrMapOvr>
</p:sld>
</file>

<file path=ppt/slides/slide7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1"/>
          <p:cNvSpPr>
            <a:spLocks noChangeArrowheads="1"/>
          </p:cNvSpPr>
          <p:nvPr/>
        </p:nvSpPr>
        <p:spPr bwMode="auto">
          <a:xfrm>
            <a:off x="304800" y="107915"/>
            <a:ext cx="8458200" cy="458587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buNone/>
            </a:pPr>
            <a:r>
              <a:rPr lang="en-US" sz="2400" b="1" dirty="0">
                <a:latin typeface="Times New Roman" pitchFamily="18" charset="0"/>
                <a:cs typeface="Times New Roman" pitchFamily="18" charset="0"/>
              </a:rPr>
              <a:t>As per Page no 332 of Guidance Note on Tax Audit u/s. 44AB of IT Act, 1961 (Revised 2026)</a:t>
            </a:r>
            <a:endParaRPr lang="en-US" altLang="en-US" sz="2000" dirty="0">
              <a:latin typeface="Times New Roman" pitchFamily="18" charset="0"/>
              <a:cs typeface="Times New Roman" pitchFamily="18" charset="0"/>
            </a:endParaRPr>
          </a:p>
          <a:p>
            <a:pPr lvl="0" algn="ctr" fontAlgn="base">
              <a:spcBef>
                <a:spcPct val="0"/>
              </a:spcBef>
              <a:spcAft>
                <a:spcPct val="0"/>
              </a:spcAft>
              <a:tabLst>
                <a:tab pos="700088" algn="l"/>
              </a:tabLst>
            </a:pPr>
            <a:endParaRPr lang="en-GB" sz="2400" b="1" u="sng" dirty="0">
              <a:latin typeface="Times New Roman" pitchFamily="18" charset="0"/>
              <a:cs typeface="Times New Roman" pitchFamily="18" charset="0"/>
            </a:endParaRPr>
          </a:p>
          <a:p>
            <a:pPr lvl="0" algn="just" fontAlgn="base">
              <a:spcBef>
                <a:spcPct val="0"/>
              </a:spcBef>
              <a:spcAft>
                <a:spcPct val="0"/>
              </a:spcAft>
              <a:tabLst>
                <a:tab pos="700088" algn="l"/>
              </a:tabLst>
            </a:pPr>
            <a:r>
              <a:rPr lang="en-GB" sz="2400" dirty="0">
                <a:latin typeface="Times New Roman" pitchFamily="18" charset="0"/>
                <a:cs typeface="Times New Roman" pitchFamily="18" charset="0"/>
              </a:rPr>
              <a:t>75.4 </a:t>
            </a:r>
            <a:r>
              <a:rPr lang="en-US" sz="2400" dirty="0">
                <a:latin typeface="Times New Roman" pitchFamily="18" charset="0"/>
                <a:cs typeface="Times New Roman" pitchFamily="18" charset="0"/>
              </a:rPr>
              <a:t>Material consumed would, apart from raw material consumed, include stores, spare parts and loose tools.</a:t>
            </a:r>
          </a:p>
          <a:p>
            <a:pPr lvl="0" algn="just" fontAlgn="base">
              <a:spcBef>
                <a:spcPct val="0"/>
              </a:spcBef>
              <a:spcAft>
                <a:spcPct val="0"/>
              </a:spcAft>
              <a:tabLst>
                <a:tab pos="700088" algn="l"/>
              </a:tabLst>
            </a:pPr>
            <a:endParaRPr lang="en-US" sz="2400" dirty="0">
              <a:latin typeface="Times New Roman" pitchFamily="18" charset="0"/>
              <a:cs typeface="Times New Roman" pitchFamily="18" charset="0"/>
            </a:endParaRPr>
          </a:p>
          <a:p>
            <a:pPr lvl="0" algn="just" fontAlgn="base">
              <a:spcBef>
                <a:spcPct val="0"/>
              </a:spcBef>
              <a:spcAft>
                <a:spcPct val="0"/>
              </a:spcAft>
              <a:tabLst>
                <a:tab pos="700088" algn="l"/>
              </a:tabLst>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a:t>
            </a:r>
          </a:p>
          <a:p>
            <a:pPr algn="ctr">
              <a:buNone/>
            </a:pPr>
            <a:endParaRPr lang="en-US" sz="2800" b="1" dirty="0">
              <a:latin typeface="Times New Roman" pitchFamily="18" charset="0"/>
              <a:cs typeface="Times New Roman" pitchFamily="18" charset="0"/>
            </a:endParaRPr>
          </a:p>
          <a:p>
            <a:pPr algn="just">
              <a:buNone/>
            </a:pPr>
            <a:r>
              <a:rPr lang="en-US" sz="2400" b="1" u="sng" dirty="0">
                <a:latin typeface="Times New Roman" pitchFamily="18" charset="0"/>
                <a:cs typeface="Times New Roman" pitchFamily="18" charset="0"/>
              </a:rPr>
              <a:t>In certain cases, the amount of material consumed reported under this clause did not include stores, spare parts and loose tools. The reporting of said ratio was missing in many reports.</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615229546"/>
      </p:ext>
    </p:extLst>
  </p:cSld>
  <p:clrMapOvr>
    <a:masterClrMapping/>
  </p:clrMapOvr>
</p:sld>
</file>

<file path=ppt/slides/slide7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1"/>
          <p:cNvSpPr>
            <a:spLocks noChangeArrowheads="1"/>
          </p:cNvSpPr>
          <p:nvPr/>
        </p:nvSpPr>
        <p:spPr bwMode="auto">
          <a:xfrm>
            <a:off x="304800" y="182245"/>
            <a:ext cx="8458200"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buNone/>
            </a:pPr>
            <a:r>
              <a:rPr lang="en-US" sz="2400" b="1" dirty="0">
                <a:latin typeface="Times New Roman" pitchFamily="18" charset="0"/>
                <a:cs typeface="Times New Roman" pitchFamily="18" charset="0"/>
              </a:rPr>
              <a:t>As per Page no 333 of Guidance Note on Tax Audit u/s. 44AB of IT Act, 1961 (Revised 2026)</a:t>
            </a:r>
            <a:endParaRPr lang="en-US" altLang="en-US" sz="2000" dirty="0">
              <a:latin typeface="Times New Roman" pitchFamily="18" charset="0"/>
              <a:cs typeface="Times New Roman" pitchFamily="18" charset="0"/>
            </a:endParaRPr>
          </a:p>
          <a:p>
            <a:pPr lvl="0" algn="ctr" fontAlgn="base">
              <a:spcBef>
                <a:spcPct val="0"/>
              </a:spcBef>
              <a:spcAft>
                <a:spcPct val="0"/>
              </a:spcAft>
              <a:tabLst>
                <a:tab pos="700088" algn="l"/>
              </a:tabLst>
            </a:pPr>
            <a:endParaRPr lang="en-GB" sz="2400" dirty="0">
              <a:latin typeface="Times New Roman" pitchFamily="18" charset="0"/>
              <a:cs typeface="Times New Roman" pitchFamily="18" charset="0"/>
            </a:endParaRPr>
          </a:p>
          <a:p>
            <a:pPr lvl="0" algn="just" fontAlgn="base">
              <a:spcBef>
                <a:spcPct val="0"/>
              </a:spcBef>
              <a:spcAft>
                <a:spcPct val="0"/>
              </a:spcAft>
              <a:tabLst>
                <a:tab pos="700088" algn="l"/>
              </a:tabLst>
            </a:pPr>
            <a:r>
              <a:rPr lang="en-GB" sz="2400" dirty="0">
                <a:latin typeface="Times New Roman" pitchFamily="18" charset="0"/>
                <a:cs typeface="Times New Roman" pitchFamily="18" charset="0"/>
              </a:rPr>
              <a:t>75.5 </a:t>
            </a:r>
            <a:r>
              <a:rPr lang="en-US" sz="2400" dirty="0">
                <a:latin typeface="Times New Roman" pitchFamily="18" charset="0"/>
                <a:cs typeface="Times New Roman" pitchFamily="18" charset="0"/>
              </a:rPr>
              <a:t>The value of finished goods produced may be arrived at by using the following formula:</a:t>
            </a:r>
          </a:p>
          <a:p>
            <a:pPr lvl="0" algn="just" fontAlgn="base">
              <a:spcBef>
                <a:spcPct val="0"/>
              </a:spcBef>
              <a:spcAft>
                <a:spcPct val="0"/>
              </a:spcAft>
              <a:tabLst>
                <a:tab pos="700088" algn="l"/>
              </a:tabLst>
            </a:pPr>
            <a:r>
              <a:rPr lang="en-US" sz="2400" dirty="0">
                <a:latin typeface="Times New Roman" pitchFamily="18" charset="0"/>
                <a:cs typeface="Times New Roman" pitchFamily="18" charset="0"/>
              </a:rPr>
              <a:t>(a) Raw material consumption 		-</a:t>
            </a:r>
          </a:p>
          <a:p>
            <a:pPr lvl="0" algn="just" fontAlgn="base">
              <a:spcBef>
                <a:spcPct val="0"/>
              </a:spcBef>
              <a:spcAft>
                <a:spcPct val="0"/>
              </a:spcAft>
              <a:tabLst>
                <a:tab pos="700088" algn="l"/>
              </a:tabLst>
            </a:pPr>
            <a:r>
              <a:rPr lang="en-US" sz="2400" dirty="0">
                <a:latin typeface="Times New Roman" pitchFamily="18" charset="0"/>
                <a:cs typeface="Times New Roman" pitchFamily="18" charset="0"/>
              </a:rPr>
              <a:t>(b) Stores and spare parts consumption 	-</a:t>
            </a:r>
          </a:p>
          <a:p>
            <a:pPr lvl="0" algn="just" fontAlgn="base">
              <a:spcBef>
                <a:spcPct val="0"/>
              </a:spcBef>
              <a:spcAft>
                <a:spcPct val="0"/>
              </a:spcAft>
              <a:tabLst>
                <a:tab pos="700088" algn="l"/>
              </a:tabLst>
            </a:pPr>
            <a:r>
              <a:rPr lang="en-US" sz="2400" dirty="0">
                <a:latin typeface="Times New Roman" pitchFamily="18" charset="0"/>
                <a:cs typeface="Times New Roman" pitchFamily="18" charset="0"/>
              </a:rPr>
              <a:t>(c) Wages 					-</a:t>
            </a:r>
          </a:p>
          <a:p>
            <a:pPr lvl="0" algn="just" fontAlgn="base">
              <a:spcBef>
                <a:spcPct val="0"/>
              </a:spcBef>
              <a:spcAft>
                <a:spcPct val="0"/>
              </a:spcAft>
              <a:tabLst>
                <a:tab pos="700088" algn="l"/>
              </a:tabLst>
            </a:pPr>
            <a:r>
              <a:rPr lang="en-US" sz="2400" dirty="0">
                <a:latin typeface="Times New Roman" pitchFamily="18" charset="0"/>
                <a:cs typeface="Times New Roman" pitchFamily="18" charset="0"/>
              </a:rPr>
              <a:t>(d) Other manufacturing expenses 		-</a:t>
            </a:r>
          </a:p>
          <a:p>
            <a:pPr lvl="0" algn="just" fontAlgn="base">
              <a:spcBef>
                <a:spcPct val="0"/>
              </a:spcBef>
              <a:spcAft>
                <a:spcPct val="0"/>
              </a:spcAft>
              <a:tabLst>
                <a:tab pos="700088" algn="l"/>
              </a:tabLst>
            </a:pPr>
            <a:r>
              <a:rPr lang="en-US" sz="2400" dirty="0">
                <a:latin typeface="Times New Roman" pitchFamily="18" charset="0"/>
                <a:cs typeface="Times New Roman" pitchFamily="18" charset="0"/>
              </a:rPr>
              <a:t>excluding depreciation.</a:t>
            </a:r>
          </a:p>
          <a:p>
            <a:pPr lvl="0" algn="just" fontAlgn="base">
              <a:spcBef>
                <a:spcPct val="0"/>
              </a:spcBef>
              <a:spcAft>
                <a:spcPct val="0"/>
              </a:spcAft>
              <a:tabLst>
                <a:tab pos="700088" algn="l"/>
              </a:tabLst>
            </a:pPr>
            <a:r>
              <a:rPr lang="en-US" sz="2400" dirty="0">
                <a:latin typeface="Times New Roman" pitchFamily="18" charset="0"/>
                <a:cs typeface="Times New Roman" pitchFamily="18" charset="0"/>
              </a:rPr>
              <a:t>				Sub total 			-</a:t>
            </a:r>
          </a:p>
          <a:p>
            <a:pPr lvl="0" algn="just" fontAlgn="base">
              <a:spcBef>
                <a:spcPct val="0"/>
              </a:spcBef>
              <a:spcAft>
                <a:spcPct val="0"/>
              </a:spcAft>
              <a:tabLst>
                <a:tab pos="700088" algn="l"/>
              </a:tabLst>
            </a:pPr>
            <a:r>
              <a:rPr lang="en-US" sz="2400" dirty="0">
                <a:latin typeface="Times New Roman" pitchFamily="18" charset="0"/>
                <a:cs typeface="Times New Roman" pitchFamily="18" charset="0"/>
              </a:rPr>
              <a:t>Add : Opening stock in process 		-</a:t>
            </a:r>
          </a:p>
          <a:p>
            <a:pPr lvl="0" algn="just" fontAlgn="base">
              <a:spcBef>
                <a:spcPct val="0"/>
              </a:spcBef>
              <a:spcAft>
                <a:spcPct val="0"/>
              </a:spcAft>
              <a:tabLst>
                <a:tab pos="700088" algn="l"/>
              </a:tabLst>
            </a:pPr>
            <a:r>
              <a:rPr lang="en-US" sz="2400" dirty="0">
                <a:latin typeface="Times New Roman" pitchFamily="18" charset="0"/>
                <a:cs typeface="Times New Roman" pitchFamily="18" charset="0"/>
              </a:rPr>
              <a:t>Deduct : Closing stocks in process 		-</a:t>
            </a:r>
          </a:p>
          <a:p>
            <a:pPr lvl="0" algn="just" fontAlgn="base">
              <a:spcBef>
                <a:spcPct val="0"/>
              </a:spcBef>
              <a:spcAft>
                <a:spcPct val="0"/>
              </a:spcAft>
              <a:tabLst>
                <a:tab pos="700088" algn="l"/>
              </a:tabLst>
            </a:pPr>
            <a:r>
              <a:rPr lang="en-US" sz="2400" dirty="0">
                <a:latin typeface="Times New Roman" pitchFamily="18" charset="0"/>
                <a:cs typeface="Times New Roman" pitchFamily="18" charset="0"/>
              </a:rPr>
              <a:t>Value of finished goods produced 		-</a:t>
            </a:r>
            <a:endParaRPr lang="en-GB" sz="24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807286473"/>
      </p:ext>
    </p:extLst>
  </p:cSld>
  <p:clrMapOvr>
    <a:masterClrMapping/>
  </p:clrMapOvr>
</p:sld>
</file>

<file path=ppt/slides/slide7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2844" y="644950"/>
            <a:ext cx="8786874" cy="4782283"/>
          </a:xfrm>
        </p:spPr>
        <p:txBody>
          <a:bodyPr>
            <a:noAutofit/>
          </a:bodyPr>
          <a:lstStyle/>
          <a:p>
            <a:pPr algn="ctr">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a:t>
            </a:r>
          </a:p>
          <a:p>
            <a:pPr algn="ctr">
              <a:buNone/>
            </a:pPr>
            <a:endParaRPr lang="en-US" sz="2400" b="1" dirty="0">
              <a:latin typeface="Times New Roman" pitchFamily="18" charset="0"/>
              <a:cs typeface="Times New Roman" pitchFamily="18" charset="0"/>
            </a:endParaRPr>
          </a:p>
          <a:p>
            <a:pPr algn="just">
              <a:buNone/>
            </a:pPr>
            <a:r>
              <a:rPr lang="en-US" sz="2400" b="1" u="sng" dirty="0">
                <a:latin typeface="Times New Roman" pitchFamily="18" charset="0"/>
                <a:cs typeface="Times New Roman" pitchFamily="18" charset="0"/>
              </a:rPr>
              <a:t>In certain cases, for calculating stock in trade/ Turnover ratio, average stock was taken instead of calculating stock as per the above-mentioned guidance given in the Guidance Note.</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617343574"/>
      </p:ext>
    </p:extLst>
  </p:cSld>
  <p:clrMapOvr>
    <a:masterClrMapping/>
  </p:clrMapOvr>
</p:sld>
</file>

<file path=ppt/slides/slide7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1"/>
          <p:cNvSpPr>
            <a:spLocks noChangeArrowheads="1"/>
          </p:cNvSpPr>
          <p:nvPr/>
        </p:nvSpPr>
        <p:spPr bwMode="auto">
          <a:xfrm>
            <a:off x="277690" y="332656"/>
            <a:ext cx="8542782" cy="52014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buNone/>
            </a:pPr>
            <a:r>
              <a:rPr lang="en-US" sz="2400" b="1" dirty="0">
                <a:latin typeface="Times New Roman" pitchFamily="18" charset="0"/>
                <a:cs typeface="Times New Roman" pitchFamily="18" charset="0"/>
              </a:rPr>
              <a:t>As per Page no 333 of Guidance Note on Tax Audit u/s. 44AB of IT Act, 1961 (Revised 2026)</a:t>
            </a:r>
          </a:p>
          <a:p>
            <a:pPr algn="ctr">
              <a:buNone/>
            </a:pPr>
            <a:endParaRPr lang="en-US" altLang="en-US" sz="2000" dirty="0">
              <a:latin typeface="Times New Roman" pitchFamily="18" charset="0"/>
              <a:cs typeface="Times New Roman" pitchFamily="18" charset="0"/>
            </a:endParaRPr>
          </a:p>
          <a:p>
            <a:pPr lvl="0" algn="just" fontAlgn="base">
              <a:spcBef>
                <a:spcPct val="0"/>
              </a:spcBef>
              <a:spcAft>
                <a:spcPct val="0"/>
              </a:spcAft>
              <a:tabLst>
                <a:tab pos="700088" algn="l"/>
              </a:tabLst>
            </a:pPr>
            <a:r>
              <a:rPr lang="en-US" sz="2400" dirty="0">
                <a:latin typeface="Times New Roman" pitchFamily="18" charset="0"/>
                <a:cs typeface="Times New Roman" pitchFamily="18" charset="0"/>
              </a:rPr>
              <a:t>75.7 There should be consistency between the numerator and the denominator while calculating the above ratios. </a:t>
            </a:r>
          </a:p>
          <a:p>
            <a:pPr lvl="0" algn="just" fontAlgn="base">
              <a:spcBef>
                <a:spcPct val="0"/>
              </a:spcBef>
              <a:spcAft>
                <a:spcPct val="0"/>
              </a:spcAft>
              <a:tabLst>
                <a:tab pos="700088" algn="l"/>
              </a:tabLst>
            </a:pPr>
            <a:r>
              <a:rPr lang="en-US" sz="2400" dirty="0">
                <a:latin typeface="Times New Roman" pitchFamily="18" charset="0"/>
                <a:cs typeface="Times New Roman" pitchFamily="18" charset="0"/>
              </a:rPr>
              <a:t>Any significant deviation thereof should be pointed out in para 3 of Form 3CA or para 5 of Form 3CB. </a:t>
            </a:r>
          </a:p>
          <a:p>
            <a:pPr lvl="0" algn="just" fontAlgn="base">
              <a:spcBef>
                <a:spcPct val="0"/>
              </a:spcBef>
              <a:spcAft>
                <a:spcPct val="0"/>
              </a:spcAft>
              <a:tabLst>
                <a:tab pos="700088" algn="l"/>
              </a:tabLst>
            </a:pPr>
            <a:endParaRPr lang="en-US" sz="2400" dirty="0">
              <a:latin typeface="Times New Roman" pitchFamily="18" charset="0"/>
              <a:cs typeface="Times New Roman" pitchFamily="18" charset="0"/>
            </a:endParaRPr>
          </a:p>
          <a:p>
            <a:pPr lvl="0" algn="just" fontAlgn="base">
              <a:spcBef>
                <a:spcPct val="0"/>
              </a:spcBef>
              <a:spcAft>
                <a:spcPct val="0"/>
              </a:spcAft>
              <a:tabLst>
                <a:tab pos="700088" algn="l"/>
              </a:tabLst>
            </a:pPr>
            <a:r>
              <a:rPr lang="en-US" sz="2400" dirty="0">
                <a:latin typeface="Times New Roman" pitchFamily="18" charset="0"/>
                <a:cs typeface="Times New Roman" pitchFamily="18" charset="0"/>
              </a:rPr>
              <a:t>75.8 The relevant previous year figures are to be taken from last previous year audit report or the reinstated figures to make the ratios comparable with current year. </a:t>
            </a:r>
          </a:p>
          <a:p>
            <a:pPr lvl="0" algn="just" fontAlgn="base">
              <a:spcBef>
                <a:spcPct val="0"/>
              </a:spcBef>
              <a:spcAft>
                <a:spcPct val="0"/>
              </a:spcAft>
              <a:tabLst>
                <a:tab pos="700088" algn="l"/>
              </a:tabLst>
            </a:pPr>
            <a:r>
              <a:rPr lang="en-US" sz="2400" dirty="0">
                <a:latin typeface="Times New Roman" pitchFamily="18" charset="0"/>
                <a:cs typeface="Times New Roman" pitchFamily="18" charset="0"/>
              </a:rPr>
              <a:t>In case, the preceding previous year is not subject to audit, nothing should be mentioned in the relevant column and the same should be disclosed in the observation para of Form No.3CA/Form No.3CB</a:t>
            </a:r>
            <a:endParaRPr lang="en-GB" sz="24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095603922"/>
      </p:ext>
    </p:extLst>
  </p:cSld>
  <p:clrMapOvr>
    <a:masterClrMapping/>
  </p:clrMapOvr>
</p:sld>
</file>

<file path=ppt/slides/slide7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1"/>
          <p:cNvSpPr>
            <a:spLocks noChangeArrowheads="1"/>
          </p:cNvSpPr>
          <p:nvPr/>
        </p:nvSpPr>
        <p:spPr bwMode="auto">
          <a:xfrm>
            <a:off x="192262" y="260648"/>
            <a:ext cx="8628210" cy="31085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buNone/>
            </a:pPr>
            <a:r>
              <a:rPr lang="en-IN" sz="2400" b="1" dirty="0">
                <a:latin typeface="Times New Roman" panose="02020603050405020304" pitchFamily="18" charset="0"/>
                <a:cs typeface="Times New Roman" panose="02020603050405020304" pitchFamily="18" charset="0"/>
              </a:rPr>
              <a:t>OBSERVATION ON </a:t>
            </a:r>
            <a:r>
              <a:rPr lang="en-GB" sz="2400" b="1" dirty="0">
                <a:latin typeface="Times New Roman" panose="02020603050405020304" pitchFamily="18" charset="0"/>
                <a:cs typeface="Times New Roman" panose="02020603050405020304" pitchFamily="18" charset="0"/>
              </a:rPr>
              <a:t>STUDY ON COMPLIANCES IN REPORTING IN TAX AUDIT REPORT DATED 20.06.2022</a:t>
            </a:r>
          </a:p>
          <a:p>
            <a:pPr algn="ctr">
              <a:buNone/>
            </a:pPr>
            <a:endParaRPr lang="en-US" sz="2800" b="1" dirty="0">
              <a:latin typeface="Times New Roman" pitchFamily="18" charset="0"/>
              <a:cs typeface="Times New Roman" pitchFamily="18" charset="0"/>
            </a:endParaRPr>
          </a:p>
          <a:p>
            <a:pPr algn="just">
              <a:buNone/>
            </a:pPr>
            <a:r>
              <a:rPr lang="en-US" sz="2400" b="1" u="sng" dirty="0">
                <a:latin typeface="Times New Roman" pitchFamily="18" charset="0"/>
                <a:cs typeface="Times New Roman" pitchFamily="18" charset="0"/>
              </a:rPr>
              <a:t>While reviewing various tax audit reports it was observed that there were mismatch of figures in the material consumed reported in respect of preceding previous years. However, nothing was mentioned / reported under Clause (3) of Form No.3CA or Clause (5) of Form No.3CB, as the case may be.</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738193922"/>
      </p:ext>
    </p:extLst>
  </p:cSld>
  <p:clrMapOvr>
    <a:masterClrMapping/>
  </p:clrMapOvr>
</p:sld>
</file>

<file path=ppt/slides/slide7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457200" y="1066800"/>
          <a:ext cx="8305800" cy="1554456"/>
        </p:xfrm>
        <a:graphic>
          <a:graphicData uri="http://schemas.openxmlformats.org/drawingml/2006/table">
            <a:tbl>
              <a:tblPr firstRow="1" bandRow="1">
                <a:tableStyleId>{5940675A-B579-460E-94D1-54222C63F5DA}</a:tableStyleId>
              </a:tblPr>
              <a:tblGrid>
                <a:gridCol w="8305800">
                  <a:extLst>
                    <a:ext uri="{9D8B030D-6E8A-4147-A177-3AD203B41FA5}">
                      <a16:colId xmlns:a16="http://schemas.microsoft.com/office/drawing/2014/main" val="20000"/>
                    </a:ext>
                  </a:extLst>
                </a:gridCol>
              </a:tblGrid>
              <a:tr h="1142988">
                <a:tc>
                  <a:txBody>
                    <a:bodyPr/>
                    <a:lstStyle/>
                    <a:p>
                      <a:pPr algn="just"/>
                      <a:r>
                        <a:rPr lang="en-US" sz="2400" b="0" i="0" kern="1200" dirty="0">
                          <a:solidFill>
                            <a:schemeClr val="tx1"/>
                          </a:solidFill>
                          <a:latin typeface="Times New Roman" pitchFamily="18" charset="0"/>
                          <a:ea typeface="+mn-ea"/>
                          <a:cs typeface="Times New Roman" pitchFamily="18" charset="0"/>
                        </a:rPr>
                        <a:t> </a:t>
                      </a:r>
                      <a:r>
                        <a:rPr lang="en-US" sz="2400" b="0" i="0" u="none" kern="1200" dirty="0">
                          <a:solidFill>
                            <a:schemeClr val="tx1"/>
                          </a:solidFill>
                          <a:latin typeface="Times New Roman" pitchFamily="18" charset="0"/>
                          <a:ea typeface="+mn-ea"/>
                          <a:cs typeface="Times New Roman" pitchFamily="18" charset="0"/>
                        </a:rPr>
                        <a:t>41. Please furnish the details of demand raised or refund issued during the previous year under any tax laws other than Income Tax Act, 1961 and Wealth Tax Act, 1957 along with details of relevant proceedings. </a:t>
                      </a:r>
                      <a:endParaRPr lang="en-US" sz="2400" b="1" i="0" u="sng" kern="1200" dirty="0">
                        <a:solidFill>
                          <a:schemeClr val="tx1"/>
                        </a:solidFill>
                        <a:latin typeface="Times New Roman" pitchFamily="18" charset="0"/>
                        <a:ea typeface="+mn-ea"/>
                        <a:cs typeface="Times New Roman" pitchFamily="18" charset="0"/>
                      </a:endParaRPr>
                    </a:p>
                  </a:txBody>
                  <a:tcPr marT="45708" marB="45708"/>
                </a:tc>
                <a:extLst>
                  <a:ext uri="{0D108BD9-81ED-4DB2-BD59-A6C34878D82A}">
                    <a16:rowId xmlns:a16="http://schemas.microsoft.com/office/drawing/2014/main" val="10000"/>
                  </a:ext>
                </a:extLst>
              </a:tr>
            </a:tbl>
          </a:graphicData>
        </a:graphic>
      </p:graphicFrame>
      <p:sp>
        <p:nvSpPr>
          <p:cNvPr id="6" name="Rectangle 5"/>
          <p:cNvSpPr>
            <a:spLocks noChangeArrowheads="1"/>
          </p:cNvSpPr>
          <p:nvPr/>
        </p:nvSpPr>
        <p:spPr bwMode="auto">
          <a:xfrm>
            <a:off x="381000" y="2286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- 41</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7620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5" name="Rectangle 4"/>
          <p:cNvSpPr>
            <a:spLocks noChangeArrowheads="1"/>
          </p:cNvSpPr>
          <p:nvPr/>
        </p:nvSpPr>
        <p:spPr bwMode="auto">
          <a:xfrm>
            <a:off x="381000" y="2286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- 41</a:t>
            </a: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3D1BAB61-6977-C67E-FC5C-2BE07C0C75BF}"/>
              </a:ext>
            </a:extLst>
          </p:cNvPr>
          <p:cNvPicPr>
            <a:picLocks noChangeAspect="1"/>
          </p:cNvPicPr>
          <p:nvPr/>
        </p:nvPicPr>
        <p:blipFill>
          <a:blip r:embed="rId3"/>
          <a:stretch>
            <a:fillRect/>
          </a:stretch>
        </p:blipFill>
        <p:spPr>
          <a:xfrm>
            <a:off x="228600" y="1227237"/>
            <a:ext cx="8807896" cy="3209875"/>
          </a:xfrm>
          <a:prstGeom prst="rect">
            <a:avLst/>
          </a:prstGeom>
        </p:spPr>
      </p:pic>
      <p:pic>
        <p:nvPicPr>
          <p:cNvPr id="6" name="Picture 5">
            <a:extLst>
              <a:ext uri="{FF2B5EF4-FFF2-40B4-BE49-F238E27FC236}">
                <a16:creationId xmlns:a16="http://schemas.microsoft.com/office/drawing/2014/main" id="{7E886844-66B5-49F0-AC9C-4E23AED707B2}"/>
              </a:ext>
            </a:extLst>
          </p:cNvPr>
          <p:cNvPicPr>
            <a:picLocks noChangeAspect="1"/>
          </p:cNvPicPr>
          <p:nvPr/>
        </p:nvPicPr>
        <p:blipFill>
          <a:blip r:embed="rId4"/>
          <a:stretch>
            <a:fillRect/>
          </a:stretch>
        </p:blipFill>
        <p:spPr>
          <a:xfrm>
            <a:off x="4226130" y="2353817"/>
            <a:ext cx="4810366" cy="4166590"/>
          </a:xfrm>
          <a:prstGeom prst="rect">
            <a:avLst/>
          </a:prstGeom>
        </p:spPr>
      </p:pic>
    </p:spTree>
  </p:cSld>
  <p:clrMapOvr>
    <a:masterClrMapping/>
  </p:clrMapOvr>
</p:sld>
</file>

<file path=ppt/slides/slide7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0642" name="Picture 3"/>
          <p:cNvPicPr>
            <a:picLocks noChangeAspect="1" noChangeArrowheads="1"/>
          </p:cNvPicPr>
          <p:nvPr/>
        </p:nvPicPr>
        <p:blipFill>
          <a:blip r:embed="rId2"/>
          <a:srcRect t="3333" r="2499"/>
          <a:stretch>
            <a:fillRect/>
          </a:stretch>
        </p:blipFill>
        <p:spPr bwMode="auto">
          <a:xfrm>
            <a:off x="141288" y="41275"/>
            <a:ext cx="8915400" cy="6629400"/>
          </a:xfrm>
          <a:prstGeom prst="rect">
            <a:avLst/>
          </a:prstGeom>
          <a:noFill/>
          <a:ln w="9525">
            <a:noFill/>
            <a:miter lim="800000"/>
            <a:headEnd/>
            <a:tailEnd/>
          </a:ln>
        </p:spPr>
      </p:pic>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1666" name="Picture 2"/>
          <p:cNvPicPr>
            <a:picLocks noChangeAspect="1" noChangeArrowheads="1"/>
          </p:cNvPicPr>
          <p:nvPr/>
        </p:nvPicPr>
        <p:blipFill>
          <a:blip r:embed="rId2"/>
          <a:srcRect/>
          <a:stretch>
            <a:fillRect/>
          </a:stretch>
        </p:blipFill>
        <p:spPr bwMode="auto">
          <a:xfrm>
            <a:off x="190500" y="228600"/>
            <a:ext cx="8763000" cy="6400800"/>
          </a:xfrm>
          <a:prstGeom prst="rect">
            <a:avLst/>
          </a:prstGeom>
          <a:noFill/>
          <a:ln w="9525">
            <a:noFill/>
            <a:miter lim="800000"/>
            <a:headEnd/>
            <a:tailEnd/>
          </a:ln>
        </p:spPr>
      </p:pic>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Content Placeholder 4"/>
          <p:cNvSpPr>
            <a:spLocks noGrp="1"/>
          </p:cNvSpPr>
          <p:nvPr>
            <p:ph idx="1"/>
          </p:nvPr>
        </p:nvSpPr>
        <p:spPr>
          <a:xfrm>
            <a:off x="250138" y="44624"/>
            <a:ext cx="8567525" cy="6192688"/>
          </a:xfrm>
        </p:spPr>
        <p:txBody>
          <a:bodyPr>
            <a:noAutofit/>
          </a:bodyPr>
          <a:lstStyle/>
          <a:p>
            <a:pPr algn="ctr">
              <a:buNone/>
            </a:pPr>
            <a:r>
              <a:rPr lang="en-US" sz="2400" b="1" dirty="0">
                <a:latin typeface="Times New Roman" pitchFamily="18" charset="0"/>
                <a:cs typeface="Times New Roman" pitchFamily="18" charset="0"/>
              </a:rPr>
              <a:t>As per Page no 333 &amp; 334 of Guidance Note on Tax Audit u/s. 44AB of IT Act, 1961 (Revised 2026)</a:t>
            </a:r>
            <a:endParaRPr lang="en-US" sz="2000" b="1" dirty="0">
              <a:latin typeface="Times New Roman" pitchFamily="18" charset="0"/>
              <a:cs typeface="Times New Roman" pitchFamily="18" charset="0"/>
            </a:endParaRPr>
          </a:p>
          <a:p>
            <a:pPr algn="ctr">
              <a:buNone/>
            </a:pPr>
            <a:endParaRPr lang="en-US" altLang="en-US" sz="1800" dirty="0">
              <a:latin typeface="Times New Roman" pitchFamily="18" charset="0"/>
              <a:cs typeface="Times New Roman" pitchFamily="18" charset="0"/>
            </a:endParaRPr>
          </a:p>
          <a:p>
            <a:pPr algn="just">
              <a:buNone/>
            </a:pPr>
            <a:r>
              <a:rPr lang="en-US" altLang="en-US" sz="2200" dirty="0">
                <a:solidFill>
                  <a:schemeClr val="tx1"/>
                </a:solidFill>
                <a:latin typeface="Times New Roman" pitchFamily="18" charset="0"/>
                <a:cs typeface="Times New Roman" pitchFamily="18" charset="0"/>
              </a:rPr>
              <a:t>76.1 </a:t>
            </a:r>
            <a:r>
              <a:rPr lang="en-US" altLang="en-US" sz="2200" dirty="0">
                <a:latin typeface="Times New Roman" pitchFamily="18" charset="0"/>
                <a:cs typeface="Times New Roman" pitchFamily="18" charset="0"/>
              </a:rPr>
              <a:t>The auditee may be assessed under various tax laws other than Income-tax Act, 1961 and Wealth-tax Act, 1957 resulting into a demand order or a refund order. </a:t>
            </a:r>
          </a:p>
          <a:p>
            <a:pPr algn="just">
              <a:buNone/>
            </a:pPr>
            <a:r>
              <a:rPr lang="en-US" altLang="en-US" sz="2200" dirty="0">
                <a:latin typeface="Times New Roman" pitchFamily="18" charset="0"/>
                <a:cs typeface="Times New Roman" pitchFamily="18" charset="0"/>
              </a:rPr>
              <a:t>The tax auditor should obtain a copy of all the demand/ refund orders issued by the governmental authorities during the previous year and received by the </a:t>
            </a:r>
            <a:r>
              <a:rPr lang="en-US" altLang="en-US" sz="2200" dirty="0" err="1">
                <a:latin typeface="Times New Roman" pitchFamily="18" charset="0"/>
                <a:cs typeface="Times New Roman" pitchFamily="18" charset="0"/>
              </a:rPr>
              <a:t>assessee</a:t>
            </a:r>
            <a:r>
              <a:rPr lang="en-US" altLang="en-US" sz="2200" dirty="0">
                <a:latin typeface="Times New Roman" pitchFamily="18" charset="0"/>
                <a:cs typeface="Times New Roman" pitchFamily="18" charset="0"/>
              </a:rPr>
              <a:t> up to the date of audit under any tax laws other than Income Tax Act and Wealth Tax Act. </a:t>
            </a:r>
          </a:p>
          <a:p>
            <a:pPr algn="just">
              <a:buNone/>
            </a:pPr>
            <a:r>
              <a:rPr lang="en-US" altLang="en-US" sz="2200" b="1" u="sng" dirty="0">
                <a:latin typeface="Times New Roman" pitchFamily="18" charset="0"/>
                <a:cs typeface="Times New Roman" pitchFamily="18" charset="0"/>
              </a:rPr>
              <a:t>Normally, the tax laws such as Goods and Service Tax (GST), Central Excise Duty, Service Tax, Customs Duty, Value Added Tax, Central Sales Tax, Professional Tax etc. would be covered under as tax laws. </a:t>
            </a:r>
          </a:p>
          <a:p>
            <a:pPr algn="just">
              <a:buNone/>
            </a:pPr>
            <a:r>
              <a:rPr lang="en-US" altLang="en-US" sz="2200" dirty="0">
                <a:latin typeface="Times New Roman" pitchFamily="18" charset="0"/>
                <a:cs typeface="Times New Roman" pitchFamily="18" charset="0"/>
              </a:rPr>
              <a:t>However, the auditor should exercise his professional judgment in determining the applicability to relevant tax laws for reporting under this clause.</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Content Placeholder 4"/>
          <p:cNvSpPr>
            <a:spLocks noGrp="1"/>
          </p:cNvSpPr>
          <p:nvPr>
            <p:ph idx="1"/>
          </p:nvPr>
        </p:nvSpPr>
        <p:spPr>
          <a:xfrm>
            <a:off x="67618" y="44624"/>
            <a:ext cx="8834388" cy="6172200"/>
          </a:xfrm>
        </p:spPr>
        <p:txBody>
          <a:bodyPr>
            <a:noAutofit/>
          </a:bodyPr>
          <a:lstStyle/>
          <a:p>
            <a:pPr algn="ctr">
              <a:buNone/>
            </a:pPr>
            <a:r>
              <a:rPr lang="en-US" sz="2400" b="1" dirty="0">
                <a:latin typeface="Times New Roman" pitchFamily="18" charset="0"/>
                <a:cs typeface="Times New Roman" pitchFamily="18" charset="0"/>
              </a:rPr>
              <a:t>As per Page no 334 of Guidance Note on Tax Audit u/s. 44AB of IT Act, 1961 (Revised 2026)</a:t>
            </a:r>
            <a:endParaRPr lang="en-US" altLang="en-US" sz="2000" dirty="0">
              <a:latin typeface="Times New Roman" pitchFamily="18" charset="0"/>
              <a:cs typeface="Times New Roman" pitchFamily="18" charset="0"/>
            </a:endParaRPr>
          </a:p>
          <a:p>
            <a:pPr algn="just" eaLnBrk="1" hangingPunct="1">
              <a:buFont typeface="Arial" pitchFamily="34" charset="0"/>
              <a:buNone/>
            </a:pPr>
            <a:r>
              <a:rPr lang="en-US" altLang="en-US" sz="2050" dirty="0">
                <a:solidFill>
                  <a:schemeClr val="tx1"/>
                </a:solidFill>
                <a:latin typeface="Times New Roman" pitchFamily="18" charset="0"/>
                <a:cs typeface="Times New Roman" pitchFamily="18" charset="0"/>
              </a:rPr>
              <a:t>76.2 </a:t>
            </a:r>
            <a:r>
              <a:rPr lang="en-US" altLang="en-US" sz="2050" b="1" u="sng" dirty="0">
                <a:solidFill>
                  <a:schemeClr val="tx1"/>
                </a:solidFill>
                <a:latin typeface="Times New Roman" pitchFamily="18" charset="0"/>
                <a:cs typeface="Times New Roman" pitchFamily="18" charset="0"/>
              </a:rPr>
              <a:t>It may be noted that even though the demand/refund order is issued during the previous year, it may pertain to a period other than the relevant previous year. </a:t>
            </a:r>
          </a:p>
          <a:p>
            <a:pPr algn="just" eaLnBrk="1" hangingPunct="1">
              <a:buFont typeface="Arial" pitchFamily="34" charset="0"/>
              <a:buNone/>
            </a:pPr>
            <a:r>
              <a:rPr lang="en-US" altLang="en-US" sz="2050" b="1" dirty="0">
                <a:latin typeface="Times New Roman" pitchFamily="18" charset="0"/>
                <a:cs typeface="Times New Roman" pitchFamily="18" charset="0"/>
              </a:rPr>
              <a:t>	</a:t>
            </a:r>
            <a:r>
              <a:rPr lang="en-US" altLang="en-US" sz="2050" b="1" u="sng" dirty="0">
                <a:solidFill>
                  <a:schemeClr val="tx1"/>
                </a:solidFill>
                <a:latin typeface="Times New Roman" pitchFamily="18" charset="0"/>
                <a:cs typeface="Times New Roman" pitchFamily="18" charset="0"/>
              </a:rPr>
              <a:t>In such cases also, reporting has to be done under this clause.</a:t>
            </a:r>
            <a:endParaRPr lang="en-US" altLang="en-US" sz="2050" dirty="0">
              <a:solidFill>
                <a:schemeClr val="tx1"/>
              </a:solidFill>
              <a:latin typeface="Times New Roman" pitchFamily="18" charset="0"/>
              <a:cs typeface="Times New Roman" pitchFamily="18" charset="0"/>
            </a:endParaRPr>
          </a:p>
          <a:p>
            <a:pPr algn="just" eaLnBrk="1" hangingPunct="1">
              <a:buFont typeface="Arial" pitchFamily="34" charset="0"/>
              <a:buNone/>
            </a:pPr>
            <a:r>
              <a:rPr lang="en-US" altLang="en-US" sz="2050" dirty="0">
                <a:solidFill>
                  <a:schemeClr val="tx1"/>
                </a:solidFill>
                <a:latin typeface="Times New Roman" pitchFamily="18" charset="0"/>
                <a:cs typeface="Times New Roman" pitchFamily="18" charset="0"/>
              </a:rPr>
              <a:t>	The tax auditor should verify the books of account and the orders passed by the respective Department(s) for ascertaining whether any such demand has been raised or refund order has been issued under any other tax law and accordingly report the same.</a:t>
            </a:r>
          </a:p>
          <a:p>
            <a:pPr algn="just">
              <a:buNone/>
            </a:pPr>
            <a:r>
              <a:rPr lang="en-US" altLang="en-US" sz="2050" dirty="0">
                <a:solidFill>
                  <a:schemeClr val="tx1"/>
                </a:solidFill>
                <a:latin typeface="Times New Roman" pitchFamily="18" charset="0"/>
                <a:cs typeface="Times New Roman" pitchFamily="18" charset="0"/>
              </a:rPr>
              <a:t>	</a:t>
            </a:r>
            <a:r>
              <a:rPr lang="en-US" altLang="en-US" sz="2050" b="1" u="sng" dirty="0">
                <a:latin typeface="Times New Roman" pitchFamily="18" charset="0"/>
                <a:cs typeface="Times New Roman" pitchFamily="18" charset="0"/>
              </a:rPr>
              <a:t>It is advisable to cross verify the demands from online portal of the respective Department. </a:t>
            </a:r>
          </a:p>
          <a:p>
            <a:pPr algn="just">
              <a:buNone/>
            </a:pPr>
            <a:r>
              <a:rPr lang="en-US" altLang="en-US" sz="2050" b="1" dirty="0">
                <a:latin typeface="Times New Roman" pitchFamily="18" charset="0"/>
                <a:cs typeface="Times New Roman" pitchFamily="18" charset="0"/>
              </a:rPr>
              <a:t>	</a:t>
            </a:r>
            <a:r>
              <a:rPr lang="en-US" altLang="en-US" sz="2050" b="1" u="sng" dirty="0">
                <a:latin typeface="Times New Roman" pitchFamily="18" charset="0"/>
                <a:cs typeface="Times New Roman" pitchFamily="18" charset="0"/>
              </a:rPr>
              <a:t>If there is any adjustment of refund against any demand, the same should be reported under this clause.</a:t>
            </a:r>
          </a:p>
          <a:p>
            <a:pPr algn="just">
              <a:buNone/>
            </a:pPr>
            <a:r>
              <a:rPr lang="en-US" altLang="en-US" sz="2050" b="1" dirty="0">
                <a:latin typeface="Times New Roman" pitchFamily="18" charset="0"/>
                <a:cs typeface="Times New Roman" pitchFamily="18" charset="0"/>
              </a:rPr>
              <a:t>	</a:t>
            </a:r>
            <a:r>
              <a:rPr lang="en-US" altLang="en-US" sz="2050" b="1" u="sng" dirty="0">
                <a:latin typeface="Times New Roman" pitchFamily="18" charset="0"/>
                <a:cs typeface="Times New Roman" pitchFamily="18" charset="0"/>
              </a:rPr>
              <a:t>Management representation should be obtained from the </a:t>
            </a:r>
            <a:r>
              <a:rPr lang="en-US" altLang="en-US" sz="2050" b="1" u="sng" dirty="0" err="1">
                <a:latin typeface="Times New Roman" pitchFamily="18" charset="0"/>
                <a:cs typeface="Times New Roman" pitchFamily="18" charset="0"/>
              </a:rPr>
              <a:t>assessee</a:t>
            </a:r>
            <a:r>
              <a:rPr lang="en-US" altLang="en-US" sz="2050" b="1" u="sng" dirty="0">
                <a:latin typeface="Times New Roman" pitchFamily="18" charset="0"/>
                <a:cs typeface="Times New Roman" pitchFamily="18" charset="0"/>
              </a:rPr>
              <a:t>.</a:t>
            </a:r>
            <a:endParaRPr lang="en-GB" altLang="en-US" sz="2050" dirty="0">
              <a:latin typeface="Times New Roman" pitchFamily="18" charset="0"/>
              <a:cs typeface="Times New Roman" pitchFamily="18" charset="0"/>
            </a:endParaRPr>
          </a:p>
          <a:p>
            <a:pPr algn="just">
              <a:buNone/>
            </a:pPr>
            <a:r>
              <a:rPr lang="en-GB" altLang="en-US" sz="2050" dirty="0">
                <a:latin typeface="Times New Roman" pitchFamily="18" charset="0"/>
                <a:cs typeface="Times New Roman" pitchFamily="18" charset="0"/>
              </a:rPr>
              <a:t>	</a:t>
            </a:r>
            <a:r>
              <a:rPr lang="en-US" altLang="en-US" sz="2050" b="1" u="sng" dirty="0">
                <a:latin typeface="Times New Roman" pitchFamily="18" charset="0"/>
                <a:cs typeface="Times New Roman" pitchFamily="18" charset="0"/>
              </a:rPr>
              <a:t>In case of corporate </a:t>
            </a:r>
            <a:r>
              <a:rPr lang="en-US" altLang="en-US" sz="2050" b="1" u="sng" dirty="0" err="1">
                <a:latin typeface="Times New Roman" pitchFamily="18" charset="0"/>
                <a:cs typeface="Times New Roman" pitchFamily="18" charset="0"/>
              </a:rPr>
              <a:t>assessee</a:t>
            </a:r>
            <a:r>
              <a:rPr lang="en-US" altLang="en-US" sz="2050" b="1" u="sng" dirty="0">
                <a:latin typeface="Times New Roman" pitchFamily="18" charset="0"/>
                <a:cs typeface="Times New Roman" pitchFamily="18" charset="0"/>
              </a:rPr>
              <a:t>, the auditor should check the said details with the disclosures of contingent liabilities in the audited financials, and disclosures in statutory auditor’s report pursuant to CARO, if applicable.</a:t>
            </a:r>
            <a:endParaRPr lang="en-US" altLang="en-US" sz="2050" b="1" u="sng"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4" name="Content Placeholder 4"/>
          <p:cNvSpPr>
            <a:spLocks noGrp="1"/>
          </p:cNvSpPr>
          <p:nvPr>
            <p:ph idx="1"/>
          </p:nvPr>
        </p:nvSpPr>
        <p:spPr>
          <a:xfrm>
            <a:off x="142064" y="260648"/>
            <a:ext cx="8783673" cy="6172200"/>
          </a:xfrm>
        </p:spPr>
        <p:txBody>
          <a:bodyPr>
            <a:normAutofit/>
          </a:bodyPr>
          <a:lstStyle/>
          <a:p>
            <a:pPr algn="ctr">
              <a:buNone/>
            </a:pPr>
            <a:r>
              <a:rPr lang="en-US" sz="2400" b="1" dirty="0">
                <a:latin typeface="Times New Roman" pitchFamily="18" charset="0"/>
                <a:cs typeface="Times New Roman" pitchFamily="18" charset="0"/>
              </a:rPr>
              <a:t>As per Page no 334 of Guidance Note on Tax Audit u/s. 44AB of IT Act, 1961 (Revised 2026)</a:t>
            </a:r>
            <a:endParaRPr lang="en-US" altLang="en-US" sz="2000" dirty="0">
              <a:latin typeface="Times New Roman" pitchFamily="18" charset="0"/>
              <a:cs typeface="Times New Roman" pitchFamily="18" charset="0"/>
            </a:endParaRPr>
          </a:p>
          <a:p>
            <a:pPr algn="just">
              <a:buNone/>
            </a:pPr>
            <a:r>
              <a:rPr lang="en-US" altLang="en-US" sz="2400" dirty="0">
                <a:solidFill>
                  <a:schemeClr val="tx1"/>
                </a:solidFill>
                <a:latin typeface="Times New Roman" pitchFamily="18" charset="0"/>
                <a:cs typeface="Times New Roman" pitchFamily="18" charset="0"/>
              </a:rPr>
              <a:t>76.3 </a:t>
            </a:r>
            <a:r>
              <a:rPr lang="en-US" altLang="en-US" sz="2400" dirty="0">
                <a:latin typeface="Times New Roman" pitchFamily="18" charset="0"/>
                <a:cs typeface="Times New Roman" pitchFamily="18" charset="0"/>
              </a:rPr>
              <a:t>It is recommended that the tax auditor maintains the following information in his working papers for the purpose of verifying the reporting in this clause in the format provided in the e-filing utility:</a:t>
            </a:r>
            <a:endParaRPr lang="en-GB" altLang="en-US" sz="2400" dirty="0">
              <a:latin typeface="Times New Roman" pitchFamily="18" charset="0"/>
              <a:cs typeface="Times New Roman" pitchFamily="18" charset="0"/>
            </a:endParaRPr>
          </a:p>
          <a:p>
            <a:pPr algn="just">
              <a:buNone/>
            </a:pPr>
            <a:endParaRPr lang="en-GB" altLang="en-US" sz="2400" dirty="0">
              <a:latin typeface="Times New Roman" pitchFamily="18" charset="0"/>
              <a:cs typeface="Times New Roman" pitchFamily="18" charset="0"/>
            </a:endParaRPr>
          </a:p>
          <a:p>
            <a:pPr algn="just">
              <a:buNone/>
            </a:pPr>
            <a:endParaRPr lang="en-GB" altLang="en-US" sz="2400" dirty="0">
              <a:latin typeface="Times New Roman" pitchFamily="18" charset="0"/>
              <a:cs typeface="Times New Roman" pitchFamily="18" charset="0"/>
            </a:endParaRPr>
          </a:p>
          <a:p>
            <a:pPr algn="just">
              <a:buNone/>
            </a:pPr>
            <a:endParaRPr lang="en-GB" altLang="en-US" sz="2400" dirty="0">
              <a:latin typeface="Times New Roman" pitchFamily="18" charset="0"/>
              <a:cs typeface="Times New Roman" pitchFamily="18" charset="0"/>
            </a:endParaRPr>
          </a:p>
          <a:p>
            <a:pPr algn="just">
              <a:buNone/>
            </a:pPr>
            <a:endParaRPr lang="en-GB" altLang="en-US" sz="2400" dirty="0">
              <a:latin typeface="Times New Roman" pitchFamily="18" charset="0"/>
              <a:cs typeface="Times New Roman" pitchFamily="18" charset="0"/>
            </a:endParaRPr>
          </a:p>
          <a:p>
            <a:pPr algn="just">
              <a:buNone/>
            </a:pPr>
            <a:endParaRPr lang="en-GB" altLang="en-US" sz="2400" dirty="0">
              <a:latin typeface="Times New Roman" pitchFamily="18" charset="0"/>
              <a:cs typeface="Times New Roman" pitchFamily="18" charset="0"/>
            </a:endParaRPr>
          </a:p>
          <a:p>
            <a:pPr algn="just">
              <a:buNone/>
            </a:pPr>
            <a:endParaRPr lang="en-GB" altLang="en-US" sz="2400" dirty="0">
              <a:latin typeface="Times New Roman" pitchFamily="18" charset="0"/>
              <a:cs typeface="Times New Roman" pitchFamily="18" charset="0"/>
            </a:endParaRPr>
          </a:p>
          <a:p>
            <a:pPr algn="just">
              <a:buNone/>
            </a:pPr>
            <a:r>
              <a:rPr lang="en-GB" altLang="en-US" sz="2400" dirty="0">
                <a:latin typeface="Times New Roman" pitchFamily="18" charset="0"/>
                <a:cs typeface="Times New Roman" pitchFamily="18" charset="0"/>
              </a:rPr>
              <a:t>76.4 </a:t>
            </a:r>
            <a:r>
              <a:rPr lang="en-US" altLang="en-US" sz="2400" dirty="0">
                <a:latin typeface="Times New Roman" pitchFamily="18" charset="0"/>
                <a:cs typeface="Times New Roman" pitchFamily="18" charset="0"/>
              </a:rPr>
              <a:t>The tax auditor also requires </a:t>
            </a:r>
            <a:r>
              <a:rPr lang="en-US" altLang="en-US" sz="2400" b="1" u="sng" dirty="0">
                <a:latin typeface="Times New Roman" pitchFamily="18" charset="0"/>
                <a:cs typeface="Times New Roman" pitchFamily="18" charset="0"/>
              </a:rPr>
              <a:t>details of relevant proceedings. </a:t>
            </a:r>
          </a:p>
          <a:p>
            <a:pPr algn="just">
              <a:buNone/>
            </a:pPr>
            <a:r>
              <a:rPr lang="en-US" altLang="en-US" sz="2400" dirty="0">
                <a:latin typeface="Times New Roman" pitchFamily="18" charset="0"/>
                <a:cs typeface="Times New Roman" pitchFamily="18" charset="0"/>
              </a:rPr>
              <a:t>This </a:t>
            </a:r>
            <a:r>
              <a:rPr lang="en-US" altLang="en-US" sz="2400" b="1" u="sng" dirty="0">
                <a:latin typeface="Times New Roman" pitchFamily="18" charset="0"/>
                <a:cs typeface="Times New Roman" pitchFamily="18" charset="0"/>
              </a:rPr>
              <a:t>information should be furnished</a:t>
            </a:r>
            <a:r>
              <a:rPr lang="en-US" altLang="en-US" sz="2400" dirty="0">
                <a:latin typeface="Times New Roman" pitchFamily="18" charset="0"/>
                <a:cs typeface="Times New Roman" pitchFamily="18" charset="0"/>
              </a:rPr>
              <a:t> in remarks column by stating the </a:t>
            </a:r>
            <a:r>
              <a:rPr lang="en-US" altLang="en-US" sz="2400" b="1" u="sng" dirty="0">
                <a:latin typeface="Times New Roman" pitchFamily="18" charset="0"/>
                <a:cs typeface="Times New Roman" pitchFamily="18" charset="0"/>
              </a:rPr>
              <a:t>authority before which the matter is pending.</a:t>
            </a:r>
            <a:endParaRPr lang="en-GB" altLang="en-US" sz="2400" b="1" u="sng" dirty="0">
              <a:latin typeface="Times New Roman" pitchFamily="18" charset="0"/>
              <a:cs typeface="Times New Roman" pitchFamily="18" charset="0"/>
            </a:endParaRPr>
          </a:p>
          <a:p>
            <a:pPr algn="just">
              <a:buNone/>
            </a:pPr>
            <a:endParaRPr lang="en-GB" altLang="en-US" sz="2400" dirty="0">
              <a:latin typeface="Times New Roman" pitchFamily="18" charset="0"/>
              <a:cs typeface="Times New Roman" pitchFamily="18" charset="0"/>
            </a:endParaRPr>
          </a:p>
          <a:p>
            <a:pPr algn="just">
              <a:buNone/>
            </a:pPr>
            <a:endParaRPr lang="en-GB" altLang="en-US" sz="2400" dirty="0">
              <a:latin typeface="Times New Roman" pitchFamily="18" charset="0"/>
              <a:cs typeface="Times New Roman" pitchFamily="18" charset="0"/>
            </a:endParaRPr>
          </a:p>
          <a:p>
            <a:pPr algn="just" eaLnBrk="1" hangingPunct="1">
              <a:buFont typeface="Arial" pitchFamily="34" charset="0"/>
              <a:buNone/>
            </a:pPr>
            <a:endParaRPr lang="en-US" altLang="en-US" sz="2400" dirty="0">
              <a:solidFill>
                <a:schemeClr val="tx1"/>
              </a:solidFill>
              <a:latin typeface="Times New Roman" pitchFamily="18" charset="0"/>
              <a:cs typeface="Times New Roman" pitchFamily="18" charset="0"/>
            </a:endParaRPr>
          </a:p>
          <a:p>
            <a:pPr algn="just" eaLnBrk="1" hangingPunct="1">
              <a:buFont typeface="Arial" pitchFamily="34" charset="0"/>
              <a:buNone/>
            </a:pPr>
            <a:endParaRPr lang="en-US" altLang="en-US" sz="2400" dirty="0">
              <a:solidFill>
                <a:schemeClr val="tx1"/>
              </a:solidFill>
              <a:latin typeface="Times New Roman" pitchFamily="18" charset="0"/>
              <a:cs typeface="Times New Roman"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277600671"/>
              </p:ext>
            </p:extLst>
          </p:nvPr>
        </p:nvGraphicFramePr>
        <p:xfrm>
          <a:off x="419100" y="2374900"/>
          <a:ext cx="8305799" cy="2108200"/>
        </p:xfrm>
        <a:graphic>
          <a:graphicData uri="http://schemas.openxmlformats.org/drawingml/2006/table">
            <a:tbl>
              <a:tblPr firstRow="1" bandRow="1">
                <a:tableStyleId>{5940675A-B579-460E-94D1-54222C63F5DA}</a:tableStyleId>
              </a:tblPr>
              <a:tblGrid>
                <a:gridCol w="690352">
                  <a:extLst>
                    <a:ext uri="{9D8B030D-6E8A-4147-A177-3AD203B41FA5}">
                      <a16:colId xmlns:a16="http://schemas.microsoft.com/office/drawing/2014/main" val="20000"/>
                    </a:ext>
                  </a:extLst>
                </a:gridCol>
                <a:gridCol w="1380704">
                  <a:extLst>
                    <a:ext uri="{9D8B030D-6E8A-4147-A177-3AD203B41FA5}">
                      <a16:colId xmlns:a16="http://schemas.microsoft.com/office/drawing/2014/main" val="20001"/>
                    </a:ext>
                  </a:extLst>
                </a:gridCol>
                <a:gridCol w="1294410">
                  <a:extLst>
                    <a:ext uri="{9D8B030D-6E8A-4147-A177-3AD203B41FA5}">
                      <a16:colId xmlns:a16="http://schemas.microsoft.com/office/drawing/2014/main" val="20002"/>
                    </a:ext>
                  </a:extLst>
                </a:gridCol>
                <a:gridCol w="1294410">
                  <a:extLst>
                    <a:ext uri="{9D8B030D-6E8A-4147-A177-3AD203B41FA5}">
                      <a16:colId xmlns:a16="http://schemas.microsoft.com/office/drawing/2014/main" val="20003"/>
                    </a:ext>
                  </a:extLst>
                </a:gridCol>
                <a:gridCol w="1272837">
                  <a:extLst>
                    <a:ext uri="{9D8B030D-6E8A-4147-A177-3AD203B41FA5}">
                      <a16:colId xmlns:a16="http://schemas.microsoft.com/office/drawing/2014/main" val="20004"/>
                    </a:ext>
                  </a:extLst>
                </a:gridCol>
                <a:gridCol w="1186543">
                  <a:extLst>
                    <a:ext uri="{9D8B030D-6E8A-4147-A177-3AD203B41FA5}">
                      <a16:colId xmlns:a16="http://schemas.microsoft.com/office/drawing/2014/main" val="20005"/>
                    </a:ext>
                  </a:extLst>
                </a:gridCol>
                <a:gridCol w="1186543">
                  <a:extLst>
                    <a:ext uri="{9D8B030D-6E8A-4147-A177-3AD203B41FA5}">
                      <a16:colId xmlns:a16="http://schemas.microsoft.com/office/drawing/2014/main" val="20006"/>
                    </a:ext>
                  </a:extLst>
                </a:gridCol>
              </a:tblGrid>
              <a:tr h="370840">
                <a:tc>
                  <a:txBody>
                    <a:bodyPr/>
                    <a:lstStyle/>
                    <a:p>
                      <a:r>
                        <a:rPr lang="en-US" b="1" dirty="0">
                          <a:latin typeface="Times New Roman" pitchFamily="18" charset="0"/>
                          <a:cs typeface="Times New Roman" pitchFamily="18" charset="0"/>
                        </a:rPr>
                        <a:t>Sr. No.</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a:latin typeface="Times New Roman" pitchFamily="18" charset="0"/>
                          <a:cs typeface="Times New Roman" pitchFamily="18" charset="0"/>
                        </a:rPr>
                        <a:t>Financial</a:t>
                      </a:r>
                    </a:p>
                    <a:p>
                      <a:pPr marL="0" marR="0" indent="0" algn="l" defTabSz="914400" rtl="0" eaLnBrk="1" fontAlgn="auto" latinLnBrk="0" hangingPunct="1">
                        <a:lnSpc>
                          <a:spcPct val="100000"/>
                        </a:lnSpc>
                        <a:spcBef>
                          <a:spcPts val="0"/>
                        </a:spcBef>
                        <a:spcAft>
                          <a:spcPts val="0"/>
                        </a:spcAft>
                        <a:buClrTx/>
                        <a:buSzTx/>
                        <a:buFontTx/>
                        <a:buNone/>
                        <a:tabLst/>
                        <a:defRPr/>
                      </a:pPr>
                      <a:r>
                        <a:rPr lang="en-US" b="1" dirty="0">
                          <a:latin typeface="Times New Roman" pitchFamily="18" charset="0"/>
                          <a:cs typeface="Times New Roman" pitchFamily="18" charset="0"/>
                        </a:rPr>
                        <a:t>Year to</a:t>
                      </a:r>
                    </a:p>
                    <a:p>
                      <a:pPr marL="0" marR="0" indent="0" algn="l" defTabSz="914400" rtl="0" eaLnBrk="1" fontAlgn="auto" latinLnBrk="0" hangingPunct="1">
                        <a:lnSpc>
                          <a:spcPct val="100000"/>
                        </a:lnSpc>
                        <a:spcBef>
                          <a:spcPts val="0"/>
                        </a:spcBef>
                        <a:spcAft>
                          <a:spcPts val="0"/>
                        </a:spcAft>
                        <a:buClrTx/>
                        <a:buSzTx/>
                        <a:buFontTx/>
                        <a:buNone/>
                        <a:tabLst/>
                        <a:defRPr/>
                      </a:pPr>
                      <a:r>
                        <a:rPr lang="en-US" b="1" dirty="0">
                          <a:latin typeface="Times New Roman" pitchFamily="18" charset="0"/>
                          <a:cs typeface="Times New Roman" pitchFamily="18" charset="0"/>
                        </a:rPr>
                        <a:t>which the</a:t>
                      </a:r>
                    </a:p>
                    <a:p>
                      <a:pPr marL="0" marR="0" indent="0" algn="l" defTabSz="914400" rtl="0" eaLnBrk="1" fontAlgn="auto" latinLnBrk="0" hangingPunct="1">
                        <a:lnSpc>
                          <a:spcPct val="100000"/>
                        </a:lnSpc>
                        <a:spcBef>
                          <a:spcPts val="0"/>
                        </a:spcBef>
                        <a:spcAft>
                          <a:spcPts val="0"/>
                        </a:spcAft>
                        <a:buClrTx/>
                        <a:buSzTx/>
                        <a:buFontTx/>
                        <a:buNone/>
                        <a:tabLst/>
                        <a:defRPr/>
                      </a:pPr>
                      <a:r>
                        <a:rPr lang="en-US" b="1" dirty="0">
                          <a:latin typeface="Times New Roman" pitchFamily="18" charset="0"/>
                          <a:cs typeface="Times New Roman" pitchFamily="18" charset="0"/>
                        </a:rPr>
                        <a:t>Demand /</a:t>
                      </a:r>
                    </a:p>
                    <a:p>
                      <a:pPr marL="0" marR="0" indent="0" algn="l" defTabSz="914400" rtl="0" eaLnBrk="1" fontAlgn="auto" latinLnBrk="0" hangingPunct="1">
                        <a:lnSpc>
                          <a:spcPct val="100000"/>
                        </a:lnSpc>
                        <a:spcBef>
                          <a:spcPts val="0"/>
                        </a:spcBef>
                        <a:spcAft>
                          <a:spcPts val="0"/>
                        </a:spcAft>
                        <a:buClrTx/>
                        <a:buSzTx/>
                        <a:buFontTx/>
                        <a:buNone/>
                        <a:tabLst/>
                        <a:defRPr/>
                      </a:pPr>
                      <a:r>
                        <a:rPr lang="en-US" b="1" dirty="0">
                          <a:latin typeface="Times New Roman" pitchFamily="18" charset="0"/>
                          <a:cs typeface="Times New Roman" pitchFamily="18" charset="0"/>
                        </a:rPr>
                        <a:t>refund</a:t>
                      </a:r>
                    </a:p>
                    <a:p>
                      <a:pPr marL="0" marR="0" indent="0" algn="l" defTabSz="914400" rtl="0" eaLnBrk="1" fontAlgn="auto" latinLnBrk="0" hangingPunct="1">
                        <a:lnSpc>
                          <a:spcPct val="100000"/>
                        </a:lnSpc>
                        <a:spcBef>
                          <a:spcPts val="0"/>
                        </a:spcBef>
                        <a:spcAft>
                          <a:spcPts val="0"/>
                        </a:spcAft>
                        <a:buClrTx/>
                        <a:buSzTx/>
                        <a:buFontTx/>
                        <a:buNone/>
                        <a:tabLst/>
                        <a:defRPr/>
                      </a:pPr>
                      <a:r>
                        <a:rPr lang="en-US" b="1" dirty="0">
                          <a:latin typeface="Times New Roman" pitchFamily="18" charset="0"/>
                          <a:cs typeface="Times New Roman" pitchFamily="18" charset="0"/>
                        </a:rPr>
                        <a:t>relates</a:t>
                      </a:r>
                    </a:p>
                  </a:txBody>
                  <a:tcPr/>
                </a:tc>
                <a:tc>
                  <a:txBody>
                    <a:bodyPr/>
                    <a:lstStyle/>
                    <a:p>
                      <a:r>
                        <a:rPr lang="en-US" b="1" dirty="0">
                          <a:latin typeface="Times New Roman" pitchFamily="18" charset="0"/>
                          <a:cs typeface="Times New Roman" pitchFamily="18" charset="0"/>
                        </a:rPr>
                        <a:t>Name of the applicable</a:t>
                      </a:r>
                      <a:r>
                        <a:rPr lang="en-US" b="1" baseline="0" dirty="0">
                          <a:latin typeface="Times New Roman" pitchFamily="18" charset="0"/>
                          <a:cs typeface="Times New Roman" pitchFamily="18" charset="0"/>
                        </a:rPr>
                        <a:t> Act</a:t>
                      </a:r>
                      <a:endParaRPr lang="en-US" b="1" dirty="0">
                        <a:latin typeface="Times New Roman" pitchFamily="18" charset="0"/>
                        <a:cs typeface="Times New Roman" pitchFamily="18" charset="0"/>
                      </a:endParaRPr>
                    </a:p>
                  </a:txBody>
                  <a:tcPr/>
                </a:tc>
                <a:tc>
                  <a:txBody>
                    <a:bodyPr/>
                    <a:lstStyle/>
                    <a:p>
                      <a:r>
                        <a:rPr lang="en-US" b="1" dirty="0">
                          <a:latin typeface="Times New Roman" pitchFamily="18" charset="0"/>
                          <a:cs typeface="Times New Roman" pitchFamily="18" charset="0"/>
                        </a:rPr>
                        <a:t>Demand refund order No., If any</a:t>
                      </a:r>
                    </a:p>
                  </a:txBody>
                  <a:tcPr/>
                </a:tc>
                <a:tc>
                  <a:txBody>
                    <a:bodyPr/>
                    <a:lstStyle/>
                    <a:p>
                      <a:r>
                        <a:rPr lang="en-US" b="1" dirty="0">
                          <a:latin typeface="Times New Roman" pitchFamily="18" charset="0"/>
                          <a:cs typeface="Times New Roman" pitchFamily="18" charset="0"/>
                        </a:rPr>
                        <a:t>Date of Demand raised/ refund issued</a:t>
                      </a:r>
                    </a:p>
                  </a:txBody>
                  <a:tcPr/>
                </a:tc>
                <a:tc>
                  <a:txBody>
                    <a:bodyPr/>
                    <a:lstStyle/>
                    <a:p>
                      <a:r>
                        <a:rPr lang="en-US" b="1" dirty="0">
                          <a:latin typeface="Times New Roman" pitchFamily="18" charset="0"/>
                          <a:cs typeface="Times New Roman" pitchFamily="18" charset="0"/>
                        </a:rPr>
                        <a:t>Amount of demand raised /</a:t>
                      </a:r>
                      <a:r>
                        <a:rPr lang="en-US" b="1" baseline="0" dirty="0">
                          <a:latin typeface="Times New Roman" pitchFamily="18" charset="0"/>
                          <a:cs typeface="Times New Roman" pitchFamily="18" charset="0"/>
                        </a:rPr>
                        <a:t> refund issued</a:t>
                      </a:r>
                      <a:endParaRPr lang="en-US" b="1" dirty="0">
                        <a:latin typeface="Times New Roman" pitchFamily="18" charset="0"/>
                        <a:cs typeface="Times New Roman" pitchFamily="18" charset="0"/>
                      </a:endParaRPr>
                    </a:p>
                  </a:txBody>
                  <a:tcPr/>
                </a:tc>
                <a:tc>
                  <a:txBody>
                    <a:bodyPr/>
                    <a:lstStyle/>
                    <a:p>
                      <a:r>
                        <a:rPr lang="en-US" b="1" dirty="0">
                          <a:latin typeface="Times New Roman" pitchFamily="18" charset="0"/>
                          <a:cs typeface="Times New Roman" pitchFamily="18" charset="0"/>
                        </a:rPr>
                        <a:t>Remarks</a:t>
                      </a:r>
                    </a:p>
                  </a:txBody>
                  <a:tcPr/>
                </a:tc>
                <a:extLst>
                  <a:ext uri="{0D108BD9-81ED-4DB2-BD59-A6C34878D82A}">
                    <a16:rowId xmlns:a16="http://schemas.microsoft.com/office/drawing/2014/main" val="10000"/>
                  </a:ext>
                </a:extLst>
              </a:tr>
              <a:tr h="370840">
                <a:tc>
                  <a:txBody>
                    <a:bodyPr/>
                    <a:lstStyle/>
                    <a:p>
                      <a:r>
                        <a:rPr lang="en-US" dirty="0">
                          <a:latin typeface="Times New Roman" pitchFamily="18" charset="0"/>
                          <a:cs typeface="Times New Roman" pitchFamily="18" charset="0"/>
                        </a:rPr>
                        <a:t>1</a:t>
                      </a:r>
                    </a:p>
                  </a:txBody>
                  <a:tcPr/>
                </a:tc>
                <a:tc>
                  <a:txBody>
                    <a:bodyPr/>
                    <a:lstStyle/>
                    <a:p>
                      <a:r>
                        <a:rPr lang="en-US" dirty="0">
                          <a:latin typeface="Times New Roman" pitchFamily="18" charset="0"/>
                          <a:cs typeface="Times New Roman" pitchFamily="18" charset="0"/>
                        </a:rPr>
                        <a:t>2</a:t>
                      </a:r>
                    </a:p>
                  </a:txBody>
                  <a:tcPr/>
                </a:tc>
                <a:tc>
                  <a:txBody>
                    <a:bodyPr/>
                    <a:lstStyle/>
                    <a:p>
                      <a:r>
                        <a:rPr lang="en-US" dirty="0">
                          <a:latin typeface="Times New Roman" pitchFamily="18" charset="0"/>
                          <a:cs typeface="Times New Roman" pitchFamily="18" charset="0"/>
                        </a:rPr>
                        <a:t>3</a:t>
                      </a:r>
                    </a:p>
                  </a:txBody>
                  <a:tcPr/>
                </a:tc>
                <a:tc>
                  <a:txBody>
                    <a:bodyPr/>
                    <a:lstStyle/>
                    <a:p>
                      <a:r>
                        <a:rPr lang="en-US" dirty="0">
                          <a:latin typeface="Times New Roman" pitchFamily="18" charset="0"/>
                          <a:cs typeface="Times New Roman" pitchFamily="18" charset="0"/>
                        </a:rPr>
                        <a:t>4</a:t>
                      </a:r>
                    </a:p>
                  </a:txBody>
                  <a:tcPr/>
                </a:tc>
                <a:tc>
                  <a:txBody>
                    <a:bodyPr/>
                    <a:lstStyle/>
                    <a:p>
                      <a:r>
                        <a:rPr lang="en-US" dirty="0">
                          <a:latin typeface="Times New Roman" pitchFamily="18" charset="0"/>
                          <a:cs typeface="Times New Roman" pitchFamily="18" charset="0"/>
                        </a:rPr>
                        <a:t>5</a:t>
                      </a:r>
                    </a:p>
                  </a:txBody>
                  <a:tcPr/>
                </a:tc>
                <a:tc>
                  <a:txBody>
                    <a:bodyPr/>
                    <a:lstStyle/>
                    <a:p>
                      <a:r>
                        <a:rPr lang="en-US" dirty="0">
                          <a:latin typeface="Times New Roman" pitchFamily="18" charset="0"/>
                          <a:cs typeface="Times New Roman" pitchFamily="18" charset="0"/>
                        </a:rPr>
                        <a:t>6</a:t>
                      </a:r>
                    </a:p>
                  </a:txBody>
                  <a:tcPr/>
                </a:tc>
                <a:tc>
                  <a:txBody>
                    <a:bodyPr/>
                    <a:lstStyle/>
                    <a:p>
                      <a:r>
                        <a:rPr lang="en-US" dirty="0">
                          <a:latin typeface="Times New Roman" pitchFamily="18" charset="0"/>
                          <a:cs typeface="Times New Roman" pitchFamily="18" charset="0"/>
                        </a:rPr>
                        <a:t>7</a:t>
                      </a:r>
                    </a:p>
                  </a:txBody>
                  <a:tcPr/>
                </a:tc>
                <a:extLst>
                  <a:ext uri="{0D108BD9-81ED-4DB2-BD59-A6C34878D82A}">
                    <a16:rowId xmlns:a16="http://schemas.microsoft.com/office/drawing/2014/main" val="10001"/>
                  </a:ext>
                </a:extLst>
              </a:tr>
            </a:tbl>
          </a:graphicData>
        </a:graphic>
      </p:graphicFrame>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object 2"/>
          <p:cNvSpPr txBox="1">
            <a:spLocks noChangeArrowheads="1"/>
          </p:cNvSpPr>
          <p:nvPr/>
        </p:nvSpPr>
        <p:spPr bwMode="auto">
          <a:xfrm>
            <a:off x="536575" y="381000"/>
            <a:ext cx="8012113" cy="3878263"/>
          </a:xfrm>
          <a:prstGeom prst="rect">
            <a:avLst/>
          </a:prstGeom>
          <a:noFill/>
          <a:ln w="9525">
            <a:noFill/>
            <a:miter lim="800000"/>
            <a:headEnd/>
            <a:tailEnd/>
          </a:ln>
        </p:spPr>
        <p:txBody>
          <a:bodyPr lIns="0" tIns="0" rIns="0" bIns="0">
            <a:spAutoFit/>
          </a:bodyPr>
          <a:lstStyle/>
          <a:p>
            <a:pPr marL="12700" algn="just"/>
            <a:r>
              <a:rPr lang="en-US" sz="2400" b="1" dirty="0">
                <a:latin typeface="Times New Roman" pitchFamily="18" charset="0"/>
                <a:cs typeface="Times New Roman" pitchFamily="18" charset="0"/>
              </a:rPr>
              <a:t>CLAUSE NO. 41 - Demand raised/Refund Issued</a:t>
            </a:r>
            <a:endParaRPr lang="en-US" sz="2400" dirty="0">
              <a:latin typeface="Times New Roman" pitchFamily="18" charset="0"/>
              <a:cs typeface="Times New Roman" pitchFamily="18" charset="0"/>
            </a:endParaRPr>
          </a:p>
          <a:p>
            <a:pPr marL="12700" algn="just">
              <a:spcBef>
                <a:spcPts val="25"/>
              </a:spcBef>
            </a:pPr>
            <a:endParaRPr lang="en-US" sz="3500" dirty="0">
              <a:latin typeface="Times New Roman" pitchFamily="18" charset="0"/>
              <a:cs typeface="Times New Roman" pitchFamily="18" charset="0"/>
            </a:endParaRPr>
          </a:p>
          <a:p>
            <a:pPr marL="12700" algn="just">
              <a:buClr>
                <a:srgbClr val="FF0000"/>
              </a:buClr>
            </a:pPr>
            <a:r>
              <a:rPr lang="en-US" sz="2800" b="1" dirty="0">
                <a:latin typeface="Times New Roman" pitchFamily="18" charset="0"/>
                <a:cs typeface="Times New Roman" pitchFamily="18" charset="0"/>
              </a:rPr>
              <a:t>In the utility:</a:t>
            </a:r>
            <a:endParaRPr lang="en-US" sz="2800" dirty="0">
              <a:latin typeface="Times New Roman" pitchFamily="18" charset="0"/>
              <a:cs typeface="Times New Roman" pitchFamily="18" charset="0"/>
            </a:endParaRPr>
          </a:p>
          <a:p>
            <a:pPr marL="12700" algn="just">
              <a:spcBef>
                <a:spcPts val="25"/>
              </a:spcBef>
              <a:buClr>
                <a:srgbClr val="FF0000"/>
              </a:buClr>
              <a:buFont typeface="Arial" pitchFamily="34" charset="0"/>
              <a:buChar char="•"/>
            </a:pPr>
            <a:endParaRPr lang="en-US" sz="3500" dirty="0">
              <a:latin typeface="Times New Roman" pitchFamily="18" charset="0"/>
              <a:cs typeface="Times New Roman" pitchFamily="18" charset="0"/>
            </a:endParaRPr>
          </a:p>
          <a:p>
            <a:pPr marL="12700" algn="just"/>
            <a:r>
              <a:rPr lang="en-US" sz="2400" dirty="0">
                <a:latin typeface="Times New Roman" pitchFamily="18" charset="0"/>
                <a:cs typeface="Times New Roman" pitchFamily="18" charset="0"/>
              </a:rPr>
              <a:t>Drop down list for financial years (to which demand / refund pertains) is provided – 1980-1981 to 2020-21</a:t>
            </a:r>
          </a:p>
          <a:p>
            <a:pPr marL="812800" lvl="1" indent="-342900" algn="just">
              <a:spcBef>
                <a:spcPts val="575"/>
              </a:spcBef>
              <a:buClr>
                <a:schemeClr val="bg2">
                  <a:lumMod val="50000"/>
                </a:schemeClr>
              </a:buClr>
              <a:buFont typeface="Wingdings" panose="05000000000000000000" pitchFamily="2" charset="2"/>
              <a:buChar char="Ø"/>
            </a:pPr>
            <a:r>
              <a:rPr lang="en-US" sz="2400" dirty="0">
                <a:latin typeface="Times New Roman" pitchFamily="18" charset="0"/>
                <a:cs typeface="Times New Roman" pitchFamily="18" charset="0"/>
              </a:rPr>
              <a:t>For date of demand /refund – drop down calendar is provided – from 1914 to 2019!!!</a:t>
            </a:r>
          </a:p>
          <a:p>
            <a:pPr marL="812800" lvl="1" indent="-342900" algn="just">
              <a:spcBef>
                <a:spcPts val="575"/>
              </a:spcBef>
              <a:buClr>
                <a:schemeClr val="bg2">
                  <a:lumMod val="50000"/>
                </a:schemeClr>
              </a:buClr>
              <a:buFont typeface="Wingdings" panose="05000000000000000000" pitchFamily="2" charset="2"/>
              <a:buChar char="Ø"/>
            </a:pPr>
            <a:r>
              <a:rPr lang="en-US" sz="2400" dirty="0">
                <a:latin typeface="Times New Roman" pitchFamily="18" charset="0"/>
                <a:cs typeface="Times New Roman" pitchFamily="18" charset="0"/>
              </a:rPr>
              <a:t>The last column of “REMARKS” appears to be mandatory</a:t>
            </a:r>
          </a:p>
        </p:txBody>
      </p:sp>
      <p:sp>
        <p:nvSpPr>
          <p:cNvPr id="242691" name="object 6"/>
          <p:cNvSpPr>
            <a:spLocks noChangeArrowheads="1"/>
          </p:cNvSpPr>
          <p:nvPr/>
        </p:nvSpPr>
        <p:spPr bwMode="auto">
          <a:xfrm>
            <a:off x="6069013" y="319088"/>
            <a:ext cx="695325" cy="925512"/>
          </a:xfrm>
          <a:prstGeom prst="rect">
            <a:avLst/>
          </a:prstGeom>
          <a:blipFill dpi="0" rotWithShape="1">
            <a:blip r:embed="rId3"/>
            <a:srcRect/>
            <a:stretch>
              <a:fillRect/>
            </a:stretch>
          </a:blipFill>
          <a:ln w="9525">
            <a:noFill/>
            <a:miter lim="800000"/>
            <a:headEnd/>
            <a:tailEnd/>
          </a:ln>
        </p:spPr>
        <p:txBody>
          <a:bodyPr lIns="0" tIns="0" rIns="0" bIns="0"/>
          <a:lstStyle/>
          <a:p>
            <a:endParaRPr lang="en-US"/>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4014" y="188640"/>
            <a:ext cx="8509450" cy="5301333"/>
          </a:xfrm>
        </p:spPr>
        <p:txBody>
          <a:bodyPr>
            <a:normAutofit/>
          </a:bodyPr>
          <a:lstStyle/>
          <a:p>
            <a:pPr marL="0" indent="0" algn="just">
              <a:buNone/>
            </a:pPr>
            <a:r>
              <a:rPr lang="en-US" sz="2000" b="1" dirty="0">
                <a:latin typeface="Times New Roman" panose="02020603050405020304" pitchFamily="18" charset="0"/>
                <a:cs typeface="Times New Roman" panose="02020603050405020304" pitchFamily="18" charset="0"/>
              </a:rPr>
              <a:t>What is the relevant date for reporting under Clause 41 in case of a refund?</a:t>
            </a:r>
            <a:endParaRPr lang="en-IN" sz="2000" b="1" dirty="0">
              <a:latin typeface="Times New Roman" panose="02020603050405020304" pitchFamily="18" charset="0"/>
              <a:cs typeface="Times New Roman" panose="02020603050405020304" pitchFamily="18" charset="0"/>
            </a:endParaRPr>
          </a:p>
          <a:p>
            <a:pPr marL="0" indent="0" algn="just">
              <a:buNone/>
            </a:pP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Clause 41 seeks details of demand raised or refund issued during the previous year under any tax laws other than the Income-tax Act, 1961 and Wealth-tax Act, 1957 along with details of relevant proceedings.</a:t>
            </a:r>
            <a:endParaRPr lang="en-IN" sz="2000" dirty="0">
              <a:latin typeface="Times New Roman" panose="02020603050405020304" pitchFamily="18" charset="0"/>
              <a:cs typeface="Times New Roman" panose="02020603050405020304" pitchFamily="18" charset="0"/>
            </a:endParaRPr>
          </a:p>
          <a:p>
            <a:pPr marL="0" indent="0" algn="just">
              <a:buNone/>
            </a:pPr>
            <a:r>
              <a:rPr lang="en-US" sz="2000" dirty="0">
                <a:latin typeface="Times New Roman" panose="02020603050405020304" pitchFamily="18" charset="0"/>
                <a:cs typeface="Times New Roman" panose="02020603050405020304" pitchFamily="18" charset="0"/>
              </a:rPr>
              <a:t>As per Para 79.1 of the ICAI's Guidance Note on tax audit, the tax auditor should obtain a copy of all the demand/refund orders issued by the governmental authorities during the previous year and received by the </a:t>
            </a:r>
            <a:r>
              <a:rPr lang="en-US" sz="2000" dirty="0" err="1">
                <a:latin typeface="Times New Roman" panose="02020603050405020304" pitchFamily="18" charset="0"/>
                <a:cs typeface="Times New Roman" panose="02020603050405020304" pitchFamily="18" charset="0"/>
              </a:rPr>
              <a:t>assessee</a:t>
            </a:r>
            <a:r>
              <a:rPr lang="en-US" sz="2000" dirty="0">
                <a:latin typeface="Times New Roman" panose="02020603050405020304" pitchFamily="18" charset="0"/>
                <a:cs typeface="Times New Roman" panose="02020603050405020304" pitchFamily="18" charset="0"/>
              </a:rPr>
              <a:t> up to the date of audit under any tax laws other than Income Tax Act and Wealth Tax Act.</a:t>
            </a:r>
            <a:endParaRPr lang="en-IN" sz="2000" dirty="0">
              <a:latin typeface="Times New Roman" panose="02020603050405020304" pitchFamily="18" charset="0"/>
              <a:cs typeface="Times New Roman" panose="02020603050405020304" pitchFamily="18" charset="0"/>
            </a:endParaRPr>
          </a:p>
          <a:p>
            <a:pPr marL="0" indent="0" algn="just">
              <a:buNone/>
            </a:pPr>
            <a:r>
              <a:rPr lang="en-US" sz="2000" dirty="0">
                <a:latin typeface="Times New Roman" panose="02020603050405020304" pitchFamily="18" charset="0"/>
                <a:cs typeface="Times New Roman" panose="02020603050405020304" pitchFamily="18" charset="0"/>
              </a:rPr>
              <a:t>It may be noted that even though the demand/refund order is issued during the previous year, it may pertain to a period other than the relevant previous year. Further, if there is any adjustment of refund against any demand, the same should be  reported.</a:t>
            </a:r>
            <a:endParaRPr lang="en-IN" sz="2000" dirty="0">
              <a:latin typeface="Times New Roman" panose="02020603050405020304" pitchFamily="18" charset="0"/>
              <a:cs typeface="Times New Roman" panose="02020603050405020304" pitchFamily="18" charset="0"/>
            </a:endParaRPr>
          </a:p>
          <a:p>
            <a:pPr marL="0" indent="0" algn="just">
              <a:buNone/>
            </a:pPr>
            <a:endParaRPr lang="en-IN" sz="20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19455871"/>
      </p:ext>
    </p:extLst>
  </p:cSld>
  <p:clrMapOvr>
    <a:masterClrMapping/>
  </p:clrMapOvr>
</p:sld>
</file>

<file path=ppt/slides/slide7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1467" y="260648"/>
            <a:ext cx="8594544" cy="4395958"/>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A demand was raised with respect to Customs duties on my client, and the same was  adjusted  against  the  refund  due  in  his  name.  So,  no  amount  was  paid  by  him  to the department. As an auditor, do I need to disclose the same in form 3CD?</a:t>
            </a:r>
            <a:endParaRPr lang="en-IN" sz="2400" dirty="0">
              <a:latin typeface="Times New Roman" panose="02020603050405020304" pitchFamily="18" charset="0"/>
              <a:cs typeface="Times New Roman" panose="02020603050405020304" pitchFamily="18" charset="0"/>
            </a:endParaRPr>
          </a:p>
          <a:p>
            <a:pPr marL="0" indent="0" algn="just">
              <a:buNone/>
            </a:pPr>
            <a:r>
              <a:rPr lang="en-US" sz="2400" b="1" dirty="0">
                <a:latin typeface="Times New Roman" panose="02020603050405020304" pitchFamily="18" charset="0"/>
                <a:cs typeface="Times New Roman" panose="02020603050405020304" pitchFamily="18" charset="0"/>
              </a:rPr>
              <a:t> </a:t>
            </a:r>
            <a:endParaRPr lang="en-IN"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Yes, an auditor is required to report the details of demand raised or refund issued to the </a:t>
            </a:r>
            <a:r>
              <a:rPr lang="en-US" sz="2400" dirty="0" err="1">
                <a:latin typeface="Times New Roman" panose="02020603050405020304" pitchFamily="18" charset="0"/>
                <a:cs typeface="Times New Roman" panose="02020603050405020304" pitchFamily="18" charset="0"/>
              </a:rPr>
              <a:t>assessee</a:t>
            </a:r>
            <a:r>
              <a:rPr lang="en-US" sz="2400" dirty="0">
                <a:latin typeface="Times New Roman" panose="02020603050405020304" pitchFamily="18" charset="0"/>
                <a:cs typeface="Times New Roman" panose="02020603050405020304" pitchFamily="18" charset="0"/>
              </a:rPr>
              <a:t> during the previous year, irrespective of the fact that it was adjusted against any  pending  demand  or  refund. </a:t>
            </a:r>
          </a:p>
          <a:p>
            <a:pPr marL="0" indent="0" algn="just">
              <a:buNone/>
            </a:pPr>
            <a:r>
              <a:rPr lang="en-US" sz="2400" dirty="0">
                <a:latin typeface="Times New Roman" panose="02020603050405020304" pitchFamily="18" charset="0"/>
                <a:cs typeface="Times New Roman" panose="02020603050405020304" pitchFamily="18" charset="0"/>
              </a:rPr>
              <a:t>Details are to be shown under Clause 41 of Form   3CD.</a:t>
            </a:r>
            <a:endParaRPr lang="en-IN" sz="2400" dirty="0">
              <a:latin typeface="Times New Roman" panose="02020603050405020304" pitchFamily="18" charset="0"/>
              <a:cs typeface="Times New Roman" panose="02020603050405020304" pitchFamily="18" charset="0"/>
            </a:endParaRPr>
          </a:p>
          <a:p>
            <a:pPr marL="0" indent="0" algn="just">
              <a:buNone/>
            </a:pPr>
            <a:endParaRPr lang="en-IN" sz="24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166977230"/>
      </p:ext>
    </p:extLst>
  </p:cSld>
  <p:clrMapOvr>
    <a:masterClrMapping/>
  </p:clrMapOvr>
</p:sld>
</file>

<file path=ppt/slides/slide7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9" name="Content Placeholder 2"/>
          <p:cNvSpPr>
            <a:spLocks noGrp="1"/>
          </p:cNvSpPr>
          <p:nvPr>
            <p:ph idx="1"/>
          </p:nvPr>
        </p:nvSpPr>
        <p:spPr>
          <a:xfrm>
            <a:off x="228600" y="808038"/>
            <a:ext cx="8686800" cy="5745162"/>
          </a:xfrm>
        </p:spPr>
        <p:txBody>
          <a:bodyPr/>
          <a:lstStyle/>
          <a:p>
            <a:pPr algn="just" eaLnBrk="1" hangingPunct="1">
              <a:buFont typeface="Wingdings 3" pitchFamily="18" charset="2"/>
              <a:buNone/>
            </a:pPr>
            <a:r>
              <a:rPr lang="en-US" sz="2300" dirty="0">
                <a:solidFill>
                  <a:schemeClr val="tx1"/>
                </a:solidFill>
                <a:latin typeface="Times New Roman" pitchFamily="18" charset="0"/>
                <a:cs typeface="Times New Roman" pitchFamily="18" charset="0"/>
              </a:rPr>
              <a:t>80.(a) Whether the </a:t>
            </a:r>
            <a:r>
              <a:rPr lang="en-US" sz="2300" dirty="0" err="1">
                <a:solidFill>
                  <a:schemeClr val="tx1"/>
                </a:solidFill>
                <a:latin typeface="Times New Roman" pitchFamily="18" charset="0"/>
                <a:cs typeface="Times New Roman" pitchFamily="18" charset="0"/>
              </a:rPr>
              <a:t>assessee</a:t>
            </a:r>
            <a:r>
              <a:rPr lang="en-US" sz="2300" dirty="0">
                <a:solidFill>
                  <a:schemeClr val="tx1"/>
                </a:solidFill>
                <a:latin typeface="Times New Roman" pitchFamily="18" charset="0"/>
                <a:cs typeface="Times New Roman" pitchFamily="18" charset="0"/>
              </a:rPr>
              <a:t> is required to furnish statement in Form No.61 or Form No.61A or Form 61B? (Yes/No)</a:t>
            </a:r>
          </a:p>
          <a:p>
            <a:pPr algn="just" eaLnBrk="1" hangingPunct="1">
              <a:buFont typeface="Wingdings 3" pitchFamily="18" charset="2"/>
              <a:buNone/>
            </a:pPr>
            <a:r>
              <a:rPr lang="en-US" sz="2300" dirty="0">
                <a:solidFill>
                  <a:schemeClr val="tx1"/>
                </a:solidFill>
                <a:latin typeface="Times New Roman" pitchFamily="18" charset="0"/>
                <a:cs typeface="Times New Roman" pitchFamily="18" charset="0"/>
              </a:rPr>
              <a:t> 	(b) If yes, please furnish :</a:t>
            </a:r>
          </a:p>
          <a:p>
            <a:pPr algn="just" eaLnBrk="1" hangingPunct="1">
              <a:buFont typeface="Wingdings 3" pitchFamily="18" charset="2"/>
              <a:buNone/>
            </a:pPr>
            <a:endParaRPr lang="en-US" sz="2300" dirty="0">
              <a:solidFill>
                <a:schemeClr val="tx1"/>
              </a:solidFill>
              <a:latin typeface="Times New Roman" pitchFamily="18" charset="0"/>
              <a:cs typeface="Times New Roman" pitchFamily="18" charset="0"/>
            </a:endParaRPr>
          </a:p>
        </p:txBody>
      </p:sp>
      <p:graphicFrame>
        <p:nvGraphicFramePr>
          <p:cNvPr id="24" name="Table 23"/>
          <p:cNvGraphicFramePr>
            <a:graphicFrameLocks noGrp="1"/>
          </p:cNvGraphicFramePr>
          <p:nvPr>
            <p:extLst>
              <p:ext uri="{D42A27DB-BD31-4B8C-83A1-F6EECF244321}">
                <p14:modId xmlns:p14="http://schemas.microsoft.com/office/powerpoint/2010/main" val="3794287257"/>
              </p:ext>
            </p:extLst>
          </p:nvPr>
        </p:nvGraphicFramePr>
        <p:xfrm>
          <a:off x="381000" y="2133600"/>
          <a:ext cx="8458200" cy="3195320"/>
        </p:xfrm>
        <a:graphic>
          <a:graphicData uri="http://schemas.openxmlformats.org/drawingml/2006/table">
            <a:tbl>
              <a:tblPr firstRow="1" bandRow="1">
                <a:tableStyleId>{5C22544A-7EE6-4342-B048-85BDC9FD1C3A}</a:tableStyleId>
              </a:tblPr>
              <a:tblGrid>
                <a:gridCol w="457200">
                  <a:extLst>
                    <a:ext uri="{9D8B030D-6E8A-4147-A177-3AD203B41FA5}">
                      <a16:colId xmlns:a16="http://schemas.microsoft.com/office/drawing/2014/main" val="20000"/>
                    </a:ext>
                  </a:extLst>
                </a:gridCol>
                <a:gridCol w="1524000">
                  <a:extLst>
                    <a:ext uri="{9D8B030D-6E8A-4147-A177-3AD203B41FA5}">
                      <a16:colId xmlns:a16="http://schemas.microsoft.com/office/drawing/2014/main" val="20001"/>
                    </a:ext>
                  </a:extLst>
                </a:gridCol>
                <a:gridCol w="762000">
                  <a:extLst>
                    <a:ext uri="{9D8B030D-6E8A-4147-A177-3AD203B41FA5}">
                      <a16:colId xmlns:a16="http://schemas.microsoft.com/office/drawing/2014/main" val="20002"/>
                    </a:ext>
                  </a:extLst>
                </a:gridCol>
                <a:gridCol w="1219200">
                  <a:extLst>
                    <a:ext uri="{9D8B030D-6E8A-4147-A177-3AD203B41FA5}">
                      <a16:colId xmlns:a16="http://schemas.microsoft.com/office/drawing/2014/main" val="20003"/>
                    </a:ext>
                  </a:extLst>
                </a:gridCol>
                <a:gridCol w="1295400">
                  <a:extLst>
                    <a:ext uri="{9D8B030D-6E8A-4147-A177-3AD203B41FA5}">
                      <a16:colId xmlns:a16="http://schemas.microsoft.com/office/drawing/2014/main" val="20004"/>
                    </a:ext>
                  </a:extLst>
                </a:gridCol>
                <a:gridCol w="1752600">
                  <a:extLst>
                    <a:ext uri="{9D8B030D-6E8A-4147-A177-3AD203B41FA5}">
                      <a16:colId xmlns:a16="http://schemas.microsoft.com/office/drawing/2014/main" val="20005"/>
                    </a:ext>
                  </a:extLst>
                </a:gridCol>
                <a:gridCol w="1447800">
                  <a:extLst>
                    <a:ext uri="{9D8B030D-6E8A-4147-A177-3AD203B41FA5}">
                      <a16:colId xmlns:a16="http://schemas.microsoft.com/office/drawing/2014/main" val="20006"/>
                    </a:ext>
                  </a:extLst>
                </a:gridCol>
              </a:tblGrid>
              <a:tr h="63500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sz="1800" b="1" i="0" kern="1200" dirty="0">
                          <a:solidFill>
                            <a:schemeClr val="tx1"/>
                          </a:solidFill>
                          <a:latin typeface="Times New Roman" pitchFamily="18" charset="0"/>
                          <a:ea typeface="+mn-ea"/>
                          <a:cs typeface="Times New Roman" pitchFamily="18" charset="0"/>
                        </a:rPr>
                        <a:t>S no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sz="1800" b="1" i="0" kern="1200" dirty="0">
                          <a:solidFill>
                            <a:schemeClr val="tx1"/>
                          </a:solidFill>
                          <a:latin typeface="Times New Roman" pitchFamily="18" charset="0"/>
                          <a:ea typeface="+mn-ea"/>
                          <a:cs typeface="Times New Roman" pitchFamily="18" charset="0"/>
                        </a:rPr>
                        <a:t>Income tax Department Reporting Entity Identification Number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r>
                        <a:rPr kumimoji="0" lang="en-US" sz="1800" b="1" i="0" kern="1200" dirty="0">
                          <a:solidFill>
                            <a:schemeClr val="tx1"/>
                          </a:solidFill>
                          <a:latin typeface="Times New Roman" pitchFamily="18" charset="0"/>
                          <a:ea typeface="+mn-ea"/>
                          <a:cs typeface="Times New Roman" pitchFamily="18" charset="0"/>
                        </a:rPr>
                        <a:t>Type of Form</a:t>
                      </a:r>
                      <a:endParaRPr lang="en-US" b="1" i="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r>
                        <a:rPr kumimoji="0" lang="en-US" sz="1800" b="1" i="0" kern="1200" dirty="0">
                          <a:solidFill>
                            <a:schemeClr val="tx1"/>
                          </a:solidFill>
                          <a:latin typeface="Times New Roman" pitchFamily="18" charset="0"/>
                          <a:ea typeface="+mn-ea"/>
                          <a:cs typeface="Times New Roman" pitchFamily="18" charset="0"/>
                        </a:rPr>
                        <a:t>Due date for furnishing</a:t>
                      </a:r>
                      <a:endParaRPr lang="en-US" b="1" i="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sz="1800" b="1" i="0" kern="1200" dirty="0">
                          <a:solidFill>
                            <a:schemeClr val="tx1"/>
                          </a:solidFill>
                          <a:latin typeface="Times New Roman" pitchFamily="18" charset="0"/>
                          <a:ea typeface="+mn-ea"/>
                          <a:cs typeface="Times New Roman" pitchFamily="18" charset="0"/>
                        </a:rPr>
                        <a:t>Date of furnishing, if</a:t>
                      </a:r>
                    </a:p>
                    <a:p>
                      <a:pPr algn="just"/>
                      <a:endParaRPr lang="en-US" b="1" i="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Times New Roman" panose="02020603050405020304" pitchFamily="18" charset="0"/>
                          <a:cs typeface="Times New Roman" panose="02020603050405020304" pitchFamily="18" charset="0"/>
                        </a:rPr>
                        <a:t>Whether the Form contains information about all details/ transactions which are required to be reported. </a:t>
                      </a:r>
                      <a:endParaRPr kumimoji="0" lang="en-US" sz="1800" b="1" i="0" kern="1200" dirty="0">
                        <a:solidFill>
                          <a:schemeClr val="tx1"/>
                        </a:solidFill>
                        <a:latin typeface="Times New Roman" pitchFamily="18" charset="0"/>
                        <a:ea typeface="+mn-ea"/>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Times New Roman" panose="02020603050405020304" pitchFamily="18" charset="0"/>
                          <a:cs typeface="Times New Roman" panose="02020603050405020304" pitchFamily="18" charset="0"/>
                        </a:rPr>
                        <a:t>If not, please furnish list of the details /transactions which are not reported.</a:t>
                      </a:r>
                      <a:endParaRPr kumimoji="0" lang="en-US" sz="1800" b="1" i="0" kern="1200" dirty="0">
                        <a:solidFill>
                          <a:schemeClr val="tx1"/>
                        </a:solidFill>
                        <a:latin typeface="Times New Roman" pitchFamily="18" charset="0"/>
                        <a:ea typeface="+mn-ea"/>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635000">
                <a:tc>
                  <a:txBody>
                    <a:bodyPr/>
                    <a:lstStyle/>
                    <a:p>
                      <a:pPr algn="just"/>
                      <a:endParaRPr lang="en-US" b="0" i="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endParaRPr lang="en-US" b="1" i="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endParaRPr lang="en-US" b="1" i="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endParaRPr lang="en-US" b="1" i="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endParaRPr lang="en-US" b="1" i="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endParaRPr lang="en-US" b="1" i="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endParaRPr lang="en-US" b="1" i="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116760" name="Rectangle 4"/>
          <p:cNvSpPr>
            <a:spLocks noChangeArrowheads="1"/>
          </p:cNvSpPr>
          <p:nvPr/>
        </p:nvSpPr>
        <p:spPr bwMode="auto">
          <a:xfrm>
            <a:off x="152400" y="76200"/>
            <a:ext cx="6172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42</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6858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5" name="Rectangle 4"/>
          <p:cNvSpPr>
            <a:spLocks noChangeArrowheads="1"/>
          </p:cNvSpPr>
          <p:nvPr/>
        </p:nvSpPr>
        <p:spPr bwMode="auto">
          <a:xfrm>
            <a:off x="381000" y="2286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- 42</a:t>
            </a:r>
          </a:p>
        </p:txBody>
      </p:sp>
      <p:sp>
        <p:nvSpPr>
          <p:cNvPr id="2" name="Footer Placeholder 1"/>
          <p:cNvSpPr>
            <a:spLocks noGrp="1"/>
          </p:cNvSpPr>
          <p:nvPr>
            <p:ph type="ftr" sz="quarter" idx="11"/>
          </p:nvPr>
        </p:nvSpPr>
        <p:spPr/>
        <p:txBody>
          <a:bodyPr/>
          <a:lstStyle/>
          <a:p>
            <a:r>
              <a:rPr lang="en-IN"/>
              <a:t>H.C.Khincha &amp; Co</a:t>
            </a:r>
            <a:endParaRPr lang="en-US" dirty="0"/>
          </a:p>
        </p:txBody>
      </p:sp>
      <p:pic>
        <p:nvPicPr>
          <p:cNvPr id="3" name="Picture 2">
            <a:extLst>
              <a:ext uri="{FF2B5EF4-FFF2-40B4-BE49-F238E27FC236}">
                <a16:creationId xmlns:a16="http://schemas.microsoft.com/office/drawing/2014/main" id="{984BD45A-4B65-5454-31C9-36AC397255FA}"/>
              </a:ext>
            </a:extLst>
          </p:cNvPr>
          <p:cNvPicPr>
            <a:picLocks noChangeAspect="1"/>
          </p:cNvPicPr>
          <p:nvPr/>
        </p:nvPicPr>
        <p:blipFill>
          <a:blip r:embed="rId2"/>
          <a:srcRect l="2536" t="9193"/>
          <a:stretch>
            <a:fillRect/>
          </a:stretch>
        </p:blipFill>
        <p:spPr>
          <a:xfrm>
            <a:off x="228600" y="1145332"/>
            <a:ext cx="8786440" cy="5163988"/>
          </a:xfrm>
          <a:prstGeom prst="rect">
            <a:avLst/>
          </a:prstGeom>
        </p:spPr>
      </p:pic>
    </p:spTree>
  </p:cSld>
  <p:clrMapOvr>
    <a:masterClrMapping/>
  </p:clrMapOvr>
</p:sld>
</file>

<file path=ppt/slides/slide7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2865F7-5D15-ED2C-2FE7-AA1C9FD969F5}"/>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97A33CA3-5DAA-F663-8B4E-BD21AE069175}"/>
              </a:ext>
            </a:extLst>
          </p:cNvPr>
          <p:cNvPicPr>
            <a:picLocks noChangeAspect="1"/>
          </p:cNvPicPr>
          <p:nvPr/>
        </p:nvPicPr>
        <p:blipFill>
          <a:blip r:embed="rId2"/>
          <a:stretch>
            <a:fillRect/>
          </a:stretch>
        </p:blipFill>
        <p:spPr>
          <a:xfrm>
            <a:off x="179512" y="332656"/>
            <a:ext cx="8640960" cy="4752528"/>
          </a:xfrm>
          <a:prstGeom prst="rect">
            <a:avLst/>
          </a:prstGeom>
        </p:spPr>
      </p:pic>
      <p:sp>
        <p:nvSpPr>
          <p:cNvPr id="2" name="Footer Placeholder 1">
            <a:extLst>
              <a:ext uri="{FF2B5EF4-FFF2-40B4-BE49-F238E27FC236}">
                <a16:creationId xmlns:a16="http://schemas.microsoft.com/office/drawing/2014/main" id="{B54FB90D-6E52-0D21-AE29-2A2B078EF58D}"/>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800700303"/>
      </p:ext>
    </p:extLst>
  </p:cSld>
  <p:clrMapOvr>
    <a:masterClrMapping/>
  </p:clrMapOvr>
</p:sld>
</file>

<file path=ppt/slides/slide7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7504" y="0"/>
            <a:ext cx="8884096" cy="5778691"/>
          </a:xfrm>
        </p:spPr>
        <p:txBody>
          <a:bodyPr>
            <a:normAutofit/>
          </a:bodyPr>
          <a:lstStyle/>
          <a:p>
            <a:pPr marL="109728" indent="0" algn="ctr">
              <a:buNone/>
            </a:pPr>
            <a:r>
              <a:rPr lang="en-US" sz="2400" b="1" dirty="0">
                <a:latin typeface="Times New Roman" pitchFamily="18" charset="0"/>
                <a:cs typeface="Times New Roman" pitchFamily="18" charset="0"/>
              </a:rPr>
              <a:t>As per Page no 335 of Guidance Note on Tax Audit u/s. 44AB of IT Act, 1961 (Revised 2026)</a:t>
            </a:r>
            <a:endParaRPr lang="en-US" altLang="en-US" sz="2200" dirty="0">
              <a:latin typeface="Times New Roman" pitchFamily="18" charset="0"/>
              <a:cs typeface="Times New Roman" pitchFamily="18" charset="0"/>
            </a:endParaRPr>
          </a:p>
          <a:p>
            <a:pPr marL="109728" indent="0" algn="just">
              <a:buNone/>
            </a:pPr>
            <a:r>
              <a:rPr lang="en-GB" sz="2200" dirty="0">
                <a:latin typeface="Times New Roman" panose="02020603050405020304" pitchFamily="18" charset="0"/>
                <a:cs typeface="Times New Roman" panose="02020603050405020304" pitchFamily="18" charset="0"/>
              </a:rPr>
              <a:t>77.1 </a:t>
            </a:r>
            <a:r>
              <a:rPr lang="en-US" sz="2200" dirty="0">
                <a:latin typeface="Times New Roman" panose="02020603050405020304" pitchFamily="18" charset="0"/>
                <a:cs typeface="Times New Roman" panose="02020603050405020304" pitchFamily="18" charset="0"/>
              </a:rPr>
              <a:t>Sub-clause (a) of clause 42 requires whether the </a:t>
            </a:r>
            <a:r>
              <a:rPr lang="en-US" sz="2200" dirty="0" err="1">
                <a:latin typeface="Times New Roman" panose="02020603050405020304" pitchFamily="18" charset="0"/>
                <a:cs typeface="Times New Roman" panose="02020603050405020304" pitchFamily="18" charset="0"/>
              </a:rPr>
              <a:t>assessee</a:t>
            </a:r>
            <a:r>
              <a:rPr lang="en-US" sz="2200" dirty="0">
                <a:latin typeface="Times New Roman" panose="02020603050405020304" pitchFamily="18" charset="0"/>
                <a:cs typeface="Times New Roman" panose="02020603050405020304" pitchFamily="18" charset="0"/>
              </a:rPr>
              <a:t> is required to furnish Form No. 61, Form No. 61A or Form No. 61B. The following table contains the provisions requiring the </a:t>
            </a:r>
            <a:r>
              <a:rPr lang="en-US" sz="2200" dirty="0" err="1">
                <a:latin typeface="Times New Roman" panose="02020603050405020304" pitchFamily="18" charset="0"/>
                <a:cs typeface="Times New Roman" panose="02020603050405020304" pitchFamily="18" charset="0"/>
              </a:rPr>
              <a:t>assessee</a:t>
            </a:r>
            <a:r>
              <a:rPr lang="en-US" sz="2200" dirty="0">
                <a:latin typeface="Times New Roman" panose="02020603050405020304" pitchFamily="18" charset="0"/>
                <a:cs typeface="Times New Roman" panose="02020603050405020304" pitchFamily="18" charset="0"/>
              </a:rPr>
              <a:t> to furnish these forms:</a:t>
            </a:r>
            <a:endParaRPr lang="en-IN" sz="2200" dirty="0">
              <a:latin typeface="Times New Roman" panose="02020603050405020304" pitchFamily="18"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1009561683"/>
              </p:ext>
            </p:extLst>
          </p:nvPr>
        </p:nvGraphicFramePr>
        <p:xfrm>
          <a:off x="152400" y="1881336"/>
          <a:ext cx="8839200" cy="4572000"/>
        </p:xfrm>
        <a:graphic>
          <a:graphicData uri="http://schemas.openxmlformats.org/drawingml/2006/table">
            <a:tbl>
              <a:tblPr firstRow="1" bandRow="1">
                <a:tableStyleId>{5C22544A-7EE6-4342-B048-85BDC9FD1C3A}</a:tableStyleId>
              </a:tblPr>
              <a:tblGrid>
                <a:gridCol w="1107232">
                  <a:extLst>
                    <a:ext uri="{9D8B030D-6E8A-4147-A177-3AD203B41FA5}">
                      <a16:colId xmlns:a16="http://schemas.microsoft.com/office/drawing/2014/main" val="20000"/>
                    </a:ext>
                  </a:extLst>
                </a:gridCol>
                <a:gridCol w="1728192">
                  <a:extLst>
                    <a:ext uri="{9D8B030D-6E8A-4147-A177-3AD203B41FA5}">
                      <a16:colId xmlns:a16="http://schemas.microsoft.com/office/drawing/2014/main" val="20001"/>
                    </a:ext>
                  </a:extLst>
                </a:gridCol>
                <a:gridCol w="6003776">
                  <a:extLst>
                    <a:ext uri="{9D8B030D-6E8A-4147-A177-3AD203B41FA5}">
                      <a16:colId xmlns:a16="http://schemas.microsoft.com/office/drawing/2014/main" val="20002"/>
                    </a:ext>
                  </a:extLst>
                </a:gridCol>
              </a:tblGrid>
              <a:tr h="342900">
                <a:tc>
                  <a:txBody>
                    <a:bodyPr/>
                    <a:lstStyle/>
                    <a:p>
                      <a:pPr algn="just"/>
                      <a:r>
                        <a:rPr lang="en-IN" sz="1800" dirty="0">
                          <a:solidFill>
                            <a:schemeClr val="tx1"/>
                          </a:solidFill>
                          <a:latin typeface="Times New Roman" panose="02020603050405020304" pitchFamily="18" charset="0"/>
                          <a:cs typeface="Times New Roman" panose="02020603050405020304" pitchFamily="18" charset="0"/>
                        </a:rPr>
                        <a:t>Form</a:t>
                      </a:r>
                      <a:r>
                        <a:rPr lang="en-IN" sz="1800" baseline="0" dirty="0">
                          <a:solidFill>
                            <a:schemeClr val="tx1"/>
                          </a:solidFill>
                          <a:latin typeface="Times New Roman" panose="02020603050405020304" pitchFamily="18" charset="0"/>
                          <a:cs typeface="Times New Roman" panose="02020603050405020304" pitchFamily="18" charset="0"/>
                        </a:rPr>
                        <a:t> </a:t>
                      </a:r>
                      <a:r>
                        <a:rPr lang="en-IN" sz="1800" dirty="0">
                          <a:solidFill>
                            <a:schemeClr val="tx1"/>
                          </a:solidFill>
                          <a:latin typeface="Times New Roman" panose="02020603050405020304" pitchFamily="18" charset="0"/>
                          <a:cs typeface="Times New Roman" panose="02020603050405020304" pitchFamily="18" charset="0"/>
                        </a:rPr>
                        <a:t>No</a:t>
                      </a:r>
                    </a:p>
                  </a:txBody>
                  <a:tcPr/>
                </a:tc>
                <a:tc>
                  <a:txBody>
                    <a:bodyPr/>
                    <a:lstStyle/>
                    <a:p>
                      <a:pPr algn="just"/>
                      <a:r>
                        <a:rPr lang="en-IN" sz="1800" dirty="0">
                          <a:solidFill>
                            <a:schemeClr val="tx1"/>
                          </a:solidFill>
                          <a:latin typeface="Times New Roman" panose="02020603050405020304" pitchFamily="18" charset="0"/>
                          <a:cs typeface="Times New Roman" panose="02020603050405020304" pitchFamily="18" charset="0"/>
                        </a:rPr>
                        <a:t>Section &amp; Rule</a:t>
                      </a:r>
                    </a:p>
                  </a:txBody>
                  <a:tcPr/>
                </a:tc>
                <a:tc>
                  <a:txBody>
                    <a:bodyPr/>
                    <a:lstStyle/>
                    <a:p>
                      <a:pPr algn="just"/>
                      <a:r>
                        <a:rPr lang="en-IN" sz="1800" dirty="0">
                          <a:solidFill>
                            <a:schemeClr val="tx1"/>
                          </a:solidFill>
                          <a:latin typeface="Times New Roman" panose="02020603050405020304" pitchFamily="18" charset="0"/>
                          <a:cs typeface="Times New Roman" panose="02020603050405020304" pitchFamily="18" charset="0"/>
                        </a:rPr>
                        <a:t>Conditions</a:t>
                      </a:r>
                    </a:p>
                  </a:txBody>
                  <a:tcPr/>
                </a:tc>
                <a:extLst>
                  <a:ext uri="{0D108BD9-81ED-4DB2-BD59-A6C34878D82A}">
                    <a16:rowId xmlns:a16="http://schemas.microsoft.com/office/drawing/2014/main" val="10000"/>
                  </a:ext>
                </a:extLst>
              </a:tr>
              <a:tr h="342900">
                <a:tc>
                  <a:txBody>
                    <a:bodyPr/>
                    <a:lstStyle/>
                    <a:p>
                      <a:pPr algn="just"/>
                      <a:r>
                        <a:rPr lang="en-GB" sz="1800" dirty="0">
                          <a:latin typeface="Times New Roman" panose="02020603050405020304" pitchFamily="18" charset="0"/>
                          <a:cs typeface="Times New Roman" panose="02020603050405020304" pitchFamily="18" charset="0"/>
                        </a:rPr>
                        <a:t>61</a:t>
                      </a:r>
                      <a:endParaRPr lang="en-IN" sz="1800" dirty="0">
                        <a:latin typeface="Times New Roman" panose="02020603050405020304" pitchFamily="18" charset="0"/>
                        <a:cs typeface="Times New Roman" panose="02020603050405020304" pitchFamily="18" charset="0"/>
                      </a:endParaRPr>
                    </a:p>
                  </a:txBody>
                  <a:tcPr/>
                </a:tc>
                <a:tc>
                  <a:txBody>
                    <a:bodyPr/>
                    <a:lstStyle/>
                    <a:p>
                      <a:pPr algn="just"/>
                      <a:r>
                        <a:rPr lang="en-US" sz="1800" dirty="0">
                          <a:latin typeface="Times New Roman" panose="02020603050405020304" pitchFamily="18" charset="0"/>
                          <a:cs typeface="Times New Roman" panose="02020603050405020304" pitchFamily="18" charset="0"/>
                        </a:rPr>
                        <a:t>Section</a:t>
                      </a:r>
                    </a:p>
                    <a:p>
                      <a:pPr algn="just"/>
                      <a:r>
                        <a:rPr lang="en-US" sz="1800" dirty="0">
                          <a:latin typeface="Times New Roman" panose="02020603050405020304" pitchFamily="18" charset="0"/>
                          <a:cs typeface="Times New Roman" panose="02020603050405020304" pitchFamily="18" charset="0"/>
                        </a:rPr>
                        <a:t>139A(5)(c),</a:t>
                      </a:r>
                    </a:p>
                    <a:p>
                      <a:pPr algn="just"/>
                      <a:r>
                        <a:rPr lang="en-US" sz="1800" dirty="0">
                          <a:latin typeface="Times New Roman" panose="02020603050405020304" pitchFamily="18" charset="0"/>
                          <a:cs typeface="Times New Roman" panose="02020603050405020304" pitchFamily="18" charset="0"/>
                        </a:rPr>
                        <a:t>Rule 114B,</a:t>
                      </a:r>
                    </a:p>
                    <a:p>
                      <a:pPr algn="just"/>
                      <a:r>
                        <a:rPr lang="en-US" sz="1800" dirty="0">
                          <a:latin typeface="Times New Roman" panose="02020603050405020304" pitchFamily="18" charset="0"/>
                          <a:cs typeface="Times New Roman" panose="02020603050405020304" pitchFamily="18" charset="0"/>
                        </a:rPr>
                        <a:t>114C and</a:t>
                      </a:r>
                    </a:p>
                    <a:p>
                      <a:pPr algn="just"/>
                      <a:r>
                        <a:rPr lang="en-US" sz="1800" dirty="0">
                          <a:latin typeface="Times New Roman" panose="02020603050405020304" pitchFamily="18" charset="0"/>
                          <a:cs typeface="Times New Roman" panose="02020603050405020304" pitchFamily="18" charset="0"/>
                        </a:rPr>
                        <a:t>114D</a:t>
                      </a:r>
                      <a:endParaRPr lang="en-IN" sz="1800" dirty="0">
                        <a:latin typeface="Times New Roman" panose="02020603050405020304" pitchFamily="18" charset="0"/>
                        <a:cs typeface="Times New Roman" panose="02020603050405020304" pitchFamily="18" charset="0"/>
                      </a:endParaRPr>
                    </a:p>
                  </a:txBody>
                  <a:tcPr/>
                </a:tc>
                <a:tc>
                  <a:txBody>
                    <a:bodyPr/>
                    <a:lstStyle/>
                    <a:p>
                      <a:pPr algn="just"/>
                      <a:r>
                        <a:rPr lang="en-GB" sz="1800" dirty="0">
                          <a:latin typeface="Times New Roman" panose="02020603050405020304" pitchFamily="18" charset="0"/>
                          <a:cs typeface="Times New Roman" panose="02020603050405020304" pitchFamily="18" charset="0"/>
                        </a:rPr>
                        <a:t>Form No. 61 is to be filed by certain persons who have received any declaration in Form No. 60. Persons who have to file Form No. 61 are persons referred to in:</a:t>
                      </a:r>
                    </a:p>
                    <a:p>
                      <a:pPr algn="just"/>
                      <a:r>
                        <a:rPr lang="en-GB" sz="1800" dirty="0">
                          <a:latin typeface="Times New Roman" panose="02020603050405020304" pitchFamily="18" charset="0"/>
                          <a:cs typeface="Times New Roman" panose="02020603050405020304" pitchFamily="18" charset="0"/>
                        </a:rPr>
                        <a:t>(</a:t>
                      </a:r>
                      <a:r>
                        <a:rPr lang="en-GB" sz="1800" dirty="0" err="1">
                          <a:latin typeface="Times New Roman" panose="02020603050405020304" pitchFamily="18" charset="0"/>
                          <a:cs typeface="Times New Roman" panose="02020603050405020304" pitchFamily="18" charset="0"/>
                        </a:rPr>
                        <a:t>i</a:t>
                      </a:r>
                      <a:r>
                        <a:rPr lang="en-GB" sz="1800" dirty="0">
                          <a:latin typeface="Times New Roman" panose="02020603050405020304" pitchFamily="18" charset="0"/>
                          <a:cs typeface="Times New Roman" panose="02020603050405020304" pitchFamily="18" charset="0"/>
                        </a:rPr>
                        <a:t>) Rule 114C(1)(a) to (k), and</a:t>
                      </a:r>
                    </a:p>
                    <a:p>
                      <a:pPr algn="just"/>
                      <a:r>
                        <a:rPr lang="en-GB" sz="1800" dirty="0">
                          <a:latin typeface="Times New Roman" panose="02020603050405020304" pitchFamily="18" charset="0"/>
                          <a:cs typeface="Times New Roman" panose="02020603050405020304" pitchFamily="18" charset="0"/>
                        </a:rPr>
                        <a:t>(ii) </a:t>
                      </a:r>
                      <a:r>
                        <a:rPr lang="en-US" sz="1800" dirty="0">
                          <a:latin typeface="Times New Roman" panose="02020603050405020304" pitchFamily="18" charset="0"/>
                          <a:cs typeface="Times New Roman" panose="02020603050405020304" pitchFamily="18" charset="0"/>
                        </a:rPr>
                        <a:t>Following persons who are required to get their accounts audited under section 44AB of the Act:</a:t>
                      </a:r>
                      <a:endParaRPr lang="en-GB" sz="1800" dirty="0">
                        <a:latin typeface="Times New Roman" panose="02020603050405020304" pitchFamily="18" charset="0"/>
                        <a:cs typeface="Times New Roman" panose="02020603050405020304" pitchFamily="18" charset="0"/>
                      </a:endParaRPr>
                    </a:p>
                    <a:p>
                      <a:pPr algn="just"/>
                      <a:r>
                        <a:rPr lang="en-GB" sz="1800"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persons raising bill in respect of payment made in cash for amount exceeding Rs. 50,000 to a hotel or restaurant</a:t>
                      </a:r>
                      <a:endParaRPr lang="en-GB" sz="1800" dirty="0">
                        <a:latin typeface="Times New Roman" panose="02020603050405020304" pitchFamily="18" charset="0"/>
                        <a:cs typeface="Times New Roman" panose="02020603050405020304" pitchFamily="18" charset="0"/>
                      </a:endParaRPr>
                    </a:p>
                    <a:p>
                      <a:pPr algn="just"/>
                      <a:r>
                        <a:rPr lang="en-GB" sz="1800"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persons raising bill in connection with foreign travel or purchase of foreign currency payment for which payment is made in cash for an amount exceeding Rs. 50,000, and</a:t>
                      </a:r>
                      <a:endParaRPr lang="en-GB" sz="1800" dirty="0">
                        <a:latin typeface="Times New Roman" panose="02020603050405020304" pitchFamily="18" charset="0"/>
                        <a:cs typeface="Times New Roman" panose="02020603050405020304" pitchFamily="18" charset="0"/>
                      </a:endParaRPr>
                    </a:p>
                    <a:p>
                      <a:pPr algn="just"/>
                      <a:r>
                        <a:rPr lang="en-GB" sz="1800"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person raising bill in respect of transactions of sale or purchase of goods or services other than those specified at serial numbers 1 to 17 of the Table in Rule 114B where value of the transaction exceeds Rs. 2 lakhs per transaction.</a:t>
                      </a:r>
                      <a:endParaRPr lang="en-IN"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bl>
          </a:graphicData>
        </a:graphic>
      </p:graphicFrame>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149439998"/>
      </p:ext>
    </p:extLst>
  </p:cSld>
  <p:clrMapOvr>
    <a:masterClrMapping/>
  </p:clrMapOvr>
</p:sld>
</file>

<file path=ppt/slides/slide7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672042099"/>
              </p:ext>
            </p:extLst>
          </p:nvPr>
        </p:nvGraphicFramePr>
        <p:xfrm>
          <a:off x="152400" y="1055648"/>
          <a:ext cx="8839200" cy="1874520"/>
        </p:xfrm>
        <a:graphic>
          <a:graphicData uri="http://schemas.openxmlformats.org/drawingml/2006/table">
            <a:tbl>
              <a:tblPr firstRow="1" bandRow="1">
                <a:tableStyleId>{5C22544A-7EE6-4342-B048-85BDC9FD1C3A}</a:tableStyleId>
              </a:tblPr>
              <a:tblGrid>
                <a:gridCol w="790222">
                  <a:extLst>
                    <a:ext uri="{9D8B030D-6E8A-4147-A177-3AD203B41FA5}">
                      <a16:colId xmlns:a16="http://schemas.microsoft.com/office/drawing/2014/main" val="20000"/>
                    </a:ext>
                  </a:extLst>
                </a:gridCol>
                <a:gridCol w="1295400">
                  <a:extLst>
                    <a:ext uri="{9D8B030D-6E8A-4147-A177-3AD203B41FA5}">
                      <a16:colId xmlns:a16="http://schemas.microsoft.com/office/drawing/2014/main" val="20001"/>
                    </a:ext>
                  </a:extLst>
                </a:gridCol>
                <a:gridCol w="6753578">
                  <a:extLst>
                    <a:ext uri="{9D8B030D-6E8A-4147-A177-3AD203B41FA5}">
                      <a16:colId xmlns:a16="http://schemas.microsoft.com/office/drawing/2014/main" val="20002"/>
                    </a:ext>
                  </a:extLst>
                </a:gridCol>
              </a:tblGrid>
              <a:tr h="342900">
                <a:tc>
                  <a:txBody>
                    <a:bodyPr/>
                    <a:lstStyle/>
                    <a:p>
                      <a:pPr algn="just"/>
                      <a:r>
                        <a:rPr lang="en-GB" b="0" dirty="0">
                          <a:solidFill>
                            <a:schemeClr val="tx1"/>
                          </a:solidFill>
                          <a:latin typeface="Times New Roman" panose="02020603050405020304" pitchFamily="18" charset="0"/>
                          <a:cs typeface="Times New Roman" panose="02020603050405020304" pitchFamily="18" charset="0"/>
                        </a:rPr>
                        <a:t>61A</a:t>
                      </a:r>
                      <a:endParaRPr lang="en-IN" b="0" dirty="0">
                        <a:solidFill>
                          <a:schemeClr val="tx1"/>
                        </a:solidFill>
                        <a:latin typeface="Times New Roman" panose="02020603050405020304" pitchFamily="18" charset="0"/>
                        <a:cs typeface="Times New Roman" panose="02020603050405020304" pitchFamily="18" charset="0"/>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b="0" dirty="0">
                          <a:solidFill>
                            <a:schemeClr val="tx1"/>
                          </a:solidFill>
                          <a:latin typeface="Times New Roman" panose="02020603050405020304" pitchFamily="18" charset="0"/>
                          <a:cs typeface="Times New Roman" panose="02020603050405020304" pitchFamily="18" charset="0"/>
                        </a:rPr>
                        <a:t>Section 285BA, Rule 114E </a:t>
                      </a:r>
                      <a:endParaRPr lang="en-IN" b="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just"/>
                      <a:r>
                        <a:rPr lang="en-US" b="0" dirty="0">
                          <a:solidFill>
                            <a:schemeClr val="tx1"/>
                          </a:solidFill>
                          <a:latin typeface="Times New Roman" panose="02020603050405020304" pitchFamily="18" charset="0"/>
                          <a:cs typeface="Times New Roman" panose="02020603050405020304" pitchFamily="18" charset="0"/>
                        </a:rPr>
                        <a:t>Rule 114E(2) provides for the nature and value of transaction in respect of which the statement is required to be filed and persons who are required to file the statement</a:t>
                      </a:r>
                      <a:endParaRPr lang="en-IN" b="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0"/>
                  </a:ext>
                </a:extLst>
              </a:tr>
              <a:tr h="342900">
                <a:tc>
                  <a:txBody>
                    <a:bodyPr/>
                    <a:lstStyle/>
                    <a:p>
                      <a:pPr algn="just"/>
                      <a:r>
                        <a:rPr lang="en-GB" b="0" dirty="0">
                          <a:solidFill>
                            <a:schemeClr val="tx1"/>
                          </a:solidFill>
                          <a:latin typeface="Times New Roman" panose="02020603050405020304" pitchFamily="18" charset="0"/>
                          <a:cs typeface="Times New Roman" panose="02020603050405020304" pitchFamily="18" charset="0"/>
                        </a:rPr>
                        <a:t>61B</a:t>
                      </a:r>
                      <a:endParaRPr lang="en-IN" b="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just"/>
                      <a:r>
                        <a:rPr lang="en-GB" b="0" dirty="0">
                          <a:solidFill>
                            <a:schemeClr val="tx1"/>
                          </a:solidFill>
                          <a:latin typeface="Times New Roman" panose="02020603050405020304" pitchFamily="18" charset="0"/>
                          <a:cs typeface="Times New Roman" panose="02020603050405020304" pitchFamily="18" charset="0"/>
                        </a:rPr>
                        <a:t>Rule 114F, </a:t>
                      </a:r>
                    </a:p>
                    <a:p>
                      <a:pPr algn="just"/>
                      <a:r>
                        <a:rPr lang="en-GB" b="0" dirty="0">
                          <a:solidFill>
                            <a:schemeClr val="tx1"/>
                          </a:solidFill>
                          <a:latin typeface="Times New Roman" panose="02020603050405020304" pitchFamily="18" charset="0"/>
                          <a:cs typeface="Times New Roman" panose="02020603050405020304" pitchFamily="18" charset="0"/>
                        </a:rPr>
                        <a:t>114G and </a:t>
                      </a:r>
                    </a:p>
                    <a:p>
                      <a:pPr algn="just"/>
                      <a:r>
                        <a:rPr lang="en-GB" b="0" dirty="0">
                          <a:solidFill>
                            <a:schemeClr val="tx1"/>
                          </a:solidFill>
                          <a:latin typeface="Times New Roman" panose="02020603050405020304" pitchFamily="18" charset="0"/>
                          <a:cs typeface="Times New Roman" panose="02020603050405020304" pitchFamily="18" charset="0"/>
                        </a:rPr>
                        <a:t>114H</a:t>
                      </a:r>
                      <a:endParaRPr lang="en-IN" b="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just"/>
                      <a:r>
                        <a:rPr lang="en-US" sz="1900" b="0" dirty="0">
                          <a:solidFill>
                            <a:schemeClr val="tx1"/>
                          </a:solidFill>
                          <a:latin typeface="Times New Roman" panose="02020603050405020304" pitchFamily="18" charset="0"/>
                          <a:cs typeface="Times New Roman" panose="02020603050405020304" pitchFamily="18" charset="0"/>
                        </a:rPr>
                        <a:t>Rule 114F defines various terms, Rule 114G prescribes the information to be maintained and reported and Rule 114H prescribes the due diligence requirements.</a:t>
                      </a:r>
                      <a:endParaRPr lang="en-GB" sz="1900" b="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bl>
          </a:graphicData>
        </a:graphic>
      </p:graphicFrame>
      <p:sp>
        <p:nvSpPr>
          <p:cNvPr id="6" name="Rectangle 5"/>
          <p:cNvSpPr/>
          <p:nvPr/>
        </p:nvSpPr>
        <p:spPr>
          <a:xfrm>
            <a:off x="228600" y="2930168"/>
            <a:ext cx="8686800" cy="2308324"/>
          </a:xfrm>
          <a:prstGeom prst="rect">
            <a:avLst/>
          </a:prstGeom>
        </p:spPr>
        <p:txBody>
          <a:bodyPr wrap="square">
            <a:spAutoFit/>
          </a:bodyPr>
          <a:lstStyle/>
          <a:p>
            <a:pPr algn="just"/>
            <a:r>
              <a:rPr lang="en-IN" sz="2400" dirty="0">
                <a:latin typeface="Times New Roman" panose="02020603050405020304" pitchFamily="18" charset="0"/>
                <a:cs typeface="Times New Roman" panose="02020603050405020304" pitchFamily="18" charset="0"/>
              </a:rPr>
              <a:t>77.2 </a:t>
            </a:r>
            <a:r>
              <a:rPr lang="en-US" sz="2400" dirty="0">
                <a:latin typeface="Times New Roman" panose="02020603050405020304" pitchFamily="18" charset="0"/>
                <a:cs typeface="Times New Roman" panose="02020603050405020304" pitchFamily="18" charset="0"/>
              </a:rPr>
              <a:t>The requirement of furnishing the forms is based on the conditions stated in the relevant section and rule; and accordingly, ‘yes or ‘no’ should be stated. </a:t>
            </a:r>
          </a:p>
          <a:p>
            <a:pPr algn="just"/>
            <a:r>
              <a:rPr lang="en-US" sz="2400" dirty="0">
                <a:latin typeface="Times New Roman" panose="02020603050405020304" pitchFamily="18" charset="0"/>
                <a:cs typeface="Times New Roman" panose="02020603050405020304" pitchFamily="18" charset="0"/>
              </a:rPr>
              <a:t>The tax auditor should ascertain whether the </a:t>
            </a:r>
            <a:r>
              <a:rPr lang="en-US" sz="2400" dirty="0" err="1">
                <a:latin typeface="Times New Roman" panose="02020603050405020304" pitchFamily="18" charset="0"/>
                <a:cs typeface="Times New Roman" panose="02020603050405020304" pitchFamily="18" charset="0"/>
              </a:rPr>
              <a:t>assessee</a:t>
            </a:r>
            <a:r>
              <a:rPr lang="en-US" sz="2400" dirty="0">
                <a:latin typeface="Times New Roman" panose="02020603050405020304" pitchFamily="18" charset="0"/>
                <a:cs typeface="Times New Roman" panose="02020603050405020304" pitchFamily="18" charset="0"/>
              </a:rPr>
              <a:t> was required to furnish any of these three forms and if so, if he has furnished within the due date.</a:t>
            </a:r>
            <a:endParaRPr lang="en-IN" sz="2400" dirty="0">
              <a:latin typeface="Times New Roman" panose="02020603050405020304" pitchFamily="18" charset="0"/>
              <a:cs typeface="Times New Roman" panose="02020603050405020304" pitchFamily="18" charset="0"/>
            </a:endParaRPr>
          </a:p>
        </p:txBody>
      </p:sp>
      <p:sp>
        <p:nvSpPr>
          <p:cNvPr id="2" name="Rectangle 1"/>
          <p:cNvSpPr/>
          <p:nvPr/>
        </p:nvSpPr>
        <p:spPr>
          <a:xfrm>
            <a:off x="140770" y="87015"/>
            <a:ext cx="8607694" cy="830997"/>
          </a:xfrm>
          <a:prstGeom prst="rect">
            <a:avLst/>
          </a:prstGeom>
        </p:spPr>
        <p:txBody>
          <a:bodyPr wrap="square">
            <a:spAutoFit/>
          </a:bodyPr>
          <a:lstStyle/>
          <a:p>
            <a:pPr algn="ctr">
              <a:buNone/>
            </a:pPr>
            <a:r>
              <a:rPr lang="en-US" sz="2400" b="1" dirty="0">
                <a:latin typeface="Times New Roman" pitchFamily="18" charset="0"/>
                <a:cs typeface="Times New Roman" pitchFamily="18" charset="0"/>
              </a:rPr>
              <a:t>As per Page no 336 of Guidance Note on Tax Audit u/s. 44AB of IT Act, 1961 (Revised 2026)</a:t>
            </a:r>
            <a:endParaRPr lang="en-US" altLang="en-US" sz="2000" dirty="0">
              <a:latin typeface="Times New Roman" pitchFamily="18" charset="0"/>
              <a:cs typeface="Times New Roman"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302831279"/>
      </p:ext>
    </p:extLst>
  </p:cSld>
  <p:clrMapOvr>
    <a:masterClrMapping/>
  </p:clrMapOvr>
</p:sld>
</file>

<file path=ppt/slides/slide7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3432755435"/>
              </p:ext>
            </p:extLst>
          </p:nvPr>
        </p:nvGraphicFramePr>
        <p:xfrm>
          <a:off x="228600" y="1489951"/>
          <a:ext cx="8686800" cy="2651760"/>
        </p:xfrm>
        <a:graphic>
          <a:graphicData uri="http://schemas.openxmlformats.org/drawingml/2006/table">
            <a:tbl>
              <a:tblPr firstRow="1" bandRow="1">
                <a:tableStyleId>{5C22544A-7EE6-4342-B048-85BDC9FD1C3A}</a:tableStyleId>
              </a:tblPr>
              <a:tblGrid>
                <a:gridCol w="909953">
                  <a:extLst>
                    <a:ext uri="{9D8B030D-6E8A-4147-A177-3AD203B41FA5}">
                      <a16:colId xmlns:a16="http://schemas.microsoft.com/office/drawing/2014/main" val="20000"/>
                    </a:ext>
                  </a:extLst>
                </a:gridCol>
                <a:gridCol w="7776847">
                  <a:extLst>
                    <a:ext uri="{9D8B030D-6E8A-4147-A177-3AD203B41FA5}">
                      <a16:colId xmlns:a16="http://schemas.microsoft.com/office/drawing/2014/main" val="20001"/>
                    </a:ext>
                  </a:extLst>
                </a:gridCol>
              </a:tblGrid>
              <a:tr h="606972">
                <a:tc>
                  <a:txBody>
                    <a:bodyPr/>
                    <a:lstStyle/>
                    <a:p>
                      <a:pPr algn="just"/>
                      <a:r>
                        <a:rPr lang="en-IN" dirty="0"/>
                        <a:t>Form No.</a:t>
                      </a:r>
                      <a:endParaRPr lang="en-IN" b="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just"/>
                      <a:r>
                        <a:rPr lang="en-IN" dirty="0"/>
                        <a:t>Due date</a:t>
                      </a:r>
                      <a:endParaRPr lang="en-IN" b="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0"/>
                  </a:ext>
                </a:extLst>
              </a:tr>
              <a:tr h="1185041">
                <a:tc>
                  <a:txBody>
                    <a:bodyPr/>
                    <a:lstStyle/>
                    <a:p>
                      <a:pPr algn="just"/>
                      <a:r>
                        <a:rPr lang="en-GB" b="0" dirty="0">
                          <a:solidFill>
                            <a:schemeClr val="tx1"/>
                          </a:solidFill>
                          <a:latin typeface="Times New Roman" panose="02020603050405020304" pitchFamily="18" charset="0"/>
                          <a:cs typeface="Times New Roman" panose="02020603050405020304" pitchFamily="18" charset="0"/>
                        </a:rPr>
                        <a:t>61</a:t>
                      </a:r>
                      <a:endParaRPr lang="en-IN" b="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just"/>
                      <a:r>
                        <a:rPr lang="en-US" sz="1900" b="0" dirty="0">
                          <a:solidFill>
                            <a:schemeClr val="tx1"/>
                          </a:solidFill>
                          <a:latin typeface="Times New Roman" panose="02020603050405020304" pitchFamily="18" charset="0"/>
                          <a:cs typeface="Times New Roman" panose="02020603050405020304" pitchFamily="18" charset="0"/>
                        </a:rPr>
                        <a:t>31st October where declarations in Form No. 60 have been received during 01st April to 30th September; and by 30th April where declarations in Form No. 60 have been received during 01</a:t>
                      </a:r>
                      <a:r>
                        <a:rPr lang="en-US" sz="1900" b="0" baseline="30000" dirty="0">
                          <a:solidFill>
                            <a:schemeClr val="tx1"/>
                          </a:solidFill>
                          <a:latin typeface="Times New Roman" panose="02020603050405020304" pitchFamily="18" charset="0"/>
                          <a:cs typeface="Times New Roman" panose="02020603050405020304" pitchFamily="18" charset="0"/>
                        </a:rPr>
                        <a:t>st</a:t>
                      </a:r>
                      <a:r>
                        <a:rPr lang="en-US" sz="1900" b="0" dirty="0">
                          <a:solidFill>
                            <a:schemeClr val="tx1"/>
                          </a:solidFill>
                          <a:latin typeface="Times New Roman" panose="02020603050405020304" pitchFamily="18" charset="0"/>
                          <a:cs typeface="Times New Roman" panose="02020603050405020304" pitchFamily="18" charset="0"/>
                        </a:rPr>
                        <a:t> October to 31st March of the immediately preceding financial year.</a:t>
                      </a:r>
                      <a:endParaRPr lang="en-GB" sz="1900" b="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r h="361293">
                <a:tc>
                  <a:txBody>
                    <a:bodyPr/>
                    <a:lstStyle/>
                    <a:p>
                      <a:pPr algn="just"/>
                      <a:r>
                        <a:rPr lang="en-GB" b="0" dirty="0">
                          <a:solidFill>
                            <a:schemeClr val="tx1"/>
                          </a:solidFill>
                          <a:latin typeface="Times New Roman" panose="02020603050405020304" pitchFamily="18" charset="0"/>
                          <a:cs typeface="Times New Roman" panose="02020603050405020304" pitchFamily="18" charset="0"/>
                        </a:rPr>
                        <a:t>61A</a:t>
                      </a:r>
                      <a:endParaRPr lang="en-IN" b="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just"/>
                      <a:r>
                        <a:rPr lang="en-US" sz="1900" b="0" dirty="0">
                          <a:solidFill>
                            <a:schemeClr val="tx1"/>
                          </a:solidFill>
                          <a:latin typeface="Times New Roman" panose="02020603050405020304" pitchFamily="18" charset="0"/>
                          <a:cs typeface="Times New Roman" panose="02020603050405020304" pitchFamily="18" charset="0"/>
                        </a:rPr>
                        <a:t>31st May of the immediately following financial year</a:t>
                      </a:r>
                      <a:endParaRPr lang="en-GB" sz="1900" b="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2"/>
                  </a:ext>
                </a:extLst>
              </a:tr>
              <a:tr h="361293">
                <a:tc>
                  <a:txBody>
                    <a:bodyPr/>
                    <a:lstStyle/>
                    <a:p>
                      <a:pPr algn="just"/>
                      <a:r>
                        <a:rPr lang="en-GB" b="0" dirty="0">
                          <a:solidFill>
                            <a:schemeClr val="tx1"/>
                          </a:solidFill>
                          <a:latin typeface="Times New Roman" panose="02020603050405020304" pitchFamily="18" charset="0"/>
                          <a:cs typeface="Times New Roman" panose="02020603050405020304" pitchFamily="18" charset="0"/>
                        </a:rPr>
                        <a:t>61B</a:t>
                      </a:r>
                    </a:p>
                  </a:txBody>
                  <a:tcPr/>
                </a:tc>
                <a:tc>
                  <a:txBody>
                    <a:bodyPr/>
                    <a:lstStyle/>
                    <a:p>
                      <a:pPr algn="just"/>
                      <a:r>
                        <a:rPr lang="en-US" sz="1900" b="0" dirty="0">
                          <a:solidFill>
                            <a:schemeClr val="tx1"/>
                          </a:solidFill>
                          <a:latin typeface="Times New Roman" panose="02020603050405020304" pitchFamily="18" charset="0"/>
                          <a:cs typeface="Times New Roman" panose="02020603050405020304" pitchFamily="18" charset="0"/>
                        </a:rPr>
                        <a:t>31st May of the immediately following financial year</a:t>
                      </a:r>
                      <a:endParaRPr lang="en-GB" sz="1900" b="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3"/>
                  </a:ext>
                </a:extLst>
              </a:tr>
            </a:tbl>
          </a:graphicData>
        </a:graphic>
      </p:graphicFrame>
      <p:sp>
        <p:nvSpPr>
          <p:cNvPr id="6" name="Rectangle 5"/>
          <p:cNvSpPr/>
          <p:nvPr/>
        </p:nvSpPr>
        <p:spPr>
          <a:xfrm>
            <a:off x="244327" y="908720"/>
            <a:ext cx="8610600" cy="461665"/>
          </a:xfrm>
          <a:prstGeom prst="rect">
            <a:avLst/>
          </a:prstGeom>
        </p:spPr>
        <p:txBody>
          <a:bodyPr wrap="square">
            <a:spAutoFit/>
          </a:bodyPr>
          <a:lstStyle/>
          <a:p>
            <a:pPr algn="just"/>
            <a:r>
              <a:rPr lang="en-GB" sz="2400" dirty="0">
                <a:latin typeface="Times New Roman" panose="02020603050405020304" pitchFamily="18" charset="0"/>
                <a:cs typeface="Times New Roman" panose="02020603050405020304" pitchFamily="18" charset="0"/>
              </a:rPr>
              <a:t>Due dates for furnishing the form/s are as under:</a:t>
            </a:r>
            <a:endParaRPr lang="en-IN" sz="2400" dirty="0">
              <a:latin typeface="Times New Roman" panose="02020603050405020304" pitchFamily="18" charset="0"/>
              <a:cs typeface="Times New Roman" panose="02020603050405020304" pitchFamily="18" charset="0"/>
            </a:endParaRPr>
          </a:p>
        </p:txBody>
      </p:sp>
      <p:sp>
        <p:nvSpPr>
          <p:cNvPr id="2" name="Rectangle 1"/>
          <p:cNvSpPr/>
          <p:nvPr/>
        </p:nvSpPr>
        <p:spPr>
          <a:xfrm>
            <a:off x="228600" y="185474"/>
            <a:ext cx="8610600" cy="830997"/>
          </a:xfrm>
          <a:prstGeom prst="rect">
            <a:avLst/>
          </a:prstGeom>
        </p:spPr>
        <p:txBody>
          <a:bodyPr wrap="square">
            <a:spAutoFit/>
          </a:bodyPr>
          <a:lstStyle/>
          <a:p>
            <a:pPr algn="ctr">
              <a:buNone/>
            </a:pPr>
            <a:r>
              <a:rPr lang="en-US" sz="2400" b="1" dirty="0">
                <a:latin typeface="Times New Roman" pitchFamily="18" charset="0"/>
                <a:cs typeface="Times New Roman" pitchFamily="18" charset="0"/>
              </a:rPr>
              <a:t>As per Page no 336 of Guidance Note on Tax Audit u/s. 44AB of IT Act, 1961 (Revised 2026)</a:t>
            </a:r>
            <a:endParaRPr lang="en-US" altLang="en-US" sz="2000" dirty="0">
              <a:latin typeface="Times New Roman" pitchFamily="18" charset="0"/>
              <a:cs typeface="Times New Roman"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18634541"/>
      </p:ext>
    </p:extLst>
  </p:cSld>
  <p:clrMapOvr>
    <a:masterClrMapping/>
  </p:clrMapOvr>
</p:sld>
</file>

<file path=ppt/slides/slide7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87831" y="35104"/>
            <a:ext cx="8696706" cy="5884752"/>
          </a:xfrm>
        </p:spPr>
        <p:txBody>
          <a:bodyPr>
            <a:noAutofit/>
          </a:bodyPr>
          <a:lstStyle/>
          <a:p>
            <a:pPr marL="109728" indent="0" algn="ctr">
              <a:buNone/>
            </a:pPr>
            <a:r>
              <a:rPr lang="en-US" sz="2400" b="1" dirty="0">
                <a:latin typeface="Times New Roman" pitchFamily="18" charset="0"/>
                <a:cs typeface="Times New Roman" pitchFamily="18" charset="0"/>
              </a:rPr>
              <a:t>As per Page no 336 of Guidance Note on Tax Audit u/s. 44AB of IT Act, 1961 (Revised 2026)</a:t>
            </a:r>
            <a:endParaRPr lang="en-US" altLang="en-US" sz="2400" dirty="0">
              <a:latin typeface="Times New Roman" pitchFamily="18" charset="0"/>
              <a:cs typeface="Times New Roman" pitchFamily="18" charset="0"/>
            </a:endParaRPr>
          </a:p>
          <a:p>
            <a:pPr marL="109728" indent="0" algn="just">
              <a:buNone/>
            </a:pPr>
            <a:r>
              <a:rPr lang="en-GB" sz="2200" dirty="0">
                <a:latin typeface="Times New Roman" panose="02020603050405020304" pitchFamily="18" charset="0"/>
                <a:cs typeface="Times New Roman" panose="02020603050405020304" pitchFamily="18" charset="0"/>
              </a:rPr>
              <a:t>77.3 </a:t>
            </a:r>
            <a:r>
              <a:rPr lang="en-US" sz="2200" dirty="0">
                <a:latin typeface="Times New Roman" panose="02020603050405020304" pitchFamily="18" charset="0"/>
                <a:cs typeface="Times New Roman" panose="02020603050405020304" pitchFamily="18" charset="0"/>
              </a:rPr>
              <a:t>In case, answer to sub-clause (a) is in affirmative, the requisite information should be reported in sub-clause (b). </a:t>
            </a:r>
          </a:p>
          <a:p>
            <a:pPr marL="109728" indent="0" algn="just">
              <a:buNone/>
            </a:pPr>
            <a:r>
              <a:rPr lang="en-US" sz="2200" dirty="0">
                <a:latin typeface="Times New Roman" panose="02020603050405020304" pitchFamily="18" charset="0"/>
                <a:cs typeface="Times New Roman" panose="02020603050405020304" pitchFamily="18" charset="0"/>
              </a:rPr>
              <a:t>Every reporting financial institution has to communicate to the Principal Director General of Income-tax (Systems), the name, designation and communication details of the Designated Director and the Principal Officer and obtain a registration number.</a:t>
            </a:r>
          </a:p>
          <a:p>
            <a:pPr marL="109728" indent="0" algn="just">
              <a:buNone/>
            </a:pPr>
            <a:r>
              <a:rPr lang="en-US" sz="2200" dirty="0">
                <a:latin typeface="Times New Roman" panose="02020603050405020304" pitchFamily="18" charset="0"/>
                <a:cs typeface="Times New Roman" panose="02020603050405020304" pitchFamily="18" charset="0"/>
              </a:rPr>
              <a:t>This registration number is to be quoted in Form 61B. Form 61B also requires ITDREIN (Income-tax Department Reporting Entity Identification Number) which is a Unique ID issued by the Department which is communicated by the Department after the registration of the reporting entity. </a:t>
            </a:r>
          </a:p>
          <a:p>
            <a:pPr marL="109728" indent="0" algn="just">
              <a:buNone/>
            </a:pPr>
            <a:r>
              <a:rPr lang="en-US" sz="2200" dirty="0">
                <a:latin typeface="Times New Roman" panose="02020603050405020304" pitchFamily="18" charset="0"/>
                <a:cs typeface="Times New Roman" panose="02020603050405020304" pitchFamily="18" charset="0"/>
              </a:rPr>
              <a:t>Thereafter, type of Form i.e. Form no. 61, 61A or 61B is to be reported along with due dates of furnishing such Forms. </a:t>
            </a:r>
          </a:p>
          <a:p>
            <a:pPr marL="109728" indent="0" algn="just">
              <a:buNone/>
            </a:pPr>
            <a:r>
              <a:rPr lang="en-US" sz="2200" dirty="0">
                <a:latin typeface="Times New Roman" panose="02020603050405020304" pitchFamily="18" charset="0"/>
                <a:cs typeface="Times New Roman" panose="02020603050405020304" pitchFamily="18" charset="0"/>
              </a:rPr>
              <a:t>Date of actual furnishing is also to be reported, in case furnished by the </a:t>
            </a:r>
            <a:r>
              <a:rPr lang="en-US" sz="2200" dirty="0" err="1">
                <a:latin typeface="Times New Roman" panose="02020603050405020304" pitchFamily="18" charset="0"/>
                <a:cs typeface="Times New Roman" panose="02020603050405020304" pitchFamily="18" charset="0"/>
              </a:rPr>
              <a:t>assessee</a:t>
            </a:r>
            <a:r>
              <a:rPr lang="en-US" sz="2200" dirty="0">
                <a:latin typeface="Times New Roman" panose="02020603050405020304" pitchFamily="18" charset="0"/>
                <a:cs typeface="Times New Roman" panose="02020603050405020304" pitchFamily="18" charset="0"/>
              </a:rPr>
              <a:t> and such date can be obtained from </a:t>
            </a:r>
            <a:r>
              <a:rPr lang="en-US" sz="2200" dirty="0" err="1">
                <a:latin typeface="Times New Roman" panose="02020603050405020304" pitchFamily="18" charset="0"/>
                <a:cs typeface="Times New Roman" panose="02020603050405020304" pitchFamily="18" charset="0"/>
              </a:rPr>
              <a:t>assessee’s</a:t>
            </a:r>
            <a:r>
              <a:rPr lang="en-US" sz="2200" dirty="0">
                <a:latin typeface="Times New Roman" panose="02020603050405020304" pitchFamily="18" charset="0"/>
                <a:cs typeface="Times New Roman" panose="02020603050405020304" pitchFamily="18" charset="0"/>
              </a:rPr>
              <a:t> e-filing acknowledgement number of the said Forms.</a:t>
            </a:r>
            <a:endParaRPr lang="en-GB" sz="220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020375979"/>
      </p:ext>
    </p:extLst>
  </p:cSld>
  <p:clrMapOvr>
    <a:masterClrMapping/>
  </p:clrMapOvr>
</p:sld>
</file>

<file path=ppt/slides/slide7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304800"/>
            <a:ext cx="8712967" cy="5644479"/>
          </a:xfrm>
        </p:spPr>
        <p:txBody>
          <a:bodyPr>
            <a:noAutofit/>
          </a:bodyPr>
          <a:lstStyle/>
          <a:p>
            <a:pPr marL="109728" indent="0" algn="ctr">
              <a:buNone/>
            </a:pPr>
            <a:r>
              <a:rPr lang="en-US" sz="2400" b="1" dirty="0">
                <a:latin typeface="Times New Roman" pitchFamily="18" charset="0"/>
                <a:cs typeface="Times New Roman" pitchFamily="18" charset="0"/>
              </a:rPr>
              <a:t>As per Page no 337 of Guidance Note on Tax Audit u/s. 44AB of IT Act, 1961 (Revised 2026)</a:t>
            </a:r>
          </a:p>
          <a:p>
            <a:pPr marL="109728" indent="0" algn="just">
              <a:buNone/>
            </a:pPr>
            <a:endParaRPr lang="en-GB" sz="2400" dirty="0">
              <a:latin typeface="Times New Roman" panose="02020603050405020304" pitchFamily="18" charset="0"/>
              <a:cs typeface="Times New Roman" panose="02020603050405020304" pitchFamily="18" charset="0"/>
            </a:endParaRPr>
          </a:p>
          <a:p>
            <a:pPr marL="109728" indent="0" algn="just">
              <a:buNone/>
            </a:pPr>
            <a:r>
              <a:rPr lang="en-GB" sz="2400" dirty="0">
                <a:latin typeface="Times New Roman" panose="02020603050405020304" pitchFamily="18" charset="0"/>
                <a:cs typeface="Times New Roman" panose="02020603050405020304" pitchFamily="18" charset="0"/>
              </a:rPr>
              <a:t>77.4 </a:t>
            </a:r>
            <a:r>
              <a:rPr lang="en-US" sz="2400" dirty="0">
                <a:latin typeface="Times New Roman" panose="02020603050405020304" pitchFamily="18" charset="0"/>
                <a:cs typeface="Times New Roman" panose="02020603050405020304" pitchFamily="18" charset="0"/>
              </a:rPr>
              <a:t>The tax auditor is further required to verify whether the Form contains information about all details or furnished transactions which are required to be reported. He may rely on the Management Representation Letter in this regard.</a:t>
            </a:r>
          </a:p>
          <a:p>
            <a:pPr marL="109728" indent="0" algn="just">
              <a:buNone/>
            </a:pPr>
            <a:endParaRPr lang="en-US" sz="2400" dirty="0">
              <a:latin typeface="Times New Roman" panose="02020603050405020304" pitchFamily="18" charset="0"/>
              <a:cs typeface="Times New Roman" panose="02020603050405020304" pitchFamily="18" charset="0"/>
            </a:endParaRPr>
          </a:p>
          <a:p>
            <a:pPr marL="109728" indent="0" algn="just">
              <a:buNone/>
            </a:pPr>
            <a:r>
              <a:rPr lang="en-US" sz="2400" dirty="0">
                <a:latin typeface="Times New Roman" panose="02020603050405020304" pitchFamily="18" charset="0"/>
                <a:cs typeface="Times New Roman" panose="02020603050405020304" pitchFamily="18" charset="0"/>
              </a:rPr>
              <a:t>77.5 Form No. 61, 61A and 61B uploaded on the income tax portal should be examined by the tax auditor for the purpose of verifying the reporting under this clause.</a:t>
            </a:r>
          </a:p>
          <a:p>
            <a:pPr marL="109728" indent="0" algn="just">
              <a:buNone/>
            </a:pPr>
            <a:r>
              <a:rPr lang="en-US" sz="2400" dirty="0">
                <a:latin typeface="Times New Roman" panose="02020603050405020304" pitchFamily="18" charset="0"/>
                <a:cs typeface="Times New Roman" panose="02020603050405020304" pitchFamily="18" charset="0"/>
              </a:rPr>
              <a:t>If the forms have been revised, then, the auditor must verify whether all the particulars required to be reported have been reported in the revised form.</a:t>
            </a:r>
            <a:endParaRPr lang="en-IN" sz="240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208977949"/>
      </p:ext>
    </p:extLst>
  </p:cSld>
  <p:clrMapOvr>
    <a:masterClrMapping/>
  </p:clrMapOvr>
</p:sld>
</file>

<file path=ppt/slides/slide7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Content Placeholder 2"/>
          <p:cNvSpPr>
            <a:spLocks noGrp="1"/>
          </p:cNvSpPr>
          <p:nvPr>
            <p:ph idx="1"/>
          </p:nvPr>
        </p:nvSpPr>
        <p:spPr>
          <a:xfrm>
            <a:off x="304800" y="884238"/>
            <a:ext cx="8515672" cy="3687762"/>
          </a:xfrm>
        </p:spPr>
        <p:txBody>
          <a:bodyPr>
            <a:normAutofit/>
          </a:bodyPr>
          <a:lstStyle/>
          <a:p>
            <a:pPr algn="just" eaLnBrk="1" hangingPunct="1">
              <a:buClr>
                <a:srgbClr val="FF0000"/>
              </a:buClr>
              <a:buFont typeface="Wingdings 3" pitchFamily="18" charset="2"/>
              <a:buNone/>
            </a:pPr>
            <a:r>
              <a:rPr lang="en-US" sz="2300" b="1" dirty="0">
                <a:solidFill>
                  <a:schemeClr val="tx1"/>
                </a:solidFill>
                <a:latin typeface="Times New Roman" pitchFamily="18" charset="0"/>
                <a:cs typeface="Times New Roman" pitchFamily="18" charset="0"/>
              </a:rPr>
              <a:t>43</a:t>
            </a:r>
            <a:r>
              <a:rPr lang="en-US" sz="2300" dirty="0">
                <a:solidFill>
                  <a:schemeClr val="tx1"/>
                </a:solidFill>
                <a:latin typeface="Times New Roman" pitchFamily="18" charset="0"/>
                <a:cs typeface="Times New Roman" pitchFamily="18" charset="0"/>
              </a:rPr>
              <a:t>. (a) Whether the </a:t>
            </a:r>
            <a:r>
              <a:rPr lang="en-US" sz="2300" dirty="0" err="1">
                <a:solidFill>
                  <a:schemeClr val="tx1"/>
                </a:solidFill>
                <a:latin typeface="Times New Roman" pitchFamily="18" charset="0"/>
                <a:cs typeface="Times New Roman" pitchFamily="18" charset="0"/>
              </a:rPr>
              <a:t>assessee</a:t>
            </a:r>
            <a:r>
              <a:rPr lang="en-US" sz="2300" dirty="0">
                <a:solidFill>
                  <a:schemeClr val="tx1"/>
                </a:solidFill>
                <a:latin typeface="Times New Roman" pitchFamily="18" charset="0"/>
                <a:cs typeface="Times New Roman" pitchFamily="18" charset="0"/>
              </a:rPr>
              <a:t> or its parent entity or alternate reporting entity is liable to furnish the report as referred to in sub-section (2) of section 286? (Yes/No)</a:t>
            </a:r>
          </a:p>
          <a:p>
            <a:pPr algn="just" eaLnBrk="1" hangingPunct="1">
              <a:buClr>
                <a:srgbClr val="FF0000"/>
              </a:buClr>
              <a:buFont typeface="Wingdings 3" pitchFamily="18" charset="2"/>
              <a:buNone/>
            </a:pPr>
            <a:r>
              <a:rPr lang="en-US" sz="2300" dirty="0">
                <a:solidFill>
                  <a:schemeClr val="tx1"/>
                </a:solidFill>
                <a:latin typeface="Times New Roman" pitchFamily="18" charset="0"/>
                <a:cs typeface="Times New Roman" pitchFamily="18" charset="0"/>
              </a:rPr>
              <a:t>	(b) If yes, please furnish the following details :</a:t>
            </a:r>
          </a:p>
          <a:p>
            <a:pPr marL="800100" lvl="1" indent="-407988" algn="just" eaLnBrk="1" hangingPunct="1">
              <a:buFont typeface="Lucida Sans Unicode" pitchFamily="34" charset="0"/>
              <a:buAutoNum type="romanLcPeriod"/>
            </a:pPr>
            <a:r>
              <a:rPr lang="en-US" sz="2300" dirty="0">
                <a:solidFill>
                  <a:schemeClr val="tx1"/>
                </a:solidFill>
                <a:latin typeface="Times New Roman" pitchFamily="18" charset="0"/>
                <a:cs typeface="Times New Roman" pitchFamily="18" charset="0"/>
              </a:rPr>
              <a:t>Whether report has been furnished by the </a:t>
            </a:r>
            <a:r>
              <a:rPr lang="en-US" sz="2300" dirty="0" err="1">
                <a:solidFill>
                  <a:schemeClr val="tx1"/>
                </a:solidFill>
                <a:latin typeface="Times New Roman" pitchFamily="18" charset="0"/>
                <a:cs typeface="Times New Roman" pitchFamily="18" charset="0"/>
              </a:rPr>
              <a:t>assessee</a:t>
            </a:r>
            <a:r>
              <a:rPr lang="en-US" sz="2300" dirty="0">
                <a:solidFill>
                  <a:schemeClr val="tx1"/>
                </a:solidFill>
                <a:latin typeface="Times New Roman" pitchFamily="18" charset="0"/>
                <a:cs typeface="Times New Roman" pitchFamily="18" charset="0"/>
              </a:rPr>
              <a:t> or its parent entity or an alternate reporting entity</a:t>
            </a:r>
          </a:p>
          <a:p>
            <a:pPr marL="800100" lvl="1" indent="-407988" algn="just" eaLnBrk="1" hangingPunct="1">
              <a:buFont typeface="Lucida Sans Unicode" pitchFamily="34" charset="0"/>
              <a:buAutoNum type="romanLcPeriod"/>
            </a:pPr>
            <a:r>
              <a:rPr lang="en-US" sz="2300" dirty="0">
                <a:solidFill>
                  <a:schemeClr val="tx1"/>
                </a:solidFill>
                <a:latin typeface="Times New Roman" pitchFamily="18" charset="0"/>
                <a:cs typeface="Times New Roman" pitchFamily="18" charset="0"/>
              </a:rPr>
              <a:t>Name of parent entity</a:t>
            </a:r>
          </a:p>
          <a:p>
            <a:pPr marL="800100" lvl="1" indent="-407988" algn="just" eaLnBrk="1" hangingPunct="1">
              <a:buFont typeface="Lucida Sans Unicode" pitchFamily="34" charset="0"/>
              <a:buAutoNum type="romanLcPeriod"/>
            </a:pPr>
            <a:r>
              <a:rPr lang="en-US" sz="2300" dirty="0">
                <a:solidFill>
                  <a:schemeClr val="tx1"/>
                </a:solidFill>
                <a:latin typeface="Times New Roman" pitchFamily="18" charset="0"/>
                <a:cs typeface="Times New Roman" pitchFamily="18" charset="0"/>
              </a:rPr>
              <a:t>Name of alternate reporting entity (if applicable)</a:t>
            </a:r>
          </a:p>
          <a:p>
            <a:pPr marL="800100" lvl="1" indent="-407988" algn="just" eaLnBrk="1" hangingPunct="1">
              <a:buFont typeface="Lucida Sans Unicode" pitchFamily="34" charset="0"/>
              <a:buAutoNum type="romanLcPeriod"/>
            </a:pPr>
            <a:r>
              <a:rPr lang="en-US" sz="2300" dirty="0">
                <a:solidFill>
                  <a:schemeClr val="tx1"/>
                </a:solidFill>
                <a:latin typeface="Times New Roman" pitchFamily="18" charset="0"/>
                <a:cs typeface="Times New Roman" pitchFamily="18" charset="0"/>
              </a:rPr>
              <a:t>Date of furnishing of report</a:t>
            </a:r>
          </a:p>
        </p:txBody>
      </p:sp>
      <p:sp>
        <p:nvSpPr>
          <p:cNvPr id="121860" name="Rectangle 3"/>
          <p:cNvSpPr>
            <a:spLocks noChangeArrowheads="1"/>
          </p:cNvSpPr>
          <p:nvPr/>
        </p:nvSpPr>
        <p:spPr bwMode="auto">
          <a:xfrm>
            <a:off x="304800" y="152400"/>
            <a:ext cx="6172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43</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b="2425"/>
          <a:stretch>
            <a:fillRect/>
          </a:stretch>
        </p:blipFill>
        <p:spPr bwMode="auto">
          <a:xfrm>
            <a:off x="214281" y="1566842"/>
            <a:ext cx="8786875" cy="2928958"/>
          </a:xfrm>
          <a:prstGeom prst="rect">
            <a:avLst/>
          </a:prstGeom>
          <a:noFill/>
          <a:ln w="9525">
            <a:solidFill>
              <a:schemeClr val="tx1"/>
            </a:solidFill>
            <a:miter lim="800000"/>
            <a:headEnd/>
            <a:tailEnd/>
          </a:ln>
          <a:effectLst/>
        </p:spPr>
      </p:pic>
      <p:sp>
        <p:nvSpPr>
          <p:cNvPr id="3" name="Rectangle 2"/>
          <p:cNvSpPr/>
          <p:nvPr/>
        </p:nvSpPr>
        <p:spPr>
          <a:xfrm>
            <a:off x="228600" y="762000"/>
            <a:ext cx="4572000" cy="461665"/>
          </a:xfrm>
          <a:prstGeom prst="rect">
            <a:avLst/>
          </a:prstGeom>
        </p:spPr>
        <p:txBody>
          <a:bodyPr>
            <a:spAutoFit/>
          </a:bodyPr>
          <a:lstStyle/>
          <a:p>
            <a:pPr marL="165256"/>
            <a:r>
              <a:rPr lang="en-US" sz="2400" b="1" dirty="0">
                <a:latin typeface="Times New Roman" pitchFamily="18" charset="0"/>
                <a:cs typeface="Times New Roman" pitchFamily="18" charset="0"/>
              </a:rPr>
              <a:t>Format in e-utility</a:t>
            </a:r>
            <a:endParaRPr lang="en-IN" sz="2400" dirty="0"/>
          </a:p>
        </p:txBody>
      </p:sp>
      <p:sp>
        <p:nvSpPr>
          <p:cNvPr id="4" name="Rectangle 3"/>
          <p:cNvSpPr>
            <a:spLocks noChangeArrowheads="1"/>
          </p:cNvSpPr>
          <p:nvPr/>
        </p:nvSpPr>
        <p:spPr bwMode="auto">
          <a:xfrm>
            <a:off x="381000" y="228600"/>
            <a:ext cx="7315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- 43</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7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Content Placeholder 2"/>
          <p:cNvSpPr>
            <a:spLocks noGrp="1"/>
          </p:cNvSpPr>
          <p:nvPr>
            <p:ph idx="1"/>
          </p:nvPr>
        </p:nvSpPr>
        <p:spPr>
          <a:xfrm>
            <a:off x="304800" y="76200"/>
            <a:ext cx="8458200" cy="6477000"/>
          </a:xfrm>
        </p:spPr>
        <p:txBody>
          <a:bodyPr>
            <a:normAutofit/>
          </a:bodyPr>
          <a:lstStyle/>
          <a:p>
            <a:pPr algn="ctr">
              <a:buNone/>
            </a:pPr>
            <a:r>
              <a:rPr lang="en-US" sz="2400" b="1" dirty="0">
                <a:latin typeface="Times New Roman" pitchFamily="18" charset="0"/>
                <a:cs typeface="Times New Roman" pitchFamily="18" charset="0"/>
              </a:rPr>
              <a:t>As per Page no 337 of Guidance Note on Tax Audit u/s. 44AB of IT Act, 1961 (Revised 2026)</a:t>
            </a:r>
          </a:p>
          <a:p>
            <a:pPr algn="ctr">
              <a:buNone/>
            </a:pPr>
            <a:endParaRPr lang="en-US" altLang="en-US" sz="2000" dirty="0">
              <a:latin typeface="Times New Roman" pitchFamily="18" charset="0"/>
              <a:cs typeface="Times New Roman" pitchFamily="18" charset="0"/>
            </a:endParaRPr>
          </a:p>
          <a:p>
            <a:pPr algn="just">
              <a:buNone/>
            </a:pPr>
            <a:r>
              <a:rPr lang="en-GB" sz="2300" dirty="0">
                <a:latin typeface="Times New Roman" pitchFamily="18" charset="0"/>
                <a:cs typeface="Times New Roman" pitchFamily="18" charset="0"/>
              </a:rPr>
              <a:t>78.1 </a:t>
            </a:r>
            <a:r>
              <a:rPr lang="en-US" sz="2300" dirty="0">
                <a:latin typeface="Times New Roman" pitchFamily="18" charset="0"/>
                <a:cs typeface="Times New Roman" pitchFamily="18" charset="0"/>
              </a:rPr>
              <a:t>Clause 43 seeks information about applicability to furnish the report as referred to in sub-section (2) of section 286. </a:t>
            </a:r>
          </a:p>
          <a:p>
            <a:pPr algn="just">
              <a:buNone/>
            </a:pPr>
            <a:r>
              <a:rPr lang="en-US" sz="2300" b="1" u="sng" dirty="0">
                <a:latin typeface="Times New Roman" pitchFamily="18" charset="0"/>
                <a:cs typeface="Times New Roman" pitchFamily="18" charset="0"/>
              </a:rPr>
              <a:t>Section 286 deals with filing of Country by Country Report by ‘international group’.</a:t>
            </a:r>
            <a:endParaRPr lang="en-GB" sz="2300" b="1" u="sng" dirty="0">
              <a:latin typeface="Times New Roman" pitchFamily="18" charset="0"/>
              <a:cs typeface="Times New Roman" pitchFamily="18" charset="0"/>
            </a:endParaRPr>
          </a:p>
          <a:p>
            <a:pPr algn="just">
              <a:buNone/>
            </a:pPr>
            <a:endParaRPr lang="en-GB" sz="2300" dirty="0">
              <a:latin typeface="Times New Roman" pitchFamily="18" charset="0"/>
              <a:cs typeface="Times New Roman" pitchFamily="18" charset="0"/>
            </a:endParaRPr>
          </a:p>
          <a:p>
            <a:pPr algn="just">
              <a:buNone/>
            </a:pPr>
            <a:r>
              <a:rPr lang="en-GB" sz="2300" dirty="0">
                <a:latin typeface="Times New Roman" pitchFamily="18" charset="0"/>
                <a:cs typeface="Times New Roman" pitchFamily="18" charset="0"/>
              </a:rPr>
              <a:t>78.2 </a:t>
            </a:r>
            <a:r>
              <a:rPr lang="en-US" sz="2300" dirty="0">
                <a:latin typeface="Times New Roman" pitchFamily="18" charset="0"/>
                <a:cs typeface="Times New Roman" pitchFamily="18" charset="0"/>
              </a:rPr>
              <a:t>Under section 286(1), every constituent entity resident in India, if it is a constituent of an international group and the parent entity of which is not resident in India, has to notify the prescribed income tax authority in Form No. 3CEAC whether it is the alternate reporting entity of the international group; or the details of the parent entity or the alternate reporting entity, if any, of the international group, and the country or territory of which the said entities are resident.</a:t>
            </a:r>
            <a:endParaRPr lang="en-GB" sz="23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419795131"/>
      </p:ext>
    </p:extLst>
  </p:cSld>
  <p:clrMapOvr>
    <a:masterClrMapping/>
  </p:clrMapOvr>
</p:sld>
</file>

<file path=ppt/slides/slide7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Content Placeholder 2"/>
          <p:cNvSpPr>
            <a:spLocks noGrp="1"/>
          </p:cNvSpPr>
          <p:nvPr>
            <p:ph idx="1"/>
          </p:nvPr>
        </p:nvSpPr>
        <p:spPr>
          <a:xfrm>
            <a:off x="304800" y="76200"/>
            <a:ext cx="8458200" cy="6477000"/>
          </a:xfrm>
        </p:spPr>
        <p:txBody>
          <a:bodyPr>
            <a:normAutofit/>
          </a:bodyPr>
          <a:lstStyle/>
          <a:p>
            <a:pPr algn="ctr">
              <a:buNone/>
            </a:pPr>
            <a:r>
              <a:rPr lang="en-US" sz="2400" b="1" dirty="0">
                <a:latin typeface="Times New Roman" pitchFamily="18" charset="0"/>
                <a:cs typeface="Times New Roman" pitchFamily="18" charset="0"/>
              </a:rPr>
              <a:t>As per Page no 337 &amp; 338 of Guidance Note on Tax Audit u/s. 44AB of IT Act, 1961 (Revised 2026)</a:t>
            </a:r>
          </a:p>
          <a:p>
            <a:pPr algn="ctr">
              <a:buNone/>
            </a:pPr>
            <a:endParaRPr lang="en-US" altLang="en-US" sz="2000" dirty="0">
              <a:latin typeface="Times New Roman" pitchFamily="18" charset="0"/>
              <a:cs typeface="Times New Roman" pitchFamily="18" charset="0"/>
            </a:endParaRPr>
          </a:p>
          <a:p>
            <a:pPr algn="just">
              <a:buNone/>
            </a:pPr>
            <a:r>
              <a:rPr lang="en-GB" sz="2300" dirty="0">
                <a:latin typeface="Times New Roman" pitchFamily="18" charset="0"/>
                <a:cs typeface="Times New Roman" pitchFamily="18" charset="0"/>
              </a:rPr>
              <a:t>78.3 </a:t>
            </a:r>
            <a:r>
              <a:rPr lang="en-US" sz="2300" dirty="0">
                <a:latin typeface="Times New Roman" pitchFamily="18" charset="0"/>
                <a:cs typeface="Times New Roman" pitchFamily="18" charset="0"/>
              </a:rPr>
              <a:t>Section 286(9)(g) defines the term ‘international group’ to mean any group that includes, </a:t>
            </a:r>
          </a:p>
          <a:p>
            <a:pPr algn="just">
              <a:buNone/>
            </a:pPr>
            <a:r>
              <a:rPr lang="en-US" sz="2300" dirty="0">
                <a:latin typeface="Times New Roman" pitchFamily="18" charset="0"/>
                <a:cs typeface="Times New Roman" pitchFamily="18" charset="0"/>
              </a:rPr>
              <a:t>(</a:t>
            </a:r>
            <a:r>
              <a:rPr lang="en-US" sz="2300" dirty="0" err="1">
                <a:latin typeface="Times New Roman" pitchFamily="18" charset="0"/>
                <a:cs typeface="Times New Roman" pitchFamily="18" charset="0"/>
              </a:rPr>
              <a:t>i</a:t>
            </a:r>
            <a:r>
              <a:rPr lang="en-US" sz="2300" dirty="0">
                <a:latin typeface="Times New Roman" pitchFamily="18" charset="0"/>
                <a:cs typeface="Times New Roman" pitchFamily="18" charset="0"/>
              </a:rPr>
              <a:t>) two or more enterprises which are resident of different countries or territories; or </a:t>
            </a:r>
          </a:p>
          <a:p>
            <a:pPr algn="just">
              <a:buNone/>
            </a:pPr>
            <a:r>
              <a:rPr lang="en-US" sz="2300" dirty="0">
                <a:latin typeface="Times New Roman" pitchFamily="18" charset="0"/>
                <a:cs typeface="Times New Roman" pitchFamily="18" charset="0"/>
              </a:rPr>
              <a:t>(ii) an enterprise, being a resident of one country or territory, which carries on any business through a permanent establishment in  other countries or territories. Alternate Reporting Entity has been defined in clause (c) of section 286(9) to mean any constituent entity of the international group that has been designated by such a group, in place of the parent entity, to furnish the report of the nature referred to in sub-section (2) in the country or territory in which the said constituent entity is resident on behalf of such group.</a:t>
            </a:r>
            <a:endParaRPr lang="en-GB" sz="23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862602842"/>
      </p:ext>
    </p:extLst>
  </p:cSld>
  <p:clrMapOvr>
    <a:masterClrMapping/>
  </p:clrMapOvr>
</p:sld>
</file>

<file path=ppt/slides/slide8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Content Placeholder 2"/>
          <p:cNvSpPr>
            <a:spLocks noGrp="1"/>
          </p:cNvSpPr>
          <p:nvPr>
            <p:ph idx="1"/>
          </p:nvPr>
        </p:nvSpPr>
        <p:spPr>
          <a:xfrm>
            <a:off x="304800" y="76200"/>
            <a:ext cx="8458200" cy="6477000"/>
          </a:xfrm>
        </p:spPr>
        <p:txBody>
          <a:bodyPr>
            <a:normAutofit/>
          </a:bodyPr>
          <a:lstStyle/>
          <a:p>
            <a:pPr algn="ctr">
              <a:buNone/>
            </a:pPr>
            <a:r>
              <a:rPr lang="en-US" sz="2400" b="1" dirty="0">
                <a:latin typeface="Times New Roman" pitchFamily="18" charset="0"/>
                <a:cs typeface="Times New Roman" pitchFamily="18" charset="0"/>
              </a:rPr>
              <a:t>As per Page no 338 of Guidance Note on Tax Audit u/s. 44AB of IT Act, 1961 (Revised 2026)</a:t>
            </a:r>
            <a:endParaRPr lang="en-US" sz="2000" b="1" dirty="0">
              <a:latin typeface="Times New Roman" pitchFamily="18" charset="0"/>
              <a:cs typeface="Times New Roman" pitchFamily="18" charset="0"/>
            </a:endParaRPr>
          </a:p>
          <a:p>
            <a:pPr algn="ctr">
              <a:buNone/>
            </a:pPr>
            <a:endParaRPr lang="en-US" sz="2300" dirty="0">
              <a:solidFill>
                <a:schemeClr val="tx1"/>
              </a:solidFill>
              <a:latin typeface="Times New Roman" pitchFamily="18" charset="0"/>
              <a:cs typeface="Times New Roman" pitchFamily="18" charset="0"/>
            </a:endParaRPr>
          </a:p>
          <a:p>
            <a:pPr algn="just">
              <a:buNone/>
            </a:pPr>
            <a:r>
              <a:rPr lang="en-GB" sz="2300" dirty="0">
                <a:latin typeface="Times New Roman" pitchFamily="18" charset="0"/>
                <a:cs typeface="Times New Roman" pitchFamily="18" charset="0"/>
              </a:rPr>
              <a:t>78.4 </a:t>
            </a:r>
            <a:r>
              <a:rPr lang="en-US" sz="2300" dirty="0">
                <a:latin typeface="Times New Roman" pitchFamily="18" charset="0"/>
                <a:cs typeface="Times New Roman" pitchFamily="18" charset="0"/>
              </a:rPr>
              <a:t>Section 286(2) casts an obligation on the parent entity if it is resident in India or the alternate reporting entity if it is resident in India to furnish for every ‘reporting accounting year’, in respect of the international group of which it is a constituent, a report for the accounting year, which term is defined in section 286(9)(a), to the prescribed authority.</a:t>
            </a:r>
          </a:p>
          <a:p>
            <a:pPr algn="just">
              <a:buNone/>
            </a:pPr>
            <a:r>
              <a:rPr lang="en-US" sz="2300" b="1" u="sng" dirty="0">
                <a:latin typeface="Times New Roman" pitchFamily="18" charset="0"/>
                <a:cs typeface="Times New Roman" pitchFamily="18" charset="0"/>
              </a:rPr>
              <a:t>The reporting requirement under section 286 shall not apply in respect of an international group for an accounting year, if the total consolidated group revenue, as reflected in the consolidated financial statement for the accounting year preceding such accounting year does not exceed Rs. 6,400 crores (Rule 10DB).</a:t>
            </a:r>
            <a:endParaRPr lang="en-US" sz="2300" b="1" u="sng"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48169947"/>
      </p:ext>
    </p:extLst>
  </p:cSld>
  <p:clrMapOvr>
    <a:masterClrMapping/>
  </p:clrMapOvr>
</p:sld>
</file>

<file path=ppt/slides/slide8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Content Placeholder 2"/>
          <p:cNvSpPr>
            <a:spLocks noGrp="1"/>
          </p:cNvSpPr>
          <p:nvPr>
            <p:ph idx="1"/>
          </p:nvPr>
        </p:nvSpPr>
        <p:spPr>
          <a:xfrm>
            <a:off x="80392" y="158412"/>
            <a:ext cx="8812088" cy="5430828"/>
          </a:xfrm>
        </p:spPr>
        <p:txBody>
          <a:bodyPr>
            <a:noAutofit/>
          </a:bodyPr>
          <a:lstStyle/>
          <a:p>
            <a:pPr algn="ctr">
              <a:buNone/>
            </a:pPr>
            <a:r>
              <a:rPr lang="en-US" sz="2400" b="1" dirty="0">
                <a:latin typeface="Times New Roman" pitchFamily="18" charset="0"/>
                <a:cs typeface="Times New Roman" pitchFamily="18" charset="0"/>
              </a:rPr>
              <a:t>As per Page no 338 of Guidance Note on Tax Audit u/s. 44AB of IT Act, 1961 (Revised 2026)</a:t>
            </a:r>
            <a:endParaRPr lang="en-US" sz="2400" b="1" u="sng" dirty="0">
              <a:latin typeface="Times New Roman" pitchFamily="18" charset="0"/>
              <a:cs typeface="Times New Roman" pitchFamily="18" charset="0"/>
            </a:endParaRPr>
          </a:p>
          <a:p>
            <a:pPr algn="just">
              <a:buNone/>
            </a:pPr>
            <a:r>
              <a:rPr lang="en-GB" sz="2400" dirty="0">
                <a:latin typeface="Times New Roman" pitchFamily="18" charset="0"/>
                <a:cs typeface="Times New Roman" pitchFamily="18" charset="0"/>
              </a:rPr>
              <a:t>78.5 </a:t>
            </a:r>
            <a:r>
              <a:rPr lang="en-US" sz="2400" dirty="0">
                <a:latin typeface="Times New Roman" pitchFamily="18" charset="0"/>
                <a:cs typeface="Times New Roman" pitchFamily="18" charset="0"/>
              </a:rPr>
              <a:t>Clause 43(a) requires the auditor to verify whether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or its parent entity or alternate reporting entity is liable to furnish the report referred to in section 286(2). Thus, the obligation to furnish the report referred to in section 286(2) arises under following situations requiring reply in affirmative to clause 43(a):</a:t>
            </a:r>
            <a:endParaRPr lang="en-GB" sz="2400" dirty="0">
              <a:latin typeface="Times New Roman" pitchFamily="18" charset="0"/>
              <a:cs typeface="Times New Roman" pitchFamily="18" charset="0"/>
            </a:endParaRPr>
          </a:p>
          <a:p>
            <a:pPr algn="just">
              <a:buNone/>
            </a:pPr>
            <a:r>
              <a:rPr lang="en-US" sz="2400" dirty="0">
                <a:latin typeface="Times New Roman" pitchFamily="18" charset="0"/>
                <a:cs typeface="Times New Roman" pitchFamily="18" charset="0"/>
              </a:rPr>
              <a:t>(</a:t>
            </a:r>
            <a:r>
              <a:rPr lang="en-US" sz="2400" dirty="0" err="1">
                <a:latin typeface="Times New Roman" pitchFamily="18" charset="0"/>
                <a:cs typeface="Times New Roman" pitchFamily="18" charset="0"/>
              </a:rPr>
              <a:t>i</a:t>
            </a:r>
            <a:r>
              <a:rPr lang="en-US" sz="2400" dirty="0">
                <a:latin typeface="Times New Roman" pitchFamily="18" charset="0"/>
                <a:cs typeface="Times New Roman" pitchFamily="18" charset="0"/>
              </a:rPr>
              <a:t>) If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itself is the parent entity of the international group and is resident in India, it will have the obligation to furnish the report under section 286(2);</a:t>
            </a:r>
          </a:p>
          <a:p>
            <a:pPr algn="just">
              <a:buNone/>
            </a:pPr>
            <a:r>
              <a:rPr lang="en-US" sz="2400" dirty="0">
                <a:latin typeface="Times New Roman" pitchFamily="18" charset="0"/>
                <a:cs typeface="Times New Roman" pitchFamily="18" charset="0"/>
              </a:rPr>
              <a:t>(ii) If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is resident in India and has been designated as the alternate reporting entity of the international group, it will have obligation to furnish the report under section 286(2);</a:t>
            </a:r>
            <a:endParaRPr lang="en-GB" sz="24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448405096"/>
      </p:ext>
    </p:extLst>
  </p:cSld>
  <p:clrMapOvr>
    <a:masterClrMapping/>
  </p:clrMapOvr>
</p:sld>
</file>

<file path=ppt/slides/slide8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Content Placeholder 2"/>
          <p:cNvSpPr>
            <a:spLocks noGrp="1"/>
          </p:cNvSpPr>
          <p:nvPr>
            <p:ph idx="1"/>
          </p:nvPr>
        </p:nvSpPr>
        <p:spPr>
          <a:xfrm>
            <a:off x="304800" y="76200"/>
            <a:ext cx="8686800" cy="6477000"/>
          </a:xfrm>
        </p:spPr>
        <p:txBody>
          <a:bodyPr>
            <a:noAutofit/>
          </a:bodyPr>
          <a:lstStyle/>
          <a:p>
            <a:pPr algn="ctr">
              <a:buNone/>
            </a:pPr>
            <a:r>
              <a:rPr lang="en-US" sz="2400" b="1" dirty="0">
                <a:latin typeface="Times New Roman" pitchFamily="18" charset="0"/>
                <a:cs typeface="Times New Roman" pitchFamily="18" charset="0"/>
              </a:rPr>
              <a:t>As per Page no 338 of Guidance Note on Tax Audit u/s. 44AB of IT Act, 1961 (Revised 2026)</a:t>
            </a:r>
          </a:p>
          <a:p>
            <a:pPr algn="ctr">
              <a:buNone/>
            </a:pPr>
            <a:endParaRPr lang="en-US" sz="2400" b="1" u="sng" dirty="0">
              <a:latin typeface="Times New Roman" pitchFamily="18" charset="0"/>
              <a:cs typeface="Times New Roman" pitchFamily="18" charset="0"/>
            </a:endParaRPr>
          </a:p>
          <a:p>
            <a:pPr algn="just">
              <a:buNone/>
            </a:pPr>
            <a:r>
              <a:rPr lang="en-US" sz="2400" dirty="0">
                <a:latin typeface="Times New Roman" pitchFamily="18" charset="0"/>
                <a:cs typeface="Times New Roman" pitchFamily="18" charset="0"/>
              </a:rPr>
              <a:t>(iii) If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is a constituent of the international group with its parent entity resident in India and the group has not designated any other resident constituent entity as the alternate reporting entity, the parent entity will have the obligation to file the report under section 286(2);</a:t>
            </a:r>
          </a:p>
          <a:p>
            <a:pPr algn="just">
              <a:buNone/>
            </a:pPr>
            <a:endParaRPr lang="en-US" sz="2400" dirty="0">
              <a:latin typeface="Times New Roman" pitchFamily="18" charset="0"/>
              <a:cs typeface="Times New Roman" pitchFamily="18" charset="0"/>
            </a:endParaRPr>
          </a:p>
          <a:p>
            <a:pPr algn="just">
              <a:buNone/>
            </a:pPr>
            <a:r>
              <a:rPr lang="en-US" sz="2400" dirty="0">
                <a:latin typeface="Times New Roman" pitchFamily="18" charset="0"/>
                <a:cs typeface="Times New Roman" pitchFamily="18" charset="0"/>
              </a:rPr>
              <a:t>(iv) If the </a:t>
            </a:r>
            <a:r>
              <a:rPr lang="en-US" sz="2400" dirty="0" err="1">
                <a:latin typeface="Times New Roman" pitchFamily="18" charset="0"/>
                <a:cs typeface="Times New Roman" pitchFamily="18" charset="0"/>
              </a:rPr>
              <a:t>assessee</a:t>
            </a:r>
            <a:r>
              <a:rPr lang="en-US" sz="2400" dirty="0">
                <a:latin typeface="Times New Roman" pitchFamily="18" charset="0"/>
                <a:cs typeface="Times New Roman" pitchFamily="18" charset="0"/>
              </a:rPr>
              <a:t> is neither the parent entity nor has it been designated as the alternate reporting entity, but other constituent entity resident in India of the international group has been designated as the alternate reporting entity by the group, such other constituent entity resident in India will have obligation to file the report under section 286(2).</a:t>
            </a:r>
            <a:endParaRPr lang="en-US" sz="2400" dirty="0">
              <a:solidFill>
                <a:schemeClr val="tx1"/>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233789683"/>
      </p:ext>
    </p:extLst>
  </p:cSld>
  <p:clrMapOvr>
    <a:masterClrMapping/>
  </p:clrMapOvr>
</p:sld>
</file>

<file path=ppt/slides/slide8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Content Placeholder 2"/>
          <p:cNvSpPr>
            <a:spLocks noGrp="1"/>
          </p:cNvSpPr>
          <p:nvPr>
            <p:ph idx="1"/>
          </p:nvPr>
        </p:nvSpPr>
        <p:spPr>
          <a:xfrm>
            <a:off x="304799" y="76200"/>
            <a:ext cx="8587681" cy="6477000"/>
          </a:xfrm>
        </p:spPr>
        <p:txBody>
          <a:bodyPr>
            <a:normAutofit/>
          </a:bodyPr>
          <a:lstStyle/>
          <a:p>
            <a:pPr algn="ctr">
              <a:buNone/>
            </a:pPr>
            <a:r>
              <a:rPr lang="en-US" sz="2400" b="1" dirty="0">
                <a:latin typeface="Times New Roman" pitchFamily="18" charset="0"/>
                <a:cs typeface="Times New Roman" pitchFamily="18" charset="0"/>
              </a:rPr>
              <a:t>As per Page no 338 &amp; 339 of Guidance Note on Tax Audit u/s. 44AB of IT Act, 1961 (Revised 2026)</a:t>
            </a:r>
            <a:endParaRPr lang="en-US" sz="2400" b="1" u="sng" dirty="0">
              <a:latin typeface="Times New Roman" pitchFamily="18" charset="0"/>
              <a:cs typeface="Times New Roman" pitchFamily="18" charset="0"/>
            </a:endParaRPr>
          </a:p>
          <a:p>
            <a:pPr algn="just" eaLnBrk="1" hangingPunct="1">
              <a:buFont typeface="Wingdings 3" pitchFamily="18" charset="2"/>
              <a:buNone/>
            </a:pPr>
            <a:endParaRPr lang="en-US" sz="1200" dirty="0">
              <a:solidFill>
                <a:schemeClr val="tx1"/>
              </a:solidFill>
              <a:latin typeface="Times New Roman" pitchFamily="18" charset="0"/>
              <a:cs typeface="Times New Roman" pitchFamily="18" charset="0"/>
            </a:endParaRPr>
          </a:p>
          <a:p>
            <a:pPr algn="just">
              <a:buNone/>
            </a:pPr>
            <a:r>
              <a:rPr lang="en-US" sz="2250" dirty="0">
                <a:latin typeface="Times New Roman" pitchFamily="18" charset="0"/>
                <a:cs typeface="Times New Roman" pitchFamily="18" charset="0"/>
              </a:rPr>
              <a:t>78.6 The tax auditor should verify in the case of the </a:t>
            </a:r>
            <a:r>
              <a:rPr lang="en-US" sz="2250" dirty="0" err="1">
                <a:latin typeface="Times New Roman" pitchFamily="18" charset="0"/>
                <a:cs typeface="Times New Roman" pitchFamily="18" charset="0"/>
              </a:rPr>
              <a:t>assessee</a:t>
            </a:r>
            <a:r>
              <a:rPr lang="en-US" sz="2250" dirty="0">
                <a:latin typeface="Times New Roman" pitchFamily="18" charset="0"/>
                <a:cs typeface="Times New Roman" pitchFamily="18" charset="0"/>
              </a:rPr>
              <a:t> if any of the above four situations exist. </a:t>
            </a:r>
          </a:p>
          <a:p>
            <a:pPr algn="just">
              <a:buNone/>
            </a:pPr>
            <a:r>
              <a:rPr lang="en-US" sz="2250" dirty="0">
                <a:latin typeface="Times New Roman" pitchFamily="18" charset="0"/>
                <a:cs typeface="Times New Roman" pitchFamily="18" charset="0"/>
              </a:rPr>
              <a:t>The tax auditor should verify if the </a:t>
            </a:r>
            <a:r>
              <a:rPr lang="en-US" sz="2250" dirty="0" err="1">
                <a:latin typeface="Times New Roman" pitchFamily="18" charset="0"/>
                <a:cs typeface="Times New Roman" pitchFamily="18" charset="0"/>
              </a:rPr>
              <a:t>assessee</a:t>
            </a:r>
            <a:r>
              <a:rPr lang="en-US" sz="2250" dirty="0">
                <a:latin typeface="Times New Roman" pitchFamily="18" charset="0"/>
                <a:cs typeface="Times New Roman" pitchFamily="18" charset="0"/>
              </a:rPr>
              <a:t> whose parent is a non-resident has filed Form No. 3CEAC. </a:t>
            </a:r>
          </a:p>
          <a:p>
            <a:pPr algn="just">
              <a:buNone/>
            </a:pPr>
            <a:r>
              <a:rPr lang="en-US" sz="2250" dirty="0">
                <a:latin typeface="Times New Roman" pitchFamily="18" charset="0"/>
                <a:cs typeface="Times New Roman" pitchFamily="18" charset="0"/>
              </a:rPr>
              <a:t>Form No. 3CEAC has to </a:t>
            </a:r>
            <a:r>
              <a:rPr lang="en-US" sz="2250" dirty="0">
                <a:solidFill>
                  <a:schemeClr val="tx1"/>
                </a:solidFill>
                <a:latin typeface="Times New Roman" pitchFamily="18" charset="0"/>
                <a:cs typeface="Times New Roman" pitchFamily="18" charset="0"/>
              </a:rPr>
              <a:t>be furnished within a period of 10 months from the end of the reporting accounting year referred to in section 286(2). </a:t>
            </a:r>
          </a:p>
          <a:p>
            <a:pPr algn="just">
              <a:buNone/>
            </a:pPr>
            <a:r>
              <a:rPr lang="en-US" sz="2250" dirty="0">
                <a:solidFill>
                  <a:schemeClr val="tx1"/>
                </a:solidFill>
                <a:latin typeface="Times New Roman" pitchFamily="18" charset="0"/>
                <a:cs typeface="Times New Roman" pitchFamily="18" charset="0"/>
              </a:rPr>
              <a:t>Therefore, the due date for furnishing Form No.3CEAC will fall on 31st January, which is after the specified date of tax audit (30th September/31st October, as the case may be).</a:t>
            </a:r>
          </a:p>
          <a:p>
            <a:pPr algn="just">
              <a:buNone/>
            </a:pPr>
            <a:r>
              <a:rPr lang="en-US" sz="2250" dirty="0">
                <a:solidFill>
                  <a:schemeClr val="tx1"/>
                </a:solidFill>
                <a:latin typeface="Times New Roman" pitchFamily="18" charset="0"/>
                <a:cs typeface="Times New Roman" pitchFamily="18" charset="0"/>
              </a:rPr>
              <a:t>Therefore, the details required under this clause relating to the immediately preceding previous year in respect of which Form No.3CEAC has been filed in the relevant previous year or before the specified date can be furnished.</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370728051"/>
      </p:ext>
    </p:extLst>
  </p:cSld>
  <p:clrMapOvr>
    <a:masterClrMapping/>
  </p:clrMapOvr>
</p:sld>
</file>

<file path=ppt/slides/slide8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Content Placeholder 2"/>
          <p:cNvSpPr>
            <a:spLocks noGrp="1"/>
          </p:cNvSpPr>
          <p:nvPr>
            <p:ph idx="1"/>
          </p:nvPr>
        </p:nvSpPr>
        <p:spPr>
          <a:xfrm>
            <a:off x="304800" y="76200"/>
            <a:ext cx="8458200" cy="6477000"/>
          </a:xfrm>
        </p:spPr>
        <p:txBody>
          <a:bodyPr>
            <a:normAutofit/>
          </a:bodyPr>
          <a:lstStyle/>
          <a:p>
            <a:pPr algn="ctr">
              <a:buNone/>
            </a:pPr>
            <a:r>
              <a:rPr lang="en-US" sz="2400" b="1" dirty="0">
                <a:latin typeface="Times New Roman" pitchFamily="18" charset="0"/>
                <a:cs typeface="Times New Roman" pitchFamily="18" charset="0"/>
              </a:rPr>
              <a:t>As per Page no 339 of Guidance Note on Tax Audit u/s. 44AB of IT Act, 1961 (Revised 2026)</a:t>
            </a:r>
            <a:endParaRPr lang="en-US" sz="2300" b="1" u="sng" dirty="0">
              <a:latin typeface="Times New Roman" pitchFamily="18" charset="0"/>
              <a:cs typeface="Times New Roman" pitchFamily="18" charset="0"/>
            </a:endParaRPr>
          </a:p>
          <a:p>
            <a:pPr algn="just" eaLnBrk="1" hangingPunct="1">
              <a:buFont typeface="Wingdings 3" pitchFamily="18" charset="2"/>
              <a:buNone/>
            </a:pPr>
            <a:endParaRPr lang="en-US" sz="2300" dirty="0">
              <a:solidFill>
                <a:schemeClr val="tx1"/>
              </a:solidFill>
              <a:latin typeface="Times New Roman" pitchFamily="18" charset="0"/>
              <a:cs typeface="Times New Roman" pitchFamily="18" charset="0"/>
            </a:endParaRPr>
          </a:p>
          <a:p>
            <a:pPr algn="just">
              <a:buNone/>
            </a:pPr>
            <a:r>
              <a:rPr lang="en-GB" sz="2300" dirty="0">
                <a:latin typeface="Times New Roman" pitchFamily="18" charset="0"/>
                <a:cs typeface="Times New Roman" pitchFamily="18" charset="0"/>
              </a:rPr>
              <a:t>78.8 </a:t>
            </a:r>
            <a:r>
              <a:rPr lang="en-US" sz="2300" dirty="0">
                <a:latin typeface="Times New Roman" pitchFamily="18" charset="0"/>
                <a:cs typeface="Times New Roman" pitchFamily="18" charset="0"/>
              </a:rPr>
              <a:t>If the reply to clause 43(a) is in affirmative, the following information has to be furnished:</a:t>
            </a:r>
          </a:p>
          <a:p>
            <a:pPr algn="just">
              <a:buNone/>
            </a:pPr>
            <a:r>
              <a:rPr lang="en-US" sz="2300" dirty="0">
                <a:latin typeface="Times New Roman" pitchFamily="18" charset="0"/>
                <a:cs typeface="Times New Roman" pitchFamily="18" charset="0"/>
              </a:rPr>
              <a:t>(</a:t>
            </a:r>
            <a:r>
              <a:rPr lang="en-US" sz="2300" dirty="0" err="1">
                <a:latin typeface="Times New Roman" pitchFamily="18" charset="0"/>
                <a:cs typeface="Times New Roman" pitchFamily="18" charset="0"/>
              </a:rPr>
              <a:t>i</a:t>
            </a:r>
            <a:r>
              <a:rPr lang="en-US" sz="2300" dirty="0">
                <a:latin typeface="Times New Roman" pitchFamily="18" charset="0"/>
                <a:cs typeface="Times New Roman" pitchFamily="18" charset="0"/>
              </a:rPr>
              <a:t>) Whether report has been furnished by the </a:t>
            </a:r>
            <a:r>
              <a:rPr lang="en-US" sz="2300" dirty="0" err="1">
                <a:latin typeface="Times New Roman" pitchFamily="18" charset="0"/>
                <a:cs typeface="Times New Roman" pitchFamily="18" charset="0"/>
              </a:rPr>
              <a:t>assessee</a:t>
            </a:r>
            <a:r>
              <a:rPr lang="en-US" sz="2300" dirty="0">
                <a:latin typeface="Times New Roman" pitchFamily="18" charset="0"/>
                <a:cs typeface="Times New Roman" pitchFamily="18" charset="0"/>
              </a:rPr>
              <a:t> or its parent entity or an alternate reporting entity.</a:t>
            </a:r>
          </a:p>
          <a:p>
            <a:pPr algn="just">
              <a:buNone/>
            </a:pPr>
            <a:r>
              <a:rPr lang="en-US" sz="2300" dirty="0">
                <a:latin typeface="Times New Roman" pitchFamily="18" charset="0"/>
                <a:cs typeface="Times New Roman" pitchFamily="18" charset="0"/>
              </a:rPr>
              <a:t>(ii) Name of parent entity</a:t>
            </a:r>
          </a:p>
          <a:p>
            <a:pPr algn="just">
              <a:buNone/>
            </a:pPr>
            <a:r>
              <a:rPr lang="en-US" sz="2300" dirty="0">
                <a:latin typeface="Times New Roman" pitchFamily="18" charset="0"/>
                <a:cs typeface="Times New Roman" pitchFamily="18" charset="0"/>
              </a:rPr>
              <a:t>(iii) Name of alternate reporting entity (if applicable)</a:t>
            </a:r>
          </a:p>
          <a:p>
            <a:pPr algn="just">
              <a:buNone/>
            </a:pPr>
            <a:r>
              <a:rPr lang="en-US" sz="2300" dirty="0">
                <a:latin typeface="Times New Roman" pitchFamily="18" charset="0"/>
                <a:cs typeface="Times New Roman" pitchFamily="18" charset="0"/>
              </a:rPr>
              <a:t>(iv) Date of furnishing of report</a:t>
            </a:r>
          </a:p>
          <a:p>
            <a:pPr algn="just">
              <a:buNone/>
            </a:pPr>
            <a:endParaRPr lang="en-US" sz="2300" dirty="0">
              <a:latin typeface="Times New Roman" pitchFamily="18" charset="0"/>
              <a:cs typeface="Times New Roman" pitchFamily="18" charset="0"/>
            </a:endParaRPr>
          </a:p>
          <a:p>
            <a:pPr algn="just">
              <a:buNone/>
            </a:pPr>
            <a:r>
              <a:rPr lang="en-US" sz="2300" dirty="0">
                <a:latin typeface="Times New Roman" pitchFamily="18" charset="0"/>
                <a:cs typeface="Times New Roman" pitchFamily="18" charset="0"/>
              </a:rPr>
              <a:t>If the </a:t>
            </a:r>
            <a:r>
              <a:rPr lang="en-US" sz="2300" dirty="0" err="1">
                <a:latin typeface="Times New Roman" pitchFamily="18" charset="0"/>
                <a:cs typeface="Times New Roman" pitchFamily="18" charset="0"/>
              </a:rPr>
              <a:t>assessee</a:t>
            </a:r>
            <a:r>
              <a:rPr lang="en-US" sz="2300" dirty="0">
                <a:latin typeface="Times New Roman" pitchFamily="18" charset="0"/>
                <a:cs typeface="Times New Roman" pitchFamily="18" charset="0"/>
              </a:rPr>
              <a:t> has filed a report, the tax auditor should verify acknowledgement for furnishing the same. If the report has been filed either by the parent of the </a:t>
            </a:r>
            <a:r>
              <a:rPr lang="en-US" sz="2300" dirty="0" err="1">
                <a:latin typeface="Times New Roman" pitchFamily="18" charset="0"/>
                <a:cs typeface="Times New Roman" pitchFamily="18" charset="0"/>
              </a:rPr>
              <a:t>assessee</a:t>
            </a:r>
            <a:r>
              <a:rPr lang="en-US" sz="2300" dirty="0">
                <a:latin typeface="Times New Roman" pitchFamily="18" charset="0"/>
                <a:cs typeface="Times New Roman" pitchFamily="18" charset="0"/>
              </a:rPr>
              <a:t> or another constituent entity of the international group, the tax auditor should ask for a copy of the report and acknowledgement for filing the report.</a:t>
            </a:r>
            <a:endParaRPr lang="en-GB" sz="2300" dirty="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574954572"/>
      </p:ext>
    </p:extLst>
  </p:cSld>
  <p:clrMapOvr>
    <a:masterClrMapping/>
  </p:clrMapOvr>
</p:sld>
</file>

<file path=ppt/slides/slide8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Content Placeholder 2"/>
          <p:cNvSpPr>
            <a:spLocks noGrp="1"/>
          </p:cNvSpPr>
          <p:nvPr>
            <p:ph idx="1"/>
          </p:nvPr>
        </p:nvSpPr>
        <p:spPr>
          <a:xfrm>
            <a:off x="304800" y="260648"/>
            <a:ext cx="8458200" cy="5500608"/>
          </a:xfrm>
        </p:spPr>
        <p:txBody>
          <a:bodyPr>
            <a:normAutofit lnSpcReduction="10000"/>
          </a:bodyPr>
          <a:lstStyle/>
          <a:p>
            <a:pPr algn="ctr">
              <a:buNone/>
            </a:pPr>
            <a:r>
              <a:rPr lang="en-US" sz="2400" b="1" dirty="0">
                <a:latin typeface="Times New Roman" pitchFamily="18" charset="0"/>
                <a:cs typeface="Times New Roman" pitchFamily="18" charset="0"/>
              </a:rPr>
              <a:t>As per Page no 339 of Guidance Note on Tax Audit u/s. 44AB of IT Act, 1961 (Revised 2026)</a:t>
            </a:r>
            <a:endParaRPr lang="en-US" sz="2300" b="1" u="sng" dirty="0">
              <a:latin typeface="Times New Roman" pitchFamily="18" charset="0"/>
              <a:cs typeface="Times New Roman" pitchFamily="18" charset="0"/>
            </a:endParaRPr>
          </a:p>
          <a:p>
            <a:pPr algn="just" eaLnBrk="1" hangingPunct="1">
              <a:buFont typeface="Wingdings 3" pitchFamily="18" charset="2"/>
              <a:buNone/>
            </a:pPr>
            <a:endParaRPr lang="en-US" sz="2300" dirty="0">
              <a:solidFill>
                <a:schemeClr val="tx1"/>
              </a:solidFill>
              <a:latin typeface="Times New Roman" pitchFamily="18" charset="0"/>
              <a:cs typeface="Times New Roman" pitchFamily="18" charset="0"/>
            </a:endParaRPr>
          </a:p>
          <a:p>
            <a:pPr marL="109728" indent="0" algn="just">
              <a:buNone/>
            </a:pPr>
            <a:r>
              <a:rPr lang="en-GB" sz="2400" dirty="0">
                <a:solidFill>
                  <a:srgbClr val="000000"/>
                </a:solidFill>
                <a:latin typeface="Times New Roman" panose="02020603050405020304" pitchFamily="18" charset="0"/>
              </a:rPr>
              <a:t>78.9 </a:t>
            </a:r>
            <a:r>
              <a:rPr lang="en-US" sz="2400" dirty="0">
                <a:solidFill>
                  <a:srgbClr val="000000"/>
                </a:solidFill>
                <a:latin typeface="Times New Roman" panose="02020603050405020304" pitchFamily="18" charset="0"/>
              </a:rPr>
              <a:t>The term parent entity is defined in section 286(9)(h). </a:t>
            </a:r>
          </a:p>
          <a:p>
            <a:pPr marL="109728" indent="0" algn="just">
              <a:buNone/>
            </a:pPr>
            <a:r>
              <a:rPr lang="en-US" sz="2400" dirty="0">
                <a:solidFill>
                  <a:srgbClr val="000000"/>
                </a:solidFill>
                <a:latin typeface="Times New Roman" panose="02020603050405020304" pitchFamily="18" charset="0"/>
              </a:rPr>
              <a:t>The tax auditor should examine which is the parent entity and verify whether the same has been correctly reported. </a:t>
            </a:r>
          </a:p>
          <a:p>
            <a:pPr marL="109728" indent="0" algn="just">
              <a:buNone/>
            </a:pPr>
            <a:r>
              <a:rPr lang="en-US" sz="2400" dirty="0">
                <a:solidFill>
                  <a:srgbClr val="000000"/>
                </a:solidFill>
                <a:latin typeface="Times New Roman" panose="02020603050405020304" pitchFamily="18" charset="0"/>
              </a:rPr>
              <a:t>The term ‘alternate reporting entity’ is defined in section 286(9)(c). </a:t>
            </a:r>
          </a:p>
          <a:p>
            <a:pPr marL="109728" indent="0" algn="just">
              <a:buNone/>
            </a:pPr>
            <a:r>
              <a:rPr lang="en-US" sz="2400" dirty="0">
                <a:solidFill>
                  <a:srgbClr val="000000"/>
                </a:solidFill>
                <a:latin typeface="Times New Roman" panose="02020603050405020304" pitchFamily="18" charset="0"/>
              </a:rPr>
              <a:t>The tax auditor should examine whether any such alternate reporting entity exists and if yes, name of the alternate reporting entity should be stated. </a:t>
            </a:r>
          </a:p>
          <a:p>
            <a:pPr marL="109728" indent="0" algn="just">
              <a:buNone/>
            </a:pPr>
            <a:r>
              <a:rPr lang="en-US" sz="2400" dirty="0">
                <a:solidFill>
                  <a:srgbClr val="000000"/>
                </a:solidFill>
                <a:latin typeface="Times New Roman" panose="02020603050405020304" pitchFamily="18" charset="0"/>
              </a:rPr>
              <a:t>From acknowledgement for furnishing report as referred to in subsection (2) of section 286, the date of furnishing of the said report should be stated.</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239600098"/>
      </p:ext>
    </p:extLst>
  </p:cSld>
  <p:clrMapOvr>
    <a:masterClrMapping/>
  </p:clrMapOvr>
</p:sld>
</file>

<file path=ppt/slides/slide8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9" name="Content Placeholder 2"/>
          <p:cNvSpPr>
            <a:spLocks noGrp="1"/>
          </p:cNvSpPr>
          <p:nvPr>
            <p:ph idx="1"/>
          </p:nvPr>
        </p:nvSpPr>
        <p:spPr>
          <a:xfrm>
            <a:off x="152400" y="533400"/>
            <a:ext cx="8763000" cy="990600"/>
          </a:xfrm>
        </p:spPr>
        <p:txBody>
          <a:bodyPr>
            <a:normAutofit/>
          </a:bodyPr>
          <a:lstStyle/>
          <a:p>
            <a:pPr algn="just" eaLnBrk="1" hangingPunct="1">
              <a:buFont typeface="Wingdings 3" pitchFamily="18" charset="2"/>
              <a:buNone/>
            </a:pPr>
            <a:r>
              <a:rPr lang="en-US" sz="2400" b="1" dirty="0">
                <a:solidFill>
                  <a:schemeClr val="tx1"/>
                </a:solidFill>
                <a:latin typeface="Times New Roman" pitchFamily="18" charset="0"/>
                <a:cs typeface="Times New Roman" pitchFamily="18" charset="0"/>
              </a:rPr>
              <a:t>Break-up of total expenditure of entities registered or not registered under the GST:</a:t>
            </a:r>
            <a:endParaRPr lang="en-US" sz="2400" dirty="0">
              <a:solidFill>
                <a:schemeClr val="tx1"/>
              </a:solidFill>
              <a:latin typeface="Times New Roman" pitchFamily="18" charset="0"/>
              <a:cs typeface="Times New Roman" pitchFamily="18" charset="0"/>
            </a:endParaRPr>
          </a:p>
        </p:txBody>
      </p:sp>
      <p:graphicFrame>
        <p:nvGraphicFramePr>
          <p:cNvPr id="223" name="Table 222"/>
          <p:cNvGraphicFramePr>
            <a:graphicFrameLocks noGrp="1"/>
          </p:cNvGraphicFramePr>
          <p:nvPr>
            <p:extLst>
              <p:ext uri="{D42A27DB-BD31-4B8C-83A1-F6EECF244321}">
                <p14:modId xmlns:p14="http://schemas.microsoft.com/office/powerpoint/2010/main" val="3801459463"/>
              </p:ext>
            </p:extLst>
          </p:nvPr>
        </p:nvGraphicFramePr>
        <p:xfrm>
          <a:off x="152400" y="1673860"/>
          <a:ext cx="8915400" cy="3736340"/>
        </p:xfrm>
        <a:graphic>
          <a:graphicData uri="http://schemas.openxmlformats.org/drawingml/2006/table">
            <a:tbl>
              <a:tblPr firstRow="1" bandRow="1">
                <a:tableStyleId>{5C22544A-7EE6-4342-B048-85BDC9FD1C3A}</a:tableStyleId>
              </a:tblPr>
              <a:tblGrid>
                <a:gridCol w="547689">
                  <a:extLst>
                    <a:ext uri="{9D8B030D-6E8A-4147-A177-3AD203B41FA5}">
                      <a16:colId xmlns:a16="http://schemas.microsoft.com/office/drawing/2014/main" val="20000"/>
                    </a:ext>
                  </a:extLst>
                </a:gridCol>
                <a:gridCol w="1585911">
                  <a:extLst>
                    <a:ext uri="{9D8B030D-6E8A-4147-A177-3AD203B41FA5}">
                      <a16:colId xmlns:a16="http://schemas.microsoft.com/office/drawing/2014/main" val="20001"/>
                    </a:ext>
                  </a:extLst>
                </a:gridCol>
                <a:gridCol w="1295400">
                  <a:extLst>
                    <a:ext uri="{9D8B030D-6E8A-4147-A177-3AD203B41FA5}">
                      <a16:colId xmlns:a16="http://schemas.microsoft.com/office/drawing/2014/main" val="20002"/>
                    </a:ext>
                  </a:extLst>
                </a:gridCol>
                <a:gridCol w="1524000">
                  <a:extLst>
                    <a:ext uri="{9D8B030D-6E8A-4147-A177-3AD203B41FA5}">
                      <a16:colId xmlns:a16="http://schemas.microsoft.com/office/drawing/2014/main" val="20003"/>
                    </a:ext>
                  </a:extLst>
                </a:gridCol>
                <a:gridCol w="1066800">
                  <a:extLst>
                    <a:ext uri="{9D8B030D-6E8A-4147-A177-3AD203B41FA5}">
                      <a16:colId xmlns:a16="http://schemas.microsoft.com/office/drawing/2014/main" val="20004"/>
                    </a:ext>
                  </a:extLst>
                </a:gridCol>
                <a:gridCol w="1295400">
                  <a:extLst>
                    <a:ext uri="{9D8B030D-6E8A-4147-A177-3AD203B41FA5}">
                      <a16:colId xmlns:a16="http://schemas.microsoft.com/office/drawing/2014/main" val="20005"/>
                    </a:ext>
                  </a:extLst>
                </a:gridCol>
                <a:gridCol w="1600200">
                  <a:extLst>
                    <a:ext uri="{9D8B030D-6E8A-4147-A177-3AD203B41FA5}">
                      <a16:colId xmlns:a16="http://schemas.microsoft.com/office/drawing/2014/main" val="20006"/>
                    </a:ext>
                  </a:extLst>
                </a:gridCol>
              </a:tblGrid>
              <a:tr h="535940">
                <a:tc>
                  <a:txBody>
                    <a:bodyPr/>
                    <a:lstStyle/>
                    <a:p>
                      <a:pPr algn="just"/>
                      <a:r>
                        <a:rPr kumimoji="0" lang="en-US" sz="2000" b="1" i="0" kern="1200" dirty="0">
                          <a:solidFill>
                            <a:schemeClr val="tx1"/>
                          </a:solidFill>
                          <a:latin typeface="Times New Roman" pitchFamily="18" charset="0"/>
                          <a:ea typeface="+mn-ea"/>
                          <a:cs typeface="Times New Roman" pitchFamily="18" charset="0"/>
                        </a:rPr>
                        <a:t>Sl.</a:t>
                      </a:r>
                    </a:p>
                    <a:p>
                      <a:pPr algn="just"/>
                      <a:r>
                        <a:rPr kumimoji="0" lang="en-US" sz="2000" b="1" i="0" kern="1200" dirty="0">
                          <a:solidFill>
                            <a:schemeClr val="tx1"/>
                          </a:solidFill>
                          <a:latin typeface="Times New Roman" pitchFamily="18" charset="0"/>
                          <a:ea typeface="+mn-ea"/>
                          <a:cs typeface="Times New Roman" pitchFamily="18" charset="0"/>
                        </a:rPr>
                        <a:t>No</a:t>
                      </a:r>
                      <a:endParaRPr lang="en-US" sz="2000" i="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sz="1800" b="1" i="0" kern="1200" dirty="0">
                          <a:solidFill>
                            <a:schemeClr val="tx1"/>
                          </a:solidFill>
                          <a:latin typeface="Times New Roman" pitchFamily="18" charset="0"/>
                          <a:ea typeface="+mn-ea"/>
                          <a:cs typeface="Times New Roman" pitchFamily="18" charset="0"/>
                        </a:rPr>
                        <a:t>Total amount of Expenditure incurred during the year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4">
                  <a:txBody>
                    <a:bodyPr/>
                    <a:lstStyle/>
                    <a:p>
                      <a:pPr algn="just"/>
                      <a:r>
                        <a:rPr kumimoji="0" lang="en-US" sz="1800" b="1" i="0" kern="1200" dirty="0">
                          <a:solidFill>
                            <a:schemeClr val="tx1"/>
                          </a:solidFill>
                          <a:latin typeface="Times New Roman" pitchFamily="18" charset="0"/>
                          <a:ea typeface="+mn-ea"/>
                          <a:cs typeface="Times New Roman" pitchFamily="18" charset="0"/>
                        </a:rPr>
                        <a:t>Expenditure in respect of entities registered under GST</a:t>
                      </a:r>
                      <a:endParaRPr lang="en-US" sz="1800" i="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a:txBody>
                    <a:bodyPr/>
                    <a:lstStyle/>
                    <a:p>
                      <a:pPr algn="just"/>
                      <a:r>
                        <a:rPr kumimoji="0" lang="en-US" sz="1800" b="1" i="0" kern="1200" dirty="0">
                          <a:solidFill>
                            <a:schemeClr val="tx1"/>
                          </a:solidFill>
                          <a:latin typeface="Times New Roman" pitchFamily="18" charset="0"/>
                          <a:ea typeface="+mn-ea"/>
                          <a:cs typeface="Times New Roman" pitchFamily="18" charset="0"/>
                        </a:rPr>
                        <a:t>Expenditure</a:t>
                      </a:r>
                    </a:p>
                    <a:p>
                      <a:pPr algn="just"/>
                      <a:r>
                        <a:rPr kumimoji="0" lang="en-US" sz="1800" b="1" i="0" kern="1200" dirty="0">
                          <a:solidFill>
                            <a:schemeClr val="tx1"/>
                          </a:solidFill>
                          <a:latin typeface="Times New Roman" pitchFamily="18" charset="0"/>
                          <a:ea typeface="+mn-ea"/>
                          <a:cs typeface="Times New Roman" pitchFamily="18" charset="0"/>
                        </a:rPr>
                        <a:t>relating to entities not registered under GST</a:t>
                      </a:r>
                    </a:p>
                    <a:p>
                      <a:pPr algn="just"/>
                      <a:endParaRPr lang="en-US" sz="1800" i="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535940">
                <a:tc>
                  <a:txBody>
                    <a:bodyPr/>
                    <a:lstStyle/>
                    <a:p>
                      <a:pPr algn="just"/>
                      <a:endParaRPr lang="en-US" sz="2000" i="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endParaRPr lang="en-US" sz="1800" i="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r>
                        <a:rPr kumimoji="0" lang="en-US" sz="1800" b="1" i="0" kern="1200" dirty="0">
                          <a:solidFill>
                            <a:schemeClr val="tx1"/>
                          </a:solidFill>
                          <a:latin typeface="Times New Roman" pitchFamily="18" charset="0"/>
                          <a:ea typeface="+mn-ea"/>
                          <a:cs typeface="Times New Roman" pitchFamily="18" charset="0"/>
                        </a:rPr>
                        <a:t>Relating to goods or</a:t>
                      </a:r>
                      <a:r>
                        <a:rPr kumimoji="0" lang="en-US" sz="1800" b="1" i="0" kern="1200" baseline="0" dirty="0">
                          <a:solidFill>
                            <a:schemeClr val="tx1"/>
                          </a:solidFill>
                          <a:latin typeface="Times New Roman" pitchFamily="18" charset="0"/>
                          <a:ea typeface="+mn-ea"/>
                          <a:cs typeface="Times New Roman" pitchFamily="18" charset="0"/>
                        </a:rPr>
                        <a:t> </a:t>
                      </a:r>
                      <a:r>
                        <a:rPr kumimoji="0" lang="en-US" sz="1800" b="1" i="0" kern="1200" dirty="0">
                          <a:solidFill>
                            <a:schemeClr val="tx1"/>
                          </a:solidFill>
                          <a:latin typeface="Times New Roman" pitchFamily="18" charset="0"/>
                          <a:ea typeface="+mn-ea"/>
                          <a:cs typeface="Times New Roman" pitchFamily="18" charset="0"/>
                        </a:rPr>
                        <a:t>services exempt from GST</a:t>
                      </a:r>
                      <a:endParaRPr lang="en-US" sz="1800" b="1" i="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r>
                        <a:rPr kumimoji="0" lang="en-US" sz="1800" b="1" i="0" kern="1200" dirty="0">
                          <a:solidFill>
                            <a:schemeClr val="tx1"/>
                          </a:solidFill>
                          <a:latin typeface="Times New Roman" pitchFamily="18" charset="0"/>
                          <a:ea typeface="+mn-ea"/>
                          <a:cs typeface="Times New Roman" pitchFamily="18" charset="0"/>
                        </a:rPr>
                        <a:t>Relating to entities falling under composition scheme</a:t>
                      </a:r>
                      <a:endParaRPr lang="en-US" sz="1800" b="1" i="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r>
                        <a:rPr kumimoji="0" lang="en-US" sz="1800" b="1" i="0" kern="1200" dirty="0">
                          <a:solidFill>
                            <a:schemeClr val="tx1"/>
                          </a:solidFill>
                          <a:latin typeface="Times New Roman" pitchFamily="18" charset="0"/>
                          <a:ea typeface="+mn-ea"/>
                          <a:cs typeface="Times New Roman" pitchFamily="18" charset="0"/>
                        </a:rPr>
                        <a:t>Relating to other registered entities</a:t>
                      </a:r>
                      <a:endParaRPr lang="en-US" sz="1800" b="1" i="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r>
                        <a:rPr kumimoji="0" lang="en-US" sz="1800" b="1" i="0" kern="1200" dirty="0">
                          <a:solidFill>
                            <a:schemeClr val="tx1"/>
                          </a:solidFill>
                          <a:latin typeface="Times New Roman" pitchFamily="18" charset="0"/>
                          <a:ea typeface="+mn-ea"/>
                          <a:cs typeface="Times New Roman" pitchFamily="18" charset="0"/>
                        </a:rPr>
                        <a:t>Total payment to registered entities</a:t>
                      </a:r>
                      <a:endParaRPr lang="en-US" sz="1800" b="1" i="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endParaRPr lang="en-US" sz="1800" i="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535940">
                <a:tc>
                  <a:txBody>
                    <a:bodyPr/>
                    <a:lstStyle/>
                    <a:p>
                      <a:pPr algn="just"/>
                      <a:r>
                        <a:rPr lang="en-US" sz="2000" i="0" dirty="0">
                          <a:solidFill>
                            <a:schemeClr val="tx1"/>
                          </a:solidFill>
                          <a:latin typeface="Times New Roman" pitchFamily="18" charset="0"/>
                          <a:cs typeface="Times New Roman" pitchFamily="18" charset="0"/>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r>
                        <a:rPr lang="en-US" sz="2000" i="0" dirty="0">
                          <a:solidFill>
                            <a:schemeClr val="tx1"/>
                          </a:solidFill>
                          <a:latin typeface="Times New Roman" pitchFamily="18" charset="0"/>
                          <a:cs typeface="Times New Roman" pitchFamily="18" charset="0"/>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r>
                        <a:rPr lang="en-US" sz="2000" i="0" dirty="0">
                          <a:solidFill>
                            <a:schemeClr val="tx1"/>
                          </a:solidFill>
                          <a:latin typeface="Times New Roman" pitchFamily="18" charset="0"/>
                          <a:cs typeface="Times New Roman" pitchFamily="18" charset="0"/>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r>
                        <a:rPr lang="en-US" sz="2000" i="0" dirty="0">
                          <a:solidFill>
                            <a:schemeClr val="tx1"/>
                          </a:solidFill>
                          <a:latin typeface="Times New Roman" pitchFamily="18" charset="0"/>
                          <a:cs typeface="Times New Roman" pitchFamily="18" charset="0"/>
                        </a:rPr>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r>
                        <a:rPr lang="en-US" sz="2000" i="0" dirty="0">
                          <a:solidFill>
                            <a:schemeClr val="tx1"/>
                          </a:solidFill>
                          <a:latin typeface="Times New Roman" pitchFamily="18" charset="0"/>
                          <a:cs typeface="Times New Roman" pitchFamily="18" charset="0"/>
                        </a:rPr>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r>
                        <a:rPr lang="en-US" sz="2000" i="0" dirty="0">
                          <a:solidFill>
                            <a:schemeClr val="tx1"/>
                          </a:solidFill>
                          <a:latin typeface="Times New Roman" pitchFamily="18" charset="0"/>
                          <a:cs typeface="Times New Roman" pitchFamily="18" charset="0"/>
                        </a:rPr>
                        <a:t>(6)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r>
                        <a:rPr lang="en-US" sz="2000" i="0" dirty="0">
                          <a:solidFill>
                            <a:schemeClr val="tx1"/>
                          </a:solidFill>
                          <a:latin typeface="Times New Roman" pitchFamily="18" charset="0"/>
                          <a:cs typeface="Times New Roman" pitchFamily="18" charset="0"/>
                        </a:rPr>
                        <a:t>(7)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sp>
        <p:nvSpPr>
          <p:cNvPr id="127011" name="Rectangle 4"/>
          <p:cNvSpPr>
            <a:spLocks noChangeArrowheads="1"/>
          </p:cNvSpPr>
          <p:nvPr/>
        </p:nvSpPr>
        <p:spPr bwMode="auto">
          <a:xfrm>
            <a:off x="152400" y="76200"/>
            <a:ext cx="6172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44</a:t>
            </a:r>
          </a:p>
        </p:txBody>
      </p:sp>
      <p:sp>
        <p:nvSpPr>
          <p:cNvPr id="2" name="Footer Placeholder 1"/>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8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Effect>
                      <a14:brightnessContrast contrast="-40000"/>
                    </a14:imgEffect>
                  </a14:imgLayer>
                </a14:imgProps>
              </a:ext>
            </a:extLst>
          </a:blip>
          <a:srcRect r="10232"/>
          <a:stretch/>
        </p:blipFill>
        <p:spPr>
          <a:xfrm>
            <a:off x="152401" y="1103468"/>
            <a:ext cx="6324600" cy="4764272"/>
          </a:xfrm>
          <a:prstGeom prst="rect">
            <a:avLst/>
          </a:prstGeom>
        </p:spPr>
      </p:pic>
      <p:pic>
        <p:nvPicPr>
          <p:cNvPr id="8" name="Picture 7"/>
          <p:cNvPicPr>
            <a:picLocks noChangeAspect="1"/>
          </p:cNvPicPr>
          <p:nvPr/>
        </p:nvPicPr>
        <p:blipFill rotWithShape="1">
          <a:blip r:embed="rId4">
            <a:extLst>
              <a:ext uri="{BEBA8EAE-BF5A-486C-A8C5-ECC9F3942E4B}">
                <a14:imgProps xmlns:a14="http://schemas.microsoft.com/office/drawing/2010/main">
                  <a14:imgLayer r:embed="rId5">
                    <a14:imgEffect>
                      <a14:sharpenSoften amount="50000"/>
                    </a14:imgEffect>
                    <a14:imgEffect>
                      <a14:brightnessContrast contrast="-40000"/>
                    </a14:imgEffect>
                  </a14:imgLayer>
                </a14:imgProps>
              </a:ext>
            </a:extLst>
          </a:blip>
          <a:srcRect l="6031"/>
          <a:stretch/>
        </p:blipFill>
        <p:spPr>
          <a:xfrm>
            <a:off x="6489700" y="1103468"/>
            <a:ext cx="2587487" cy="4738873"/>
          </a:xfrm>
          <a:prstGeom prst="rect">
            <a:avLst/>
          </a:prstGeom>
        </p:spPr>
      </p:pic>
      <p:sp>
        <p:nvSpPr>
          <p:cNvPr id="9" name="Content Placeholder 2"/>
          <p:cNvSpPr>
            <a:spLocks noGrp="1"/>
          </p:cNvSpPr>
          <p:nvPr>
            <p:ph idx="1"/>
          </p:nvPr>
        </p:nvSpPr>
        <p:spPr>
          <a:xfrm>
            <a:off x="152400" y="533400"/>
            <a:ext cx="8763000" cy="544669"/>
          </a:xfrm>
        </p:spPr>
        <p:txBody>
          <a:bodyPr>
            <a:normAutofit/>
          </a:bodyPr>
          <a:lstStyle/>
          <a:p>
            <a:pPr marL="0" indent="0">
              <a:buNone/>
            </a:pPr>
            <a:r>
              <a:rPr lang="en-US" sz="2400" b="1" dirty="0">
                <a:latin typeface="Times New Roman" pitchFamily="18" charset="0"/>
                <a:cs typeface="Times New Roman" pitchFamily="18" charset="0"/>
              </a:rPr>
              <a:t>Format in e-utility</a:t>
            </a:r>
            <a:endParaRPr lang="en-US" sz="2400" dirty="0">
              <a:solidFill>
                <a:schemeClr val="tx1"/>
              </a:solidFill>
              <a:latin typeface="Times New Roman" pitchFamily="18" charset="0"/>
              <a:cs typeface="Times New Roman" pitchFamily="18" charset="0"/>
            </a:endParaRPr>
          </a:p>
          <a:p>
            <a:pPr algn="just" eaLnBrk="1" hangingPunct="1">
              <a:buFont typeface="Wingdings 3" pitchFamily="18" charset="2"/>
              <a:buNone/>
            </a:pPr>
            <a:endParaRPr lang="en-US" sz="2400" dirty="0">
              <a:solidFill>
                <a:schemeClr val="tx1"/>
              </a:solidFill>
              <a:latin typeface="Times New Roman" pitchFamily="18" charset="0"/>
              <a:cs typeface="Times New Roman" pitchFamily="18" charset="0"/>
            </a:endParaRPr>
          </a:p>
        </p:txBody>
      </p:sp>
      <p:sp>
        <p:nvSpPr>
          <p:cNvPr id="10" name="Rectangle 4"/>
          <p:cNvSpPr>
            <a:spLocks noChangeArrowheads="1"/>
          </p:cNvSpPr>
          <p:nvPr/>
        </p:nvSpPr>
        <p:spPr bwMode="auto">
          <a:xfrm>
            <a:off x="152400" y="76200"/>
            <a:ext cx="6172200" cy="461665"/>
          </a:xfrm>
          <a:prstGeom prst="rect">
            <a:avLst/>
          </a:prstGeom>
          <a:noFill/>
          <a:ln w="9525">
            <a:noFill/>
            <a:miter lim="800000"/>
            <a:headEnd/>
            <a:tailEnd/>
          </a:ln>
        </p:spPr>
        <p:txBody>
          <a:bodyPr>
            <a:spAutoFit/>
          </a:bodyPr>
          <a:lstStyle/>
          <a:p>
            <a:r>
              <a:rPr lang="en-US" sz="2400" b="1" u="sng" dirty="0">
                <a:latin typeface="Times New Roman" pitchFamily="18" charset="0"/>
                <a:cs typeface="Times New Roman" pitchFamily="18" charset="0"/>
              </a:rPr>
              <a:t>CLAUSE – 44</a:t>
            </a: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396131742"/>
      </p:ext>
    </p:extLst>
  </p:cSld>
  <p:clrMapOvr>
    <a:masterClrMapping/>
  </p:clrMapOvr>
</p:sld>
</file>

<file path=ppt/slides/slide8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42900" y="152400"/>
            <a:ext cx="8343900" cy="5562600"/>
          </a:xfrm>
        </p:spPr>
        <p:txBody>
          <a:bodyPr>
            <a:noAutofit/>
          </a:bodyPr>
          <a:lstStyle/>
          <a:p>
            <a:pPr marL="0" indent="0" algn="just">
              <a:buNone/>
            </a:pPr>
            <a:r>
              <a:rPr lang="en-GB" sz="2400" b="1" dirty="0">
                <a:latin typeface="Times New Roman" panose="02020603050405020304" pitchFamily="18" charset="0"/>
                <a:cs typeface="Times New Roman" panose="02020603050405020304" pitchFamily="18" charset="0"/>
              </a:rPr>
              <a:t>History of Clause 44 of Form 3CD</a:t>
            </a:r>
          </a:p>
          <a:p>
            <a:pPr marL="0" indent="0" algn="just">
              <a:buNone/>
            </a:pPr>
            <a:r>
              <a:rPr lang="en-GB" sz="2400" dirty="0">
                <a:latin typeface="Times New Roman" panose="02020603050405020304" pitchFamily="18" charset="0"/>
                <a:cs typeface="Times New Roman" panose="02020603050405020304" pitchFamily="18" charset="0"/>
              </a:rPr>
              <a:t>Form 3CD of Tax Audit Report was originally amended in July 2018 by Notification No. 33/2018 dated 20.07.2018 to incorporate Clause 30C and Clause 44</a:t>
            </a:r>
          </a:p>
          <a:p>
            <a:pPr algn="just">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30C: GAAR transactions</a:t>
            </a:r>
          </a:p>
          <a:p>
            <a:pPr algn="just">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44: GST transactions</a:t>
            </a:r>
          </a:p>
          <a:p>
            <a:pPr marL="0" indent="0" algn="just">
              <a:buNone/>
            </a:pPr>
            <a:r>
              <a:rPr lang="en-GB" sz="2400" dirty="0">
                <a:latin typeface="Times New Roman" panose="02020603050405020304" pitchFamily="18" charset="0"/>
                <a:cs typeface="Times New Roman" panose="02020603050405020304" pitchFamily="18" charset="0"/>
              </a:rPr>
              <a:t>The notification was to come into effect from 20.08.2018.</a:t>
            </a:r>
          </a:p>
          <a:p>
            <a:pPr marL="0" indent="0" algn="just">
              <a:buNone/>
            </a:pPr>
            <a:endParaRPr lang="en-GB" sz="2400" dirty="0">
              <a:latin typeface="Times New Roman" panose="02020603050405020304" pitchFamily="18" charset="0"/>
              <a:cs typeface="Times New Roman" panose="02020603050405020304" pitchFamily="18" charset="0"/>
            </a:endParaRPr>
          </a:p>
          <a:p>
            <a:pPr marL="0" indent="0" algn="just">
              <a:buNone/>
            </a:pPr>
            <a:r>
              <a:rPr lang="en-GB" sz="2400" dirty="0">
                <a:latin typeface="Times New Roman" panose="02020603050405020304" pitchFamily="18" charset="0"/>
                <a:cs typeface="Times New Roman" panose="02020603050405020304" pitchFamily="18" charset="0"/>
              </a:rPr>
              <a:t>Representations were done to defer it due to the </a:t>
            </a:r>
            <a:r>
              <a:rPr lang="en-GB" sz="2400" b="1" u="sng" dirty="0">
                <a:latin typeface="Times New Roman" panose="02020603050405020304" pitchFamily="18" charset="0"/>
                <a:cs typeface="Times New Roman" panose="02020603050405020304" pitchFamily="18" charset="0"/>
              </a:rPr>
              <a:t>genuine hardships of the taxpayers as the time was too less to ensure the compliance.</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762818606"/>
      </p:ext>
    </p:extLst>
  </p:cSld>
  <p:clrMapOvr>
    <a:masterClrMapping/>
  </p:clrMapOvr>
</p:sld>
</file>

<file path=ppt/slides/slide8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42900" y="152400"/>
            <a:ext cx="8343900" cy="5562600"/>
          </a:xfrm>
        </p:spPr>
        <p:txBody>
          <a:bodyPr>
            <a:noAutofit/>
          </a:bodyPr>
          <a:lstStyle/>
          <a:p>
            <a:pPr marL="0" indent="0" algn="just">
              <a:buNone/>
            </a:pPr>
            <a:r>
              <a:rPr lang="en-GB" sz="2400" dirty="0">
                <a:latin typeface="Times New Roman" panose="02020603050405020304" pitchFamily="18" charset="0"/>
                <a:cs typeface="Times New Roman" panose="02020603050405020304" pitchFamily="18" charset="0"/>
              </a:rPr>
              <a:t>Order under section 119 of the Act vide Circular No. 06/2018 dated 17th August 2018, to keep the operation of Clause 44 in Form 3CD in abeyance till 31st March, 2019</a:t>
            </a:r>
          </a:p>
          <a:p>
            <a:pPr marL="0" indent="0" algn="just">
              <a:buNone/>
            </a:pPr>
            <a:endParaRPr lang="en-GB" sz="2400" dirty="0">
              <a:latin typeface="Times New Roman" panose="02020603050405020304" pitchFamily="18" charset="0"/>
              <a:cs typeface="Times New Roman" panose="02020603050405020304" pitchFamily="18" charset="0"/>
            </a:endParaRPr>
          </a:p>
          <a:p>
            <a:pPr marL="0" indent="0" algn="just">
              <a:buNone/>
            </a:pPr>
            <a:r>
              <a:rPr lang="en-GB" sz="2400" dirty="0">
                <a:latin typeface="Times New Roman" panose="02020603050405020304" pitchFamily="18" charset="0"/>
                <a:cs typeface="Times New Roman" panose="02020603050405020304" pitchFamily="18" charset="0"/>
              </a:rPr>
              <a:t>In May 2019, the CBDT once again deferred the implementation of clause 44 till March 31, 2020 to make it applicable from April 1, 2020</a:t>
            </a:r>
          </a:p>
          <a:p>
            <a:pPr marL="0" indent="0" algn="just">
              <a:buNone/>
            </a:pPr>
            <a:endParaRPr lang="en-GB" sz="2400" dirty="0">
              <a:latin typeface="Times New Roman" panose="02020603050405020304" pitchFamily="18" charset="0"/>
              <a:cs typeface="Times New Roman" panose="02020603050405020304" pitchFamily="18" charset="0"/>
            </a:endParaRPr>
          </a:p>
          <a:p>
            <a:pPr marL="0" indent="0" algn="just">
              <a:buNone/>
            </a:pPr>
            <a:r>
              <a:rPr lang="en-GB" sz="2400" dirty="0">
                <a:latin typeface="Times New Roman" panose="02020603050405020304" pitchFamily="18" charset="0"/>
                <a:cs typeface="Times New Roman" panose="02020603050405020304" pitchFamily="18" charset="0"/>
              </a:rPr>
              <a:t>Amidst Covid-19, CBDT for the third time extended the applicability date of Clause 44 till March 2021</a:t>
            </a:r>
          </a:p>
          <a:p>
            <a:pPr marL="0" indent="0" algn="just">
              <a:buNone/>
            </a:pPr>
            <a:endParaRPr lang="en-GB" sz="2400" dirty="0">
              <a:latin typeface="Times New Roman" panose="02020603050405020304" pitchFamily="18" charset="0"/>
              <a:cs typeface="Times New Roman" panose="02020603050405020304" pitchFamily="18" charset="0"/>
            </a:endParaRPr>
          </a:p>
          <a:p>
            <a:pPr marL="0" indent="0" algn="just">
              <a:buNone/>
            </a:pPr>
            <a:r>
              <a:rPr lang="en-GB" sz="2400" dirty="0">
                <a:latin typeface="Times New Roman" panose="02020603050405020304" pitchFamily="18" charset="0"/>
                <a:cs typeface="Times New Roman" panose="02020603050405020304" pitchFamily="18" charset="0"/>
              </a:rPr>
              <a:t>Fourth time, the CBDT deferred and postponed the reporting requirement of Clause 44 from 31.03.2021 to31st March, 2022 vide a Circular No. 05/2021 dated 25.03.2021.</a:t>
            </a:r>
            <a:endParaRPr lang="en-IN" sz="240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029557860"/>
      </p:ext>
    </p:extLst>
  </p:cSld>
  <p:clrMapOvr>
    <a:masterClrMapping/>
  </p:clrMapOvr>
</p:sld>
</file>

<file path=ppt/slides/slide8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228600"/>
            <a:ext cx="8763000" cy="5638800"/>
          </a:xfrm>
        </p:spPr>
        <p:txBody>
          <a:bodyPr>
            <a:noAutofit/>
          </a:bodyPr>
          <a:lstStyle/>
          <a:p>
            <a:pPr marL="0" indent="0" algn="just">
              <a:buNone/>
            </a:pPr>
            <a:r>
              <a:rPr lang="en-GB" sz="2100" b="1" dirty="0">
                <a:latin typeface="Times New Roman" panose="02020603050405020304" pitchFamily="18" charset="0"/>
                <a:cs typeface="Times New Roman" panose="02020603050405020304" pitchFamily="18" charset="0"/>
              </a:rPr>
              <a:t>Is it applicable for AY 2022-23?  </a:t>
            </a:r>
          </a:p>
          <a:p>
            <a:pPr marL="0" indent="0" algn="just">
              <a:buNone/>
            </a:pPr>
            <a:r>
              <a:rPr lang="en-GB" sz="2100" b="1" dirty="0">
                <a:latin typeface="Times New Roman" panose="02020603050405020304" pitchFamily="18" charset="0"/>
                <a:cs typeface="Times New Roman" panose="02020603050405020304" pitchFamily="18" charset="0"/>
              </a:rPr>
              <a:t>Reading of Circular No. 5/2021 dated 25.03.2021</a:t>
            </a:r>
          </a:p>
          <a:p>
            <a:pPr marL="0" indent="0" algn="just">
              <a:buNone/>
            </a:pPr>
            <a:r>
              <a:rPr lang="en-GB" sz="2100" i="1" dirty="0">
                <a:latin typeface="Times New Roman" panose="02020603050405020304" pitchFamily="18" charset="0"/>
                <a:cs typeface="Times New Roman" panose="02020603050405020304" pitchFamily="18" charset="0"/>
              </a:rPr>
              <a:t>In view of the prevailing situation due to COVID-19 pandemic across the country, it has been decided by the Board that the reporting under clause 30C and Clause 44 of the Tax Audit Report shall be kept in abeyance till 31st March, 2022.</a:t>
            </a:r>
          </a:p>
          <a:p>
            <a:pPr marL="0" indent="0" algn="just">
              <a:buNone/>
            </a:pPr>
            <a:endParaRPr lang="en-GB" sz="2100" i="1" dirty="0">
              <a:latin typeface="Times New Roman" panose="02020603050405020304" pitchFamily="18" charset="0"/>
              <a:cs typeface="Times New Roman" panose="02020603050405020304" pitchFamily="18" charset="0"/>
            </a:endParaRPr>
          </a:p>
          <a:p>
            <a:pPr marL="0" indent="0" algn="just">
              <a:buNone/>
            </a:pPr>
            <a:r>
              <a:rPr lang="en-GB" sz="2100" b="1" dirty="0">
                <a:latin typeface="Times New Roman" panose="02020603050405020304" pitchFamily="18" charset="0"/>
                <a:cs typeface="Times New Roman" panose="02020603050405020304" pitchFamily="18" charset="0"/>
              </a:rPr>
              <a:t>Reading of Circular No. 06/2018 (first time extension).</a:t>
            </a:r>
          </a:p>
          <a:p>
            <a:pPr marL="0" indent="0" algn="just">
              <a:buNone/>
            </a:pPr>
            <a:r>
              <a:rPr lang="en-GB" sz="2100" i="1" dirty="0">
                <a:latin typeface="Times New Roman" panose="02020603050405020304" pitchFamily="18" charset="0"/>
                <a:cs typeface="Times New Roman" panose="02020603050405020304" pitchFamily="18" charset="0"/>
              </a:rPr>
              <a:t>reporting under the proposed clause 30C and proposed clause 44 of the Tax Audit Report shall be kept in abeyance till 31st March, 2019. Therefore, for Tax Audit Reports to be furnished on or after 20th August, 2018 but before 1st April, 2019, the tax auditors will not be required to furnish details called for under the said clause 30C and clause 44 of the Tax Audit Report.”</a:t>
            </a:r>
          </a:p>
          <a:p>
            <a:pPr marL="0" indent="0" algn="just">
              <a:buNone/>
            </a:pPr>
            <a:endParaRPr lang="en-GB" b="1" dirty="0">
              <a:latin typeface="Times New Roman" panose="02020603050405020304" pitchFamily="18" charset="0"/>
              <a:cs typeface="Times New Roman" panose="02020603050405020304" pitchFamily="18" charset="0"/>
            </a:endParaRPr>
          </a:p>
          <a:p>
            <a:pPr marL="0" indent="0" algn="just">
              <a:buNone/>
            </a:pPr>
            <a:r>
              <a:rPr lang="en-GB" sz="2100" b="1" dirty="0">
                <a:latin typeface="Times New Roman" panose="02020603050405020304" pitchFamily="18" charset="0"/>
                <a:cs typeface="Times New Roman" panose="02020603050405020304" pitchFamily="18" charset="0"/>
              </a:rPr>
              <a:t>Applicable for Tax Audit Report to be filed after 31.03.2022.</a:t>
            </a:r>
            <a:endParaRPr lang="en-IN" sz="2100" b="1"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500756539"/>
      </p:ext>
    </p:extLst>
  </p:cSld>
  <p:clrMapOvr>
    <a:masterClrMapping/>
  </p:clrMapOvr>
</p:sld>
</file>

<file path=ppt/slides/slide8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304800"/>
            <a:ext cx="8229600" cy="4686300"/>
          </a:xfrm>
        </p:spPr>
        <p:txBody>
          <a:bodyPr>
            <a:noAutofit/>
          </a:bodyPr>
          <a:lstStyle/>
          <a:p>
            <a:pPr marL="0" indent="0" algn="just">
              <a:buNone/>
            </a:pPr>
            <a:r>
              <a:rPr lang="en-GB" sz="2400" b="1" dirty="0">
                <a:latin typeface="Times New Roman" panose="02020603050405020304" pitchFamily="18" charset="0"/>
                <a:cs typeface="Times New Roman" panose="02020603050405020304" pitchFamily="18" charset="0"/>
              </a:rPr>
              <a:t>Arguments may not available </a:t>
            </a:r>
          </a:p>
          <a:p>
            <a:pPr marL="425196" indent="-342900" algn="just">
              <a:buFont typeface="+mj-lt"/>
              <a:buAutoNum type="alphaLcParenR"/>
            </a:pPr>
            <a:r>
              <a:rPr lang="en-GB" sz="2400" dirty="0" err="1">
                <a:latin typeface="Times New Roman" panose="02020603050405020304" pitchFamily="18" charset="0"/>
                <a:cs typeface="Times New Roman" panose="02020603050405020304" pitchFamily="18" charset="0"/>
              </a:rPr>
              <a:t>Assessee</a:t>
            </a:r>
            <a:r>
              <a:rPr lang="en-GB" sz="2400" dirty="0">
                <a:latin typeface="Times New Roman" panose="02020603050405020304" pitchFamily="18" charset="0"/>
                <a:cs typeface="Times New Roman" panose="02020603050405020304" pitchFamily="18" charset="0"/>
              </a:rPr>
              <a:t> was not given sufficient time to maintain the required details.</a:t>
            </a:r>
          </a:p>
          <a:p>
            <a:pPr marL="425196" indent="-342900" algn="just">
              <a:buFont typeface="+mj-lt"/>
              <a:buAutoNum type="alphaLcParenR"/>
            </a:pPr>
            <a:r>
              <a:rPr lang="en-GB" sz="2400" dirty="0">
                <a:latin typeface="Times New Roman" panose="02020603050405020304" pitchFamily="18" charset="0"/>
                <a:cs typeface="Times New Roman" panose="02020603050405020304" pitchFamily="18" charset="0"/>
              </a:rPr>
              <a:t>Auditor did not get sufficient time to compile the information</a:t>
            </a:r>
          </a:p>
          <a:p>
            <a:pPr marL="425196" indent="-342900" algn="just">
              <a:buFont typeface="+mj-lt"/>
              <a:buAutoNum type="alphaLcParenR"/>
            </a:pPr>
            <a:r>
              <a:rPr lang="en-GB" sz="2400" dirty="0">
                <a:latin typeface="Times New Roman" panose="02020603050405020304" pitchFamily="18" charset="0"/>
                <a:cs typeface="Times New Roman" panose="02020603050405020304" pitchFamily="18" charset="0"/>
              </a:rPr>
              <a:t>The GST Law(s) are new in India</a:t>
            </a:r>
          </a:p>
          <a:p>
            <a:pPr marL="425196" indent="-342900" algn="just">
              <a:buFont typeface="+mj-lt"/>
              <a:buAutoNum type="alphaLcParenR"/>
            </a:pPr>
            <a:r>
              <a:rPr lang="en-GB" sz="2400" dirty="0">
                <a:latin typeface="Times New Roman" panose="02020603050405020304" pitchFamily="18" charset="0"/>
                <a:cs typeface="Times New Roman" panose="02020603050405020304" pitchFamily="18" charset="0"/>
              </a:rPr>
              <a:t>The reporting requirement does not have implication on IT collection</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595037776"/>
      </p:ext>
    </p:extLst>
  </p:cSld>
  <p:clrMapOvr>
    <a:masterClrMapping/>
  </p:clrMapOvr>
</p:sld>
</file>

<file path=ppt/slides/slide8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304800"/>
            <a:ext cx="8686800" cy="5943600"/>
          </a:xfrm>
        </p:spPr>
        <p:txBody>
          <a:bodyPr>
            <a:noAutofit/>
          </a:bodyPr>
          <a:lstStyle/>
          <a:p>
            <a:pPr marL="0" indent="0" algn="just">
              <a:buNone/>
            </a:pPr>
            <a:r>
              <a:rPr lang="en-GB" sz="2400" b="1" u="sng" dirty="0">
                <a:latin typeface="Times New Roman" panose="02020603050405020304" pitchFamily="18" charset="0"/>
                <a:cs typeface="Times New Roman" panose="02020603050405020304" pitchFamily="18" charset="0"/>
              </a:rPr>
              <a:t>Is there no requirement under GST to maintain records as required in Clause 44</a:t>
            </a:r>
          </a:p>
          <a:p>
            <a:pPr marL="0" indent="0" algn="just">
              <a:buNone/>
            </a:pPr>
            <a:endParaRPr lang="en-GB" sz="2400" b="1" u="sng" dirty="0">
              <a:latin typeface="Times New Roman" panose="02020603050405020304" pitchFamily="18" charset="0"/>
              <a:cs typeface="Times New Roman" panose="02020603050405020304" pitchFamily="18" charset="0"/>
            </a:endParaRPr>
          </a:p>
          <a:p>
            <a:pPr marL="0" indent="0" algn="just">
              <a:buNone/>
            </a:pPr>
            <a:r>
              <a:rPr lang="en-GB" sz="2400" dirty="0">
                <a:latin typeface="Times New Roman" panose="02020603050405020304" pitchFamily="18" charset="0"/>
                <a:cs typeface="Times New Roman" panose="02020603050405020304" pitchFamily="18" charset="0"/>
              </a:rPr>
              <a:t>SECTION 35. </a:t>
            </a:r>
            <a:r>
              <a:rPr lang="en-GB" sz="2400" b="1" dirty="0">
                <a:latin typeface="Times New Roman" panose="02020603050405020304" pitchFamily="18" charset="0"/>
                <a:cs typeface="Times New Roman" panose="02020603050405020304" pitchFamily="18" charset="0"/>
              </a:rPr>
              <a:t>Accounts and other records. </a:t>
            </a:r>
          </a:p>
          <a:p>
            <a:pPr marL="0" indent="0" algn="just">
              <a:buNone/>
            </a:pPr>
            <a:r>
              <a:rPr lang="en-GB" sz="2400" dirty="0">
                <a:latin typeface="Times New Roman" panose="02020603050405020304" pitchFamily="18" charset="0"/>
                <a:cs typeface="Times New Roman" panose="02020603050405020304" pitchFamily="18" charset="0"/>
              </a:rPr>
              <a:t>(1) Every registered person </a:t>
            </a:r>
            <a:r>
              <a:rPr lang="en-GB" sz="2400" b="1" u="sng" dirty="0">
                <a:latin typeface="Times New Roman" panose="02020603050405020304" pitchFamily="18" charset="0"/>
                <a:cs typeface="Times New Roman" panose="02020603050405020304" pitchFamily="18" charset="0"/>
              </a:rPr>
              <a:t>shall keep and maintain,</a:t>
            </a:r>
            <a:r>
              <a:rPr lang="en-GB" sz="2400" dirty="0">
                <a:latin typeface="Times New Roman" panose="02020603050405020304" pitchFamily="18" charset="0"/>
                <a:cs typeface="Times New Roman" panose="02020603050405020304" pitchFamily="18" charset="0"/>
              </a:rPr>
              <a:t> at his principal place of business, as mentioned in the certificate of registration, a true and correct account of -</a:t>
            </a:r>
          </a:p>
          <a:p>
            <a:pPr marL="0" indent="0" algn="just">
              <a:buNone/>
            </a:pPr>
            <a:r>
              <a:rPr lang="en-GB" sz="2400" dirty="0">
                <a:latin typeface="Times New Roman" panose="02020603050405020304" pitchFamily="18" charset="0"/>
                <a:cs typeface="Times New Roman" panose="02020603050405020304" pitchFamily="18" charset="0"/>
              </a:rPr>
              <a:t>(a) production or manufacture of goods;</a:t>
            </a:r>
          </a:p>
          <a:p>
            <a:pPr marL="0" indent="0" algn="just">
              <a:buNone/>
            </a:pPr>
            <a:r>
              <a:rPr lang="en-GB" sz="2400" b="1" u="sng" dirty="0">
                <a:latin typeface="Times New Roman" panose="02020603050405020304" pitchFamily="18" charset="0"/>
                <a:cs typeface="Times New Roman" panose="02020603050405020304" pitchFamily="18" charset="0"/>
              </a:rPr>
              <a:t>(b) inward and outward supply of goods or services or both;</a:t>
            </a:r>
          </a:p>
          <a:p>
            <a:pPr marL="0" indent="0" algn="just">
              <a:buNone/>
            </a:pPr>
            <a:r>
              <a:rPr lang="en-GB" sz="2400" dirty="0">
                <a:latin typeface="Times New Roman" panose="02020603050405020304" pitchFamily="18" charset="0"/>
                <a:cs typeface="Times New Roman" panose="02020603050405020304" pitchFamily="18" charset="0"/>
              </a:rPr>
              <a:t>(c) stock of goods;</a:t>
            </a:r>
          </a:p>
          <a:p>
            <a:pPr marL="0" indent="0" algn="just">
              <a:buNone/>
            </a:pPr>
            <a:r>
              <a:rPr lang="en-GB" sz="2400" dirty="0">
                <a:latin typeface="Times New Roman" panose="02020603050405020304" pitchFamily="18" charset="0"/>
                <a:cs typeface="Times New Roman" panose="02020603050405020304" pitchFamily="18" charset="0"/>
              </a:rPr>
              <a:t>(d) input tax credit availed;</a:t>
            </a:r>
          </a:p>
          <a:p>
            <a:pPr marL="0" indent="0" algn="just">
              <a:buNone/>
            </a:pPr>
            <a:r>
              <a:rPr lang="en-GB" sz="2400" dirty="0">
                <a:latin typeface="Times New Roman" panose="02020603050405020304" pitchFamily="18" charset="0"/>
                <a:cs typeface="Times New Roman" panose="02020603050405020304" pitchFamily="18" charset="0"/>
              </a:rPr>
              <a:t>(e) output tax payable and paid; and</a:t>
            </a:r>
          </a:p>
          <a:p>
            <a:pPr marL="0" indent="0" algn="just">
              <a:buNone/>
            </a:pPr>
            <a:r>
              <a:rPr lang="en-GB" sz="2400" b="1" u="sng" dirty="0">
                <a:latin typeface="Times New Roman" panose="02020603050405020304" pitchFamily="18" charset="0"/>
                <a:cs typeface="Times New Roman" panose="02020603050405020304" pitchFamily="18" charset="0"/>
              </a:rPr>
              <a:t>(f) such other particulars as may be prescribed :</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110881935"/>
      </p:ext>
    </p:extLst>
  </p:cSld>
  <p:clrMapOvr>
    <a:masterClrMapping/>
  </p:clrMapOvr>
</p:sld>
</file>

<file path=ppt/slides/slide8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76200"/>
            <a:ext cx="8686800" cy="5943600"/>
          </a:xfrm>
        </p:spPr>
        <p:txBody>
          <a:bodyPr>
            <a:noAutofit/>
          </a:bodyPr>
          <a:lstStyle/>
          <a:p>
            <a:pPr marL="0" indent="0" algn="just">
              <a:buNone/>
            </a:pPr>
            <a:r>
              <a:rPr lang="en-GB" sz="2250" b="1" u="sng" dirty="0">
                <a:latin typeface="Times New Roman" panose="02020603050405020304" pitchFamily="18" charset="0"/>
                <a:cs typeface="Times New Roman" panose="02020603050405020304" pitchFamily="18" charset="0"/>
              </a:rPr>
              <a:t>Is there no requirement under GST to maintain records as required in Clause 44</a:t>
            </a:r>
          </a:p>
          <a:p>
            <a:pPr marL="0" indent="0" algn="just">
              <a:buNone/>
            </a:pPr>
            <a:r>
              <a:rPr lang="en-GB" sz="2250" b="1" dirty="0">
                <a:latin typeface="Times New Roman" panose="02020603050405020304" pitchFamily="18" charset="0"/>
                <a:cs typeface="Times New Roman" panose="02020603050405020304" pitchFamily="18" charset="0"/>
              </a:rPr>
              <a:t>RULE 56</a:t>
            </a:r>
            <a:r>
              <a:rPr lang="en-GB" sz="2250" dirty="0">
                <a:latin typeface="Times New Roman" panose="02020603050405020304" pitchFamily="18" charset="0"/>
                <a:cs typeface="Times New Roman" panose="02020603050405020304" pitchFamily="18" charset="0"/>
              </a:rPr>
              <a:t>. </a:t>
            </a:r>
            <a:r>
              <a:rPr lang="en-GB" sz="2250" b="1" dirty="0">
                <a:latin typeface="Times New Roman" panose="02020603050405020304" pitchFamily="18" charset="0"/>
                <a:cs typeface="Times New Roman" panose="02020603050405020304" pitchFamily="18" charset="0"/>
              </a:rPr>
              <a:t>Maintenance of accounts by registered persons.</a:t>
            </a:r>
          </a:p>
          <a:p>
            <a:pPr marL="0" indent="0" algn="just">
              <a:buNone/>
            </a:pPr>
            <a:r>
              <a:rPr lang="en-GB" sz="2250" dirty="0">
                <a:latin typeface="Times New Roman" panose="02020603050405020304" pitchFamily="18" charset="0"/>
                <a:cs typeface="Times New Roman" panose="02020603050405020304" pitchFamily="18" charset="0"/>
              </a:rPr>
              <a:t>(1) Every registered person shall keep and maintain, in addition to the particulars mentioned in sub-section (1) of section 35, a true and correct account of the </a:t>
            </a:r>
            <a:r>
              <a:rPr lang="en-GB" sz="2250" b="1" dirty="0">
                <a:latin typeface="Times New Roman" panose="02020603050405020304" pitchFamily="18" charset="0"/>
                <a:cs typeface="Times New Roman" panose="02020603050405020304" pitchFamily="18" charset="0"/>
              </a:rPr>
              <a:t>goods or services imported  ……. supplies attracting payment of tax on reverse charge.</a:t>
            </a:r>
          </a:p>
          <a:p>
            <a:pPr marL="0" indent="0" algn="just">
              <a:buNone/>
            </a:pPr>
            <a:r>
              <a:rPr lang="en-GB" sz="2250" dirty="0">
                <a:latin typeface="Times New Roman" panose="02020603050405020304" pitchFamily="18" charset="0"/>
                <a:cs typeface="Times New Roman" panose="02020603050405020304" pitchFamily="18" charset="0"/>
              </a:rPr>
              <a:t>(4) Every registered person shall keep and maintain an account, containing the details of input tax, input tax credit claimed,</a:t>
            </a:r>
          </a:p>
          <a:p>
            <a:pPr marL="0" indent="0" algn="just">
              <a:buNone/>
            </a:pPr>
            <a:r>
              <a:rPr lang="en-GB" sz="2250" dirty="0">
                <a:latin typeface="Times New Roman" panose="02020603050405020304" pitchFamily="18" charset="0"/>
                <a:cs typeface="Times New Roman" panose="02020603050405020304" pitchFamily="18" charset="0"/>
              </a:rPr>
              <a:t>(5) Every registered person shall keep the particulars of -</a:t>
            </a:r>
          </a:p>
          <a:p>
            <a:pPr marL="0" indent="0" algn="just">
              <a:buNone/>
            </a:pPr>
            <a:r>
              <a:rPr lang="en-GB" sz="2250" b="1" dirty="0">
                <a:latin typeface="Times New Roman" panose="02020603050405020304" pitchFamily="18" charset="0"/>
                <a:cs typeface="Times New Roman" panose="02020603050405020304" pitchFamily="18" charset="0"/>
              </a:rPr>
              <a:t>(a) names and complete addresses of suppliers from whom he has received the goods or services chargeable to tax under the Act;</a:t>
            </a:r>
          </a:p>
          <a:p>
            <a:pPr marL="0" indent="0" algn="just">
              <a:buNone/>
            </a:pPr>
            <a:r>
              <a:rPr lang="en-GB" sz="2250" dirty="0">
                <a:latin typeface="Times New Roman" panose="02020603050405020304" pitchFamily="18" charset="0"/>
                <a:cs typeface="Times New Roman" panose="02020603050405020304" pitchFamily="18" charset="0"/>
              </a:rPr>
              <a:t>(14) Every </a:t>
            </a:r>
            <a:r>
              <a:rPr lang="en-GB" sz="2250" b="1" dirty="0">
                <a:latin typeface="Times New Roman" panose="02020603050405020304" pitchFamily="18" charset="0"/>
                <a:cs typeface="Times New Roman" panose="02020603050405020304" pitchFamily="18" charset="0"/>
              </a:rPr>
              <a:t>registered person executing works contract </a:t>
            </a:r>
            <a:r>
              <a:rPr lang="en-GB" sz="2250" dirty="0">
                <a:latin typeface="Times New Roman" panose="02020603050405020304" pitchFamily="18" charset="0"/>
                <a:cs typeface="Times New Roman" panose="02020603050405020304" pitchFamily="18" charset="0"/>
              </a:rPr>
              <a:t>shall keep separate accounts for works contract showing –</a:t>
            </a:r>
          </a:p>
          <a:p>
            <a:pPr marL="0" indent="0" algn="just">
              <a:buNone/>
            </a:pPr>
            <a:r>
              <a:rPr lang="en-GB" sz="2250" dirty="0">
                <a:latin typeface="Times New Roman" panose="02020603050405020304" pitchFamily="18" charset="0"/>
                <a:cs typeface="Times New Roman" panose="02020603050405020304" pitchFamily="18" charset="0"/>
              </a:rPr>
              <a:t>(e) </a:t>
            </a:r>
            <a:r>
              <a:rPr lang="en-GB" sz="2250" b="1" dirty="0">
                <a:latin typeface="Times New Roman" panose="02020603050405020304" pitchFamily="18" charset="0"/>
                <a:cs typeface="Times New Roman" panose="02020603050405020304" pitchFamily="18" charset="0"/>
              </a:rPr>
              <a:t>the names and addresses of suppliers from whom he received goods or services </a:t>
            </a:r>
            <a:endParaRPr lang="en-GB" sz="2250" b="1" u="sng"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992948120"/>
      </p:ext>
    </p:extLst>
  </p:cSld>
  <p:clrMapOvr>
    <a:masterClrMapping/>
  </p:clrMapOvr>
</p:sld>
</file>

<file path=ppt/slides/slide8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76200"/>
            <a:ext cx="8686800" cy="5943600"/>
          </a:xfrm>
        </p:spPr>
        <p:txBody>
          <a:bodyPr>
            <a:noAutofit/>
          </a:bodyPr>
          <a:lstStyle/>
          <a:p>
            <a:pPr marL="0" indent="0" algn="just">
              <a:buNone/>
            </a:pPr>
            <a:r>
              <a:rPr lang="en-GB" sz="2250" b="1" u="sng" dirty="0">
                <a:latin typeface="Times New Roman" panose="02020603050405020304" pitchFamily="18" charset="0"/>
                <a:cs typeface="Times New Roman" panose="02020603050405020304" pitchFamily="18" charset="0"/>
              </a:rPr>
              <a:t>Section 35(6) / 125 of CGST Act 2017</a:t>
            </a:r>
          </a:p>
          <a:p>
            <a:pPr marL="0" indent="0" algn="just">
              <a:buNone/>
            </a:pPr>
            <a:endParaRPr lang="en-GB" sz="2250" b="1" u="sng" dirty="0">
              <a:latin typeface="Times New Roman" panose="02020603050405020304" pitchFamily="18" charset="0"/>
              <a:cs typeface="Times New Roman" panose="02020603050405020304" pitchFamily="18" charset="0"/>
            </a:endParaRPr>
          </a:p>
          <a:p>
            <a:pPr marL="0" indent="0" algn="just">
              <a:buNone/>
            </a:pPr>
            <a:r>
              <a:rPr lang="en-GB" sz="2250" b="1" dirty="0">
                <a:latin typeface="Times New Roman" panose="02020603050405020304" pitchFamily="18" charset="0"/>
                <a:cs typeface="Times New Roman" panose="02020603050405020304" pitchFamily="18" charset="0"/>
              </a:rPr>
              <a:t>Implication of Non-Maintenance of books of account as per GST provisions</a:t>
            </a:r>
          </a:p>
          <a:p>
            <a:pPr marL="0" indent="0" algn="just">
              <a:buNone/>
            </a:pPr>
            <a:r>
              <a:rPr lang="en-GB" sz="2250" dirty="0">
                <a:latin typeface="Times New Roman" panose="02020603050405020304" pitchFamily="18" charset="0"/>
                <a:cs typeface="Times New Roman" panose="02020603050405020304" pitchFamily="18" charset="0"/>
              </a:rPr>
              <a:t>Section 35(6) Subject to the provisions of clause (h) of sub-section (5) of section 17, where the registered person fails to account for the goods or services or both in accordance with the provisions of sub-section (1), the proper officer shall determine the amount of tax payable on the goods or services or both that are not accounted for, as if such goods or services or both had been supplied by such person and the provisions of section 73 or section 74, as the case may be, shall, mutatis mutandis, apply for determination of such tax.</a:t>
            </a:r>
          </a:p>
          <a:p>
            <a:pPr marL="0" indent="0" algn="just">
              <a:buNone/>
            </a:pPr>
            <a:r>
              <a:rPr lang="en-GB" sz="2250" b="1" dirty="0">
                <a:latin typeface="Times New Roman" panose="02020603050405020304" pitchFamily="18" charset="0"/>
                <a:cs typeface="Times New Roman" panose="02020603050405020304" pitchFamily="18" charset="0"/>
              </a:rPr>
              <a:t>SECTION 125. General penalty</a:t>
            </a:r>
            <a:r>
              <a:rPr lang="en-GB" sz="2250" dirty="0">
                <a:latin typeface="Times New Roman" panose="02020603050405020304" pitchFamily="18" charset="0"/>
                <a:cs typeface="Times New Roman" panose="02020603050405020304" pitchFamily="18" charset="0"/>
              </a:rPr>
              <a:t> - Any person, who contravenes any of the provisions of this Act or any rules made thereunder for which no penalty is separately provided for in this Act, shall be liable to a penalty which may extend to twenty-five thousand rupees.</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585432127"/>
      </p:ext>
    </p:extLst>
  </p:cSld>
  <p:clrMapOvr>
    <a:masterClrMapping/>
  </p:clrMapOvr>
</p:sld>
</file>

<file path=ppt/slides/slide8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357166"/>
            <a:ext cx="8501122" cy="6143668"/>
          </a:xfrm>
        </p:spPr>
        <p:txBody>
          <a:bodyPr>
            <a:normAutofit/>
          </a:bodyPr>
          <a:lstStyle/>
          <a:p>
            <a:pPr marL="109728" indent="0">
              <a:buNone/>
            </a:pPr>
            <a:r>
              <a:rPr lang="en-IN" sz="2400" b="1" dirty="0">
                <a:latin typeface="Times New Roman" pitchFamily="18" charset="0"/>
                <a:cs typeface="Times New Roman" pitchFamily="18" charset="0"/>
              </a:rPr>
              <a:t>Sr. No</a:t>
            </a:r>
            <a:r>
              <a:rPr lang="en-IN" sz="2400" dirty="0">
                <a:latin typeface="Times New Roman" pitchFamily="18" charset="0"/>
                <a:cs typeface="Times New Roman" pitchFamily="18" charset="0"/>
              </a:rPr>
              <a:t>  (</a:t>
            </a:r>
            <a:r>
              <a:rPr lang="en-IN" sz="2400" b="1" dirty="0">
                <a:latin typeface="Times New Roman" pitchFamily="18" charset="0"/>
                <a:cs typeface="Times New Roman" pitchFamily="18" charset="0"/>
              </a:rPr>
              <a:t>Column 1)</a:t>
            </a:r>
          </a:p>
          <a:p>
            <a:pPr marL="109728" indent="0" algn="just">
              <a:buNone/>
            </a:pPr>
            <a:r>
              <a:rPr lang="en-IN" sz="2400" dirty="0">
                <a:latin typeface="Times New Roman" pitchFamily="18" charset="0"/>
                <a:cs typeface="Times New Roman" pitchFamily="18" charset="0"/>
              </a:rPr>
              <a:t>Analysis of column (1) of the table, which requires mention of the serial number, suggests that expenditures are required to be reported in a head-wise manner. </a:t>
            </a:r>
          </a:p>
          <a:p>
            <a:pPr marL="109728" indent="0" algn="just">
              <a:buNone/>
            </a:pPr>
            <a:r>
              <a:rPr lang="en-IN" sz="2400" dirty="0">
                <a:latin typeface="Times New Roman" pitchFamily="18" charset="0"/>
                <a:cs typeface="Times New Roman" pitchFamily="18" charset="0"/>
              </a:rPr>
              <a:t>Otherwise, if it is interpreted to be a consolidated figure then there is no requirement to mention the serial number in the table.</a:t>
            </a:r>
          </a:p>
          <a:p>
            <a:pPr marL="109728" indent="0" algn="just">
              <a:buNone/>
            </a:pPr>
            <a:r>
              <a:rPr lang="en-IN" sz="2400" dirty="0">
                <a:latin typeface="Times New Roman" pitchFamily="18" charset="0"/>
                <a:cs typeface="Times New Roman" pitchFamily="18" charset="0"/>
              </a:rPr>
              <a:t>One can give consolidate figures for all the expenditure under this clause or one can give Revenue and Capital Expenditure under the serial Number 1 and 2. </a:t>
            </a:r>
          </a:p>
          <a:p>
            <a:pPr marL="109728" indent="0" algn="just">
              <a:buNone/>
            </a:pPr>
            <a:endParaRPr lang="en-IN" sz="2400" dirty="0">
              <a:latin typeface="Times New Roman" pitchFamily="18" charset="0"/>
              <a:cs typeface="Times New Roman" pitchFamily="18" charset="0"/>
            </a:endParaRPr>
          </a:p>
          <a:p>
            <a:pPr marL="109728" indent="0" algn="just">
              <a:buNone/>
            </a:pPr>
            <a:r>
              <a:rPr lang="en-IN" sz="2400" dirty="0">
                <a:latin typeface="Times New Roman" pitchFamily="18" charset="0"/>
                <a:cs typeface="Times New Roman" pitchFamily="18" charset="0"/>
              </a:rPr>
              <a:t>The Form 3CD utility provides for adding rows more than one. However, the possibility of a contrary alternative view cannot be ruled out. </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76430077"/>
      </p:ext>
    </p:extLst>
  </p:cSld>
  <p:clrMapOvr>
    <a:masterClrMapping/>
  </p:clrMapOvr>
</p:sld>
</file>

<file path=ppt/slides/slide8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411832"/>
            <a:ext cx="8229600" cy="5105400"/>
          </a:xfrm>
        </p:spPr>
        <p:txBody>
          <a:bodyPr>
            <a:normAutofit/>
          </a:bodyPr>
          <a:lstStyle/>
          <a:p>
            <a:pPr marL="0" indent="0" algn="just">
              <a:buNone/>
            </a:pPr>
            <a:r>
              <a:rPr lang="en-GB" sz="2400" b="1" dirty="0">
                <a:latin typeface="Times New Roman" panose="02020603050405020304" pitchFamily="18" charset="0"/>
                <a:cs typeface="Times New Roman" panose="02020603050405020304" pitchFamily="18" charset="0"/>
              </a:rPr>
              <a:t>Total amount of Expenditure incurred during the year</a:t>
            </a:r>
            <a:br>
              <a:rPr lang="en-GB" sz="2400" b="1" dirty="0">
                <a:latin typeface="Times New Roman" panose="02020603050405020304" pitchFamily="18" charset="0"/>
                <a:cs typeface="Times New Roman" panose="02020603050405020304" pitchFamily="18" charset="0"/>
              </a:rPr>
            </a:br>
            <a:r>
              <a:rPr lang="en-GB" sz="2400" b="1" dirty="0">
                <a:latin typeface="Times New Roman" panose="02020603050405020304" pitchFamily="18" charset="0"/>
                <a:cs typeface="Times New Roman" panose="02020603050405020304" pitchFamily="18" charset="0"/>
              </a:rPr>
              <a:t>(Column 2)</a:t>
            </a:r>
          </a:p>
          <a:p>
            <a:pPr marL="0" indent="0" algn="just">
              <a:buNone/>
            </a:pPr>
            <a:endParaRPr lang="en-GB" sz="2400" dirty="0">
              <a:latin typeface="Times New Roman" panose="02020603050405020304" pitchFamily="18" charset="0"/>
              <a:cs typeface="Times New Roman" panose="02020603050405020304" pitchFamily="18" charset="0"/>
            </a:endParaRPr>
          </a:p>
          <a:p>
            <a:pPr marL="0" indent="0" algn="just">
              <a:buNone/>
            </a:pPr>
            <a:r>
              <a:rPr lang="en-GB" sz="2400" dirty="0">
                <a:latin typeface="Times New Roman" panose="02020603050405020304" pitchFamily="18" charset="0"/>
                <a:cs typeface="Times New Roman" panose="02020603050405020304" pitchFamily="18" charset="0"/>
              </a:rPr>
              <a:t>As the heading of the table starts with the words "Breakup of total expenditure" and hence the total expenditure including purchases as per the specified format may be given.</a:t>
            </a:r>
          </a:p>
          <a:p>
            <a:pPr marL="0" indent="0" algn="just">
              <a:buNone/>
            </a:pPr>
            <a:endParaRPr lang="en-GB" sz="2400" dirty="0">
              <a:latin typeface="Times New Roman" panose="02020603050405020304" pitchFamily="18" charset="0"/>
              <a:cs typeface="Times New Roman" panose="02020603050405020304" pitchFamily="18" charset="0"/>
            </a:endParaRPr>
          </a:p>
          <a:p>
            <a:pPr marL="0" indent="0" algn="just">
              <a:buNone/>
            </a:pPr>
            <a:r>
              <a:rPr lang="en-GB" sz="2400" dirty="0">
                <a:latin typeface="Times New Roman" panose="02020603050405020304" pitchFamily="18" charset="0"/>
                <a:cs typeface="Times New Roman" panose="02020603050405020304" pitchFamily="18" charset="0"/>
              </a:rPr>
              <a:t>Here, the total amount of expenditure incurred by the entity during the year will include both:</a:t>
            </a:r>
          </a:p>
          <a:p>
            <a:pPr marL="0" indent="0" algn="just">
              <a:buNone/>
            </a:pPr>
            <a:r>
              <a:rPr lang="en-GB" sz="2400" dirty="0" err="1">
                <a:latin typeface="Times New Roman" panose="02020603050405020304" pitchFamily="18" charset="0"/>
                <a:cs typeface="Times New Roman" panose="02020603050405020304" pitchFamily="18" charset="0"/>
              </a:rPr>
              <a:t>i</a:t>
            </a:r>
            <a:r>
              <a:rPr lang="en-GB" sz="2400" dirty="0">
                <a:latin typeface="Times New Roman" panose="02020603050405020304" pitchFamily="18" charset="0"/>
                <a:cs typeface="Times New Roman" panose="02020603050405020304" pitchFamily="18" charset="0"/>
              </a:rPr>
              <a:t>. Revenue expenditure and</a:t>
            </a:r>
          </a:p>
          <a:p>
            <a:pPr marL="0" indent="0" algn="just">
              <a:buNone/>
            </a:pPr>
            <a:r>
              <a:rPr lang="en-GB" sz="2400" dirty="0">
                <a:latin typeface="Times New Roman" panose="02020603050405020304" pitchFamily="18" charset="0"/>
                <a:cs typeface="Times New Roman" panose="02020603050405020304" pitchFamily="18" charset="0"/>
              </a:rPr>
              <a:t>ii. Capital expenditure</a:t>
            </a:r>
            <a:endParaRPr lang="en-GB" sz="230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820958543"/>
      </p:ext>
    </p:extLst>
  </p:cSld>
  <p:clrMapOvr>
    <a:masterClrMapping/>
  </p:clrMapOvr>
</p:sld>
</file>

<file path=ppt/slides/slide8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04801"/>
            <a:ext cx="8229600" cy="3268215"/>
          </a:xfrm>
        </p:spPr>
        <p:txBody>
          <a:bodyPr>
            <a:noAutofit/>
          </a:bodyPr>
          <a:lstStyle/>
          <a:p>
            <a:pPr marL="0" indent="0" algn="just">
              <a:buNone/>
            </a:pPr>
            <a:r>
              <a:rPr lang="en-GB" sz="2400" b="1" dirty="0">
                <a:latin typeface="Times New Roman" panose="02020603050405020304" pitchFamily="18" charset="0"/>
                <a:cs typeface="Times New Roman" panose="02020603050405020304" pitchFamily="18" charset="0"/>
              </a:rPr>
              <a:t>How reporting to be done – GSTIN Wise / Entity Wise / Branch Wise</a:t>
            </a:r>
          </a:p>
          <a:p>
            <a:pPr marL="0" indent="0" algn="just">
              <a:buNone/>
            </a:pPr>
            <a:r>
              <a:rPr lang="en-GB" sz="2400" dirty="0">
                <a:latin typeface="Times New Roman" panose="02020603050405020304" pitchFamily="18" charset="0"/>
                <a:cs typeface="Times New Roman" panose="02020603050405020304" pitchFamily="18" charset="0"/>
              </a:rPr>
              <a:t>This report may be prepared for an entity as a whole or for a branch thereof, as may be required and accordingly the information in these clauses may have to be filled up consolidating the expenditure incurred under various GST registrations.</a:t>
            </a:r>
          </a:p>
          <a:p>
            <a:pPr marL="0" indent="0" algn="just">
              <a:buNone/>
            </a:pPr>
            <a:r>
              <a:rPr lang="en-IN" sz="2400" b="1" dirty="0">
                <a:latin typeface="Times New Roman" panose="02020603050405020304" pitchFamily="18" charset="0"/>
                <a:cs typeface="Times New Roman" panose="02020603050405020304" pitchFamily="18" charset="0"/>
              </a:rPr>
              <a:t>Multiple registrations </a:t>
            </a:r>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152" y="3429000"/>
            <a:ext cx="8215312" cy="2543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Footer Placeholder 5"/>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28958579"/>
      </p:ext>
    </p:extLst>
  </p:cSld>
  <p:clrMapOvr>
    <a:masterClrMapping/>
  </p:clrMapOvr>
</p:sld>
</file>

<file path=ppt/slides/slide8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304800"/>
            <a:ext cx="8610600" cy="5562599"/>
          </a:xfrm>
        </p:spPr>
        <p:txBody>
          <a:bodyPr>
            <a:noAutofit/>
          </a:bodyPr>
          <a:lstStyle/>
          <a:p>
            <a:pPr marL="0" indent="0" algn="just">
              <a:buNone/>
            </a:pPr>
            <a:r>
              <a:rPr lang="en-GB" sz="2400" b="1" u="sng" dirty="0">
                <a:latin typeface="Times New Roman" panose="02020603050405020304" pitchFamily="18" charset="0"/>
                <a:cs typeface="Times New Roman" panose="02020603050405020304" pitchFamily="18" charset="0"/>
              </a:rPr>
              <a:t>Expenditure </a:t>
            </a:r>
            <a:r>
              <a:rPr lang="en-GB" sz="2400" b="1" u="sng" dirty="0" err="1">
                <a:latin typeface="Times New Roman" panose="02020603050405020304" pitchFamily="18" charset="0"/>
                <a:cs typeface="Times New Roman" panose="02020603050405020304" pitchFamily="18" charset="0"/>
              </a:rPr>
              <a:t>vs</a:t>
            </a:r>
            <a:r>
              <a:rPr lang="en-GB" sz="2400" b="1" u="sng" dirty="0">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Ø"/>
            </a:pPr>
            <a:r>
              <a:rPr lang="en-GB" sz="2400" b="1" dirty="0">
                <a:latin typeface="Times New Roman" panose="02020603050405020304" pitchFamily="18" charset="0"/>
                <a:cs typeface="Times New Roman" panose="02020603050405020304" pitchFamily="18" charset="0"/>
              </a:rPr>
              <a:t>Expenditure </a:t>
            </a:r>
            <a:r>
              <a:rPr lang="en-GB" sz="2400" b="1" dirty="0" err="1">
                <a:latin typeface="Times New Roman" panose="02020603050405020304" pitchFamily="18" charset="0"/>
                <a:cs typeface="Times New Roman" panose="02020603050405020304" pitchFamily="18" charset="0"/>
              </a:rPr>
              <a:t>vs</a:t>
            </a:r>
            <a:r>
              <a:rPr lang="en-GB" sz="2400" b="1" dirty="0">
                <a:latin typeface="Times New Roman" panose="02020603050405020304" pitchFamily="18" charset="0"/>
                <a:cs typeface="Times New Roman" panose="02020603050405020304" pitchFamily="18" charset="0"/>
              </a:rPr>
              <a:t> Provision</a:t>
            </a:r>
          </a:p>
          <a:p>
            <a:pPr marL="0" indent="0" algn="just">
              <a:buNone/>
            </a:pPr>
            <a:r>
              <a:rPr lang="en-GB" sz="2400" dirty="0">
                <a:latin typeface="Times New Roman" panose="02020603050405020304" pitchFamily="18" charset="0"/>
                <a:cs typeface="Times New Roman" panose="02020603050405020304" pitchFamily="18" charset="0"/>
              </a:rPr>
              <a:t>Should exclude provisions</a:t>
            </a:r>
          </a:p>
          <a:p>
            <a:pPr marL="457200" indent="-457200" algn="just">
              <a:buFont typeface="Wingdings" panose="05000000000000000000" pitchFamily="2" charset="2"/>
              <a:buChar char="Ø"/>
            </a:pPr>
            <a:endParaRPr lang="en-GB" sz="2400" b="1"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Ø"/>
            </a:pPr>
            <a:r>
              <a:rPr lang="en-GB" sz="2400" b="1" dirty="0">
                <a:latin typeface="Times New Roman" panose="02020603050405020304" pitchFamily="18" charset="0"/>
                <a:cs typeface="Times New Roman" panose="02020603050405020304" pitchFamily="18" charset="0"/>
              </a:rPr>
              <a:t>Expenditure </a:t>
            </a:r>
            <a:r>
              <a:rPr lang="en-GB" sz="2400" b="1" dirty="0" err="1">
                <a:latin typeface="Times New Roman" panose="02020603050405020304" pitchFamily="18" charset="0"/>
                <a:cs typeface="Times New Roman" panose="02020603050405020304" pitchFamily="18" charset="0"/>
              </a:rPr>
              <a:t>vs</a:t>
            </a:r>
            <a:r>
              <a:rPr lang="en-GB" sz="2400" b="1" dirty="0">
                <a:latin typeface="Times New Roman" panose="02020603050405020304" pitchFamily="18" charset="0"/>
                <a:cs typeface="Times New Roman" panose="02020603050405020304" pitchFamily="18" charset="0"/>
              </a:rPr>
              <a:t> Purchases</a:t>
            </a:r>
          </a:p>
          <a:p>
            <a:pPr marL="0" indent="0" algn="just">
              <a:buNone/>
            </a:pPr>
            <a:r>
              <a:rPr lang="en-GB" sz="2400" dirty="0">
                <a:latin typeface="Times New Roman" panose="02020603050405020304" pitchFamily="18" charset="0"/>
                <a:cs typeface="Times New Roman" panose="02020603050405020304" pitchFamily="18" charset="0"/>
              </a:rPr>
              <a:t>Should include purchases (as revenue expenditure)</a:t>
            </a:r>
          </a:p>
          <a:p>
            <a:pPr marL="457200" indent="-457200" algn="just">
              <a:buFont typeface="Wingdings" panose="05000000000000000000" pitchFamily="2" charset="2"/>
              <a:buChar char="Ø"/>
            </a:pPr>
            <a:endParaRPr lang="en-GB" sz="2400" b="1"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Ø"/>
            </a:pPr>
            <a:r>
              <a:rPr lang="en-GB" sz="2400" b="1" dirty="0">
                <a:latin typeface="Times New Roman" panose="02020603050405020304" pitchFamily="18" charset="0"/>
                <a:cs typeface="Times New Roman" panose="02020603050405020304" pitchFamily="18" charset="0"/>
              </a:rPr>
              <a:t>Expenditure </a:t>
            </a:r>
            <a:r>
              <a:rPr lang="en-GB" sz="2400" b="1" dirty="0" err="1">
                <a:latin typeface="Times New Roman" panose="02020603050405020304" pitchFamily="18" charset="0"/>
                <a:cs typeface="Times New Roman" panose="02020603050405020304" pitchFamily="18" charset="0"/>
              </a:rPr>
              <a:t>vs</a:t>
            </a:r>
            <a:r>
              <a:rPr lang="en-GB" sz="2400" b="1" dirty="0">
                <a:latin typeface="Times New Roman" panose="02020603050405020304" pitchFamily="18" charset="0"/>
                <a:cs typeface="Times New Roman" panose="02020603050405020304" pitchFamily="18" charset="0"/>
              </a:rPr>
              <a:t> Assets</a:t>
            </a:r>
          </a:p>
          <a:p>
            <a:pPr marL="0" indent="0" algn="just">
              <a:buNone/>
            </a:pPr>
            <a:r>
              <a:rPr lang="en-GB" sz="2400" dirty="0">
                <a:latin typeface="Times New Roman" panose="02020603050405020304" pitchFamily="18" charset="0"/>
                <a:cs typeface="Times New Roman" panose="02020603050405020304" pitchFamily="18" charset="0"/>
              </a:rPr>
              <a:t>Should include assets (Capital Expenditure)</a:t>
            </a:r>
          </a:p>
          <a:p>
            <a:pPr marL="0" indent="0" algn="just">
              <a:buNone/>
            </a:pPr>
            <a:endParaRPr lang="en-GB" sz="24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Ø"/>
            </a:pPr>
            <a:r>
              <a:rPr lang="en-GB" sz="2400" b="1" dirty="0">
                <a:latin typeface="Times New Roman" panose="02020603050405020304" pitchFamily="18" charset="0"/>
                <a:cs typeface="Times New Roman" panose="02020603050405020304" pitchFamily="18" charset="0"/>
              </a:rPr>
              <a:t>Expenditure </a:t>
            </a:r>
            <a:r>
              <a:rPr lang="en-GB" sz="2400" b="1" dirty="0" err="1">
                <a:latin typeface="Times New Roman" panose="02020603050405020304" pitchFamily="18" charset="0"/>
                <a:cs typeface="Times New Roman" panose="02020603050405020304" pitchFamily="18" charset="0"/>
              </a:rPr>
              <a:t>vs</a:t>
            </a:r>
            <a:r>
              <a:rPr lang="en-GB" sz="2400" b="1" dirty="0">
                <a:latin typeface="Times New Roman" panose="02020603050405020304" pitchFamily="18" charset="0"/>
                <a:cs typeface="Times New Roman" panose="02020603050405020304" pitchFamily="18" charset="0"/>
              </a:rPr>
              <a:t> Bad Debts</a:t>
            </a:r>
          </a:p>
          <a:p>
            <a:pPr marL="0" indent="0" algn="just">
              <a:buNone/>
            </a:pPr>
            <a:r>
              <a:rPr lang="en-GB" sz="2400" dirty="0">
                <a:latin typeface="Times New Roman" panose="02020603050405020304" pitchFamily="18" charset="0"/>
                <a:cs typeface="Times New Roman" panose="02020603050405020304" pitchFamily="18" charset="0"/>
              </a:rPr>
              <a:t>May be an expenditure but not a supply, or goods or service. Can be treated as loss and hence no reporting.</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200204300"/>
      </p:ext>
    </p:extLst>
  </p:cSld>
  <p:clrMapOvr>
    <a:masterClrMapping/>
  </p:clrMapOvr>
</p:sld>
</file>

<file path=ppt/slides/slide8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357166"/>
            <a:ext cx="8501122" cy="6143668"/>
          </a:xfrm>
        </p:spPr>
        <p:txBody>
          <a:bodyPr>
            <a:normAutofit/>
          </a:bodyPr>
          <a:lstStyle/>
          <a:p>
            <a:pPr marL="109728" indent="0" algn="just">
              <a:buNone/>
            </a:pPr>
            <a:r>
              <a:rPr lang="en-IN" sz="2400" b="1" dirty="0">
                <a:latin typeface="Times New Roman" pitchFamily="18" charset="0"/>
                <a:cs typeface="Times New Roman" pitchFamily="18" charset="0"/>
              </a:rPr>
              <a:t>What about Depreciation? </a:t>
            </a:r>
          </a:p>
          <a:p>
            <a:pPr marL="109728" indent="0" algn="just">
              <a:buNone/>
            </a:pPr>
            <a:r>
              <a:rPr lang="en-IN" sz="2400" b="1" dirty="0">
                <a:latin typeface="Times New Roman" pitchFamily="18" charset="0"/>
                <a:cs typeface="Times New Roman" pitchFamily="18" charset="0"/>
              </a:rPr>
              <a:t>Whether depreciation will be included in total expenditure ?</a:t>
            </a:r>
          </a:p>
          <a:p>
            <a:pPr marL="109728" indent="0" algn="just">
              <a:buNone/>
            </a:pPr>
            <a:r>
              <a:rPr lang="en-IN" sz="2400" dirty="0">
                <a:latin typeface="Times New Roman" pitchFamily="18" charset="0"/>
                <a:cs typeface="Times New Roman" pitchFamily="18" charset="0"/>
              </a:rPr>
              <a:t>Under clause 44, details of expenditure are being asked for with break up between the inward supplies received from registered and unregistered suppliers.</a:t>
            </a:r>
          </a:p>
          <a:p>
            <a:pPr marL="109728" indent="0" algn="just">
              <a:buNone/>
            </a:pPr>
            <a:r>
              <a:rPr lang="en-IN" sz="2400" dirty="0">
                <a:latin typeface="Times New Roman" pitchFamily="18" charset="0"/>
                <a:cs typeface="Times New Roman" pitchFamily="18" charset="0"/>
              </a:rPr>
              <a:t>As depreciation as an expense is not towards any inward supply, the same will not be included in the total expenditure.</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727462145"/>
      </p:ext>
    </p:extLst>
  </p:cSld>
  <p:clrMapOvr>
    <a:masterClrMapping/>
  </p:clrMapOvr>
</p:sld>
</file>

<file path=ppt/slides/slide8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357166"/>
            <a:ext cx="8501122" cy="6143668"/>
          </a:xfrm>
        </p:spPr>
        <p:txBody>
          <a:bodyPr>
            <a:noAutofit/>
          </a:bodyPr>
          <a:lstStyle/>
          <a:p>
            <a:pPr marL="109728" indent="0" algn="just">
              <a:buNone/>
            </a:pPr>
            <a:r>
              <a:rPr lang="en-IN" sz="2200" b="1" dirty="0">
                <a:latin typeface="Times New Roman" pitchFamily="18" charset="0"/>
                <a:cs typeface="Times New Roman" pitchFamily="18" charset="0"/>
              </a:rPr>
              <a:t>Whether expenditure on non-supplies are required to be reported?</a:t>
            </a:r>
          </a:p>
          <a:p>
            <a:pPr marL="109728" indent="0" algn="just">
              <a:buNone/>
            </a:pPr>
            <a:r>
              <a:rPr lang="en-IN" sz="2200" dirty="0">
                <a:latin typeface="Times New Roman" pitchFamily="18" charset="0"/>
                <a:cs typeface="Times New Roman" pitchFamily="18" charset="0"/>
              </a:rPr>
              <a:t>The main issue is that whether the expenditure which is not directly incurred towards supply of any goods or service like payment of bonus to employee, would be required to be disclosed or not.</a:t>
            </a:r>
          </a:p>
          <a:p>
            <a:pPr marL="109728" indent="0" algn="just">
              <a:buNone/>
            </a:pPr>
            <a:r>
              <a:rPr lang="en-IN" sz="2200" b="1" dirty="0">
                <a:latin typeface="Times New Roman" pitchFamily="18" charset="0"/>
                <a:cs typeface="Times New Roman" pitchFamily="18" charset="0"/>
              </a:rPr>
              <a:t>There are two approaches.</a:t>
            </a:r>
          </a:p>
          <a:p>
            <a:pPr marL="109728" indent="0" algn="just">
              <a:buNone/>
            </a:pPr>
            <a:r>
              <a:rPr lang="en-IN" sz="2200" b="1" dirty="0">
                <a:latin typeface="Times New Roman" pitchFamily="18" charset="0"/>
                <a:cs typeface="Times New Roman" pitchFamily="18" charset="0"/>
              </a:rPr>
              <a:t>Conservative Approach: </a:t>
            </a:r>
            <a:r>
              <a:rPr lang="en-IN" sz="2200" dirty="0">
                <a:latin typeface="Times New Roman" pitchFamily="18" charset="0"/>
                <a:cs typeface="Times New Roman" pitchFamily="18" charset="0"/>
              </a:rPr>
              <a:t>An expenditure should be disclosed as the heading does not say that 'expenditure on supply' is to be reported only. Rather it states that expenditure is to be disclosed.</a:t>
            </a:r>
          </a:p>
          <a:p>
            <a:pPr marL="109728" indent="0" algn="just">
              <a:buNone/>
            </a:pPr>
            <a:r>
              <a:rPr lang="en-IN" sz="2200" b="1" dirty="0">
                <a:latin typeface="Times New Roman" pitchFamily="18" charset="0"/>
                <a:cs typeface="Times New Roman" pitchFamily="18" charset="0"/>
              </a:rPr>
              <a:t>Another Approach: </a:t>
            </a:r>
            <a:r>
              <a:rPr lang="en-IN" sz="2200" dirty="0">
                <a:latin typeface="Times New Roman" pitchFamily="18" charset="0"/>
                <a:cs typeface="Times New Roman" pitchFamily="18" charset="0"/>
              </a:rPr>
              <a:t>The main objective of the Central Government is to introduce this clause for matching such figures with the GST returns, wherein non-supplies are not required to be disclosed and, thus, there should be no need to disclose expenditure incurred on non-supplies.</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616312529"/>
      </p:ext>
    </p:extLst>
  </p:cSld>
  <p:clrMapOvr>
    <a:masterClrMapping/>
  </p:clrMapOvr>
</p:sld>
</file>

<file path=ppt/slides/slide8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381000"/>
            <a:ext cx="8439472" cy="5568280"/>
          </a:xfrm>
        </p:spPr>
        <p:txBody>
          <a:bodyPr>
            <a:normAutofit/>
          </a:bodyPr>
          <a:lstStyle/>
          <a:p>
            <a:pPr marL="0" indent="0" algn="just">
              <a:buNone/>
            </a:pPr>
            <a:r>
              <a:rPr lang="en-GB" sz="2400" b="1" dirty="0">
                <a:latin typeface="Times New Roman" panose="02020603050405020304" pitchFamily="18" charset="0"/>
                <a:cs typeface="Times New Roman" panose="02020603050405020304" pitchFamily="18" charset="0"/>
              </a:rPr>
              <a:t>Expenditure relating to goods or service exempt from GST(Column 3)</a:t>
            </a:r>
          </a:p>
          <a:p>
            <a:pPr marL="0" indent="0" algn="just">
              <a:buNone/>
            </a:pPr>
            <a:r>
              <a:rPr lang="en-GB" sz="2400" dirty="0">
                <a:latin typeface="Times New Roman" panose="02020603050405020304" pitchFamily="18" charset="0"/>
                <a:cs typeface="Times New Roman" panose="02020603050405020304" pitchFamily="18" charset="0"/>
              </a:rPr>
              <a:t>Here, the value of all inward supply of goods or services which are exempt from GST is to be given.</a:t>
            </a:r>
          </a:p>
          <a:p>
            <a:pPr marL="0" indent="0" algn="just">
              <a:buNone/>
            </a:pPr>
            <a:r>
              <a:rPr lang="en-GB" sz="2400" dirty="0">
                <a:latin typeface="Times New Roman" panose="02020603050405020304" pitchFamily="18" charset="0"/>
                <a:cs typeface="Times New Roman" panose="02020603050405020304" pitchFamily="18" charset="0"/>
              </a:rPr>
              <a:t>Section 2(47) of the Central Goods and Service Tax Act, 2017 defines exempt supply as follows:</a:t>
            </a:r>
          </a:p>
          <a:p>
            <a:pPr marL="339471" indent="-257175" algn="just">
              <a:buFont typeface="Wingdings" panose="05000000000000000000" pitchFamily="2" charset="2"/>
              <a:buChar char="Ø"/>
            </a:pPr>
            <a:r>
              <a:rPr lang="en-GB" sz="2400" b="1" i="1" u="sng" dirty="0">
                <a:latin typeface="Times New Roman" panose="02020603050405020304" pitchFamily="18" charset="0"/>
                <a:cs typeface="Times New Roman" panose="02020603050405020304" pitchFamily="18" charset="0"/>
              </a:rPr>
              <a:t>exempt supply</a:t>
            </a:r>
            <a:r>
              <a:rPr lang="en-GB" sz="2400" i="1" dirty="0">
                <a:latin typeface="Times New Roman" panose="02020603050405020304" pitchFamily="18" charset="0"/>
                <a:cs typeface="Times New Roman" panose="02020603050405020304" pitchFamily="18" charset="0"/>
              </a:rPr>
              <a:t> means supply of any goods or services or both which</a:t>
            </a:r>
          </a:p>
          <a:p>
            <a:pPr marL="339471" indent="-257175" algn="just">
              <a:buFont typeface="Wingdings" panose="05000000000000000000" pitchFamily="2" charset="2"/>
              <a:buChar char="Ø"/>
            </a:pPr>
            <a:r>
              <a:rPr lang="en-GB" sz="2400" b="1" i="1" u="sng" dirty="0">
                <a:latin typeface="Times New Roman" panose="02020603050405020304" pitchFamily="18" charset="0"/>
                <a:cs typeface="Times New Roman" panose="02020603050405020304" pitchFamily="18" charset="0"/>
              </a:rPr>
              <a:t>attracts nil rate of tax</a:t>
            </a:r>
            <a:r>
              <a:rPr lang="en-GB" sz="2400" i="1" dirty="0">
                <a:latin typeface="Times New Roman" panose="02020603050405020304" pitchFamily="18" charset="0"/>
                <a:cs typeface="Times New Roman" panose="02020603050405020304" pitchFamily="18" charset="0"/>
              </a:rPr>
              <a:t> or </a:t>
            </a:r>
          </a:p>
          <a:p>
            <a:pPr marL="339471" indent="-257175" algn="just">
              <a:buFont typeface="Wingdings" panose="05000000000000000000" pitchFamily="2" charset="2"/>
              <a:buChar char="Ø"/>
            </a:pPr>
            <a:r>
              <a:rPr lang="en-GB" sz="2400" i="1" dirty="0">
                <a:latin typeface="Times New Roman" panose="02020603050405020304" pitchFamily="18" charset="0"/>
                <a:cs typeface="Times New Roman" panose="02020603050405020304" pitchFamily="18" charset="0"/>
              </a:rPr>
              <a:t>which may be wholly exempt from tax under the Integrated Goods and Services Tax Act, and (</a:t>
            </a:r>
            <a:r>
              <a:rPr lang="en-IN" sz="2400" b="1" dirty="0">
                <a:latin typeface="Times New Roman" pitchFamily="18" charset="0"/>
                <a:cs typeface="Times New Roman" pitchFamily="18" charset="0"/>
              </a:rPr>
              <a:t>That is wholly exempted from tax under section 11 of the CGST Act or wholly exempted from tax under section 6 of IGST Act).</a:t>
            </a:r>
            <a:endParaRPr lang="en-GB" sz="2400" i="1" dirty="0">
              <a:latin typeface="Times New Roman" panose="02020603050405020304" pitchFamily="18" charset="0"/>
              <a:cs typeface="Times New Roman" panose="02020603050405020304" pitchFamily="18" charset="0"/>
            </a:endParaRPr>
          </a:p>
          <a:p>
            <a:pPr marL="339471" indent="-257175" algn="just">
              <a:buFont typeface="Wingdings" panose="05000000000000000000" pitchFamily="2" charset="2"/>
              <a:buChar char="Ø"/>
            </a:pPr>
            <a:r>
              <a:rPr lang="en-GB" sz="2400" i="1" dirty="0">
                <a:latin typeface="Times New Roman" panose="02020603050405020304" pitchFamily="18" charset="0"/>
                <a:cs typeface="Times New Roman" panose="02020603050405020304" pitchFamily="18" charset="0"/>
              </a:rPr>
              <a:t>includes non-taxable supply”.</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363767818"/>
      </p:ext>
    </p:extLst>
  </p:cSld>
  <p:clrMapOvr>
    <a:masterClrMapping/>
  </p:clrMapOvr>
</p:sld>
</file>

<file path=ppt/slides/slide8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9795" y="228600"/>
            <a:ext cx="8628210" cy="6096000"/>
          </a:xfrm>
        </p:spPr>
        <p:txBody>
          <a:bodyPr>
            <a:noAutofit/>
          </a:bodyPr>
          <a:lstStyle/>
          <a:p>
            <a:pPr marL="0" indent="0" algn="just">
              <a:buNone/>
            </a:pPr>
            <a:r>
              <a:rPr lang="en-GB" sz="2250" dirty="0">
                <a:latin typeface="Times New Roman" panose="02020603050405020304" pitchFamily="18" charset="0"/>
                <a:cs typeface="Times New Roman" panose="02020603050405020304" pitchFamily="18" charset="0"/>
              </a:rPr>
              <a:t>Further, the </a:t>
            </a:r>
            <a:r>
              <a:rPr lang="en-GB" sz="2250" b="1" u="sng" dirty="0">
                <a:latin typeface="Times New Roman" panose="02020603050405020304" pitchFamily="18" charset="0"/>
                <a:cs typeface="Times New Roman" panose="02020603050405020304" pitchFamily="18" charset="0"/>
              </a:rPr>
              <a:t>definition of exempt supply also includes non-taxable supply.</a:t>
            </a:r>
          </a:p>
          <a:p>
            <a:pPr marL="0" indent="0" algn="just">
              <a:buNone/>
            </a:pPr>
            <a:r>
              <a:rPr lang="en-GB" sz="2250" dirty="0">
                <a:latin typeface="Times New Roman" panose="02020603050405020304" pitchFamily="18" charset="0"/>
                <a:cs typeface="Times New Roman" panose="02020603050405020304" pitchFamily="18" charset="0"/>
              </a:rPr>
              <a:t>The term </a:t>
            </a:r>
            <a:r>
              <a:rPr lang="en-GB" sz="2250" b="1" u="sng" dirty="0">
                <a:latin typeface="Times New Roman" panose="02020603050405020304" pitchFamily="18" charset="0"/>
                <a:cs typeface="Times New Roman" panose="02020603050405020304" pitchFamily="18" charset="0"/>
              </a:rPr>
              <a:t>"non-taxable supply" has been defined in section 2(78) of the CGST Act, 2017</a:t>
            </a:r>
            <a:r>
              <a:rPr lang="en-GB" sz="2250" dirty="0">
                <a:latin typeface="Times New Roman" panose="02020603050405020304" pitchFamily="18" charset="0"/>
                <a:cs typeface="Times New Roman" panose="02020603050405020304" pitchFamily="18" charset="0"/>
              </a:rPr>
              <a:t> as follows:</a:t>
            </a:r>
          </a:p>
          <a:p>
            <a:pPr marL="0" indent="0" algn="just">
              <a:buNone/>
            </a:pPr>
            <a:r>
              <a:rPr lang="en-GB" sz="2250" i="1" dirty="0">
                <a:latin typeface="Times New Roman" panose="02020603050405020304" pitchFamily="18" charset="0"/>
                <a:cs typeface="Times New Roman" panose="02020603050405020304" pitchFamily="18" charset="0"/>
              </a:rPr>
              <a:t>"non-taxable supply" means a supply of goods or services or both which is not </a:t>
            </a:r>
            <a:r>
              <a:rPr lang="en-GB" sz="2250" i="1" dirty="0" err="1">
                <a:latin typeface="Times New Roman" panose="02020603050405020304" pitchFamily="18" charset="0"/>
                <a:cs typeface="Times New Roman" panose="02020603050405020304" pitchFamily="18" charset="0"/>
              </a:rPr>
              <a:t>leviable</a:t>
            </a:r>
            <a:r>
              <a:rPr lang="en-GB" sz="2250" i="1" dirty="0">
                <a:latin typeface="Times New Roman" panose="02020603050405020304" pitchFamily="18" charset="0"/>
                <a:cs typeface="Times New Roman" panose="02020603050405020304" pitchFamily="18" charset="0"/>
              </a:rPr>
              <a:t> to tax under this Act or under the Integrated Goods and Services Tax Act"</a:t>
            </a:r>
          </a:p>
          <a:p>
            <a:pPr marL="0" indent="0" algn="just">
              <a:buNone/>
            </a:pPr>
            <a:endParaRPr lang="en-GB" sz="2250" dirty="0">
              <a:latin typeface="Times New Roman" panose="02020603050405020304" pitchFamily="18" charset="0"/>
              <a:cs typeface="Times New Roman" panose="02020603050405020304" pitchFamily="18" charset="0"/>
            </a:endParaRPr>
          </a:p>
          <a:p>
            <a:pPr marL="0" indent="0" algn="just">
              <a:buNone/>
            </a:pPr>
            <a:r>
              <a:rPr lang="en-GB" sz="2250" dirty="0">
                <a:latin typeface="Times New Roman" panose="02020603050405020304" pitchFamily="18" charset="0"/>
                <a:cs typeface="Times New Roman" panose="02020603050405020304" pitchFamily="18" charset="0"/>
              </a:rPr>
              <a:t>As per the above definition "non-taxable supply" includes supply of goods or services which are not </a:t>
            </a:r>
            <a:r>
              <a:rPr lang="en-GB" sz="2250" dirty="0" err="1">
                <a:latin typeface="Times New Roman" panose="02020603050405020304" pitchFamily="18" charset="0"/>
                <a:cs typeface="Times New Roman" panose="02020603050405020304" pitchFamily="18" charset="0"/>
              </a:rPr>
              <a:t>leviable</a:t>
            </a:r>
            <a:r>
              <a:rPr lang="en-GB" sz="2250" dirty="0">
                <a:latin typeface="Times New Roman" panose="02020603050405020304" pitchFamily="18" charset="0"/>
                <a:cs typeface="Times New Roman" panose="02020603050405020304" pitchFamily="18" charset="0"/>
              </a:rPr>
              <a:t> to tax under the CGST Act, 2017 or under the IGST Act, 2017.</a:t>
            </a:r>
          </a:p>
          <a:p>
            <a:pPr marL="0" indent="0" algn="just">
              <a:buNone/>
            </a:pPr>
            <a:r>
              <a:rPr lang="en-GB" sz="2250" dirty="0">
                <a:latin typeface="Times New Roman" panose="02020603050405020304" pitchFamily="18" charset="0"/>
                <a:cs typeface="Times New Roman" panose="02020603050405020304" pitchFamily="18" charset="0"/>
              </a:rPr>
              <a:t>As per section 9(1) of the CGST Act, 2017 / 5(1) of the IGST Act, 2017, supply of alcoholic liquor for human consumption is not </a:t>
            </a:r>
            <a:r>
              <a:rPr lang="en-GB" sz="2250" dirty="0" err="1">
                <a:latin typeface="Times New Roman" panose="02020603050405020304" pitchFamily="18" charset="0"/>
                <a:cs typeface="Times New Roman" panose="02020603050405020304" pitchFamily="18" charset="0"/>
              </a:rPr>
              <a:t>leviable</a:t>
            </a:r>
            <a:r>
              <a:rPr lang="en-GB" sz="2250" dirty="0">
                <a:latin typeface="Times New Roman" panose="02020603050405020304" pitchFamily="18" charset="0"/>
                <a:cs typeface="Times New Roman" panose="02020603050405020304" pitchFamily="18" charset="0"/>
              </a:rPr>
              <a:t> to tax. </a:t>
            </a:r>
          </a:p>
          <a:p>
            <a:pPr marL="0" indent="0" algn="just">
              <a:buNone/>
            </a:pPr>
            <a:r>
              <a:rPr lang="en-GB" sz="2250" dirty="0">
                <a:latin typeface="Times New Roman" panose="02020603050405020304" pitchFamily="18" charset="0"/>
                <a:cs typeface="Times New Roman" panose="02020603050405020304" pitchFamily="18" charset="0"/>
              </a:rPr>
              <a:t>Hence, it is an exempt supply the value of inward supply in respect of the same, if any, shall be included in the value of exempt supply.</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270377232"/>
      </p:ext>
    </p:extLst>
  </p:cSld>
  <p:clrMapOvr>
    <a:masterClrMapping/>
  </p:clrMapOvr>
</p:sld>
</file>

<file path=ppt/slides/slide8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304800"/>
            <a:ext cx="8572500" cy="5943600"/>
          </a:xfrm>
        </p:spPr>
        <p:txBody>
          <a:bodyPr>
            <a:noAutofit/>
          </a:bodyPr>
          <a:lstStyle/>
          <a:p>
            <a:pPr marL="0" indent="0" algn="just">
              <a:buNone/>
            </a:pPr>
            <a:r>
              <a:rPr lang="en-GB" sz="2200" dirty="0">
                <a:latin typeface="Times New Roman" panose="02020603050405020304" pitchFamily="18" charset="0"/>
                <a:cs typeface="Times New Roman" panose="02020603050405020304" pitchFamily="18" charset="0"/>
              </a:rPr>
              <a:t>Further, as per section 9(2) of the CGST Act, 2017 / 5(2) of the IGST Act, 2017, tax on supply of petroleum crude, high speed diesel oil, motor spirit, natural gas and aviation turbine fuel shall be levied with effect from such date as may be notified. </a:t>
            </a:r>
          </a:p>
          <a:p>
            <a:pPr marL="0" indent="0" algn="just">
              <a:buNone/>
            </a:pPr>
            <a:r>
              <a:rPr lang="en-GB" sz="2200" dirty="0">
                <a:latin typeface="Times New Roman" panose="02020603050405020304" pitchFamily="18" charset="0"/>
                <a:cs typeface="Times New Roman" panose="02020603050405020304" pitchFamily="18" charset="0"/>
              </a:rPr>
              <a:t>Presently, these goods are not </a:t>
            </a:r>
            <a:r>
              <a:rPr lang="en-GB" sz="2200" dirty="0" err="1">
                <a:latin typeface="Times New Roman" panose="02020603050405020304" pitchFamily="18" charset="0"/>
                <a:cs typeface="Times New Roman" panose="02020603050405020304" pitchFamily="18" charset="0"/>
              </a:rPr>
              <a:t>leviable</a:t>
            </a:r>
            <a:r>
              <a:rPr lang="en-GB" sz="2200" dirty="0">
                <a:latin typeface="Times New Roman" panose="02020603050405020304" pitchFamily="18" charset="0"/>
                <a:cs typeface="Times New Roman" panose="02020603050405020304" pitchFamily="18" charset="0"/>
              </a:rPr>
              <a:t> to tax under GST law. </a:t>
            </a:r>
          </a:p>
          <a:p>
            <a:pPr marL="0" indent="0" algn="just">
              <a:buNone/>
            </a:pPr>
            <a:endParaRPr lang="en-GB" sz="2200" dirty="0">
              <a:latin typeface="Times New Roman" panose="02020603050405020304" pitchFamily="18" charset="0"/>
              <a:cs typeface="Times New Roman" panose="02020603050405020304" pitchFamily="18" charset="0"/>
            </a:endParaRPr>
          </a:p>
          <a:p>
            <a:pPr marL="0" indent="0" algn="just">
              <a:buNone/>
            </a:pPr>
            <a:r>
              <a:rPr lang="en-GB" sz="2200" dirty="0">
                <a:latin typeface="Times New Roman" panose="02020603050405020304" pitchFamily="18" charset="0"/>
                <a:cs typeface="Times New Roman" panose="02020603050405020304" pitchFamily="18" charset="0"/>
              </a:rPr>
              <a:t>Hence, the value of inward supply in respect of these goods, if any, shall be included in the value of exempt supply.</a:t>
            </a:r>
          </a:p>
          <a:p>
            <a:pPr marL="0" indent="0" algn="just">
              <a:buNone/>
            </a:pPr>
            <a:endParaRPr lang="en-GB" sz="2200" dirty="0">
              <a:latin typeface="Times New Roman" panose="02020603050405020304" pitchFamily="18" charset="0"/>
              <a:cs typeface="Times New Roman" panose="02020603050405020304" pitchFamily="18" charset="0"/>
            </a:endParaRPr>
          </a:p>
          <a:p>
            <a:pPr marL="0" indent="0" algn="just">
              <a:buNone/>
            </a:pPr>
            <a:r>
              <a:rPr lang="en-GB" sz="2200" dirty="0">
                <a:latin typeface="Times New Roman" panose="02020603050405020304" pitchFamily="18" charset="0"/>
                <a:cs typeface="Times New Roman" panose="02020603050405020304" pitchFamily="18" charset="0"/>
              </a:rPr>
              <a:t>Schedule III to the CGST Act, 2017 lists out activities or transactions which are treated neither as a supply of goods nor a supply of services and thus expenditure incurred in respect of such activities need not be reported under this clause in any of the columns from 3 to 7. </a:t>
            </a:r>
          </a:p>
          <a:p>
            <a:pPr marL="0" indent="0" algn="just">
              <a:buNone/>
            </a:pPr>
            <a:r>
              <a:rPr lang="en-GB" sz="2200" dirty="0">
                <a:latin typeface="Times New Roman" panose="02020603050405020304" pitchFamily="18" charset="0"/>
                <a:cs typeface="Times New Roman" panose="02020603050405020304" pitchFamily="18" charset="0"/>
              </a:rPr>
              <a:t>For example, Para (1) of the Schedule III covers "Services by an employee to the employer in the course of or in relation to his employment" and thus, remuneration to employees need not be reported.</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908544994"/>
      </p:ext>
    </p:extLst>
  </p:cSld>
  <p:clrMapOvr>
    <a:masterClrMapping/>
  </p:clrMapOvr>
</p:sld>
</file>

<file path=ppt/slides/slide8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304800"/>
            <a:ext cx="8572500" cy="5943600"/>
          </a:xfrm>
        </p:spPr>
        <p:txBody>
          <a:bodyPr>
            <a:noAutofit/>
          </a:bodyPr>
          <a:lstStyle/>
          <a:p>
            <a:pPr marL="0" indent="0" algn="just">
              <a:buNone/>
            </a:pPr>
            <a:r>
              <a:rPr lang="en-GB" sz="2200" b="1" dirty="0">
                <a:latin typeface="Times New Roman" panose="02020603050405020304" pitchFamily="18" charset="0"/>
                <a:cs typeface="Times New Roman" panose="02020603050405020304" pitchFamily="18" charset="0"/>
              </a:rPr>
              <a:t>Schedule-III- Transactions ?</a:t>
            </a:r>
          </a:p>
          <a:p>
            <a:pPr marL="342900" indent="-342900" algn="just">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Sale of Land</a:t>
            </a:r>
          </a:p>
          <a:p>
            <a:pPr marL="342900" indent="-342900" algn="just">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Sale of completed building</a:t>
            </a:r>
          </a:p>
          <a:p>
            <a:pPr marL="342900" indent="-342900" algn="just">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Salary to employees</a:t>
            </a:r>
          </a:p>
          <a:p>
            <a:pPr marL="342900" indent="-342900" algn="just">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High Seas Purchase</a:t>
            </a:r>
          </a:p>
          <a:p>
            <a:pPr marL="342900" indent="-342900" algn="just">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Purchase of Goods within Customs Warehouse</a:t>
            </a:r>
          </a:p>
          <a:p>
            <a:pPr marL="342900" indent="-342900" algn="just">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Drop Shipment Purchases</a:t>
            </a:r>
          </a:p>
        </p:txBody>
      </p:sp>
      <p:sp>
        <p:nvSpPr>
          <p:cNvPr id="3" name="Right Brace 2"/>
          <p:cNvSpPr/>
          <p:nvPr/>
        </p:nvSpPr>
        <p:spPr>
          <a:xfrm>
            <a:off x="5791200" y="881742"/>
            <a:ext cx="381000" cy="198120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N"/>
          </a:p>
        </p:txBody>
      </p:sp>
      <p:sp>
        <p:nvSpPr>
          <p:cNvPr id="4" name="Rectangle 3"/>
          <p:cNvSpPr/>
          <p:nvPr/>
        </p:nvSpPr>
        <p:spPr>
          <a:xfrm>
            <a:off x="6183086" y="1254204"/>
            <a:ext cx="2618014" cy="1107996"/>
          </a:xfrm>
          <a:prstGeom prst="rect">
            <a:avLst/>
          </a:prstGeom>
        </p:spPr>
        <p:txBody>
          <a:bodyPr wrap="square">
            <a:spAutoFit/>
          </a:bodyPr>
          <a:lstStyle/>
          <a:p>
            <a:pPr marL="0" lvl="1" algn="ctr"/>
            <a:r>
              <a:rPr lang="en-GB" sz="2200" dirty="0">
                <a:latin typeface="Times New Roman" panose="02020603050405020304" pitchFamily="18" charset="0"/>
                <a:cs typeface="Times New Roman" panose="02020603050405020304" pitchFamily="18" charset="0"/>
              </a:rPr>
              <a:t>Treated neither as supply of goods nor as supply of services.</a:t>
            </a:r>
            <a:endParaRPr lang="en-IN" sz="2200" dirty="0">
              <a:latin typeface="Times New Roman" panose="02020603050405020304" pitchFamily="18" charset="0"/>
              <a:cs typeface="Times New Roman" panose="02020603050405020304" pitchFamily="18" charset="0"/>
            </a:endParaRPr>
          </a:p>
        </p:txBody>
      </p:sp>
      <p:sp>
        <p:nvSpPr>
          <p:cNvPr id="5" name="Footer Placeholder 4"/>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149064875"/>
      </p:ext>
    </p:extLst>
  </p:cSld>
  <p:clrMapOvr>
    <a:masterClrMapping/>
  </p:clrMapOvr>
</p:sld>
</file>

<file path=ppt/slides/slide8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357166"/>
            <a:ext cx="8501122" cy="6143668"/>
          </a:xfrm>
        </p:spPr>
        <p:txBody>
          <a:bodyPr>
            <a:noAutofit/>
          </a:bodyPr>
          <a:lstStyle/>
          <a:p>
            <a:pPr marL="109728" indent="0">
              <a:buNone/>
            </a:pPr>
            <a:r>
              <a:rPr lang="en-IN" sz="2300" b="1" dirty="0">
                <a:latin typeface="Times New Roman" pitchFamily="18" charset="0"/>
                <a:cs typeface="Times New Roman" pitchFamily="18" charset="0"/>
              </a:rPr>
              <a:t>Expenditure in respect of entities registered under GST</a:t>
            </a:r>
            <a:r>
              <a:rPr lang="en-IN" sz="2300" dirty="0">
                <a:latin typeface="Times New Roman" pitchFamily="18" charset="0"/>
                <a:cs typeface="Times New Roman" pitchFamily="18" charset="0"/>
              </a:rPr>
              <a:t> </a:t>
            </a:r>
          </a:p>
          <a:p>
            <a:pPr marL="109728" indent="0" algn="just">
              <a:buNone/>
            </a:pPr>
            <a:r>
              <a:rPr lang="en-IN" sz="2300" b="1" dirty="0">
                <a:latin typeface="Times New Roman" pitchFamily="18" charset="0"/>
                <a:cs typeface="Times New Roman" pitchFamily="18" charset="0"/>
              </a:rPr>
              <a:t>Relating to entities falling under the composition scheme (Column 4)</a:t>
            </a:r>
          </a:p>
          <a:p>
            <a:pPr marL="109728" indent="0" algn="just">
              <a:buNone/>
            </a:pPr>
            <a:r>
              <a:rPr lang="en-IN" sz="2300" dirty="0">
                <a:latin typeface="Times New Roman" pitchFamily="18" charset="0"/>
                <a:cs typeface="Times New Roman" pitchFamily="18" charset="0"/>
              </a:rPr>
              <a:t>It includes the amount of expenditure incurred from the composition dealers.</a:t>
            </a:r>
          </a:p>
          <a:p>
            <a:pPr marL="109728" indent="0" algn="just">
              <a:buNone/>
            </a:pPr>
            <a:r>
              <a:rPr lang="en-IN" sz="2300" b="1" dirty="0">
                <a:latin typeface="Times New Roman" pitchFamily="18" charset="0"/>
                <a:cs typeface="Times New Roman" pitchFamily="18" charset="0"/>
              </a:rPr>
              <a:t>To know whether any of the vendors was a composition dealer or not, you can either recheck the vendor invoice or visit the GST portal and search the vendor through GSTIN to know his registration status.</a:t>
            </a:r>
          </a:p>
          <a:p>
            <a:pPr marL="109728" indent="0" algn="just">
              <a:buNone/>
            </a:pPr>
            <a:r>
              <a:rPr lang="en-IN" sz="2300" dirty="0">
                <a:latin typeface="Times New Roman" pitchFamily="18" charset="0"/>
                <a:cs typeface="Times New Roman" pitchFamily="18" charset="0"/>
              </a:rPr>
              <a:t>It may be noted here that details of value of inward supplies under composition scheme, exempt and NIL rated supply are also required to be disclosed in return form GSTR 3B </a:t>
            </a:r>
            <a:r>
              <a:rPr lang="en-IN" sz="2300" b="1" dirty="0">
                <a:latin typeface="Times New Roman" pitchFamily="18" charset="0"/>
                <a:cs typeface="Times New Roman" pitchFamily="18" charset="0"/>
              </a:rPr>
              <a:t>and while disclosing data here it should be ensured as an Auditor that the total of column 3 (exempt supply) and 4 (composition scheme) matches with the figures as disclosed in GSTR 3B filed by the </a:t>
            </a:r>
            <a:r>
              <a:rPr lang="en-IN" sz="2300" b="1" dirty="0" err="1">
                <a:latin typeface="Times New Roman" pitchFamily="18" charset="0"/>
                <a:cs typeface="Times New Roman" pitchFamily="18" charset="0"/>
              </a:rPr>
              <a:t>auditee</a:t>
            </a:r>
            <a:r>
              <a:rPr lang="en-IN" sz="2300" b="1" dirty="0">
                <a:latin typeface="Times New Roman" pitchFamily="18" charset="0"/>
                <a:cs typeface="Times New Roman" pitchFamily="18" charset="0"/>
              </a:rPr>
              <a:t>.</a:t>
            </a:r>
            <a:endParaRPr lang="en-IN" sz="2300" dirty="0">
              <a:latin typeface="Times New Roman" pitchFamily="18" charset="0"/>
              <a:cs typeface="Times New Roman"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7835638"/>
      </p:ext>
    </p:extLst>
  </p:cSld>
  <p:clrMapOvr>
    <a:masterClrMapping/>
  </p:clrMapOvr>
</p:sld>
</file>

<file path=ppt/slides/slide8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76200"/>
            <a:ext cx="8686800" cy="6172200"/>
          </a:xfrm>
        </p:spPr>
        <p:txBody>
          <a:bodyPr>
            <a:noAutofit/>
          </a:bodyPr>
          <a:lstStyle/>
          <a:p>
            <a:pPr marL="0" indent="0" algn="just">
              <a:buNone/>
            </a:pPr>
            <a:r>
              <a:rPr lang="en-GB" sz="2100" b="1" dirty="0">
                <a:latin typeface="Times New Roman" panose="02020603050405020304" pitchFamily="18" charset="0"/>
                <a:cs typeface="Times New Roman" panose="02020603050405020304" pitchFamily="18" charset="0"/>
              </a:rPr>
              <a:t>Expenditure relating to entities falling under composition Scheme (Column 4)</a:t>
            </a:r>
          </a:p>
          <a:p>
            <a:pPr marL="0" indent="0" algn="just">
              <a:buNone/>
            </a:pPr>
            <a:r>
              <a:rPr lang="en-GB" sz="2100" dirty="0">
                <a:latin typeface="Times New Roman" panose="02020603050405020304" pitchFamily="18" charset="0"/>
                <a:cs typeface="Times New Roman" panose="02020603050405020304" pitchFamily="18" charset="0"/>
              </a:rPr>
              <a:t>Levy of tax under composition scheme is governed by section 10 of the CGST Act, 2017. </a:t>
            </a:r>
          </a:p>
          <a:p>
            <a:pPr marL="0" indent="0" algn="just">
              <a:buNone/>
            </a:pPr>
            <a:r>
              <a:rPr lang="en-GB" sz="2100" dirty="0">
                <a:latin typeface="Times New Roman" panose="02020603050405020304" pitchFamily="18" charset="0"/>
                <a:cs typeface="Times New Roman" panose="02020603050405020304" pitchFamily="18" charset="0"/>
              </a:rPr>
              <a:t>While reporting the expenditure under this head, the following should be considered:</a:t>
            </a:r>
          </a:p>
          <a:p>
            <a:pPr marL="0" indent="0" algn="just">
              <a:buNone/>
            </a:pPr>
            <a:r>
              <a:rPr lang="en-GB" sz="2100" dirty="0">
                <a:latin typeface="Times New Roman" panose="02020603050405020304" pitchFamily="18" charset="0"/>
                <a:cs typeface="Times New Roman" panose="02020603050405020304" pitchFamily="18" charset="0"/>
              </a:rPr>
              <a:t>a) A composition dealer cannot charge GST in the invoices.</a:t>
            </a:r>
          </a:p>
          <a:p>
            <a:pPr marL="0" indent="0" algn="just">
              <a:buNone/>
            </a:pPr>
            <a:r>
              <a:rPr lang="en-GB" sz="2100" dirty="0">
                <a:latin typeface="Times New Roman" panose="02020603050405020304" pitchFamily="18" charset="0"/>
                <a:cs typeface="Times New Roman" panose="02020603050405020304" pitchFamily="18" charset="0"/>
              </a:rPr>
              <a:t>b) A composition dealer cannot make inter-State supply.</a:t>
            </a:r>
          </a:p>
          <a:p>
            <a:pPr marL="0" indent="0" algn="just">
              <a:buNone/>
            </a:pPr>
            <a:r>
              <a:rPr lang="en-GB" sz="2100" dirty="0">
                <a:latin typeface="Times New Roman" panose="02020603050405020304" pitchFamily="18" charset="0"/>
                <a:cs typeface="Times New Roman" panose="02020603050405020304" pitchFamily="18" charset="0"/>
              </a:rPr>
              <a:t>c) A composition dealer can issue only bill of supply and not a tax invoice.</a:t>
            </a:r>
          </a:p>
          <a:p>
            <a:pPr marL="0" indent="0" algn="just">
              <a:buNone/>
            </a:pPr>
            <a:r>
              <a:rPr lang="en-GB" sz="2100" dirty="0">
                <a:latin typeface="Times New Roman" panose="02020603050405020304" pitchFamily="18" charset="0"/>
                <a:cs typeface="Times New Roman" panose="02020603050405020304" pitchFamily="18" charset="0"/>
              </a:rPr>
              <a:t>d) The composition dealer should have mentioned the following words at the top of the bill of supply issued by them:</a:t>
            </a:r>
          </a:p>
          <a:p>
            <a:pPr marL="0" indent="0" algn="just">
              <a:buNone/>
            </a:pPr>
            <a:r>
              <a:rPr lang="en-GB" sz="2100" b="1" i="1" u="sng" dirty="0">
                <a:latin typeface="Times New Roman" panose="02020603050405020304" pitchFamily="18" charset="0"/>
                <a:cs typeface="Times New Roman" panose="02020603050405020304" pitchFamily="18" charset="0"/>
              </a:rPr>
              <a:t>"Composition taxable person, not eligible to collect tax on supplies</a:t>
            </a:r>
            <a:r>
              <a:rPr lang="en-GB" sz="2100" b="1" u="sng" dirty="0">
                <a:latin typeface="Times New Roman" panose="02020603050405020304" pitchFamily="18" charset="0"/>
                <a:cs typeface="Times New Roman" panose="02020603050405020304" pitchFamily="18" charset="0"/>
              </a:rPr>
              <a:t>”</a:t>
            </a:r>
          </a:p>
          <a:p>
            <a:pPr marL="0" indent="0" algn="just">
              <a:buNone/>
            </a:pPr>
            <a:endParaRPr lang="en-GB" sz="1050" b="1" u="sng" dirty="0">
              <a:latin typeface="Times New Roman" panose="02020603050405020304" pitchFamily="18" charset="0"/>
              <a:cs typeface="Times New Roman" panose="02020603050405020304" pitchFamily="18" charset="0"/>
            </a:endParaRPr>
          </a:p>
          <a:p>
            <a:pPr marL="0" indent="0" algn="just">
              <a:buNone/>
            </a:pPr>
            <a:r>
              <a:rPr lang="en-GB" sz="2100" b="1" dirty="0">
                <a:latin typeface="Times New Roman" panose="02020603050405020304" pitchFamily="18" charset="0"/>
                <a:cs typeface="Times New Roman" panose="02020603050405020304" pitchFamily="18" charset="0"/>
              </a:rPr>
              <a:t>Who cannot opt for composition scheme?</a:t>
            </a:r>
          </a:p>
          <a:p>
            <a:pPr marL="0" indent="0" algn="just">
              <a:buNone/>
            </a:pPr>
            <a:r>
              <a:rPr lang="en-GB" sz="2100" dirty="0">
                <a:latin typeface="Times New Roman" panose="02020603050405020304" pitchFamily="18" charset="0"/>
                <a:cs typeface="Times New Roman" panose="02020603050405020304" pitchFamily="18" charset="0"/>
              </a:rPr>
              <a:t>• Manufacturers of ice cream, pan masala, or tobacco</a:t>
            </a:r>
          </a:p>
          <a:p>
            <a:pPr marL="0" indent="0" algn="just">
              <a:buNone/>
            </a:pPr>
            <a:r>
              <a:rPr lang="en-GB" sz="2100" dirty="0">
                <a:latin typeface="Times New Roman" panose="02020603050405020304" pitchFamily="18" charset="0"/>
                <a:cs typeface="Times New Roman" panose="02020603050405020304" pitchFamily="18" charset="0"/>
              </a:rPr>
              <a:t>• Person engaged in the supply of non-taxable goods under the GST law (Petrol, Diesel, Natural Gas, Alcohol).</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251395472"/>
      </p:ext>
    </p:extLst>
  </p:cSld>
  <p:clrMapOvr>
    <a:masterClrMapping/>
  </p:clrMapOvr>
</p:sld>
</file>

<file path=ppt/slides/slide8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76200"/>
            <a:ext cx="8686800" cy="6172200"/>
          </a:xfrm>
        </p:spPr>
        <p:txBody>
          <a:bodyPr>
            <a:noAutofit/>
          </a:bodyPr>
          <a:lstStyle/>
          <a:p>
            <a:pPr marL="0" indent="0" algn="just">
              <a:buNone/>
            </a:pPr>
            <a:r>
              <a:rPr lang="en-GB" sz="2100" b="1" dirty="0">
                <a:latin typeface="Times New Roman" panose="02020603050405020304" pitchFamily="18" charset="0"/>
                <a:cs typeface="Times New Roman" panose="02020603050405020304" pitchFamily="18" charset="0"/>
              </a:rPr>
              <a:t>Help from GSTR-3B?</a:t>
            </a:r>
          </a:p>
          <a:p>
            <a:pPr marL="0" indent="0" algn="just">
              <a:buNone/>
            </a:pPr>
            <a:r>
              <a:rPr lang="en-GB" sz="2100" dirty="0">
                <a:latin typeface="Times New Roman" panose="02020603050405020304" pitchFamily="18" charset="0"/>
                <a:cs typeface="Times New Roman" panose="02020603050405020304" pitchFamily="18" charset="0"/>
              </a:rPr>
              <a:t>Table 5 of GSTR-3B</a:t>
            </a:r>
          </a:p>
          <a:p>
            <a:pPr marL="0" indent="0" algn="just">
              <a:buNone/>
            </a:pPr>
            <a:r>
              <a:rPr lang="en-GB" sz="2100" b="1" dirty="0">
                <a:latin typeface="Times New Roman" panose="02020603050405020304" pitchFamily="18" charset="0"/>
                <a:cs typeface="Times New Roman" panose="02020603050405020304" pitchFamily="18" charset="0"/>
              </a:rPr>
              <a:t>Values of exempt, nil-rated and non-GST inward supplies</a:t>
            </a:r>
          </a:p>
        </p:txBody>
      </p:sp>
      <p:graphicFrame>
        <p:nvGraphicFramePr>
          <p:cNvPr id="3" name="Table 2"/>
          <p:cNvGraphicFramePr>
            <a:graphicFrameLocks noGrp="1"/>
          </p:cNvGraphicFramePr>
          <p:nvPr>
            <p:extLst>
              <p:ext uri="{D42A27DB-BD31-4B8C-83A1-F6EECF244321}">
                <p14:modId xmlns:p14="http://schemas.microsoft.com/office/powerpoint/2010/main" val="1318772462"/>
              </p:ext>
            </p:extLst>
          </p:nvPr>
        </p:nvGraphicFramePr>
        <p:xfrm>
          <a:off x="381000" y="1230810"/>
          <a:ext cx="8382000" cy="2296160"/>
        </p:xfrm>
        <a:graphic>
          <a:graphicData uri="http://schemas.openxmlformats.org/drawingml/2006/table">
            <a:tbl>
              <a:tblPr firstRow="1" bandRow="1">
                <a:tableStyleId>{5C22544A-7EE6-4342-B048-85BDC9FD1C3A}</a:tableStyleId>
              </a:tblPr>
              <a:tblGrid>
                <a:gridCol w="3831771">
                  <a:extLst>
                    <a:ext uri="{9D8B030D-6E8A-4147-A177-3AD203B41FA5}">
                      <a16:colId xmlns:a16="http://schemas.microsoft.com/office/drawing/2014/main" val="20000"/>
                    </a:ext>
                  </a:extLst>
                </a:gridCol>
                <a:gridCol w="2315029">
                  <a:extLst>
                    <a:ext uri="{9D8B030D-6E8A-4147-A177-3AD203B41FA5}">
                      <a16:colId xmlns:a16="http://schemas.microsoft.com/office/drawing/2014/main" val="20001"/>
                    </a:ext>
                  </a:extLst>
                </a:gridCol>
                <a:gridCol w="2235200">
                  <a:extLst>
                    <a:ext uri="{9D8B030D-6E8A-4147-A177-3AD203B41FA5}">
                      <a16:colId xmlns:a16="http://schemas.microsoft.com/office/drawing/2014/main" val="20002"/>
                    </a:ext>
                  </a:extLst>
                </a:gridCol>
              </a:tblGrid>
              <a:tr h="0">
                <a:tc>
                  <a:txBody>
                    <a:bodyPr/>
                    <a:lstStyle/>
                    <a:p>
                      <a:pPr algn="ctr"/>
                      <a:r>
                        <a:rPr lang="en-IN" sz="1800" dirty="0">
                          <a:solidFill>
                            <a:schemeClr val="tx1"/>
                          </a:solidFill>
                          <a:latin typeface="Times New Roman" panose="02020603050405020304" pitchFamily="18" charset="0"/>
                          <a:cs typeface="Times New Roman" panose="02020603050405020304" pitchFamily="18" charset="0"/>
                        </a:rPr>
                        <a:t>Nature of supplies</a:t>
                      </a:r>
                    </a:p>
                  </a:txBody>
                  <a:tcPr/>
                </a:tc>
                <a:tc>
                  <a:txBody>
                    <a:bodyPr/>
                    <a:lstStyle/>
                    <a:p>
                      <a:pPr algn="ctr"/>
                      <a:r>
                        <a:rPr lang="en-IN" sz="1800" dirty="0">
                          <a:solidFill>
                            <a:schemeClr val="tx1"/>
                          </a:solidFill>
                          <a:latin typeface="Times New Roman" panose="02020603050405020304" pitchFamily="18" charset="0"/>
                          <a:cs typeface="Times New Roman" panose="02020603050405020304" pitchFamily="18" charset="0"/>
                        </a:rPr>
                        <a:t>Inter-State</a:t>
                      </a:r>
                    </a:p>
                    <a:p>
                      <a:pPr algn="ctr"/>
                      <a:r>
                        <a:rPr lang="en-IN" sz="1800" dirty="0">
                          <a:solidFill>
                            <a:schemeClr val="tx1"/>
                          </a:solidFill>
                          <a:latin typeface="Times New Roman" panose="02020603050405020304" pitchFamily="18" charset="0"/>
                          <a:cs typeface="Times New Roman" panose="02020603050405020304" pitchFamily="18" charset="0"/>
                        </a:rPr>
                        <a:t>supplies</a:t>
                      </a:r>
                    </a:p>
                  </a:txBody>
                  <a:tcPr/>
                </a:tc>
                <a:tc>
                  <a:txBody>
                    <a:bodyPr/>
                    <a:lstStyle/>
                    <a:p>
                      <a:pPr algn="ctr"/>
                      <a:r>
                        <a:rPr lang="en-IN" sz="1800" dirty="0">
                          <a:solidFill>
                            <a:schemeClr val="tx1"/>
                          </a:solidFill>
                          <a:latin typeface="Times New Roman" panose="02020603050405020304" pitchFamily="18" charset="0"/>
                          <a:cs typeface="Times New Roman" panose="02020603050405020304" pitchFamily="18" charset="0"/>
                        </a:rPr>
                        <a:t>Intra-State</a:t>
                      </a:r>
                    </a:p>
                    <a:p>
                      <a:pPr algn="ctr"/>
                      <a:r>
                        <a:rPr lang="en-IN" sz="1800" dirty="0">
                          <a:solidFill>
                            <a:schemeClr val="tx1"/>
                          </a:solidFill>
                          <a:latin typeface="Times New Roman" panose="02020603050405020304" pitchFamily="18" charset="0"/>
                          <a:cs typeface="Times New Roman" panose="02020603050405020304" pitchFamily="18" charset="0"/>
                        </a:rPr>
                        <a:t>supplies</a:t>
                      </a:r>
                    </a:p>
                  </a:txBody>
                  <a:tcPr/>
                </a:tc>
                <a:extLst>
                  <a:ext uri="{0D108BD9-81ED-4DB2-BD59-A6C34878D82A}">
                    <a16:rowId xmlns:a16="http://schemas.microsoft.com/office/drawing/2014/main" val="10000"/>
                  </a:ext>
                </a:extLst>
              </a:tr>
              <a:tr h="370840">
                <a:tc>
                  <a:txBody>
                    <a:bodyPr/>
                    <a:lstStyle/>
                    <a:p>
                      <a:pPr algn="ctr"/>
                      <a:r>
                        <a:rPr lang="en-GB" sz="1800" dirty="0">
                          <a:latin typeface="Times New Roman" panose="02020603050405020304" pitchFamily="18" charset="0"/>
                          <a:cs typeface="Times New Roman" panose="02020603050405020304" pitchFamily="18" charset="0"/>
                        </a:rPr>
                        <a:t>1</a:t>
                      </a:r>
                      <a:endParaRPr lang="en-IN" sz="1800" dirty="0">
                        <a:latin typeface="Times New Roman" panose="02020603050405020304" pitchFamily="18" charset="0"/>
                        <a:cs typeface="Times New Roman" panose="02020603050405020304" pitchFamily="18" charset="0"/>
                      </a:endParaRPr>
                    </a:p>
                  </a:txBody>
                  <a:tcPr/>
                </a:tc>
                <a:tc>
                  <a:txBody>
                    <a:bodyPr/>
                    <a:lstStyle/>
                    <a:p>
                      <a:pPr algn="ctr"/>
                      <a:r>
                        <a:rPr lang="en-GB" sz="1800" dirty="0">
                          <a:latin typeface="Times New Roman" panose="02020603050405020304" pitchFamily="18" charset="0"/>
                          <a:cs typeface="Times New Roman" panose="02020603050405020304" pitchFamily="18" charset="0"/>
                        </a:rPr>
                        <a:t>2</a:t>
                      </a:r>
                      <a:endParaRPr lang="en-IN" sz="1800" dirty="0">
                        <a:latin typeface="Times New Roman" panose="02020603050405020304" pitchFamily="18" charset="0"/>
                        <a:cs typeface="Times New Roman" panose="02020603050405020304" pitchFamily="18" charset="0"/>
                      </a:endParaRPr>
                    </a:p>
                  </a:txBody>
                  <a:tcPr/>
                </a:tc>
                <a:tc>
                  <a:txBody>
                    <a:bodyPr/>
                    <a:lstStyle/>
                    <a:p>
                      <a:pPr algn="ctr"/>
                      <a:r>
                        <a:rPr lang="en-GB" sz="1800" dirty="0">
                          <a:latin typeface="Times New Roman" panose="02020603050405020304" pitchFamily="18" charset="0"/>
                          <a:cs typeface="Times New Roman" panose="02020603050405020304" pitchFamily="18" charset="0"/>
                        </a:rPr>
                        <a:t>3</a:t>
                      </a:r>
                      <a:endParaRPr lang="en-IN"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r h="370840">
                <a:tc>
                  <a:txBody>
                    <a:bodyPr/>
                    <a:lstStyle/>
                    <a:p>
                      <a:r>
                        <a:rPr lang="en-GB" sz="1800" dirty="0">
                          <a:latin typeface="Times New Roman" panose="02020603050405020304" pitchFamily="18" charset="0"/>
                          <a:cs typeface="Times New Roman" panose="02020603050405020304" pitchFamily="18" charset="0"/>
                        </a:rPr>
                        <a:t>From a supplier under</a:t>
                      </a:r>
                    </a:p>
                    <a:p>
                      <a:pPr algn="just"/>
                      <a:r>
                        <a:rPr lang="en-GB" sz="1800" dirty="0">
                          <a:latin typeface="Times New Roman" panose="02020603050405020304" pitchFamily="18" charset="0"/>
                          <a:cs typeface="Times New Roman" panose="02020603050405020304" pitchFamily="18" charset="0"/>
                        </a:rPr>
                        <a:t>composition scheme, Exempt and Nil rated supply</a:t>
                      </a:r>
                    </a:p>
                  </a:txBody>
                  <a:tcPr/>
                </a:tc>
                <a:tc>
                  <a:txBody>
                    <a:bodyPr/>
                    <a:lstStyle/>
                    <a:p>
                      <a:endParaRPr lang="en-IN" sz="1800" dirty="0">
                        <a:latin typeface="Times New Roman" panose="02020603050405020304" pitchFamily="18" charset="0"/>
                        <a:cs typeface="Times New Roman" panose="02020603050405020304" pitchFamily="18" charset="0"/>
                      </a:endParaRPr>
                    </a:p>
                  </a:txBody>
                  <a:tcPr/>
                </a:tc>
                <a:tc>
                  <a:txBody>
                    <a:bodyPr/>
                    <a:lstStyle/>
                    <a:p>
                      <a:endParaRPr lang="en-IN"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2"/>
                  </a:ext>
                </a:extLst>
              </a:tr>
              <a:tr h="370840">
                <a:tc>
                  <a:txBody>
                    <a:bodyPr/>
                    <a:lstStyle/>
                    <a:p>
                      <a:r>
                        <a:rPr lang="en-IN" sz="1800" dirty="0">
                          <a:latin typeface="Times New Roman" panose="02020603050405020304" pitchFamily="18" charset="0"/>
                          <a:cs typeface="Times New Roman" panose="02020603050405020304" pitchFamily="18" charset="0"/>
                        </a:rPr>
                        <a:t>Non GST supply</a:t>
                      </a:r>
                    </a:p>
                  </a:txBody>
                  <a:tcPr/>
                </a:tc>
                <a:tc>
                  <a:txBody>
                    <a:bodyPr/>
                    <a:lstStyle/>
                    <a:p>
                      <a:endParaRPr lang="en-IN" sz="1800" dirty="0">
                        <a:latin typeface="Times New Roman" panose="02020603050405020304" pitchFamily="18" charset="0"/>
                        <a:cs typeface="Times New Roman" panose="02020603050405020304" pitchFamily="18" charset="0"/>
                      </a:endParaRPr>
                    </a:p>
                  </a:txBody>
                  <a:tcPr/>
                </a:tc>
                <a:tc>
                  <a:txBody>
                    <a:bodyPr/>
                    <a:lstStyle/>
                    <a:p>
                      <a:endParaRPr lang="en-IN"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3"/>
                  </a:ext>
                </a:extLst>
              </a:tr>
            </a:tbl>
          </a:graphicData>
        </a:graphic>
      </p:graphicFrame>
      <p:sp>
        <p:nvSpPr>
          <p:cNvPr id="5" name="Rectangle 1"/>
          <p:cNvSpPr>
            <a:spLocks noChangeArrowheads="1"/>
          </p:cNvSpPr>
          <p:nvPr/>
        </p:nvSpPr>
        <p:spPr bwMode="auto">
          <a:xfrm>
            <a:off x="293914" y="3499209"/>
            <a:ext cx="8610600"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spcBef>
                <a:spcPct val="0"/>
              </a:spcBef>
              <a:spcAft>
                <a:spcPct val="0"/>
              </a:spcAft>
            </a:pPr>
            <a:r>
              <a:rPr kumimoji="0" lang="en-US" sz="2200" b="1" i="0" u="none" strike="noStrike" cap="none" normalizeH="0" baseline="0" dirty="0">
                <a:ln>
                  <a:noFill/>
                </a:ln>
                <a:effectLst/>
                <a:latin typeface="Times New Roman" panose="02020603050405020304" pitchFamily="18" charset="0"/>
                <a:cs typeface="Times New Roman" panose="02020603050405020304" pitchFamily="18" charset="0"/>
              </a:rPr>
              <a:t>Reality:</a:t>
            </a:r>
            <a:r>
              <a:rPr kumimoji="0" lang="en-US" sz="2200" i="0" u="none" strike="noStrike" cap="none" normalizeH="0" baseline="0" dirty="0">
                <a:ln>
                  <a:noFill/>
                </a:ln>
                <a:effectLst/>
                <a:latin typeface="Times New Roman" panose="02020603050405020304" pitchFamily="18" charset="0"/>
                <a:cs typeface="Times New Roman" panose="02020603050405020304" pitchFamily="18" charset="0"/>
              </a:rPr>
              <a:t> Practice of not recording the GSTIN of Composition supplier. </a:t>
            </a:r>
            <a:r>
              <a:rPr kumimoji="0" lang="en-US" sz="2200" b="1" i="0" u="none" strike="noStrike" cap="none" normalizeH="0" baseline="0" dirty="0">
                <a:ln>
                  <a:noFill/>
                </a:ln>
                <a:effectLst/>
                <a:latin typeface="Times New Roman" panose="02020603050405020304" pitchFamily="18" charset="0"/>
                <a:cs typeface="Times New Roman" panose="02020603050405020304" pitchFamily="18" charset="0"/>
              </a:rPr>
              <a:t>Treated as </a:t>
            </a:r>
            <a:r>
              <a:rPr lang="en-GB" sz="2200" b="1" dirty="0">
                <a:latin typeface="Times New Roman" panose="02020603050405020304" pitchFamily="18" charset="0"/>
                <a:cs typeface="Times New Roman" panose="02020603050405020304" pitchFamily="18" charset="0"/>
              </a:rPr>
              <a:t>Unregistered Entity in books and may be reported in Column 7 as per Revised Guidance Note 2026</a:t>
            </a:r>
            <a:r>
              <a:rPr lang="en-GB" sz="2200" dirty="0">
                <a:latin typeface="Times New Roman" panose="02020603050405020304" pitchFamily="18" charset="0"/>
                <a:cs typeface="Times New Roman" panose="02020603050405020304" pitchFamily="18" charset="0"/>
              </a:rPr>
              <a:t>. Hence may need appropriate disclosures.</a:t>
            </a:r>
          </a:p>
          <a:p>
            <a:pPr lvl="0" algn="just" eaLnBrk="0" fontAlgn="base" hangingPunct="0">
              <a:spcBef>
                <a:spcPct val="0"/>
              </a:spcBef>
              <a:spcAft>
                <a:spcPct val="0"/>
              </a:spcAft>
            </a:pPr>
            <a:r>
              <a:rPr lang="en-GB" sz="2200" b="1" dirty="0">
                <a:latin typeface="Times New Roman" panose="02020603050405020304" pitchFamily="18" charset="0"/>
                <a:cs typeface="Times New Roman" panose="02020603050405020304" pitchFamily="18" charset="0"/>
              </a:rPr>
              <a:t>Disclaimer</a:t>
            </a:r>
            <a:r>
              <a:rPr lang="en-GB" sz="2200" dirty="0">
                <a:latin typeface="Times New Roman" panose="02020603050405020304" pitchFamily="18" charset="0"/>
                <a:cs typeface="Times New Roman" panose="02020603050405020304" pitchFamily="18" charset="0"/>
              </a:rPr>
              <a:t> : Details as required in column 4 of clause 44 is separately not maintained by the </a:t>
            </a:r>
            <a:r>
              <a:rPr lang="en-GB" sz="2200" dirty="0" err="1">
                <a:latin typeface="Times New Roman" panose="02020603050405020304" pitchFamily="18" charset="0"/>
                <a:cs typeface="Times New Roman" panose="02020603050405020304" pitchFamily="18" charset="0"/>
              </a:rPr>
              <a:t>assessee</a:t>
            </a:r>
            <a:r>
              <a:rPr lang="en-GB" sz="2200" dirty="0">
                <a:latin typeface="Times New Roman" panose="02020603050405020304" pitchFamily="18" charset="0"/>
                <a:cs typeface="Times New Roman" panose="02020603050405020304" pitchFamily="18" charset="0"/>
              </a:rPr>
              <a:t> and in absence of this, we are unable to comment.</a:t>
            </a:r>
            <a:endParaRPr kumimoji="0" lang="en-US" sz="2200" i="0" u="none" strike="noStrike" cap="none" normalizeH="0" baseline="0" dirty="0">
              <a:ln>
                <a:noFill/>
              </a:ln>
              <a:effectLst/>
              <a:latin typeface="Times New Roman" panose="02020603050405020304" pitchFamily="18" charset="0"/>
              <a:cs typeface="Times New Roman" panose="02020603050405020304" pitchFamily="18" charset="0"/>
            </a:endParaRPr>
          </a:p>
        </p:txBody>
      </p:sp>
      <p:sp>
        <p:nvSpPr>
          <p:cNvPr id="6" name="Footer Placeholder 5"/>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154892597"/>
      </p:ext>
    </p:extLst>
  </p:cSld>
  <p:clrMapOvr>
    <a:masterClrMapping/>
  </p:clrMapOvr>
</p:sld>
</file>

<file path=ppt/slides/slide8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304800"/>
            <a:ext cx="8534400" cy="5788496"/>
          </a:xfrm>
        </p:spPr>
        <p:txBody>
          <a:bodyPr>
            <a:noAutofit/>
          </a:bodyPr>
          <a:lstStyle/>
          <a:p>
            <a:pPr marL="0" indent="0" algn="just">
              <a:buNone/>
            </a:pPr>
            <a:r>
              <a:rPr lang="en-GB" sz="2400" b="1" dirty="0">
                <a:latin typeface="Times New Roman" panose="02020603050405020304" pitchFamily="18" charset="0"/>
                <a:cs typeface="Times New Roman" panose="02020603050405020304" pitchFamily="18" charset="0"/>
              </a:rPr>
              <a:t>Expenditure relating to other registered entities (Column 5)</a:t>
            </a:r>
          </a:p>
          <a:p>
            <a:pPr marL="0" indent="0" algn="just">
              <a:buNone/>
            </a:pPr>
            <a:r>
              <a:rPr lang="en-GB" sz="2400" dirty="0">
                <a:latin typeface="Times New Roman" panose="02020603050405020304" pitchFamily="18" charset="0"/>
                <a:cs typeface="Times New Roman" panose="02020603050405020304" pitchFamily="18" charset="0"/>
              </a:rPr>
              <a:t>Value of all inward supplies from registered dealers, other than</a:t>
            </a:r>
          </a:p>
          <a:p>
            <a:pPr marL="339471" indent="-257175" algn="just">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supplies from composition dealers and </a:t>
            </a:r>
          </a:p>
          <a:p>
            <a:pPr marL="339471" indent="-257175" algn="just">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exempt supply from registered dealers, </a:t>
            </a:r>
          </a:p>
          <a:p>
            <a:pPr marL="0" indent="0" algn="just">
              <a:buNone/>
            </a:pPr>
            <a:r>
              <a:rPr lang="en-GB" sz="2400" dirty="0">
                <a:latin typeface="Times New Roman" panose="02020603050405020304" pitchFamily="18" charset="0"/>
                <a:cs typeface="Times New Roman" panose="02020603050405020304" pitchFamily="18" charset="0"/>
              </a:rPr>
              <a:t>    are to be mentioned here.</a:t>
            </a:r>
          </a:p>
          <a:p>
            <a:pPr marL="0" indent="0" algn="just">
              <a:buNone/>
            </a:pPr>
            <a:endParaRPr lang="en-GB" sz="2400" dirty="0">
              <a:latin typeface="Times New Roman" panose="02020603050405020304" pitchFamily="18" charset="0"/>
              <a:cs typeface="Times New Roman" panose="02020603050405020304" pitchFamily="18" charset="0"/>
            </a:endParaRPr>
          </a:p>
          <a:p>
            <a:pPr marL="109728" indent="0" algn="just">
              <a:buNone/>
            </a:pPr>
            <a:endParaRPr lang="en-IN" sz="2400" b="1" dirty="0">
              <a:solidFill>
                <a:srgbClr val="7030A0"/>
              </a:solidFill>
              <a:latin typeface="Times New Roman" pitchFamily="18" charset="0"/>
              <a:cs typeface="Times New Roman" pitchFamily="18" charset="0"/>
            </a:endParaRPr>
          </a:p>
          <a:p>
            <a:pPr marL="109728" indent="0" algn="just">
              <a:buNone/>
            </a:pPr>
            <a:r>
              <a:rPr lang="en-IN" sz="2400" dirty="0">
                <a:latin typeface="Times New Roman" pitchFamily="18" charset="0"/>
                <a:cs typeface="Times New Roman" pitchFamily="18" charset="0"/>
              </a:rPr>
              <a:t>The amount of expenditure to be disclosed here would be inclusive of GST. </a:t>
            </a:r>
          </a:p>
          <a:p>
            <a:pPr marL="109728" indent="0" algn="just">
              <a:buNone/>
            </a:pPr>
            <a:r>
              <a:rPr lang="en-IN" sz="2400" dirty="0">
                <a:latin typeface="Times New Roman" pitchFamily="18" charset="0"/>
                <a:cs typeface="Times New Roman" pitchFamily="18" charset="0"/>
              </a:rPr>
              <a:t>Further, here also it should be ensured as an Auditor that the amount disclosed tallies with the figures as disclosed in GSTR 3B filed by the </a:t>
            </a:r>
            <a:r>
              <a:rPr lang="en-IN" sz="2400" dirty="0" err="1">
                <a:latin typeface="Times New Roman" pitchFamily="18" charset="0"/>
                <a:cs typeface="Times New Roman" pitchFamily="18" charset="0"/>
              </a:rPr>
              <a:t>auditee</a:t>
            </a:r>
            <a:r>
              <a:rPr lang="en-IN" sz="2400" dirty="0">
                <a:latin typeface="Times New Roman" pitchFamily="18" charset="0"/>
                <a:cs typeface="Times New Roman" pitchFamily="18" charset="0"/>
              </a:rPr>
              <a:t>. </a:t>
            </a:r>
          </a:p>
          <a:p>
            <a:pPr marL="109728" indent="0" algn="just">
              <a:buNone/>
            </a:pPr>
            <a:r>
              <a:rPr lang="en-IN" sz="2400" dirty="0">
                <a:latin typeface="Times New Roman" pitchFamily="18" charset="0"/>
                <a:cs typeface="Times New Roman" pitchFamily="18" charset="0"/>
              </a:rPr>
              <a:t>However, while matching appropriate adjustment be made for GST as in GST returns the value would be depicted without GST. </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970832305"/>
      </p:ext>
    </p:extLst>
  </p:cSld>
  <p:clrMapOvr>
    <a:masterClrMapping/>
  </p:clrMapOvr>
</p:sld>
</file>

<file path=ppt/slides/slide8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357166"/>
            <a:ext cx="8501122" cy="6143668"/>
          </a:xfrm>
        </p:spPr>
        <p:txBody>
          <a:bodyPr>
            <a:normAutofit/>
          </a:bodyPr>
          <a:lstStyle/>
          <a:p>
            <a:pPr marL="0" indent="0" algn="just">
              <a:buNone/>
            </a:pPr>
            <a:r>
              <a:rPr lang="en-GB" sz="2400" dirty="0">
                <a:latin typeface="Times New Roman" panose="02020603050405020304" pitchFamily="18" charset="0"/>
                <a:cs typeface="Times New Roman" panose="02020603050405020304" pitchFamily="18" charset="0"/>
              </a:rPr>
              <a:t>There is a </a:t>
            </a:r>
            <a:r>
              <a:rPr lang="en-GB" sz="2400" b="1" u="sng" dirty="0">
                <a:latin typeface="Times New Roman" panose="02020603050405020304" pitchFamily="18" charset="0"/>
                <a:cs typeface="Times New Roman" panose="02020603050405020304" pitchFamily="18" charset="0"/>
              </a:rPr>
              <a:t>possibility that </a:t>
            </a:r>
            <a:r>
              <a:rPr lang="en-GB" sz="2400" b="1" u="sng" dirty="0" err="1">
                <a:latin typeface="Times New Roman" panose="02020603050405020304" pitchFamily="18" charset="0"/>
                <a:cs typeface="Times New Roman" panose="02020603050405020304" pitchFamily="18" charset="0"/>
              </a:rPr>
              <a:t>assessee</a:t>
            </a:r>
            <a:r>
              <a:rPr lang="en-GB" sz="2400" b="1" u="sng" dirty="0">
                <a:latin typeface="Times New Roman" panose="02020603050405020304" pitchFamily="18" charset="0"/>
                <a:cs typeface="Times New Roman" panose="02020603050405020304" pitchFamily="18" charset="0"/>
              </a:rPr>
              <a:t> may procure both exempt and taxable supplies from one registered person.</a:t>
            </a:r>
          </a:p>
          <a:p>
            <a:pPr marL="0" indent="0" algn="just">
              <a:buNone/>
            </a:pPr>
            <a:r>
              <a:rPr lang="en-GB" sz="2400" b="1" u="sng" dirty="0">
                <a:latin typeface="Times New Roman" panose="02020603050405020304" pitchFamily="18" charset="0"/>
                <a:cs typeface="Times New Roman" panose="02020603050405020304" pitchFamily="18" charset="0"/>
              </a:rPr>
              <a:t>Every inwards supply from a registered person should be analysed and if it is an exempt supply, the same should be reported under column (3). </a:t>
            </a:r>
          </a:p>
          <a:p>
            <a:pPr marL="0" indent="0" algn="just">
              <a:buNone/>
            </a:pPr>
            <a:r>
              <a:rPr lang="en-GB" sz="2400" b="1" u="sng" dirty="0">
                <a:latin typeface="Times New Roman" panose="02020603050405020304" pitchFamily="18" charset="0"/>
                <a:cs typeface="Times New Roman" panose="02020603050405020304" pitchFamily="18" charset="0"/>
              </a:rPr>
              <a:t>Only value of taxable inwards supply should be reported under column (5).</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636251158"/>
      </p:ext>
    </p:extLst>
  </p:cSld>
  <p:clrMapOvr>
    <a:masterClrMapping/>
  </p:clrMapOvr>
</p:sld>
</file>

<file path=ppt/slides/slide8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p:cNvSpPr>
            <a:spLocks noGrp="1"/>
          </p:cNvSpPr>
          <p:nvPr>
            <p:ph idx="1"/>
          </p:nvPr>
        </p:nvSpPr>
        <p:spPr>
          <a:xfrm>
            <a:off x="285750" y="285750"/>
            <a:ext cx="8186738" cy="6215063"/>
          </a:xfrm>
        </p:spPr>
        <p:txBody>
          <a:bodyPr/>
          <a:lstStyle/>
          <a:p>
            <a:pPr algn="just">
              <a:buFont typeface="Arial" panose="020B0604020202020204" pitchFamily="34" charset="0"/>
              <a:buNone/>
            </a:pPr>
            <a:r>
              <a:rPr lang="en-IN" sz="2400" dirty="0">
                <a:latin typeface="Times New Roman" panose="02020603050405020304" pitchFamily="18" charset="0"/>
                <a:cs typeface="Times New Roman" panose="02020603050405020304" pitchFamily="18" charset="0"/>
              </a:rPr>
              <a:t>Reporting of Registered supplier </a:t>
            </a:r>
          </a:p>
          <a:p>
            <a:pPr algn="just">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a:p>
            <a:pPr algn="just">
              <a:buSzPct val="80000"/>
              <a:buFont typeface="Wingdings" panose="05000000000000000000" pitchFamily="2" charset="2"/>
              <a:buChar char="Ø"/>
            </a:pPr>
            <a:r>
              <a:rPr lang="en-IN" sz="2400" dirty="0">
                <a:latin typeface="Times New Roman" panose="02020603050405020304" pitchFamily="18" charset="0"/>
                <a:cs typeface="Times New Roman" panose="02020603050405020304" pitchFamily="18" charset="0"/>
              </a:rPr>
              <a:t>Supply from same person can be exempt and taxable </a:t>
            </a:r>
          </a:p>
          <a:p>
            <a:pPr lvl="1" algn="just">
              <a:buSzPct val="80000"/>
              <a:buFont typeface="Wingdings" panose="05000000000000000000" pitchFamily="2" charset="2"/>
              <a:buChar char="Ø"/>
            </a:pPr>
            <a:r>
              <a:rPr lang="en-IN" sz="2400" dirty="0">
                <a:latin typeface="Times New Roman" panose="02020603050405020304" pitchFamily="18" charset="0"/>
                <a:cs typeface="Times New Roman" panose="02020603050405020304" pitchFamily="18" charset="0"/>
              </a:rPr>
              <a:t>Reporting nature wise and not person wise </a:t>
            </a:r>
          </a:p>
          <a:p>
            <a:pPr lvl="2" algn="just">
              <a:buFont typeface="Wingdings" panose="05000000000000000000" pitchFamily="2" charset="2"/>
              <a:buChar char="Ø"/>
            </a:pPr>
            <a:r>
              <a:rPr lang="en-IN" dirty="0" err="1">
                <a:latin typeface="Times New Roman" panose="02020603050405020304" pitchFamily="18" charset="0"/>
                <a:cs typeface="Times New Roman" panose="02020603050405020304" pitchFamily="18" charset="0"/>
              </a:rPr>
              <a:t>Eg</a:t>
            </a:r>
            <a:r>
              <a:rPr lang="en-IN" dirty="0">
                <a:latin typeface="Times New Roman" panose="02020603050405020304" pitchFamily="18" charset="0"/>
                <a:cs typeface="Times New Roman" panose="02020603050405020304" pitchFamily="18" charset="0"/>
              </a:rPr>
              <a:t> Purchases from Agarwal and Sons (</a:t>
            </a:r>
            <a:r>
              <a:rPr lang="en-IN" dirty="0" err="1">
                <a:latin typeface="Times New Roman" panose="02020603050405020304" pitchFamily="18" charset="0"/>
                <a:cs typeface="Times New Roman" panose="02020603050405020304" pitchFamily="18" charset="0"/>
              </a:rPr>
              <a:t>Regd</a:t>
            </a:r>
            <a:r>
              <a:rPr lang="en-IN" dirty="0">
                <a:latin typeface="Times New Roman" panose="02020603050405020304" pitchFamily="18" charset="0"/>
                <a:cs typeface="Times New Roman" panose="02020603050405020304" pitchFamily="18" charset="0"/>
              </a:rPr>
              <a:t> entity) </a:t>
            </a:r>
          </a:p>
          <a:p>
            <a:pPr lvl="2">
              <a:buFont typeface="Arial" panose="020B0604020202020204" pitchFamily="34" charset="0"/>
              <a:buNone/>
            </a:pPr>
            <a:r>
              <a:rPr lang="en-IN" dirty="0">
                <a:latin typeface="Times New Roman" panose="02020603050405020304" pitchFamily="18" charset="0"/>
                <a:cs typeface="Times New Roman" panose="02020603050405020304" pitchFamily="18" charset="0"/>
              </a:rPr>
              <a:t>Petrol 		500 non GST </a:t>
            </a:r>
          </a:p>
          <a:p>
            <a:pPr lvl="2">
              <a:buFont typeface="Arial" panose="020B0604020202020204" pitchFamily="34" charset="0"/>
              <a:buNone/>
            </a:pPr>
            <a:r>
              <a:rPr lang="en-IN" dirty="0">
                <a:latin typeface="Times New Roman" panose="02020603050405020304" pitchFamily="18" charset="0"/>
                <a:cs typeface="Times New Roman" panose="02020603050405020304" pitchFamily="18" charset="0"/>
              </a:rPr>
              <a:t>Lubricant 		100 taxable </a:t>
            </a:r>
          </a:p>
          <a:p>
            <a:pPr lvl="2">
              <a:buFont typeface="Arial" panose="020B0604020202020204" pitchFamily="34" charset="0"/>
              <a:buNone/>
            </a:pPr>
            <a:r>
              <a:rPr lang="en-IN" dirty="0">
                <a:latin typeface="Times New Roman" panose="02020603050405020304" pitchFamily="18" charset="0"/>
                <a:cs typeface="Times New Roman" panose="02020603050405020304" pitchFamily="18" charset="0"/>
              </a:rPr>
              <a:t>Grains		200 Nil rates</a:t>
            </a:r>
          </a:p>
          <a:p>
            <a:pPr lvl="2">
              <a:buFont typeface="Arial" panose="020B0604020202020204" pitchFamily="34" charset="0"/>
              <a:buNone/>
            </a:pPr>
            <a:r>
              <a:rPr lang="en-IN" dirty="0">
                <a:latin typeface="Times New Roman" panose="02020603050405020304" pitchFamily="18" charset="0"/>
                <a:cs typeface="Times New Roman" panose="02020603050405020304" pitchFamily="18" charset="0"/>
              </a:rPr>
              <a:t>Milk		30 Exempt</a:t>
            </a:r>
          </a:p>
        </p:txBody>
      </p:sp>
      <p:graphicFrame>
        <p:nvGraphicFramePr>
          <p:cNvPr id="4" name="Table 3"/>
          <p:cNvGraphicFramePr>
            <a:graphicFrameLocks noGrp="1"/>
          </p:cNvGraphicFramePr>
          <p:nvPr>
            <p:extLst>
              <p:ext uri="{D42A27DB-BD31-4B8C-83A1-F6EECF244321}">
                <p14:modId xmlns:p14="http://schemas.microsoft.com/office/powerpoint/2010/main" val="2026981321"/>
              </p:ext>
            </p:extLst>
          </p:nvPr>
        </p:nvGraphicFramePr>
        <p:xfrm>
          <a:off x="413222" y="4077072"/>
          <a:ext cx="2214562" cy="1857375"/>
        </p:xfrm>
        <a:graphic>
          <a:graphicData uri="http://schemas.openxmlformats.org/drawingml/2006/table">
            <a:tbl>
              <a:tblPr firstRow="1" bandRow="1">
                <a:tableStyleId>{5940675A-B579-460E-94D1-54222C63F5DA}</a:tableStyleId>
              </a:tblPr>
              <a:tblGrid>
                <a:gridCol w="2214562">
                  <a:extLst>
                    <a:ext uri="{9D8B030D-6E8A-4147-A177-3AD203B41FA5}">
                      <a16:colId xmlns:a16="http://schemas.microsoft.com/office/drawing/2014/main" val="20000"/>
                    </a:ext>
                  </a:extLst>
                </a:gridCol>
              </a:tblGrid>
              <a:tr h="1857375">
                <a:tc>
                  <a:txBody>
                    <a:bodyPr/>
                    <a:lstStyle/>
                    <a:p>
                      <a:pPr algn="just"/>
                      <a:r>
                        <a:rPr lang="en-IN" sz="1800" kern="1200" dirty="0">
                          <a:latin typeface="Times New Roman" pitchFamily="18" charset="0"/>
                          <a:cs typeface="Times New Roman" pitchFamily="18" charset="0"/>
                        </a:rPr>
                        <a:t>2(78) of CGST exempt supply also includes non taxable supply 2(47) - Nil rates included in exempt supply </a:t>
                      </a:r>
                      <a:endParaRPr lang="en-IN" sz="1800" dirty="0">
                        <a:latin typeface="Times New Roman" pitchFamily="18" charset="0"/>
                        <a:cs typeface="Times New Roman" pitchFamily="18" charset="0"/>
                      </a:endParaRPr>
                    </a:p>
                  </a:txBody>
                  <a:tcPr marL="91439" marR="91439"/>
                </a:tc>
                <a:extLst>
                  <a:ext uri="{0D108BD9-81ED-4DB2-BD59-A6C34878D82A}">
                    <a16:rowId xmlns:a16="http://schemas.microsoft.com/office/drawing/2014/main" val="10000"/>
                  </a:ext>
                </a:extLst>
              </a:tr>
            </a:tbl>
          </a:graphicData>
        </a:graphic>
      </p:graphicFrame>
      <p:pic>
        <p:nvPicPr>
          <p:cNvPr id="35849" name="Picture 2"/>
          <p:cNvPicPr>
            <a:picLocks noChangeAspect="1" noChangeArrowheads="1"/>
          </p:cNvPicPr>
          <p:nvPr/>
        </p:nvPicPr>
        <p:blipFill>
          <a:blip r:embed="rId2">
            <a:lum bright="-10000" contrast="30000"/>
            <a:extLst>
              <a:ext uri="{28A0092B-C50C-407E-A947-70E740481C1C}">
                <a14:useLocalDpi xmlns:a14="http://schemas.microsoft.com/office/drawing/2010/main" val="0"/>
              </a:ext>
            </a:extLst>
          </a:blip>
          <a:srcRect r="1471"/>
          <a:stretch>
            <a:fillRect/>
          </a:stretch>
        </p:blipFill>
        <p:spPr bwMode="auto">
          <a:xfrm>
            <a:off x="3714750" y="3933056"/>
            <a:ext cx="4929188" cy="2287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16545290"/>
      </p:ext>
    </p:extLst>
  </p:cSld>
  <p:clrMapOvr>
    <a:masterClrMapping/>
  </p:clrMapOvr>
</p:sld>
</file>

<file path=ppt/slides/slide8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3954" y="76200"/>
            <a:ext cx="8851446" cy="2677656"/>
          </a:xfrm>
          <a:prstGeom prst="rect">
            <a:avLst/>
          </a:prstGeom>
        </p:spPr>
        <p:txBody>
          <a:bodyPr wrap="square">
            <a:spAutoFit/>
          </a:bodyPr>
          <a:lstStyle/>
          <a:p>
            <a:pPr marL="82296" algn="just"/>
            <a:r>
              <a:rPr lang="en-GB" sz="2400" b="1" dirty="0">
                <a:latin typeface="Times New Roman" panose="02020603050405020304" pitchFamily="18" charset="0"/>
                <a:cs typeface="Times New Roman" panose="02020603050405020304" pitchFamily="18" charset="0"/>
              </a:rPr>
              <a:t>Total payment to registered entities (Column 6)</a:t>
            </a:r>
          </a:p>
          <a:p>
            <a:pPr marL="82296" algn="just"/>
            <a:r>
              <a:rPr lang="en-GB" sz="2400" dirty="0">
                <a:latin typeface="Times New Roman" panose="02020603050405020304" pitchFamily="18" charset="0"/>
                <a:cs typeface="Times New Roman" panose="02020603050405020304" pitchFamily="18" charset="0"/>
              </a:rPr>
              <a:t>The language used here is total payment to registered entities. </a:t>
            </a:r>
          </a:p>
          <a:p>
            <a:pPr marL="82296" algn="just"/>
            <a:endParaRPr lang="en-GB" sz="2400" dirty="0">
              <a:latin typeface="Times New Roman" panose="02020603050405020304" pitchFamily="18" charset="0"/>
              <a:cs typeface="Times New Roman" panose="02020603050405020304" pitchFamily="18" charset="0"/>
            </a:endParaRPr>
          </a:p>
          <a:p>
            <a:pPr marL="82296" algn="just"/>
            <a:r>
              <a:rPr lang="en-GB" sz="2400" dirty="0">
                <a:latin typeface="Times New Roman" panose="02020603050405020304" pitchFamily="18" charset="0"/>
                <a:cs typeface="Times New Roman" panose="02020603050405020304" pitchFamily="18" charset="0"/>
              </a:rPr>
              <a:t>Total payment for</a:t>
            </a:r>
          </a:p>
          <a:p>
            <a:pPr marL="425196" indent="-342900" algn="just">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Exempted</a:t>
            </a:r>
          </a:p>
          <a:p>
            <a:pPr marL="425196" indent="-342900" algn="just">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Composition Supplier</a:t>
            </a:r>
          </a:p>
          <a:p>
            <a:pPr marL="425196" indent="-342900" algn="just">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Other supplies from registered person</a:t>
            </a:r>
          </a:p>
        </p:txBody>
      </p:sp>
      <p:sp>
        <p:nvSpPr>
          <p:cNvPr id="4" name="Footer Placeholder 3"/>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171948710"/>
      </p:ext>
    </p:extLst>
  </p:cSld>
  <p:clrMapOvr>
    <a:masterClrMapping/>
  </p:clrMapOvr>
</p:sld>
</file>

<file path=ppt/slides/slide8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88640"/>
            <a:ext cx="8629680" cy="6272234"/>
          </a:xfrm>
        </p:spPr>
        <p:txBody>
          <a:bodyPr>
            <a:noAutofit/>
          </a:bodyPr>
          <a:lstStyle/>
          <a:p>
            <a:pPr marL="109728" indent="0" algn="just">
              <a:buNone/>
            </a:pPr>
            <a:r>
              <a:rPr lang="en-IN" sz="2400" b="1" dirty="0">
                <a:latin typeface="Times New Roman" pitchFamily="18" charset="0"/>
                <a:cs typeface="Times New Roman" pitchFamily="18" charset="0"/>
              </a:rPr>
              <a:t>Total payment to registered entities (Column 6)</a:t>
            </a:r>
            <a:r>
              <a:rPr lang="en-IN" sz="2400" dirty="0">
                <a:latin typeface="Times New Roman" pitchFamily="18" charset="0"/>
                <a:cs typeface="Times New Roman" pitchFamily="18" charset="0"/>
              </a:rPr>
              <a:t> </a:t>
            </a:r>
          </a:p>
          <a:p>
            <a:pPr marL="109728" indent="0" algn="just">
              <a:buNone/>
            </a:pPr>
            <a:r>
              <a:rPr lang="en-IN" sz="2400" b="1" dirty="0">
                <a:latin typeface="Times New Roman" pitchFamily="18" charset="0"/>
                <a:cs typeface="Times New Roman" pitchFamily="18" charset="0"/>
              </a:rPr>
              <a:t>This is the sum total of all the expenditures you incurred in the above column (3), (4) and (5).</a:t>
            </a:r>
          </a:p>
          <a:p>
            <a:pPr marL="109728" indent="0" algn="just">
              <a:buNone/>
            </a:pPr>
            <a:r>
              <a:rPr lang="en-IN" sz="2400" b="1" dirty="0">
                <a:latin typeface="Times New Roman" pitchFamily="18" charset="0"/>
                <a:cs typeface="Times New Roman" pitchFamily="18" charset="0"/>
              </a:rPr>
              <a:t>Total payment to registered entities. </a:t>
            </a:r>
            <a:r>
              <a:rPr lang="en-IN" sz="2400" dirty="0">
                <a:latin typeface="Times New Roman" pitchFamily="18" charset="0"/>
                <a:cs typeface="Times New Roman" pitchFamily="18" charset="0"/>
              </a:rPr>
              <a:t>Based upon the prima facie examination of the format in which details of expenditure are to be given, it appears that the total of the amounts stated in the columns 3, 4 and 5 would be stated here.</a:t>
            </a:r>
          </a:p>
          <a:p>
            <a:pPr marL="109728" indent="0" algn="just">
              <a:buNone/>
            </a:pPr>
            <a:r>
              <a:rPr lang="en-IN" sz="2400" b="1" dirty="0">
                <a:latin typeface="Times New Roman" pitchFamily="18" charset="0"/>
                <a:cs typeface="Times New Roman" pitchFamily="18" charset="0"/>
              </a:rPr>
              <a:t>However, </a:t>
            </a:r>
            <a:r>
              <a:rPr lang="en-IN" sz="2400" dirty="0">
                <a:latin typeface="Times New Roman" pitchFamily="18" charset="0"/>
                <a:cs typeface="Times New Roman" pitchFamily="18" charset="0"/>
              </a:rPr>
              <a:t>this view is not free from doubt in view of fact that the </a:t>
            </a:r>
            <a:r>
              <a:rPr lang="en-IN" sz="2400" b="1" dirty="0">
                <a:latin typeface="Times New Roman" pitchFamily="18" charset="0"/>
                <a:cs typeface="Times New Roman" pitchFamily="18" charset="0"/>
              </a:rPr>
              <a:t>total payment </a:t>
            </a:r>
            <a:r>
              <a:rPr lang="en-IN" sz="2400" dirty="0">
                <a:latin typeface="Times New Roman" pitchFamily="18" charset="0"/>
                <a:cs typeface="Times New Roman" pitchFamily="18" charset="0"/>
              </a:rPr>
              <a:t>is to be disclosed here, </a:t>
            </a:r>
            <a:r>
              <a:rPr lang="en-IN" sz="2400" b="1" dirty="0">
                <a:latin typeface="Times New Roman" pitchFamily="18" charset="0"/>
                <a:cs typeface="Times New Roman" pitchFamily="18" charset="0"/>
              </a:rPr>
              <a:t>whereas expenditure incurred </a:t>
            </a:r>
            <a:r>
              <a:rPr lang="en-IN" sz="2400" dirty="0">
                <a:latin typeface="Times New Roman" pitchFamily="18" charset="0"/>
                <a:cs typeface="Times New Roman" pitchFamily="18" charset="0"/>
              </a:rPr>
              <a:t>is required to be mentioned in columns 3, 4 and 5. </a:t>
            </a:r>
          </a:p>
          <a:p>
            <a:pPr marL="109728" indent="0" algn="just">
              <a:buNone/>
            </a:pPr>
            <a:r>
              <a:rPr lang="en-IN" sz="2400" dirty="0">
                <a:latin typeface="Times New Roman" pitchFamily="18" charset="0"/>
                <a:cs typeface="Times New Roman" pitchFamily="18" charset="0"/>
              </a:rPr>
              <a:t>We all know that there is big difference between incurred which means accrued (even if not paid).</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353652300"/>
      </p:ext>
    </p:extLst>
  </p:cSld>
  <p:clrMapOvr>
    <a:masterClrMapping/>
  </p:clrMapOvr>
</p:sld>
</file>

<file path=ppt/slides/slide8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29680" cy="6272234"/>
          </a:xfrm>
        </p:spPr>
        <p:txBody>
          <a:bodyPr>
            <a:noAutofit/>
          </a:bodyPr>
          <a:lstStyle/>
          <a:p>
            <a:pPr marL="109728" indent="0" algn="just">
              <a:buNone/>
            </a:pPr>
            <a:r>
              <a:rPr lang="en-IN" sz="2400" b="1" dirty="0">
                <a:latin typeface="Times New Roman" pitchFamily="18" charset="0"/>
                <a:cs typeface="Times New Roman" pitchFamily="18" charset="0"/>
              </a:rPr>
              <a:t>Another view </a:t>
            </a:r>
            <a:r>
              <a:rPr lang="en-IN" sz="2400" dirty="0">
                <a:latin typeface="Times New Roman" pitchFamily="18" charset="0"/>
                <a:cs typeface="Times New Roman" pitchFamily="18" charset="0"/>
              </a:rPr>
              <a:t>that can be taken here is that the information to be given in Column 6 is independent of columns 3, 4 and 5 and here the total payment to registered persons needs to be shown.</a:t>
            </a:r>
          </a:p>
          <a:p>
            <a:pPr marL="109728" indent="0" algn="just">
              <a:buNone/>
            </a:pPr>
            <a:endParaRPr lang="en-IN" sz="2400" dirty="0">
              <a:latin typeface="Times New Roman" pitchFamily="18" charset="0"/>
              <a:cs typeface="Times New Roman" pitchFamily="18" charset="0"/>
            </a:endParaRPr>
          </a:p>
          <a:p>
            <a:pPr marL="109728" indent="0" algn="just">
              <a:buNone/>
            </a:pPr>
            <a:r>
              <a:rPr lang="en-IN" sz="2400" dirty="0">
                <a:latin typeface="Times New Roman" pitchFamily="18" charset="0"/>
                <a:cs typeface="Times New Roman" pitchFamily="18" charset="0"/>
              </a:rPr>
              <a:t>However, seeking the quantum of total payments made to the registered entities will not serve any purpose since the expenditure is normally recorded on accrual basis. </a:t>
            </a:r>
          </a:p>
          <a:p>
            <a:pPr marL="109728" indent="0" algn="just">
              <a:buNone/>
            </a:pPr>
            <a:endParaRPr lang="en-IN" sz="2400" dirty="0">
              <a:latin typeface="Times New Roman" pitchFamily="18" charset="0"/>
              <a:cs typeface="Times New Roman" pitchFamily="18" charset="0"/>
            </a:endParaRPr>
          </a:p>
          <a:p>
            <a:pPr marL="109728" indent="0" algn="just">
              <a:buNone/>
            </a:pPr>
            <a:r>
              <a:rPr lang="en-IN" sz="2400" dirty="0">
                <a:latin typeface="Times New Roman" pitchFamily="18" charset="0"/>
                <a:cs typeface="Times New Roman" pitchFamily="18" charset="0"/>
              </a:rPr>
              <a:t>Such information is also very difficult to obtain and would pose accounting challenges.</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457883753"/>
      </p:ext>
    </p:extLst>
  </p:cSld>
  <p:clrMapOvr>
    <a:masterClrMapping/>
  </p:clrMapOvr>
</p:sld>
</file>

<file path=ppt/slides/slide8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52400"/>
            <a:ext cx="8591871" cy="2988568"/>
          </a:xfrm>
        </p:spPr>
        <p:txBody>
          <a:bodyPr>
            <a:normAutofit/>
          </a:bodyPr>
          <a:lstStyle/>
          <a:p>
            <a:pPr algn="just">
              <a:buNone/>
            </a:pPr>
            <a:r>
              <a:rPr lang="en-IN" sz="2300" b="1" u="sng" dirty="0">
                <a:latin typeface="Times New Roman" pitchFamily="18" charset="0"/>
                <a:cs typeface="Times New Roman" pitchFamily="18" charset="0"/>
              </a:rPr>
              <a:t>In column 6 we need to incorporate payment made to a GST registered person irrespective of whether the payment relates to current year expenses or expenses relating to previous financial year, further this shall also include payment made for expenses in advance.</a:t>
            </a:r>
          </a:p>
          <a:p>
            <a:pPr algn="just">
              <a:buNone/>
            </a:pPr>
            <a:br>
              <a:rPr lang="en-IN" sz="2300" b="1" dirty="0">
                <a:latin typeface="Times New Roman" pitchFamily="18" charset="0"/>
                <a:cs typeface="Times New Roman" pitchFamily="18" charset="0"/>
              </a:rPr>
            </a:br>
            <a:r>
              <a:rPr lang="en-IN" sz="2300" b="1" dirty="0">
                <a:latin typeface="Times New Roman" pitchFamily="18" charset="0"/>
                <a:cs typeface="Times New Roman" pitchFamily="18" charset="0"/>
              </a:rPr>
              <a:t>The only possible way to extract such information from voluminous books of accounts is by following this formula.</a:t>
            </a:r>
          </a:p>
        </p:txBody>
      </p:sp>
      <p:sp>
        <p:nvSpPr>
          <p:cNvPr id="4" name="Rectangle 3"/>
          <p:cNvSpPr/>
          <p:nvPr/>
        </p:nvSpPr>
        <p:spPr>
          <a:xfrm>
            <a:off x="467544" y="3175808"/>
            <a:ext cx="8352927" cy="147732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buNone/>
            </a:pPr>
            <a:r>
              <a:rPr lang="en-IN" dirty="0">
                <a:latin typeface="Times New Roman" pitchFamily="18" charset="0"/>
                <a:cs typeface="Times New Roman" pitchFamily="18" charset="0"/>
              </a:rPr>
              <a:t>Sundry Creditors (GST registered) as on 31.03.2021 </a:t>
            </a:r>
          </a:p>
          <a:p>
            <a:pPr algn="just">
              <a:buNone/>
            </a:pPr>
            <a:r>
              <a:rPr lang="en-IN" b="1" dirty="0">
                <a:latin typeface="Times New Roman" pitchFamily="18" charset="0"/>
                <a:cs typeface="Times New Roman" pitchFamily="18" charset="0"/>
              </a:rPr>
              <a:t>Add: </a:t>
            </a:r>
            <a:r>
              <a:rPr lang="en-IN" dirty="0">
                <a:latin typeface="Times New Roman" pitchFamily="18" charset="0"/>
                <a:cs typeface="Times New Roman" pitchFamily="18" charset="0"/>
              </a:rPr>
              <a:t>Total amount of Expenditure incurred during the year towards GST Registered entities </a:t>
            </a:r>
          </a:p>
          <a:p>
            <a:pPr algn="just">
              <a:buNone/>
            </a:pPr>
            <a:r>
              <a:rPr lang="en-IN" b="1" dirty="0">
                <a:latin typeface="Times New Roman" pitchFamily="18" charset="0"/>
                <a:cs typeface="Times New Roman" pitchFamily="18" charset="0"/>
              </a:rPr>
              <a:t>Less: </a:t>
            </a:r>
            <a:r>
              <a:rPr lang="en-IN" dirty="0">
                <a:latin typeface="Times New Roman" pitchFamily="18" charset="0"/>
                <a:cs typeface="Times New Roman" pitchFamily="18" charset="0"/>
              </a:rPr>
              <a:t>Sundry Creditors (GST registered) as on 31.03.2022 </a:t>
            </a:r>
          </a:p>
          <a:p>
            <a:pPr algn="just">
              <a:buNone/>
            </a:pPr>
            <a:r>
              <a:rPr lang="en-IN" b="1" dirty="0">
                <a:latin typeface="Times New Roman" pitchFamily="18" charset="0"/>
                <a:cs typeface="Times New Roman" pitchFamily="18" charset="0"/>
              </a:rPr>
              <a:t>So, Total payment to registered entities</a:t>
            </a:r>
            <a:endParaRPr lang="en-IN" dirty="0">
              <a:latin typeface="Times New Roman" pitchFamily="18" charset="0"/>
              <a:cs typeface="Times New Roman" pitchFamily="18" charset="0"/>
            </a:endParaRPr>
          </a:p>
        </p:txBody>
      </p:sp>
      <p:sp>
        <p:nvSpPr>
          <p:cNvPr id="5" name="Footer Placeholder 4"/>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705233830"/>
      </p:ext>
    </p:extLst>
  </p:cSld>
  <p:clrMapOvr>
    <a:masterClrMapping/>
  </p:clrMapOvr>
</p:sld>
</file>

<file path=ppt/slides/slide8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304800" y="2133600"/>
            <a:ext cx="8382000" cy="2743200"/>
          </a:xfrm>
          <a:prstGeom prst="rect">
            <a:avLst/>
          </a:prstGeom>
          <a:blipFill>
            <a:blip r:embed="rId2" cstate="print">
              <a:grayscl/>
              <a:extLst>
                <a:ext uri="{BEBA8EAE-BF5A-486C-A8C5-ECC9F3942E4B}">
                  <a14:imgProps xmlns:a14="http://schemas.microsoft.com/office/drawing/2010/main">
                    <a14:imgLayer r:embed="rId3">
                      <a14:imgEffect>
                        <a14:artisticPhotocopy/>
                      </a14:imgEffect>
                      <a14:imgEffect>
                        <a14:brightnessContrast contrast="-40000"/>
                      </a14:imgEffect>
                    </a14:imgLayer>
                  </a14:imgProps>
                </a:ext>
              </a:extLst>
            </a:blip>
            <a:srcRect/>
            <a:stretch>
              <a:fillRect l="-11339" t="-89357" r="-12374" b="-21581"/>
            </a:stretch>
          </a:blipFill>
        </p:spPr>
        <p:txBody>
          <a:bodyPr wrap="square" lIns="0" tIns="0" rIns="0" bIns="0" rtlCol="0"/>
          <a:lstStyle/>
          <a:p>
            <a:endParaRPr sz="1350"/>
          </a:p>
        </p:txBody>
      </p:sp>
      <p:sp>
        <p:nvSpPr>
          <p:cNvPr id="3" name="Rectangle 2"/>
          <p:cNvSpPr/>
          <p:nvPr/>
        </p:nvSpPr>
        <p:spPr>
          <a:xfrm>
            <a:off x="152400" y="79712"/>
            <a:ext cx="8763000" cy="5940088"/>
          </a:xfrm>
          <a:prstGeom prst="rect">
            <a:avLst/>
          </a:prstGeom>
        </p:spPr>
        <p:txBody>
          <a:bodyPr wrap="square">
            <a:spAutoFit/>
          </a:bodyPr>
          <a:lstStyle/>
          <a:p>
            <a:pPr marL="82296" algn="just"/>
            <a:r>
              <a:rPr lang="en-GB" sz="2000" b="1" dirty="0">
                <a:latin typeface="Times New Roman" panose="02020603050405020304" pitchFamily="18" charset="0"/>
                <a:cs typeface="Times New Roman" panose="02020603050405020304" pitchFamily="18" charset="0"/>
              </a:rPr>
              <a:t>Expenditure relating to entities not registered under GST (Column 7)</a:t>
            </a:r>
          </a:p>
          <a:p>
            <a:pPr marL="82296" algn="just"/>
            <a:r>
              <a:rPr lang="en-GB" sz="2000" dirty="0">
                <a:latin typeface="Times New Roman" panose="02020603050405020304" pitchFamily="18" charset="0"/>
                <a:cs typeface="Times New Roman" panose="02020603050405020304" pitchFamily="18" charset="0"/>
              </a:rPr>
              <a:t>The value of inward supply of goods and/or services received from unregistered persons should be reported here.</a:t>
            </a:r>
          </a:p>
          <a:p>
            <a:pPr marL="82296" algn="just"/>
            <a:r>
              <a:rPr lang="en-GB" sz="2000" dirty="0">
                <a:latin typeface="Times New Roman" panose="02020603050405020304" pitchFamily="18" charset="0"/>
                <a:cs typeface="Times New Roman" panose="02020603050405020304" pitchFamily="18" charset="0"/>
              </a:rPr>
              <a:t>Include here, Import of Goods or Services which are </a:t>
            </a:r>
            <a:r>
              <a:rPr lang="en-GB" sz="2000" dirty="0" err="1">
                <a:latin typeface="Times New Roman" panose="02020603050405020304" pitchFamily="18" charset="0"/>
                <a:cs typeface="Times New Roman" panose="02020603050405020304" pitchFamily="18" charset="0"/>
              </a:rPr>
              <a:t>leviable</a:t>
            </a:r>
            <a:r>
              <a:rPr lang="en-GB" sz="2000" dirty="0">
                <a:latin typeface="Times New Roman" panose="02020603050405020304" pitchFamily="18" charset="0"/>
                <a:cs typeface="Times New Roman" panose="02020603050405020304" pitchFamily="18" charset="0"/>
              </a:rPr>
              <a:t> to GST also Expenditure which may be treated as from Unregistered Person but may be from registered person.</a:t>
            </a:r>
          </a:p>
          <a:p>
            <a:pPr marL="82296" algn="just"/>
            <a:endParaRPr lang="en-GB" sz="2000" dirty="0">
              <a:latin typeface="Times New Roman" panose="02020603050405020304" pitchFamily="18" charset="0"/>
              <a:cs typeface="Times New Roman" panose="02020603050405020304" pitchFamily="18" charset="0"/>
            </a:endParaRPr>
          </a:p>
          <a:p>
            <a:pPr marL="82296" algn="just"/>
            <a:endParaRPr lang="en-GB" sz="2000" dirty="0">
              <a:latin typeface="Times New Roman" panose="02020603050405020304" pitchFamily="18" charset="0"/>
              <a:cs typeface="Times New Roman" panose="02020603050405020304" pitchFamily="18" charset="0"/>
            </a:endParaRPr>
          </a:p>
          <a:p>
            <a:pPr marL="82296" algn="just"/>
            <a:endParaRPr lang="en-GB" sz="2000" dirty="0">
              <a:latin typeface="Times New Roman" panose="02020603050405020304" pitchFamily="18" charset="0"/>
              <a:cs typeface="Times New Roman" panose="02020603050405020304" pitchFamily="18" charset="0"/>
            </a:endParaRPr>
          </a:p>
          <a:p>
            <a:pPr marL="82296" algn="just"/>
            <a:endParaRPr lang="en-GB" sz="2000" dirty="0">
              <a:latin typeface="Times New Roman" panose="02020603050405020304" pitchFamily="18" charset="0"/>
              <a:cs typeface="Times New Roman" panose="02020603050405020304" pitchFamily="18" charset="0"/>
            </a:endParaRPr>
          </a:p>
          <a:p>
            <a:pPr marL="82296" algn="just"/>
            <a:endParaRPr lang="en-GB" sz="2000" dirty="0">
              <a:latin typeface="Times New Roman" panose="02020603050405020304" pitchFamily="18" charset="0"/>
              <a:cs typeface="Times New Roman" panose="02020603050405020304" pitchFamily="18" charset="0"/>
            </a:endParaRPr>
          </a:p>
          <a:p>
            <a:pPr marL="82296" algn="just"/>
            <a:endParaRPr lang="en-GB" sz="2000" dirty="0">
              <a:latin typeface="Times New Roman" panose="02020603050405020304" pitchFamily="18" charset="0"/>
              <a:cs typeface="Times New Roman" panose="02020603050405020304" pitchFamily="18" charset="0"/>
            </a:endParaRPr>
          </a:p>
          <a:p>
            <a:pPr marL="82296" algn="just"/>
            <a:endParaRPr lang="en-GB" sz="2000" dirty="0">
              <a:latin typeface="Times New Roman" panose="02020603050405020304" pitchFamily="18" charset="0"/>
              <a:cs typeface="Times New Roman" panose="02020603050405020304" pitchFamily="18" charset="0"/>
            </a:endParaRPr>
          </a:p>
          <a:p>
            <a:pPr marL="82296" algn="just"/>
            <a:endParaRPr lang="en-GB" sz="2000" dirty="0">
              <a:latin typeface="Times New Roman" panose="02020603050405020304" pitchFamily="18" charset="0"/>
              <a:cs typeface="Times New Roman" panose="02020603050405020304" pitchFamily="18" charset="0"/>
            </a:endParaRPr>
          </a:p>
          <a:p>
            <a:pPr marL="82296" algn="just"/>
            <a:endParaRPr lang="en-GB" sz="2000" dirty="0">
              <a:latin typeface="Times New Roman" panose="02020603050405020304" pitchFamily="18" charset="0"/>
              <a:cs typeface="Times New Roman" panose="02020603050405020304" pitchFamily="18" charset="0"/>
            </a:endParaRPr>
          </a:p>
          <a:p>
            <a:pPr marL="82296" algn="just"/>
            <a:endParaRPr lang="en-GB" sz="2000" dirty="0">
              <a:latin typeface="Times New Roman" panose="02020603050405020304" pitchFamily="18" charset="0"/>
              <a:cs typeface="Times New Roman" panose="02020603050405020304" pitchFamily="18" charset="0"/>
            </a:endParaRPr>
          </a:p>
          <a:p>
            <a:pPr marL="82296" algn="just"/>
            <a:r>
              <a:rPr lang="en-GB" sz="2000" b="1" dirty="0">
                <a:latin typeface="Times New Roman" panose="02020603050405020304" pitchFamily="18" charset="0"/>
                <a:cs typeface="Times New Roman" panose="02020603050405020304" pitchFamily="18" charset="0"/>
              </a:rPr>
              <a:t>As per Revised Guidance Note 2026:</a:t>
            </a:r>
            <a:r>
              <a:rPr lang="en-GB" sz="2000" dirty="0">
                <a:latin typeface="Times New Roman" panose="02020603050405020304" pitchFamily="18" charset="0"/>
                <a:cs typeface="Times New Roman" panose="02020603050405020304" pitchFamily="18" charset="0"/>
              </a:rPr>
              <a:t> It should be ensured that the total of columns 6 (Registered) and 7 (Unregistered), tallies with the amount mentioned in column (2) (Total Expenditure).</a:t>
            </a:r>
          </a:p>
        </p:txBody>
      </p:sp>
      <p:sp>
        <p:nvSpPr>
          <p:cNvPr id="5" name="Footer Placeholder 4"/>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2002734280"/>
      </p:ext>
    </p:extLst>
  </p:cSld>
  <p:clrMapOvr>
    <a:masterClrMapping/>
  </p:clrMapOvr>
</p:sld>
</file>

<file path=ppt/slides/slide8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228600"/>
            <a:ext cx="8763000" cy="3416320"/>
          </a:xfrm>
          <a:prstGeom prst="rect">
            <a:avLst/>
          </a:prstGeom>
        </p:spPr>
        <p:txBody>
          <a:bodyPr wrap="square">
            <a:spAutoFit/>
          </a:bodyPr>
          <a:lstStyle/>
          <a:p>
            <a:pPr marL="82296" algn="just"/>
            <a:r>
              <a:rPr lang="en-GB" sz="2400" b="1" dirty="0">
                <a:latin typeface="Times New Roman" panose="02020603050405020304" pitchFamily="18" charset="0"/>
                <a:cs typeface="Times New Roman" panose="02020603050405020304" pitchFamily="18" charset="0"/>
              </a:rPr>
              <a:t>Risk of Over reporting in Table 7</a:t>
            </a:r>
          </a:p>
          <a:p>
            <a:pPr marL="82296" algn="just"/>
            <a:endParaRPr lang="en-GB" sz="2400" dirty="0">
              <a:latin typeface="Times New Roman" panose="02020603050405020304" pitchFamily="18" charset="0"/>
              <a:cs typeface="Times New Roman" panose="02020603050405020304" pitchFamily="18" charset="0"/>
            </a:endParaRPr>
          </a:p>
          <a:p>
            <a:pPr marL="82296" algn="just"/>
            <a:r>
              <a:rPr lang="en-GB" sz="2400" dirty="0">
                <a:latin typeface="Times New Roman" panose="02020603050405020304" pitchFamily="18" charset="0"/>
                <a:cs typeface="Times New Roman" panose="02020603050405020304" pitchFamily="18" charset="0"/>
              </a:rPr>
              <a:t>Over reporting of expenditure from unregistered may attract scrutiny.</a:t>
            </a:r>
          </a:p>
          <a:p>
            <a:pPr marL="82296" algn="just"/>
            <a:endParaRPr lang="en-GB" sz="2400" dirty="0">
              <a:latin typeface="Times New Roman" panose="02020603050405020304" pitchFamily="18" charset="0"/>
              <a:cs typeface="Times New Roman" panose="02020603050405020304" pitchFamily="18" charset="0"/>
            </a:endParaRPr>
          </a:p>
          <a:p>
            <a:pPr marL="82296" algn="just"/>
            <a:r>
              <a:rPr lang="en-GB" sz="2400" dirty="0">
                <a:latin typeface="Times New Roman" panose="02020603050405020304" pitchFamily="18" charset="0"/>
                <a:cs typeface="Times New Roman" panose="02020603050405020304" pitchFamily="18" charset="0"/>
              </a:rPr>
              <a:t>A disclosure for Table 7 about possibility of inaccuracy due to reasons listed above should be given in Form 3CD.</a:t>
            </a:r>
          </a:p>
          <a:p>
            <a:pPr marL="82296" algn="just"/>
            <a:endParaRPr lang="en-GB" sz="2400" dirty="0">
              <a:latin typeface="Times New Roman" panose="02020603050405020304" pitchFamily="18" charset="0"/>
              <a:cs typeface="Times New Roman" panose="02020603050405020304" pitchFamily="18" charset="0"/>
            </a:endParaRPr>
          </a:p>
          <a:p>
            <a:pPr marL="82296" algn="just"/>
            <a:r>
              <a:rPr lang="en-GB" sz="2400" dirty="0">
                <a:latin typeface="Times New Roman" panose="02020603050405020304" pitchFamily="18" charset="0"/>
                <a:cs typeface="Times New Roman" panose="02020603050405020304" pitchFamily="18" charset="0"/>
              </a:rPr>
              <a:t>A declaration should be taken from the </a:t>
            </a:r>
            <a:r>
              <a:rPr lang="en-GB" sz="2400" dirty="0" err="1">
                <a:latin typeface="Times New Roman" panose="02020603050405020304" pitchFamily="18" charset="0"/>
                <a:cs typeface="Times New Roman" panose="02020603050405020304" pitchFamily="18" charset="0"/>
              </a:rPr>
              <a:t>auditee</a:t>
            </a:r>
            <a:r>
              <a:rPr lang="en-GB" sz="2400" dirty="0">
                <a:latin typeface="Times New Roman" panose="02020603050405020304" pitchFamily="18" charset="0"/>
                <a:cs typeface="Times New Roman" panose="02020603050405020304" pitchFamily="18" charset="0"/>
              </a:rPr>
              <a:t> that he has not recorded GSTIN where ITC has not been claimed</a:t>
            </a:r>
            <a:endParaRPr lang="en-IN" sz="240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2826389882"/>
      </p:ext>
    </p:extLst>
  </p:cSld>
  <p:clrMapOvr>
    <a:masterClrMapping/>
  </p:clrMapOvr>
</p:sld>
</file>

<file path=ppt/slides/slide8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28600" y="468086"/>
            <a:ext cx="8686800" cy="5410200"/>
          </a:xfrm>
          <a:prstGeom prst="rect">
            <a:avLst/>
          </a:prstGeom>
          <a:blipFill>
            <a:blip r:embed="rId2" cstate="print">
              <a:grayscl/>
            </a:blip>
            <a:srcRect/>
            <a:stretch>
              <a:fillRect l="-10969" t="-29038" r="-9944" b="-10940"/>
            </a:stretch>
          </a:blipFill>
        </p:spPr>
        <p:txBody>
          <a:bodyPr wrap="square" lIns="0" tIns="0" rIns="0" bIns="0" rtlCol="0"/>
          <a:lstStyle/>
          <a:p>
            <a:endParaRPr sz="1350"/>
          </a:p>
        </p:txBody>
      </p:sp>
      <p:sp>
        <p:nvSpPr>
          <p:cNvPr id="3" name="Rectangle 2"/>
          <p:cNvSpPr/>
          <p:nvPr/>
        </p:nvSpPr>
        <p:spPr>
          <a:xfrm>
            <a:off x="43544" y="76200"/>
            <a:ext cx="3698833" cy="492443"/>
          </a:xfrm>
          <a:prstGeom prst="rect">
            <a:avLst/>
          </a:prstGeom>
        </p:spPr>
        <p:txBody>
          <a:bodyPr wrap="none">
            <a:spAutoFit/>
          </a:bodyPr>
          <a:lstStyle/>
          <a:p>
            <a:pPr marL="82296" algn="just"/>
            <a:r>
              <a:rPr lang="en-GB" sz="2600" b="1" dirty="0">
                <a:latin typeface="Times New Roman" panose="02020603050405020304" pitchFamily="18" charset="0"/>
                <a:cs typeface="Times New Roman" panose="02020603050405020304" pitchFamily="18" charset="0"/>
              </a:rPr>
              <a:t>Support from GSTR 2A</a:t>
            </a:r>
          </a:p>
        </p:txBody>
      </p:sp>
      <p:sp>
        <p:nvSpPr>
          <p:cNvPr id="5" name="Footer Placeholder 4"/>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777842714"/>
      </p:ext>
    </p:extLst>
  </p:cSld>
  <p:clrMapOvr>
    <a:masterClrMapping/>
  </p:clrMapOvr>
</p:sld>
</file>

<file path=ppt/slides/slide8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a:xfrm>
            <a:off x="304800" y="381000"/>
            <a:ext cx="8534399" cy="5347130"/>
          </a:xfrm>
          <a:prstGeom prst="rect">
            <a:avLst/>
          </a:prstGeom>
        </p:spPr>
        <p:txBody>
          <a:bodyPr>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09728" indent="0" algn="just">
              <a:buNone/>
            </a:pPr>
            <a:r>
              <a:rPr lang="en-IN" sz="2400" b="1" dirty="0">
                <a:latin typeface="Times New Roman" panose="02020603050405020304" pitchFamily="18" charset="0"/>
                <a:cs typeface="Times New Roman" panose="02020603050405020304" pitchFamily="18" charset="0"/>
              </a:rPr>
              <a:t>GSTR 2A Reconciliation </a:t>
            </a:r>
          </a:p>
          <a:p>
            <a:pPr algn="just">
              <a:buFont typeface="Wingdings" panose="05000000000000000000" pitchFamily="2" charset="2"/>
              <a:buChar char="Ø"/>
            </a:pPr>
            <a:r>
              <a:rPr lang="en-GB" sz="2400" dirty="0">
                <a:latin typeface="Times New Roman" pitchFamily="18" charset="0"/>
                <a:cs typeface="Times New Roman" pitchFamily="18" charset="0"/>
              </a:rPr>
              <a:t>Checking of GSTR-2A thoroughly</a:t>
            </a:r>
          </a:p>
          <a:p>
            <a:pPr algn="just">
              <a:buFont typeface="Wingdings" panose="05000000000000000000" pitchFamily="2" charset="2"/>
              <a:buChar char="Ø"/>
            </a:pPr>
            <a:r>
              <a:rPr lang="en-GB" sz="2400" dirty="0">
                <a:latin typeface="Times New Roman" pitchFamily="18" charset="0"/>
                <a:cs typeface="Times New Roman" pitchFamily="18" charset="0"/>
              </a:rPr>
              <a:t>To identify the Purchases unaccounted in Books of accounts</a:t>
            </a:r>
          </a:p>
          <a:p>
            <a:pPr algn="just">
              <a:buFont typeface="Wingdings" panose="05000000000000000000" pitchFamily="2" charset="2"/>
              <a:buChar char="Ø"/>
            </a:pPr>
            <a:r>
              <a:rPr lang="en-GB" sz="2400" dirty="0">
                <a:latin typeface="Times New Roman" pitchFamily="18" charset="0"/>
                <a:cs typeface="Times New Roman" pitchFamily="18" charset="0"/>
              </a:rPr>
              <a:t>To Identify the purchases which are not reported /short reported by suppliers.</a:t>
            </a:r>
          </a:p>
          <a:p>
            <a:pPr algn="just">
              <a:buFont typeface="Wingdings" panose="05000000000000000000" pitchFamily="2" charset="2"/>
              <a:buChar char="Ø"/>
            </a:pPr>
            <a:r>
              <a:rPr lang="en-GB" sz="2400" dirty="0">
                <a:latin typeface="Times New Roman" pitchFamily="18" charset="0"/>
                <a:cs typeface="Times New Roman" pitchFamily="18" charset="0"/>
              </a:rPr>
              <a:t>To identify the purchase which are reported but having difference in amount /tax.</a:t>
            </a:r>
          </a:p>
          <a:p>
            <a:pPr algn="just">
              <a:buFont typeface="Wingdings" panose="05000000000000000000" pitchFamily="2" charset="2"/>
              <a:buChar char="Ø"/>
            </a:pPr>
            <a:r>
              <a:rPr lang="en-GB" sz="2400" dirty="0">
                <a:latin typeface="Times New Roman" pitchFamily="18" charset="0"/>
                <a:cs typeface="Times New Roman" pitchFamily="18" charset="0"/>
              </a:rPr>
              <a:t>Helps it taking timely rectification steps / follow up</a:t>
            </a:r>
            <a:endParaRPr lang="en-IN" sz="2400" dirty="0">
              <a:latin typeface="Times New Roman" pitchFamily="18" charset="0"/>
              <a:cs typeface="Times New Roman" pitchFamily="18" charset="0"/>
            </a:endParaRPr>
          </a:p>
        </p:txBody>
      </p:sp>
      <p:sp>
        <p:nvSpPr>
          <p:cNvPr id="3" name="Footer Placeholder 2"/>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583075936"/>
      </p:ext>
    </p:extLst>
  </p:cSld>
  <p:clrMapOvr>
    <a:masterClrMapping/>
  </p:clrMapOvr>
</p:sld>
</file>

<file path=ppt/slides/slide8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495300" y="415291"/>
            <a:ext cx="8229600" cy="323165"/>
          </a:xfrm>
          <a:prstGeom prst="rect">
            <a:avLst/>
          </a:prstGeom>
        </p:spPr>
        <p:txBody>
          <a:bodyPr>
            <a:noAutofit/>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r>
              <a:rPr lang="en-GB" sz="2400" dirty="0">
                <a:solidFill>
                  <a:schemeClr val="tx1"/>
                </a:solidFill>
                <a:latin typeface="Times New Roman" panose="02020603050405020304" pitchFamily="18" charset="0"/>
                <a:cs typeface="Times New Roman" panose="02020603050405020304" pitchFamily="18" charset="0"/>
              </a:rPr>
              <a:t>Check List - Data of </a:t>
            </a:r>
            <a:r>
              <a:rPr lang="en-GB" sz="2400" dirty="0" err="1">
                <a:solidFill>
                  <a:schemeClr val="tx1"/>
                </a:solidFill>
                <a:latin typeface="Times New Roman" panose="02020603050405020304" pitchFamily="18" charset="0"/>
                <a:cs typeface="Times New Roman" panose="02020603050405020304" pitchFamily="18" charset="0"/>
              </a:rPr>
              <a:t>Auditee</a:t>
            </a:r>
            <a:endParaRPr lang="en-IN" sz="2400" dirty="0">
              <a:solidFill>
                <a:schemeClr val="tx1"/>
              </a:solidFill>
              <a:latin typeface="Times New Roman" panose="02020603050405020304" pitchFamily="18" charset="0"/>
              <a:cs typeface="Times New Roman" panose="02020603050405020304" pitchFamily="18" charset="0"/>
            </a:endParaRPr>
          </a:p>
        </p:txBody>
      </p:sp>
      <p:sp>
        <p:nvSpPr>
          <p:cNvPr id="5" name="Content Placeholder 2"/>
          <p:cNvSpPr txBox="1">
            <a:spLocks/>
          </p:cNvSpPr>
          <p:nvPr/>
        </p:nvSpPr>
        <p:spPr>
          <a:xfrm>
            <a:off x="481884" y="1066800"/>
            <a:ext cx="8357315" cy="4661330"/>
          </a:xfrm>
          <a:prstGeom prst="rect">
            <a:avLst/>
          </a:prstGeom>
        </p:spPr>
        <p:txBody>
          <a:bodyPr>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algn="just">
              <a:buFont typeface="Wingdings 3"/>
              <a:buNone/>
            </a:pPr>
            <a:r>
              <a:rPr lang="en-GB" sz="2400" dirty="0">
                <a:latin typeface="Times New Roman" pitchFamily="18" charset="0"/>
                <a:cs typeface="Times New Roman" pitchFamily="18" charset="0"/>
              </a:rPr>
              <a:t>The Tax auditor should verify the details furnished with the underlying document on a test check basis and retain the same as part of his working papers :</a:t>
            </a:r>
            <a:endParaRPr lang="en-IN" sz="2400" dirty="0">
              <a:latin typeface="Times New Roman" pitchFamily="18" charset="0"/>
              <a:cs typeface="Times New Roman" pitchFamily="18" charset="0"/>
            </a:endParaRPr>
          </a:p>
          <a:p>
            <a:pPr algn="just">
              <a:buFont typeface="Wingdings 3"/>
              <a:buNone/>
            </a:pPr>
            <a:endParaRPr lang="en-IN" sz="2400" dirty="0">
              <a:latin typeface="Times New Roman" pitchFamily="18" charset="0"/>
              <a:cs typeface="Times New Roman" pitchFamily="18" charset="0"/>
            </a:endParaRPr>
          </a:p>
          <a:p>
            <a:pPr algn="just">
              <a:buFont typeface="Wingdings 3"/>
              <a:buNone/>
            </a:pPr>
            <a:endParaRPr lang="en-IN" sz="2400" dirty="0">
              <a:latin typeface="Times New Roman" pitchFamily="18" charset="0"/>
              <a:cs typeface="Times New Roman" pitchFamily="18" charset="0"/>
            </a:endParaRPr>
          </a:p>
        </p:txBody>
      </p:sp>
      <p:graphicFrame>
        <p:nvGraphicFramePr>
          <p:cNvPr id="6" name="Content Placeholder 1"/>
          <p:cNvGraphicFramePr>
            <a:graphicFrameLocks/>
          </p:cNvGraphicFramePr>
          <p:nvPr>
            <p:extLst>
              <p:ext uri="{D42A27DB-BD31-4B8C-83A1-F6EECF244321}">
                <p14:modId xmlns:p14="http://schemas.microsoft.com/office/powerpoint/2010/main" val="969117152"/>
              </p:ext>
            </p:extLst>
          </p:nvPr>
        </p:nvGraphicFramePr>
        <p:xfrm>
          <a:off x="762000" y="2286000"/>
          <a:ext cx="7772401" cy="1447800"/>
        </p:xfrm>
        <a:graphic>
          <a:graphicData uri="http://schemas.openxmlformats.org/drawingml/2006/table">
            <a:tbl>
              <a:tblPr firstRow="1" bandRow="1">
                <a:tableStyleId>{5C22544A-7EE6-4342-B048-85BDC9FD1C3A}</a:tableStyleId>
              </a:tblPr>
              <a:tblGrid>
                <a:gridCol w="1146750">
                  <a:extLst>
                    <a:ext uri="{9D8B030D-6E8A-4147-A177-3AD203B41FA5}">
                      <a16:colId xmlns:a16="http://schemas.microsoft.com/office/drawing/2014/main" val="20000"/>
                    </a:ext>
                  </a:extLst>
                </a:gridCol>
                <a:gridCol w="891914">
                  <a:extLst>
                    <a:ext uri="{9D8B030D-6E8A-4147-A177-3AD203B41FA5}">
                      <a16:colId xmlns:a16="http://schemas.microsoft.com/office/drawing/2014/main" val="20001"/>
                    </a:ext>
                  </a:extLst>
                </a:gridCol>
                <a:gridCol w="700790">
                  <a:extLst>
                    <a:ext uri="{9D8B030D-6E8A-4147-A177-3AD203B41FA5}">
                      <a16:colId xmlns:a16="http://schemas.microsoft.com/office/drawing/2014/main" val="20002"/>
                    </a:ext>
                  </a:extLst>
                </a:gridCol>
                <a:gridCol w="1083039">
                  <a:extLst>
                    <a:ext uri="{9D8B030D-6E8A-4147-A177-3AD203B41FA5}">
                      <a16:colId xmlns:a16="http://schemas.microsoft.com/office/drawing/2014/main" val="20003"/>
                    </a:ext>
                  </a:extLst>
                </a:gridCol>
                <a:gridCol w="1035258">
                  <a:extLst>
                    <a:ext uri="{9D8B030D-6E8A-4147-A177-3AD203B41FA5}">
                      <a16:colId xmlns:a16="http://schemas.microsoft.com/office/drawing/2014/main" val="20004"/>
                    </a:ext>
                  </a:extLst>
                </a:gridCol>
                <a:gridCol w="971550">
                  <a:extLst>
                    <a:ext uri="{9D8B030D-6E8A-4147-A177-3AD203B41FA5}">
                      <a16:colId xmlns:a16="http://schemas.microsoft.com/office/drawing/2014/main" val="20005"/>
                    </a:ext>
                  </a:extLst>
                </a:gridCol>
                <a:gridCol w="971550">
                  <a:extLst>
                    <a:ext uri="{9D8B030D-6E8A-4147-A177-3AD203B41FA5}">
                      <a16:colId xmlns:a16="http://schemas.microsoft.com/office/drawing/2014/main" val="20006"/>
                    </a:ext>
                  </a:extLst>
                </a:gridCol>
                <a:gridCol w="971550">
                  <a:extLst>
                    <a:ext uri="{9D8B030D-6E8A-4147-A177-3AD203B41FA5}">
                      <a16:colId xmlns:a16="http://schemas.microsoft.com/office/drawing/2014/main" val="20007"/>
                    </a:ext>
                  </a:extLst>
                </a:gridCol>
              </a:tblGrid>
              <a:tr h="1006666">
                <a:tc>
                  <a:txBody>
                    <a:bodyPr/>
                    <a:lstStyle/>
                    <a:p>
                      <a:r>
                        <a:rPr lang="en-GB" sz="1400" b="1" dirty="0">
                          <a:solidFill>
                            <a:schemeClr val="tx1"/>
                          </a:solidFill>
                          <a:latin typeface="Times New Roman" panose="02020603050405020304" pitchFamily="18" charset="0"/>
                          <a:cs typeface="Times New Roman" panose="02020603050405020304" pitchFamily="18" charset="0"/>
                        </a:rPr>
                        <a:t>Expenditure head</a:t>
                      </a:r>
                      <a:endParaRPr lang="en-IN" sz="14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tc>
                <a:tc>
                  <a:txBody>
                    <a:bodyPr/>
                    <a:lstStyle/>
                    <a:p>
                      <a:r>
                        <a:rPr lang="en-GB" sz="1400" b="1" dirty="0">
                          <a:solidFill>
                            <a:schemeClr val="tx1"/>
                          </a:solidFill>
                          <a:latin typeface="Times New Roman" panose="02020603050405020304" pitchFamily="18" charset="0"/>
                          <a:cs typeface="Times New Roman" panose="02020603050405020304" pitchFamily="18" charset="0"/>
                        </a:rPr>
                        <a:t>Name of the entity to whom payment is made</a:t>
                      </a:r>
                      <a:endParaRPr lang="en-IN" sz="14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tc>
                <a:tc>
                  <a:txBody>
                    <a:bodyPr/>
                    <a:lstStyle/>
                    <a:p>
                      <a:r>
                        <a:rPr lang="en-IN" sz="1400" b="1" dirty="0">
                          <a:solidFill>
                            <a:schemeClr val="tx1"/>
                          </a:solidFill>
                          <a:latin typeface="Times New Roman" panose="02020603050405020304" pitchFamily="18" charset="0"/>
                          <a:cs typeface="Times New Roman" panose="02020603050405020304" pitchFamily="18" charset="0"/>
                        </a:rPr>
                        <a:t>GSTIN of the entity </a:t>
                      </a:r>
                    </a:p>
                  </a:txBody>
                  <a:tcPr marL="68580" marR="68580" marT="34290" marB="34290"/>
                </a:tc>
                <a:tc>
                  <a:txBody>
                    <a:bodyPr/>
                    <a:lstStyle/>
                    <a:p>
                      <a:r>
                        <a:rPr lang="en-GB" sz="1400" b="1" dirty="0">
                          <a:solidFill>
                            <a:schemeClr val="tx1"/>
                          </a:solidFill>
                          <a:latin typeface="Times New Roman" panose="02020603050405020304" pitchFamily="18" charset="0"/>
                          <a:cs typeface="Times New Roman" panose="02020603050405020304" pitchFamily="18" charset="0"/>
                        </a:rPr>
                        <a:t>Value debited to expenditure account</a:t>
                      </a:r>
                      <a:endParaRPr lang="en-IN" sz="14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tc>
                <a:tc>
                  <a:txBody>
                    <a:bodyPr/>
                    <a:lstStyle/>
                    <a:p>
                      <a:r>
                        <a:rPr lang="en-GB" sz="1400" b="1" dirty="0">
                          <a:solidFill>
                            <a:schemeClr val="tx1"/>
                          </a:solidFill>
                          <a:latin typeface="Times New Roman" panose="02020603050405020304" pitchFamily="18" charset="0"/>
                          <a:cs typeface="Times New Roman" panose="02020603050405020304" pitchFamily="18" charset="0"/>
                        </a:rPr>
                        <a:t>Value for which input tax credit is taken</a:t>
                      </a:r>
                      <a:endParaRPr lang="en-IN" sz="14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tc>
                <a:tc>
                  <a:txBody>
                    <a:bodyPr/>
                    <a:lstStyle/>
                    <a:p>
                      <a:r>
                        <a:rPr lang="en-GB" sz="1400" b="1" dirty="0">
                          <a:solidFill>
                            <a:schemeClr val="tx1"/>
                          </a:solidFill>
                          <a:latin typeface="Times New Roman" panose="02020603050405020304" pitchFamily="18" charset="0"/>
                          <a:cs typeface="Times New Roman" panose="02020603050405020304" pitchFamily="18" charset="0"/>
                        </a:rPr>
                        <a:t>Total amount paid to the vendor</a:t>
                      </a:r>
                      <a:endParaRPr lang="en-IN" sz="1400" b="1" dirty="0">
                        <a:solidFill>
                          <a:schemeClr val="tx1"/>
                        </a:solidFill>
                        <a:latin typeface="Times New Roman" panose="02020603050405020304" pitchFamily="18" charset="0"/>
                        <a:cs typeface="Times New Roman" panose="02020603050405020304" pitchFamily="18" charset="0"/>
                      </a:endParaRPr>
                    </a:p>
                  </a:txBody>
                  <a:tcPr marL="68580" marR="68580" marT="34290" marB="34290"/>
                </a:tc>
                <a:tc>
                  <a:txBody>
                    <a:bodyPr/>
                    <a:lstStyle/>
                    <a:p>
                      <a:r>
                        <a:rPr lang="en-IN" sz="1400" b="1" dirty="0">
                          <a:solidFill>
                            <a:schemeClr val="tx1"/>
                          </a:solidFill>
                          <a:latin typeface="Times New Roman" panose="02020603050405020304" pitchFamily="18" charset="0"/>
                          <a:cs typeface="Times New Roman" panose="02020603050405020304" pitchFamily="18" charset="0"/>
                        </a:rPr>
                        <a:t>Reason for NIL GST</a:t>
                      </a:r>
                    </a:p>
                  </a:txBody>
                  <a:tcPr marL="68580" marR="68580" marT="34290" marB="34290"/>
                </a:tc>
                <a:tc>
                  <a:txBody>
                    <a:bodyPr/>
                    <a:lstStyle/>
                    <a:p>
                      <a:r>
                        <a:rPr lang="en-IN" sz="1400" b="1" dirty="0">
                          <a:solidFill>
                            <a:schemeClr val="tx1"/>
                          </a:solidFill>
                          <a:latin typeface="Times New Roman" panose="02020603050405020304" pitchFamily="18" charset="0"/>
                          <a:cs typeface="Times New Roman" panose="02020603050405020304" pitchFamily="18" charset="0"/>
                        </a:rPr>
                        <a:t>General Remarks, if any</a:t>
                      </a:r>
                    </a:p>
                  </a:txBody>
                  <a:tcPr marL="68580" marR="68580" marT="34290" marB="34290"/>
                </a:tc>
                <a:extLst>
                  <a:ext uri="{0D108BD9-81ED-4DB2-BD59-A6C34878D82A}">
                    <a16:rowId xmlns:a16="http://schemas.microsoft.com/office/drawing/2014/main" val="10000"/>
                  </a:ext>
                </a:extLst>
              </a:tr>
              <a:tr h="288734">
                <a:tc>
                  <a:txBody>
                    <a:bodyPr/>
                    <a:lstStyle/>
                    <a:p>
                      <a:endParaRPr lang="en-IN" sz="1600" dirty="0"/>
                    </a:p>
                  </a:txBody>
                  <a:tcPr marL="68580" marR="68580" marT="34290" marB="34290"/>
                </a:tc>
                <a:tc>
                  <a:txBody>
                    <a:bodyPr/>
                    <a:lstStyle/>
                    <a:p>
                      <a:endParaRPr lang="en-IN" sz="1600" dirty="0"/>
                    </a:p>
                  </a:txBody>
                  <a:tcPr marL="68580" marR="68580" marT="34290" marB="34290"/>
                </a:tc>
                <a:tc>
                  <a:txBody>
                    <a:bodyPr/>
                    <a:lstStyle/>
                    <a:p>
                      <a:endParaRPr lang="en-IN" sz="1600"/>
                    </a:p>
                  </a:txBody>
                  <a:tcPr marL="68580" marR="68580" marT="34290" marB="34290"/>
                </a:tc>
                <a:tc>
                  <a:txBody>
                    <a:bodyPr/>
                    <a:lstStyle/>
                    <a:p>
                      <a:endParaRPr lang="en-IN" sz="1600"/>
                    </a:p>
                  </a:txBody>
                  <a:tcPr marL="68580" marR="68580" marT="34290" marB="34290"/>
                </a:tc>
                <a:tc>
                  <a:txBody>
                    <a:bodyPr/>
                    <a:lstStyle/>
                    <a:p>
                      <a:endParaRPr lang="en-IN" sz="1600"/>
                    </a:p>
                  </a:txBody>
                  <a:tcPr marL="68580" marR="68580" marT="34290" marB="34290"/>
                </a:tc>
                <a:tc>
                  <a:txBody>
                    <a:bodyPr/>
                    <a:lstStyle/>
                    <a:p>
                      <a:endParaRPr lang="en-IN" sz="1600"/>
                    </a:p>
                  </a:txBody>
                  <a:tcPr marL="68580" marR="68580" marT="34290" marB="34290"/>
                </a:tc>
                <a:tc>
                  <a:txBody>
                    <a:bodyPr/>
                    <a:lstStyle/>
                    <a:p>
                      <a:endParaRPr lang="en-IN" sz="1600"/>
                    </a:p>
                  </a:txBody>
                  <a:tcPr marL="68580" marR="68580" marT="34290" marB="34290"/>
                </a:tc>
                <a:tc>
                  <a:txBody>
                    <a:bodyPr/>
                    <a:lstStyle/>
                    <a:p>
                      <a:endParaRPr lang="en-IN" sz="1600" dirty="0"/>
                    </a:p>
                  </a:txBody>
                  <a:tcPr marL="68580" marR="68580" marT="34290" marB="34290"/>
                </a:tc>
                <a:extLst>
                  <a:ext uri="{0D108BD9-81ED-4DB2-BD59-A6C34878D82A}">
                    <a16:rowId xmlns:a16="http://schemas.microsoft.com/office/drawing/2014/main" val="10001"/>
                  </a:ext>
                </a:extLst>
              </a:tr>
            </a:tbl>
          </a:graphicData>
        </a:graphic>
      </p:graphicFrame>
      <p:sp>
        <p:nvSpPr>
          <p:cNvPr id="3" name="Footer Placeholder 2"/>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1397165978"/>
      </p:ext>
    </p:extLst>
  </p:cSld>
  <p:clrMapOvr>
    <a:masterClrMapping/>
  </p:clrMapOvr>
</p:sld>
</file>

<file path=ppt/slides/slide8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209800"/>
            <a:ext cx="8763000" cy="1708160"/>
          </a:xfrm>
        </p:spPr>
        <p:txBody>
          <a:bodyPr>
            <a:noAutofit/>
          </a:bodyPr>
          <a:lstStyle/>
          <a:p>
            <a:pPr algn="ctr"/>
            <a:r>
              <a:rPr lang="en-GB" sz="4400" dirty="0">
                <a:solidFill>
                  <a:schemeClr val="tx1"/>
                </a:solidFill>
                <a:latin typeface="Times New Roman" panose="02020603050405020304" pitchFamily="18" charset="0"/>
                <a:cs typeface="Times New Roman" panose="02020603050405020304" pitchFamily="18" charset="0"/>
              </a:rPr>
              <a:t>How will you help GST Consultants</a:t>
            </a:r>
            <a:br>
              <a:rPr lang="en-GB" sz="2000" dirty="0">
                <a:solidFill>
                  <a:schemeClr val="tx1"/>
                </a:solidFill>
                <a:latin typeface="Times New Roman" panose="02020603050405020304" pitchFamily="18" charset="0"/>
                <a:cs typeface="Times New Roman" panose="02020603050405020304" pitchFamily="18" charset="0"/>
              </a:rPr>
            </a:br>
            <a:endParaRPr lang="en-IN" sz="2000" dirty="0">
              <a:solidFill>
                <a:schemeClr val="tx1"/>
              </a:solidFill>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45924727"/>
      </p:ext>
    </p:extLst>
  </p:cSld>
  <p:clrMapOvr>
    <a:masterClrMapping/>
  </p:clrMapOvr>
</p:sld>
</file>

<file path=ppt/slides/slide8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74171" y="533400"/>
            <a:ext cx="8763000" cy="5791200"/>
          </a:xfrm>
          <a:prstGeom prst="rect">
            <a:avLst/>
          </a:prstGeom>
          <a:blipFill>
            <a:blip r:embed="rId2" cstate="print">
              <a:grayscl/>
            </a:blip>
            <a:srcRect/>
            <a:stretch>
              <a:fillRect l="-12162" t="-25500" r="-50000" b="-9500"/>
            </a:stretch>
          </a:blipFill>
        </p:spPr>
        <p:txBody>
          <a:bodyPr wrap="square" lIns="0" tIns="0" rIns="0" bIns="0" rtlCol="0"/>
          <a:lstStyle/>
          <a:p>
            <a:endParaRPr sz="1350"/>
          </a:p>
        </p:txBody>
      </p:sp>
      <p:sp>
        <p:nvSpPr>
          <p:cNvPr id="3" name="Title 1"/>
          <p:cNvSpPr txBox="1">
            <a:spLocks/>
          </p:cNvSpPr>
          <p:nvPr/>
        </p:nvSpPr>
        <p:spPr>
          <a:xfrm>
            <a:off x="174171" y="21771"/>
            <a:ext cx="8763000" cy="685800"/>
          </a:xfrm>
          <a:prstGeom prst="rect">
            <a:avLst/>
          </a:prstGeom>
        </p:spPr>
        <p:txBody>
          <a:bodyPr>
            <a:noAutofit/>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r>
              <a:rPr lang="en-GB" sz="3200" dirty="0">
                <a:solidFill>
                  <a:schemeClr val="tx1"/>
                </a:solidFill>
                <a:latin typeface="Times New Roman" panose="02020603050405020304" pitchFamily="18" charset="0"/>
                <a:cs typeface="Times New Roman" panose="02020603050405020304" pitchFamily="18" charset="0"/>
              </a:rPr>
              <a:t>Table - 14 GSTR 9C</a:t>
            </a:r>
            <a:endParaRPr lang="en-IN" sz="1400" dirty="0">
              <a:solidFill>
                <a:schemeClr val="tx1"/>
              </a:solidFill>
              <a:latin typeface="Times New Roman" panose="02020603050405020304" pitchFamily="18" charset="0"/>
              <a:cs typeface="Times New Roman" panose="02020603050405020304" pitchFamily="18" charset="0"/>
            </a:endParaRPr>
          </a:p>
        </p:txBody>
      </p:sp>
      <p:sp>
        <p:nvSpPr>
          <p:cNvPr id="5" name="Footer Placeholder 4"/>
          <p:cNvSpPr>
            <a:spLocks noGrp="1"/>
          </p:cNvSpPr>
          <p:nvPr>
            <p:ph type="ftr" sz="quarter" idx="11"/>
          </p:nvPr>
        </p:nvSpPr>
        <p:spPr/>
        <p:txBody>
          <a:bodyPr/>
          <a:lstStyle/>
          <a:p>
            <a:r>
              <a:rPr lang="en-IN"/>
              <a:t>H.C.Khincha &amp; Co</a:t>
            </a:r>
            <a:endParaRPr lang="en-US"/>
          </a:p>
        </p:txBody>
      </p:sp>
    </p:spTree>
    <p:extLst>
      <p:ext uri="{BB962C8B-B14F-4D97-AF65-F5344CB8AC3E}">
        <p14:creationId xmlns:p14="http://schemas.microsoft.com/office/powerpoint/2010/main" val="334887927"/>
      </p:ext>
    </p:extLst>
  </p:cSld>
  <p:clrMapOvr>
    <a:masterClrMapping/>
  </p:clrMapOvr>
</p:sld>
</file>

<file path=ppt/slides/slide8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260648"/>
            <a:ext cx="8610600" cy="5541264"/>
          </a:xfrm>
        </p:spPr>
        <p:txBody>
          <a:bodyPr>
            <a:noAutofit/>
          </a:bodyPr>
          <a:lstStyle/>
          <a:p>
            <a:pPr marL="0" indent="0" algn="just">
              <a:buNone/>
            </a:pPr>
            <a:r>
              <a:rPr lang="en-GB" sz="2200" b="1" dirty="0">
                <a:latin typeface="Times New Roman" panose="02020603050405020304" pitchFamily="18" charset="0"/>
                <a:cs typeface="Times New Roman" panose="02020603050405020304" pitchFamily="18" charset="0"/>
              </a:rPr>
              <a:t>Whether non-cash items should be considered as part of expenditure for Column 2 reporting like depreciation / loss of sale of fixed assets etc.?</a:t>
            </a:r>
          </a:p>
          <a:p>
            <a:pPr marL="0" indent="0" algn="just">
              <a:buNone/>
            </a:pPr>
            <a:r>
              <a:rPr lang="en-GB" sz="2200" dirty="0">
                <a:latin typeface="Times New Roman" panose="02020603050405020304" pitchFamily="18" charset="0"/>
                <a:cs typeface="Times New Roman" panose="02020603050405020304" pitchFamily="18" charset="0"/>
              </a:rPr>
              <a:t>The reporting requirement of Clause 44 is to provide details of expenditure from GST registered vendors and unregistered vendors. Non cash items like depreciation / loss on sale or discard of property plant &amp; equipment / unrealized losses / impairments or the like are expenditure not in the nature of supply and hence should not form part of any Column from 3 to 7.</a:t>
            </a:r>
          </a:p>
          <a:p>
            <a:pPr marL="0" indent="0" algn="just">
              <a:buNone/>
            </a:pPr>
            <a:r>
              <a:rPr lang="en-GB" sz="2200" dirty="0">
                <a:latin typeface="Times New Roman" panose="02020603050405020304" pitchFamily="18" charset="0"/>
                <a:cs typeface="Times New Roman" panose="02020603050405020304" pitchFamily="18" charset="0"/>
              </a:rPr>
              <a:t>Schedule III to the CGST Act, 2017 lists out activities or transactions which are treated neither as a supply of goods nor a supply of services and thus expenditure incurred in respect of such activities need not be reported under this clause in any of the columns from 3 to 7.</a:t>
            </a:r>
          </a:p>
          <a:p>
            <a:pPr marL="0" indent="0" algn="just">
              <a:buNone/>
            </a:pPr>
            <a:r>
              <a:rPr lang="en-GB" sz="2200" dirty="0">
                <a:latin typeface="Times New Roman" panose="02020603050405020304" pitchFamily="18" charset="0"/>
                <a:cs typeface="Times New Roman" panose="02020603050405020304" pitchFamily="18" charset="0"/>
              </a:rPr>
              <a:t>For example, “Services by an employee to the employer in the course of or in relation to his employment” is neither supply of goods nor supply of service and hence need not be reported.</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048316093"/>
      </p:ext>
    </p:extLst>
  </p:cSld>
  <p:clrMapOvr>
    <a:masterClrMapping/>
  </p:clrMapOvr>
</p:sld>
</file>

<file path=ppt/slides/slide8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304800"/>
            <a:ext cx="8458200" cy="5068416"/>
          </a:xfrm>
        </p:spPr>
        <p:txBody>
          <a:bodyPr>
            <a:normAutofit/>
          </a:bodyPr>
          <a:lstStyle/>
          <a:p>
            <a:pPr marL="0" indent="0" algn="just">
              <a:buNone/>
            </a:pPr>
            <a:r>
              <a:rPr lang="en-GB" sz="2400" b="1" dirty="0">
                <a:latin typeface="Times New Roman" panose="02020603050405020304" pitchFamily="18" charset="0"/>
                <a:cs typeface="Times New Roman" panose="02020603050405020304" pitchFamily="18" charset="0"/>
              </a:rPr>
              <a:t>Whether expenditure on which RCM is applicable should be included for reporting purpose?</a:t>
            </a:r>
          </a:p>
          <a:p>
            <a:pPr marL="0" indent="0" algn="just">
              <a:buNone/>
            </a:pPr>
            <a:r>
              <a:rPr lang="en-GB" sz="2400" dirty="0">
                <a:latin typeface="Times New Roman" panose="02020603050405020304" pitchFamily="18" charset="0"/>
                <a:cs typeface="Times New Roman" panose="02020603050405020304" pitchFamily="18" charset="0"/>
              </a:rPr>
              <a:t>There may be cases where a vendor is rendering services to the </a:t>
            </a:r>
            <a:r>
              <a:rPr lang="en-GB" sz="2400" dirty="0" err="1">
                <a:latin typeface="Times New Roman" panose="02020603050405020304" pitchFamily="18" charset="0"/>
                <a:cs typeface="Times New Roman" panose="02020603050405020304" pitchFamily="18" charset="0"/>
              </a:rPr>
              <a:t>Assessee</a:t>
            </a:r>
            <a:r>
              <a:rPr lang="en-GB" sz="2400" dirty="0">
                <a:latin typeface="Times New Roman" panose="02020603050405020304" pitchFamily="18" charset="0"/>
                <a:cs typeface="Times New Roman" panose="02020603050405020304" pitchFamily="18" charset="0"/>
              </a:rPr>
              <a:t> and his services are covered under RCM and hence may not raise a taxable invoice on the </a:t>
            </a:r>
            <a:r>
              <a:rPr lang="en-GB" sz="2400" dirty="0" err="1">
                <a:latin typeface="Times New Roman" panose="02020603050405020304" pitchFamily="18" charset="0"/>
                <a:cs typeface="Times New Roman" panose="02020603050405020304" pitchFamily="18" charset="0"/>
              </a:rPr>
              <a:t>Assessee</a:t>
            </a:r>
            <a:r>
              <a:rPr lang="en-GB" sz="2400" dirty="0">
                <a:latin typeface="Times New Roman" panose="02020603050405020304" pitchFamily="18" charset="0"/>
                <a:cs typeface="Times New Roman" panose="02020603050405020304" pitchFamily="18" charset="0"/>
              </a:rPr>
              <a:t>.</a:t>
            </a:r>
          </a:p>
          <a:p>
            <a:pPr marL="0" indent="0" algn="just">
              <a:buNone/>
            </a:pPr>
            <a:r>
              <a:rPr lang="en-GB" sz="2400" dirty="0">
                <a:latin typeface="Times New Roman" panose="02020603050405020304" pitchFamily="18" charset="0"/>
                <a:cs typeface="Times New Roman" panose="02020603050405020304" pitchFamily="18" charset="0"/>
              </a:rPr>
              <a:t>However, such vendor may still be registered under GST since he may be rendering other services which may not be covered in RCM and hence may have a GST registration.</a:t>
            </a:r>
          </a:p>
          <a:p>
            <a:pPr marL="0" indent="0" algn="just">
              <a:buNone/>
            </a:pPr>
            <a:r>
              <a:rPr lang="en-GB" sz="2400" dirty="0">
                <a:latin typeface="Times New Roman" panose="02020603050405020304" pitchFamily="18" charset="0"/>
                <a:cs typeface="Times New Roman" panose="02020603050405020304" pitchFamily="18" charset="0"/>
              </a:rPr>
              <a:t>As per the requirement of the clause, expenditure needs to bifurcated between registered and unregistered vendor in GST and not whether the expenditure is covered under RCM or otherwise.</a:t>
            </a:r>
          </a:p>
          <a:p>
            <a:pPr marL="0" indent="0" algn="just">
              <a:buNone/>
            </a:pPr>
            <a:r>
              <a:rPr lang="en-GB" sz="2400" dirty="0">
                <a:latin typeface="Times New Roman" panose="02020603050405020304" pitchFamily="18" charset="0"/>
                <a:cs typeface="Times New Roman" panose="02020603050405020304" pitchFamily="18" charset="0"/>
              </a:rPr>
              <a:t>Accordingly, such expenditure should be covered in column 3-6, as the case may be.</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241459766"/>
      </p:ext>
    </p:extLst>
  </p:cSld>
  <p:clrMapOvr>
    <a:masterClrMapping/>
  </p:clrMapOvr>
</p:sld>
</file>

<file path=ppt/slides/slide8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228600"/>
            <a:ext cx="8305800" cy="5181600"/>
          </a:xfrm>
        </p:spPr>
        <p:txBody>
          <a:bodyPr>
            <a:normAutofit/>
          </a:bodyPr>
          <a:lstStyle/>
          <a:p>
            <a:pPr marL="0" indent="0" algn="just">
              <a:buNone/>
            </a:pPr>
            <a:r>
              <a:rPr lang="en-GB" sz="2400" dirty="0">
                <a:latin typeface="Times New Roman" panose="02020603050405020304" pitchFamily="18" charset="0"/>
                <a:cs typeface="Times New Roman" panose="02020603050405020304" pitchFamily="18" charset="0"/>
              </a:rPr>
              <a:t>However, the </a:t>
            </a:r>
            <a:r>
              <a:rPr lang="en-GB" sz="2400" dirty="0" err="1">
                <a:latin typeface="Times New Roman" panose="02020603050405020304" pitchFamily="18" charset="0"/>
                <a:cs typeface="Times New Roman" panose="02020603050405020304" pitchFamily="18" charset="0"/>
              </a:rPr>
              <a:t>Assessee</a:t>
            </a:r>
            <a:r>
              <a:rPr lang="en-GB" sz="2400" dirty="0">
                <a:latin typeface="Times New Roman" panose="02020603050405020304" pitchFamily="18" charset="0"/>
                <a:cs typeface="Times New Roman" panose="02020603050405020304" pitchFamily="18" charset="0"/>
              </a:rPr>
              <a:t> may not have captured the registration details of the vendor covered in RCM in their accounting software. </a:t>
            </a:r>
          </a:p>
          <a:p>
            <a:pPr marL="0" indent="0" algn="just">
              <a:buNone/>
            </a:pPr>
            <a:r>
              <a:rPr lang="en-GB" sz="2400" dirty="0">
                <a:latin typeface="Times New Roman" panose="02020603050405020304" pitchFamily="18" charset="0"/>
                <a:cs typeface="Times New Roman" panose="02020603050405020304" pitchFamily="18" charset="0"/>
              </a:rPr>
              <a:t>The tax auditor under such a scenario may provide appropriate note in their tax audit report as to how such transactions have been included / excluded from reporting in Clause 44.</a:t>
            </a:r>
          </a:p>
          <a:p>
            <a:pPr marL="0" indent="0" algn="just">
              <a:buNone/>
            </a:pPr>
            <a:endParaRPr lang="en-GB" sz="240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097251706"/>
      </p:ext>
    </p:extLst>
  </p:cSld>
  <p:clrMapOvr>
    <a:masterClrMapping/>
  </p:clrMapOvr>
</p:sld>
</file>

<file path=ppt/slides/slide8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52400"/>
            <a:ext cx="8515350" cy="5715000"/>
          </a:xfrm>
        </p:spPr>
        <p:txBody>
          <a:bodyPr>
            <a:noAutofit/>
          </a:bodyPr>
          <a:lstStyle/>
          <a:p>
            <a:pPr marL="0" indent="0" algn="just">
              <a:buNone/>
            </a:pPr>
            <a:r>
              <a:rPr lang="en-GB" sz="2400" b="1" dirty="0">
                <a:latin typeface="Times New Roman" panose="02020603050405020304" pitchFamily="18" charset="0"/>
                <a:cs typeface="Times New Roman" panose="02020603050405020304" pitchFamily="18" charset="0"/>
              </a:rPr>
              <a:t>Whether expenditure including GST or excluding GST to be reported in clause 44?</a:t>
            </a:r>
          </a:p>
          <a:p>
            <a:pPr marL="0" indent="0" algn="just">
              <a:buNone/>
            </a:pPr>
            <a:r>
              <a:rPr lang="en-GB" sz="2400" dirty="0">
                <a:latin typeface="Times New Roman" panose="02020603050405020304" pitchFamily="18" charset="0"/>
                <a:cs typeface="Times New Roman" panose="02020603050405020304" pitchFamily="18" charset="0"/>
              </a:rPr>
              <a:t>Technically the word total expenditure means expenditure which is revenue or capital. </a:t>
            </a:r>
          </a:p>
          <a:p>
            <a:pPr marL="0" indent="0" algn="just">
              <a:buNone/>
            </a:pPr>
            <a:r>
              <a:rPr lang="en-GB" sz="2400" dirty="0">
                <a:latin typeface="Times New Roman" panose="02020603050405020304" pitchFamily="18" charset="0"/>
                <a:cs typeface="Times New Roman" panose="02020603050405020304" pitchFamily="18" charset="0"/>
              </a:rPr>
              <a:t>If the </a:t>
            </a:r>
            <a:r>
              <a:rPr lang="en-GB" sz="2400" dirty="0" err="1">
                <a:latin typeface="Times New Roman" panose="02020603050405020304" pitchFamily="18" charset="0"/>
                <a:cs typeface="Times New Roman" panose="02020603050405020304" pitchFamily="18" charset="0"/>
              </a:rPr>
              <a:t>Assessee</a:t>
            </a:r>
            <a:r>
              <a:rPr lang="en-GB" sz="2400" dirty="0">
                <a:latin typeface="Times New Roman" panose="02020603050405020304" pitchFamily="18" charset="0"/>
                <a:cs typeface="Times New Roman" panose="02020603050405020304" pitchFamily="18" charset="0"/>
              </a:rPr>
              <a:t> has taken ITC on expenditure, the amount of such ITC cannot be considered as expenditure since is it not claimed as such. </a:t>
            </a:r>
          </a:p>
          <a:p>
            <a:pPr marL="0" indent="0" algn="just">
              <a:buNone/>
            </a:pPr>
            <a:r>
              <a:rPr lang="en-GB" sz="2400" dirty="0">
                <a:latin typeface="Times New Roman" panose="02020603050405020304" pitchFamily="18" charset="0"/>
                <a:cs typeface="Times New Roman" panose="02020603050405020304" pitchFamily="18" charset="0"/>
              </a:rPr>
              <a:t>On the other hand, if the </a:t>
            </a:r>
            <a:r>
              <a:rPr lang="en-GB" sz="2400" dirty="0" err="1">
                <a:latin typeface="Times New Roman" panose="02020603050405020304" pitchFamily="18" charset="0"/>
                <a:cs typeface="Times New Roman" panose="02020603050405020304" pitchFamily="18" charset="0"/>
              </a:rPr>
              <a:t>Assessee</a:t>
            </a:r>
            <a:r>
              <a:rPr lang="en-GB" sz="2400" dirty="0">
                <a:latin typeface="Times New Roman" panose="02020603050405020304" pitchFamily="18" charset="0"/>
                <a:cs typeface="Times New Roman" panose="02020603050405020304" pitchFamily="18" charset="0"/>
              </a:rPr>
              <a:t> does not take ITC or there are cases of ineligible ITC and are charged to Statement of Profit and Loss, the same may be considered as expenditure since ITC is not claimed and such ITC is recognised either as revenue or capital expenditure by the </a:t>
            </a:r>
            <a:r>
              <a:rPr lang="en-GB" sz="2400" dirty="0" err="1">
                <a:latin typeface="Times New Roman" panose="02020603050405020304" pitchFamily="18" charset="0"/>
                <a:cs typeface="Times New Roman" panose="02020603050405020304" pitchFamily="18" charset="0"/>
              </a:rPr>
              <a:t>Assessee</a:t>
            </a:r>
            <a:r>
              <a:rPr lang="en-GB" sz="2400" dirty="0">
                <a:latin typeface="Times New Roman" panose="02020603050405020304" pitchFamily="18" charset="0"/>
                <a:cs typeface="Times New Roman" panose="02020603050405020304" pitchFamily="18" charset="0"/>
              </a:rPr>
              <a:t>. </a:t>
            </a:r>
          </a:p>
          <a:p>
            <a:pPr marL="0" indent="0" algn="just">
              <a:buNone/>
            </a:pPr>
            <a:r>
              <a:rPr lang="en-GB" sz="2400" dirty="0">
                <a:latin typeface="Times New Roman" panose="02020603050405020304" pitchFamily="18" charset="0"/>
                <a:cs typeface="Times New Roman" panose="02020603050405020304" pitchFamily="18" charset="0"/>
              </a:rPr>
              <a:t>The tax auditor under such a scenario may provide appropriate note in their tax audit report with regard to inclusion / exclusion of ITC in Clause 44.</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181847476"/>
      </p:ext>
    </p:extLst>
  </p:cSld>
  <p:clrMapOvr>
    <a:masterClrMapping/>
  </p:clrMapOvr>
</p:sld>
</file>

<file path=ppt/slides/slide8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228600"/>
            <a:ext cx="8534400" cy="5434608"/>
          </a:xfrm>
        </p:spPr>
        <p:txBody>
          <a:bodyPr>
            <a:noAutofit/>
          </a:bodyPr>
          <a:lstStyle/>
          <a:p>
            <a:pPr marL="0" indent="0" algn="just">
              <a:buNone/>
            </a:pPr>
            <a:r>
              <a:rPr lang="en-GB" sz="2400" b="1" dirty="0">
                <a:latin typeface="Times New Roman" panose="02020603050405020304" pitchFamily="18" charset="0"/>
                <a:cs typeface="Times New Roman" panose="02020603050405020304" pitchFamily="18" charset="0"/>
              </a:rPr>
              <a:t>It may be noted that Tax audit report consists of two parts – Form No. 3CA or 3CD and Form No. 3CD.</a:t>
            </a:r>
          </a:p>
          <a:p>
            <a:pPr marL="0" indent="0" algn="just">
              <a:buNone/>
            </a:pPr>
            <a:r>
              <a:rPr lang="en-GB" sz="2400" dirty="0">
                <a:latin typeface="Times New Roman" panose="02020603050405020304" pitchFamily="18" charset="0"/>
                <a:cs typeface="Times New Roman" panose="02020603050405020304" pitchFamily="18" charset="0"/>
              </a:rPr>
              <a:t> - Form No. 3CA / 3CB has to be there before reporting in Form NO. 3CD.</a:t>
            </a:r>
          </a:p>
          <a:p>
            <a:pPr marL="0" indent="0" algn="just">
              <a:buNone/>
            </a:pPr>
            <a:r>
              <a:rPr lang="en-GB" sz="2400" dirty="0">
                <a:latin typeface="Times New Roman" panose="02020603050405020304" pitchFamily="18" charset="0"/>
                <a:cs typeface="Times New Roman" panose="02020603050405020304" pitchFamily="18" charset="0"/>
              </a:rPr>
              <a:t>- Form No. 3CA / 3CB requires auditor to certify the figure as </a:t>
            </a:r>
            <a:r>
              <a:rPr lang="en-GB" sz="2400" b="1" u="sng" dirty="0">
                <a:latin typeface="Times New Roman" panose="02020603050405020304" pitchFamily="18" charset="0"/>
                <a:cs typeface="Times New Roman" panose="02020603050405020304" pitchFamily="18" charset="0"/>
              </a:rPr>
              <a:t>“True &amp; Correct” and not as “True and Fair”.</a:t>
            </a:r>
            <a:r>
              <a:rPr lang="en-GB" sz="2400" dirty="0">
                <a:latin typeface="Times New Roman" panose="02020603050405020304" pitchFamily="18" charset="0"/>
                <a:cs typeface="Times New Roman" panose="02020603050405020304" pitchFamily="18" charset="0"/>
              </a:rPr>
              <a:t> </a:t>
            </a:r>
          </a:p>
          <a:p>
            <a:pPr marL="0" indent="0" algn="just">
              <a:buNone/>
            </a:pPr>
            <a:r>
              <a:rPr lang="en-GB" sz="2400" dirty="0">
                <a:latin typeface="Times New Roman" panose="02020603050405020304" pitchFamily="18" charset="0"/>
                <a:cs typeface="Times New Roman" panose="02020603050405020304" pitchFamily="18" charset="0"/>
              </a:rPr>
              <a:t>It means that it doesn’t leave the scope of estimation or correctness to a major extent.</a:t>
            </a:r>
          </a:p>
          <a:p>
            <a:pPr marL="0" indent="0" algn="just">
              <a:buNone/>
            </a:pPr>
            <a:r>
              <a:rPr lang="en-GB" sz="2400" b="1" u="sng" dirty="0">
                <a:latin typeface="Times New Roman" panose="02020603050405020304" pitchFamily="18" charset="0"/>
                <a:cs typeface="Times New Roman" panose="02020603050405020304" pitchFamily="18" charset="0"/>
              </a:rPr>
              <a:t>In short, if the auditor is doing estimation, it would be better to give the disclaimer rather than disclosure. </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82402620"/>
      </p:ext>
    </p:extLst>
  </p:cSld>
  <p:clrMapOvr>
    <a:masterClrMapping/>
  </p:clrMapOvr>
</p:sld>
</file>

<file path=ppt/slides/slide8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85547" y="44624"/>
            <a:ext cx="8696706" cy="6095999"/>
          </a:xfrm>
        </p:spPr>
        <p:txBody>
          <a:bodyPr>
            <a:noAutofit/>
          </a:bodyPr>
          <a:lstStyle/>
          <a:p>
            <a:pPr marL="0" indent="0" algn="ctr">
              <a:buNone/>
            </a:pPr>
            <a:r>
              <a:rPr lang="en-GB" sz="2000" b="1" u="sng" dirty="0">
                <a:latin typeface="Times New Roman" pitchFamily="18" charset="0"/>
                <a:cs typeface="Times New Roman" pitchFamily="18" charset="0"/>
              </a:rPr>
              <a:t>Disclosure suggested by ICAI </a:t>
            </a:r>
          </a:p>
          <a:p>
            <a:pPr marL="0" indent="0" algn="just">
              <a:buNone/>
            </a:pPr>
            <a:r>
              <a:rPr lang="en-GB" sz="2200" dirty="0">
                <a:latin typeface="Times New Roman" panose="02020603050405020304" pitchFamily="18" charset="0"/>
                <a:cs typeface="Times New Roman" panose="02020603050405020304" pitchFamily="18" charset="0"/>
              </a:rPr>
              <a:t>It may be noted that the guidance note issued by the ICAI 2026 also mention at para 79.21 as under:</a:t>
            </a:r>
          </a:p>
          <a:p>
            <a:pPr marL="0" indent="0" algn="just">
              <a:buNone/>
            </a:pPr>
            <a:r>
              <a:rPr lang="en-GB" sz="2200" dirty="0">
                <a:latin typeface="Times New Roman" panose="02020603050405020304" pitchFamily="18" charset="0"/>
                <a:cs typeface="Times New Roman" panose="02020603050405020304" pitchFamily="18" charset="0"/>
              </a:rPr>
              <a:t>“79.21 </a:t>
            </a:r>
            <a:r>
              <a:rPr lang="en-US" sz="2200" i="1" dirty="0">
                <a:latin typeface="Times New Roman" panose="02020603050405020304" pitchFamily="18" charset="0"/>
                <a:cs typeface="Times New Roman" panose="02020603050405020304" pitchFamily="18" charset="0"/>
              </a:rPr>
              <a:t>An appropriate disclosure should be made by the Tax auditor in Form 3CA/3CB, as the case may be, for the view taken by the </a:t>
            </a:r>
            <a:r>
              <a:rPr lang="en-US" sz="2200" i="1" dirty="0" err="1">
                <a:latin typeface="Times New Roman" panose="02020603050405020304" pitchFamily="18" charset="0"/>
                <a:cs typeface="Times New Roman" panose="02020603050405020304" pitchFamily="18" charset="0"/>
              </a:rPr>
              <a:t>assessee</a:t>
            </a:r>
            <a:r>
              <a:rPr lang="en-US" sz="2200" i="1" dirty="0">
                <a:latin typeface="Times New Roman" panose="02020603050405020304" pitchFamily="18" charset="0"/>
                <a:cs typeface="Times New Roman" panose="02020603050405020304" pitchFamily="18" charset="0"/>
              </a:rPr>
              <a:t> in relation to the meaning of “Total expenditure” and the method of filling up the appropriate columns. If the </a:t>
            </a:r>
            <a:r>
              <a:rPr lang="en-US" sz="2200" i="1" dirty="0" err="1">
                <a:latin typeface="Times New Roman" panose="02020603050405020304" pitchFamily="18" charset="0"/>
                <a:cs typeface="Times New Roman" panose="02020603050405020304" pitchFamily="18" charset="0"/>
              </a:rPr>
              <a:t>assessee</a:t>
            </a:r>
            <a:r>
              <a:rPr lang="en-US" sz="2200" i="1" dirty="0">
                <a:latin typeface="Times New Roman" panose="02020603050405020304" pitchFamily="18" charset="0"/>
                <a:cs typeface="Times New Roman" panose="02020603050405020304" pitchFamily="18" charset="0"/>
              </a:rPr>
              <a:t> is not in a position to give the details as required in clause 44, an appropriate disclosure/disclaimer may be made by the auditor in Form 3CA/3CB. Where the </a:t>
            </a:r>
            <a:r>
              <a:rPr lang="en-US" sz="2200" i="1" dirty="0" err="1">
                <a:latin typeface="Times New Roman" panose="02020603050405020304" pitchFamily="18" charset="0"/>
                <a:cs typeface="Times New Roman" panose="02020603050405020304" pitchFamily="18" charset="0"/>
              </a:rPr>
              <a:t>assessee</a:t>
            </a:r>
            <a:r>
              <a:rPr lang="en-US" sz="2200" i="1" dirty="0">
                <a:latin typeface="Times New Roman" panose="02020603050405020304" pitchFamily="18" charset="0"/>
                <a:cs typeface="Times New Roman" panose="02020603050405020304" pitchFamily="18" charset="0"/>
              </a:rPr>
              <a:t> has provided reason for not being able to provide details, the same may be reported, if found appropriate.</a:t>
            </a:r>
            <a:r>
              <a:rPr lang="en-GB" sz="2200" i="1" dirty="0">
                <a:latin typeface="Times New Roman" panose="02020603050405020304" pitchFamily="18" charset="0"/>
                <a:cs typeface="Times New Roman" panose="02020603050405020304" pitchFamily="18" charset="0"/>
              </a:rPr>
              <a:t>”.</a:t>
            </a:r>
          </a:p>
          <a:p>
            <a:pPr marL="0" indent="0" algn="just">
              <a:buNone/>
            </a:pPr>
            <a:r>
              <a:rPr lang="en-GB" sz="2200" dirty="0">
                <a:latin typeface="Times New Roman" panose="02020603050405020304" pitchFamily="18" charset="0"/>
                <a:cs typeface="Times New Roman" panose="02020603050405020304" pitchFamily="18" charset="0"/>
              </a:rPr>
              <a:t>In short, Guidance note also recognizes the fact that it may not be possible for auditor to give the details in clause 44 and in such cases an appropriate disclosure/disclaimer may be made by the auditor in Form 3CA/3CB. </a:t>
            </a:r>
          </a:p>
          <a:p>
            <a:pPr marL="0" indent="0" algn="just">
              <a:buNone/>
            </a:pPr>
            <a:r>
              <a:rPr lang="en-GB" sz="2200" dirty="0">
                <a:latin typeface="Times New Roman" panose="02020603050405020304" pitchFamily="18" charset="0"/>
                <a:cs typeface="Times New Roman" panose="02020603050405020304" pitchFamily="18" charset="0"/>
              </a:rPr>
              <a:t>It has been provided in the guidance note that where the </a:t>
            </a:r>
            <a:r>
              <a:rPr lang="en-GB" sz="2200" dirty="0" err="1">
                <a:latin typeface="Times New Roman" panose="02020603050405020304" pitchFamily="18" charset="0"/>
                <a:cs typeface="Times New Roman" panose="02020603050405020304" pitchFamily="18" charset="0"/>
              </a:rPr>
              <a:t>assessee</a:t>
            </a:r>
            <a:r>
              <a:rPr lang="en-GB" sz="2200" dirty="0">
                <a:latin typeface="Times New Roman" panose="02020603050405020304" pitchFamily="18" charset="0"/>
                <a:cs typeface="Times New Roman" panose="02020603050405020304" pitchFamily="18" charset="0"/>
              </a:rPr>
              <a:t> has provided reason for not being able to provide details, the same may be reported, if found appropriate.</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621180986"/>
      </p:ext>
    </p:extLst>
  </p:cSld>
  <p:clrMapOvr>
    <a:masterClrMapping/>
  </p:clrMapOvr>
</p:sld>
</file>

<file path=ppt/slides/slide8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381000"/>
            <a:ext cx="8534400" cy="4981719"/>
          </a:xfrm>
        </p:spPr>
        <p:txBody>
          <a:bodyPr>
            <a:normAutofit/>
          </a:bodyPr>
          <a:lstStyle/>
          <a:p>
            <a:pPr marL="0" indent="0" algn="just">
              <a:buNone/>
            </a:pPr>
            <a:r>
              <a:rPr lang="en-GB" sz="2400" dirty="0">
                <a:latin typeface="Times New Roman" panose="02020603050405020304" pitchFamily="18" charset="0"/>
                <a:cs typeface="Times New Roman" panose="02020603050405020304" pitchFamily="18" charset="0"/>
              </a:rPr>
              <a:t>The tax auditor in such a case, can give the following disclosure &amp; disclaimer in Form No. 3CA or 3CB as may be applicable:</a:t>
            </a:r>
          </a:p>
          <a:p>
            <a:pPr marL="0" indent="0" algn="just">
              <a:buNone/>
            </a:pPr>
            <a:r>
              <a:rPr lang="en-GB" sz="2400" dirty="0">
                <a:latin typeface="Times New Roman" panose="02020603050405020304" pitchFamily="18" charset="0"/>
                <a:cs typeface="Times New Roman" panose="02020603050405020304" pitchFamily="18" charset="0"/>
              </a:rPr>
              <a:t>1. </a:t>
            </a:r>
            <a:r>
              <a:rPr lang="en-GB" sz="2400" dirty="0" err="1">
                <a:latin typeface="Times New Roman" panose="02020603050405020304" pitchFamily="18" charset="0"/>
                <a:cs typeface="Times New Roman" panose="02020603050405020304" pitchFamily="18" charset="0"/>
              </a:rPr>
              <a:t>Assessee</a:t>
            </a:r>
            <a:r>
              <a:rPr lang="en-GB" sz="2400" dirty="0">
                <a:latin typeface="Times New Roman" panose="02020603050405020304" pitchFamily="18" charset="0"/>
                <a:cs typeface="Times New Roman" panose="02020603050405020304" pitchFamily="18" charset="0"/>
              </a:rPr>
              <a:t> has not maintained the details in proper format as required in Clause 44. In absence of this, we are unable to give the details as required in Clause 44 of Form No. 3CD.</a:t>
            </a:r>
          </a:p>
          <a:p>
            <a:pPr marL="0" indent="0" algn="just">
              <a:buNone/>
            </a:pPr>
            <a:r>
              <a:rPr lang="en-GB" sz="2400" dirty="0">
                <a:latin typeface="Times New Roman" panose="02020603050405020304" pitchFamily="18" charset="0"/>
                <a:cs typeface="Times New Roman" panose="02020603050405020304" pitchFamily="18" charset="0"/>
              </a:rPr>
              <a:t>2. Considering the nature of business and volume of transactions, it is not possible for us to verify and give the details as required in Clause 44 of TAR in 3CD.</a:t>
            </a:r>
          </a:p>
          <a:p>
            <a:pPr marL="0" indent="0" algn="just">
              <a:buNone/>
            </a:pPr>
            <a:r>
              <a:rPr lang="en-GB" sz="2400" dirty="0">
                <a:latin typeface="Times New Roman" panose="02020603050405020304" pitchFamily="18" charset="0"/>
                <a:cs typeface="Times New Roman" panose="02020603050405020304" pitchFamily="18" charset="0"/>
              </a:rPr>
              <a:t>3. </a:t>
            </a:r>
            <a:r>
              <a:rPr lang="en-GB" sz="2400" dirty="0" err="1">
                <a:latin typeface="Times New Roman" panose="02020603050405020304" pitchFamily="18" charset="0"/>
                <a:cs typeface="Times New Roman" panose="02020603050405020304" pitchFamily="18" charset="0"/>
              </a:rPr>
              <a:t>Assessee</a:t>
            </a:r>
            <a:r>
              <a:rPr lang="en-GB" sz="2400" dirty="0">
                <a:latin typeface="Times New Roman" panose="02020603050405020304" pitchFamily="18" charset="0"/>
                <a:cs typeface="Times New Roman" panose="02020603050405020304" pitchFamily="18" charset="0"/>
              </a:rPr>
              <a:t> has not maintained the details as required in Clause 44 of TAR in 3CD. In view of this, we express our inability to report the same.</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654072011"/>
      </p:ext>
    </p:extLst>
  </p:cSld>
  <p:clrMapOvr>
    <a:masterClrMapping/>
  </p:clrMapOvr>
</p:sld>
</file>

<file path=ppt/slides/slide8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264530"/>
            <a:ext cx="8534400" cy="5756758"/>
          </a:xfrm>
        </p:spPr>
        <p:txBody>
          <a:bodyPr>
            <a:normAutofit/>
          </a:bodyPr>
          <a:lstStyle/>
          <a:p>
            <a:pPr marL="0" indent="0" algn="just">
              <a:buNone/>
            </a:pPr>
            <a:r>
              <a:rPr lang="en-GB" sz="2400" dirty="0">
                <a:latin typeface="Times New Roman" panose="02020603050405020304" pitchFamily="18" charset="0"/>
                <a:cs typeface="Times New Roman" panose="02020603050405020304" pitchFamily="18" charset="0"/>
              </a:rPr>
              <a:t>4. Details as required in the required format in Clause No. 44 are not maintained by the </a:t>
            </a:r>
            <a:r>
              <a:rPr lang="en-GB" sz="2400" dirty="0" err="1">
                <a:latin typeface="Times New Roman" panose="02020603050405020304" pitchFamily="18" charset="0"/>
                <a:cs typeface="Times New Roman" panose="02020603050405020304" pitchFamily="18" charset="0"/>
              </a:rPr>
              <a:t>Assessee</a:t>
            </a:r>
            <a:r>
              <a:rPr lang="en-GB" sz="2400" dirty="0">
                <a:latin typeface="Times New Roman" panose="02020603050405020304" pitchFamily="18" charset="0"/>
                <a:cs typeface="Times New Roman" panose="02020603050405020304" pitchFamily="18" charset="0"/>
              </a:rPr>
              <a:t>. It is told that the </a:t>
            </a:r>
            <a:r>
              <a:rPr lang="en-GB" sz="2400" dirty="0" err="1">
                <a:latin typeface="Times New Roman" panose="02020603050405020304" pitchFamily="18" charset="0"/>
                <a:cs typeface="Times New Roman" panose="02020603050405020304" pitchFamily="18" charset="0"/>
              </a:rPr>
              <a:t>assessee</a:t>
            </a:r>
            <a:r>
              <a:rPr lang="en-GB" sz="2400" dirty="0">
                <a:latin typeface="Times New Roman" panose="02020603050405020304" pitchFamily="18" charset="0"/>
                <a:cs typeface="Times New Roman" panose="02020603050405020304" pitchFamily="18" charset="0"/>
              </a:rPr>
              <a:t> is not having the proper system and manpower to compile and report the same. In view of this, we are unable to give the required details in Clause No. 44.</a:t>
            </a:r>
          </a:p>
          <a:p>
            <a:pPr marL="0" indent="0" algn="just">
              <a:buNone/>
            </a:pPr>
            <a:r>
              <a:rPr lang="en-GB" sz="2400" dirty="0">
                <a:latin typeface="Times New Roman" panose="02020603050405020304" pitchFamily="18" charset="0"/>
                <a:cs typeface="Times New Roman" panose="02020603050405020304" pitchFamily="18" charset="0"/>
              </a:rPr>
              <a:t>5. The software and accounting system of the </a:t>
            </a:r>
            <a:r>
              <a:rPr lang="en-GB" sz="2400" dirty="0" err="1">
                <a:latin typeface="Times New Roman" panose="02020603050405020304" pitchFamily="18" charset="0"/>
                <a:cs typeface="Times New Roman" panose="02020603050405020304" pitchFamily="18" charset="0"/>
              </a:rPr>
              <a:t>assessee</a:t>
            </a:r>
            <a:r>
              <a:rPr lang="en-GB" sz="2400" dirty="0">
                <a:latin typeface="Times New Roman" panose="02020603050405020304" pitchFamily="18" charset="0"/>
                <a:cs typeface="Times New Roman" panose="02020603050405020304" pitchFamily="18" charset="0"/>
              </a:rPr>
              <a:t> is not properly designed so as to maintain &amp; give the details in the format as required in Clause No. 44. </a:t>
            </a:r>
            <a:r>
              <a:rPr lang="en-GB" sz="2400" dirty="0" err="1">
                <a:latin typeface="Times New Roman" panose="02020603050405020304" pitchFamily="18" charset="0"/>
                <a:cs typeface="Times New Roman" panose="02020603050405020304" pitchFamily="18" charset="0"/>
              </a:rPr>
              <a:t>Assessee</a:t>
            </a:r>
            <a:r>
              <a:rPr lang="en-GB" sz="2400" dirty="0">
                <a:latin typeface="Times New Roman" panose="02020603050405020304" pitchFamily="18" charset="0"/>
                <a:cs typeface="Times New Roman" panose="02020603050405020304" pitchFamily="18" charset="0"/>
              </a:rPr>
              <a:t> has given the submission that they are not having the proper system and manpower to compile and report the same. Considering the nature of business and volume of transactions and submission done by the </a:t>
            </a:r>
            <a:r>
              <a:rPr lang="en-GB" sz="2400" dirty="0" err="1">
                <a:latin typeface="Times New Roman" panose="02020603050405020304" pitchFamily="18" charset="0"/>
                <a:cs typeface="Times New Roman" panose="02020603050405020304" pitchFamily="18" charset="0"/>
              </a:rPr>
              <a:t>assessee</a:t>
            </a:r>
            <a:r>
              <a:rPr lang="en-GB" sz="2400" dirty="0">
                <a:latin typeface="Times New Roman" panose="02020603050405020304" pitchFamily="18" charset="0"/>
                <a:cs typeface="Times New Roman" panose="02020603050405020304" pitchFamily="18" charset="0"/>
              </a:rPr>
              <a:t>, it is not possible for us to give the details as sought in Clause 44 of TAR in 3CD.</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775212832"/>
      </p:ext>
    </p:extLst>
  </p:cSld>
  <p:clrMapOvr>
    <a:masterClrMapping/>
  </p:clrMapOvr>
</p:sld>
</file>

<file path=ppt/slides/slide8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04800"/>
            <a:ext cx="8229600" cy="5562600"/>
          </a:xfrm>
        </p:spPr>
        <p:txBody>
          <a:bodyPr>
            <a:noAutofit/>
          </a:bodyPr>
          <a:lstStyle/>
          <a:p>
            <a:pPr marL="0" indent="0" algn="just">
              <a:buNone/>
            </a:pPr>
            <a:r>
              <a:rPr lang="en-GB" sz="2400" dirty="0">
                <a:latin typeface="Times New Roman" panose="02020603050405020304" pitchFamily="18" charset="0"/>
                <a:cs typeface="Times New Roman" panose="02020603050405020304" pitchFamily="18" charset="0"/>
              </a:rPr>
              <a:t>Even if Clause 44 is filled by the auditor then also the above details / disclosure regarding the view taken by the Auditor regarding the meaning of ‘Total Expenditure &amp; method for filling appropriate Columns” is required to be mentioned in the Form NO. 3CA/3CB.</a:t>
            </a:r>
          </a:p>
          <a:p>
            <a:pPr marL="0" indent="0" algn="just">
              <a:buNone/>
            </a:pPr>
            <a:r>
              <a:rPr lang="en-GB" sz="2400" dirty="0">
                <a:latin typeface="Times New Roman" panose="02020603050405020304" pitchFamily="18" charset="0"/>
                <a:cs typeface="Times New Roman" panose="02020603050405020304" pitchFamily="18" charset="0"/>
              </a:rPr>
              <a:t>The same could be as under:</a:t>
            </a:r>
          </a:p>
          <a:p>
            <a:pPr algn="just">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The total expenditure has been taken by excluding the amount of Depreciation, Salary, Wages, Bad debts, </a:t>
            </a:r>
            <a:r>
              <a:rPr lang="en-GB" sz="2400" dirty="0" err="1">
                <a:latin typeface="Times New Roman" panose="02020603050405020304" pitchFamily="18" charset="0"/>
                <a:cs typeface="Times New Roman" panose="02020603050405020304" pitchFamily="18" charset="0"/>
              </a:rPr>
              <a:t>etc</a:t>
            </a:r>
            <a:r>
              <a:rPr lang="en-GB" sz="2400" dirty="0">
                <a:latin typeface="Times New Roman" panose="02020603050405020304" pitchFamily="18" charset="0"/>
                <a:cs typeface="Times New Roman" panose="02020603050405020304" pitchFamily="18" charset="0"/>
              </a:rPr>
              <a:t> which are not considered as supply within the meaning of the Supply under GST Act.</a:t>
            </a:r>
          </a:p>
          <a:p>
            <a:pPr algn="just">
              <a:buFont typeface="Wingdings" panose="05000000000000000000" pitchFamily="2" charset="2"/>
              <a:buChar char="Ø"/>
            </a:pPr>
            <a:endParaRPr lang="en-GB" sz="2400"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The figures in Column No. 6 of clause No. 44 have been taken as total of 3, 4 &amp; 5 and word “Payment” has been taken as “Accrued”.</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504324401"/>
      </p:ext>
    </p:extLst>
  </p:cSld>
  <p:clrMapOvr>
    <a:masterClrMapping/>
  </p:clrMapOvr>
</p:sld>
</file>

<file path=ppt/slides/slide8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52400"/>
            <a:ext cx="8610600" cy="5334000"/>
          </a:xfrm>
        </p:spPr>
        <p:txBody>
          <a:bodyPr>
            <a:noAutofit/>
          </a:bodyPr>
          <a:lstStyle/>
          <a:p>
            <a:pPr marL="0" indent="0" algn="just">
              <a:buNone/>
            </a:pPr>
            <a:r>
              <a:rPr lang="en-GB" sz="2200" b="1" dirty="0">
                <a:latin typeface="Times New Roman" panose="02020603050405020304" pitchFamily="18" charset="0"/>
                <a:cs typeface="Times New Roman" panose="02020603050405020304" pitchFamily="18" charset="0"/>
              </a:rPr>
              <a:t>Whether disclaimer tantamount to Penal consequences of ICAI or Income Tax Department:</a:t>
            </a:r>
          </a:p>
          <a:p>
            <a:pPr marL="0" indent="0" algn="just">
              <a:buNone/>
            </a:pPr>
            <a:r>
              <a:rPr lang="en-GB" sz="2200" dirty="0">
                <a:latin typeface="Times New Roman" panose="02020603050405020304" pitchFamily="18" charset="0"/>
                <a:cs typeface="Times New Roman" panose="02020603050405020304" pitchFamily="18" charset="0"/>
              </a:rPr>
              <a:t>Guidance note also recognizes the fact that it may not be possible for auditor to give the details in clause 44 and in such cases an appropriate disclosure/disclaimer may be made by the auditor in Form 3CA/3CB. </a:t>
            </a:r>
          </a:p>
          <a:p>
            <a:pPr marL="0" indent="0" algn="just">
              <a:buNone/>
            </a:pPr>
            <a:r>
              <a:rPr lang="en-GB" sz="2200" b="1" u="sng" dirty="0">
                <a:latin typeface="Times New Roman" panose="02020603050405020304" pitchFamily="18" charset="0"/>
                <a:cs typeface="Times New Roman" panose="02020603050405020304" pitchFamily="18" charset="0"/>
              </a:rPr>
              <a:t>It has been provided in the guidance note that where the </a:t>
            </a:r>
            <a:r>
              <a:rPr lang="en-GB" sz="2200" b="1" u="sng" dirty="0" err="1">
                <a:latin typeface="Times New Roman" panose="02020603050405020304" pitchFamily="18" charset="0"/>
                <a:cs typeface="Times New Roman" panose="02020603050405020304" pitchFamily="18" charset="0"/>
              </a:rPr>
              <a:t>assessee</a:t>
            </a:r>
            <a:r>
              <a:rPr lang="en-GB" sz="2200" b="1" u="sng" dirty="0">
                <a:latin typeface="Times New Roman" panose="02020603050405020304" pitchFamily="18" charset="0"/>
                <a:cs typeface="Times New Roman" panose="02020603050405020304" pitchFamily="18" charset="0"/>
              </a:rPr>
              <a:t> has provided reason for not being able to provide details, the same may be reported, if found appropriate.</a:t>
            </a:r>
          </a:p>
          <a:p>
            <a:pPr marL="0" indent="0" algn="just">
              <a:buNone/>
            </a:pPr>
            <a:r>
              <a:rPr lang="en-GB" sz="2200" b="1" u="sng" dirty="0">
                <a:latin typeface="Times New Roman" panose="02020603050405020304" pitchFamily="18" charset="0"/>
                <a:cs typeface="Times New Roman" panose="02020603050405020304" pitchFamily="18" charset="0"/>
              </a:rPr>
              <a:t>The date required is voluminous and bulky.</a:t>
            </a:r>
          </a:p>
          <a:p>
            <a:pPr marL="0" indent="0" algn="just">
              <a:buNone/>
            </a:pPr>
            <a:r>
              <a:rPr lang="en-GB" sz="2200" b="1" u="sng" dirty="0">
                <a:latin typeface="Times New Roman" panose="02020603050405020304" pitchFamily="18" charset="0"/>
                <a:cs typeface="Times New Roman" panose="02020603050405020304" pitchFamily="18" charset="0"/>
              </a:rPr>
              <a:t>Without the same being maintained and streamlined, giving the details may not be possible.</a:t>
            </a:r>
          </a:p>
          <a:p>
            <a:pPr marL="0" indent="0" algn="just">
              <a:buNone/>
            </a:pPr>
            <a:r>
              <a:rPr lang="en-GB" sz="2200" b="1" u="sng" dirty="0">
                <a:latin typeface="Times New Roman" panose="02020603050405020304" pitchFamily="18" charset="0"/>
                <a:cs typeface="Times New Roman" panose="02020603050405020304" pitchFamily="18" charset="0"/>
              </a:rPr>
              <a:t>In view of this, the disclaimer may not involve the penal consequences.</a:t>
            </a:r>
          </a:p>
          <a:p>
            <a:pPr marL="0" indent="0" algn="just">
              <a:buNone/>
            </a:pPr>
            <a:r>
              <a:rPr lang="en-GB" sz="2200" b="1" u="sng" dirty="0">
                <a:latin typeface="Times New Roman" panose="02020603050405020304" pitchFamily="18" charset="0"/>
                <a:cs typeface="Times New Roman" panose="02020603050405020304" pitchFamily="18" charset="0"/>
              </a:rPr>
              <a:t>Wrong reporting or erroneous reporting would be more penal in nature as compared to the disclaimer / disclosure of reason for non reporting.</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3413339767"/>
      </p:ext>
    </p:extLst>
  </p:cSld>
  <p:clrMapOvr>
    <a:masterClrMapping/>
  </p:clrMapOvr>
</p:sld>
</file>

<file path=ppt/slides/slide8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188640"/>
            <a:ext cx="8568952" cy="6219304"/>
          </a:xfrm>
        </p:spPr>
        <p:txBody>
          <a:bodyPr>
            <a:noAutofit/>
          </a:bodyPr>
          <a:lstStyle/>
          <a:p>
            <a:pPr marL="109728" indent="0" algn="just">
              <a:buNone/>
            </a:pPr>
            <a:r>
              <a:rPr lang="en-GB" sz="2200" b="1" dirty="0">
                <a:latin typeface="Times New Roman" panose="02020603050405020304" pitchFamily="18" charset="0"/>
                <a:cs typeface="Times New Roman" panose="02020603050405020304" pitchFamily="18" charset="0"/>
              </a:rPr>
              <a:t>Section </a:t>
            </a:r>
            <a:r>
              <a:rPr lang="en-IN" sz="2200" b="1" dirty="0">
                <a:latin typeface="Times New Roman" panose="02020603050405020304" pitchFamily="18" charset="0"/>
                <a:cs typeface="Times New Roman" panose="02020603050405020304" pitchFamily="18" charset="0"/>
              </a:rPr>
              <a:t>S.271J</a:t>
            </a:r>
          </a:p>
          <a:p>
            <a:pPr marL="109728" indent="0" algn="just">
              <a:buNone/>
            </a:pPr>
            <a:r>
              <a:rPr lang="en-GB" sz="2200" b="1" dirty="0">
                <a:latin typeface="Times New Roman" panose="02020603050405020304" pitchFamily="18" charset="0"/>
                <a:cs typeface="Times New Roman" panose="02020603050405020304" pitchFamily="18" charset="0"/>
              </a:rPr>
              <a:t>Penalty for furnishing incorrect information in reports or certificates.</a:t>
            </a:r>
          </a:p>
          <a:p>
            <a:pPr algn="just">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271J. Without prejudice to the provisions of this Act, </a:t>
            </a:r>
          </a:p>
          <a:p>
            <a:pPr algn="just">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where the Assessing Officer or the Commissioner (Appeals), </a:t>
            </a:r>
          </a:p>
          <a:p>
            <a:pPr algn="just">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in the course of any proceedings under this Act, </a:t>
            </a:r>
          </a:p>
          <a:p>
            <a:pPr algn="just">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finds that an accountant or a merchant banker or a registered </a:t>
            </a:r>
            <a:r>
              <a:rPr lang="en-GB" sz="2200" dirty="0" err="1">
                <a:latin typeface="Times New Roman" panose="02020603050405020304" pitchFamily="18" charset="0"/>
                <a:cs typeface="Times New Roman" panose="02020603050405020304" pitchFamily="18" charset="0"/>
              </a:rPr>
              <a:t>valuer</a:t>
            </a:r>
            <a:r>
              <a:rPr lang="en-GB" sz="2200" dirty="0">
                <a:latin typeface="Times New Roman" panose="02020603050405020304" pitchFamily="18" charset="0"/>
                <a:cs typeface="Times New Roman" panose="02020603050405020304" pitchFamily="18" charset="0"/>
              </a:rPr>
              <a:t> </a:t>
            </a:r>
          </a:p>
          <a:p>
            <a:pPr algn="just">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has furnished incorrect information in any report or certificate furnished under any provision of this Act or the rules made thereunder, </a:t>
            </a:r>
          </a:p>
          <a:p>
            <a:pPr algn="just">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the Assessing Officer or the Commissioner (Appeals) may direct</a:t>
            </a:r>
          </a:p>
          <a:p>
            <a:pPr algn="just">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that such accountant or merchant banker or registered </a:t>
            </a:r>
            <a:r>
              <a:rPr lang="en-GB" sz="2200" dirty="0" err="1">
                <a:latin typeface="Times New Roman" panose="02020603050405020304" pitchFamily="18" charset="0"/>
                <a:cs typeface="Times New Roman" panose="02020603050405020304" pitchFamily="18" charset="0"/>
              </a:rPr>
              <a:t>valuer</a:t>
            </a:r>
            <a:r>
              <a:rPr lang="en-GB" sz="2200" dirty="0">
                <a:latin typeface="Times New Roman" panose="02020603050405020304" pitchFamily="18" charset="0"/>
                <a:cs typeface="Times New Roman" panose="02020603050405020304" pitchFamily="18" charset="0"/>
              </a:rPr>
              <a:t>, </a:t>
            </a:r>
          </a:p>
          <a:p>
            <a:pPr algn="just">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as the case may be, </a:t>
            </a:r>
          </a:p>
          <a:p>
            <a:pPr algn="just">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shall pay, </a:t>
            </a:r>
          </a:p>
          <a:p>
            <a:pPr algn="just">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by way of penalty, </a:t>
            </a:r>
          </a:p>
          <a:p>
            <a:pPr algn="just">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a sum of ten thousand rupees for each such report or certificate.</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4081785445"/>
      </p:ext>
    </p:extLst>
  </p:cSld>
  <p:clrMapOvr>
    <a:masterClrMapping/>
  </p:clrMapOvr>
</p:sld>
</file>

<file path=ppt/slides/slide8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188640"/>
            <a:ext cx="8568952" cy="6219304"/>
          </a:xfrm>
        </p:spPr>
        <p:txBody>
          <a:bodyPr>
            <a:noAutofit/>
          </a:bodyPr>
          <a:lstStyle/>
          <a:p>
            <a:pPr marL="109728" indent="0" algn="just">
              <a:buNone/>
            </a:pPr>
            <a:r>
              <a:rPr lang="en-GB" sz="2400" dirty="0">
                <a:latin typeface="Times New Roman" panose="02020603050405020304" pitchFamily="18" charset="0"/>
                <a:cs typeface="Times New Roman" panose="02020603050405020304" pitchFamily="18" charset="0"/>
              </a:rPr>
              <a:t>Explanation - For the purposes of this section,—</a:t>
            </a:r>
          </a:p>
          <a:p>
            <a:pPr marL="109728" indent="0" algn="just">
              <a:buNone/>
            </a:pPr>
            <a:r>
              <a:rPr lang="en-GB" sz="2400" dirty="0">
                <a:latin typeface="Times New Roman" panose="02020603050405020304" pitchFamily="18" charset="0"/>
                <a:cs typeface="Times New Roman" panose="02020603050405020304" pitchFamily="18" charset="0"/>
              </a:rPr>
              <a:t>(a) "accountant" means an accountant referred to in the Explanation below sub-section (2) of section 288;</a:t>
            </a:r>
          </a:p>
          <a:p>
            <a:pPr marL="109728" indent="0" algn="just">
              <a:buNone/>
            </a:pPr>
            <a:r>
              <a:rPr lang="en-GB" sz="2400" dirty="0">
                <a:latin typeface="Times New Roman" panose="02020603050405020304" pitchFamily="18" charset="0"/>
                <a:cs typeface="Times New Roman" panose="02020603050405020304" pitchFamily="18" charset="0"/>
              </a:rPr>
              <a:t>(b) "merchant banker" means Category I merchant banker registered with the Securities and Exchange Board of India established under section 3 of the Securities and Exchange Board of India Act, 1992 (15 of 1992);</a:t>
            </a:r>
          </a:p>
          <a:p>
            <a:pPr marL="109728" indent="0" algn="just">
              <a:buNone/>
            </a:pPr>
            <a:r>
              <a:rPr lang="en-GB" sz="2400" dirty="0">
                <a:latin typeface="Times New Roman" panose="02020603050405020304" pitchFamily="18" charset="0"/>
                <a:cs typeface="Times New Roman" panose="02020603050405020304" pitchFamily="18" charset="0"/>
              </a:rPr>
              <a:t>(c) "registered </a:t>
            </a:r>
            <a:r>
              <a:rPr lang="en-GB" sz="2400" dirty="0" err="1">
                <a:latin typeface="Times New Roman" panose="02020603050405020304" pitchFamily="18" charset="0"/>
                <a:cs typeface="Times New Roman" panose="02020603050405020304" pitchFamily="18" charset="0"/>
              </a:rPr>
              <a:t>valuer</a:t>
            </a:r>
            <a:r>
              <a:rPr lang="en-GB" sz="2400" dirty="0">
                <a:latin typeface="Times New Roman" panose="02020603050405020304" pitchFamily="18" charset="0"/>
                <a:cs typeface="Times New Roman" panose="02020603050405020304" pitchFamily="18" charset="0"/>
              </a:rPr>
              <a:t>" means a person defined in clause (</a:t>
            </a:r>
            <a:r>
              <a:rPr lang="en-GB" sz="2400" dirty="0" err="1">
                <a:latin typeface="Times New Roman" panose="02020603050405020304" pitchFamily="18" charset="0"/>
                <a:cs typeface="Times New Roman" panose="02020603050405020304" pitchFamily="18" charset="0"/>
              </a:rPr>
              <a:t>oaa</a:t>
            </a:r>
            <a:r>
              <a:rPr lang="en-GB" sz="2400" dirty="0">
                <a:latin typeface="Times New Roman" panose="02020603050405020304" pitchFamily="18" charset="0"/>
                <a:cs typeface="Times New Roman" panose="02020603050405020304" pitchFamily="18" charset="0"/>
              </a:rPr>
              <a:t>) of section 2 of the Wealth-tax Act, 1957 (27 of 1957).</a:t>
            </a:r>
          </a:p>
        </p:txBody>
      </p:sp>
      <p:sp>
        <p:nvSpPr>
          <p:cNvPr id="4" name="Footer Placeholder 3"/>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677554402"/>
      </p:ext>
    </p:extLst>
  </p:cSld>
  <p:clrMapOvr>
    <a:masterClrMapping/>
  </p:clrMapOvr>
</p:sld>
</file>

<file path=ppt/slides/slide8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5B5EF0-E96D-E0FF-7A26-4B112981F204}"/>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6333848-701F-0D60-7A90-1F5E193BD120}"/>
              </a:ext>
            </a:extLst>
          </p:cNvPr>
          <p:cNvSpPr>
            <a:spLocks noGrp="1"/>
          </p:cNvSpPr>
          <p:nvPr>
            <p:ph idx="1"/>
          </p:nvPr>
        </p:nvSpPr>
        <p:spPr>
          <a:xfrm>
            <a:off x="323528" y="188640"/>
            <a:ext cx="8568952" cy="6219304"/>
          </a:xfrm>
        </p:spPr>
        <p:txBody>
          <a:bodyPr>
            <a:noAutofit/>
          </a:bodyPr>
          <a:lstStyle/>
          <a:p>
            <a:pPr marL="109728" indent="0" algn="just">
              <a:buNone/>
            </a:pPr>
            <a:r>
              <a:rPr lang="en-GB" sz="2400" dirty="0">
                <a:latin typeface="Times New Roman" panose="02020603050405020304" pitchFamily="18" charset="0"/>
                <a:cs typeface="Times New Roman" panose="02020603050405020304" pitchFamily="18" charset="0"/>
              </a:rPr>
              <a:t>Explanation - For the purposes of this section,—</a:t>
            </a:r>
          </a:p>
          <a:p>
            <a:pPr marL="109728" indent="0" algn="just">
              <a:buNone/>
            </a:pPr>
            <a:r>
              <a:rPr lang="en-GB" sz="2400" dirty="0">
                <a:latin typeface="Times New Roman" panose="02020603050405020304" pitchFamily="18" charset="0"/>
                <a:cs typeface="Times New Roman" panose="02020603050405020304" pitchFamily="18" charset="0"/>
              </a:rPr>
              <a:t>(a) "accountant" means an accountant referred to in the Explanation below sub-section (2) of section 288;</a:t>
            </a:r>
          </a:p>
          <a:p>
            <a:pPr marL="109728" indent="0" algn="just">
              <a:buNone/>
            </a:pPr>
            <a:r>
              <a:rPr lang="en-GB" sz="2400" dirty="0">
                <a:latin typeface="Times New Roman" panose="02020603050405020304" pitchFamily="18" charset="0"/>
                <a:cs typeface="Times New Roman" panose="02020603050405020304" pitchFamily="18" charset="0"/>
              </a:rPr>
              <a:t>(b) "merchant banker" means Category I merchant banker registered with the Securities and Exchange Board of India established under section 3 of the Securities and Exchange Board of India Act, 1992 (15 of 1992);</a:t>
            </a:r>
          </a:p>
          <a:p>
            <a:pPr marL="109728" indent="0" algn="just">
              <a:buNone/>
            </a:pPr>
            <a:r>
              <a:rPr lang="en-GB" sz="2400" dirty="0">
                <a:latin typeface="Times New Roman" panose="02020603050405020304" pitchFamily="18" charset="0"/>
                <a:cs typeface="Times New Roman" panose="02020603050405020304" pitchFamily="18" charset="0"/>
              </a:rPr>
              <a:t>(c) "registered valuer" means a person defined in clause (</a:t>
            </a:r>
            <a:r>
              <a:rPr lang="en-GB" sz="2400" dirty="0" err="1">
                <a:latin typeface="Times New Roman" panose="02020603050405020304" pitchFamily="18" charset="0"/>
                <a:cs typeface="Times New Roman" panose="02020603050405020304" pitchFamily="18" charset="0"/>
              </a:rPr>
              <a:t>oaa</a:t>
            </a:r>
            <a:r>
              <a:rPr lang="en-GB" sz="2400" dirty="0">
                <a:latin typeface="Times New Roman" panose="02020603050405020304" pitchFamily="18" charset="0"/>
                <a:cs typeface="Times New Roman" panose="02020603050405020304" pitchFamily="18" charset="0"/>
              </a:rPr>
              <a:t>) of section 2 of the Wealth-tax Act, 1957 (27 of 1957).</a:t>
            </a:r>
          </a:p>
        </p:txBody>
      </p:sp>
      <p:sp>
        <p:nvSpPr>
          <p:cNvPr id="4" name="Footer Placeholder 3">
            <a:extLst>
              <a:ext uri="{FF2B5EF4-FFF2-40B4-BE49-F238E27FC236}">
                <a16:creationId xmlns:a16="http://schemas.microsoft.com/office/drawing/2014/main" id="{FADA6C10-84BF-CD48-7CF7-8E93567108B4}"/>
              </a:ext>
            </a:extLst>
          </p:cNvPr>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2116171100"/>
      </p:ext>
    </p:extLst>
  </p:cSld>
  <p:clrMapOvr>
    <a:masterClrMapping/>
  </p:clrMapOvr>
</p:sld>
</file>

<file path=ppt/slides/slide8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Content Placeholder 2"/>
          <p:cNvSpPr>
            <a:spLocks noGrp="1"/>
          </p:cNvSpPr>
          <p:nvPr>
            <p:ph idx="1"/>
          </p:nvPr>
        </p:nvSpPr>
        <p:spPr>
          <a:xfrm>
            <a:off x="500063" y="285750"/>
            <a:ext cx="8186737" cy="6215063"/>
          </a:xfrm>
        </p:spPr>
        <p:txBody>
          <a:bodyPr/>
          <a:lstStyle/>
          <a:p>
            <a:pPr algn="just">
              <a:buFont typeface="Arial" panose="020B0604020202020204" pitchFamily="34" charset="0"/>
              <a:buNone/>
            </a:pPr>
            <a:r>
              <a:rPr lang="en-IN" sz="2400" b="1" u="sng" dirty="0">
                <a:latin typeface="Times New Roman" panose="02020603050405020304" pitchFamily="18" charset="0"/>
                <a:cs typeface="Times New Roman" panose="02020603050405020304" pitchFamily="18" charset="0"/>
              </a:rPr>
              <a:t>Penalty - S.271J </a:t>
            </a:r>
          </a:p>
          <a:p>
            <a:pPr algn="just">
              <a:buFont typeface="Arial" panose="020B0604020202020204" pitchFamily="34" charset="0"/>
              <a:buNone/>
            </a:pPr>
            <a:endParaRPr lang="en-IN" sz="2400" dirty="0">
              <a:latin typeface="Times New Roman" panose="02020603050405020304" pitchFamily="18" charset="0"/>
              <a:cs typeface="Times New Roman" panose="02020603050405020304" pitchFamily="18" charset="0"/>
            </a:endParaRPr>
          </a:p>
          <a:p>
            <a:pPr algn="just">
              <a:buFont typeface="Arial" panose="020B0604020202020204" pitchFamily="34" charset="0"/>
              <a:buNone/>
            </a:pPr>
            <a:r>
              <a:rPr lang="en-IN" sz="2400" dirty="0">
                <a:latin typeface="Times New Roman" panose="02020603050405020304" pitchFamily="18" charset="0"/>
                <a:cs typeface="Times New Roman" panose="02020603050405020304" pitchFamily="18" charset="0"/>
              </a:rPr>
              <a:t>AO or CIT(A) notices that </a:t>
            </a:r>
          </a:p>
          <a:p>
            <a:pPr algn="just">
              <a:buFont typeface="Arial" panose="020B0604020202020204" pitchFamily="34" charset="0"/>
              <a:buNone/>
            </a:pPr>
            <a:endParaRPr lang="en-IN" sz="2400" dirty="0">
              <a:latin typeface="Times New Roman" panose="02020603050405020304" pitchFamily="18" charset="0"/>
              <a:cs typeface="Times New Roman" panose="02020603050405020304" pitchFamily="18" charset="0"/>
            </a:endParaRPr>
          </a:p>
          <a:p>
            <a:pPr algn="just">
              <a:buFont typeface="Arial" panose="020B0604020202020204" pitchFamily="34" charset="0"/>
              <a:buNone/>
            </a:pPr>
            <a:r>
              <a:rPr lang="en-IN" sz="2400" dirty="0">
                <a:latin typeface="Times New Roman" panose="02020603050405020304" pitchFamily="18" charset="0"/>
                <a:cs typeface="Times New Roman" panose="02020603050405020304" pitchFamily="18" charset="0"/>
              </a:rPr>
              <a:t>incorrect information is given in </a:t>
            </a:r>
          </a:p>
          <a:p>
            <a:pPr algn="just">
              <a:buFont typeface="Wingdings" panose="05000000000000000000" pitchFamily="2" charset="2"/>
              <a:buChar char="Ø"/>
            </a:pPr>
            <a:r>
              <a:rPr lang="en-IN" sz="2400" dirty="0">
                <a:latin typeface="Times New Roman" panose="02020603050405020304" pitchFamily="18" charset="0"/>
                <a:cs typeface="Times New Roman" panose="02020603050405020304" pitchFamily="18" charset="0"/>
              </a:rPr>
              <a:t>Report</a:t>
            </a:r>
          </a:p>
          <a:p>
            <a:pPr algn="just">
              <a:buFont typeface="Wingdings" panose="05000000000000000000" pitchFamily="2" charset="2"/>
              <a:buChar char="Ø"/>
            </a:pPr>
            <a:r>
              <a:rPr lang="en-IN" sz="2400" dirty="0">
                <a:latin typeface="Times New Roman" panose="02020603050405020304" pitchFamily="18" charset="0"/>
                <a:cs typeface="Times New Roman" panose="02020603050405020304" pitchFamily="18" charset="0"/>
              </a:rPr>
              <a:t>Certificate </a:t>
            </a:r>
          </a:p>
          <a:p>
            <a:pPr algn="just">
              <a:buFont typeface="Arial" panose="020B0604020202020204" pitchFamily="34" charset="0"/>
              <a:buNone/>
            </a:pPr>
            <a:br>
              <a:rPr lang="en-IN" sz="2400" dirty="0">
                <a:latin typeface="Times New Roman" panose="02020603050405020304" pitchFamily="18" charset="0"/>
                <a:cs typeface="Times New Roman" panose="02020603050405020304" pitchFamily="18" charset="0"/>
              </a:rPr>
            </a:br>
            <a:endParaRPr lang="en-IN" sz="2400" dirty="0">
              <a:latin typeface="Times New Roman" panose="02020603050405020304" pitchFamily="18" charset="0"/>
              <a:cs typeface="Times New Roman" panose="02020603050405020304" pitchFamily="18" charset="0"/>
            </a:endParaRPr>
          </a:p>
          <a:p>
            <a:pPr algn="just">
              <a:buFont typeface="Arial" panose="020B0604020202020204" pitchFamily="34" charset="0"/>
              <a:buNone/>
            </a:pPr>
            <a:r>
              <a:rPr lang="en-IN" sz="2400" dirty="0" err="1">
                <a:latin typeface="Times New Roman" panose="02020603050405020304" pitchFamily="18" charset="0"/>
                <a:cs typeface="Times New Roman" panose="02020603050405020304" pitchFamily="18" charset="0"/>
              </a:rPr>
              <a:t>Rs</a:t>
            </a:r>
            <a:r>
              <a:rPr lang="en-IN" sz="2400" dirty="0">
                <a:latin typeface="Times New Roman" panose="02020603050405020304" pitchFamily="18" charset="0"/>
                <a:cs typeface="Times New Roman" panose="02020603050405020304" pitchFamily="18" charset="0"/>
              </a:rPr>
              <a:t>. 10000 per report/certificate </a:t>
            </a:r>
          </a:p>
          <a:p>
            <a:pPr algn="just">
              <a:buFont typeface="Arial" panose="020B0604020202020204" pitchFamily="34" charset="0"/>
              <a:buNone/>
            </a:pPr>
            <a:endParaRPr lang="en-IN" sz="24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IN"/>
              <a:t>H.C.Khincha &amp; Co</a:t>
            </a:r>
            <a:endParaRPr lang="en-US" dirty="0"/>
          </a:p>
        </p:txBody>
      </p:sp>
    </p:spTree>
    <p:extLst>
      <p:ext uri="{BB962C8B-B14F-4D97-AF65-F5344CB8AC3E}">
        <p14:creationId xmlns:p14="http://schemas.microsoft.com/office/powerpoint/2010/main" val="1019181383"/>
      </p:ext>
    </p:extLst>
  </p:cSld>
  <p:clrMapOvr>
    <a:masterClrMapping/>
  </p:clrMapOvr>
</p:sld>
</file>

<file path=ppt/slides/slide8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762000"/>
            <a:ext cx="8686800" cy="5638800"/>
          </a:xfrm>
        </p:spPr>
        <p:txBody>
          <a:bodyPr numCol="2">
            <a:noAutofit/>
          </a:bodyPr>
          <a:lstStyle/>
          <a:p>
            <a:pPr algn="just">
              <a:lnSpc>
                <a:spcPct val="120000"/>
              </a:lnSpc>
              <a:buFont typeface="Wingdings" pitchFamily="2" charset="2"/>
              <a:buChar char="Ø"/>
            </a:pPr>
            <a:r>
              <a:rPr lang="en-IN" sz="2000" dirty="0">
                <a:solidFill>
                  <a:schemeClr val="tx1"/>
                </a:solidFill>
                <a:latin typeface="Times New Roman" pitchFamily="18" charset="0"/>
                <a:cs typeface="Times New Roman" pitchFamily="18" charset="0"/>
              </a:rPr>
              <a:t>Firm Name </a:t>
            </a:r>
          </a:p>
          <a:p>
            <a:pPr algn="just">
              <a:lnSpc>
                <a:spcPct val="120000"/>
              </a:lnSpc>
              <a:buFont typeface="Wingdings" pitchFamily="2" charset="2"/>
              <a:buChar char="Ø"/>
            </a:pPr>
            <a:r>
              <a:rPr lang="en-IN" sz="2000" dirty="0">
                <a:solidFill>
                  <a:schemeClr val="tx1"/>
                </a:solidFill>
                <a:latin typeface="Times New Roman" pitchFamily="18" charset="0"/>
                <a:cs typeface="Times New Roman" pitchFamily="18" charset="0"/>
              </a:rPr>
              <a:t>Auditor's name </a:t>
            </a:r>
          </a:p>
          <a:p>
            <a:pPr algn="just">
              <a:lnSpc>
                <a:spcPct val="120000"/>
              </a:lnSpc>
              <a:buFont typeface="Wingdings" pitchFamily="2" charset="2"/>
              <a:buChar char="Ø"/>
            </a:pPr>
            <a:r>
              <a:rPr lang="en-IN" sz="2000" dirty="0">
                <a:solidFill>
                  <a:schemeClr val="tx1"/>
                </a:solidFill>
                <a:latin typeface="Times New Roman" pitchFamily="18" charset="0"/>
                <a:cs typeface="Times New Roman" pitchFamily="18" charset="0"/>
              </a:rPr>
              <a:t>MRN </a:t>
            </a:r>
          </a:p>
          <a:p>
            <a:pPr algn="just">
              <a:lnSpc>
                <a:spcPct val="120000"/>
              </a:lnSpc>
              <a:buFont typeface="Wingdings" pitchFamily="2" charset="2"/>
              <a:buChar char="Ø"/>
            </a:pPr>
            <a:r>
              <a:rPr lang="en-IN" sz="2000" dirty="0">
                <a:solidFill>
                  <a:schemeClr val="tx1"/>
                </a:solidFill>
                <a:latin typeface="Times New Roman" pitchFamily="18" charset="0"/>
                <a:cs typeface="Times New Roman" pitchFamily="18" charset="0"/>
              </a:rPr>
              <a:t>FRN</a:t>
            </a:r>
          </a:p>
          <a:p>
            <a:pPr algn="just">
              <a:lnSpc>
                <a:spcPct val="120000"/>
              </a:lnSpc>
              <a:buFont typeface="Wingdings" pitchFamily="2" charset="2"/>
              <a:buChar char="Ø"/>
            </a:pPr>
            <a:r>
              <a:rPr lang="en-IN" sz="2000" dirty="0">
                <a:solidFill>
                  <a:schemeClr val="tx1"/>
                </a:solidFill>
                <a:latin typeface="Times New Roman" pitchFamily="18" charset="0"/>
                <a:cs typeface="Times New Roman" pitchFamily="18" charset="0"/>
              </a:rPr>
              <a:t>PAN</a:t>
            </a:r>
          </a:p>
          <a:p>
            <a:pPr algn="just">
              <a:lnSpc>
                <a:spcPct val="120000"/>
              </a:lnSpc>
              <a:buFont typeface="Wingdings" pitchFamily="2" charset="2"/>
              <a:buChar char="Ø"/>
            </a:pPr>
            <a:r>
              <a:rPr lang="en-IN" sz="2000" dirty="0">
                <a:solidFill>
                  <a:schemeClr val="tx1"/>
                </a:solidFill>
                <a:latin typeface="Times New Roman" pitchFamily="18" charset="0"/>
                <a:cs typeface="Times New Roman" pitchFamily="18" charset="0"/>
              </a:rPr>
              <a:t>UDIN</a:t>
            </a:r>
          </a:p>
          <a:p>
            <a:pPr algn="just">
              <a:lnSpc>
                <a:spcPct val="120000"/>
              </a:lnSpc>
              <a:buFont typeface="Wingdings" pitchFamily="2" charset="2"/>
              <a:buChar char="Ø"/>
            </a:pPr>
            <a:r>
              <a:rPr lang="en-IN" sz="2000" dirty="0">
                <a:solidFill>
                  <a:schemeClr val="tx1"/>
                </a:solidFill>
                <a:latin typeface="Times New Roman" pitchFamily="18" charset="0"/>
                <a:cs typeface="Times New Roman" pitchFamily="18" charset="0"/>
              </a:rPr>
              <a:t>Birth certificate No of CA</a:t>
            </a:r>
          </a:p>
          <a:p>
            <a:pPr algn="just">
              <a:lnSpc>
                <a:spcPct val="120000"/>
              </a:lnSpc>
              <a:buFont typeface="Wingdings" pitchFamily="2" charset="2"/>
              <a:buChar char="Ø"/>
            </a:pPr>
            <a:r>
              <a:rPr lang="en-IN" sz="2000" dirty="0">
                <a:solidFill>
                  <a:schemeClr val="tx1"/>
                </a:solidFill>
                <a:latin typeface="Times New Roman" pitchFamily="18" charset="0"/>
                <a:cs typeface="Times New Roman" pitchFamily="18" charset="0"/>
              </a:rPr>
              <a:t>BLOOD GROUP OF CA</a:t>
            </a:r>
          </a:p>
          <a:p>
            <a:pPr algn="just">
              <a:lnSpc>
                <a:spcPct val="120000"/>
              </a:lnSpc>
              <a:buFont typeface="Wingdings" pitchFamily="2" charset="2"/>
              <a:buChar char="Ø"/>
            </a:pPr>
            <a:r>
              <a:rPr lang="en-IN" sz="2000" dirty="0">
                <a:solidFill>
                  <a:schemeClr val="tx1"/>
                </a:solidFill>
                <a:latin typeface="Times New Roman" pitchFamily="18" charset="0"/>
                <a:cs typeface="Times New Roman" pitchFamily="18" charset="0"/>
              </a:rPr>
              <a:t>DNA TEST REPORT</a:t>
            </a:r>
          </a:p>
          <a:p>
            <a:pPr algn="just">
              <a:lnSpc>
                <a:spcPct val="120000"/>
              </a:lnSpc>
              <a:buFont typeface="Wingdings" pitchFamily="2" charset="2"/>
              <a:buChar char="Ø"/>
            </a:pPr>
            <a:r>
              <a:rPr lang="en-IN" sz="2000" dirty="0">
                <a:solidFill>
                  <a:schemeClr val="tx1"/>
                </a:solidFill>
                <a:latin typeface="Times New Roman" pitchFamily="18" charset="0"/>
                <a:cs typeface="Times New Roman" pitchFamily="18" charset="0"/>
              </a:rPr>
              <a:t>A</a:t>
            </a:r>
            <a:r>
              <a:rPr lang="en-IN" sz="2000" dirty="0">
                <a:latin typeface="Times New Roman" pitchFamily="18" charset="0"/>
                <a:cs typeface="Times New Roman" pitchFamily="18" charset="0"/>
              </a:rPr>
              <a:t>a</a:t>
            </a:r>
            <a:r>
              <a:rPr lang="en-IN" sz="2000" dirty="0">
                <a:solidFill>
                  <a:schemeClr val="tx1"/>
                </a:solidFill>
                <a:latin typeface="Times New Roman" pitchFamily="18" charset="0"/>
                <a:cs typeface="Times New Roman" pitchFamily="18" charset="0"/>
              </a:rPr>
              <a:t>dhaar of CA</a:t>
            </a:r>
          </a:p>
          <a:p>
            <a:pPr algn="just">
              <a:lnSpc>
                <a:spcPct val="120000"/>
              </a:lnSpc>
              <a:buFont typeface="Wingdings" pitchFamily="2" charset="2"/>
              <a:buChar char="Ø"/>
            </a:pPr>
            <a:r>
              <a:rPr lang="en-IN" sz="2000" dirty="0">
                <a:solidFill>
                  <a:schemeClr val="tx1"/>
                </a:solidFill>
                <a:latin typeface="Times New Roman" pitchFamily="18" charset="0"/>
                <a:cs typeface="Times New Roman" pitchFamily="18" charset="0"/>
              </a:rPr>
              <a:t>Aadhaar of Client</a:t>
            </a:r>
          </a:p>
          <a:p>
            <a:pPr algn="just">
              <a:lnSpc>
                <a:spcPct val="120000"/>
              </a:lnSpc>
              <a:buFont typeface="Wingdings" pitchFamily="2" charset="2"/>
              <a:buChar char="Ø"/>
            </a:pPr>
            <a:r>
              <a:rPr lang="en-IN" sz="2000" dirty="0">
                <a:solidFill>
                  <a:schemeClr val="tx1"/>
                </a:solidFill>
                <a:latin typeface="Times New Roman" pitchFamily="18" charset="0"/>
                <a:cs typeface="Times New Roman" pitchFamily="18" charset="0"/>
              </a:rPr>
              <a:t>Google Tag of CA's Office</a:t>
            </a:r>
          </a:p>
          <a:p>
            <a:pPr algn="just">
              <a:lnSpc>
                <a:spcPct val="120000"/>
              </a:lnSpc>
              <a:buFont typeface="Wingdings" pitchFamily="2" charset="2"/>
              <a:buChar char="Ø"/>
            </a:pPr>
            <a:r>
              <a:rPr lang="en-IN" sz="2000" dirty="0">
                <a:solidFill>
                  <a:schemeClr val="tx1"/>
                </a:solidFill>
                <a:latin typeface="Times New Roman" pitchFamily="18" charset="0"/>
                <a:cs typeface="Times New Roman" pitchFamily="18" charset="0"/>
              </a:rPr>
              <a:t>PIC WITH CLIENT</a:t>
            </a:r>
          </a:p>
          <a:p>
            <a:pPr algn="just">
              <a:lnSpc>
                <a:spcPct val="120000"/>
              </a:lnSpc>
              <a:buFont typeface="Wingdings" pitchFamily="2" charset="2"/>
              <a:buChar char="Ø"/>
            </a:pPr>
            <a:r>
              <a:rPr lang="en-IN" sz="2000" dirty="0">
                <a:solidFill>
                  <a:schemeClr val="tx1"/>
                </a:solidFill>
                <a:latin typeface="Times New Roman" pitchFamily="18" charset="0"/>
                <a:cs typeface="Times New Roman" pitchFamily="18" charset="0"/>
              </a:rPr>
              <a:t>Live video with client 30 second,</a:t>
            </a:r>
          </a:p>
          <a:p>
            <a:pPr algn="just">
              <a:lnSpc>
                <a:spcPct val="120000"/>
              </a:lnSpc>
              <a:buFont typeface="Wingdings" pitchFamily="2" charset="2"/>
              <a:buChar char="Ø"/>
            </a:pPr>
            <a:r>
              <a:rPr lang="en-IN" sz="2000" dirty="0">
                <a:solidFill>
                  <a:schemeClr val="tx1"/>
                </a:solidFill>
                <a:latin typeface="Times New Roman" pitchFamily="18" charset="0"/>
                <a:cs typeface="Times New Roman" pitchFamily="18" charset="0"/>
              </a:rPr>
              <a:t>Biometric verification of Fingerprints, Heartbeat and Retina scan!! </a:t>
            </a:r>
          </a:p>
          <a:p>
            <a:pPr algn="just">
              <a:lnSpc>
                <a:spcPct val="120000"/>
              </a:lnSpc>
              <a:buFont typeface="Wingdings" pitchFamily="2" charset="2"/>
              <a:buChar char="Ø"/>
            </a:pPr>
            <a:r>
              <a:rPr lang="en-IN" sz="2000" dirty="0">
                <a:solidFill>
                  <a:schemeClr val="tx1"/>
                </a:solidFill>
                <a:latin typeface="Times New Roman" pitchFamily="18" charset="0"/>
                <a:cs typeface="Times New Roman" pitchFamily="18" charset="0"/>
              </a:rPr>
              <a:t>Birth certificate of clients.... </a:t>
            </a:r>
          </a:p>
          <a:p>
            <a:pPr algn="just">
              <a:lnSpc>
                <a:spcPct val="120000"/>
              </a:lnSpc>
              <a:buFont typeface="Wingdings" pitchFamily="2" charset="2"/>
              <a:buChar char="Ø"/>
            </a:pPr>
            <a:r>
              <a:rPr lang="en-IN" sz="2000" dirty="0">
                <a:solidFill>
                  <a:schemeClr val="tx1"/>
                </a:solidFill>
                <a:latin typeface="Times New Roman" pitchFamily="18" charset="0"/>
                <a:cs typeface="Times New Roman" pitchFamily="18" charset="0"/>
              </a:rPr>
              <a:t>fingers print of Accountants..</a:t>
            </a:r>
          </a:p>
          <a:p>
            <a:pPr algn="just">
              <a:lnSpc>
                <a:spcPct val="120000"/>
              </a:lnSpc>
              <a:buFont typeface="Wingdings" pitchFamily="2" charset="2"/>
              <a:buChar char="Ø"/>
            </a:pPr>
            <a:r>
              <a:rPr lang="en-IN" sz="2000" dirty="0">
                <a:solidFill>
                  <a:schemeClr val="tx1"/>
                </a:solidFill>
                <a:latin typeface="Times New Roman" pitchFamily="18" charset="0"/>
                <a:cs typeface="Times New Roman" pitchFamily="18" charset="0"/>
              </a:rPr>
              <a:t>GST NO.</a:t>
            </a:r>
          </a:p>
          <a:p>
            <a:pPr algn="just">
              <a:lnSpc>
                <a:spcPct val="120000"/>
              </a:lnSpc>
              <a:buFont typeface="Wingdings" pitchFamily="2" charset="2"/>
              <a:buChar char="Ø"/>
            </a:pPr>
            <a:r>
              <a:rPr lang="en-IN" sz="2000" dirty="0">
                <a:solidFill>
                  <a:schemeClr val="tx1"/>
                </a:solidFill>
                <a:latin typeface="Times New Roman" pitchFamily="18" charset="0"/>
                <a:cs typeface="Times New Roman" pitchFamily="18" charset="0"/>
              </a:rPr>
              <a:t>PASSPORT NO.</a:t>
            </a:r>
          </a:p>
          <a:p>
            <a:pPr algn="just">
              <a:lnSpc>
                <a:spcPct val="120000"/>
              </a:lnSpc>
              <a:buFont typeface="Wingdings" pitchFamily="2" charset="2"/>
              <a:buChar char="Ø"/>
            </a:pPr>
            <a:r>
              <a:rPr lang="en-IN" sz="2000" dirty="0">
                <a:solidFill>
                  <a:schemeClr val="tx1"/>
                </a:solidFill>
                <a:latin typeface="Times New Roman" pitchFamily="18" charset="0"/>
                <a:cs typeface="Times New Roman" pitchFamily="18" charset="0"/>
              </a:rPr>
              <a:t>Clint Vehicle no..</a:t>
            </a:r>
          </a:p>
          <a:p>
            <a:pPr algn="just">
              <a:lnSpc>
                <a:spcPct val="120000"/>
              </a:lnSpc>
              <a:buFont typeface="Wingdings" pitchFamily="2" charset="2"/>
              <a:buChar char="Ø"/>
            </a:pPr>
            <a:r>
              <a:rPr lang="en-IN" sz="2000" dirty="0">
                <a:solidFill>
                  <a:schemeClr val="tx1"/>
                </a:solidFill>
                <a:latin typeface="Times New Roman" pitchFamily="18" charset="0"/>
                <a:cs typeface="Times New Roman" pitchFamily="18" charset="0"/>
              </a:rPr>
              <a:t>Employees all mentioned above...</a:t>
            </a:r>
          </a:p>
        </p:txBody>
      </p:sp>
      <p:sp>
        <p:nvSpPr>
          <p:cNvPr id="2" name="Title 1"/>
          <p:cNvSpPr>
            <a:spLocks noGrp="1"/>
          </p:cNvSpPr>
          <p:nvPr>
            <p:ph type="title"/>
          </p:nvPr>
        </p:nvSpPr>
        <p:spPr>
          <a:xfrm>
            <a:off x="457200" y="84931"/>
            <a:ext cx="8229600" cy="600869"/>
          </a:xfrm>
        </p:spPr>
        <p:txBody>
          <a:bodyPr>
            <a:noAutofit/>
          </a:bodyPr>
          <a:lstStyle/>
          <a:p>
            <a:r>
              <a:rPr lang="en-IN" sz="3200" b="1" dirty="0">
                <a:solidFill>
                  <a:schemeClr val="tx1"/>
                </a:solidFill>
                <a:latin typeface="Times New Roman" pitchFamily="18" charset="0"/>
                <a:cs typeface="Times New Roman" pitchFamily="18" charset="0"/>
              </a:rPr>
              <a:t>Audit report disclosure in 2030 (forecast)</a:t>
            </a:r>
          </a:p>
        </p:txBody>
      </p:sp>
      <p:sp>
        <p:nvSpPr>
          <p:cNvPr id="5" name="Footer Placeholder 4"/>
          <p:cNvSpPr>
            <a:spLocks noGrp="1"/>
          </p:cNvSpPr>
          <p:nvPr>
            <p:ph type="ftr" sz="quarter" idx="11"/>
          </p:nvPr>
        </p:nvSpPr>
        <p:spPr/>
        <p:txBody>
          <a:bodyPr/>
          <a:lstStyle/>
          <a:p>
            <a:r>
              <a:rPr lang="en-IN"/>
              <a:t>H.C.Khincha &amp; Co</a:t>
            </a:r>
            <a:endParaRPr lang="en-US" dirty="0"/>
          </a:p>
        </p:txBody>
      </p:sp>
    </p:spTree>
  </p:cSld>
  <p:clrMapOvr>
    <a:masterClrMapping/>
  </p:clrMapOvr>
</p:sld>
</file>

<file path=ppt/slides/slide8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8050" name="Picture 7" descr="images (1).jpg"/>
          <p:cNvPicPr>
            <a:picLocks noChangeAspect="1"/>
          </p:cNvPicPr>
          <p:nvPr/>
        </p:nvPicPr>
        <p:blipFill>
          <a:blip r:embed="rId2"/>
          <a:srcRect/>
          <a:stretch>
            <a:fillRect/>
          </a:stretch>
        </p:blipFill>
        <p:spPr bwMode="auto">
          <a:xfrm>
            <a:off x="381000" y="228600"/>
            <a:ext cx="8534400" cy="4724400"/>
          </a:xfrm>
          <a:prstGeom prst="rect">
            <a:avLst/>
          </a:prstGeom>
          <a:noFill/>
          <a:ln w="9525">
            <a:noFill/>
            <a:miter lim="800000"/>
            <a:headEnd/>
            <a:tailEnd/>
          </a:ln>
        </p:spPr>
      </p:pic>
      <p:sp>
        <p:nvSpPr>
          <p:cNvPr id="258051" name="Rectangle 3"/>
          <p:cNvSpPr txBox="1">
            <a:spLocks noChangeArrowheads="1"/>
          </p:cNvSpPr>
          <p:nvPr/>
        </p:nvSpPr>
        <p:spPr bwMode="auto">
          <a:xfrm>
            <a:off x="1907704" y="5462736"/>
            <a:ext cx="7113551" cy="990600"/>
          </a:xfrm>
          <a:prstGeom prst="rect">
            <a:avLst/>
          </a:prstGeom>
          <a:noFill/>
          <a:ln w="9525">
            <a:noFill/>
            <a:miter lim="800000"/>
            <a:headEnd/>
            <a:tailEnd/>
          </a:ln>
        </p:spPr>
        <p:txBody>
          <a:bodyPr/>
          <a:lstStyle/>
          <a:p>
            <a:pPr marL="365125" indent="-255588" algn="r">
              <a:lnSpc>
                <a:spcPts val="3225"/>
              </a:lnSpc>
              <a:spcBef>
                <a:spcPts val="400"/>
              </a:spcBef>
              <a:buClr>
                <a:schemeClr val="accent1"/>
              </a:buClr>
              <a:buSzPct val="68000"/>
              <a:buFont typeface="Arial" pitchFamily="34" charset="0"/>
              <a:buNone/>
            </a:pPr>
            <a:r>
              <a:rPr lang="en-US" altLang="zh-CN" sz="2800" i="1" dirty="0">
                <a:latin typeface="Times New Roman" pitchFamily="18" charset="0"/>
                <a:cs typeface="Times New Roman" pitchFamily="18" charset="0"/>
              </a:rPr>
              <a:t>Thanks to my computer operator</a:t>
            </a:r>
          </a:p>
          <a:p>
            <a:pPr marL="365125" indent="-255588" algn="r">
              <a:lnSpc>
                <a:spcPts val="3225"/>
              </a:lnSpc>
              <a:spcBef>
                <a:spcPts val="400"/>
              </a:spcBef>
              <a:buClr>
                <a:schemeClr val="accent1"/>
              </a:buClr>
              <a:buSzPct val="68000"/>
              <a:buFont typeface="Arial" pitchFamily="34" charset="0"/>
              <a:buNone/>
            </a:pPr>
            <a:r>
              <a:rPr lang="en-US" altLang="zh-CN" sz="2800" b="1" i="1" dirty="0">
                <a:latin typeface="Times New Roman" pitchFamily="18" charset="0"/>
                <a:cs typeface="Times New Roman" pitchFamily="18" charset="0"/>
              </a:rPr>
              <a:t>Sri. N. </a:t>
            </a:r>
            <a:r>
              <a:rPr lang="en-US" altLang="zh-CN" sz="2800" b="1" i="1" dirty="0" err="1">
                <a:latin typeface="Times New Roman" pitchFamily="18" charset="0"/>
                <a:cs typeface="Times New Roman" pitchFamily="18" charset="0"/>
              </a:rPr>
              <a:t>Beeresh</a:t>
            </a:r>
            <a:r>
              <a:rPr lang="en-US" altLang="zh-CN" sz="2800" b="1" i="1" dirty="0">
                <a:latin typeface="Times New Roman" pitchFamily="18" charset="0"/>
                <a:cs typeface="Times New Roman" pitchFamily="18" charset="0"/>
              </a:rPr>
              <a:t> &amp; Sri Vinay Kumar H</a:t>
            </a:r>
          </a:p>
        </p:txBody>
      </p:sp>
      <p:sp>
        <p:nvSpPr>
          <p:cNvPr id="2" name="Footer Placeholder 1"/>
          <p:cNvSpPr>
            <a:spLocks noGrp="1"/>
          </p:cNvSpPr>
          <p:nvPr>
            <p:ph type="ftr" sz="quarter" idx="11"/>
          </p:nvPr>
        </p:nvSpPr>
        <p:spPr/>
        <p:txBody>
          <a:bodyPr/>
          <a:lstStyle/>
          <a:p>
            <a:r>
              <a:rPr lang="en-IN"/>
              <a:t>H.C.Khincha &amp; Co</a:t>
            </a:r>
            <a:endParaRPr lang="en-US"/>
          </a:p>
        </p:txBody>
      </p:sp>
    </p:spTree>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Concourse</Template>
  <TotalTime>8589</TotalTime>
  <Words>99888</Words>
  <Application>Microsoft Office PowerPoint</Application>
  <PresentationFormat>On-screen Show (4:3)</PresentationFormat>
  <Paragraphs>7265</Paragraphs>
  <Slides>857</Slides>
  <Notes>80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857</vt:i4>
      </vt:variant>
    </vt:vector>
  </HeadingPairs>
  <TitlesOfParts>
    <vt:vector size="870" baseType="lpstr">
      <vt:lpstr>Arial</vt:lpstr>
      <vt:lpstr>Arial Black</vt:lpstr>
      <vt:lpstr>Calibri</vt:lpstr>
      <vt:lpstr>Courier New</vt:lpstr>
      <vt:lpstr>Georgia</vt:lpstr>
      <vt:lpstr>Lucida Sans Unicode</vt:lpstr>
      <vt:lpstr>Roboto</vt:lpstr>
      <vt:lpstr>Times New Roman</vt:lpstr>
      <vt:lpstr>Verdana</vt:lpstr>
      <vt:lpstr>Wingdings</vt:lpstr>
      <vt:lpstr>Wingdings 2</vt:lpstr>
      <vt:lpstr>Wingdings 3</vt:lpstr>
      <vt:lpstr>Concourse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Form 3CB…..</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Clause no. 8(a) {Inserted in Form-3cd updated on 22.10.2020,Subs. vide Rules,2021}</vt:lpstr>
      <vt:lpstr>PowerPoint Presentation</vt:lpstr>
      <vt:lpstr>PowerPoint Presentation</vt:lpstr>
      <vt:lpstr>PowerPoint Presentation</vt:lpstr>
      <vt:lpstr>PART - B</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Clause 18</vt:lpstr>
      <vt:lpstr>Clause no. 18</vt:lpstr>
      <vt:lpstr>Clause no. 18      Format in E-utility… </vt:lpstr>
      <vt:lpstr>Clause no. 18      Format in E-utility… </vt:lpstr>
      <vt:lpstr>Clause no. 18      Format in E-utility… </vt:lpstr>
      <vt:lpstr>Clause no. 18      Format in E-utility… </vt:lpstr>
      <vt:lpstr>Clause no. 18      Format in E-utility…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CLAUSE 21(b)</vt:lpstr>
      <vt:lpstr>PowerPoint Presentation</vt:lpstr>
      <vt:lpstr>PowerPoint Presentation</vt:lpstr>
      <vt:lpstr>PowerPoint Presentation</vt:lpstr>
      <vt:lpstr>PowerPoint Presentation</vt:lpstr>
      <vt:lpstr>CLAUSE 21(b)              </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Format in e-utility</vt:lpstr>
      <vt:lpstr>PowerPoint Presentation</vt:lpstr>
      <vt:lpstr>PowerPoint Presentation</vt:lpstr>
      <vt:lpstr>PowerPoint Presentation</vt:lpstr>
      <vt:lpstr>Rule 6DD…..</vt:lpstr>
      <vt:lpstr>Rule 6DD…..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 </vt:lpstr>
      <vt:lpstr> </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 </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Clause 32(a)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ILLUSTRATION ON TDS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CLAUSE. 34(c)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Clause Nos. 37 - 38</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will you help GST Consultants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Audit report disclosure in 2030 (forecast)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Beeresh</dc:creator>
  <cp:lastModifiedBy>sirc icai</cp:lastModifiedBy>
  <cp:revision>1736</cp:revision>
  <dcterms:created xsi:type="dcterms:W3CDTF">2019-09-05T06:02:42Z</dcterms:created>
  <dcterms:modified xsi:type="dcterms:W3CDTF">2026-09-05T13:05:46Z</dcterms:modified>
</cp:coreProperties>
</file>